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2"/>
  </p:notesMasterIdLst>
  <p:handoutMasterIdLst>
    <p:handoutMasterId r:id="rId53"/>
  </p:handoutMasterIdLst>
  <p:sldIdLst>
    <p:sldId id="948" r:id="rId2"/>
    <p:sldId id="833" r:id="rId3"/>
    <p:sldId id="887" r:id="rId4"/>
    <p:sldId id="958" r:id="rId5"/>
    <p:sldId id="961" r:id="rId6"/>
    <p:sldId id="965" r:id="rId7"/>
    <p:sldId id="962" r:id="rId8"/>
    <p:sldId id="963" r:id="rId9"/>
    <p:sldId id="964" r:id="rId10"/>
    <p:sldId id="966" r:id="rId11"/>
    <p:sldId id="968" r:id="rId12"/>
    <p:sldId id="967" r:id="rId13"/>
    <p:sldId id="969" r:id="rId14"/>
    <p:sldId id="970" r:id="rId15"/>
    <p:sldId id="971" r:id="rId16"/>
    <p:sldId id="972" r:id="rId17"/>
    <p:sldId id="976" r:id="rId18"/>
    <p:sldId id="973" r:id="rId19"/>
    <p:sldId id="974" r:id="rId20"/>
    <p:sldId id="975" r:id="rId21"/>
    <p:sldId id="923" r:id="rId22"/>
    <p:sldId id="928" r:id="rId23"/>
    <p:sldId id="977" r:id="rId24"/>
    <p:sldId id="982" r:id="rId25"/>
    <p:sldId id="978" r:id="rId26"/>
    <p:sldId id="980" r:id="rId27"/>
    <p:sldId id="981" r:id="rId28"/>
    <p:sldId id="983" r:id="rId29"/>
    <p:sldId id="924" r:id="rId30"/>
    <p:sldId id="984" r:id="rId31"/>
    <p:sldId id="946" r:id="rId32"/>
    <p:sldId id="947" r:id="rId33"/>
    <p:sldId id="985" r:id="rId34"/>
    <p:sldId id="995" r:id="rId35"/>
    <p:sldId id="994" r:id="rId36"/>
    <p:sldId id="791" r:id="rId37"/>
    <p:sldId id="990" r:id="rId38"/>
    <p:sldId id="698" r:id="rId39"/>
    <p:sldId id="934" r:id="rId40"/>
    <p:sldId id="935" r:id="rId41"/>
    <p:sldId id="936" r:id="rId42"/>
    <p:sldId id="986" r:id="rId43"/>
    <p:sldId id="987" r:id="rId44"/>
    <p:sldId id="988" r:id="rId45"/>
    <p:sldId id="989" r:id="rId46"/>
    <p:sldId id="938" r:id="rId47"/>
    <p:sldId id="993" r:id="rId48"/>
    <p:sldId id="940" r:id="rId49"/>
    <p:sldId id="709" r:id="rId50"/>
    <p:sldId id="921" r:id="rId51"/>
  </p:sldIdLst>
  <p:sldSz cx="9144000" cy="6858000" type="screen4x3"/>
  <p:notesSz cx="6858000" cy="9144000"/>
  <p:defaultTextStyle>
    <a:defPPr>
      <a:defRPr lang="en-US"/>
    </a:defPPr>
    <a:lvl1pPr algn="ctr" rtl="0" fontAlgn="base">
      <a:spcBef>
        <a:spcPct val="0"/>
      </a:spcBef>
      <a:spcAft>
        <a:spcPct val="0"/>
      </a:spcAft>
      <a:defRPr sz="4800" b="1" kern="1200">
        <a:solidFill>
          <a:schemeClr val="tx1"/>
        </a:solidFill>
        <a:latin typeface="Times New Roman" charset="0"/>
        <a:ea typeface="ＭＳ Ｐゴシック" charset="0"/>
        <a:cs typeface="ＭＳ Ｐゴシック" charset="0"/>
      </a:defRPr>
    </a:lvl1pPr>
    <a:lvl2pPr marL="457200" algn="ctr" rtl="0" fontAlgn="base">
      <a:spcBef>
        <a:spcPct val="0"/>
      </a:spcBef>
      <a:spcAft>
        <a:spcPct val="0"/>
      </a:spcAft>
      <a:defRPr sz="4800" b="1" kern="1200">
        <a:solidFill>
          <a:schemeClr val="tx1"/>
        </a:solidFill>
        <a:latin typeface="Times New Roman" charset="0"/>
        <a:ea typeface="ＭＳ Ｐゴシック" charset="0"/>
        <a:cs typeface="ＭＳ Ｐゴシック" charset="0"/>
      </a:defRPr>
    </a:lvl2pPr>
    <a:lvl3pPr marL="914400" algn="ctr" rtl="0" fontAlgn="base">
      <a:spcBef>
        <a:spcPct val="0"/>
      </a:spcBef>
      <a:spcAft>
        <a:spcPct val="0"/>
      </a:spcAft>
      <a:defRPr sz="4800" b="1" kern="1200">
        <a:solidFill>
          <a:schemeClr val="tx1"/>
        </a:solidFill>
        <a:latin typeface="Times New Roman" charset="0"/>
        <a:ea typeface="ＭＳ Ｐゴシック" charset="0"/>
        <a:cs typeface="ＭＳ Ｐゴシック" charset="0"/>
      </a:defRPr>
    </a:lvl3pPr>
    <a:lvl4pPr marL="1371600" algn="ctr" rtl="0" fontAlgn="base">
      <a:spcBef>
        <a:spcPct val="0"/>
      </a:spcBef>
      <a:spcAft>
        <a:spcPct val="0"/>
      </a:spcAft>
      <a:defRPr sz="4800" b="1" kern="1200">
        <a:solidFill>
          <a:schemeClr val="tx1"/>
        </a:solidFill>
        <a:latin typeface="Times New Roman" charset="0"/>
        <a:ea typeface="ＭＳ Ｐゴシック" charset="0"/>
        <a:cs typeface="ＭＳ Ｐゴシック" charset="0"/>
      </a:defRPr>
    </a:lvl4pPr>
    <a:lvl5pPr marL="1828800" algn="ctr" rtl="0" fontAlgn="base">
      <a:spcBef>
        <a:spcPct val="0"/>
      </a:spcBef>
      <a:spcAft>
        <a:spcPct val="0"/>
      </a:spcAft>
      <a:defRPr sz="48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48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48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48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4800" b="1"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CC"/>
    <a:srgbClr val="FFFF00"/>
    <a:srgbClr val="0099FF"/>
    <a:srgbClr val="CC3300"/>
    <a:srgbClr val="CC33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43" autoAdjust="0"/>
    <p:restoredTop sz="99494" autoAdjust="0"/>
  </p:normalViewPr>
  <p:slideViewPr>
    <p:cSldViewPr>
      <p:cViewPr varScale="1">
        <p:scale>
          <a:sx n="115" d="100"/>
          <a:sy n="115" d="100"/>
        </p:scale>
        <p:origin x="456" y="192"/>
      </p:cViewPr>
      <p:guideLst>
        <p:guide orient="horz" pos="2160"/>
        <p:guide pos="2880"/>
      </p:guideLst>
    </p:cSldViewPr>
  </p:slideViewPr>
  <p:outlineViewPr>
    <p:cViewPr>
      <p:scale>
        <a:sx n="33" d="100"/>
        <a:sy n="33" d="100"/>
      </p:scale>
      <p:origin x="96" y="8528"/>
    </p:cViewPr>
  </p:outlineViewPr>
  <p:notesTextViewPr>
    <p:cViewPr>
      <p:scale>
        <a:sx n="100" d="100"/>
        <a:sy n="100" d="100"/>
      </p:scale>
      <p:origin x="0" y="0"/>
    </p:cViewPr>
  </p:notesTextViewPr>
  <p:sorterViewPr>
    <p:cViewPr>
      <p:scale>
        <a:sx n="400" d="100"/>
        <a:sy n="4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l">
              <a:defRPr sz="1200"/>
            </a:lvl1pPr>
          </a:lstStyle>
          <a:p>
            <a:pPr>
              <a:defRPr/>
            </a:pPr>
            <a:endParaRPr lang="en-US"/>
          </a:p>
        </p:txBody>
      </p:sp>
      <p:sp>
        <p:nvSpPr>
          <p:cNvPr id="1648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200"/>
            </a:lvl1pPr>
          </a:lstStyle>
          <a:p>
            <a:pPr>
              <a:defRPr/>
            </a:pPr>
            <a:endParaRPr lang="en-US"/>
          </a:p>
        </p:txBody>
      </p:sp>
      <p:sp>
        <p:nvSpPr>
          <p:cNvPr id="1648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vl1pPr>
          </a:lstStyle>
          <a:p>
            <a:pPr>
              <a:defRPr/>
            </a:pPr>
            <a:endParaRPr lang="en-US"/>
          </a:p>
        </p:txBody>
      </p:sp>
      <p:sp>
        <p:nvSpPr>
          <p:cNvPr id="1648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pPr>
              <a:defRPr/>
            </a:pPr>
            <a:fld id="{DF1BAD3C-5129-844C-BA0D-954462266528}" type="slidenum">
              <a:rPr lang="en-US"/>
              <a:pPr>
                <a:defRPr/>
              </a:pPr>
              <a:t>‹#›</a:t>
            </a:fld>
            <a:endParaRPr lang="en-US"/>
          </a:p>
        </p:txBody>
      </p:sp>
    </p:spTree>
    <p:extLst>
      <p:ext uri="{BB962C8B-B14F-4D97-AF65-F5344CB8AC3E}">
        <p14:creationId xmlns:p14="http://schemas.microsoft.com/office/powerpoint/2010/main" val="311261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en-US"/>
          </a:p>
        </p:txBody>
      </p:sp>
      <p:sp>
        <p:nvSpPr>
          <p:cNvPr id="348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48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en-US"/>
          </a:p>
        </p:txBody>
      </p:sp>
      <p:sp>
        <p:nvSpPr>
          <p:cNvPr id="348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56319DA0-CBDE-1140-BBF3-2883CBCA771B}" type="slidenum">
              <a:rPr lang="en-US"/>
              <a:pPr>
                <a:defRPr/>
              </a:pPr>
              <a:t>‹#›</a:t>
            </a:fld>
            <a:endParaRPr lang="en-US"/>
          </a:p>
        </p:txBody>
      </p:sp>
    </p:spTree>
    <p:extLst>
      <p:ext uri="{BB962C8B-B14F-4D97-AF65-F5344CB8AC3E}">
        <p14:creationId xmlns:p14="http://schemas.microsoft.com/office/powerpoint/2010/main" val="14980608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24"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2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2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2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2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2C9F365D-5430-F143-899E-85C5A400841C}" type="datetime1">
              <a:rPr lang="el-GR" smtClean="0"/>
              <a:pPr>
                <a:defRPr/>
              </a:pPr>
              <a:t>19/4/18</a:t>
            </a:fld>
            <a:endParaRPr lang="el-GR"/>
          </a:p>
        </p:txBody>
      </p:sp>
      <p:sp>
        <p:nvSpPr>
          <p:cNvPr id="5" name="Footer Placeholder 4"/>
          <p:cNvSpPr>
            <a:spLocks noGrp="1"/>
          </p:cNvSpPr>
          <p:nvPr>
            <p:ph type="ftr" sz="quarter" idx="11"/>
          </p:nvPr>
        </p:nvSpPr>
        <p:spPr/>
        <p:txBody>
          <a:bodyPr/>
          <a:lstStyle/>
          <a:p>
            <a:pPr>
              <a:defRPr/>
            </a:pPr>
            <a:r>
              <a:rPr lang="en-US"/>
              <a:t>Hurwitz lecture, ETH, May 29</a:t>
            </a:r>
          </a:p>
        </p:txBody>
      </p:sp>
      <p:sp>
        <p:nvSpPr>
          <p:cNvPr id="6" name="Slide Number Placeholder 5"/>
          <p:cNvSpPr>
            <a:spLocks noGrp="1"/>
          </p:cNvSpPr>
          <p:nvPr>
            <p:ph type="sldNum" sz="quarter" idx="12"/>
          </p:nvPr>
        </p:nvSpPr>
        <p:spPr/>
        <p:txBody>
          <a:bodyPr/>
          <a:lstStyle/>
          <a:p>
            <a:pPr>
              <a:defRPr/>
            </a:pPr>
            <a:fld id="{BFE1A7B2-CAE5-CD45-8FF5-61877E4615C0}" type="slidenum">
              <a:rPr lang="en-US" smtClean="0"/>
              <a:pPr>
                <a:defRPr/>
              </a:pPr>
              <a:t>‹#›</a:t>
            </a:fld>
            <a:endParaRPr lang="en-US"/>
          </a:p>
        </p:txBody>
      </p:sp>
    </p:spTree>
    <p:extLst>
      <p:ext uri="{BB962C8B-B14F-4D97-AF65-F5344CB8AC3E}">
        <p14:creationId xmlns:p14="http://schemas.microsoft.com/office/powerpoint/2010/main" val="523387005"/>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2F97E7BD-37D6-FF40-AA8B-47F6A6079676}" type="datetime1">
              <a:rPr lang="el-GR" smtClean="0"/>
              <a:pPr>
                <a:defRPr/>
              </a:pPr>
              <a:t>19/4/18</a:t>
            </a:fld>
            <a:endParaRPr lang="el-GR"/>
          </a:p>
        </p:txBody>
      </p:sp>
      <p:sp>
        <p:nvSpPr>
          <p:cNvPr id="5" name="Footer Placeholder 4"/>
          <p:cNvSpPr>
            <a:spLocks noGrp="1"/>
          </p:cNvSpPr>
          <p:nvPr>
            <p:ph type="ftr" sz="quarter" idx="11"/>
          </p:nvPr>
        </p:nvSpPr>
        <p:spPr/>
        <p:txBody>
          <a:bodyPr/>
          <a:lstStyle/>
          <a:p>
            <a:pPr>
              <a:defRPr/>
            </a:pPr>
            <a:r>
              <a:rPr lang="en-US"/>
              <a:t>Hurwitz lecture, ETH, May 29</a:t>
            </a:r>
          </a:p>
        </p:txBody>
      </p:sp>
      <p:sp>
        <p:nvSpPr>
          <p:cNvPr id="6" name="Slide Number Placeholder 5"/>
          <p:cNvSpPr>
            <a:spLocks noGrp="1"/>
          </p:cNvSpPr>
          <p:nvPr>
            <p:ph type="sldNum" sz="quarter" idx="12"/>
          </p:nvPr>
        </p:nvSpPr>
        <p:spPr/>
        <p:txBody>
          <a:bodyPr/>
          <a:lstStyle/>
          <a:p>
            <a:pPr>
              <a:defRPr/>
            </a:pPr>
            <a:fld id="{ACE5F013-3E95-A740-B244-A7EFCB77D24B}" type="slidenum">
              <a:rPr lang="en-US" smtClean="0"/>
              <a:pPr>
                <a:defRPr/>
              </a:pPr>
              <a:t>‹#›</a:t>
            </a:fld>
            <a:endParaRPr lang="en-US"/>
          </a:p>
        </p:txBody>
      </p:sp>
    </p:spTree>
    <p:extLst>
      <p:ext uri="{BB962C8B-B14F-4D97-AF65-F5344CB8AC3E}">
        <p14:creationId xmlns:p14="http://schemas.microsoft.com/office/powerpoint/2010/main" val="813769718"/>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E614BF4-C46A-8E43-B274-0F269A61E9BE}" type="datetime1">
              <a:rPr lang="el-GR" smtClean="0"/>
              <a:pPr>
                <a:defRPr/>
              </a:pPr>
              <a:t>19/4/18</a:t>
            </a:fld>
            <a:endParaRPr lang="el-GR"/>
          </a:p>
        </p:txBody>
      </p:sp>
      <p:sp>
        <p:nvSpPr>
          <p:cNvPr id="5" name="Footer Placeholder 4"/>
          <p:cNvSpPr>
            <a:spLocks noGrp="1"/>
          </p:cNvSpPr>
          <p:nvPr>
            <p:ph type="ftr" sz="quarter" idx="11"/>
          </p:nvPr>
        </p:nvSpPr>
        <p:spPr/>
        <p:txBody>
          <a:bodyPr/>
          <a:lstStyle/>
          <a:p>
            <a:pPr>
              <a:defRPr/>
            </a:pPr>
            <a:r>
              <a:rPr lang="en-US"/>
              <a:t>Hurwitz lecture, ETH, May 29</a:t>
            </a:r>
          </a:p>
        </p:txBody>
      </p:sp>
      <p:sp>
        <p:nvSpPr>
          <p:cNvPr id="6" name="Slide Number Placeholder 5"/>
          <p:cNvSpPr>
            <a:spLocks noGrp="1"/>
          </p:cNvSpPr>
          <p:nvPr>
            <p:ph type="sldNum" sz="quarter" idx="12"/>
          </p:nvPr>
        </p:nvSpPr>
        <p:spPr/>
        <p:txBody>
          <a:bodyPr/>
          <a:lstStyle/>
          <a:p>
            <a:pPr>
              <a:defRPr/>
            </a:pPr>
            <a:fld id="{E9767F6C-8188-674A-B76C-62A7D738982D}" type="slidenum">
              <a:rPr lang="en-US" smtClean="0"/>
              <a:pPr>
                <a:defRPr/>
              </a:pPr>
              <a:t>‹#›</a:t>
            </a:fld>
            <a:endParaRPr lang="en-US"/>
          </a:p>
        </p:txBody>
      </p:sp>
    </p:spTree>
    <p:extLst>
      <p:ext uri="{BB962C8B-B14F-4D97-AF65-F5344CB8AC3E}">
        <p14:creationId xmlns:p14="http://schemas.microsoft.com/office/powerpoint/2010/main" val="1017636613"/>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4494653-293E-9440-B81A-61942528C960}" type="datetime1">
              <a:rPr lang="el-GR" smtClean="0"/>
              <a:pPr>
                <a:defRPr/>
              </a:pPr>
              <a:t>19/4/18</a:t>
            </a:fld>
            <a:endParaRPr lang="el-GR"/>
          </a:p>
        </p:txBody>
      </p:sp>
      <p:sp>
        <p:nvSpPr>
          <p:cNvPr id="5" name="Footer Placeholder 4"/>
          <p:cNvSpPr>
            <a:spLocks noGrp="1"/>
          </p:cNvSpPr>
          <p:nvPr>
            <p:ph type="ftr" sz="quarter" idx="11"/>
          </p:nvPr>
        </p:nvSpPr>
        <p:spPr/>
        <p:txBody>
          <a:bodyPr/>
          <a:lstStyle/>
          <a:p>
            <a:pPr>
              <a:defRPr/>
            </a:pPr>
            <a:r>
              <a:rPr lang="en-US"/>
              <a:t>Hurwitz lecture, ETH, May 29</a:t>
            </a:r>
          </a:p>
        </p:txBody>
      </p:sp>
      <p:sp>
        <p:nvSpPr>
          <p:cNvPr id="6" name="Slide Number Placeholder 5"/>
          <p:cNvSpPr>
            <a:spLocks noGrp="1"/>
          </p:cNvSpPr>
          <p:nvPr>
            <p:ph type="sldNum" sz="quarter" idx="12"/>
          </p:nvPr>
        </p:nvSpPr>
        <p:spPr/>
        <p:txBody>
          <a:bodyPr/>
          <a:lstStyle/>
          <a:p>
            <a:pPr>
              <a:defRPr/>
            </a:pPr>
            <a:fld id="{26EA442A-9602-FC4D-907E-BE9DC464EA94}" type="slidenum">
              <a:rPr lang="en-US" smtClean="0"/>
              <a:pPr>
                <a:defRPr/>
              </a:pPr>
              <a:t>‹#›</a:t>
            </a:fld>
            <a:endParaRPr lang="en-US"/>
          </a:p>
        </p:txBody>
      </p:sp>
    </p:spTree>
    <p:extLst>
      <p:ext uri="{BB962C8B-B14F-4D97-AF65-F5344CB8AC3E}">
        <p14:creationId xmlns:p14="http://schemas.microsoft.com/office/powerpoint/2010/main" val="1591582181"/>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8689DF3-1857-5D4A-B65E-F3559F080786}" type="datetime1">
              <a:rPr lang="el-GR" smtClean="0"/>
              <a:pPr>
                <a:defRPr/>
              </a:pPr>
              <a:t>19/4/18</a:t>
            </a:fld>
            <a:endParaRPr lang="el-GR"/>
          </a:p>
        </p:txBody>
      </p:sp>
      <p:sp>
        <p:nvSpPr>
          <p:cNvPr id="5" name="Footer Placeholder 4"/>
          <p:cNvSpPr>
            <a:spLocks noGrp="1"/>
          </p:cNvSpPr>
          <p:nvPr>
            <p:ph type="ftr" sz="quarter" idx="11"/>
          </p:nvPr>
        </p:nvSpPr>
        <p:spPr/>
        <p:txBody>
          <a:bodyPr/>
          <a:lstStyle/>
          <a:p>
            <a:pPr>
              <a:defRPr/>
            </a:pPr>
            <a:r>
              <a:rPr lang="en-US"/>
              <a:t>Hurwitz lecture, ETH, May 29</a:t>
            </a:r>
          </a:p>
        </p:txBody>
      </p:sp>
      <p:sp>
        <p:nvSpPr>
          <p:cNvPr id="6" name="Slide Number Placeholder 5"/>
          <p:cNvSpPr>
            <a:spLocks noGrp="1"/>
          </p:cNvSpPr>
          <p:nvPr>
            <p:ph type="sldNum" sz="quarter" idx="12"/>
          </p:nvPr>
        </p:nvSpPr>
        <p:spPr/>
        <p:txBody>
          <a:bodyPr/>
          <a:lstStyle/>
          <a:p>
            <a:pPr>
              <a:defRPr/>
            </a:pPr>
            <a:fld id="{030E7E34-99F4-2C41-B9E7-4B950C1394CA}" type="slidenum">
              <a:rPr lang="en-US" smtClean="0"/>
              <a:pPr>
                <a:defRPr/>
              </a:pPr>
              <a:t>‹#›</a:t>
            </a:fld>
            <a:endParaRPr lang="en-US"/>
          </a:p>
        </p:txBody>
      </p:sp>
    </p:spTree>
    <p:extLst>
      <p:ext uri="{BB962C8B-B14F-4D97-AF65-F5344CB8AC3E}">
        <p14:creationId xmlns:p14="http://schemas.microsoft.com/office/powerpoint/2010/main" val="4153424903"/>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E77DBCB-B3A9-D948-A7C7-0BD33B0979D9}" type="datetime1">
              <a:rPr lang="el-GR" smtClean="0"/>
              <a:pPr>
                <a:defRPr/>
              </a:pPr>
              <a:t>19/4/18</a:t>
            </a:fld>
            <a:endParaRPr lang="el-GR"/>
          </a:p>
        </p:txBody>
      </p:sp>
      <p:sp>
        <p:nvSpPr>
          <p:cNvPr id="6" name="Footer Placeholder 5"/>
          <p:cNvSpPr>
            <a:spLocks noGrp="1"/>
          </p:cNvSpPr>
          <p:nvPr>
            <p:ph type="ftr" sz="quarter" idx="11"/>
          </p:nvPr>
        </p:nvSpPr>
        <p:spPr/>
        <p:txBody>
          <a:bodyPr/>
          <a:lstStyle/>
          <a:p>
            <a:pPr>
              <a:defRPr/>
            </a:pPr>
            <a:r>
              <a:rPr lang="en-US"/>
              <a:t>Hurwitz lecture, ETH, May 29</a:t>
            </a:r>
          </a:p>
        </p:txBody>
      </p:sp>
      <p:sp>
        <p:nvSpPr>
          <p:cNvPr id="7" name="Slide Number Placeholder 6"/>
          <p:cNvSpPr>
            <a:spLocks noGrp="1"/>
          </p:cNvSpPr>
          <p:nvPr>
            <p:ph type="sldNum" sz="quarter" idx="12"/>
          </p:nvPr>
        </p:nvSpPr>
        <p:spPr/>
        <p:txBody>
          <a:bodyPr/>
          <a:lstStyle/>
          <a:p>
            <a:pPr>
              <a:defRPr/>
            </a:pPr>
            <a:fld id="{0566B88F-F881-144B-BFA3-C8ABC0238D86}" type="slidenum">
              <a:rPr lang="en-US" smtClean="0"/>
              <a:pPr>
                <a:defRPr/>
              </a:pPr>
              <a:t>‹#›</a:t>
            </a:fld>
            <a:endParaRPr lang="en-US"/>
          </a:p>
        </p:txBody>
      </p:sp>
    </p:spTree>
    <p:extLst>
      <p:ext uri="{BB962C8B-B14F-4D97-AF65-F5344CB8AC3E}">
        <p14:creationId xmlns:p14="http://schemas.microsoft.com/office/powerpoint/2010/main" val="2547975070"/>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2521FD71-25E8-2C4F-89B8-2144864E7648}" type="datetime1">
              <a:rPr lang="el-GR" smtClean="0"/>
              <a:pPr>
                <a:defRPr/>
              </a:pPr>
              <a:t>19/4/18</a:t>
            </a:fld>
            <a:endParaRPr lang="el-GR"/>
          </a:p>
        </p:txBody>
      </p:sp>
      <p:sp>
        <p:nvSpPr>
          <p:cNvPr id="8" name="Footer Placeholder 7"/>
          <p:cNvSpPr>
            <a:spLocks noGrp="1"/>
          </p:cNvSpPr>
          <p:nvPr>
            <p:ph type="ftr" sz="quarter" idx="11"/>
          </p:nvPr>
        </p:nvSpPr>
        <p:spPr/>
        <p:txBody>
          <a:bodyPr/>
          <a:lstStyle/>
          <a:p>
            <a:pPr>
              <a:defRPr/>
            </a:pPr>
            <a:r>
              <a:rPr lang="en-US"/>
              <a:t>Hurwitz lecture, ETH, May 29</a:t>
            </a:r>
          </a:p>
        </p:txBody>
      </p:sp>
      <p:sp>
        <p:nvSpPr>
          <p:cNvPr id="9" name="Slide Number Placeholder 8"/>
          <p:cNvSpPr>
            <a:spLocks noGrp="1"/>
          </p:cNvSpPr>
          <p:nvPr>
            <p:ph type="sldNum" sz="quarter" idx="12"/>
          </p:nvPr>
        </p:nvSpPr>
        <p:spPr/>
        <p:txBody>
          <a:bodyPr/>
          <a:lstStyle/>
          <a:p>
            <a:pPr>
              <a:defRPr/>
            </a:pPr>
            <a:fld id="{CBDF3228-9A9D-4A44-B524-6442B5E32013}" type="slidenum">
              <a:rPr lang="en-US" smtClean="0"/>
              <a:pPr>
                <a:defRPr/>
              </a:pPr>
              <a:t>‹#›</a:t>
            </a:fld>
            <a:endParaRPr lang="en-US"/>
          </a:p>
        </p:txBody>
      </p:sp>
    </p:spTree>
    <p:extLst>
      <p:ext uri="{BB962C8B-B14F-4D97-AF65-F5344CB8AC3E}">
        <p14:creationId xmlns:p14="http://schemas.microsoft.com/office/powerpoint/2010/main" val="4229842909"/>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0E69DA46-00C8-004E-88F1-309ED1977608}" type="datetime1">
              <a:rPr lang="el-GR" smtClean="0"/>
              <a:pPr>
                <a:defRPr/>
              </a:pPr>
              <a:t>19/4/18</a:t>
            </a:fld>
            <a:endParaRPr lang="el-GR"/>
          </a:p>
        </p:txBody>
      </p:sp>
      <p:sp>
        <p:nvSpPr>
          <p:cNvPr id="4" name="Footer Placeholder 3"/>
          <p:cNvSpPr>
            <a:spLocks noGrp="1"/>
          </p:cNvSpPr>
          <p:nvPr>
            <p:ph type="ftr" sz="quarter" idx="11"/>
          </p:nvPr>
        </p:nvSpPr>
        <p:spPr/>
        <p:txBody>
          <a:bodyPr/>
          <a:lstStyle/>
          <a:p>
            <a:pPr>
              <a:defRPr/>
            </a:pPr>
            <a:r>
              <a:rPr lang="en-US"/>
              <a:t>Hurwitz lecture, ETH, May 29</a:t>
            </a:r>
          </a:p>
        </p:txBody>
      </p:sp>
      <p:sp>
        <p:nvSpPr>
          <p:cNvPr id="5" name="Slide Number Placeholder 4"/>
          <p:cNvSpPr>
            <a:spLocks noGrp="1"/>
          </p:cNvSpPr>
          <p:nvPr>
            <p:ph type="sldNum" sz="quarter" idx="12"/>
          </p:nvPr>
        </p:nvSpPr>
        <p:spPr/>
        <p:txBody>
          <a:bodyPr/>
          <a:lstStyle/>
          <a:p>
            <a:pPr>
              <a:defRPr/>
            </a:pPr>
            <a:fld id="{AA7AFF95-6C3F-1F40-B407-0E6185220C74}" type="slidenum">
              <a:rPr lang="en-US" smtClean="0"/>
              <a:pPr>
                <a:defRPr/>
              </a:pPr>
              <a:t>‹#›</a:t>
            </a:fld>
            <a:endParaRPr lang="en-US"/>
          </a:p>
        </p:txBody>
      </p:sp>
    </p:spTree>
    <p:extLst>
      <p:ext uri="{BB962C8B-B14F-4D97-AF65-F5344CB8AC3E}">
        <p14:creationId xmlns:p14="http://schemas.microsoft.com/office/powerpoint/2010/main" val="1895983242"/>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6F00DF8-9A61-3B45-9E88-B8EBADE8976B}" type="datetime1">
              <a:rPr lang="el-GR" smtClean="0"/>
              <a:pPr>
                <a:defRPr/>
              </a:pPr>
              <a:t>19/4/18</a:t>
            </a:fld>
            <a:endParaRPr lang="el-GR"/>
          </a:p>
        </p:txBody>
      </p:sp>
      <p:sp>
        <p:nvSpPr>
          <p:cNvPr id="3" name="Footer Placeholder 2"/>
          <p:cNvSpPr>
            <a:spLocks noGrp="1"/>
          </p:cNvSpPr>
          <p:nvPr>
            <p:ph type="ftr" sz="quarter" idx="11"/>
          </p:nvPr>
        </p:nvSpPr>
        <p:spPr/>
        <p:txBody>
          <a:bodyPr/>
          <a:lstStyle/>
          <a:p>
            <a:pPr>
              <a:defRPr/>
            </a:pPr>
            <a:r>
              <a:rPr lang="en-US"/>
              <a:t>Hurwitz lecture, ETH, May 29</a:t>
            </a:r>
          </a:p>
        </p:txBody>
      </p:sp>
      <p:sp>
        <p:nvSpPr>
          <p:cNvPr id="4" name="Slide Number Placeholder 3"/>
          <p:cNvSpPr>
            <a:spLocks noGrp="1"/>
          </p:cNvSpPr>
          <p:nvPr>
            <p:ph type="sldNum" sz="quarter" idx="12"/>
          </p:nvPr>
        </p:nvSpPr>
        <p:spPr/>
        <p:txBody>
          <a:bodyPr/>
          <a:lstStyle/>
          <a:p>
            <a:pPr>
              <a:defRPr/>
            </a:pPr>
            <a:fld id="{B95C2009-2218-C847-9318-0240F22DEB54}" type="slidenum">
              <a:rPr lang="en-US" smtClean="0"/>
              <a:pPr>
                <a:defRPr/>
              </a:pPr>
              <a:t>‹#›</a:t>
            </a:fld>
            <a:endParaRPr lang="en-US"/>
          </a:p>
        </p:txBody>
      </p:sp>
    </p:spTree>
    <p:extLst>
      <p:ext uri="{BB962C8B-B14F-4D97-AF65-F5344CB8AC3E}">
        <p14:creationId xmlns:p14="http://schemas.microsoft.com/office/powerpoint/2010/main" val="2068749343"/>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F0BDAA7-32D3-5846-8AE5-07154C7BCC52}" type="datetime1">
              <a:rPr lang="el-GR" smtClean="0"/>
              <a:pPr>
                <a:defRPr/>
              </a:pPr>
              <a:t>19/4/18</a:t>
            </a:fld>
            <a:endParaRPr lang="el-GR"/>
          </a:p>
        </p:txBody>
      </p:sp>
      <p:sp>
        <p:nvSpPr>
          <p:cNvPr id="6" name="Footer Placeholder 5"/>
          <p:cNvSpPr>
            <a:spLocks noGrp="1"/>
          </p:cNvSpPr>
          <p:nvPr>
            <p:ph type="ftr" sz="quarter" idx="11"/>
          </p:nvPr>
        </p:nvSpPr>
        <p:spPr/>
        <p:txBody>
          <a:bodyPr/>
          <a:lstStyle/>
          <a:p>
            <a:pPr>
              <a:defRPr/>
            </a:pPr>
            <a:r>
              <a:rPr lang="en-US"/>
              <a:t>Hurwitz lecture, ETH, May 29</a:t>
            </a:r>
          </a:p>
        </p:txBody>
      </p:sp>
      <p:sp>
        <p:nvSpPr>
          <p:cNvPr id="7" name="Slide Number Placeholder 6"/>
          <p:cNvSpPr>
            <a:spLocks noGrp="1"/>
          </p:cNvSpPr>
          <p:nvPr>
            <p:ph type="sldNum" sz="quarter" idx="12"/>
          </p:nvPr>
        </p:nvSpPr>
        <p:spPr/>
        <p:txBody>
          <a:bodyPr/>
          <a:lstStyle/>
          <a:p>
            <a:pPr>
              <a:defRPr/>
            </a:pPr>
            <a:fld id="{21936423-3973-7B46-B53A-73D8C53271C4}" type="slidenum">
              <a:rPr lang="en-US" smtClean="0"/>
              <a:pPr>
                <a:defRPr/>
              </a:pPr>
              <a:t>‹#›</a:t>
            </a:fld>
            <a:endParaRPr lang="en-US"/>
          </a:p>
        </p:txBody>
      </p:sp>
    </p:spTree>
    <p:extLst>
      <p:ext uri="{BB962C8B-B14F-4D97-AF65-F5344CB8AC3E}">
        <p14:creationId xmlns:p14="http://schemas.microsoft.com/office/powerpoint/2010/main" val="3347682038"/>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5A000C9-3E48-ED49-9D9A-EB4074DB2704}" type="datetime1">
              <a:rPr lang="el-GR" smtClean="0"/>
              <a:pPr>
                <a:defRPr/>
              </a:pPr>
              <a:t>19/4/18</a:t>
            </a:fld>
            <a:endParaRPr lang="el-GR"/>
          </a:p>
        </p:txBody>
      </p:sp>
      <p:sp>
        <p:nvSpPr>
          <p:cNvPr id="6" name="Footer Placeholder 5"/>
          <p:cNvSpPr>
            <a:spLocks noGrp="1"/>
          </p:cNvSpPr>
          <p:nvPr>
            <p:ph type="ftr" sz="quarter" idx="11"/>
          </p:nvPr>
        </p:nvSpPr>
        <p:spPr/>
        <p:txBody>
          <a:bodyPr/>
          <a:lstStyle/>
          <a:p>
            <a:pPr>
              <a:defRPr/>
            </a:pPr>
            <a:r>
              <a:rPr lang="en-US"/>
              <a:t>Hurwitz lecture, ETH, May 29</a:t>
            </a:r>
          </a:p>
        </p:txBody>
      </p:sp>
      <p:sp>
        <p:nvSpPr>
          <p:cNvPr id="7" name="Slide Number Placeholder 6"/>
          <p:cNvSpPr>
            <a:spLocks noGrp="1"/>
          </p:cNvSpPr>
          <p:nvPr>
            <p:ph type="sldNum" sz="quarter" idx="12"/>
          </p:nvPr>
        </p:nvSpPr>
        <p:spPr/>
        <p:txBody>
          <a:bodyPr/>
          <a:lstStyle/>
          <a:p>
            <a:pPr>
              <a:defRPr/>
            </a:pPr>
            <a:fld id="{CCCE6815-C662-9643-8919-712B4E0D7231}" type="slidenum">
              <a:rPr lang="en-US" smtClean="0"/>
              <a:pPr>
                <a:defRPr/>
              </a:pPr>
              <a:t>‹#›</a:t>
            </a:fld>
            <a:endParaRPr lang="en-US"/>
          </a:p>
        </p:txBody>
      </p:sp>
    </p:spTree>
    <p:extLst>
      <p:ext uri="{BB962C8B-B14F-4D97-AF65-F5344CB8AC3E}">
        <p14:creationId xmlns:p14="http://schemas.microsoft.com/office/powerpoint/2010/main" val="371208013"/>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D751B0F-2F6E-D94B-A78D-0824A73CCF49}" type="datetime1">
              <a:rPr lang="el-GR" smtClean="0"/>
              <a:pPr>
                <a:defRPr/>
              </a:pPr>
              <a:t>19/4/18</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Hurwitz lecture, ETH, May 29</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7D77C6A-0E66-8943-A7E1-D8AC7F3B7A59}" type="slidenum">
              <a:rPr lang="en-US" smtClean="0"/>
              <a:pPr>
                <a:defRPr/>
              </a:pPr>
              <a:t>‹#›</a:t>
            </a:fld>
            <a:endParaRPr lang="en-US"/>
          </a:p>
        </p:txBody>
      </p:sp>
    </p:spTree>
    <p:extLst>
      <p:ext uri="{BB962C8B-B14F-4D97-AF65-F5344CB8AC3E}">
        <p14:creationId xmlns:p14="http://schemas.microsoft.com/office/powerpoint/2010/main" val="252909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eg"/><Relationship Id="rId5"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ain1.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76200" y="364631"/>
            <a:ext cx="5257800" cy="3380571"/>
          </a:xfrm>
          <a:prstGeom prst="rect">
            <a:avLst/>
          </a:prstGeom>
        </p:spPr>
      </p:pic>
      <p:pic>
        <p:nvPicPr>
          <p:cNvPr id="4" name="Picture 3" descr="brain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5486400"/>
            <a:ext cx="1540680" cy="990600"/>
          </a:xfrm>
          <a:prstGeom prst="rect">
            <a:avLst/>
          </a:prstGeom>
        </p:spPr>
      </p:pic>
      <p:sp>
        <p:nvSpPr>
          <p:cNvPr id="2" name="Title 1"/>
          <p:cNvSpPr>
            <a:spLocks noGrp="1"/>
          </p:cNvSpPr>
          <p:nvPr>
            <p:ph type="title"/>
          </p:nvPr>
        </p:nvSpPr>
        <p:spPr>
          <a:xfrm>
            <a:off x="-533400" y="2971800"/>
            <a:ext cx="9829800" cy="1143000"/>
          </a:xfrm>
        </p:spPr>
        <p:txBody>
          <a:bodyPr>
            <a:normAutofit fontScale="90000"/>
          </a:bodyPr>
          <a:lstStyle/>
          <a:p>
            <a:pPr algn="l"/>
            <a:r>
              <a:rPr lang="en-US" sz="6700" dirty="0">
                <a:solidFill>
                  <a:schemeClr val="bg1"/>
                </a:solidFill>
              </a:rPr>
              <a:t>	</a:t>
            </a:r>
            <a:r>
              <a:rPr lang="en-US" sz="6700" dirty="0" smtClean="0">
                <a:solidFill>
                  <a:schemeClr val="bg1"/>
                </a:solidFill>
              </a:rPr>
              <a:t>computing with</a:t>
            </a:r>
            <a:br>
              <a:rPr lang="en-US" sz="6700" dirty="0" smtClean="0">
                <a:solidFill>
                  <a:schemeClr val="bg1"/>
                </a:solidFill>
              </a:rPr>
            </a:br>
            <a:r>
              <a:rPr lang="en-US" sz="6700" dirty="0" smtClean="0">
                <a:solidFill>
                  <a:schemeClr val="bg1"/>
                </a:solidFill>
              </a:rPr>
              <a:t>	     assemblies</a:t>
            </a:r>
            <a:r>
              <a:rPr lang="en-US" sz="6700" dirty="0" smtClean="0">
                <a:solidFill>
                  <a:schemeClr val="tx1"/>
                </a:solidFill>
              </a:rPr>
              <a:t/>
            </a:r>
            <a:br>
              <a:rPr lang="en-US" sz="6700" dirty="0" smtClean="0">
                <a:solidFill>
                  <a:schemeClr val="tx1"/>
                </a:solidFill>
              </a:rPr>
            </a:br>
            <a:r>
              <a:rPr lang="en-US" sz="6700" dirty="0" smtClean="0">
                <a:solidFill>
                  <a:schemeClr val="tx1"/>
                </a:solidFill>
              </a:rPr>
              <a:t/>
            </a:r>
            <a:br>
              <a:rPr lang="en-US" sz="6700" dirty="0" smtClean="0">
                <a:solidFill>
                  <a:schemeClr val="tx1"/>
                </a:solidFill>
              </a:rPr>
            </a:br>
            <a:r>
              <a:rPr lang="en-US" sz="5400" dirty="0">
                <a:solidFill>
                  <a:schemeClr val="accent2"/>
                </a:solidFill>
              </a:rPr>
              <a:t/>
            </a:r>
            <a:br>
              <a:rPr lang="en-US" sz="5400" dirty="0">
                <a:solidFill>
                  <a:schemeClr val="accent2"/>
                </a:solidFill>
              </a:rPr>
            </a:br>
            <a:r>
              <a:rPr lang="en-US" sz="5400" dirty="0" smtClean="0">
                <a:solidFill>
                  <a:schemeClr val="accent2"/>
                </a:solidFill>
              </a:rPr>
              <a:t>                      </a:t>
            </a:r>
            <a:r>
              <a:rPr lang="en-US" sz="4900" dirty="0" smtClean="0">
                <a:solidFill>
                  <a:schemeClr val="accent2"/>
                </a:solidFill>
              </a:rPr>
              <a:t>Christos H. Papadimitriou</a:t>
            </a:r>
            <a:br>
              <a:rPr lang="en-US" sz="4900" dirty="0" smtClean="0">
                <a:solidFill>
                  <a:schemeClr val="accent2"/>
                </a:solidFill>
              </a:rPr>
            </a:br>
            <a:r>
              <a:rPr lang="en-US" sz="4900" dirty="0" smtClean="0">
                <a:solidFill>
                  <a:schemeClr val="accent2"/>
                </a:solidFill>
              </a:rPr>
              <a:t>                         Columbia U</a:t>
            </a:r>
            <a:endParaRPr lang="en-US" sz="4900" dirty="0">
              <a:solidFill>
                <a:schemeClr val="accent2"/>
              </a:solidFill>
            </a:endParaRPr>
          </a:p>
        </p:txBody>
      </p:sp>
      <p:sp>
        <p:nvSpPr>
          <p:cNvPr id="5" name="Oval 4"/>
          <p:cNvSpPr/>
          <p:nvPr/>
        </p:nvSpPr>
        <p:spPr bwMode="auto">
          <a:xfrm>
            <a:off x="1219200" y="4191000"/>
            <a:ext cx="533400" cy="304800"/>
          </a:xfrm>
          <a:prstGeom prst="ellipse">
            <a:avLst/>
          </a:prstGeom>
          <a:solidFill>
            <a:schemeClr val="accent5">
              <a:lumMod val="20000"/>
              <a:lumOff val="80000"/>
            </a:schemeClr>
          </a:solidFill>
          <a:ln w="9525" cap="flat" cmpd="sng" algn="ctr">
            <a:solidFill>
              <a:schemeClr val="accent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1" i="0" u="none" strike="noStrike" cap="none" normalizeH="0" baseline="0" smtClean="0">
              <a:ln>
                <a:noFill/>
              </a:ln>
              <a:solidFill>
                <a:schemeClr val="tx1"/>
              </a:solidFill>
              <a:effectLst/>
              <a:latin typeface="Times New Roman" pitchFamily="124" charset="0"/>
            </a:endParaRPr>
          </a:p>
        </p:txBody>
      </p:sp>
      <p:sp>
        <p:nvSpPr>
          <p:cNvPr id="6" name="Oval 5"/>
          <p:cNvSpPr/>
          <p:nvPr/>
        </p:nvSpPr>
        <p:spPr bwMode="auto">
          <a:xfrm>
            <a:off x="1143000" y="4724400"/>
            <a:ext cx="381000" cy="228600"/>
          </a:xfrm>
          <a:prstGeom prst="ellipse">
            <a:avLst/>
          </a:prstGeom>
          <a:solidFill>
            <a:schemeClr val="accent5">
              <a:lumMod val="20000"/>
              <a:lumOff val="80000"/>
            </a:schemeClr>
          </a:solidFill>
          <a:ln w="9525" cap="flat" cmpd="sng" algn="ctr">
            <a:solidFill>
              <a:schemeClr val="accent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1" i="0" u="none" strike="noStrike" cap="none" normalizeH="0" baseline="0" smtClean="0">
              <a:ln>
                <a:noFill/>
              </a:ln>
              <a:solidFill>
                <a:schemeClr val="tx1"/>
              </a:solidFill>
              <a:effectLst/>
              <a:latin typeface="Times New Roman" pitchFamily="124" charset="0"/>
            </a:endParaRPr>
          </a:p>
        </p:txBody>
      </p:sp>
      <p:sp>
        <p:nvSpPr>
          <p:cNvPr id="7" name="Oval 6"/>
          <p:cNvSpPr/>
          <p:nvPr/>
        </p:nvSpPr>
        <p:spPr bwMode="auto">
          <a:xfrm>
            <a:off x="1143000" y="5257800"/>
            <a:ext cx="304800" cy="228600"/>
          </a:xfrm>
          <a:prstGeom prst="ellipse">
            <a:avLst/>
          </a:prstGeom>
          <a:solidFill>
            <a:schemeClr val="accent5">
              <a:lumMod val="20000"/>
              <a:lumOff val="80000"/>
            </a:schemeClr>
          </a:solidFill>
          <a:ln w="9525" cap="flat" cmpd="sng" algn="ctr">
            <a:solidFill>
              <a:schemeClr val="accent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1" i="0" u="none" strike="noStrike" cap="none" normalizeH="0" baseline="0" smtClean="0">
              <a:ln>
                <a:noFill/>
              </a:ln>
              <a:solidFill>
                <a:schemeClr val="tx1"/>
              </a:solidFill>
              <a:effectLst/>
              <a:latin typeface="Times New Roman" pitchFamily="124" charset="0"/>
            </a:endParaRPr>
          </a:p>
        </p:txBody>
      </p:sp>
      <p:sp>
        <p:nvSpPr>
          <p:cNvPr id="8" name="Oval 7"/>
          <p:cNvSpPr/>
          <p:nvPr/>
        </p:nvSpPr>
        <p:spPr bwMode="auto">
          <a:xfrm>
            <a:off x="1447800" y="3581400"/>
            <a:ext cx="609600" cy="304800"/>
          </a:xfrm>
          <a:prstGeom prst="ellipse">
            <a:avLst/>
          </a:prstGeom>
          <a:solidFill>
            <a:schemeClr val="accent5">
              <a:lumMod val="20000"/>
              <a:lumOff val="80000"/>
            </a:schemeClr>
          </a:solidFill>
          <a:ln w="9525" cap="flat" cmpd="sng" algn="ctr">
            <a:solidFill>
              <a:schemeClr val="accent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1" i="0" u="none" strike="noStrike" cap="none" normalizeH="0" baseline="0" smtClean="0">
              <a:ln>
                <a:noFill/>
              </a:ln>
              <a:solidFill>
                <a:schemeClr val="tx1"/>
              </a:solidFill>
              <a:effectLst/>
              <a:latin typeface="Times New Roman" pitchFamily="124" charset="0"/>
            </a:endParaRPr>
          </a:p>
        </p:txBody>
      </p:sp>
    </p:spTree>
    <p:extLst>
      <p:ext uri="{BB962C8B-B14F-4D97-AF65-F5344CB8AC3E}">
        <p14:creationId xmlns:p14="http://schemas.microsoft.com/office/powerpoint/2010/main" val="596058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The assembly </a:t>
            </a:r>
            <a:r>
              <a:rPr lang="en-US" dirty="0" smtClean="0"/>
              <a:t>hypothesis</a:t>
            </a:r>
            <a:br>
              <a:rPr lang="en-US" dirty="0" smtClean="0"/>
            </a:br>
            <a:r>
              <a:rPr lang="en-US" dirty="0" smtClean="0"/>
              <a:t>(computational version)</a:t>
            </a:r>
            <a:endParaRPr lang="en-US" dirty="0"/>
          </a:p>
        </p:txBody>
      </p:sp>
      <p:sp>
        <p:nvSpPr>
          <p:cNvPr id="6" name="Content Placeholder 5"/>
          <p:cNvSpPr>
            <a:spLocks noGrp="1"/>
          </p:cNvSpPr>
          <p:nvPr>
            <p:ph idx="1"/>
          </p:nvPr>
        </p:nvSpPr>
        <p:spPr/>
        <p:txBody>
          <a:bodyPr>
            <a:normAutofit lnSpcReduction="10000"/>
          </a:bodyPr>
          <a:lstStyle/>
          <a:p>
            <a:pPr marL="0" indent="0" algn="ctr">
              <a:buNone/>
            </a:pPr>
            <a:endParaRPr lang="en-US" dirty="0" smtClean="0">
              <a:solidFill>
                <a:srgbClr val="C00000"/>
              </a:solidFill>
            </a:endParaRPr>
          </a:p>
          <a:p>
            <a:pPr marL="0" indent="0" algn="ctr">
              <a:buNone/>
            </a:pPr>
            <a:endParaRPr lang="en-US" dirty="0">
              <a:solidFill>
                <a:srgbClr val="C00000"/>
              </a:solidFill>
            </a:endParaRPr>
          </a:p>
          <a:p>
            <a:pPr marL="0" indent="0" algn="ctr">
              <a:buNone/>
            </a:pPr>
            <a:r>
              <a:rPr lang="en-US" dirty="0" smtClean="0">
                <a:solidFill>
                  <a:srgbClr val="C00000"/>
                </a:solidFill>
              </a:rPr>
              <a:t>There is an intermediate level of Brain computation that can be best understood in terms of the synchronized firing of persistent, large, and heavily interconnected populations of neurons, and may be implicated in                  long-term memory and certain                      higher cognitive functions</a:t>
            </a:r>
          </a:p>
          <a:p>
            <a:pPr marL="0" indent="0" algn="ctr">
              <a:buNone/>
            </a:pPr>
            <a:endParaRPr lang="en-US" i="1" dirty="0">
              <a:solidFill>
                <a:srgbClr val="C00000"/>
              </a:solidFill>
            </a:endParaRPr>
          </a:p>
          <a:p>
            <a:pPr marL="0" indent="0">
              <a:buNone/>
            </a:pPr>
            <a:endParaRPr lang="en-US" i="1" dirty="0" smtClean="0"/>
          </a:p>
          <a:p>
            <a:pPr marL="0" indent="0">
              <a:buNone/>
            </a:pPr>
            <a:endParaRPr lang="en-US" i="1" dirty="0"/>
          </a:p>
        </p:txBody>
      </p:sp>
    </p:spTree>
    <p:extLst>
      <p:ext uri="{BB962C8B-B14F-4D97-AF65-F5344CB8AC3E}">
        <p14:creationId xmlns:p14="http://schemas.microsoft.com/office/powerpoint/2010/main" val="1347543647"/>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dirty="0" smtClean="0"/>
          </a:p>
          <a:p>
            <a:r>
              <a:rPr lang="en-US" dirty="0" smtClean="0"/>
              <a:t>Assembly operations: </a:t>
            </a:r>
            <a:r>
              <a:rPr lang="en-US" dirty="0">
                <a:solidFill>
                  <a:srgbClr val="C00000"/>
                </a:solidFill>
              </a:rPr>
              <a:t>p</a:t>
            </a:r>
            <a:r>
              <a:rPr lang="en-US" dirty="0" smtClean="0">
                <a:solidFill>
                  <a:srgbClr val="C00000"/>
                </a:solidFill>
              </a:rPr>
              <a:t>roject</a:t>
            </a:r>
            <a:r>
              <a:rPr lang="en-US" dirty="0" smtClean="0"/>
              <a:t> and </a:t>
            </a:r>
            <a:r>
              <a:rPr lang="en-US" dirty="0" smtClean="0">
                <a:solidFill>
                  <a:srgbClr val="C00000"/>
                </a:solidFill>
              </a:rPr>
              <a:t>associate</a:t>
            </a:r>
          </a:p>
          <a:p>
            <a:r>
              <a:rPr lang="en-US" dirty="0" smtClean="0"/>
              <a:t>More assembly operations</a:t>
            </a:r>
          </a:p>
          <a:p>
            <a:r>
              <a:rPr lang="en-US" dirty="0" smtClean="0"/>
              <a:t>The Assembly Programming Language</a:t>
            </a:r>
          </a:p>
          <a:p>
            <a:r>
              <a:rPr lang="en-US" dirty="0" smtClean="0"/>
              <a:t>Assemblies </a:t>
            </a:r>
            <a:r>
              <a:rPr lang="en-US" i="1" dirty="0" smtClean="0">
                <a:solidFill>
                  <a:srgbClr val="C00000"/>
                </a:solidFill>
              </a:rPr>
              <a:t>for</a:t>
            </a:r>
            <a:r>
              <a:rPr lang="en-US" dirty="0" smtClean="0">
                <a:solidFill>
                  <a:srgbClr val="C00000"/>
                </a:solidFill>
              </a:rPr>
              <a:t> language</a:t>
            </a:r>
          </a:p>
          <a:p>
            <a:endParaRPr lang="en-US" dirty="0"/>
          </a:p>
        </p:txBody>
      </p:sp>
    </p:spTree>
    <p:extLst>
      <p:ext uri="{BB962C8B-B14F-4D97-AF65-F5344CB8AC3E}">
        <p14:creationId xmlns:p14="http://schemas.microsoft.com/office/powerpoint/2010/main" val="393725020"/>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291829"/>
            <a:ext cx="6172200" cy="4480322"/>
          </a:xfrm>
        </p:spPr>
        <p:txBody>
          <a:bodyPr>
            <a:normAutofit fontScale="77500" lnSpcReduction="20000"/>
          </a:bodyPr>
          <a:lstStyle/>
          <a:p>
            <a:pPr marL="0" indent="0">
              <a:buNone/>
            </a:pPr>
            <a:r>
              <a:rPr lang="en-US" dirty="0" smtClean="0"/>
              <a:t>                                    Santosh </a:t>
            </a:r>
            <a:r>
              <a:rPr lang="en-US" dirty="0" err="1" smtClean="0"/>
              <a:t>Vempala</a:t>
            </a:r>
            <a:endParaRPr lang="en-US" dirty="0" smtClean="0"/>
          </a:p>
          <a:p>
            <a:pPr marL="0" indent="0">
              <a:buNone/>
            </a:pPr>
            <a:r>
              <a:rPr lang="en-US" dirty="0"/>
              <a:t> </a:t>
            </a:r>
            <a:r>
              <a:rPr lang="en-US" dirty="0" smtClean="0"/>
              <a:t>                                           Georgia Tech</a:t>
            </a:r>
            <a:endParaRPr lang="en-US" dirty="0"/>
          </a:p>
          <a:p>
            <a:pPr marL="0" indent="0">
              <a:buNone/>
            </a:pPr>
            <a:r>
              <a:rPr lang="en-US" dirty="0" smtClean="0"/>
              <a:t>   </a:t>
            </a:r>
            <a:endParaRPr lang="en-US" dirty="0"/>
          </a:p>
          <a:p>
            <a:pPr marL="0" indent="0">
              <a:buNone/>
            </a:pPr>
            <a:r>
              <a:rPr lang="en-US" dirty="0"/>
              <a:t>                        </a:t>
            </a:r>
            <a:r>
              <a:rPr lang="en-US" dirty="0" smtClean="0"/>
              <a:t>  Wolfgang </a:t>
            </a:r>
            <a:r>
              <a:rPr lang="en-US" dirty="0" err="1" smtClean="0"/>
              <a:t>Maass</a:t>
            </a:r>
            <a:endParaRPr lang="en-US" dirty="0" smtClean="0"/>
          </a:p>
          <a:p>
            <a:pPr marL="0" indent="0">
              <a:buNone/>
            </a:pPr>
            <a:r>
              <a:rPr lang="en-US" dirty="0"/>
              <a:t> </a:t>
            </a:r>
            <a:r>
              <a:rPr lang="en-US" dirty="0" smtClean="0"/>
              <a:t>                         TU Graz</a:t>
            </a:r>
          </a:p>
          <a:p>
            <a:pPr marL="0" indent="0">
              <a:buNone/>
            </a:pPr>
            <a:endParaRPr lang="en-US" dirty="0" smtClean="0"/>
          </a:p>
          <a:p>
            <a:pPr marL="0" indent="0">
              <a:buNone/>
            </a:pPr>
            <a:r>
              <a:rPr lang="en-US" dirty="0" smtClean="0"/>
              <a:t>                                       Mike Collins</a:t>
            </a:r>
          </a:p>
          <a:p>
            <a:pPr marL="0" indent="0">
              <a:buNone/>
            </a:pPr>
            <a:r>
              <a:rPr lang="en-US" dirty="0"/>
              <a:t> </a:t>
            </a:r>
            <a:r>
              <a:rPr lang="en-US" dirty="0" smtClean="0"/>
              <a:t>                                      Columbia U </a:t>
            </a:r>
          </a:p>
          <a:p>
            <a:pPr marL="0" indent="0">
              <a:buNone/>
            </a:pPr>
            <a:r>
              <a:rPr lang="en-US" dirty="0"/>
              <a:t> </a:t>
            </a:r>
            <a:r>
              <a:rPr lang="en-US" dirty="0" smtClean="0"/>
              <a:t>                  </a:t>
            </a:r>
          </a:p>
          <a:p>
            <a:pPr marL="0" indent="0">
              <a:buNone/>
            </a:pPr>
            <a:r>
              <a:rPr lang="en-US" dirty="0"/>
              <a:t> </a:t>
            </a:r>
            <a:r>
              <a:rPr lang="en-US" dirty="0" smtClean="0"/>
              <a:t>                   Robert </a:t>
            </a:r>
            <a:r>
              <a:rPr lang="en-US" dirty="0" err="1" smtClean="0"/>
              <a:t>Legenstein</a:t>
            </a:r>
            <a:endParaRPr lang="en-US" dirty="0" smtClean="0"/>
          </a:p>
          <a:p>
            <a:pPr marL="0" indent="0">
              <a:buNone/>
            </a:pPr>
            <a:r>
              <a:rPr lang="en-US" dirty="0"/>
              <a:t> </a:t>
            </a:r>
            <a:r>
              <a:rPr lang="en-US" dirty="0" smtClean="0"/>
              <a:t>                   TU Graz                           </a:t>
            </a:r>
          </a:p>
          <a:p>
            <a:pPr marL="0" indent="0">
              <a:buNone/>
            </a:pPr>
            <a:endParaRPr lang="en-US" dirty="0"/>
          </a:p>
          <a:p>
            <a:pPr marL="0" indent="0">
              <a:buNone/>
            </a:pPr>
            <a:endParaRPr lang="en-US" dirty="0" smtClean="0"/>
          </a:p>
        </p:txBody>
      </p:sp>
      <p:pic>
        <p:nvPicPr>
          <p:cNvPr id="5" name="Picture 4" descr="vempal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894618"/>
            <a:ext cx="1543050" cy="2314575"/>
          </a:xfrm>
          <a:prstGeom prst="rect">
            <a:avLst/>
          </a:prstGeom>
        </p:spPr>
      </p:pic>
      <p:pic>
        <p:nvPicPr>
          <p:cNvPr id="6" name="Picture 5" descr="maas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766" y="1045427"/>
            <a:ext cx="1828800" cy="2180493"/>
          </a:xfrm>
          <a:prstGeom prst="rect">
            <a:avLst/>
          </a:prstGeom>
        </p:spPr>
      </p:pic>
      <p:sp>
        <p:nvSpPr>
          <p:cNvPr id="7" name="Title 1"/>
          <p:cNvSpPr txBox="1">
            <a:spLocks/>
          </p:cNvSpPr>
          <p:nvPr/>
        </p:nvSpPr>
        <p:spPr>
          <a:xfrm>
            <a:off x="3429000" y="5257800"/>
            <a:ext cx="6172200" cy="857250"/>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300" dirty="0">
              <a:solidFill>
                <a:schemeClr val="accent2"/>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2520" y="3508157"/>
            <a:ext cx="1738618" cy="232114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977" y="3664077"/>
            <a:ext cx="1834802" cy="2237564"/>
          </a:xfrm>
          <a:prstGeom prst="rect">
            <a:avLst/>
          </a:prstGeom>
        </p:spPr>
      </p:pic>
    </p:spTree>
    <p:extLst>
      <p:ext uri="{BB962C8B-B14F-4D97-AF65-F5344CB8AC3E}">
        <p14:creationId xmlns:p14="http://schemas.microsoft.com/office/powerpoint/2010/main" val="1785631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The assembly hypothesis</a:t>
            </a:r>
          </a:p>
        </p:txBody>
      </p:sp>
      <p:sp>
        <p:nvSpPr>
          <p:cNvPr id="6" name="Content Placeholder 5"/>
          <p:cNvSpPr>
            <a:spLocks noGrp="1"/>
          </p:cNvSpPr>
          <p:nvPr>
            <p:ph idx="1"/>
          </p:nvPr>
        </p:nvSpPr>
        <p:spPr/>
        <p:txBody>
          <a:bodyPr>
            <a:normAutofit lnSpcReduction="10000"/>
          </a:bodyPr>
          <a:lstStyle/>
          <a:p>
            <a:pPr marL="0" indent="0" algn="ctr">
              <a:buNone/>
            </a:pPr>
            <a:r>
              <a:rPr lang="en-US" dirty="0" smtClean="0">
                <a:solidFill>
                  <a:srgbClr val="C00000"/>
                </a:solidFill>
              </a:rPr>
              <a:t>There is an intermediate level of Brain computation that can be best understood in terms of the synchronized firing of persistent, large, and heavily interconnected populations of neurons, and may be implicated in                  long-term memory and certain                      higher cognitive functions</a:t>
            </a:r>
          </a:p>
          <a:p>
            <a:pPr marL="0" indent="0" algn="ctr">
              <a:buNone/>
            </a:pPr>
            <a:endParaRPr lang="en-US" i="1" dirty="0">
              <a:solidFill>
                <a:srgbClr val="C00000"/>
              </a:solidFill>
            </a:endParaRPr>
          </a:p>
          <a:p>
            <a:pPr marL="0" indent="0" algn="ctr">
              <a:buNone/>
            </a:pPr>
            <a:r>
              <a:rPr lang="en-US" i="1" dirty="0" err="1" smtClean="0">
                <a:solidFill>
                  <a:srgbClr val="0070C0"/>
                </a:solidFill>
              </a:rPr>
              <a:t>Cf</a:t>
            </a:r>
            <a:r>
              <a:rPr lang="en-US" i="1" dirty="0" smtClean="0">
                <a:solidFill>
                  <a:srgbClr val="0070C0"/>
                </a:solidFill>
              </a:rPr>
              <a:t>: </a:t>
            </a:r>
            <a:r>
              <a:rPr lang="en-US" i="1" dirty="0" err="1" smtClean="0">
                <a:solidFill>
                  <a:srgbClr val="0070C0"/>
                </a:solidFill>
              </a:rPr>
              <a:t>Valiant’s</a:t>
            </a:r>
            <a:r>
              <a:rPr lang="en-US" i="1" dirty="0" smtClean="0">
                <a:solidFill>
                  <a:srgbClr val="0070C0"/>
                </a:solidFill>
              </a:rPr>
              <a:t> theory of memory items ca. 1995</a:t>
            </a:r>
            <a:endParaRPr lang="en-US" i="1" dirty="0">
              <a:solidFill>
                <a:srgbClr val="0070C0"/>
              </a:solidFill>
            </a:endParaRPr>
          </a:p>
          <a:p>
            <a:pPr marL="0" indent="0">
              <a:buNone/>
            </a:pPr>
            <a:endParaRPr lang="en-US" i="1" dirty="0" smtClean="0"/>
          </a:p>
          <a:p>
            <a:pPr marL="0" indent="0">
              <a:buNone/>
            </a:pPr>
            <a:endParaRPr lang="en-US" i="1" dirty="0"/>
          </a:p>
        </p:txBody>
      </p:sp>
      <p:sp>
        <p:nvSpPr>
          <p:cNvPr id="3" name="Oval 2"/>
          <p:cNvSpPr/>
          <p:nvPr/>
        </p:nvSpPr>
        <p:spPr>
          <a:xfrm>
            <a:off x="1524000" y="2743200"/>
            <a:ext cx="6858000" cy="914400"/>
          </a:xfrm>
          <a:prstGeom prst="ellipse">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111164"/>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There is evidence that memory representations are projected between Brain areas (e.g. from and to the hippocampus)</a:t>
            </a:r>
          </a:p>
          <a:p>
            <a:r>
              <a:rPr lang="en-US" dirty="0" smtClean="0"/>
              <a:t>Abstraction:  </a:t>
            </a:r>
            <a:r>
              <a:rPr lang="en-US" dirty="0" smtClean="0">
                <a:solidFill>
                  <a:srgbClr val="C00000"/>
                </a:solidFill>
              </a:rPr>
              <a:t>project(y, B, x)</a:t>
            </a:r>
          </a:p>
          <a:p>
            <a:r>
              <a:rPr lang="en-US" dirty="0" smtClean="0"/>
              <a:t>An assembly </a:t>
            </a:r>
            <a:r>
              <a:rPr lang="en-US" dirty="0" smtClean="0">
                <a:solidFill>
                  <a:srgbClr val="C00000"/>
                </a:solidFill>
              </a:rPr>
              <a:t>y </a:t>
            </a:r>
            <a:r>
              <a:rPr lang="en-US" dirty="0" smtClean="0"/>
              <a:t>in some Brain area </a:t>
            </a:r>
            <a:r>
              <a:rPr lang="en-US" dirty="0" smtClean="0">
                <a:solidFill>
                  <a:srgbClr val="C00000"/>
                </a:solidFill>
              </a:rPr>
              <a:t>A(y)</a:t>
            </a:r>
            <a:r>
              <a:rPr lang="en-US" dirty="0" smtClean="0"/>
              <a:t> can under the right circumstances project/create a copy </a:t>
            </a:r>
            <a:r>
              <a:rPr lang="en-US" dirty="0" smtClean="0">
                <a:solidFill>
                  <a:srgbClr val="C00000"/>
                </a:solidFill>
              </a:rPr>
              <a:t>x</a:t>
            </a:r>
            <a:r>
              <a:rPr lang="en-US" dirty="0" smtClean="0"/>
              <a:t> in a downstream area </a:t>
            </a:r>
            <a:r>
              <a:rPr lang="en-US" dirty="0">
                <a:solidFill>
                  <a:srgbClr val="C00000"/>
                </a:solidFill>
              </a:rPr>
              <a:t>B</a:t>
            </a:r>
            <a:r>
              <a:rPr lang="en-US" dirty="0" smtClean="0">
                <a:solidFill>
                  <a:srgbClr val="C00000"/>
                </a:solidFill>
              </a:rPr>
              <a:t> = A(y)</a:t>
            </a:r>
          </a:p>
          <a:p>
            <a:r>
              <a:rPr lang="en-US" dirty="0" smtClean="0">
                <a:solidFill>
                  <a:srgbClr val="C00000"/>
                </a:solidFill>
              </a:rPr>
              <a:t>“Downstream:” </a:t>
            </a:r>
            <a:r>
              <a:rPr lang="en-US" dirty="0" smtClean="0"/>
              <a:t>ample synaptic connectivity from </a:t>
            </a:r>
            <a:r>
              <a:rPr lang="en-US" dirty="0">
                <a:solidFill>
                  <a:srgbClr val="C00000"/>
                </a:solidFill>
              </a:rPr>
              <a:t>A(y)</a:t>
            </a:r>
            <a:r>
              <a:rPr lang="en-US" dirty="0" smtClean="0"/>
              <a:t>  to </a:t>
            </a:r>
            <a:r>
              <a:rPr lang="en-US" dirty="0">
                <a:solidFill>
                  <a:srgbClr val="C00000"/>
                </a:solidFill>
              </a:rPr>
              <a:t>B</a:t>
            </a:r>
            <a:r>
              <a:rPr lang="en-US" dirty="0" smtClean="0"/>
              <a:t>.</a:t>
            </a:r>
            <a:endParaRPr lang="en-US" dirty="0"/>
          </a:p>
        </p:txBody>
      </p:sp>
      <p:cxnSp>
        <p:nvCxnSpPr>
          <p:cNvPr id="6" name="Straight Connector 5"/>
          <p:cNvCxnSpPr/>
          <p:nvPr/>
        </p:nvCxnSpPr>
        <p:spPr>
          <a:xfrm flipH="1">
            <a:off x="6019800" y="4572000"/>
            <a:ext cx="152400" cy="22860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8670751"/>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err="1"/>
              <a:t>c</a:t>
            </a:r>
            <a:r>
              <a:rPr lang="en-US" i="1" dirty="0" err="1" smtClean="0"/>
              <a:t>f</a:t>
            </a:r>
            <a:r>
              <a:rPr lang="en-US" dirty="0" smtClean="0"/>
              <a:t> the assignment operation </a:t>
            </a:r>
            <a:br>
              <a:rPr lang="en-US" dirty="0" smtClean="0"/>
            </a:br>
            <a:r>
              <a:rPr lang="en-US" dirty="0" smtClean="0">
                <a:solidFill>
                  <a:srgbClr val="C00000"/>
                </a:solidFill>
              </a:rPr>
              <a:t>x </a:t>
            </a:r>
            <a:r>
              <a:rPr lang="en-US" dirty="0" smtClean="0">
                <a:solidFill>
                  <a:srgbClr val="C00000"/>
                </a:solidFill>
              </a:rPr>
              <a:t>:= y</a:t>
            </a:r>
            <a:endParaRPr lang="en-US" dirty="0">
              <a:solidFill>
                <a:srgbClr val="C00000"/>
              </a:solidFill>
            </a:endParaRPr>
          </a:p>
        </p:txBody>
      </p:sp>
      <p:sp>
        <p:nvSpPr>
          <p:cNvPr id="3" name="Content Placeholder 2"/>
          <p:cNvSpPr>
            <a:spLocks noGrp="1"/>
          </p:cNvSpPr>
          <p:nvPr>
            <p:ph idx="1"/>
          </p:nvPr>
        </p:nvSpPr>
        <p:spPr/>
        <p:txBody>
          <a:bodyPr>
            <a:normAutofit/>
          </a:bodyPr>
          <a:lstStyle/>
          <a:p>
            <a:endParaRPr lang="en-US" dirty="0" smtClean="0"/>
          </a:p>
          <a:p>
            <a:r>
              <a:rPr lang="en-US" dirty="0" smtClean="0"/>
              <a:t>In assignment, </a:t>
            </a:r>
            <a:r>
              <a:rPr lang="en-US" dirty="0" smtClean="0">
                <a:solidFill>
                  <a:srgbClr val="C00000"/>
                </a:solidFill>
              </a:rPr>
              <a:t>x</a:t>
            </a:r>
            <a:r>
              <a:rPr lang="en-US" dirty="0" smtClean="0"/>
              <a:t> and </a:t>
            </a:r>
            <a:r>
              <a:rPr lang="en-US" dirty="0" smtClean="0">
                <a:solidFill>
                  <a:srgbClr val="C00000"/>
                </a:solidFill>
              </a:rPr>
              <a:t>y</a:t>
            </a:r>
            <a:r>
              <a:rPr lang="en-US" dirty="0" smtClean="0"/>
              <a:t> go on to enjoy independent lives</a:t>
            </a:r>
          </a:p>
          <a:p>
            <a:r>
              <a:rPr lang="en-US" dirty="0" smtClean="0"/>
              <a:t>In </a:t>
            </a:r>
            <a:r>
              <a:rPr lang="en-US" dirty="0" smtClean="0">
                <a:solidFill>
                  <a:srgbClr val="C00000"/>
                </a:solidFill>
              </a:rPr>
              <a:t>project</a:t>
            </a:r>
            <a:r>
              <a:rPr lang="en-US" dirty="0" smtClean="0"/>
              <a:t> they are linked forever:  If </a:t>
            </a:r>
            <a:r>
              <a:rPr lang="en-US" dirty="0" smtClean="0">
                <a:solidFill>
                  <a:srgbClr val="C00000"/>
                </a:solidFill>
              </a:rPr>
              <a:t>y = P(y) </a:t>
            </a:r>
            <a:r>
              <a:rPr lang="en-US" dirty="0" smtClean="0"/>
              <a:t>(that is, </a:t>
            </a:r>
            <a:r>
              <a:rPr lang="en-US" dirty="0" smtClean="0">
                <a:solidFill>
                  <a:srgbClr val="C00000"/>
                </a:solidFill>
              </a:rPr>
              <a:t>x</a:t>
            </a:r>
            <a:r>
              <a:rPr lang="en-US" dirty="0" smtClean="0"/>
              <a:t> was created by </a:t>
            </a:r>
            <a:r>
              <a:rPr lang="en-US" dirty="0" smtClean="0">
                <a:solidFill>
                  <a:srgbClr val="C00000"/>
                </a:solidFill>
              </a:rPr>
              <a:t>project(y</a:t>
            </a:r>
            <a:r>
              <a:rPr lang="en-US" dirty="0">
                <a:solidFill>
                  <a:srgbClr val="C00000"/>
                </a:solidFill>
              </a:rPr>
              <a:t>, B, x</a:t>
            </a:r>
            <a:r>
              <a:rPr lang="en-US" dirty="0" smtClean="0">
                <a:solidFill>
                  <a:srgbClr val="C00000"/>
                </a:solidFill>
              </a:rPr>
              <a:t>)</a:t>
            </a:r>
            <a:r>
              <a:rPr lang="en-US" dirty="0" smtClean="0"/>
              <a:t>) then subsequent activation of </a:t>
            </a:r>
            <a:r>
              <a:rPr lang="en-US" dirty="0" smtClean="0">
                <a:solidFill>
                  <a:srgbClr val="C00000"/>
                </a:solidFill>
              </a:rPr>
              <a:t>x</a:t>
            </a:r>
            <a:r>
              <a:rPr lang="en-US" dirty="0" smtClean="0"/>
              <a:t> will activate </a:t>
            </a:r>
            <a:r>
              <a:rPr lang="en-US" dirty="0" smtClean="0">
                <a:solidFill>
                  <a:srgbClr val="C00000"/>
                </a:solidFill>
              </a:rPr>
              <a:t>y</a:t>
            </a:r>
          </a:p>
          <a:p>
            <a:r>
              <a:rPr lang="en-US" dirty="0">
                <a:solidFill>
                  <a:srgbClr val="C00000"/>
                </a:solidFill>
              </a:rPr>
              <a:t>(well, not quite because assemblies fade </a:t>
            </a:r>
            <a:r>
              <a:rPr lang="en-US" dirty="0" smtClean="0">
                <a:solidFill>
                  <a:srgbClr val="C00000"/>
                </a:solidFill>
              </a:rPr>
              <a:t>away, but that’s another story</a:t>
            </a:r>
            <a:r>
              <a:rPr lang="mr-IN" dirty="0" smtClean="0">
                <a:solidFill>
                  <a:srgbClr val="C00000"/>
                </a:solidFill>
              </a:rPr>
              <a:t>…</a:t>
            </a:r>
            <a:r>
              <a:rPr lang="en-US" dirty="0" smtClean="0">
                <a:solidFill>
                  <a:srgbClr val="C00000"/>
                </a:solidFill>
              </a:rPr>
              <a:t>)</a:t>
            </a:r>
          </a:p>
        </p:txBody>
      </p:sp>
    </p:spTree>
    <p:extLst>
      <p:ext uri="{BB962C8B-B14F-4D97-AF65-F5344CB8AC3E}">
        <p14:creationId xmlns:p14="http://schemas.microsoft.com/office/powerpoint/2010/main" val="174179111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As befits a programming language, all operations should be translatable down to the level of neuron and synapses</a:t>
            </a:r>
          </a:p>
          <a:p>
            <a:r>
              <a:rPr lang="en-US" dirty="0" smtClean="0"/>
              <a:t>So, how is projection implemented?</a:t>
            </a:r>
            <a:endParaRPr lang="en-US" dirty="0"/>
          </a:p>
        </p:txBody>
      </p:sp>
    </p:spTree>
    <p:extLst>
      <p:ext uri="{BB962C8B-B14F-4D97-AF65-F5344CB8AC3E}">
        <p14:creationId xmlns:p14="http://schemas.microsoft.com/office/powerpoint/2010/main" val="1737349401"/>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00"/>
                </a:solidFill>
              </a:rPr>
              <a:t>A</a:t>
            </a:r>
            <a:r>
              <a:rPr lang="en-US" dirty="0" smtClean="0">
                <a:solidFill>
                  <a:srgbClr val="800000"/>
                </a:solidFill>
              </a:rPr>
              <a:t> computational </a:t>
            </a:r>
            <a:r>
              <a:rPr lang="en-US" dirty="0">
                <a:solidFill>
                  <a:srgbClr val="800000"/>
                </a:solidFill>
              </a:rPr>
              <a:t>challenge</a:t>
            </a:r>
          </a:p>
        </p:txBody>
      </p:sp>
      <p:sp>
        <p:nvSpPr>
          <p:cNvPr id="3" name="Content Placeholder 2"/>
          <p:cNvSpPr>
            <a:spLocks noGrp="1"/>
          </p:cNvSpPr>
          <p:nvPr>
            <p:ph idx="1"/>
          </p:nvPr>
        </p:nvSpPr>
        <p:spPr/>
        <p:txBody>
          <a:bodyPr>
            <a:normAutofit/>
          </a:bodyPr>
          <a:lstStyle/>
          <a:p>
            <a:endParaRPr lang="en-US" dirty="0"/>
          </a:p>
          <a:p>
            <a:r>
              <a:rPr lang="en-US" dirty="0">
                <a:solidFill>
                  <a:srgbClr val="800000"/>
                </a:solidFill>
              </a:rPr>
              <a:t>In a sparse </a:t>
            </a:r>
            <a:r>
              <a:rPr lang="en-US" dirty="0" smtClean="0">
                <a:solidFill>
                  <a:srgbClr val="FF0000"/>
                </a:solidFill>
              </a:rPr>
              <a:t>random</a:t>
            </a:r>
            <a:r>
              <a:rPr lang="en-US" dirty="0" smtClean="0">
                <a:solidFill>
                  <a:srgbClr val="800000"/>
                </a:solidFill>
              </a:rPr>
              <a:t> network, </a:t>
            </a:r>
            <a:r>
              <a:rPr lang="en-US" dirty="0">
                <a:solidFill>
                  <a:srgbClr val="800000"/>
                </a:solidFill>
              </a:rPr>
              <a:t>how can you select a </a:t>
            </a:r>
            <a:r>
              <a:rPr lang="en-US" dirty="0" smtClean="0">
                <a:solidFill>
                  <a:srgbClr val="800000"/>
                </a:solidFill>
              </a:rPr>
              <a:t>densely connected </a:t>
            </a:r>
            <a:r>
              <a:rPr lang="en-US" dirty="0" err="1" smtClean="0">
                <a:solidFill>
                  <a:srgbClr val="800000"/>
                </a:solidFill>
              </a:rPr>
              <a:t>subnetwork</a:t>
            </a:r>
            <a:r>
              <a:rPr lang="en-US" dirty="0" smtClean="0">
                <a:solidFill>
                  <a:srgbClr val="800000"/>
                </a:solidFill>
              </a:rPr>
              <a:t>?</a:t>
            </a:r>
            <a:endParaRPr lang="en-US" dirty="0">
              <a:solidFill>
                <a:srgbClr val="4F81BD"/>
              </a:solidFill>
            </a:endParaRPr>
          </a:p>
          <a:p>
            <a:pPr marL="0" indent="0" algn="ctr">
              <a:buNone/>
            </a:pPr>
            <a:r>
              <a:rPr lang="en-US" sz="9600" b="1" i="1" dirty="0" smtClean="0">
                <a:solidFill>
                  <a:schemeClr val="accent6"/>
                </a:solidFill>
                <a:latin typeface="Bauhaus 93"/>
                <a:cs typeface="Bauhaus 93"/>
              </a:rPr>
              <a:t>Intractable!</a:t>
            </a:r>
          </a:p>
          <a:p>
            <a:endParaRPr lang="en-US" dirty="0">
              <a:solidFill>
                <a:schemeClr val="accent2"/>
              </a:solidFill>
            </a:endParaRPr>
          </a:p>
          <a:p>
            <a:endParaRPr lang="en-US" dirty="0"/>
          </a:p>
        </p:txBody>
      </p:sp>
    </p:spTree>
    <p:extLst>
      <p:ext uri="{BB962C8B-B14F-4D97-AF65-F5344CB8AC3E}">
        <p14:creationId xmlns:p14="http://schemas.microsoft.com/office/powerpoint/2010/main" val="122712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41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rcRect t="3638" b="3638"/>
          <a:stretch>
            <a:fillRect/>
          </a:stretch>
        </p:blipFill>
        <p:spPr>
          <a:xfrm>
            <a:off x="1638300" y="2443925"/>
            <a:ext cx="8077200" cy="4442149"/>
          </a:xfrm>
        </p:spPr>
      </p:pic>
      <p:sp>
        <p:nvSpPr>
          <p:cNvPr id="16" name="TextBox 15"/>
          <p:cNvSpPr txBox="1"/>
          <p:nvPr/>
        </p:nvSpPr>
        <p:spPr>
          <a:xfrm>
            <a:off x="3200399" y="6172200"/>
            <a:ext cx="415498" cy="1200329"/>
          </a:xfrm>
          <a:prstGeom prst="rect">
            <a:avLst/>
          </a:prstGeom>
          <a:noFill/>
        </p:spPr>
        <p:txBody>
          <a:bodyPr wrap="none" rtlCol="0">
            <a:spAutoFit/>
          </a:bodyPr>
          <a:lstStyle/>
          <a:p>
            <a:r>
              <a:rPr lang="en-US" sz="3600" b="0" dirty="0">
                <a:solidFill>
                  <a:srgbClr val="FFFFFF"/>
                </a:solidFill>
              </a:rPr>
              <a:t>2</a:t>
            </a:r>
          </a:p>
          <a:p>
            <a:endParaRPr lang="en-US" sz="3600" b="0" dirty="0">
              <a:solidFill>
                <a:srgbClr val="FFFFFF"/>
              </a:solidFill>
            </a:endParaRPr>
          </a:p>
        </p:txBody>
      </p:sp>
      <p:sp>
        <p:nvSpPr>
          <p:cNvPr id="19" name="TextBox 18"/>
          <p:cNvSpPr txBox="1"/>
          <p:nvPr/>
        </p:nvSpPr>
        <p:spPr>
          <a:xfrm>
            <a:off x="5601784" y="5429071"/>
            <a:ext cx="184730" cy="1200329"/>
          </a:xfrm>
          <a:prstGeom prst="rect">
            <a:avLst/>
          </a:prstGeom>
          <a:noFill/>
        </p:spPr>
        <p:txBody>
          <a:bodyPr wrap="none" rtlCol="0">
            <a:spAutoFit/>
          </a:bodyPr>
          <a:lstStyle/>
          <a:p>
            <a:endParaRPr lang="en-US" sz="3600" b="0" dirty="0">
              <a:solidFill>
                <a:srgbClr val="FFFFFF"/>
              </a:solidFill>
            </a:endParaRPr>
          </a:p>
          <a:p>
            <a:endParaRPr lang="en-US" sz="3600" b="0" dirty="0">
              <a:solidFill>
                <a:srgbClr val="FFFFFF"/>
              </a:solidFill>
            </a:endParaRPr>
          </a:p>
        </p:txBody>
      </p:sp>
      <p:sp>
        <p:nvSpPr>
          <p:cNvPr id="3" name="Rectangle 2"/>
          <p:cNvSpPr/>
          <p:nvPr/>
        </p:nvSpPr>
        <p:spPr>
          <a:xfrm>
            <a:off x="6629400" y="1295400"/>
            <a:ext cx="3200400" cy="5867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itle 1"/>
          <p:cNvSpPr>
            <a:spLocks noGrp="1"/>
          </p:cNvSpPr>
          <p:nvPr>
            <p:ph type="title"/>
          </p:nvPr>
        </p:nvSpPr>
        <p:spPr>
          <a:xfrm>
            <a:off x="628650" y="365126"/>
            <a:ext cx="7886700" cy="1325563"/>
          </a:xfrm>
        </p:spPr>
        <p:txBody>
          <a:bodyPr>
            <a:normAutofit fontScale="90000"/>
          </a:bodyPr>
          <a:lstStyle/>
          <a:p>
            <a:pPr algn="ctr"/>
            <a:r>
              <a:rPr lang="en-US" dirty="0" smtClean="0">
                <a:solidFill>
                  <a:srgbClr val="C00000"/>
                </a:solidFill>
              </a:rPr>
              <a:t>Projection:  [al. et Axel, 2011] on mouse olfaction </a:t>
            </a:r>
            <a:endParaRPr lang="en-US" dirty="0">
              <a:solidFill>
                <a:srgbClr val="C00000"/>
              </a:solidFill>
            </a:endParaRPr>
          </a:p>
        </p:txBody>
      </p:sp>
    </p:spTree>
    <p:extLst>
      <p:ext uri="{BB962C8B-B14F-4D97-AF65-F5344CB8AC3E}">
        <p14:creationId xmlns:p14="http://schemas.microsoft.com/office/powerpoint/2010/main" val="803208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From the </a:t>
            </a:r>
            <a:r>
              <a:rPr lang="en-US" i="1" dirty="0"/>
              <a:t>Discussion</a:t>
            </a:r>
            <a:r>
              <a:rPr lang="en-US" dirty="0"/>
              <a:t> </a:t>
            </a:r>
            <a:br>
              <a:rPr lang="en-US" dirty="0"/>
            </a:br>
            <a:r>
              <a:rPr lang="en-US" dirty="0" smtClean="0"/>
              <a:t>section</a:t>
            </a:r>
            <a:r>
              <a:rPr lang="en-US" dirty="0"/>
              <a:t> </a:t>
            </a:r>
            <a:r>
              <a:rPr lang="en-US" dirty="0" smtClean="0"/>
              <a:t>of </a:t>
            </a:r>
            <a:r>
              <a:rPr lang="en-US" dirty="0"/>
              <a:t>[</a:t>
            </a:r>
            <a:r>
              <a:rPr lang="en-US" i="1" dirty="0"/>
              <a:t>al.</a:t>
            </a:r>
            <a:r>
              <a:rPr lang="en-US" dirty="0"/>
              <a:t> </a:t>
            </a:r>
            <a:r>
              <a:rPr lang="en-US" i="1" dirty="0"/>
              <a:t>et</a:t>
            </a:r>
            <a:r>
              <a:rPr lang="en-US" dirty="0"/>
              <a:t> Axel]</a:t>
            </a:r>
          </a:p>
        </p:txBody>
      </p:sp>
      <p:sp>
        <p:nvSpPr>
          <p:cNvPr id="3" name="Content Placeholder 2"/>
          <p:cNvSpPr>
            <a:spLocks noGrp="1"/>
          </p:cNvSpPr>
          <p:nvPr>
            <p:ph idx="1"/>
          </p:nvPr>
        </p:nvSpPr>
        <p:spPr/>
        <p:txBody>
          <a:bodyPr>
            <a:normAutofit fontScale="92500" lnSpcReduction="10000"/>
          </a:bodyPr>
          <a:lstStyle/>
          <a:p>
            <a:pPr marL="0" indent="0">
              <a:buNone/>
            </a:pPr>
            <a:r>
              <a:rPr lang="en-US" i="1" dirty="0">
                <a:solidFill>
                  <a:schemeClr val="accent1"/>
                </a:solidFill>
              </a:rPr>
              <a:t>A</a:t>
            </a:r>
            <a:r>
              <a:rPr lang="en-US" i="1" dirty="0" smtClean="0">
                <a:solidFill>
                  <a:schemeClr val="accent1"/>
                </a:solidFill>
              </a:rPr>
              <a:t>n </a:t>
            </a:r>
            <a:r>
              <a:rPr lang="en-US" i="1" dirty="0">
                <a:solidFill>
                  <a:schemeClr val="accent1"/>
                </a:solidFill>
              </a:rPr>
              <a:t>odorant may </a:t>
            </a:r>
            <a:r>
              <a:rPr lang="en-US" i="1" dirty="0" smtClean="0">
                <a:solidFill>
                  <a:schemeClr val="accent1"/>
                </a:solidFill>
              </a:rPr>
              <a:t>[cause] a </a:t>
            </a:r>
            <a:r>
              <a:rPr lang="en-US" i="1" dirty="0">
                <a:solidFill>
                  <a:schemeClr val="accent1"/>
                </a:solidFill>
              </a:rPr>
              <a:t>small subset of </a:t>
            </a:r>
            <a:r>
              <a:rPr lang="mr-IN" i="1" dirty="0">
                <a:solidFill>
                  <a:schemeClr val="accent1"/>
                </a:solidFill>
              </a:rPr>
              <a:t>…</a:t>
            </a:r>
            <a:r>
              <a:rPr lang="en-US" i="1" dirty="0">
                <a:solidFill>
                  <a:schemeClr val="accent1"/>
                </a:solidFill>
              </a:rPr>
              <a:t> </a:t>
            </a:r>
            <a:r>
              <a:rPr lang="en-US" i="1" dirty="0" smtClean="0">
                <a:solidFill>
                  <a:schemeClr val="accent1"/>
                </a:solidFill>
              </a:rPr>
              <a:t>neurons [in the PC to fire]. </a:t>
            </a:r>
          </a:p>
          <a:p>
            <a:pPr marL="0" indent="0">
              <a:buNone/>
            </a:pPr>
            <a:r>
              <a:rPr lang="en-US" i="1" dirty="0" smtClean="0">
                <a:solidFill>
                  <a:srgbClr val="C0504D"/>
                </a:solidFill>
              </a:rPr>
              <a:t>This </a:t>
            </a:r>
            <a:r>
              <a:rPr lang="en-US" i="1" dirty="0">
                <a:solidFill>
                  <a:srgbClr val="C0504D"/>
                </a:solidFill>
              </a:rPr>
              <a:t>small fraction of ... cells would then generate sufficient recurrent excitation to recruit a larger population of neurons</a:t>
            </a:r>
            <a:r>
              <a:rPr lang="en-US" i="1" dirty="0" smtClean="0">
                <a:solidFill>
                  <a:srgbClr val="C0504D"/>
                </a:solidFill>
              </a:rPr>
              <a:t>. </a:t>
            </a:r>
          </a:p>
          <a:p>
            <a:pPr marL="0" indent="0">
              <a:buNone/>
            </a:pPr>
            <a:r>
              <a:rPr lang="en-US" i="1" dirty="0" smtClean="0">
                <a:solidFill>
                  <a:schemeClr val="tx1">
                    <a:lumMod val="75000"/>
                    <a:lumOff val="25000"/>
                  </a:schemeClr>
                </a:solidFill>
              </a:rPr>
              <a:t>Inhibition triggered by this activity will prevent further firing</a:t>
            </a:r>
            <a:endParaRPr lang="en-US" i="1" dirty="0">
              <a:solidFill>
                <a:schemeClr val="tx1">
                  <a:lumMod val="75000"/>
                  <a:lumOff val="25000"/>
                </a:schemeClr>
              </a:solidFill>
            </a:endParaRPr>
          </a:p>
          <a:p>
            <a:pPr marL="0" indent="0">
              <a:buNone/>
            </a:pPr>
            <a:r>
              <a:rPr lang="en-US" i="1" dirty="0" smtClean="0">
                <a:solidFill>
                  <a:schemeClr val="accent3">
                    <a:lumMod val="50000"/>
                  </a:schemeClr>
                </a:solidFill>
              </a:rPr>
              <a:t>In </a:t>
            </a:r>
            <a:r>
              <a:rPr lang="en-US" i="1" dirty="0">
                <a:solidFill>
                  <a:schemeClr val="accent3">
                    <a:lumMod val="50000"/>
                  </a:schemeClr>
                </a:solidFill>
              </a:rPr>
              <a:t>the extreme, some cells could receive enough recurrent input to fire … without receiving [initial] input</a:t>
            </a:r>
            <a:r>
              <a:rPr lang="mr-IN" i="1" dirty="0">
                <a:solidFill>
                  <a:schemeClr val="accent3">
                    <a:lumMod val="50000"/>
                  </a:schemeClr>
                </a:solidFill>
              </a:rPr>
              <a:t>…</a:t>
            </a:r>
            <a:endParaRPr lang="en-US" i="1" dirty="0">
              <a:solidFill>
                <a:schemeClr val="accent3">
                  <a:lumMod val="50000"/>
                </a:schemeClr>
              </a:solidFill>
            </a:endParaRPr>
          </a:p>
        </p:txBody>
      </p:sp>
      <p:pic>
        <p:nvPicPr>
          <p:cNvPr id="4" name="Picture 3"/>
          <p:cNvPicPr>
            <a:picLocks noChangeAspect="1"/>
          </p:cNvPicPr>
          <p:nvPr/>
        </p:nvPicPr>
        <p:blipFill>
          <a:blip r:embed="rId2"/>
          <a:stretch>
            <a:fillRect/>
          </a:stretch>
        </p:blipFill>
        <p:spPr>
          <a:xfrm>
            <a:off x="0" y="-61519"/>
            <a:ext cx="2266950" cy="1570438"/>
          </a:xfrm>
          <a:prstGeom prst="rect">
            <a:avLst/>
          </a:prstGeom>
        </p:spPr>
      </p:pic>
    </p:spTree>
    <p:extLst>
      <p:ext uri="{BB962C8B-B14F-4D97-AF65-F5344CB8AC3E}">
        <p14:creationId xmlns:p14="http://schemas.microsoft.com/office/powerpoint/2010/main" val="448600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9600" y="-34925"/>
            <a:ext cx="10439595" cy="7086600"/>
          </a:xfrm>
          <a:prstGeom prst="rect">
            <a:avLst/>
          </a:prstGeom>
        </p:spPr>
      </p:pic>
      <p:sp>
        <p:nvSpPr>
          <p:cNvPr id="4" name="Rectangle 3"/>
          <p:cNvSpPr/>
          <p:nvPr/>
        </p:nvSpPr>
        <p:spPr>
          <a:xfrm>
            <a:off x="190597" y="2514600"/>
            <a:ext cx="8839200" cy="1569660"/>
          </a:xfrm>
          <a:prstGeom prst="rect">
            <a:avLst/>
          </a:prstGeom>
        </p:spPr>
        <p:txBody>
          <a:bodyPr wrap="square">
            <a:spAutoFit/>
          </a:bodyPr>
          <a:lstStyle/>
          <a:p>
            <a:r>
              <a:rPr lang="en-US" b="0" i="1" dirty="0">
                <a:solidFill>
                  <a:srgbClr val="00B0F0"/>
                </a:solidFill>
                <a:latin typeface="+mj-lt"/>
              </a:rPr>
              <a:t>How does one think computationally about the Brain</a:t>
            </a:r>
            <a:r>
              <a:rPr lang="en-US" b="0" i="1" dirty="0" smtClean="0">
                <a:solidFill>
                  <a:srgbClr val="00B0F0"/>
                </a:solidFill>
                <a:latin typeface="+mj-lt"/>
              </a:rPr>
              <a:t>?</a:t>
            </a:r>
            <a:endParaRPr lang="en-US" b="0" i="1" dirty="0">
              <a:solidFill>
                <a:srgbClr val="00B0F0"/>
              </a:solidFill>
              <a:latin typeface="+mj-lt"/>
            </a:endParaRPr>
          </a:p>
        </p:txBody>
      </p:sp>
    </p:spTree>
    <p:extLst>
      <p:ext uri="{BB962C8B-B14F-4D97-AF65-F5344CB8AC3E}">
        <p14:creationId xmlns:p14="http://schemas.microsoft.com/office/powerpoint/2010/main" val="2263077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p:spPr>
        <p:txBody>
          <a:bodyPr>
            <a:normAutofit fontScale="90000"/>
          </a:bodyPr>
          <a:lstStyle/>
          <a:p>
            <a:r>
              <a:rPr lang="en-US" dirty="0" smtClean="0"/>
              <a:t>Implementation of projection: results</a:t>
            </a:r>
            <a:endParaRPr lang="en-US" dirty="0"/>
          </a:p>
        </p:txBody>
      </p:sp>
      <p:sp>
        <p:nvSpPr>
          <p:cNvPr id="3" name="Content Placeholder 2"/>
          <p:cNvSpPr>
            <a:spLocks noGrp="1"/>
          </p:cNvSpPr>
          <p:nvPr>
            <p:ph idx="1"/>
          </p:nvPr>
        </p:nvSpPr>
        <p:spPr/>
        <p:txBody>
          <a:bodyPr/>
          <a:lstStyle/>
          <a:p>
            <a:endParaRPr lang="en-US" dirty="0" smtClean="0"/>
          </a:p>
          <a:p>
            <a:r>
              <a:rPr lang="en-US" dirty="0" smtClean="0"/>
              <a:t>Simulations </a:t>
            </a:r>
            <a:r>
              <a:rPr lang="en-US" dirty="0" smtClean="0"/>
              <a:t>[</a:t>
            </a:r>
            <a:r>
              <a:rPr lang="en-US" dirty="0" err="1" smtClean="0"/>
              <a:t>Legenstein</a:t>
            </a:r>
            <a:r>
              <a:rPr lang="en-US" dirty="0" smtClean="0"/>
              <a:t> et al. 2016, </a:t>
            </a:r>
            <a:r>
              <a:rPr lang="en-US" dirty="0" err="1" smtClean="0"/>
              <a:t>Pokorny</a:t>
            </a:r>
            <a:r>
              <a:rPr lang="en-US" dirty="0" smtClean="0"/>
              <a:t> et al. 2018]</a:t>
            </a:r>
          </a:p>
          <a:p>
            <a:r>
              <a:rPr lang="en-US" dirty="0" smtClean="0"/>
              <a:t>Simplified graph-theoretic model [</a:t>
            </a:r>
            <a:r>
              <a:rPr lang="en-US" dirty="0" err="1" smtClean="0"/>
              <a:t>Maass</a:t>
            </a:r>
            <a:r>
              <a:rPr lang="en-US" dirty="0" smtClean="0"/>
              <a:t> et al. 2017]</a:t>
            </a:r>
            <a:endParaRPr lang="en-US" dirty="0" smtClean="0">
              <a:solidFill>
                <a:srgbClr val="C00000"/>
              </a:solidFill>
            </a:endParaRPr>
          </a:p>
        </p:txBody>
      </p:sp>
    </p:spTree>
    <p:extLst>
      <p:ext uri="{BB962C8B-B14F-4D97-AF65-F5344CB8AC3E}">
        <p14:creationId xmlns:p14="http://schemas.microsoft.com/office/powerpoint/2010/main" val="913796893"/>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bwMode="auto">
          <a:xfrm>
            <a:off x="685800" y="1219200"/>
            <a:ext cx="3962400" cy="4419600"/>
          </a:xfrm>
          <a:prstGeom prst="ellipse">
            <a:avLst/>
          </a:prstGeom>
          <a:noFill/>
          <a:ln w="571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1" i="0" u="none" strike="noStrike" cap="none" normalizeH="0" baseline="0">
              <a:ln>
                <a:noFill/>
              </a:ln>
              <a:solidFill>
                <a:schemeClr val="tx1"/>
              </a:solidFill>
              <a:effectLst/>
              <a:latin typeface="+mj-lt"/>
            </a:endParaRPr>
          </a:p>
        </p:txBody>
      </p:sp>
      <p:sp>
        <p:nvSpPr>
          <p:cNvPr id="9" name="TextBox 8"/>
          <p:cNvSpPr txBox="1"/>
          <p:nvPr/>
        </p:nvSpPr>
        <p:spPr>
          <a:xfrm>
            <a:off x="621079" y="77016"/>
            <a:ext cx="3151825" cy="707886"/>
          </a:xfrm>
          <a:prstGeom prst="rect">
            <a:avLst/>
          </a:prstGeom>
          <a:noFill/>
        </p:spPr>
        <p:txBody>
          <a:bodyPr wrap="none" rtlCol="0">
            <a:spAutoFit/>
          </a:bodyPr>
          <a:lstStyle/>
          <a:p>
            <a:r>
              <a:rPr lang="en-US" sz="4000" b="0" dirty="0">
                <a:solidFill>
                  <a:srgbClr val="C00000"/>
                </a:solidFill>
                <a:latin typeface="+mj-lt"/>
              </a:rPr>
              <a:t>p</a:t>
            </a:r>
            <a:r>
              <a:rPr lang="en-US" sz="4000" b="0" dirty="0" smtClean="0">
                <a:solidFill>
                  <a:srgbClr val="C00000"/>
                </a:solidFill>
                <a:latin typeface="+mj-lt"/>
              </a:rPr>
              <a:t>roject(y, B, x)</a:t>
            </a:r>
            <a:endParaRPr lang="en-US" sz="4000" b="0" dirty="0">
              <a:solidFill>
                <a:srgbClr val="C00000"/>
              </a:solidFill>
              <a:latin typeface="+mj-lt"/>
            </a:endParaRPr>
          </a:p>
        </p:txBody>
      </p:sp>
      <p:sp>
        <p:nvSpPr>
          <p:cNvPr id="10" name="Oval 9"/>
          <p:cNvSpPr/>
          <p:nvPr/>
        </p:nvSpPr>
        <p:spPr bwMode="auto">
          <a:xfrm>
            <a:off x="6858000" y="2743200"/>
            <a:ext cx="914400" cy="914400"/>
          </a:xfrm>
          <a:prstGeom prst="ellipse">
            <a:avLst/>
          </a:prstGeom>
          <a:solidFill>
            <a:schemeClr val="accent2"/>
          </a:solidFill>
          <a:ln w="9525" cap="flat" cmpd="sng" algn="ctr">
            <a:solidFill>
              <a:schemeClr val="accent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1" i="0" u="none" strike="noStrike" cap="none" normalizeH="0" baseline="0">
              <a:ln>
                <a:noFill/>
              </a:ln>
              <a:effectLst/>
              <a:latin typeface="+mj-lt"/>
            </a:endParaRPr>
          </a:p>
        </p:txBody>
      </p:sp>
      <p:sp>
        <p:nvSpPr>
          <p:cNvPr id="11" name="Oval 10"/>
          <p:cNvSpPr/>
          <p:nvPr/>
        </p:nvSpPr>
        <p:spPr bwMode="auto">
          <a:xfrm>
            <a:off x="5029200" y="-838200"/>
            <a:ext cx="5867400" cy="8534400"/>
          </a:xfrm>
          <a:prstGeom prst="ellipse">
            <a:avLst/>
          </a:prstGeom>
          <a:noFill/>
          <a:ln w="57150" cap="flat" cmpd="sng" algn="ctr">
            <a:solidFill>
              <a:srgbClr val="73E5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1" i="0" u="none" strike="noStrike" cap="none" normalizeH="0" baseline="0">
              <a:ln>
                <a:noFill/>
              </a:ln>
              <a:solidFill>
                <a:schemeClr val="tx1"/>
              </a:solidFill>
              <a:effectLst/>
              <a:latin typeface="Times New Roman" pitchFamily="124" charset="0"/>
            </a:endParaRPr>
          </a:p>
        </p:txBody>
      </p:sp>
      <p:sp>
        <p:nvSpPr>
          <p:cNvPr id="12" name="Oval 11"/>
          <p:cNvSpPr/>
          <p:nvPr/>
        </p:nvSpPr>
        <p:spPr bwMode="auto">
          <a:xfrm>
            <a:off x="2743200" y="2362200"/>
            <a:ext cx="914400" cy="914400"/>
          </a:xfrm>
          <a:prstGeom prst="ellipse">
            <a:avLst/>
          </a:prstGeom>
          <a:solidFill>
            <a:schemeClr val="accent1"/>
          </a:solidFill>
          <a:ln w="9525" cap="flat" cmpd="sng" algn="ctr">
            <a:solidFill>
              <a:srgbClr val="FF66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1" i="0" u="none" strike="noStrike" cap="none" normalizeH="0" baseline="0">
              <a:ln>
                <a:noFill/>
              </a:ln>
              <a:solidFill>
                <a:schemeClr val="accent1"/>
              </a:solidFill>
              <a:effectLst/>
              <a:latin typeface="+mj-lt"/>
            </a:endParaRPr>
          </a:p>
        </p:txBody>
      </p:sp>
      <p:sp>
        <p:nvSpPr>
          <p:cNvPr id="8" name="TextBox 7"/>
          <p:cNvSpPr txBox="1"/>
          <p:nvPr/>
        </p:nvSpPr>
        <p:spPr>
          <a:xfrm>
            <a:off x="2462564" y="3581400"/>
            <a:ext cx="407484" cy="707886"/>
          </a:xfrm>
          <a:prstGeom prst="rect">
            <a:avLst/>
          </a:prstGeom>
          <a:noFill/>
        </p:spPr>
        <p:txBody>
          <a:bodyPr wrap="none" rtlCol="0">
            <a:spAutoFit/>
          </a:bodyPr>
          <a:lstStyle/>
          <a:p>
            <a:r>
              <a:rPr lang="en-US" sz="4000" b="0" dirty="0">
                <a:solidFill>
                  <a:schemeClr val="accent1"/>
                </a:solidFill>
                <a:latin typeface="+mj-lt"/>
              </a:rPr>
              <a:t>x</a:t>
            </a:r>
            <a:endParaRPr lang="en-US" sz="4000" b="0" dirty="0" smtClean="0">
              <a:solidFill>
                <a:schemeClr val="accent1"/>
              </a:solidFill>
              <a:latin typeface="+mj-lt"/>
            </a:endParaRPr>
          </a:p>
        </p:txBody>
      </p:sp>
      <p:sp>
        <p:nvSpPr>
          <p:cNvPr id="13" name="TextBox 12"/>
          <p:cNvSpPr txBox="1"/>
          <p:nvPr/>
        </p:nvSpPr>
        <p:spPr>
          <a:xfrm>
            <a:off x="7292807" y="3886200"/>
            <a:ext cx="417102" cy="707886"/>
          </a:xfrm>
          <a:prstGeom prst="rect">
            <a:avLst/>
          </a:prstGeom>
          <a:noFill/>
        </p:spPr>
        <p:txBody>
          <a:bodyPr wrap="none" rtlCol="0">
            <a:spAutoFit/>
          </a:bodyPr>
          <a:lstStyle/>
          <a:p>
            <a:r>
              <a:rPr lang="en-US" sz="4000" b="0" dirty="0" smtClean="0">
                <a:solidFill>
                  <a:srgbClr val="C00000"/>
                </a:solidFill>
                <a:latin typeface="+mj-lt"/>
              </a:rPr>
              <a:t>y</a:t>
            </a:r>
            <a:endParaRPr lang="en-US" sz="4000" b="0" dirty="0">
              <a:solidFill>
                <a:srgbClr val="C00000"/>
              </a:solidFill>
              <a:latin typeface="+mj-lt"/>
            </a:endParaRPr>
          </a:p>
        </p:txBody>
      </p:sp>
      <p:cxnSp>
        <p:nvCxnSpPr>
          <p:cNvPr id="5" name="Straight Arrow Connector 4"/>
          <p:cNvCxnSpPr>
            <a:endCxn id="12" idx="3"/>
          </p:cNvCxnSpPr>
          <p:nvPr/>
        </p:nvCxnSpPr>
        <p:spPr>
          <a:xfrm flipV="1">
            <a:off x="2514600" y="3142689"/>
            <a:ext cx="362511" cy="5149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7391400" y="3581400"/>
            <a:ext cx="57711" cy="533399"/>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422141" y="1074003"/>
            <a:ext cx="519694" cy="830997"/>
          </a:xfrm>
          <a:prstGeom prst="rect">
            <a:avLst/>
          </a:prstGeom>
          <a:noFill/>
        </p:spPr>
        <p:txBody>
          <a:bodyPr wrap="none" rtlCol="0">
            <a:spAutoFit/>
          </a:bodyPr>
          <a:lstStyle/>
          <a:p>
            <a:r>
              <a:rPr lang="en-US" b="0" dirty="0">
                <a:latin typeface="+mn-lt"/>
              </a:rPr>
              <a:t>B</a:t>
            </a:r>
          </a:p>
        </p:txBody>
      </p:sp>
    </p:spTree>
    <p:extLst>
      <p:ext uri="{BB962C8B-B14F-4D97-AF65-F5344CB8AC3E}">
        <p14:creationId xmlns:p14="http://schemas.microsoft.com/office/powerpoint/2010/main" val="1140170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0"/>
                                        </p:tgtEl>
                                        <p:attrNameLst>
                                          <p:attrName>style.color</p:attrName>
                                        </p:attrNameLst>
                                      </p:cBhvr>
                                      <p:to>
                                        <a:schemeClr val="bg1"/>
                                      </p:to>
                                    </p:animClr>
                                    <p:animClr clrSpc="rgb" dir="cw">
                                      <p:cBhvr>
                                        <p:cTn id="7" dur="250" autoRev="1" fill="remove"/>
                                        <p:tgtEl>
                                          <p:spTgt spid="10"/>
                                        </p:tgtEl>
                                        <p:attrNameLst>
                                          <p:attrName>fillcolor</p:attrName>
                                        </p:attrNameLst>
                                      </p:cBhvr>
                                      <p:to>
                                        <a:schemeClr val="bg1"/>
                                      </p:to>
                                    </p:animClr>
                                    <p:set>
                                      <p:cBhvr>
                                        <p:cTn id="8" dur="250" autoRev="1" fill="remove"/>
                                        <p:tgtEl>
                                          <p:spTgt spid="10"/>
                                        </p:tgtEl>
                                        <p:attrNameLst>
                                          <p:attrName>fill.type</p:attrName>
                                        </p:attrNameLst>
                                      </p:cBhvr>
                                      <p:to>
                                        <p:strVal val="solid"/>
                                      </p:to>
                                    </p:set>
                                    <p:set>
                                      <p:cBhvr>
                                        <p:cTn id="9" dur="250" autoRev="1" fill="remove"/>
                                        <p:tgtEl>
                                          <p:spTgt spid="10"/>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1" nodeType="clickEffect">
                                  <p:stCondLst>
                                    <p:cond delay="0"/>
                                  </p:stCondLst>
                                  <p:childTnLst>
                                    <p:animClr clrSpc="rgb" dir="cw">
                                      <p:cBhvr override="childStyle">
                                        <p:cTn id="13" dur="250" autoRev="1" fill="remove"/>
                                        <p:tgtEl>
                                          <p:spTgt spid="10"/>
                                        </p:tgtEl>
                                        <p:attrNameLst>
                                          <p:attrName>style.color</p:attrName>
                                        </p:attrNameLst>
                                      </p:cBhvr>
                                      <p:to>
                                        <a:schemeClr val="bg1"/>
                                      </p:to>
                                    </p:animClr>
                                    <p:animClr clrSpc="rgb" dir="cw">
                                      <p:cBhvr>
                                        <p:cTn id="14" dur="250" autoRev="1" fill="remove"/>
                                        <p:tgtEl>
                                          <p:spTgt spid="10"/>
                                        </p:tgtEl>
                                        <p:attrNameLst>
                                          <p:attrName>fillcolor</p:attrName>
                                        </p:attrNameLst>
                                      </p:cBhvr>
                                      <p:to>
                                        <a:schemeClr val="bg1"/>
                                      </p:to>
                                    </p:animClr>
                                    <p:set>
                                      <p:cBhvr>
                                        <p:cTn id="15" dur="250" autoRev="1" fill="remove"/>
                                        <p:tgtEl>
                                          <p:spTgt spid="10"/>
                                        </p:tgtEl>
                                        <p:attrNameLst>
                                          <p:attrName>fill.type</p:attrName>
                                        </p:attrNameLst>
                                      </p:cBhvr>
                                      <p:to>
                                        <p:strVal val="solid"/>
                                      </p:to>
                                    </p:set>
                                    <p:set>
                                      <p:cBhvr>
                                        <p:cTn id="16" dur="250" autoRev="1" fill="remove"/>
                                        <p:tgtEl>
                                          <p:spTgt spid="10"/>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2" nodeType="clickEffect">
                                  <p:stCondLst>
                                    <p:cond delay="0"/>
                                  </p:stCondLst>
                                  <p:childTnLst>
                                    <p:animClr clrSpc="rgb" dir="cw">
                                      <p:cBhvr override="childStyle">
                                        <p:cTn id="20" dur="250" autoRev="1" fill="remove"/>
                                        <p:tgtEl>
                                          <p:spTgt spid="10"/>
                                        </p:tgtEl>
                                        <p:attrNameLst>
                                          <p:attrName>style.color</p:attrName>
                                        </p:attrNameLst>
                                      </p:cBhvr>
                                      <p:to>
                                        <a:schemeClr val="bg1"/>
                                      </p:to>
                                    </p:animClr>
                                    <p:animClr clrSpc="rgb" dir="cw">
                                      <p:cBhvr>
                                        <p:cTn id="21" dur="250" autoRev="1" fill="remove"/>
                                        <p:tgtEl>
                                          <p:spTgt spid="10"/>
                                        </p:tgtEl>
                                        <p:attrNameLst>
                                          <p:attrName>fillcolor</p:attrName>
                                        </p:attrNameLst>
                                      </p:cBhvr>
                                      <p:to>
                                        <a:schemeClr val="bg1"/>
                                      </p:to>
                                    </p:animClr>
                                    <p:set>
                                      <p:cBhvr>
                                        <p:cTn id="22" dur="250" autoRev="1" fill="remove"/>
                                        <p:tgtEl>
                                          <p:spTgt spid="10"/>
                                        </p:tgtEl>
                                        <p:attrNameLst>
                                          <p:attrName>fill.type</p:attrName>
                                        </p:attrNameLst>
                                      </p:cBhvr>
                                      <p:to>
                                        <p:strVal val="solid"/>
                                      </p:to>
                                    </p:set>
                                    <p:set>
                                      <p:cBhvr>
                                        <p:cTn id="23" dur="250" autoRev="1" fill="remove"/>
                                        <p:tgtEl>
                                          <p:spTgt spid="10"/>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grpId="3" nodeType="clickEffect">
                                  <p:stCondLst>
                                    <p:cond delay="0"/>
                                  </p:stCondLst>
                                  <p:childTnLst>
                                    <p:animClr clrSpc="rgb" dir="cw">
                                      <p:cBhvr override="childStyle">
                                        <p:cTn id="27" dur="250" autoRev="1" fill="remove"/>
                                        <p:tgtEl>
                                          <p:spTgt spid="10"/>
                                        </p:tgtEl>
                                        <p:attrNameLst>
                                          <p:attrName>style.color</p:attrName>
                                        </p:attrNameLst>
                                      </p:cBhvr>
                                      <p:to>
                                        <a:schemeClr val="bg1"/>
                                      </p:to>
                                    </p:animClr>
                                    <p:animClr clrSpc="rgb" dir="cw">
                                      <p:cBhvr>
                                        <p:cTn id="28" dur="250" autoRev="1" fill="remove"/>
                                        <p:tgtEl>
                                          <p:spTgt spid="10"/>
                                        </p:tgtEl>
                                        <p:attrNameLst>
                                          <p:attrName>fillcolor</p:attrName>
                                        </p:attrNameLst>
                                      </p:cBhvr>
                                      <p:to>
                                        <a:schemeClr val="bg1"/>
                                      </p:to>
                                    </p:animClr>
                                    <p:set>
                                      <p:cBhvr>
                                        <p:cTn id="29" dur="250" autoRev="1" fill="remove"/>
                                        <p:tgtEl>
                                          <p:spTgt spid="10"/>
                                        </p:tgtEl>
                                        <p:attrNameLst>
                                          <p:attrName>fill.type</p:attrName>
                                        </p:attrNameLst>
                                      </p:cBhvr>
                                      <p:to>
                                        <p:strVal val="solid"/>
                                      </p:to>
                                    </p:set>
                                    <p:set>
                                      <p:cBhvr>
                                        <p:cTn id="30" dur="250" autoRev="1" fill="remove"/>
                                        <p:tgtEl>
                                          <p:spTgt spid="10"/>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7" presetClass="emph" presetSubtype="0" fill="remove" grpId="4" nodeType="clickEffect">
                                  <p:stCondLst>
                                    <p:cond delay="0"/>
                                  </p:stCondLst>
                                  <p:childTnLst>
                                    <p:animClr clrSpc="rgb" dir="cw">
                                      <p:cBhvr override="childStyle">
                                        <p:cTn id="34" dur="250" autoRev="1" fill="remove"/>
                                        <p:tgtEl>
                                          <p:spTgt spid="10"/>
                                        </p:tgtEl>
                                        <p:attrNameLst>
                                          <p:attrName>style.color</p:attrName>
                                        </p:attrNameLst>
                                      </p:cBhvr>
                                      <p:to>
                                        <a:schemeClr val="bg1"/>
                                      </p:to>
                                    </p:animClr>
                                    <p:animClr clrSpc="rgb" dir="cw">
                                      <p:cBhvr>
                                        <p:cTn id="35" dur="250" autoRev="1" fill="remove"/>
                                        <p:tgtEl>
                                          <p:spTgt spid="10"/>
                                        </p:tgtEl>
                                        <p:attrNameLst>
                                          <p:attrName>fillcolor</p:attrName>
                                        </p:attrNameLst>
                                      </p:cBhvr>
                                      <p:to>
                                        <a:schemeClr val="bg1"/>
                                      </p:to>
                                    </p:animClr>
                                    <p:set>
                                      <p:cBhvr>
                                        <p:cTn id="36" dur="250" autoRev="1" fill="remove"/>
                                        <p:tgtEl>
                                          <p:spTgt spid="10"/>
                                        </p:tgtEl>
                                        <p:attrNameLst>
                                          <p:attrName>fill.type</p:attrName>
                                        </p:attrNameLst>
                                      </p:cBhvr>
                                      <p:to>
                                        <p:strVal val="solid"/>
                                      </p:to>
                                    </p:set>
                                    <p:set>
                                      <p:cBhvr>
                                        <p:cTn id="37" dur="250" autoRev="1" fill="remove"/>
                                        <p:tgtEl>
                                          <p:spTgt spid="10"/>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27" presetClass="emph" presetSubtype="0" fill="remove" grpId="5" nodeType="clickEffect">
                                  <p:stCondLst>
                                    <p:cond delay="0"/>
                                  </p:stCondLst>
                                  <p:childTnLst>
                                    <p:animClr clrSpc="rgb" dir="cw">
                                      <p:cBhvr override="childStyle">
                                        <p:cTn id="41" dur="250" autoRev="1" fill="remove"/>
                                        <p:tgtEl>
                                          <p:spTgt spid="10"/>
                                        </p:tgtEl>
                                        <p:attrNameLst>
                                          <p:attrName>style.color</p:attrName>
                                        </p:attrNameLst>
                                      </p:cBhvr>
                                      <p:to>
                                        <a:schemeClr val="bg1"/>
                                      </p:to>
                                    </p:animClr>
                                    <p:animClr clrSpc="rgb" dir="cw">
                                      <p:cBhvr>
                                        <p:cTn id="42" dur="250" autoRev="1" fill="remove"/>
                                        <p:tgtEl>
                                          <p:spTgt spid="10"/>
                                        </p:tgtEl>
                                        <p:attrNameLst>
                                          <p:attrName>fillcolor</p:attrName>
                                        </p:attrNameLst>
                                      </p:cBhvr>
                                      <p:to>
                                        <a:schemeClr val="bg1"/>
                                      </p:to>
                                    </p:animClr>
                                    <p:set>
                                      <p:cBhvr>
                                        <p:cTn id="43" dur="250" autoRev="1" fill="remove"/>
                                        <p:tgtEl>
                                          <p:spTgt spid="10"/>
                                        </p:tgtEl>
                                        <p:attrNameLst>
                                          <p:attrName>fill.type</p:attrName>
                                        </p:attrNameLst>
                                      </p:cBhvr>
                                      <p:to>
                                        <p:strVal val="solid"/>
                                      </p:to>
                                    </p:set>
                                    <p:set>
                                      <p:cBhvr>
                                        <p:cTn id="44" dur="250" autoRev="1" fill="remove"/>
                                        <p:tgtEl>
                                          <p:spTgt spid="10"/>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strVal val="#ppt_w*0.70"/>
                                          </p:val>
                                        </p:tav>
                                        <p:tav tm="100000">
                                          <p:val>
                                            <p:strVal val="#ppt_w"/>
                                          </p:val>
                                        </p:tav>
                                      </p:tavLst>
                                    </p:anim>
                                    <p:anim calcmode="lin" valueType="num">
                                      <p:cBhvr>
                                        <p:cTn id="50" dur="1000" fill="hold"/>
                                        <p:tgtEl>
                                          <p:spTgt spid="12"/>
                                        </p:tgtEl>
                                        <p:attrNameLst>
                                          <p:attrName>ppt_h</p:attrName>
                                        </p:attrNameLst>
                                      </p:cBhvr>
                                      <p:tavLst>
                                        <p:tav tm="0">
                                          <p:val>
                                            <p:strVal val="#ppt_h"/>
                                          </p:val>
                                        </p:tav>
                                        <p:tav tm="100000">
                                          <p:val>
                                            <p:strVal val="#ppt_h"/>
                                          </p:val>
                                        </p:tav>
                                      </p:tavLst>
                                    </p:anim>
                                    <p:animEffect transition="in" filter="fade">
                                      <p:cBhvr>
                                        <p:cTn id="51" dur="1000"/>
                                        <p:tgtEl>
                                          <p:spTgt spid="12"/>
                                        </p:tgtEl>
                                      </p:cBhvr>
                                    </p:animEffect>
                                  </p:childTnLst>
                                </p:cTn>
                              </p:par>
                            </p:childTnLst>
                          </p:cTn>
                        </p:par>
                        <p:par>
                          <p:cTn id="52" fill="hold">
                            <p:stCondLst>
                              <p:cond delay="1000"/>
                            </p:stCondLst>
                            <p:childTnLst>
                              <p:par>
                                <p:cTn id="53" presetID="1" presetClass="entr" presetSubtype="0" fill="hold" grpId="0" nodeType="afterEffect">
                                  <p:stCondLst>
                                    <p:cond delay="0"/>
                                  </p:stCondLst>
                                  <p:childTnLst>
                                    <p:set>
                                      <p:cBhvr>
                                        <p:cTn id="54" dur="1" fill="hold">
                                          <p:stCondLst>
                                            <p:cond delay="399"/>
                                          </p:stCondLst>
                                        </p:cTn>
                                        <p:tgtEl>
                                          <p:spTgt spid="8"/>
                                        </p:tgtEl>
                                        <p:attrNameLst>
                                          <p:attrName>style.visibility</p:attrName>
                                        </p:attrNameLst>
                                      </p:cBhvr>
                                      <p:to>
                                        <p:strVal val="visible"/>
                                      </p:to>
                                    </p:set>
                                  </p:childTnLst>
                                </p:cTn>
                              </p:par>
                              <p:par>
                                <p:cTn id="55" presetID="14" presetClass="entr" presetSubtype="1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randombar(horizontal)">
                                      <p:cBhvr>
                                        <p:cTn id="57" dur="500"/>
                                        <p:tgtEl>
                                          <p:spTgt spid="5"/>
                                        </p:tgtEl>
                                      </p:cBhvr>
                                    </p:animEffect>
                                  </p:childTnLst>
                                </p:cTn>
                              </p:par>
                            </p:childTnLst>
                          </p:cTn>
                        </p:par>
                        <p:par>
                          <p:cTn id="58" fill="hold">
                            <p:stCondLst>
                              <p:cond delay="1500"/>
                            </p:stCondLst>
                            <p:childTnLst>
                              <p:par>
                                <p:cTn id="59" presetID="14" presetClass="entr" presetSubtype="10"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randombar(horizontal)">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0" grpId="3" animBg="1"/>
      <p:bldP spid="10" grpId="4" animBg="1"/>
      <p:bldP spid="10" grpId="5" animBg="1"/>
      <p:bldP spid="12"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dirty="0" smtClean="0"/>
              <a:t>Simplified</a:t>
            </a:r>
            <a:r>
              <a:rPr lang="en-US" dirty="0" smtClean="0"/>
              <a:t> </a:t>
            </a:r>
            <a:r>
              <a:rPr lang="en-US" dirty="0" smtClean="0"/>
              <a:t>Model</a:t>
            </a:r>
            <a:endParaRPr lang="en-US" dirty="0"/>
          </a:p>
        </p:txBody>
      </p:sp>
      <p:sp>
        <p:nvSpPr>
          <p:cNvPr id="3" name="Content Placeholder 2"/>
          <p:cNvSpPr>
            <a:spLocks noGrp="1"/>
          </p:cNvSpPr>
          <p:nvPr>
            <p:ph idx="1"/>
          </p:nvPr>
        </p:nvSpPr>
        <p:spPr>
          <a:xfrm>
            <a:off x="628650" y="1295400"/>
            <a:ext cx="8058150" cy="4351338"/>
          </a:xfrm>
        </p:spPr>
        <p:txBody>
          <a:bodyPr>
            <a:noAutofit/>
          </a:bodyPr>
          <a:lstStyle/>
          <a:p>
            <a:r>
              <a:rPr lang="en-US" sz="2800" dirty="0" smtClean="0"/>
              <a:t>Two large sets of excitatory neurons: A(y) and </a:t>
            </a:r>
            <a:r>
              <a:rPr lang="en-US" sz="2800" dirty="0"/>
              <a:t>B</a:t>
            </a:r>
          </a:p>
          <a:p>
            <a:r>
              <a:rPr lang="en-US" sz="2800" dirty="0" smtClean="0"/>
              <a:t>Synapses </a:t>
            </a:r>
            <a:r>
              <a:rPr lang="en-US" sz="2800" dirty="0" smtClean="0"/>
              <a:t>A(y) </a:t>
            </a:r>
            <a:r>
              <a:rPr lang="en-US" sz="2800" dirty="0" smtClean="0">
                <a:sym typeface="Wingdings"/>
              </a:rPr>
              <a:t> </a:t>
            </a:r>
            <a:r>
              <a:rPr lang="en-US" sz="2800" dirty="0">
                <a:sym typeface="Wingdings"/>
              </a:rPr>
              <a:t>B</a:t>
            </a:r>
            <a:r>
              <a:rPr lang="en-US" sz="2800" dirty="0" smtClean="0">
                <a:sym typeface="Wingdings"/>
              </a:rPr>
              <a:t> and </a:t>
            </a:r>
            <a:r>
              <a:rPr lang="en-US" sz="2800" dirty="0">
                <a:sym typeface="Wingdings"/>
              </a:rPr>
              <a:t>B</a:t>
            </a:r>
            <a:r>
              <a:rPr lang="en-US" sz="2800" dirty="0" smtClean="0">
                <a:sym typeface="Wingdings"/>
              </a:rPr>
              <a:t>  </a:t>
            </a:r>
            <a:r>
              <a:rPr lang="en-US" sz="2800" dirty="0">
                <a:sym typeface="Wingdings"/>
              </a:rPr>
              <a:t>B</a:t>
            </a:r>
            <a:r>
              <a:rPr lang="en-US" sz="2800" dirty="0" smtClean="0">
                <a:sym typeface="Wingdings"/>
              </a:rPr>
              <a:t> form random </a:t>
            </a:r>
            <a:r>
              <a:rPr lang="en-US" sz="2800" b="1" i="1" dirty="0" err="1" smtClean="0">
                <a:solidFill>
                  <a:srgbClr val="FF0000"/>
                </a:solidFill>
              </a:rPr>
              <a:t>G</a:t>
            </a:r>
            <a:r>
              <a:rPr lang="en-US" sz="2800" b="1" i="1" baseline="-25000" dirty="0" err="1" smtClean="0">
                <a:solidFill>
                  <a:srgbClr val="FF0000"/>
                </a:solidFill>
              </a:rPr>
              <a:t>n,p</a:t>
            </a:r>
            <a:r>
              <a:rPr lang="en-US" sz="2800" dirty="0" smtClean="0"/>
              <a:t> directed </a:t>
            </a:r>
            <a:r>
              <a:rPr lang="en-US" sz="2800" dirty="0" smtClean="0">
                <a:solidFill>
                  <a:schemeClr val="tx2"/>
                </a:solidFill>
              </a:rPr>
              <a:t>graphs (probability that </a:t>
            </a:r>
            <a:r>
              <a:rPr lang="en-US" sz="2800" dirty="0" err="1" smtClean="0">
                <a:solidFill>
                  <a:schemeClr val="tx2"/>
                </a:solidFill>
              </a:rPr>
              <a:t>i</a:t>
            </a:r>
            <a:r>
              <a:rPr lang="en-US" sz="2800" dirty="0" smtClean="0">
                <a:solidFill>
                  <a:schemeClr val="tx2"/>
                </a:solidFill>
              </a:rPr>
              <a:t> </a:t>
            </a:r>
            <a:r>
              <a:rPr lang="en-US" sz="2800" dirty="0" smtClean="0">
                <a:solidFill>
                  <a:schemeClr val="tx2"/>
                </a:solidFill>
                <a:sym typeface="Wingdings"/>
              </a:rPr>
              <a:t> j = p independently)</a:t>
            </a:r>
            <a:r>
              <a:rPr lang="en-US" sz="2800" dirty="0" smtClean="0">
                <a:solidFill>
                  <a:srgbClr val="FF0000"/>
                </a:solidFill>
                <a:sym typeface="Wingdings"/>
              </a:rPr>
              <a:t>*</a:t>
            </a:r>
            <a:endParaRPr lang="en-US" sz="2800" dirty="0" smtClean="0">
              <a:solidFill>
                <a:srgbClr val="FF0000"/>
              </a:solidFill>
            </a:endParaRPr>
          </a:p>
          <a:p>
            <a:r>
              <a:rPr lang="en-US" sz="2800" dirty="0" smtClean="0"/>
              <a:t>Discrete time</a:t>
            </a:r>
          </a:p>
          <a:p>
            <a:r>
              <a:rPr lang="en-US" sz="2800" dirty="0" smtClean="0"/>
              <a:t>The neurons in y fire for a small number of steps T</a:t>
            </a:r>
            <a:endParaRPr lang="en-US" sz="2800" dirty="0" smtClean="0">
              <a:solidFill>
                <a:srgbClr val="FF0000"/>
              </a:solidFill>
            </a:endParaRPr>
          </a:p>
          <a:p>
            <a:r>
              <a:rPr lang="en-US" sz="2800" dirty="0" smtClean="0"/>
              <a:t>At each time t, the set A</a:t>
            </a:r>
            <a:r>
              <a:rPr lang="en-US" sz="2800" baseline="-25000" dirty="0" smtClean="0"/>
              <a:t>t</a:t>
            </a:r>
            <a:r>
              <a:rPr lang="en-US" sz="2800" dirty="0" smtClean="0"/>
              <a:t> of K neurons in B that have the largest synaptic input (from A(y) </a:t>
            </a:r>
            <a:r>
              <a:rPr lang="en-US" sz="2800" i="1" dirty="0" smtClean="0"/>
              <a:t>or</a:t>
            </a:r>
            <a:r>
              <a:rPr lang="en-US" sz="2800" dirty="0"/>
              <a:t> </a:t>
            </a:r>
            <a:r>
              <a:rPr lang="en-US" sz="2800" dirty="0" smtClean="0"/>
              <a:t>B) will fire</a:t>
            </a:r>
            <a:r>
              <a:rPr lang="en-US" sz="2800" dirty="0" smtClean="0">
                <a:solidFill>
                  <a:srgbClr val="FF0000"/>
                </a:solidFill>
              </a:rPr>
              <a:t>*</a:t>
            </a:r>
            <a:endParaRPr lang="en-US" sz="2800" dirty="0">
              <a:solidFill>
                <a:srgbClr val="FF0000"/>
              </a:solidFill>
            </a:endParaRPr>
          </a:p>
          <a:p>
            <a:r>
              <a:rPr lang="en-US" sz="2800" dirty="0" err="1" smtClean="0"/>
              <a:t>Hebbian</a:t>
            </a:r>
            <a:r>
              <a:rPr lang="en-US" sz="2800" dirty="0" smtClean="0"/>
              <a:t> Plasticity:  If at time t cell </a:t>
            </a:r>
            <a:r>
              <a:rPr lang="en-US" sz="2800" dirty="0" err="1" smtClean="0"/>
              <a:t>i</a:t>
            </a:r>
            <a:r>
              <a:rPr lang="en-US" sz="2800" dirty="0" smtClean="0"/>
              <a:t> fires, and at time t + 1 cell j fires, the weight of synapse (</a:t>
            </a:r>
            <a:r>
              <a:rPr lang="en-US" sz="2800" dirty="0" err="1"/>
              <a:t>i</a:t>
            </a:r>
            <a:r>
              <a:rPr lang="en-US" sz="2800" dirty="0" smtClean="0"/>
              <a:t>, j) increases by β </a:t>
            </a:r>
          </a:p>
        </p:txBody>
      </p:sp>
    </p:spTree>
    <p:extLst>
      <p:ext uri="{BB962C8B-B14F-4D97-AF65-F5344CB8AC3E}">
        <p14:creationId xmlns:p14="http://schemas.microsoft.com/office/powerpoint/2010/main" val="1037731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dirty="0" smtClean="0"/>
              <a:t>Mathematical Model:  Results</a:t>
            </a:r>
            <a:endParaRPr lang="en-US" dirty="0"/>
          </a:p>
        </p:txBody>
      </p:sp>
      <p:sp>
        <p:nvSpPr>
          <p:cNvPr id="3" name="Content Placeholder 2"/>
          <p:cNvSpPr>
            <a:spLocks noGrp="1"/>
          </p:cNvSpPr>
          <p:nvPr>
            <p:ph idx="1"/>
          </p:nvPr>
        </p:nvSpPr>
        <p:spPr>
          <a:xfrm>
            <a:off x="628650" y="1295400"/>
            <a:ext cx="7886700" cy="4351338"/>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t>Theorem:  </a:t>
            </a:r>
            <a:r>
              <a:rPr lang="en-US" dirty="0" smtClean="0"/>
              <a:t>The </a:t>
            </a:r>
            <a:r>
              <a:rPr lang="en-US" dirty="0"/>
              <a:t>p</a:t>
            </a:r>
            <a:r>
              <a:rPr lang="en-US" dirty="0" smtClean="0"/>
              <a:t>recise narrative of [al. et Axel 2011] obtains with </a:t>
            </a:r>
            <a:r>
              <a:rPr lang="en-US" dirty="0" smtClean="0">
                <a:solidFill>
                  <a:srgbClr val="C00000"/>
                </a:solidFill>
              </a:rPr>
              <a:t>high probability</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rgbClr val="C00000"/>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rgbClr val="C00000"/>
                </a:solidFill>
              </a:rPr>
              <a:t>NB</a:t>
            </a:r>
            <a:r>
              <a:rPr lang="en-US" dirty="0" smtClean="0">
                <a:solidFill>
                  <a:srgbClr val="C00000"/>
                </a:solidFill>
              </a:rPr>
              <a:t>:  </a:t>
            </a:r>
            <a:r>
              <a:rPr lang="en-US" dirty="0" smtClean="0">
                <a:solidFill>
                  <a:srgbClr val="C00000"/>
                </a:solidFill>
              </a:rPr>
              <a:t>Cute approximation</a:t>
            </a:r>
            <a:r>
              <a:rPr lang="en-US" dirty="0" smtClean="0">
                <a:solidFill>
                  <a:srgbClr val="C00000"/>
                </a:solidFill>
              </a:rPr>
              <a:t> </a:t>
            </a:r>
            <a:r>
              <a:rPr lang="en-US" dirty="0" smtClean="0">
                <a:solidFill>
                  <a:srgbClr val="C00000"/>
                </a:solidFill>
              </a:rPr>
              <a:t>algorithm for the densest subgraph problem</a:t>
            </a:r>
            <a:r>
              <a:rPr lang="mr-IN" dirty="0" smtClean="0">
                <a:solidFill>
                  <a:srgbClr val="C00000"/>
                </a:solidFill>
              </a:rPr>
              <a:t>…</a:t>
            </a:r>
            <a:endParaRPr lang="en-US" dirty="0" smtClean="0">
              <a:solidFill>
                <a:srgbClr val="C00000"/>
              </a:solidFill>
            </a:endParaRPr>
          </a:p>
        </p:txBody>
      </p:sp>
    </p:spTree>
    <p:extLst>
      <p:ext uri="{BB962C8B-B14F-4D97-AF65-F5344CB8AC3E}">
        <p14:creationId xmlns:p14="http://schemas.microsoft.com/office/powerpoint/2010/main" val="801454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smtClean="0"/>
              <a:t>Set of active cells in area B converges exponentially fast to a stable new assembly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905000"/>
            <a:ext cx="4876800" cy="3761719"/>
          </a:xfrm>
          <a:prstGeom prst="rect">
            <a:avLst/>
          </a:prstGeom>
        </p:spPr>
      </p:pic>
    </p:spTree>
    <p:extLst>
      <p:ext uri="{BB962C8B-B14F-4D97-AF65-F5344CB8AC3E}">
        <p14:creationId xmlns:p14="http://schemas.microsoft.com/office/powerpoint/2010/main" val="1662497158"/>
      </p:ext>
    </p:extLst>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a:t>Linearized model </a:t>
            </a:r>
          </a:p>
        </p:txBody>
      </p:sp>
      <p:sp>
        <p:nvSpPr>
          <p:cNvPr id="3" name="Content Placeholder 2"/>
          <p:cNvSpPr>
            <a:spLocks noGrp="1"/>
          </p:cNvSpPr>
          <p:nvPr>
            <p:ph idx="1"/>
          </p:nvPr>
        </p:nvSpPr>
        <p:spPr>
          <a:xfrm>
            <a:off x="685800" y="1524000"/>
            <a:ext cx="7772400" cy="4114800"/>
          </a:xfrm>
        </p:spPr>
        <p:txBody>
          <a:bodyPr>
            <a:normAutofit/>
          </a:bodyPr>
          <a:lstStyle/>
          <a:p>
            <a:pPr marL="0" indent="0" algn="ctr">
              <a:buNone/>
            </a:pPr>
            <a:endParaRPr lang="en-US" sz="4000" dirty="0"/>
          </a:p>
          <a:p>
            <a:pPr marL="0" indent="0" algn="ctr">
              <a:buNone/>
            </a:pPr>
            <a:r>
              <a:rPr lang="en-US" sz="4000" dirty="0" err="1"/>
              <a:t>x</a:t>
            </a:r>
            <a:r>
              <a:rPr lang="en-US" sz="4000" baseline="-25000" dirty="0" err="1"/>
              <a:t>j</a:t>
            </a:r>
            <a:r>
              <a:rPr lang="en-US" sz="4000" dirty="0"/>
              <a:t>(t+1) = </a:t>
            </a:r>
            <a:r>
              <a:rPr lang="en-US" sz="4000" dirty="0" err="1"/>
              <a:t>s</a:t>
            </a:r>
            <a:r>
              <a:rPr lang="en-US" sz="4000" baseline="-25000" dirty="0" err="1"/>
              <a:t>j</a:t>
            </a:r>
            <a:r>
              <a:rPr lang="en-US" sz="4000" dirty="0"/>
              <a:t> + </a:t>
            </a:r>
            <a:r>
              <a:rPr lang="en-US" sz="4000" dirty="0" err="1"/>
              <a:t>Σ</a:t>
            </a:r>
            <a:r>
              <a:rPr lang="en-US" sz="4000" baseline="-25000" dirty="0" err="1"/>
              <a:t>i</a:t>
            </a:r>
            <a:r>
              <a:rPr lang="en-US" sz="4000" baseline="-25000" dirty="0" err="1">
                <a:sym typeface="Wingdings"/>
              </a:rPr>
              <a:t>j</a:t>
            </a:r>
            <a:r>
              <a:rPr lang="en-US" sz="4000" baseline="-25000" dirty="0">
                <a:sym typeface="Wingdings"/>
              </a:rPr>
              <a:t>  </a:t>
            </a:r>
            <a:r>
              <a:rPr lang="en-US" sz="4000" dirty="0"/>
              <a:t> x</a:t>
            </a:r>
            <a:r>
              <a:rPr lang="en-US" sz="4000" baseline="-25000" dirty="0"/>
              <a:t>i</a:t>
            </a:r>
            <a:r>
              <a:rPr lang="en-US" sz="4000" dirty="0"/>
              <a:t>(t) </a:t>
            </a:r>
            <a:r>
              <a:rPr lang="en-US" sz="4000" dirty="0" err="1"/>
              <a:t>w</a:t>
            </a:r>
            <a:r>
              <a:rPr lang="en-US" sz="4000" baseline="-25000" dirty="0" err="1"/>
              <a:t>ij</a:t>
            </a:r>
            <a:r>
              <a:rPr lang="en-US" sz="4000" dirty="0"/>
              <a:t>(t)</a:t>
            </a:r>
          </a:p>
          <a:p>
            <a:pPr marL="0" indent="0" algn="ctr">
              <a:buNone/>
            </a:pPr>
            <a:endParaRPr lang="en-US" sz="4000" dirty="0"/>
          </a:p>
          <a:p>
            <a:pPr marL="0" indent="0" algn="ctr">
              <a:buNone/>
            </a:pPr>
            <a:endParaRPr lang="en-US" sz="4000" dirty="0"/>
          </a:p>
          <a:p>
            <a:pPr marL="0" indent="0" algn="ctr">
              <a:buNone/>
            </a:pPr>
            <a:r>
              <a:rPr lang="en-US" sz="4000" dirty="0" err="1"/>
              <a:t>w</a:t>
            </a:r>
            <a:r>
              <a:rPr lang="en-US" sz="4000" baseline="-25000" dirty="0" err="1"/>
              <a:t>ij</a:t>
            </a:r>
            <a:r>
              <a:rPr lang="en-US" sz="4000" dirty="0"/>
              <a:t>(t+1) = </a:t>
            </a:r>
            <a:r>
              <a:rPr lang="en-US" sz="4000" dirty="0" err="1"/>
              <a:t>w</a:t>
            </a:r>
            <a:r>
              <a:rPr lang="en-US" sz="4000" baseline="-25000" dirty="0" err="1"/>
              <a:t>ij</a:t>
            </a:r>
            <a:r>
              <a:rPr lang="en-US" sz="4000" dirty="0"/>
              <a:t>(t) </a:t>
            </a:r>
            <a:r>
              <a:rPr lang="en-US" sz="4000" dirty="0" smtClean="0"/>
              <a:t>+ </a:t>
            </a:r>
            <a:r>
              <a:rPr lang="en-US" sz="4000" dirty="0"/>
              <a:t>β x</a:t>
            </a:r>
            <a:r>
              <a:rPr lang="en-US" sz="4000" baseline="-25000" dirty="0"/>
              <a:t>i</a:t>
            </a:r>
            <a:r>
              <a:rPr lang="en-US" sz="4000" dirty="0"/>
              <a:t>(t) </a:t>
            </a:r>
            <a:r>
              <a:rPr lang="en-US" sz="4000" dirty="0" err="1"/>
              <a:t>x</a:t>
            </a:r>
            <a:r>
              <a:rPr lang="en-US" sz="4000" baseline="-25000" dirty="0" err="1"/>
              <a:t>j</a:t>
            </a:r>
            <a:r>
              <a:rPr lang="en-US" sz="4000" dirty="0"/>
              <a:t>(t + 1</a:t>
            </a:r>
            <a:r>
              <a:rPr lang="en-US" sz="4000" dirty="0" smtClean="0"/>
              <a:t>)</a:t>
            </a:r>
            <a:endParaRPr lang="en-US" sz="4000" dirty="0"/>
          </a:p>
          <a:p>
            <a:pPr marL="0" indent="0" algn="ctr">
              <a:buNone/>
            </a:pPr>
            <a:endParaRPr lang="en-US" sz="4000" dirty="0"/>
          </a:p>
          <a:p>
            <a:pPr marL="0" indent="0" algn="ctr">
              <a:buNone/>
            </a:pPr>
            <a:endParaRPr lang="en-US" sz="4000" i="1" dirty="0"/>
          </a:p>
        </p:txBody>
      </p:sp>
      <p:sp>
        <p:nvSpPr>
          <p:cNvPr id="7" name="Rounded Rectangular Callout 6"/>
          <p:cNvSpPr/>
          <p:nvPr/>
        </p:nvSpPr>
        <p:spPr>
          <a:xfrm>
            <a:off x="1828800" y="457200"/>
            <a:ext cx="2895600" cy="1295400"/>
          </a:xfrm>
          <a:prstGeom prst="wedgeRoundRectCallout">
            <a:avLst>
              <a:gd name="adj1" fmla="val -50347"/>
              <a:gd name="adj2" fmla="val 114324"/>
              <a:gd name="adj3" fmla="val 16667"/>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0" dirty="0" smtClean="0"/>
              <a:t>probability of activation</a:t>
            </a:r>
            <a:endParaRPr lang="en-US" sz="4000" b="0" dirty="0"/>
          </a:p>
        </p:txBody>
      </p:sp>
      <p:sp>
        <p:nvSpPr>
          <p:cNvPr id="8" name="Rounded Rectangular Callout 7"/>
          <p:cNvSpPr/>
          <p:nvPr/>
        </p:nvSpPr>
        <p:spPr>
          <a:xfrm>
            <a:off x="1524000" y="3276600"/>
            <a:ext cx="4343400" cy="838200"/>
          </a:xfrm>
          <a:prstGeom prst="wedgeRoundRectCallout">
            <a:avLst>
              <a:gd name="adj1" fmla="val -50347"/>
              <a:gd name="adj2" fmla="val 114324"/>
              <a:gd name="adj3" fmla="val 16667"/>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0" dirty="0"/>
              <a:t>synaptic weights</a:t>
            </a:r>
          </a:p>
        </p:txBody>
      </p:sp>
      <p:sp>
        <p:nvSpPr>
          <p:cNvPr id="10" name="Rounded Rectangular Callout 9"/>
          <p:cNvSpPr/>
          <p:nvPr/>
        </p:nvSpPr>
        <p:spPr>
          <a:xfrm>
            <a:off x="3733800" y="1143000"/>
            <a:ext cx="4724400" cy="838200"/>
          </a:xfrm>
          <a:prstGeom prst="wedgeRoundRectCallout">
            <a:avLst>
              <a:gd name="adj1" fmla="val -50347"/>
              <a:gd name="adj2" fmla="val 114324"/>
              <a:gd name="adj3" fmla="val 16667"/>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0"/>
              <a:t>s</a:t>
            </a:r>
            <a:r>
              <a:rPr lang="en-US" sz="4000" b="0" smtClean="0"/>
              <a:t>ynaptic </a:t>
            </a:r>
            <a:r>
              <a:rPr lang="en-US" sz="4000" b="0" dirty="0" smtClean="0"/>
              <a:t>input from y</a:t>
            </a:r>
            <a:endParaRPr lang="en-US" sz="4000" b="0" dirty="0"/>
          </a:p>
        </p:txBody>
      </p:sp>
      <p:sp>
        <p:nvSpPr>
          <p:cNvPr id="11" name="Rounded Rectangular Callout 10"/>
          <p:cNvSpPr/>
          <p:nvPr/>
        </p:nvSpPr>
        <p:spPr>
          <a:xfrm>
            <a:off x="5105400" y="3200400"/>
            <a:ext cx="4343400" cy="838200"/>
          </a:xfrm>
          <a:prstGeom prst="wedgeRoundRectCallout">
            <a:avLst>
              <a:gd name="adj1" fmla="val -50347"/>
              <a:gd name="adj2" fmla="val 114324"/>
              <a:gd name="adj3" fmla="val 16667"/>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0" dirty="0"/>
              <a:t>plasticity</a:t>
            </a:r>
          </a:p>
        </p:txBody>
      </p:sp>
    </p:spTree>
    <p:extLst>
      <p:ext uri="{BB962C8B-B14F-4D97-AF65-F5344CB8AC3E}">
        <p14:creationId xmlns:p14="http://schemas.microsoft.com/office/powerpoint/2010/main" val="179576806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animBg="1"/>
      <p:bldP spid="10" grpId="1" animBg="1"/>
      <p:bldP spid="11" grpId="0" animBg="1"/>
      <p:bldP spid="1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a:t>Linearized model: </a:t>
            </a:r>
            <a:r>
              <a:rPr lang="en-US" dirty="0" smtClean="0"/>
              <a:t>Closed form </a:t>
            </a:r>
            <a:endParaRPr lang="en-US" dirty="0"/>
          </a:p>
        </p:txBody>
      </p:sp>
      <p:sp>
        <p:nvSpPr>
          <p:cNvPr id="3" name="Content Placeholder 2"/>
          <p:cNvSpPr>
            <a:spLocks noGrp="1"/>
          </p:cNvSpPr>
          <p:nvPr>
            <p:ph idx="1"/>
          </p:nvPr>
        </p:nvSpPr>
        <p:spPr>
          <a:xfrm>
            <a:off x="762000" y="1447800"/>
            <a:ext cx="7772400" cy="4876800"/>
          </a:xfrm>
        </p:spPr>
        <p:txBody>
          <a:bodyPr>
            <a:normAutofit fontScale="55000" lnSpcReduction="20000"/>
          </a:bodyPr>
          <a:lstStyle/>
          <a:p>
            <a:pPr marL="0" indent="0">
              <a:buNone/>
            </a:pPr>
            <a:r>
              <a:rPr lang="en-US" sz="5800" b="1" dirty="0">
                <a:solidFill>
                  <a:srgbClr val="C0504D"/>
                </a:solidFill>
              </a:rPr>
              <a:t>Theorem:  </a:t>
            </a:r>
            <a:r>
              <a:rPr lang="en-US" sz="5800" dirty="0">
                <a:solidFill>
                  <a:srgbClr val="C0504D"/>
                </a:solidFill>
              </a:rPr>
              <a:t>The linearized dynamics converges </a:t>
            </a:r>
            <a:r>
              <a:rPr lang="en-US" sz="5800" dirty="0" smtClean="0">
                <a:solidFill>
                  <a:srgbClr val="C0504D"/>
                </a:solidFill>
              </a:rPr>
              <a:t>geometrically and with high probability </a:t>
            </a:r>
            <a:r>
              <a:rPr lang="en-US" sz="5800" dirty="0">
                <a:solidFill>
                  <a:srgbClr val="C0504D"/>
                </a:solidFill>
              </a:rPr>
              <a:t>to</a:t>
            </a:r>
          </a:p>
          <a:p>
            <a:pPr marL="0" indent="0">
              <a:buNone/>
            </a:pPr>
            <a:r>
              <a:rPr lang="en-US" sz="4000" dirty="0"/>
              <a:t>         </a:t>
            </a:r>
            <a:r>
              <a:rPr lang="en-US" sz="4600" dirty="0"/>
              <a:t> </a:t>
            </a:r>
            <a:endParaRPr lang="en-US" sz="4600" dirty="0" smtClean="0"/>
          </a:p>
          <a:p>
            <a:pPr marL="0" indent="0" algn="ctr">
              <a:buNone/>
            </a:pPr>
            <a:r>
              <a:rPr lang="en-US" sz="5800" dirty="0" err="1" smtClean="0"/>
              <a:t>x</a:t>
            </a:r>
            <a:r>
              <a:rPr lang="en-US" sz="5800" baseline="-25000" dirty="0" err="1" smtClean="0"/>
              <a:t>j</a:t>
            </a:r>
            <a:r>
              <a:rPr lang="en-US" sz="5800" dirty="0" smtClean="0"/>
              <a:t> </a:t>
            </a:r>
            <a:r>
              <a:rPr lang="en-US" sz="5800" dirty="0"/>
              <a:t>= </a:t>
            </a:r>
            <a:r>
              <a:rPr lang="en-US" sz="5800" dirty="0" err="1"/>
              <a:t>s</a:t>
            </a:r>
            <a:r>
              <a:rPr lang="en-US" sz="5800" baseline="-25000" dirty="0" err="1"/>
              <a:t>j</a:t>
            </a:r>
            <a:r>
              <a:rPr lang="en-US" sz="5800" dirty="0"/>
              <a:t> + </a:t>
            </a:r>
            <a:r>
              <a:rPr lang="en-US" sz="5800" dirty="0" err="1"/>
              <a:t>Σ</a:t>
            </a:r>
            <a:r>
              <a:rPr lang="en-US" sz="5800" baseline="-25000" dirty="0" err="1"/>
              <a:t>i</a:t>
            </a:r>
            <a:r>
              <a:rPr lang="en-US" sz="5800" baseline="-25000" dirty="0" err="1">
                <a:sym typeface="Wingdings"/>
              </a:rPr>
              <a:t>j</a:t>
            </a:r>
            <a:r>
              <a:rPr lang="en-US" sz="5800" baseline="-25000" dirty="0">
                <a:sym typeface="Wingdings"/>
              </a:rPr>
              <a:t>  </a:t>
            </a:r>
            <a:r>
              <a:rPr lang="en-US" sz="5800" dirty="0" smtClean="0"/>
              <a:t>x</a:t>
            </a:r>
            <a:r>
              <a:rPr lang="en-US" sz="5800" baseline="-25000" dirty="0" smtClean="0"/>
              <a:t>i</a:t>
            </a:r>
            <a:r>
              <a:rPr lang="en-US" sz="5800" baseline="30000" dirty="0" smtClean="0"/>
              <a:t>2</a:t>
            </a:r>
            <a:r>
              <a:rPr lang="en-US" sz="5800" dirty="0" smtClean="0"/>
              <a:t>/</a:t>
            </a:r>
            <a:r>
              <a:rPr lang="en-US" sz="5800" dirty="0" err="1" smtClean="0"/>
              <a:t>Σ</a:t>
            </a:r>
            <a:r>
              <a:rPr lang="en-US" sz="5800" baseline="-25000" dirty="0" err="1" smtClean="0"/>
              <a:t>i</a:t>
            </a:r>
            <a:r>
              <a:rPr lang="en-US" sz="5800" baseline="-25000" dirty="0" err="1">
                <a:sym typeface="Wingdings"/>
              </a:rPr>
              <a:t>j</a:t>
            </a:r>
            <a:r>
              <a:rPr lang="en-US" sz="5800" baseline="-25000" dirty="0">
                <a:sym typeface="Wingdings"/>
              </a:rPr>
              <a:t>  </a:t>
            </a:r>
            <a:r>
              <a:rPr lang="en-US" sz="5800" dirty="0"/>
              <a:t> </a:t>
            </a:r>
            <a:r>
              <a:rPr lang="en-US" sz="5800" dirty="0" smtClean="0"/>
              <a:t>x</a:t>
            </a:r>
            <a:r>
              <a:rPr lang="en-US" sz="5800" baseline="-25000" dirty="0" smtClean="0"/>
              <a:t>i</a:t>
            </a:r>
          </a:p>
          <a:p>
            <a:pPr marL="0" indent="0">
              <a:buNone/>
            </a:pPr>
            <a:endParaRPr lang="en-US" sz="5800" baseline="-25000" dirty="0"/>
          </a:p>
          <a:p>
            <a:pPr marL="0" indent="0" algn="ctr">
              <a:buNone/>
            </a:pPr>
            <a:r>
              <a:rPr lang="en-US" sz="5800" i="1" dirty="0" smtClean="0">
                <a:solidFill>
                  <a:srgbClr val="660066"/>
                </a:solidFill>
              </a:rPr>
              <a:t>“To be successful, you either </a:t>
            </a:r>
          </a:p>
          <a:p>
            <a:pPr marL="0" indent="0" algn="ctr">
              <a:buNone/>
            </a:pPr>
            <a:r>
              <a:rPr lang="en-US" sz="5800" i="1" dirty="0" smtClean="0">
                <a:solidFill>
                  <a:srgbClr val="660066"/>
                </a:solidFill>
              </a:rPr>
              <a:t>have to be born rich, </a:t>
            </a:r>
          </a:p>
          <a:p>
            <a:pPr marL="0" indent="0" algn="ctr">
              <a:buNone/>
            </a:pPr>
            <a:r>
              <a:rPr lang="en-US" sz="5800" i="1" dirty="0" smtClean="0">
                <a:solidFill>
                  <a:srgbClr val="660066"/>
                </a:solidFill>
              </a:rPr>
              <a:t>or have many successful supporters,</a:t>
            </a:r>
          </a:p>
          <a:p>
            <a:pPr marL="0" indent="0" algn="ctr">
              <a:buNone/>
            </a:pPr>
            <a:r>
              <a:rPr lang="en-US" sz="5800" i="1" dirty="0" smtClean="0">
                <a:solidFill>
                  <a:srgbClr val="660066"/>
                </a:solidFill>
              </a:rPr>
              <a:t>or a little of both”</a:t>
            </a:r>
            <a:endParaRPr lang="en-US" sz="5800" i="1" dirty="0">
              <a:solidFill>
                <a:srgbClr val="660066"/>
              </a:solidFill>
            </a:endParaRPr>
          </a:p>
          <a:p>
            <a:pPr marL="0" indent="0" algn="ctr">
              <a:buNone/>
            </a:pPr>
            <a:endParaRPr lang="en-US" sz="5800" dirty="0"/>
          </a:p>
          <a:p>
            <a:pPr marL="0" indent="0" algn="ctr">
              <a:buNone/>
            </a:pPr>
            <a:endParaRPr lang="en-US" sz="4000" dirty="0">
              <a:solidFill>
                <a:schemeClr val="accent1"/>
              </a:solidFill>
            </a:endParaRPr>
          </a:p>
          <a:p>
            <a:pPr marL="0" indent="0">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i="1" dirty="0"/>
          </a:p>
        </p:txBody>
      </p:sp>
      <p:pic>
        <p:nvPicPr>
          <p:cNvPr id="4" name="Picture 3"/>
          <p:cNvPicPr>
            <a:picLocks noChangeAspect="1"/>
          </p:cNvPicPr>
          <p:nvPr/>
        </p:nvPicPr>
        <p:blipFill>
          <a:blip r:embed="rId2">
            <a:alphaModFix/>
          </a:blip>
          <a:stretch>
            <a:fillRect/>
          </a:stretch>
        </p:blipFill>
        <p:spPr>
          <a:xfrm>
            <a:off x="2667000" y="-11891"/>
            <a:ext cx="3810000" cy="2639391"/>
          </a:xfrm>
          <a:prstGeom prst="rect">
            <a:avLst/>
          </a:prstGeom>
        </p:spPr>
      </p:pic>
    </p:spTree>
    <p:extLst>
      <p:ext uri="{BB962C8B-B14F-4D97-AF65-F5344CB8AC3E}">
        <p14:creationId xmlns:p14="http://schemas.microsoft.com/office/powerpoint/2010/main" val="33650166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ircle(in)">
                                      <p:cBhvr>
                                        <p:cTn id="10" dur="2000"/>
                                        <p:tgtEl>
                                          <p:spTgt spid="3">
                                            <p:txEl>
                                              <p:pRg st="5" end="5"/>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ircle(in)">
                                      <p:cBhvr>
                                        <p:cTn id="13" dur="2000"/>
                                        <p:tgtEl>
                                          <p:spTgt spid="3">
                                            <p:txEl>
                                              <p:pRg st="6" end="6"/>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circle(in)">
                                      <p:cBhvr>
                                        <p:cTn id="16" dur="20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1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chicken and egg...</a:t>
            </a:r>
            <a:endParaRPr lang="en-US" dirty="0"/>
          </a:p>
        </p:txBody>
      </p:sp>
      <p:sp>
        <p:nvSpPr>
          <p:cNvPr id="3" name="Content Placeholder 2"/>
          <p:cNvSpPr>
            <a:spLocks noGrp="1"/>
          </p:cNvSpPr>
          <p:nvPr>
            <p:ph idx="1"/>
          </p:nvPr>
        </p:nvSpPr>
        <p:spPr/>
        <p:txBody>
          <a:bodyPr/>
          <a:lstStyle/>
          <a:p>
            <a:endParaRPr lang="en-US" dirty="0" smtClean="0"/>
          </a:p>
          <a:p>
            <a:r>
              <a:rPr lang="en-US" dirty="0" smtClean="0"/>
              <a:t>Q:  Btw, how are assemblies </a:t>
            </a:r>
            <a:r>
              <a:rPr lang="en-US" dirty="0" smtClean="0">
                <a:solidFill>
                  <a:srgbClr val="C00000"/>
                </a:solidFill>
              </a:rPr>
              <a:t>created</a:t>
            </a:r>
            <a:r>
              <a:rPr lang="en-US" dirty="0" smtClean="0"/>
              <a:t>?</a:t>
            </a:r>
          </a:p>
          <a:p>
            <a:r>
              <a:rPr lang="en-US" dirty="0" smtClean="0"/>
              <a:t>A: One-shot learning:  Projection from a “proto-assembly” putatively from a high sensory area such as IT or the olfactory bulb, to the hippocampus or the piriform cortex</a:t>
            </a:r>
            <a:endParaRPr lang="en-US" dirty="0"/>
          </a:p>
        </p:txBody>
      </p:sp>
    </p:spTree>
    <p:extLst>
      <p:ext uri="{BB962C8B-B14F-4D97-AF65-F5344CB8AC3E}">
        <p14:creationId xmlns:p14="http://schemas.microsoft.com/office/powerpoint/2010/main" val="1962291266"/>
      </p:ext>
    </p:extLst>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operation: association</a:t>
            </a:r>
            <a:endParaRPr lang="en-US" dirty="0"/>
          </a:p>
        </p:txBody>
      </p:sp>
      <p:sp>
        <p:nvSpPr>
          <p:cNvPr id="3" name="Content Placeholder 2"/>
          <p:cNvSpPr>
            <a:spLocks noGrp="1"/>
          </p:cNvSpPr>
          <p:nvPr>
            <p:ph idx="1"/>
          </p:nvPr>
        </p:nvSpPr>
        <p:spPr>
          <a:xfrm>
            <a:off x="457200" y="1600200"/>
            <a:ext cx="8458200" cy="4525963"/>
          </a:xfrm>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solidFill>
                  <a:srgbClr val="C00000"/>
                </a:solidFill>
              </a:rPr>
              <a:t>a</a:t>
            </a:r>
            <a:r>
              <a:rPr lang="en-US" dirty="0" smtClean="0">
                <a:solidFill>
                  <a:srgbClr val="C00000"/>
                </a:solidFill>
              </a:rPr>
              <a:t>ssociate(x, y):  </a:t>
            </a:r>
            <a:r>
              <a:rPr lang="en-US" dirty="0" smtClean="0"/>
              <a:t>two assemblies in the same area increase their intersection to reflect increased affinity</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Implementation:  Simultaneous firing of </a:t>
            </a:r>
            <a:r>
              <a:rPr lang="en-US" dirty="0" smtClean="0">
                <a:solidFill>
                  <a:srgbClr val="C00000"/>
                </a:solidFill>
              </a:rPr>
              <a:t>P(x)</a:t>
            </a:r>
            <a:r>
              <a:rPr lang="en-US" dirty="0" smtClean="0"/>
              <a:t> and </a:t>
            </a:r>
            <a:r>
              <a:rPr lang="en-US" dirty="0" smtClean="0">
                <a:solidFill>
                  <a:srgbClr val="C00000"/>
                </a:solidFill>
              </a:rPr>
              <a:t>P(y)</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solidFill>
                  <a:srgbClr val="C00000"/>
                </a:solidFill>
              </a:rPr>
              <a:t>Theorem:  </a:t>
            </a:r>
            <a:r>
              <a:rPr lang="en-US" dirty="0" smtClean="0">
                <a:solidFill>
                  <a:srgbClr val="C00000"/>
                </a:solidFill>
              </a:rPr>
              <a:t>If P(x) and P(y) are activated repeatedly, then with high probability a small number of x cells will belong to both x and y and vice-versa</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rgbClr val="C00000"/>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NB:  Conjunction too</a:t>
            </a:r>
            <a:r>
              <a:rPr lang="mr-IN" dirty="0" smtClean="0"/>
              <a:t>…</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rgbClr val="C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rgbClr val="C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p:txBody>
      </p:sp>
    </p:spTree>
    <p:extLst>
      <p:ext uri="{BB962C8B-B14F-4D97-AF65-F5344CB8AC3E}">
        <p14:creationId xmlns:p14="http://schemas.microsoft.com/office/powerpoint/2010/main" val="824966772"/>
      </p:ext>
    </p:extLst>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bwMode="auto">
          <a:xfrm>
            <a:off x="685800" y="1219200"/>
            <a:ext cx="3962400" cy="4419600"/>
          </a:xfrm>
          <a:prstGeom prst="ellipse">
            <a:avLst/>
          </a:prstGeom>
          <a:noFill/>
          <a:ln w="571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1" i="0" u="none" strike="noStrike" cap="none" normalizeH="0" baseline="0">
              <a:ln>
                <a:noFill/>
              </a:ln>
              <a:solidFill>
                <a:schemeClr val="tx1"/>
              </a:solidFill>
              <a:effectLst/>
              <a:latin typeface="Times New Roman" pitchFamily="124" charset="0"/>
            </a:endParaRPr>
          </a:p>
        </p:txBody>
      </p:sp>
      <p:sp>
        <p:nvSpPr>
          <p:cNvPr id="10" name="Oval 9"/>
          <p:cNvSpPr/>
          <p:nvPr/>
        </p:nvSpPr>
        <p:spPr bwMode="auto">
          <a:xfrm>
            <a:off x="6858000" y="2743200"/>
            <a:ext cx="914400" cy="914400"/>
          </a:xfrm>
          <a:prstGeom prst="ellipse">
            <a:avLst/>
          </a:prstGeom>
          <a:solidFill>
            <a:schemeClr val="accent2"/>
          </a:solidFill>
          <a:ln w="9525" cap="flat" cmpd="sng" algn="ctr">
            <a:solidFill>
              <a:schemeClr val="accent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1" i="0" u="none" strike="noStrike" cap="none" normalizeH="0" baseline="0">
              <a:ln>
                <a:noFill/>
              </a:ln>
              <a:solidFill>
                <a:schemeClr val="tx1"/>
              </a:solidFill>
              <a:effectLst/>
              <a:latin typeface="Times New Roman" pitchFamily="124" charset="0"/>
            </a:endParaRPr>
          </a:p>
        </p:txBody>
      </p:sp>
      <p:sp>
        <p:nvSpPr>
          <p:cNvPr id="11" name="Oval 10"/>
          <p:cNvSpPr/>
          <p:nvPr/>
        </p:nvSpPr>
        <p:spPr bwMode="auto">
          <a:xfrm>
            <a:off x="5029200" y="-838200"/>
            <a:ext cx="5867400" cy="8534400"/>
          </a:xfrm>
          <a:prstGeom prst="ellipse">
            <a:avLst/>
          </a:prstGeom>
          <a:noFill/>
          <a:ln w="57150" cap="flat" cmpd="sng" algn="ctr">
            <a:solidFill>
              <a:srgbClr val="73E5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1" i="0" u="none" strike="noStrike" cap="none" normalizeH="0" baseline="0">
              <a:ln>
                <a:noFill/>
              </a:ln>
              <a:solidFill>
                <a:schemeClr val="tx1"/>
              </a:solidFill>
              <a:effectLst/>
              <a:latin typeface="Times New Roman" pitchFamily="124" charset="0"/>
            </a:endParaRPr>
          </a:p>
        </p:txBody>
      </p:sp>
      <p:sp>
        <p:nvSpPr>
          <p:cNvPr id="12" name="Oval 11"/>
          <p:cNvSpPr/>
          <p:nvPr/>
        </p:nvSpPr>
        <p:spPr bwMode="auto">
          <a:xfrm>
            <a:off x="2743200" y="2362200"/>
            <a:ext cx="914400" cy="914400"/>
          </a:xfrm>
          <a:prstGeom prst="ellipse">
            <a:avLst/>
          </a:prstGeom>
          <a:solidFill>
            <a:srgbClr val="FF6600"/>
          </a:solidFill>
          <a:ln w="9525" cap="flat" cmpd="sng" algn="ctr">
            <a:solidFill>
              <a:srgbClr val="FF66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1" i="0" u="none" strike="noStrike" cap="none" normalizeH="0" baseline="0">
              <a:ln>
                <a:noFill/>
              </a:ln>
              <a:solidFill>
                <a:schemeClr val="tx1"/>
              </a:solidFill>
              <a:effectLst/>
              <a:latin typeface="Times New Roman" pitchFamily="124" charset="0"/>
            </a:endParaRPr>
          </a:p>
        </p:txBody>
      </p:sp>
      <p:sp>
        <p:nvSpPr>
          <p:cNvPr id="8" name="Oval 7"/>
          <p:cNvSpPr/>
          <p:nvPr/>
        </p:nvSpPr>
        <p:spPr bwMode="auto">
          <a:xfrm>
            <a:off x="6934200" y="4343400"/>
            <a:ext cx="914400" cy="914400"/>
          </a:xfrm>
          <a:prstGeom prst="ellipse">
            <a:avLst/>
          </a:prstGeom>
          <a:solidFill>
            <a:schemeClr val="accent3">
              <a:lumMod val="50000"/>
            </a:schemeClr>
          </a:solidFill>
          <a:ln w="9525" cap="flat" cmpd="sng" algn="ctr">
            <a:solidFill>
              <a:schemeClr val="accent2">
                <a:lumMod val="8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1" i="0" u="none" strike="noStrike" cap="none" normalizeH="0" baseline="0">
              <a:ln>
                <a:noFill/>
              </a:ln>
              <a:solidFill>
                <a:schemeClr val="tx1"/>
              </a:solidFill>
              <a:effectLst/>
              <a:latin typeface="Times New Roman" pitchFamily="124" charset="0"/>
            </a:endParaRPr>
          </a:p>
        </p:txBody>
      </p:sp>
      <p:sp>
        <p:nvSpPr>
          <p:cNvPr id="13" name="Oval 12"/>
          <p:cNvSpPr/>
          <p:nvPr/>
        </p:nvSpPr>
        <p:spPr bwMode="auto">
          <a:xfrm>
            <a:off x="2819400" y="3810000"/>
            <a:ext cx="914400" cy="914400"/>
          </a:xfrm>
          <a:prstGeom prst="ellipse">
            <a:avLst/>
          </a:prstGeom>
          <a:solidFill>
            <a:srgbClr val="FF3300"/>
          </a:solidFill>
          <a:ln w="9525" cap="flat" cmpd="sng" algn="ctr">
            <a:solidFill>
              <a:srgbClr val="FF66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1" i="0" u="none" strike="noStrike" cap="none" normalizeH="0" baseline="0">
              <a:ln>
                <a:noFill/>
              </a:ln>
              <a:solidFill>
                <a:schemeClr val="tx1"/>
              </a:solidFill>
              <a:effectLst/>
              <a:latin typeface="Times New Roman" pitchFamily="124" charset="0"/>
            </a:endParaRPr>
          </a:p>
        </p:txBody>
      </p:sp>
      <p:sp>
        <p:nvSpPr>
          <p:cNvPr id="2" name="TextBox 1"/>
          <p:cNvSpPr txBox="1"/>
          <p:nvPr/>
        </p:nvSpPr>
        <p:spPr>
          <a:xfrm>
            <a:off x="1101092" y="121503"/>
            <a:ext cx="3034100" cy="830997"/>
          </a:xfrm>
          <a:prstGeom prst="rect">
            <a:avLst/>
          </a:prstGeom>
          <a:noFill/>
        </p:spPr>
        <p:txBody>
          <a:bodyPr wrap="none" rtlCol="0">
            <a:spAutoFit/>
          </a:bodyPr>
          <a:lstStyle/>
          <a:p>
            <a:r>
              <a:rPr lang="en-US" b="0" dirty="0" smtClean="0">
                <a:solidFill>
                  <a:schemeClr val="accent1"/>
                </a:solidFill>
                <a:latin typeface="+mj-lt"/>
              </a:rPr>
              <a:t>Association</a:t>
            </a:r>
            <a:endParaRPr lang="en-US" b="0" dirty="0">
              <a:solidFill>
                <a:schemeClr val="accent1"/>
              </a:solidFill>
              <a:latin typeface="+mj-lt"/>
            </a:endParaRPr>
          </a:p>
        </p:txBody>
      </p:sp>
    </p:spTree>
    <p:extLst>
      <p:ext uri="{BB962C8B-B14F-4D97-AF65-F5344CB8AC3E}">
        <p14:creationId xmlns:p14="http://schemas.microsoft.com/office/powerpoint/2010/main" val="846456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0"/>
                                        </p:tgtEl>
                                        <p:attrNameLst>
                                          <p:attrName>style.color</p:attrName>
                                        </p:attrNameLst>
                                      </p:cBhvr>
                                      <p:to>
                                        <a:schemeClr val="bg1"/>
                                      </p:to>
                                    </p:animClr>
                                    <p:animClr clrSpc="rgb" dir="cw">
                                      <p:cBhvr>
                                        <p:cTn id="7" dur="250" autoRev="1" fill="remove"/>
                                        <p:tgtEl>
                                          <p:spTgt spid="10"/>
                                        </p:tgtEl>
                                        <p:attrNameLst>
                                          <p:attrName>fillcolor</p:attrName>
                                        </p:attrNameLst>
                                      </p:cBhvr>
                                      <p:to>
                                        <a:schemeClr val="bg1"/>
                                      </p:to>
                                    </p:animClr>
                                    <p:set>
                                      <p:cBhvr>
                                        <p:cTn id="8" dur="250" autoRev="1" fill="remove"/>
                                        <p:tgtEl>
                                          <p:spTgt spid="10"/>
                                        </p:tgtEl>
                                        <p:attrNameLst>
                                          <p:attrName>fill.type</p:attrName>
                                        </p:attrNameLst>
                                      </p:cBhvr>
                                      <p:to>
                                        <p:strVal val="solid"/>
                                      </p:to>
                                    </p:set>
                                    <p:set>
                                      <p:cBhvr>
                                        <p:cTn id="9" dur="250" autoRev="1" fill="remove"/>
                                        <p:tgtEl>
                                          <p:spTgt spid="10"/>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8"/>
                                        </p:tgtEl>
                                        <p:attrNameLst>
                                          <p:attrName>style.color</p:attrName>
                                        </p:attrNameLst>
                                      </p:cBhvr>
                                      <p:to>
                                        <a:schemeClr val="bg1"/>
                                      </p:to>
                                    </p:animClr>
                                    <p:animClr clrSpc="rgb" dir="cw">
                                      <p:cBhvr>
                                        <p:cTn id="12" dur="250" autoRev="1" fill="remove"/>
                                        <p:tgtEl>
                                          <p:spTgt spid="8"/>
                                        </p:tgtEl>
                                        <p:attrNameLst>
                                          <p:attrName>fillcolor</p:attrName>
                                        </p:attrNameLst>
                                      </p:cBhvr>
                                      <p:to>
                                        <a:schemeClr val="bg1"/>
                                      </p:to>
                                    </p:animClr>
                                    <p:set>
                                      <p:cBhvr>
                                        <p:cTn id="13" dur="250" autoRev="1" fill="remove"/>
                                        <p:tgtEl>
                                          <p:spTgt spid="8"/>
                                        </p:tgtEl>
                                        <p:attrNameLst>
                                          <p:attrName>fill.type</p:attrName>
                                        </p:attrNameLst>
                                      </p:cBhvr>
                                      <p:to>
                                        <p:strVal val="solid"/>
                                      </p:to>
                                    </p:set>
                                    <p:set>
                                      <p:cBhvr>
                                        <p:cTn id="14" dur="250" autoRev="1" fill="remove"/>
                                        <p:tgtEl>
                                          <p:spTgt spid="8"/>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7" presetClass="emph" presetSubtype="0" fill="remove" grpId="1" nodeType="clickEffect">
                                  <p:stCondLst>
                                    <p:cond delay="0"/>
                                  </p:stCondLst>
                                  <p:childTnLst>
                                    <p:animClr clrSpc="rgb" dir="cw">
                                      <p:cBhvr override="childStyle">
                                        <p:cTn id="18" dur="250" autoRev="1" fill="remove"/>
                                        <p:tgtEl>
                                          <p:spTgt spid="10"/>
                                        </p:tgtEl>
                                        <p:attrNameLst>
                                          <p:attrName>style.color</p:attrName>
                                        </p:attrNameLst>
                                      </p:cBhvr>
                                      <p:to>
                                        <a:schemeClr val="bg1"/>
                                      </p:to>
                                    </p:animClr>
                                    <p:animClr clrSpc="rgb" dir="cw">
                                      <p:cBhvr>
                                        <p:cTn id="19" dur="250" autoRev="1" fill="remove"/>
                                        <p:tgtEl>
                                          <p:spTgt spid="10"/>
                                        </p:tgtEl>
                                        <p:attrNameLst>
                                          <p:attrName>fillcolor</p:attrName>
                                        </p:attrNameLst>
                                      </p:cBhvr>
                                      <p:to>
                                        <a:schemeClr val="bg1"/>
                                      </p:to>
                                    </p:animClr>
                                    <p:set>
                                      <p:cBhvr>
                                        <p:cTn id="20" dur="250" autoRev="1" fill="remove"/>
                                        <p:tgtEl>
                                          <p:spTgt spid="10"/>
                                        </p:tgtEl>
                                        <p:attrNameLst>
                                          <p:attrName>fill.type</p:attrName>
                                        </p:attrNameLst>
                                      </p:cBhvr>
                                      <p:to>
                                        <p:strVal val="solid"/>
                                      </p:to>
                                    </p:set>
                                    <p:set>
                                      <p:cBhvr>
                                        <p:cTn id="21" dur="250" autoRev="1" fill="remove"/>
                                        <p:tgtEl>
                                          <p:spTgt spid="10"/>
                                        </p:tgtEl>
                                        <p:attrNameLst>
                                          <p:attrName>fill.on</p:attrName>
                                        </p:attrNameLst>
                                      </p:cBhvr>
                                      <p:to>
                                        <p:strVal val="true"/>
                                      </p:to>
                                    </p:set>
                                  </p:childTnLst>
                                </p:cTn>
                              </p:par>
                              <p:par>
                                <p:cTn id="22" presetID="27" presetClass="emph" presetSubtype="0" fill="remove" grpId="1" nodeType="withEffect">
                                  <p:stCondLst>
                                    <p:cond delay="0"/>
                                  </p:stCondLst>
                                  <p:childTnLst>
                                    <p:animClr clrSpc="rgb" dir="cw">
                                      <p:cBhvr override="childStyle">
                                        <p:cTn id="23" dur="250" autoRev="1" fill="remove"/>
                                        <p:tgtEl>
                                          <p:spTgt spid="8"/>
                                        </p:tgtEl>
                                        <p:attrNameLst>
                                          <p:attrName>style.color</p:attrName>
                                        </p:attrNameLst>
                                      </p:cBhvr>
                                      <p:to>
                                        <a:schemeClr val="bg1"/>
                                      </p:to>
                                    </p:animClr>
                                    <p:animClr clrSpc="rgb" dir="cw">
                                      <p:cBhvr>
                                        <p:cTn id="24" dur="250" autoRev="1" fill="remove"/>
                                        <p:tgtEl>
                                          <p:spTgt spid="8"/>
                                        </p:tgtEl>
                                        <p:attrNameLst>
                                          <p:attrName>fillcolor</p:attrName>
                                        </p:attrNameLst>
                                      </p:cBhvr>
                                      <p:to>
                                        <a:schemeClr val="bg1"/>
                                      </p:to>
                                    </p:animClr>
                                    <p:set>
                                      <p:cBhvr>
                                        <p:cTn id="25" dur="250" autoRev="1" fill="remove"/>
                                        <p:tgtEl>
                                          <p:spTgt spid="8"/>
                                        </p:tgtEl>
                                        <p:attrNameLst>
                                          <p:attrName>fill.type</p:attrName>
                                        </p:attrNameLst>
                                      </p:cBhvr>
                                      <p:to>
                                        <p:strVal val="solid"/>
                                      </p:to>
                                    </p:set>
                                    <p:set>
                                      <p:cBhvr>
                                        <p:cTn id="26" dur="250" autoRev="1" fill="remove"/>
                                        <p:tgtEl>
                                          <p:spTgt spid="8"/>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27" presetClass="emph" presetSubtype="0" fill="remove" grpId="2" nodeType="clickEffect">
                                  <p:stCondLst>
                                    <p:cond delay="0"/>
                                  </p:stCondLst>
                                  <p:childTnLst>
                                    <p:animClr clrSpc="rgb" dir="cw">
                                      <p:cBhvr override="childStyle">
                                        <p:cTn id="30" dur="250" autoRev="1" fill="remove"/>
                                        <p:tgtEl>
                                          <p:spTgt spid="10"/>
                                        </p:tgtEl>
                                        <p:attrNameLst>
                                          <p:attrName>style.color</p:attrName>
                                        </p:attrNameLst>
                                      </p:cBhvr>
                                      <p:to>
                                        <a:schemeClr val="bg1"/>
                                      </p:to>
                                    </p:animClr>
                                    <p:animClr clrSpc="rgb" dir="cw">
                                      <p:cBhvr>
                                        <p:cTn id="31" dur="250" autoRev="1" fill="remove"/>
                                        <p:tgtEl>
                                          <p:spTgt spid="10"/>
                                        </p:tgtEl>
                                        <p:attrNameLst>
                                          <p:attrName>fillcolor</p:attrName>
                                        </p:attrNameLst>
                                      </p:cBhvr>
                                      <p:to>
                                        <a:schemeClr val="bg1"/>
                                      </p:to>
                                    </p:animClr>
                                    <p:set>
                                      <p:cBhvr>
                                        <p:cTn id="32" dur="250" autoRev="1" fill="remove"/>
                                        <p:tgtEl>
                                          <p:spTgt spid="10"/>
                                        </p:tgtEl>
                                        <p:attrNameLst>
                                          <p:attrName>fill.type</p:attrName>
                                        </p:attrNameLst>
                                      </p:cBhvr>
                                      <p:to>
                                        <p:strVal val="solid"/>
                                      </p:to>
                                    </p:set>
                                    <p:set>
                                      <p:cBhvr>
                                        <p:cTn id="33" dur="250" autoRev="1" fill="remove"/>
                                        <p:tgtEl>
                                          <p:spTgt spid="10"/>
                                        </p:tgtEl>
                                        <p:attrNameLst>
                                          <p:attrName>fill.on</p:attrName>
                                        </p:attrNameLst>
                                      </p:cBhvr>
                                      <p:to>
                                        <p:strVal val="true"/>
                                      </p:to>
                                    </p:set>
                                  </p:childTnLst>
                                </p:cTn>
                              </p:par>
                              <p:par>
                                <p:cTn id="34" presetID="27" presetClass="emph" presetSubtype="0" fill="remove" grpId="2" nodeType="withEffect">
                                  <p:stCondLst>
                                    <p:cond delay="0"/>
                                  </p:stCondLst>
                                  <p:childTnLst>
                                    <p:animClr clrSpc="rgb" dir="cw">
                                      <p:cBhvr override="childStyle">
                                        <p:cTn id="35" dur="250" autoRev="1" fill="remove"/>
                                        <p:tgtEl>
                                          <p:spTgt spid="8"/>
                                        </p:tgtEl>
                                        <p:attrNameLst>
                                          <p:attrName>style.color</p:attrName>
                                        </p:attrNameLst>
                                      </p:cBhvr>
                                      <p:to>
                                        <a:schemeClr val="bg1"/>
                                      </p:to>
                                    </p:animClr>
                                    <p:animClr clrSpc="rgb" dir="cw">
                                      <p:cBhvr>
                                        <p:cTn id="36" dur="250" autoRev="1" fill="remove"/>
                                        <p:tgtEl>
                                          <p:spTgt spid="8"/>
                                        </p:tgtEl>
                                        <p:attrNameLst>
                                          <p:attrName>fillcolor</p:attrName>
                                        </p:attrNameLst>
                                      </p:cBhvr>
                                      <p:to>
                                        <a:schemeClr val="bg1"/>
                                      </p:to>
                                    </p:animClr>
                                    <p:set>
                                      <p:cBhvr>
                                        <p:cTn id="37" dur="250" autoRev="1" fill="remove"/>
                                        <p:tgtEl>
                                          <p:spTgt spid="8"/>
                                        </p:tgtEl>
                                        <p:attrNameLst>
                                          <p:attrName>fill.type</p:attrName>
                                        </p:attrNameLst>
                                      </p:cBhvr>
                                      <p:to>
                                        <p:strVal val="solid"/>
                                      </p:to>
                                    </p:set>
                                    <p:set>
                                      <p:cBhvr>
                                        <p:cTn id="38" dur="250" autoRev="1" fill="remove"/>
                                        <p:tgtEl>
                                          <p:spTgt spid="8"/>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27" presetClass="emph" presetSubtype="0" fill="remove" grpId="3" nodeType="clickEffect">
                                  <p:stCondLst>
                                    <p:cond delay="0"/>
                                  </p:stCondLst>
                                  <p:childTnLst>
                                    <p:animClr clrSpc="rgb" dir="cw">
                                      <p:cBhvr override="childStyle">
                                        <p:cTn id="42" dur="250" autoRev="1" fill="remove"/>
                                        <p:tgtEl>
                                          <p:spTgt spid="10"/>
                                        </p:tgtEl>
                                        <p:attrNameLst>
                                          <p:attrName>style.color</p:attrName>
                                        </p:attrNameLst>
                                      </p:cBhvr>
                                      <p:to>
                                        <a:schemeClr val="bg1"/>
                                      </p:to>
                                    </p:animClr>
                                    <p:animClr clrSpc="rgb" dir="cw">
                                      <p:cBhvr>
                                        <p:cTn id="43" dur="250" autoRev="1" fill="remove"/>
                                        <p:tgtEl>
                                          <p:spTgt spid="10"/>
                                        </p:tgtEl>
                                        <p:attrNameLst>
                                          <p:attrName>fillcolor</p:attrName>
                                        </p:attrNameLst>
                                      </p:cBhvr>
                                      <p:to>
                                        <a:schemeClr val="bg1"/>
                                      </p:to>
                                    </p:animClr>
                                    <p:set>
                                      <p:cBhvr>
                                        <p:cTn id="44" dur="250" autoRev="1" fill="remove"/>
                                        <p:tgtEl>
                                          <p:spTgt spid="10"/>
                                        </p:tgtEl>
                                        <p:attrNameLst>
                                          <p:attrName>fill.type</p:attrName>
                                        </p:attrNameLst>
                                      </p:cBhvr>
                                      <p:to>
                                        <p:strVal val="solid"/>
                                      </p:to>
                                    </p:set>
                                    <p:set>
                                      <p:cBhvr>
                                        <p:cTn id="45" dur="250" autoRev="1" fill="remove"/>
                                        <p:tgtEl>
                                          <p:spTgt spid="10"/>
                                        </p:tgtEl>
                                        <p:attrNameLst>
                                          <p:attrName>fill.on</p:attrName>
                                        </p:attrNameLst>
                                      </p:cBhvr>
                                      <p:to>
                                        <p:strVal val="true"/>
                                      </p:to>
                                    </p:set>
                                  </p:childTnLst>
                                </p:cTn>
                              </p:par>
                              <p:par>
                                <p:cTn id="46" presetID="27" presetClass="emph" presetSubtype="0" fill="remove" grpId="3" nodeType="withEffect">
                                  <p:stCondLst>
                                    <p:cond delay="0"/>
                                  </p:stCondLst>
                                  <p:childTnLst>
                                    <p:animClr clrSpc="rgb" dir="cw">
                                      <p:cBhvr override="childStyle">
                                        <p:cTn id="47" dur="250" autoRev="1" fill="remove"/>
                                        <p:tgtEl>
                                          <p:spTgt spid="8"/>
                                        </p:tgtEl>
                                        <p:attrNameLst>
                                          <p:attrName>style.color</p:attrName>
                                        </p:attrNameLst>
                                      </p:cBhvr>
                                      <p:to>
                                        <a:schemeClr val="bg1"/>
                                      </p:to>
                                    </p:animClr>
                                    <p:animClr clrSpc="rgb" dir="cw">
                                      <p:cBhvr>
                                        <p:cTn id="48" dur="250" autoRev="1" fill="remove"/>
                                        <p:tgtEl>
                                          <p:spTgt spid="8"/>
                                        </p:tgtEl>
                                        <p:attrNameLst>
                                          <p:attrName>fillcolor</p:attrName>
                                        </p:attrNameLst>
                                      </p:cBhvr>
                                      <p:to>
                                        <a:schemeClr val="bg1"/>
                                      </p:to>
                                    </p:animClr>
                                    <p:set>
                                      <p:cBhvr>
                                        <p:cTn id="49" dur="250" autoRev="1" fill="remove"/>
                                        <p:tgtEl>
                                          <p:spTgt spid="8"/>
                                        </p:tgtEl>
                                        <p:attrNameLst>
                                          <p:attrName>fill.type</p:attrName>
                                        </p:attrNameLst>
                                      </p:cBhvr>
                                      <p:to>
                                        <p:strVal val="solid"/>
                                      </p:to>
                                    </p:set>
                                    <p:set>
                                      <p:cBhvr>
                                        <p:cTn id="50" dur="250" autoRev="1" fill="remove"/>
                                        <p:tgtEl>
                                          <p:spTgt spid="8"/>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grpId="0" nodeType="clickEffect">
                                  <p:stCondLst>
                                    <p:cond delay="0"/>
                                  </p:stCondLst>
                                  <p:childTnLst>
                                    <p:animMotion origin="layout" path="M 0 4.44444E-6 L 0 0.06666 " pathEditMode="relative" ptsTypes="AA">
                                      <p:cBhvr>
                                        <p:cTn id="54" dur="2000" fill="hold"/>
                                        <p:tgtEl>
                                          <p:spTgt spid="12"/>
                                        </p:tgtEl>
                                        <p:attrNameLst>
                                          <p:attrName>ppt_x</p:attrName>
                                          <p:attrName>ppt_y</p:attrName>
                                        </p:attrNameLst>
                                      </p:cBhvr>
                                    </p:animMotion>
                                  </p:childTnLst>
                                </p:cTn>
                              </p:par>
                              <p:par>
                                <p:cTn id="55" presetID="0" presetClass="path" presetSubtype="0" accel="50000" decel="50000" fill="hold" grpId="0" nodeType="withEffect">
                                  <p:stCondLst>
                                    <p:cond delay="0"/>
                                  </p:stCondLst>
                                  <p:childTnLst>
                                    <p:animMotion origin="layout" path="M 3.33333E-6 5.55556E-6 L -0.01667 -0.05555 " pathEditMode="relative" ptsTypes="AA">
                                      <p:cBhvr>
                                        <p:cTn id="56"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0" grpId="3" animBg="1"/>
      <p:bldP spid="12" grpId="0" animBg="1"/>
      <p:bldP spid="8" grpId="0" animBg="1"/>
      <p:bldP spid="8" grpId="1" animBg="1"/>
      <p:bldP spid="8" grpId="2" animBg="1"/>
      <p:bldP spid="8" grpId="3"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 descr="Alan_Tur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52800"/>
            <a:ext cx="2590800" cy="324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8" name="TextBox 2"/>
          <p:cNvSpPr txBox="1">
            <a:spLocks noChangeArrowheads="1"/>
          </p:cNvSpPr>
          <p:nvPr/>
        </p:nvSpPr>
        <p:spPr bwMode="auto">
          <a:xfrm>
            <a:off x="0" y="457200"/>
            <a:ext cx="91440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800" b="1">
                <a:solidFill>
                  <a:schemeClr val="tx1"/>
                </a:solidFill>
                <a:latin typeface="Times New Roman" charset="0"/>
                <a:ea typeface="ＭＳ Ｐゴシック" charset="0"/>
                <a:cs typeface="ＭＳ Ｐゴシック" charset="0"/>
              </a:defRPr>
            </a:lvl1pPr>
            <a:lvl2pPr marL="742950" indent="-285750" eaLnBrk="0" hangingPunct="0">
              <a:defRPr sz="4800" b="1">
                <a:solidFill>
                  <a:schemeClr val="tx1"/>
                </a:solidFill>
                <a:latin typeface="Times New Roman" charset="0"/>
                <a:ea typeface="ＭＳ Ｐゴシック" charset="0"/>
              </a:defRPr>
            </a:lvl2pPr>
            <a:lvl3pPr marL="1143000" indent="-228600" eaLnBrk="0" hangingPunct="0">
              <a:defRPr sz="4800" b="1">
                <a:solidFill>
                  <a:schemeClr val="tx1"/>
                </a:solidFill>
                <a:latin typeface="Times New Roman" charset="0"/>
                <a:ea typeface="ＭＳ Ｐゴシック" charset="0"/>
              </a:defRPr>
            </a:lvl3pPr>
            <a:lvl4pPr marL="1600200" indent="-228600" eaLnBrk="0" hangingPunct="0">
              <a:defRPr sz="4800" b="1">
                <a:solidFill>
                  <a:schemeClr val="tx1"/>
                </a:solidFill>
                <a:latin typeface="Times New Roman" charset="0"/>
                <a:ea typeface="ＭＳ Ｐゴシック" charset="0"/>
              </a:defRPr>
            </a:lvl4pPr>
            <a:lvl5pPr marL="2057400" indent="-228600" eaLnBrk="0" hangingPunct="0">
              <a:defRPr sz="48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48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48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48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4800" b="1">
                <a:solidFill>
                  <a:schemeClr val="tx1"/>
                </a:solidFill>
                <a:latin typeface="Times New Roman" charset="0"/>
                <a:ea typeface="ＭＳ Ｐゴシック" charset="0"/>
              </a:defRPr>
            </a:lvl9pPr>
          </a:lstStyle>
          <a:p>
            <a:pPr eaLnBrk="1" hangingPunct="1"/>
            <a:r>
              <a:rPr lang="en-US" sz="5400" b="0" dirty="0">
                <a:latin typeface="+mj-lt"/>
              </a:rPr>
              <a:t>Good Question!</a:t>
            </a:r>
          </a:p>
        </p:txBody>
      </p:sp>
      <p:pic>
        <p:nvPicPr>
          <p:cNvPr id="50179" name="Picture 1" descr="vnm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352800"/>
            <a:ext cx="2501900" cy="325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LGV_200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276600"/>
            <a:ext cx="25146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ounded Rectangular Callout 5"/>
          <p:cNvSpPr/>
          <p:nvPr/>
        </p:nvSpPr>
        <p:spPr bwMode="auto">
          <a:xfrm>
            <a:off x="3124200" y="914400"/>
            <a:ext cx="4648200" cy="1981200"/>
          </a:xfrm>
          <a:prstGeom prst="wedgeRoundRectCallout">
            <a:avLst/>
          </a:prstGeom>
          <a:solidFill>
            <a:srgbClr val="FFFF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1" i="0" u="none" strike="noStrike" cap="none" normalizeH="0" baseline="0">
              <a:ln>
                <a:noFill/>
              </a:ln>
              <a:solidFill>
                <a:schemeClr val="tx1"/>
              </a:solidFill>
              <a:effectLst/>
              <a:latin typeface="Times New Roman" pitchFamily="124" charset="0"/>
            </a:endParaRPr>
          </a:p>
        </p:txBody>
      </p:sp>
      <p:sp>
        <p:nvSpPr>
          <p:cNvPr id="7" name="TextBox 6"/>
          <p:cNvSpPr txBox="1"/>
          <p:nvPr/>
        </p:nvSpPr>
        <p:spPr>
          <a:xfrm>
            <a:off x="3200400" y="990600"/>
            <a:ext cx="4640323" cy="2246769"/>
          </a:xfrm>
          <a:prstGeom prst="rect">
            <a:avLst/>
          </a:prstGeom>
          <a:noFill/>
        </p:spPr>
        <p:txBody>
          <a:bodyPr wrap="square" rtlCol="0">
            <a:spAutoFit/>
          </a:bodyPr>
          <a:lstStyle/>
          <a:p>
            <a:r>
              <a:rPr lang="en-US" sz="2800" b="0" dirty="0" smtClean="0">
                <a:solidFill>
                  <a:schemeClr val="bg1">
                    <a:lumMod val="65000"/>
                  </a:schemeClr>
                </a:solidFill>
                <a:latin typeface="+mj-lt"/>
              </a:rPr>
              <a:t>[</a:t>
            </a:r>
            <a:r>
              <a:rPr lang="en-US" sz="2800" b="0" dirty="0">
                <a:solidFill>
                  <a:schemeClr val="bg1">
                    <a:lumMod val="65000"/>
                  </a:schemeClr>
                </a:solidFill>
                <a:latin typeface="+mj-lt"/>
              </a:rPr>
              <a:t>the way the brain works] </a:t>
            </a:r>
          </a:p>
          <a:p>
            <a:pPr algn="l"/>
            <a:r>
              <a:rPr lang="en-US" sz="2800" b="0" i="1" dirty="0">
                <a:solidFill>
                  <a:srgbClr val="000000"/>
                </a:solidFill>
                <a:latin typeface="+mj-lt"/>
              </a:rPr>
              <a:t>may be characterized by less </a:t>
            </a:r>
          </a:p>
          <a:p>
            <a:pPr algn="l"/>
            <a:r>
              <a:rPr lang="en-US" sz="2800" b="0" i="1" dirty="0">
                <a:solidFill>
                  <a:srgbClr val="000000"/>
                </a:solidFill>
                <a:latin typeface="+mj-lt"/>
              </a:rPr>
              <a:t>logical and arithmetical depth </a:t>
            </a:r>
          </a:p>
          <a:p>
            <a:pPr algn="l"/>
            <a:r>
              <a:rPr lang="en-US" sz="2800" b="0" i="1" dirty="0">
                <a:solidFill>
                  <a:srgbClr val="000000"/>
                </a:solidFill>
                <a:latin typeface="+mj-lt"/>
              </a:rPr>
              <a:t>than we are normally used to</a:t>
            </a:r>
            <a:r>
              <a:rPr lang="en-US" sz="2800" b="0" dirty="0">
                <a:solidFill>
                  <a:srgbClr val="000000"/>
                </a:solidFill>
                <a:latin typeface="+mj-lt"/>
              </a:rPr>
              <a:t> </a:t>
            </a:r>
          </a:p>
          <a:p>
            <a:r>
              <a:rPr lang="en-US" sz="2800" b="0" dirty="0">
                <a:latin typeface="+mj-lt"/>
              </a:rPr>
              <a:t>  </a:t>
            </a:r>
          </a:p>
        </p:txBody>
      </p:sp>
      <p:sp>
        <p:nvSpPr>
          <p:cNvPr id="8" name="Rounded Rectangular Callout 7"/>
          <p:cNvSpPr/>
          <p:nvPr/>
        </p:nvSpPr>
        <p:spPr bwMode="auto">
          <a:xfrm>
            <a:off x="5486400" y="1066800"/>
            <a:ext cx="3581400" cy="1828800"/>
          </a:xfrm>
          <a:prstGeom prst="wedgeRoundRectCallout">
            <a:avLst/>
          </a:prstGeom>
          <a:solidFill>
            <a:srgbClr val="FFFF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1" i="0" u="none" strike="noStrike" cap="none" normalizeH="0" baseline="0">
              <a:ln>
                <a:noFill/>
              </a:ln>
              <a:solidFill>
                <a:schemeClr val="tx1"/>
              </a:solidFill>
              <a:effectLst/>
              <a:latin typeface="Times New Roman" pitchFamily="124" charset="0"/>
            </a:endParaRPr>
          </a:p>
        </p:txBody>
      </p:sp>
      <p:sp>
        <p:nvSpPr>
          <p:cNvPr id="9" name="TextBox 8"/>
          <p:cNvSpPr txBox="1"/>
          <p:nvPr/>
        </p:nvSpPr>
        <p:spPr>
          <a:xfrm>
            <a:off x="5502342" y="914400"/>
            <a:ext cx="3641658" cy="2246769"/>
          </a:xfrm>
          <a:prstGeom prst="rect">
            <a:avLst/>
          </a:prstGeom>
          <a:noFill/>
        </p:spPr>
        <p:txBody>
          <a:bodyPr wrap="square" rtlCol="0">
            <a:spAutoFit/>
          </a:bodyPr>
          <a:lstStyle/>
          <a:p>
            <a:endParaRPr lang="en-US" sz="2800" b="0" dirty="0" smtClean="0">
              <a:solidFill>
                <a:srgbClr val="000000"/>
              </a:solidFill>
              <a:latin typeface="+mj-lt"/>
            </a:endParaRPr>
          </a:p>
          <a:p>
            <a:r>
              <a:rPr lang="en-US" sz="2800" b="0" i="1" dirty="0" smtClean="0">
                <a:solidFill>
                  <a:srgbClr val="000000"/>
                </a:solidFill>
                <a:latin typeface="+mj-lt"/>
              </a:rPr>
              <a:t>a computational theory </a:t>
            </a:r>
          </a:p>
          <a:p>
            <a:r>
              <a:rPr lang="en-US" sz="2800" b="0" i="1" dirty="0" smtClean="0">
                <a:solidFill>
                  <a:srgbClr val="000000"/>
                </a:solidFill>
                <a:latin typeface="+mj-lt"/>
              </a:rPr>
              <a:t>of the Brain is both possible and essential </a:t>
            </a:r>
            <a:endParaRPr lang="en-US" sz="2800" b="0" i="1" dirty="0">
              <a:solidFill>
                <a:srgbClr val="000000"/>
              </a:solidFill>
              <a:latin typeface="+mj-lt"/>
            </a:endParaRPr>
          </a:p>
          <a:p>
            <a:r>
              <a:rPr lang="en-US" sz="2800" b="0" dirty="0">
                <a:latin typeface="+mj-lt"/>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5" presetClass="exit" presetSubtype="10" fill="hold" grpId="1" nodeType="withEffect">
                                  <p:stCondLst>
                                    <p:cond delay="0"/>
                                  </p:stCondLst>
                                  <p:childTnLst>
                                    <p:animEffect transition="out" filter="checkerboard(across)">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1" nodeType="clickEffect">
                                  <p:stCondLst>
                                    <p:cond delay="0"/>
                                  </p:stCondLst>
                                  <p:childTnLst>
                                    <p:animEffect transition="out" filter="checkerboard(across)">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5" presetClass="exit" presetSubtype="10" fill="hold" grpId="1" nodeType="withEffect">
                                  <p:stCondLst>
                                    <p:cond delay="0"/>
                                  </p:stCondLst>
                                  <p:childTnLst>
                                    <p:animEffect transition="out" filter="checkerboard(across)">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P spid="8" grpId="0" animBg="1"/>
      <p:bldP spid="8" grpId="1" animBg="1"/>
      <p:bldP spid="9" grpId="0"/>
      <p:bldP spid="9"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NB: The operational semantics                     of association</a:t>
            </a:r>
            <a:endParaRPr lang="en-US" dirty="0"/>
          </a:p>
        </p:txBody>
      </p:sp>
      <p:sp>
        <p:nvSpPr>
          <p:cNvPr id="3" name="Content Placeholder 2"/>
          <p:cNvSpPr>
            <a:spLocks noGrp="1"/>
          </p:cNvSpPr>
          <p:nvPr>
            <p:ph idx="1"/>
          </p:nvPr>
        </p:nvSpPr>
        <p:spPr/>
        <p:txBody>
          <a:bodyPr>
            <a:normAutofit/>
          </a:bodyPr>
          <a:lstStyle/>
          <a:p>
            <a:pPr defTabSz="914400">
              <a:spcBef>
                <a:spcPts val="0"/>
              </a:spcBef>
            </a:pPr>
            <a:endParaRPr lang="en-US" dirty="0" smtClean="0"/>
          </a:p>
          <a:p>
            <a:pPr defTabSz="914400">
              <a:spcBef>
                <a:spcPts val="0"/>
              </a:spcBef>
            </a:pPr>
            <a:r>
              <a:rPr lang="en-US" dirty="0" smtClean="0"/>
              <a:t>Association is </a:t>
            </a:r>
            <a:r>
              <a:rPr lang="en-US" dirty="0" smtClean="0">
                <a:solidFill>
                  <a:srgbClr val="C00000"/>
                </a:solidFill>
              </a:rPr>
              <a:t>not</a:t>
            </a:r>
            <a:r>
              <a:rPr lang="en-US" dirty="0" smtClean="0"/>
              <a:t> idempotent: more applications increase the intersection</a:t>
            </a:r>
            <a:r>
              <a:rPr lang="mr-IN" dirty="0" smtClean="0"/>
              <a:t>…</a:t>
            </a:r>
            <a:endParaRPr lang="en-US" dirty="0" smtClean="0"/>
          </a:p>
          <a:p>
            <a:pPr defTabSz="914400">
              <a:spcBef>
                <a:spcPts val="0"/>
              </a:spcBef>
            </a:pPr>
            <a:endParaRPr lang="en-US" dirty="0" smtClean="0"/>
          </a:p>
          <a:p>
            <a:pPr defTabSz="914400">
              <a:spcBef>
                <a:spcPts val="0"/>
              </a:spcBef>
            </a:pPr>
            <a:r>
              <a:rPr lang="en-US" dirty="0" smtClean="0"/>
              <a:t>If </a:t>
            </a:r>
            <a:r>
              <a:rPr lang="en-US" dirty="0" smtClean="0">
                <a:solidFill>
                  <a:srgbClr val="C00000"/>
                </a:solidFill>
              </a:rPr>
              <a:t>x</a:t>
            </a:r>
            <a:r>
              <a:rPr lang="en-US" dirty="0" smtClean="0"/>
              <a:t> and </a:t>
            </a:r>
            <a:r>
              <a:rPr lang="en-US" dirty="0" smtClean="0">
                <a:solidFill>
                  <a:srgbClr val="C00000"/>
                </a:solidFill>
              </a:rPr>
              <a:t>y</a:t>
            </a:r>
            <a:r>
              <a:rPr lang="en-US" dirty="0" smtClean="0"/>
              <a:t> are associated, the activation of </a:t>
            </a:r>
            <a:r>
              <a:rPr lang="en-US" dirty="0" smtClean="0">
                <a:solidFill>
                  <a:srgbClr val="C00000"/>
                </a:solidFill>
              </a:rPr>
              <a:t>x</a:t>
            </a:r>
            <a:r>
              <a:rPr lang="en-US" dirty="0" smtClean="0"/>
              <a:t> will result, with some probability, to the activation of </a:t>
            </a:r>
            <a:r>
              <a:rPr lang="en-US" dirty="0" smtClean="0">
                <a:solidFill>
                  <a:srgbClr val="C00000"/>
                </a:solidFill>
              </a:rPr>
              <a:t>y</a:t>
            </a:r>
          </a:p>
        </p:txBody>
      </p:sp>
    </p:spTree>
    <p:extLst>
      <p:ext uri="{BB962C8B-B14F-4D97-AF65-F5344CB8AC3E}">
        <p14:creationId xmlns:p14="http://schemas.microsoft.com/office/powerpoint/2010/main" val="907654375"/>
      </p:ext>
    </p:extLst>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8229600" cy="4525963"/>
          </a:xfrm>
        </p:spPr>
        <p:txBody>
          <a:bodyPr>
            <a:normAutofit lnSpcReduction="10000"/>
          </a:bodyPr>
          <a:lstStyle/>
          <a:p>
            <a:r>
              <a:rPr lang="en-US" dirty="0" smtClean="0"/>
              <a:t>Associated:  x intersects y in at least 2𝛂K cells</a:t>
            </a:r>
          </a:p>
          <a:p>
            <a:r>
              <a:rPr lang="en-US" dirty="0" smtClean="0"/>
              <a:t>Otherwise, </a:t>
            </a:r>
            <a:r>
              <a:rPr lang="en-US" dirty="0"/>
              <a:t>x</a:t>
            </a:r>
            <a:r>
              <a:rPr lang="en-US" dirty="0" smtClean="0"/>
              <a:t>, y </a:t>
            </a:r>
            <a:r>
              <a:rPr lang="en-US" dirty="0"/>
              <a:t>intersect in </a:t>
            </a:r>
            <a:r>
              <a:rPr lang="en-US" dirty="0" smtClean="0"/>
              <a:t>less </a:t>
            </a:r>
            <a:r>
              <a:rPr lang="en-US" dirty="0"/>
              <a:t>than 𝛂K </a:t>
            </a:r>
            <a:r>
              <a:rPr lang="en-US" dirty="0" smtClean="0"/>
              <a:t>cells</a:t>
            </a:r>
          </a:p>
          <a:p>
            <a:r>
              <a:rPr lang="en-US" dirty="0" smtClean="0"/>
              <a:t>Experiments: 𝛂 seems to be around </a:t>
            </a:r>
            <a:r>
              <a:rPr lang="en-US" dirty="0"/>
              <a:t>5</a:t>
            </a:r>
            <a:r>
              <a:rPr lang="en-US" dirty="0" smtClean="0"/>
              <a:t>%</a:t>
            </a:r>
          </a:p>
          <a:p>
            <a:r>
              <a:rPr lang="en-US" dirty="0" smtClean="0">
                <a:solidFill>
                  <a:srgbClr val="FF0000"/>
                </a:solidFill>
              </a:rPr>
              <a:t>Q: Which graphs are feasible?</a:t>
            </a:r>
          </a:p>
          <a:p>
            <a:r>
              <a:rPr lang="en-US" dirty="0" smtClean="0"/>
              <a:t>A, through block designs: All graphs with degree 2/𝛂, all trees with degree 1/𝛂</a:t>
            </a:r>
            <a:r>
              <a:rPr lang="en-US" baseline="30000" dirty="0" smtClean="0"/>
              <a:t>2</a:t>
            </a:r>
          </a:p>
          <a:p>
            <a:r>
              <a:rPr lang="en-US" sz="4000" b="1" i="1" dirty="0" smtClean="0">
                <a:solidFill>
                  <a:srgbClr val="FF0000"/>
                </a:solidFill>
              </a:rPr>
              <a:t>But</a:t>
            </a:r>
            <a:r>
              <a:rPr lang="mr-IN" sz="4000" b="1" i="1" dirty="0" smtClean="0">
                <a:solidFill>
                  <a:srgbClr val="FF0000"/>
                </a:solidFill>
              </a:rPr>
              <a:t>…</a:t>
            </a:r>
            <a:r>
              <a:rPr lang="en-US" sz="4000" b="1" i="1" dirty="0" smtClean="0">
                <a:solidFill>
                  <a:srgbClr val="FF0000"/>
                </a:solidFill>
              </a:rPr>
              <a:t>.</a:t>
            </a:r>
            <a:r>
              <a:rPr lang="en-US" dirty="0" smtClean="0"/>
              <a:t> surgical precision required (</a:t>
            </a:r>
            <a:r>
              <a:rPr lang="en-US" i="1" dirty="0" smtClean="0"/>
              <a:t>very</a:t>
            </a:r>
            <a:r>
              <a:rPr lang="en-US" dirty="0" smtClean="0"/>
              <a:t> un-</a:t>
            </a:r>
            <a:r>
              <a:rPr lang="en-US" dirty="0" err="1" smtClean="0"/>
              <a:t>brainlike</a:t>
            </a:r>
            <a:r>
              <a:rPr lang="mr-IN" dirty="0" smtClean="0"/>
              <a:t>…</a:t>
            </a:r>
            <a:r>
              <a:rPr lang="en-US" dirty="0" smtClean="0"/>
              <a:t>)</a:t>
            </a:r>
          </a:p>
          <a:p>
            <a:endParaRPr lang="en-US" dirty="0"/>
          </a:p>
        </p:txBody>
      </p:sp>
      <p:sp>
        <p:nvSpPr>
          <p:cNvPr id="5" name="Title 1"/>
          <p:cNvSpPr>
            <a:spLocks noGrp="1"/>
          </p:cNvSpPr>
          <p:nvPr>
            <p:ph type="title"/>
          </p:nvPr>
        </p:nvSpPr>
        <p:spPr/>
        <p:txBody>
          <a:bodyPr>
            <a:normAutofit fontScale="90000"/>
          </a:bodyPr>
          <a:lstStyle/>
          <a:p>
            <a:r>
              <a:rPr lang="en-US" dirty="0" smtClean="0"/>
              <a:t>A graph </a:t>
            </a:r>
            <a:r>
              <a:rPr lang="en-US" dirty="0"/>
              <a:t>t</a:t>
            </a:r>
            <a:r>
              <a:rPr lang="en-US" dirty="0" smtClean="0"/>
              <a:t>heory interlude:</a:t>
            </a:r>
            <a:br>
              <a:rPr lang="en-US" dirty="0" smtClean="0"/>
            </a:br>
            <a:r>
              <a:rPr lang="en-US" dirty="0" smtClean="0"/>
              <a:t>Association Graphs</a:t>
            </a:r>
            <a:endParaRPr lang="en-US" dirty="0"/>
          </a:p>
        </p:txBody>
      </p:sp>
    </p:spTree>
    <p:extLst>
      <p:ext uri="{BB962C8B-B14F-4D97-AF65-F5344CB8AC3E}">
        <p14:creationId xmlns:p14="http://schemas.microsoft.com/office/powerpoint/2010/main" val="149926113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229600" cy="4525963"/>
          </a:xfrm>
        </p:spPr>
        <p:txBody>
          <a:bodyPr/>
          <a:lstStyle/>
          <a:p>
            <a:r>
              <a:rPr lang="en-US" dirty="0" smtClean="0"/>
              <a:t>Assume all sets involved must be constructed from the universe [n] by these operations:</a:t>
            </a:r>
          </a:p>
          <a:p>
            <a:r>
              <a:rPr lang="en-US" dirty="0" smtClean="0"/>
              <a:t>X := Y</a:t>
            </a:r>
            <a:r>
              <a:rPr lang="en-US" b="1" dirty="0" smtClean="0"/>
              <a:t>∪</a:t>
            </a:r>
            <a:r>
              <a:rPr lang="en-US" dirty="0" smtClean="0">
                <a:solidFill>
                  <a:srgbClr val="FF0000"/>
                </a:solidFill>
              </a:rPr>
              <a:t>/</a:t>
            </a:r>
            <a:r>
              <a:rPr lang="en-US" dirty="0" smtClean="0"/>
              <a:t>∩ </a:t>
            </a:r>
            <a:r>
              <a:rPr lang="en-US" dirty="0" smtClean="0">
                <a:solidFill>
                  <a:srgbClr val="FF0000"/>
                </a:solidFill>
              </a:rPr>
              <a:t>/ </a:t>
            </a:r>
            <a:r>
              <a:rPr lang="en-US" dirty="0"/>
              <a:t>− </a:t>
            </a:r>
            <a:r>
              <a:rPr lang="en-US" dirty="0" smtClean="0"/>
              <a:t> Z</a:t>
            </a:r>
          </a:p>
          <a:p>
            <a:r>
              <a:rPr lang="en-US" dirty="0" smtClean="0"/>
              <a:t>X := sample Y with </a:t>
            </a:r>
            <a:r>
              <a:rPr lang="en-US" dirty="0" err="1" smtClean="0"/>
              <a:t>prob</a:t>
            </a:r>
            <a:r>
              <a:rPr lang="en-US" dirty="0" smtClean="0"/>
              <a:t> q</a:t>
            </a:r>
          </a:p>
          <a:p>
            <a:r>
              <a:rPr lang="en-US" b="1" dirty="0" smtClean="0">
                <a:solidFill>
                  <a:srgbClr val="0070C0"/>
                </a:solidFill>
              </a:rPr>
              <a:t>Theorem </a:t>
            </a:r>
            <a:r>
              <a:rPr lang="en-US" dirty="0" smtClean="0">
                <a:solidFill>
                  <a:srgbClr val="FF0000"/>
                </a:solidFill>
              </a:rPr>
              <a:t>(with </a:t>
            </a:r>
            <a:r>
              <a:rPr lang="en-US" dirty="0" err="1" smtClean="0">
                <a:solidFill>
                  <a:srgbClr val="FF0000"/>
                </a:solidFill>
              </a:rPr>
              <a:t>Costis</a:t>
            </a:r>
            <a:r>
              <a:rPr lang="en-US" dirty="0" smtClean="0">
                <a:solidFill>
                  <a:srgbClr val="FF0000"/>
                </a:solidFill>
              </a:rPr>
              <a:t> </a:t>
            </a:r>
            <a:r>
              <a:rPr lang="en-US" dirty="0" err="1" smtClean="0">
                <a:solidFill>
                  <a:srgbClr val="FF0000"/>
                </a:solidFill>
              </a:rPr>
              <a:t>Daskalakis</a:t>
            </a:r>
            <a:r>
              <a:rPr lang="en-US" dirty="0" smtClean="0">
                <a:solidFill>
                  <a:srgbClr val="FF0000"/>
                </a:solidFill>
              </a:rPr>
              <a:t>)</a:t>
            </a:r>
            <a:r>
              <a:rPr lang="en-US" dirty="0" smtClean="0">
                <a:solidFill>
                  <a:srgbClr val="0070C0"/>
                </a:solidFill>
              </a:rPr>
              <a:t>: All graphs with degree ~ log (1/𝛂) can be realized </a:t>
            </a:r>
            <a:r>
              <a:rPr lang="en-US" dirty="0" err="1" smtClean="0">
                <a:solidFill>
                  <a:srgbClr val="0070C0"/>
                </a:solidFill>
              </a:rPr>
              <a:t>whp</a:t>
            </a:r>
            <a:r>
              <a:rPr lang="en-US" dirty="0" smtClean="0">
                <a:solidFill>
                  <a:srgbClr val="0070C0"/>
                </a:solidFill>
              </a:rPr>
              <a:t>, and log </a:t>
            </a:r>
            <a:r>
              <a:rPr lang="en-US" dirty="0">
                <a:solidFill>
                  <a:srgbClr val="0070C0"/>
                </a:solidFill>
              </a:rPr>
              <a:t>(1/𝛂</a:t>
            </a:r>
            <a:r>
              <a:rPr lang="en-US" dirty="0" smtClean="0">
                <a:solidFill>
                  <a:srgbClr val="0070C0"/>
                </a:solidFill>
              </a:rPr>
              <a:t>) is the best possible</a:t>
            </a:r>
          </a:p>
        </p:txBody>
      </p:sp>
      <p:sp>
        <p:nvSpPr>
          <p:cNvPr id="5" name="Title 1"/>
          <p:cNvSpPr>
            <a:spLocks noGrp="1"/>
          </p:cNvSpPr>
          <p:nvPr>
            <p:ph type="title"/>
          </p:nvPr>
        </p:nvSpPr>
        <p:spPr/>
        <p:txBody>
          <a:bodyPr>
            <a:normAutofit fontScale="90000"/>
          </a:bodyPr>
          <a:lstStyle/>
          <a:p>
            <a:r>
              <a:rPr lang="en-US" dirty="0" smtClean="0"/>
              <a:t>Association Graphs:</a:t>
            </a:r>
            <a:br>
              <a:rPr lang="en-US" dirty="0" smtClean="0"/>
            </a:br>
            <a:r>
              <a:rPr lang="en-US" dirty="0" smtClean="0"/>
              <a:t>Take two, the soft model</a:t>
            </a:r>
            <a:endParaRPr lang="en-US" dirty="0"/>
          </a:p>
        </p:txBody>
      </p:sp>
    </p:spTree>
    <p:extLst>
      <p:ext uri="{BB962C8B-B14F-4D97-AF65-F5344CB8AC3E}">
        <p14:creationId xmlns:p14="http://schemas.microsoft.com/office/powerpoint/2010/main" val="39359376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Expressive power: binary relations</a:t>
            </a:r>
            <a:endParaRPr lang="en-US" dirty="0"/>
          </a:p>
        </p:txBody>
      </p:sp>
      <p:sp>
        <p:nvSpPr>
          <p:cNvPr id="3" name="Content Placeholder 2"/>
          <p:cNvSpPr>
            <a:spLocks noGrp="1"/>
          </p:cNvSpPr>
          <p:nvPr>
            <p:ph idx="1"/>
          </p:nvPr>
        </p:nvSpPr>
        <p:spPr>
          <a:xfrm>
            <a:off x="228600" y="1798637"/>
            <a:ext cx="8229600" cy="452596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a:t>
            </a:r>
            <a:endParaRPr lang="en-US" dirty="0"/>
          </a:p>
        </p:txBody>
      </p:sp>
      <p:cxnSp>
        <p:nvCxnSpPr>
          <p:cNvPr id="6" name="Straight Connector 5"/>
          <p:cNvCxnSpPr/>
          <p:nvPr/>
        </p:nvCxnSpPr>
        <p:spPr>
          <a:xfrm>
            <a:off x="2362200" y="2362200"/>
            <a:ext cx="5562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362200" y="2362200"/>
            <a:ext cx="0" cy="396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419600" y="2362200"/>
            <a:ext cx="0" cy="396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553200" y="2362200"/>
            <a:ext cx="0" cy="396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447800" y="3810000"/>
            <a:ext cx="0" cy="1447800"/>
          </a:xfrm>
          <a:prstGeom prst="straightConnector1">
            <a:avLst/>
          </a:prstGeom>
          <a:ln w="38100">
            <a:solidFill>
              <a:srgbClr val="C0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530083" y="2514600"/>
            <a:ext cx="1782860" cy="830997"/>
          </a:xfrm>
          <a:prstGeom prst="rect">
            <a:avLst/>
          </a:prstGeom>
          <a:noFill/>
        </p:spPr>
        <p:txBody>
          <a:bodyPr wrap="none" rtlCol="0">
            <a:spAutoFit/>
          </a:bodyPr>
          <a:lstStyle/>
          <a:p>
            <a:r>
              <a:rPr lang="en-US" b="0" dirty="0">
                <a:latin typeface="+mn-lt"/>
              </a:rPr>
              <a:t>a</a:t>
            </a:r>
            <a:r>
              <a:rPr lang="en-US" b="0" smtClean="0">
                <a:latin typeface="+mn-lt"/>
              </a:rPr>
              <a:t>rea </a:t>
            </a:r>
            <a:r>
              <a:rPr lang="en-US" b="0" dirty="0" smtClean="0">
                <a:latin typeface="+mn-lt"/>
              </a:rPr>
              <a:t>A</a:t>
            </a:r>
            <a:endParaRPr lang="en-US" b="0" dirty="0">
              <a:latin typeface="+mn-lt"/>
            </a:endParaRPr>
          </a:p>
        </p:txBody>
      </p:sp>
      <p:sp>
        <p:nvSpPr>
          <p:cNvPr id="16" name="TextBox 15"/>
          <p:cNvSpPr txBox="1"/>
          <p:nvPr/>
        </p:nvSpPr>
        <p:spPr>
          <a:xfrm>
            <a:off x="4597903" y="2514600"/>
            <a:ext cx="1762021" cy="830997"/>
          </a:xfrm>
          <a:prstGeom prst="rect">
            <a:avLst/>
          </a:prstGeom>
          <a:noFill/>
        </p:spPr>
        <p:txBody>
          <a:bodyPr wrap="none" rtlCol="0">
            <a:spAutoFit/>
          </a:bodyPr>
          <a:lstStyle/>
          <a:p>
            <a:r>
              <a:rPr lang="en-US" b="0" dirty="0">
                <a:latin typeface="+mn-lt"/>
              </a:rPr>
              <a:t>a</a:t>
            </a:r>
            <a:r>
              <a:rPr lang="en-US" b="0" dirty="0" smtClean="0">
                <a:latin typeface="+mn-lt"/>
              </a:rPr>
              <a:t>rea B</a:t>
            </a:r>
            <a:endParaRPr lang="en-US" b="0" dirty="0">
              <a:latin typeface="+mn-lt"/>
            </a:endParaRPr>
          </a:p>
        </p:txBody>
      </p:sp>
      <p:sp>
        <p:nvSpPr>
          <p:cNvPr id="17" name="TextBox 16"/>
          <p:cNvSpPr txBox="1"/>
          <p:nvPr/>
        </p:nvSpPr>
        <p:spPr>
          <a:xfrm>
            <a:off x="457200" y="4201180"/>
            <a:ext cx="851515" cy="523220"/>
          </a:xfrm>
          <a:prstGeom prst="rect">
            <a:avLst/>
          </a:prstGeom>
          <a:noFill/>
        </p:spPr>
        <p:txBody>
          <a:bodyPr wrap="none" rtlCol="0">
            <a:spAutoFit/>
          </a:bodyPr>
          <a:lstStyle/>
          <a:p>
            <a:r>
              <a:rPr lang="en-US" sz="2800" b="0" dirty="0" smtClean="0">
                <a:solidFill>
                  <a:srgbClr val="C00000"/>
                </a:solidFill>
                <a:latin typeface="+mn-lt"/>
              </a:rPr>
              <a:t>time</a:t>
            </a:r>
            <a:endParaRPr lang="en-US" sz="2800" b="0" dirty="0">
              <a:solidFill>
                <a:srgbClr val="C00000"/>
              </a:solidFill>
              <a:latin typeface="+mn-lt"/>
            </a:endParaRPr>
          </a:p>
        </p:txBody>
      </p:sp>
      <p:sp>
        <p:nvSpPr>
          <p:cNvPr id="18" name="TextBox 17"/>
          <p:cNvSpPr txBox="1"/>
          <p:nvPr/>
        </p:nvSpPr>
        <p:spPr>
          <a:xfrm>
            <a:off x="2414258" y="4127526"/>
            <a:ext cx="1986441" cy="584775"/>
          </a:xfrm>
          <a:prstGeom prst="rect">
            <a:avLst/>
          </a:prstGeom>
          <a:noFill/>
        </p:spPr>
        <p:txBody>
          <a:bodyPr wrap="none" rtlCol="0">
            <a:spAutoFit/>
          </a:bodyPr>
          <a:lstStyle/>
          <a:p>
            <a:r>
              <a:rPr lang="en-US" sz="3200" b="0">
                <a:solidFill>
                  <a:srgbClr val="0070C0"/>
                </a:solidFill>
                <a:latin typeface="+mn-lt"/>
              </a:rPr>
              <a:t>a</a:t>
            </a:r>
            <a:r>
              <a:rPr lang="en-US" sz="3200" b="0" smtClean="0">
                <a:solidFill>
                  <a:srgbClr val="0070C0"/>
                </a:solidFill>
                <a:latin typeface="+mn-lt"/>
              </a:rPr>
              <a:t>ssembly z</a:t>
            </a:r>
            <a:endParaRPr lang="en-US" sz="3200" b="0" dirty="0">
              <a:solidFill>
                <a:srgbClr val="0070C0"/>
              </a:solidFill>
              <a:latin typeface="+mn-lt"/>
            </a:endParaRPr>
          </a:p>
        </p:txBody>
      </p:sp>
      <p:sp>
        <p:nvSpPr>
          <p:cNvPr id="19" name="TextBox 18"/>
          <p:cNvSpPr txBox="1"/>
          <p:nvPr/>
        </p:nvSpPr>
        <p:spPr>
          <a:xfrm>
            <a:off x="4424836" y="4114800"/>
            <a:ext cx="2117887" cy="584775"/>
          </a:xfrm>
          <a:prstGeom prst="rect">
            <a:avLst/>
          </a:prstGeom>
          <a:noFill/>
        </p:spPr>
        <p:txBody>
          <a:bodyPr wrap="none" rtlCol="0">
            <a:spAutoFit/>
          </a:bodyPr>
          <a:lstStyle/>
          <a:p>
            <a:r>
              <a:rPr lang="en-US" sz="3200" b="0" dirty="0">
                <a:solidFill>
                  <a:srgbClr val="0070C0"/>
                </a:solidFill>
                <a:latin typeface="+mn-lt"/>
              </a:rPr>
              <a:t>a</a:t>
            </a:r>
            <a:r>
              <a:rPr lang="en-US" sz="3200" b="0" dirty="0" smtClean="0">
                <a:solidFill>
                  <a:srgbClr val="0070C0"/>
                </a:solidFill>
                <a:latin typeface="+mn-lt"/>
              </a:rPr>
              <a:t>ssembly w</a:t>
            </a:r>
            <a:endParaRPr lang="en-US" sz="3200" b="0" dirty="0">
              <a:solidFill>
                <a:srgbClr val="0070C0"/>
              </a:solidFill>
              <a:latin typeface="+mn-lt"/>
            </a:endParaRPr>
          </a:p>
        </p:txBody>
      </p:sp>
      <p:cxnSp>
        <p:nvCxnSpPr>
          <p:cNvPr id="22" name="Straight Connector 21"/>
          <p:cNvCxnSpPr/>
          <p:nvPr/>
        </p:nvCxnSpPr>
        <p:spPr>
          <a:xfrm>
            <a:off x="2362200" y="3581400"/>
            <a:ext cx="55626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1751739"/>
      </p:ext>
    </p:extLst>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operations?</a:t>
            </a:r>
            <a:endParaRPr lang="en-US" dirty="0"/>
          </a:p>
        </p:txBody>
      </p:sp>
      <p:sp>
        <p:nvSpPr>
          <p:cNvPr id="3" name="Content Placeholder 2"/>
          <p:cNvSpPr>
            <a:spLocks noGrp="1"/>
          </p:cNvSpPr>
          <p:nvPr>
            <p:ph idx="1"/>
          </p:nvPr>
        </p:nvSpPr>
        <p:spPr>
          <a:xfrm>
            <a:off x="533400" y="1600200"/>
            <a:ext cx="8229600" cy="4525963"/>
          </a:xfrm>
        </p:spPr>
        <p:txBody>
          <a:bodyPr/>
          <a:lstStyle/>
          <a:p>
            <a:endParaRPr lang="en-US" dirty="0"/>
          </a:p>
          <a:p>
            <a:r>
              <a:rPr lang="en-US" dirty="0" smtClean="0"/>
              <a:t>Projection and Association are both supported by experimental evidence</a:t>
            </a:r>
          </a:p>
          <a:p>
            <a:r>
              <a:rPr lang="en-US" dirty="0" smtClean="0"/>
              <a:t>Speculate about other operations: criteria</a:t>
            </a:r>
          </a:p>
          <a:p>
            <a:r>
              <a:rPr lang="en-US" dirty="0" smtClean="0">
                <a:solidFill>
                  <a:srgbClr val="C00000"/>
                </a:solidFill>
              </a:rPr>
              <a:t>Useful</a:t>
            </a:r>
            <a:r>
              <a:rPr lang="en-US" dirty="0" smtClean="0"/>
              <a:t> (if real, they help explain phenomena)</a:t>
            </a:r>
          </a:p>
          <a:p>
            <a:r>
              <a:rPr lang="en-US" dirty="0" smtClean="0">
                <a:solidFill>
                  <a:srgbClr val="C00000"/>
                </a:solidFill>
              </a:rPr>
              <a:t>Plausible</a:t>
            </a:r>
            <a:r>
              <a:rPr lang="en-US" dirty="0" smtClean="0"/>
              <a:t> (can be compiled down to neurons and synapses)</a:t>
            </a:r>
          </a:p>
          <a:p>
            <a:endParaRPr lang="en-US" dirty="0" smtClean="0"/>
          </a:p>
        </p:txBody>
      </p:sp>
    </p:spTree>
    <p:extLst>
      <p:ext uri="{BB962C8B-B14F-4D97-AF65-F5344CB8AC3E}">
        <p14:creationId xmlns:p14="http://schemas.microsoft.com/office/powerpoint/2010/main" val="83126065"/>
      </p:ext>
    </p:extLst>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R</a:t>
            </a:r>
            <a:r>
              <a:rPr lang="en-US" dirty="0" smtClean="0"/>
              <a:t>eciprocal projection and merge</a:t>
            </a:r>
            <a:endParaRPr lang="en-US" dirty="0"/>
          </a:p>
        </p:txBody>
      </p:sp>
      <p:sp>
        <p:nvSpPr>
          <p:cNvPr id="5" name="Oval 4"/>
          <p:cNvSpPr/>
          <p:nvPr/>
        </p:nvSpPr>
        <p:spPr>
          <a:xfrm>
            <a:off x="1054608" y="2223516"/>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054608" y="4661916"/>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250063" y="5271516"/>
            <a:ext cx="138545" cy="1524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026408" y="2223516"/>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236208" y="2223516"/>
            <a:ext cx="152400" cy="1524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284253" y="4714425"/>
            <a:ext cx="152400" cy="15240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265399" y="5928522"/>
            <a:ext cx="152400" cy="15240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8" idx="6"/>
            <a:endCxn id="9" idx="2"/>
          </p:cNvCxnSpPr>
          <p:nvPr/>
        </p:nvCxnSpPr>
        <p:spPr>
          <a:xfrm>
            <a:off x="4178808" y="2299716"/>
            <a:ext cx="2057400" cy="0"/>
          </a:xfrm>
          <a:prstGeom prst="straightConnector1">
            <a:avLst/>
          </a:prstGeom>
          <a:ln w="44450">
            <a:solidFill>
              <a:srgbClr val="00B050"/>
            </a:solidFill>
            <a:tailEnd type="triangle"/>
          </a:ln>
        </p:spPr>
        <p:style>
          <a:lnRef idx="3">
            <a:schemeClr val="accent4"/>
          </a:lnRef>
          <a:fillRef idx="0">
            <a:schemeClr val="accent4"/>
          </a:fillRef>
          <a:effectRef idx="2">
            <a:schemeClr val="accent4"/>
          </a:effectRef>
          <a:fontRef idx="minor">
            <a:schemeClr val="tx1"/>
          </a:fontRef>
        </p:style>
      </p:cxnSp>
      <p:sp>
        <p:nvSpPr>
          <p:cNvPr id="19" name="Right Arrow 18"/>
          <p:cNvSpPr/>
          <p:nvPr/>
        </p:nvSpPr>
        <p:spPr>
          <a:xfrm>
            <a:off x="2286000" y="2057400"/>
            <a:ext cx="978408" cy="4846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2273808" y="5119116"/>
            <a:ext cx="978408" cy="4846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1054608" y="34290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4026408" y="34290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6236208" y="3429000"/>
            <a:ext cx="152400" cy="15240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4178808" y="3505200"/>
            <a:ext cx="2057400" cy="0"/>
          </a:xfrm>
          <a:prstGeom prst="straightConnector1">
            <a:avLst/>
          </a:prstGeom>
          <a:ln w="44450">
            <a:solidFill>
              <a:srgbClr val="FFC000"/>
            </a:solidFill>
            <a:headEnd type="triangle"/>
            <a:tailEnd type="triangle"/>
          </a:ln>
        </p:spPr>
        <p:style>
          <a:lnRef idx="3">
            <a:schemeClr val="accent4"/>
          </a:lnRef>
          <a:fillRef idx="0">
            <a:schemeClr val="accent4"/>
          </a:fillRef>
          <a:effectRef idx="2">
            <a:schemeClr val="accent4"/>
          </a:effectRef>
          <a:fontRef idx="minor">
            <a:schemeClr val="tx1"/>
          </a:fontRef>
        </p:style>
      </p:cxnSp>
      <p:sp>
        <p:nvSpPr>
          <p:cNvPr id="25" name="Right Arrow 24"/>
          <p:cNvSpPr/>
          <p:nvPr/>
        </p:nvSpPr>
        <p:spPr>
          <a:xfrm>
            <a:off x="2286000" y="3214116"/>
            <a:ext cx="978408" cy="4846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Arrow Connector 26"/>
          <p:cNvCxnSpPr>
            <a:stCxn id="7" idx="1"/>
            <a:endCxn id="10" idx="5"/>
          </p:cNvCxnSpPr>
          <p:nvPr/>
        </p:nvCxnSpPr>
        <p:spPr>
          <a:xfrm flipH="1" flipV="1">
            <a:off x="4414335" y="4844507"/>
            <a:ext cx="1856017" cy="449327"/>
          </a:xfrm>
          <a:prstGeom prst="straightConnector1">
            <a:avLst/>
          </a:prstGeom>
          <a:ln w="50800">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7" idx="3"/>
            <a:endCxn id="11" idx="6"/>
          </p:cNvCxnSpPr>
          <p:nvPr/>
        </p:nvCxnSpPr>
        <p:spPr>
          <a:xfrm flipH="1">
            <a:off x="4417799" y="5401598"/>
            <a:ext cx="1852553" cy="603124"/>
          </a:xfrm>
          <a:prstGeom prst="straightConnector1">
            <a:avLst/>
          </a:prstGeom>
          <a:ln w="50800">
            <a:solidFill>
              <a:srgbClr val="FFC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6" name="Oval 25"/>
          <p:cNvSpPr/>
          <p:nvPr/>
        </p:nvSpPr>
        <p:spPr>
          <a:xfrm>
            <a:off x="1054608" y="5804916"/>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7780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20" grpId="0" animBg="1"/>
      <p:bldP spid="21" grpId="0" animBg="1"/>
      <p:bldP spid="22" grpId="0" animBg="1"/>
      <p:bldP spid="23" grpId="0" animBg="1"/>
      <p:bldP spid="25" grpId="0" animBg="1"/>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381000" y="228600"/>
            <a:ext cx="8153400" cy="1143000"/>
          </a:xfrm>
        </p:spPr>
        <p:txBody>
          <a:bodyPr/>
          <a:lstStyle/>
          <a:p>
            <a:r>
              <a:rPr lang="en-US" dirty="0" smtClean="0">
                <a:ea typeface="ＭＳ Ｐゴシック" charset="0"/>
                <a:cs typeface="ＭＳ Ｐゴシック" charset="0"/>
              </a:rPr>
              <a:t> assembly operations recap</a:t>
            </a:r>
            <a:r>
              <a:rPr lang="en-US" dirty="0" smtClean="0">
                <a:solidFill>
                  <a:srgbClr val="C0504D"/>
                </a:solidFill>
                <a:ea typeface="ＭＳ Ｐゴシック" charset="0"/>
                <a:cs typeface="ＭＳ Ｐゴシック" charset="0"/>
              </a:rPr>
              <a:t> </a:t>
            </a:r>
            <a:endParaRPr lang="en-US" dirty="0">
              <a:solidFill>
                <a:srgbClr val="C0504D"/>
              </a:solidFill>
              <a:ea typeface="ＭＳ Ｐゴシック" charset="0"/>
              <a:cs typeface="ＭＳ Ｐゴシック" charset="0"/>
            </a:endParaRPr>
          </a:p>
        </p:txBody>
      </p:sp>
      <p:sp>
        <p:nvSpPr>
          <p:cNvPr id="59394" name="Content Placeholder 2"/>
          <p:cNvSpPr>
            <a:spLocks noGrp="1"/>
          </p:cNvSpPr>
          <p:nvPr>
            <p:ph idx="1"/>
          </p:nvPr>
        </p:nvSpPr>
        <p:spPr>
          <a:xfrm>
            <a:off x="685800" y="1447800"/>
            <a:ext cx="7772400" cy="4724400"/>
          </a:xfrm>
        </p:spPr>
        <p:txBody>
          <a:bodyPr>
            <a:normAutofit lnSpcReduction="10000"/>
          </a:bodyPr>
          <a:lstStyle/>
          <a:p>
            <a:pPr>
              <a:defRPr/>
            </a:pPr>
            <a:r>
              <a:rPr lang="en-US" sz="3600" dirty="0">
                <a:latin typeface="+mj-lt"/>
                <a:ea typeface="ＭＳ Ｐゴシック" charset="0"/>
                <a:cs typeface="ＭＳ Ｐゴシック" charset="0"/>
              </a:rPr>
              <a:t>p</a:t>
            </a:r>
            <a:r>
              <a:rPr lang="en-US" sz="3600" dirty="0" smtClean="0">
                <a:latin typeface="+mj-lt"/>
                <a:ea typeface="ＭＳ Ｐゴシック" charset="0"/>
                <a:cs typeface="ＭＳ Ｐゴシック" charset="0"/>
              </a:rPr>
              <a:t>roject(y, </a:t>
            </a:r>
            <a:r>
              <a:rPr lang="en-US" sz="3600" dirty="0">
                <a:latin typeface="+mj-lt"/>
                <a:ea typeface="ＭＳ Ｐゴシック" charset="0"/>
                <a:cs typeface="ＭＳ Ｐゴシック" charset="0"/>
              </a:rPr>
              <a:t>B</a:t>
            </a:r>
            <a:r>
              <a:rPr lang="en-US" sz="3600" dirty="0" smtClean="0">
                <a:latin typeface="+mj-lt"/>
                <a:ea typeface="ＭＳ Ｐゴシック" charset="0"/>
                <a:cs typeface="ＭＳ Ｐゴシック" charset="0"/>
              </a:rPr>
              <a:t>, x) </a:t>
            </a:r>
          </a:p>
          <a:p>
            <a:pPr>
              <a:defRPr/>
            </a:pPr>
            <a:r>
              <a:rPr lang="en-US" sz="3600" dirty="0">
                <a:latin typeface="+mj-lt"/>
                <a:ea typeface="ＭＳ Ｐゴシック" charset="0"/>
                <a:cs typeface="ＭＳ Ｐゴシック" charset="0"/>
              </a:rPr>
              <a:t>a</a:t>
            </a:r>
            <a:r>
              <a:rPr lang="en-US" sz="3600" dirty="0" smtClean="0">
                <a:latin typeface="+mj-lt"/>
                <a:ea typeface="ＭＳ Ｐゴシック" charset="0"/>
                <a:cs typeface="ＭＳ Ｐゴシック" charset="0"/>
              </a:rPr>
              <a:t>ssociate(x, </a:t>
            </a:r>
            <a:r>
              <a:rPr lang="en-US" sz="3600" dirty="0">
                <a:latin typeface="+mj-lt"/>
                <a:ea typeface="ＭＳ Ｐゴシック" charset="0"/>
                <a:cs typeface="ＭＳ Ｐゴシック" charset="0"/>
              </a:rPr>
              <a:t>y</a:t>
            </a:r>
            <a:r>
              <a:rPr lang="en-US" sz="3600" dirty="0" smtClean="0">
                <a:latin typeface="+mj-lt"/>
                <a:ea typeface="ＭＳ Ｐゴシック" charset="0"/>
                <a:cs typeface="ＭＳ Ｐゴシック" charset="0"/>
              </a:rPr>
              <a:t>) </a:t>
            </a:r>
          </a:p>
          <a:p>
            <a:pPr>
              <a:defRPr/>
            </a:pPr>
            <a:r>
              <a:rPr lang="en-US" sz="3600" dirty="0">
                <a:latin typeface="+mj-lt"/>
                <a:ea typeface="ＭＳ Ｐゴシック" charset="0"/>
                <a:cs typeface="ＭＳ Ｐゴシック" charset="0"/>
              </a:rPr>
              <a:t>a</a:t>
            </a:r>
            <a:r>
              <a:rPr lang="en-US" sz="3600" dirty="0" smtClean="0">
                <a:latin typeface="+mj-lt"/>
                <a:ea typeface="ＭＳ Ｐゴシック" charset="0"/>
                <a:cs typeface="ＭＳ Ｐゴシック" charset="0"/>
              </a:rPr>
              <a:t>ctivate(x) </a:t>
            </a:r>
          </a:p>
          <a:p>
            <a:pPr>
              <a:defRPr/>
            </a:pPr>
            <a:r>
              <a:rPr lang="en-US" sz="3600" dirty="0" err="1">
                <a:ea typeface="ＭＳ Ｐゴシック" charset="0"/>
                <a:cs typeface="ＭＳ Ｐゴシック" charset="0"/>
              </a:rPr>
              <a:t>r</a:t>
            </a:r>
            <a:r>
              <a:rPr lang="en-US" sz="3600" dirty="0" err="1" smtClean="0">
                <a:ea typeface="ＭＳ Ｐゴシック" charset="0"/>
                <a:cs typeface="ＭＳ Ｐゴシック" charset="0"/>
              </a:rPr>
              <a:t>eciprocal_project</a:t>
            </a:r>
            <a:r>
              <a:rPr lang="en-US" sz="3600" dirty="0" smtClean="0">
                <a:ea typeface="ＭＳ Ｐゴシック" charset="0"/>
                <a:cs typeface="ＭＳ Ｐゴシック" charset="0"/>
              </a:rPr>
              <a:t>(y, B, x)</a:t>
            </a:r>
            <a:endParaRPr lang="en-US" sz="3600" dirty="0">
              <a:solidFill>
                <a:srgbClr val="FF0000"/>
              </a:solidFill>
              <a:ea typeface="ＭＳ Ｐゴシック" charset="0"/>
              <a:cs typeface="ＭＳ Ｐゴシック" charset="0"/>
            </a:endParaRPr>
          </a:p>
          <a:p>
            <a:pPr>
              <a:defRPr/>
            </a:pPr>
            <a:r>
              <a:rPr lang="en-US" sz="3500" dirty="0">
                <a:latin typeface="+mj-lt"/>
                <a:ea typeface="ＭＳ Ｐゴシック" charset="0"/>
                <a:cs typeface="ＭＳ Ｐゴシック" charset="0"/>
              </a:rPr>
              <a:t>r</a:t>
            </a:r>
            <a:r>
              <a:rPr lang="en-US" sz="3500" dirty="0" smtClean="0">
                <a:latin typeface="+mj-lt"/>
                <a:ea typeface="ＭＳ Ｐゴシック" charset="0"/>
                <a:cs typeface="ＭＳ Ｐゴシック" charset="0"/>
              </a:rPr>
              <a:t>ead(x</a:t>
            </a:r>
            <a:r>
              <a:rPr lang="en-US" sz="3500" dirty="0">
                <a:latin typeface="+mj-lt"/>
                <a:ea typeface="ＭＳ Ｐゴシック" charset="0"/>
                <a:cs typeface="ＭＳ Ｐゴシック" charset="0"/>
              </a:rPr>
              <a:t>)</a:t>
            </a:r>
            <a:r>
              <a:rPr lang="en-US" sz="3500" dirty="0" smtClean="0">
                <a:latin typeface="+mj-lt"/>
                <a:ea typeface="ＭＳ Ｐゴシック" charset="0"/>
                <a:cs typeface="ＭＳ Ｐゴシック" charset="0"/>
              </a:rPr>
              <a:t> </a:t>
            </a:r>
            <a:r>
              <a:rPr lang="en-US" sz="2300" dirty="0" smtClean="0">
                <a:solidFill>
                  <a:srgbClr val="FF0000"/>
                </a:solidFill>
                <a:ea typeface="ＭＳ Ｐゴシック" charset="0"/>
                <a:cs typeface="ＭＳ Ｐゴシック" charset="0"/>
              </a:rPr>
              <a:t>information about x, like parent[s], area, associated assemblies, etc.</a:t>
            </a:r>
            <a:endParaRPr lang="en-US" sz="2300" dirty="0" smtClean="0">
              <a:latin typeface="+mj-lt"/>
              <a:ea typeface="ＭＳ Ｐゴシック" charset="0"/>
              <a:cs typeface="ＭＳ Ｐゴシック" charset="0"/>
            </a:endParaRPr>
          </a:p>
          <a:p>
            <a:pPr>
              <a:defRPr/>
            </a:pPr>
            <a:r>
              <a:rPr lang="en-US" dirty="0">
                <a:latin typeface="+mj-lt"/>
                <a:ea typeface="ＭＳ Ｐゴシック" charset="0"/>
                <a:cs typeface="ＭＳ Ｐゴシック" charset="0"/>
              </a:rPr>
              <a:t>a</a:t>
            </a:r>
            <a:r>
              <a:rPr lang="en-US" dirty="0" smtClean="0">
                <a:latin typeface="+mj-lt"/>
                <a:ea typeface="ＭＳ Ｐゴシック" charset="0"/>
                <a:cs typeface="ＭＳ Ｐゴシック" charset="0"/>
              </a:rPr>
              <a:t>rea-read(B)   </a:t>
            </a:r>
            <a:r>
              <a:rPr lang="en-US" sz="2400" dirty="0" smtClean="0">
                <a:solidFill>
                  <a:srgbClr val="FF0000"/>
                </a:solidFill>
                <a:latin typeface="+mj-lt"/>
                <a:ea typeface="ＭＳ Ｐゴシック" charset="0"/>
                <a:cs typeface="ＭＳ Ｐゴシック" charset="0"/>
              </a:rPr>
              <a:t>which assembly is active in area B?</a:t>
            </a:r>
          </a:p>
          <a:p>
            <a:pPr>
              <a:defRPr/>
            </a:pPr>
            <a:r>
              <a:rPr lang="en-US" dirty="0" smtClean="0">
                <a:latin typeface="+mj-lt"/>
                <a:ea typeface="ＭＳ Ｐゴシック" charset="0"/>
                <a:cs typeface="ＭＳ Ｐゴシック" charset="0"/>
              </a:rPr>
              <a:t>merge(y, </a:t>
            </a:r>
            <a:r>
              <a:rPr lang="en-US" dirty="0">
                <a:latin typeface="+mj-lt"/>
                <a:ea typeface="ＭＳ Ｐゴシック" charset="0"/>
                <a:cs typeface="ＭＳ Ｐゴシック" charset="0"/>
              </a:rPr>
              <a:t>z</a:t>
            </a:r>
            <a:r>
              <a:rPr lang="en-US" dirty="0" smtClean="0">
                <a:latin typeface="+mj-lt"/>
                <a:ea typeface="ＭＳ Ｐゴシック" charset="0"/>
                <a:cs typeface="ＭＳ Ｐゴシック" charset="0"/>
              </a:rPr>
              <a:t>, B, x) </a:t>
            </a:r>
            <a:r>
              <a:rPr lang="en-US" sz="2400" dirty="0">
                <a:solidFill>
                  <a:srgbClr val="FF0000"/>
                </a:solidFill>
                <a:latin typeface="+mj-lt"/>
                <a:ea typeface="ＭＳ Ｐゴシック" charset="0"/>
                <a:cs typeface="ＭＳ Ｐゴシック" charset="0"/>
              </a:rPr>
              <a:t>y</a:t>
            </a:r>
            <a:r>
              <a:rPr lang="en-US" sz="2400" dirty="0" smtClean="0">
                <a:solidFill>
                  <a:srgbClr val="FF0000"/>
                </a:solidFill>
                <a:latin typeface="+mj-lt"/>
                <a:ea typeface="ＭＳ Ｐゴシック" charset="0"/>
                <a:cs typeface="ＭＳ Ｐゴシック" charset="0"/>
              </a:rPr>
              <a:t> and z project to the same assembly</a:t>
            </a:r>
            <a:endParaRPr lang="en-US" sz="2400" dirty="0">
              <a:solidFill>
                <a:srgbClr val="FF0000"/>
              </a:solidFill>
              <a:latin typeface="+mj-lt"/>
              <a:ea typeface="ＭＳ Ｐゴシック" charset="0"/>
              <a:cs typeface="ＭＳ Ｐゴシック" charset="0"/>
            </a:endParaRPr>
          </a:p>
          <a:p>
            <a:pPr marL="0" indent="0">
              <a:buFontTx/>
              <a:buNone/>
              <a:defRPr/>
            </a:pPr>
            <a:endParaRPr lang="en-US" dirty="0">
              <a:latin typeface="+mj-lt"/>
              <a:ea typeface="ＭＳ Ｐゴシック" charset="0"/>
              <a:cs typeface="ＭＳ Ｐゴシック" charset="0"/>
            </a:endParaRPr>
          </a:p>
          <a:p>
            <a:pPr marL="0" indent="0">
              <a:buFontTx/>
              <a:buNone/>
              <a:defRPr/>
            </a:pPr>
            <a:endParaRPr lang="en-US" dirty="0">
              <a:latin typeface="+mj-lt"/>
              <a:ea typeface="ＭＳ Ｐゴシック" charset="0"/>
              <a:cs typeface="ＭＳ Ｐゴシック" charset="0"/>
            </a:endParaRPr>
          </a:p>
          <a:p>
            <a:pPr>
              <a:defRPr/>
            </a:pPr>
            <a:endParaRPr lang="en-US" dirty="0">
              <a:latin typeface="+mj-lt"/>
              <a:ea typeface="ＭＳ Ｐゴシック" charset="0"/>
              <a:cs typeface="ＭＳ Ｐゴシック" charset="0"/>
            </a:endParaRPr>
          </a:p>
          <a:p>
            <a:pPr>
              <a:defRPr/>
            </a:pPr>
            <a:endParaRPr lang="en-US" dirty="0">
              <a:latin typeface="+mj-lt"/>
              <a:ea typeface="ＭＳ Ｐゴシック" charset="0"/>
              <a:cs typeface="ＭＳ Ｐゴシック" charset="0"/>
            </a:endParaRPr>
          </a:p>
          <a:p>
            <a:pPr>
              <a:defRPr/>
            </a:pPr>
            <a:endParaRPr lang="en-US" dirty="0">
              <a:latin typeface="+mj-lt"/>
              <a:ea typeface="ＭＳ Ｐゴシック" charset="0"/>
              <a:cs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381000" y="228600"/>
            <a:ext cx="8153400" cy="1143000"/>
          </a:xfrm>
        </p:spPr>
        <p:txBody>
          <a:bodyPr/>
          <a:lstStyle/>
          <a:p>
            <a:r>
              <a:rPr lang="en-US" dirty="0" smtClean="0">
                <a:ea typeface="ＭＳ Ｐゴシック" charset="0"/>
                <a:cs typeface="ＭＳ Ｐゴシック" charset="0"/>
              </a:rPr>
              <a:t> assembly operations recap</a:t>
            </a:r>
            <a:r>
              <a:rPr lang="en-US" dirty="0" smtClean="0">
                <a:solidFill>
                  <a:srgbClr val="C0504D"/>
                </a:solidFill>
                <a:ea typeface="ＭＳ Ｐゴシック" charset="0"/>
                <a:cs typeface="ＭＳ Ｐゴシック" charset="0"/>
              </a:rPr>
              <a:t> </a:t>
            </a:r>
            <a:endParaRPr lang="en-US" dirty="0">
              <a:solidFill>
                <a:srgbClr val="C0504D"/>
              </a:solidFill>
              <a:ea typeface="ＭＳ Ｐゴシック" charset="0"/>
              <a:cs typeface="ＭＳ Ｐゴシック" charset="0"/>
            </a:endParaRPr>
          </a:p>
        </p:txBody>
      </p:sp>
      <p:sp>
        <p:nvSpPr>
          <p:cNvPr id="59394" name="Content Placeholder 2"/>
          <p:cNvSpPr>
            <a:spLocks noGrp="1"/>
          </p:cNvSpPr>
          <p:nvPr>
            <p:ph idx="1"/>
          </p:nvPr>
        </p:nvSpPr>
        <p:spPr>
          <a:xfrm>
            <a:off x="685800" y="1447800"/>
            <a:ext cx="7772400" cy="4724400"/>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a:defRPr/>
            </a:pPr>
            <a:r>
              <a:rPr lang="en-US" dirty="0">
                <a:solidFill>
                  <a:srgbClr val="FF0000"/>
                </a:solidFill>
                <a:latin typeface="+mj-lt"/>
                <a:ea typeface="ＭＳ Ｐゴシック" charset="0"/>
                <a:cs typeface="ＭＳ Ｐゴシック" charset="0"/>
              </a:rPr>
              <a:t>p</a:t>
            </a:r>
            <a:r>
              <a:rPr lang="en-US" dirty="0" smtClean="0">
                <a:solidFill>
                  <a:srgbClr val="FF0000"/>
                </a:solidFill>
                <a:latin typeface="+mj-lt"/>
                <a:ea typeface="ＭＳ Ｐゴシック" charset="0"/>
                <a:cs typeface="ＭＳ Ｐゴシック" charset="0"/>
              </a:rPr>
              <a:t>roject(y</a:t>
            </a:r>
            <a:r>
              <a:rPr lang="en-US" dirty="0" smtClean="0">
                <a:solidFill>
                  <a:srgbClr val="FF0000"/>
                </a:solidFill>
                <a:latin typeface="+mj-lt"/>
                <a:ea typeface="ＭＳ Ｐゴシック" charset="0"/>
                <a:cs typeface="ＭＳ Ｐゴシック" charset="0"/>
              </a:rPr>
              <a:t>, </a:t>
            </a:r>
            <a:r>
              <a:rPr lang="en-US" dirty="0">
                <a:solidFill>
                  <a:srgbClr val="FF0000"/>
                </a:solidFill>
                <a:latin typeface="+mj-lt"/>
                <a:ea typeface="ＭＳ Ｐゴシック" charset="0"/>
                <a:cs typeface="ＭＳ Ｐゴシック" charset="0"/>
              </a:rPr>
              <a:t>B</a:t>
            </a:r>
            <a:r>
              <a:rPr lang="en-US" dirty="0" smtClean="0">
                <a:solidFill>
                  <a:srgbClr val="FF0000"/>
                </a:solidFill>
                <a:latin typeface="+mj-lt"/>
                <a:ea typeface="ＭＳ Ｐゴシック" charset="0"/>
                <a:cs typeface="ＭＳ Ｐゴシック" charset="0"/>
              </a:rPr>
              <a:t>, </a:t>
            </a:r>
            <a:r>
              <a:rPr lang="en-US" dirty="0">
                <a:solidFill>
                  <a:srgbClr val="FF0000"/>
                </a:solidFill>
                <a:latin typeface="+mj-lt"/>
                <a:ea typeface="ＭＳ Ｐゴシック" charset="0"/>
                <a:cs typeface="ＭＳ Ｐゴシック" charset="0"/>
              </a:rPr>
              <a:t>y</a:t>
            </a:r>
            <a:r>
              <a:rPr lang="en-US" dirty="0" smtClean="0">
                <a:solidFill>
                  <a:srgbClr val="FF0000"/>
                </a:solidFill>
                <a:latin typeface="+mj-lt"/>
                <a:ea typeface="ＭＳ Ｐゴシック" charset="0"/>
                <a:cs typeface="ＭＳ Ｐゴシック" charset="0"/>
              </a:rPr>
              <a:t>) </a:t>
            </a:r>
          </a:p>
          <a:p>
            <a:pPr>
              <a:defRPr/>
            </a:pPr>
            <a:r>
              <a:rPr lang="en-US" dirty="0">
                <a:solidFill>
                  <a:srgbClr val="FF0000"/>
                </a:solidFill>
                <a:latin typeface="+mj-lt"/>
                <a:ea typeface="ＭＳ Ｐゴシック" charset="0"/>
                <a:cs typeface="ＭＳ Ｐゴシック" charset="0"/>
              </a:rPr>
              <a:t>a</a:t>
            </a:r>
            <a:r>
              <a:rPr lang="en-US" dirty="0" smtClean="0">
                <a:solidFill>
                  <a:srgbClr val="FF0000"/>
                </a:solidFill>
                <a:latin typeface="+mj-lt"/>
                <a:ea typeface="ＭＳ Ｐゴシック" charset="0"/>
                <a:cs typeface="ＭＳ Ｐゴシック" charset="0"/>
              </a:rPr>
              <a:t>ssociate(x</a:t>
            </a:r>
            <a:r>
              <a:rPr lang="en-US" dirty="0" smtClean="0">
                <a:solidFill>
                  <a:srgbClr val="FF0000"/>
                </a:solidFill>
                <a:latin typeface="+mj-lt"/>
                <a:ea typeface="ＭＳ Ｐゴシック" charset="0"/>
                <a:cs typeface="ＭＳ Ｐゴシック" charset="0"/>
              </a:rPr>
              <a:t>, </a:t>
            </a:r>
            <a:r>
              <a:rPr lang="en-US" dirty="0">
                <a:solidFill>
                  <a:srgbClr val="FF0000"/>
                </a:solidFill>
                <a:latin typeface="+mj-lt"/>
                <a:ea typeface="ＭＳ Ｐゴシック" charset="0"/>
                <a:cs typeface="ＭＳ Ｐゴシック" charset="0"/>
              </a:rPr>
              <a:t>y</a:t>
            </a:r>
            <a:r>
              <a:rPr lang="en-US" dirty="0" smtClean="0">
                <a:solidFill>
                  <a:srgbClr val="FF0000"/>
                </a:solidFill>
                <a:latin typeface="+mj-lt"/>
                <a:ea typeface="ＭＳ Ｐゴシック" charset="0"/>
                <a:cs typeface="ＭＳ Ｐゴシック" charset="0"/>
              </a:rPr>
              <a:t>) </a:t>
            </a:r>
          </a:p>
          <a:p>
            <a:pPr>
              <a:defRPr/>
            </a:pPr>
            <a:r>
              <a:rPr lang="en-US" dirty="0">
                <a:solidFill>
                  <a:srgbClr val="FF0000"/>
                </a:solidFill>
                <a:latin typeface="+mj-lt"/>
                <a:ea typeface="ＭＳ Ｐゴシック" charset="0"/>
                <a:cs typeface="ＭＳ Ｐゴシック" charset="0"/>
              </a:rPr>
              <a:t>a</a:t>
            </a:r>
            <a:r>
              <a:rPr lang="en-US" dirty="0" smtClean="0">
                <a:solidFill>
                  <a:srgbClr val="FF0000"/>
                </a:solidFill>
                <a:latin typeface="+mj-lt"/>
                <a:ea typeface="ＭＳ Ｐゴシック" charset="0"/>
                <a:cs typeface="ＭＳ Ｐゴシック" charset="0"/>
              </a:rPr>
              <a:t>ctivate(x</a:t>
            </a:r>
            <a:r>
              <a:rPr lang="en-US" dirty="0" smtClean="0">
                <a:solidFill>
                  <a:srgbClr val="FF0000"/>
                </a:solidFill>
                <a:latin typeface="+mj-lt"/>
                <a:ea typeface="ＭＳ Ｐゴシック" charset="0"/>
                <a:cs typeface="ＭＳ Ｐゴシック" charset="0"/>
              </a:rPr>
              <a:t>) </a:t>
            </a:r>
          </a:p>
          <a:p>
            <a:pPr>
              <a:defRPr/>
            </a:pPr>
            <a:r>
              <a:rPr lang="en-US" sz="3600" dirty="0" err="1">
                <a:solidFill>
                  <a:srgbClr val="FF0000"/>
                </a:solidFill>
                <a:ea typeface="ＭＳ Ｐゴシック" charset="0"/>
                <a:cs typeface="ＭＳ Ｐゴシック" charset="0"/>
              </a:rPr>
              <a:t>r</a:t>
            </a:r>
            <a:r>
              <a:rPr lang="en-US" sz="3600" dirty="0" err="1" smtClean="0">
                <a:solidFill>
                  <a:srgbClr val="FF0000"/>
                </a:solidFill>
                <a:ea typeface="ＭＳ Ｐゴシック" charset="0"/>
                <a:cs typeface="ＭＳ Ｐゴシック" charset="0"/>
              </a:rPr>
              <a:t>eciprocal_project</a:t>
            </a:r>
            <a:r>
              <a:rPr lang="en-US" sz="3600" dirty="0" smtClean="0">
                <a:solidFill>
                  <a:srgbClr val="FF0000"/>
                </a:solidFill>
                <a:ea typeface="ＭＳ Ｐゴシック" charset="0"/>
                <a:cs typeface="ＭＳ Ｐゴシック" charset="0"/>
              </a:rPr>
              <a:t>(y</a:t>
            </a:r>
            <a:r>
              <a:rPr lang="en-US" sz="3600" dirty="0" smtClean="0">
                <a:solidFill>
                  <a:srgbClr val="FF0000"/>
                </a:solidFill>
                <a:ea typeface="ＭＳ Ｐゴシック" charset="0"/>
                <a:cs typeface="ＭＳ Ｐゴシック" charset="0"/>
              </a:rPr>
              <a:t>, B, x)</a:t>
            </a:r>
            <a:endParaRPr lang="en-US" sz="3600" dirty="0">
              <a:solidFill>
                <a:srgbClr val="FF0000"/>
              </a:solidFill>
              <a:ea typeface="ＭＳ Ｐゴシック" charset="0"/>
              <a:cs typeface="ＭＳ Ｐゴシック" charset="0"/>
            </a:endParaRPr>
          </a:p>
          <a:p>
            <a:pPr>
              <a:defRPr/>
            </a:pPr>
            <a:r>
              <a:rPr lang="en-US" sz="3600" dirty="0">
                <a:solidFill>
                  <a:srgbClr val="FF0000"/>
                </a:solidFill>
                <a:ea typeface="ＭＳ Ｐゴシック" charset="0"/>
                <a:cs typeface="ＭＳ Ｐゴシック" charset="0"/>
              </a:rPr>
              <a:t>m</a:t>
            </a:r>
            <a:r>
              <a:rPr lang="en-US" sz="3600" dirty="0" smtClean="0">
                <a:solidFill>
                  <a:srgbClr val="FF0000"/>
                </a:solidFill>
                <a:ea typeface="ＭＳ Ｐゴシック" charset="0"/>
                <a:cs typeface="ＭＳ Ｐゴシック" charset="0"/>
              </a:rPr>
              <a:t>erge(y</a:t>
            </a:r>
            <a:r>
              <a:rPr lang="en-US" sz="3600" dirty="0" smtClean="0">
                <a:solidFill>
                  <a:srgbClr val="FF0000"/>
                </a:solidFill>
                <a:ea typeface="ＭＳ Ｐゴシック" charset="0"/>
                <a:cs typeface="ＭＳ Ｐゴシック" charset="0"/>
              </a:rPr>
              <a:t>, </a:t>
            </a:r>
            <a:r>
              <a:rPr lang="en-US" sz="3600" dirty="0">
                <a:solidFill>
                  <a:srgbClr val="FF0000"/>
                </a:solidFill>
                <a:ea typeface="ＭＳ Ｐゴシック" charset="0"/>
                <a:cs typeface="ＭＳ Ｐゴシック" charset="0"/>
              </a:rPr>
              <a:t>z</a:t>
            </a:r>
            <a:r>
              <a:rPr lang="en-US" sz="3600" dirty="0" smtClean="0">
                <a:solidFill>
                  <a:srgbClr val="FF0000"/>
                </a:solidFill>
                <a:ea typeface="ＭＳ Ｐゴシック" charset="0"/>
                <a:cs typeface="ＭＳ Ｐゴシック" charset="0"/>
              </a:rPr>
              <a:t>, </a:t>
            </a:r>
            <a:r>
              <a:rPr lang="en-US" sz="3600" dirty="0">
                <a:solidFill>
                  <a:srgbClr val="FF0000"/>
                </a:solidFill>
                <a:ea typeface="ＭＳ Ｐゴシック" charset="0"/>
                <a:cs typeface="ＭＳ Ｐゴシック" charset="0"/>
              </a:rPr>
              <a:t>B</a:t>
            </a:r>
            <a:r>
              <a:rPr lang="en-US" sz="3600" dirty="0" smtClean="0">
                <a:solidFill>
                  <a:srgbClr val="FF0000"/>
                </a:solidFill>
                <a:ea typeface="ＭＳ Ｐゴシック" charset="0"/>
                <a:cs typeface="ＭＳ Ｐゴシック" charset="0"/>
              </a:rPr>
              <a:t>, </a:t>
            </a:r>
            <a:r>
              <a:rPr lang="en-US" sz="3600" dirty="0">
                <a:solidFill>
                  <a:srgbClr val="FF0000"/>
                </a:solidFill>
                <a:ea typeface="ＭＳ Ｐゴシック" charset="0"/>
                <a:cs typeface="ＭＳ Ｐゴシック" charset="0"/>
              </a:rPr>
              <a:t>x</a:t>
            </a:r>
            <a:r>
              <a:rPr lang="en-US" sz="3600" dirty="0" smtClean="0">
                <a:solidFill>
                  <a:srgbClr val="FF0000"/>
                </a:solidFill>
                <a:ea typeface="ＭＳ Ｐゴシック" charset="0"/>
                <a:cs typeface="ＭＳ Ｐゴシック" charset="0"/>
              </a:rPr>
              <a:t>) </a:t>
            </a:r>
            <a:endParaRPr lang="en-US" sz="3500" dirty="0" smtClean="0">
              <a:solidFill>
                <a:srgbClr val="FF0000"/>
              </a:solidFill>
              <a:latin typeface="+mj-lt"/>
              <a:ea typeface="ＭＳ Ｐゴシック" charset="0"/>
              <a:cs typeface="ＭＳ Ｐゴシック" charset="0"/>
            </a:endParaRPr>
          </a:p>
          <a:p>
            <a:pPr>
              <a:defRPr/>
            </a:pPr>
            <a:r>
              <a:rPr lang="en-US" sz="3500" dirty="0">
                <a:solidFill>
                  <a:srgbClr val="FF0000"/>
                </a:solidFill>
                <a:latin typeface="+mj-lt"/>
                <a:ea typeface="ＭＳ Ｐゴシック" charset="0"/>
                <a:cs typeface="ＭＳ Ｐゴシック" charset="0"/>
              </a:rPr>
              <a:t>r</a:t>
            </a:r>
            <a:r>
              <a:rPr lang="en-US" sz="3500" dirty="0" smtClean="0">
                <a:solidFill>
                  <a:srgbClr val="FF0000"/>
                </a:solidFill>
                <a:latin typeface="+mj-lt"/>
                <a:ea typeface="ＭＳ Ｐゴシック" charset="0"/>
                <a:cs typeface="ＭＳ Ｐゴシック" charset="0"/>
              </a:rPr>
              <a:t>ead[x</a:t>
            </a:r>
            <a:r>
              <a:rPr lang="en-US" sz="3500" dirty="0" smtClean="0">
                <a:solidFill>
                  <a:srgbClr val="FF0000"/>
                </a:solidFill>
                <a:latin typeface="+mj-lt"/>
                <a:ea typeface="ＭＳ Ｐゴシック" charset="0"/>
                <a:cs typeface="ＭＳ Ｐゴシック" charset="0"/>
              </a:rPr>
              <a:t>] </a:t>
            </a:r>
            <a:r>
              <a:rPr lang="en-US" sz="2300" dirty="0" smtClean="0">
                <a:solidFill>
                  <a:srgbClr val="FF0000"/>
                </a:solidFill>
                <a:ea typeface="ＭＳ Ｐゴシック" charset="0"/>
                <a:cs typeface="ＭＳ Ｐゴシック" charset="0"/>
              </a:rPr>
              <a:t>information about x, like parents, </a:t>
            </a:r>
            <a:r>
              <a:rPr lang="en-US" sz="2300" dirty="0" smtClean="0">
                <a:solidFill>
                  <a:srgbClr val="FF0000"/>
                </a:solidFill>
                <a:ea typeface="ＭＳ Ｐゴシック" charset="0"/>
                <a:cs typeface="ＭＳ Ｐゴシック" charset="0"/>
              </a:rPr>
              <a:t>associated </a:t>
            </a:r>
            <a:r>
              <a:rPr lang="en-US" sz="2300" dirty="0" smtClean="0">
                <a:solidFill>
                  <a:srgbClr val="FF0000"/>
                </a:solidFill>
                <a:ea typeface="ＭＳ Ｐゴシック" charset="0"/>
                <a:cs typeface="ＭＳ Ｐゴシック" charset="0"/>
              </a:rPr>
              <a:t>assemblies, etc.</a:t>
            </a:r>
            <a:endParaRPr lang="en-US" sz="2300" dirty="0" smtClean="0">
              <a:solidFill>
                <a:srgbClr val="FF0000"/>
              </a:solidFill>
              <a:latin typeface="+mj-lt"/>
              <a:ea typeface="ＭＳ Ｐゴシック" charset="0"/>
              <a:cs typeface="ＭＳ Ｐゴシック" charset="0"/>
            </a:endParaRPr>
          </a:p>
          <a:p>
            <a:pPr>
              <a:defRPr/>
            </a:pPr>
            <a:r>
              <a:rPr lang="en-US" dirty="0">
                <a:solidFill>
                  <a:srgbClr val="FF0000"/>
                </a:solidFill>
                <a:latin typeface="+mj-lt"/>
                <a:ea typeface="ＭＳ Ｐゴシック" charset="0"/>
                <a:cs typeface="ＭＳ Ｐゴシック" charset="0"/>
              </a:rPr>
              <a:t>a</a:t>
            </a:r>
            <a:r>
              <a:rPr lang="en-US" dirty="0" smtClean="0">
                <a:solidFill>
                  <a:srgbClr val="FF0000"/>
                </a:solidFill>
                <a:latin typeface="+mj-lt"/>
                <a:ea typeface="ＭＳ Ｐゴシック" charset="0"/>
                <a:cs typeface="ＭＳ Ｐゴシック" charset="0"/>
              </a:rPr>
              <a:t>rea-read(B</a:t>
            </a:r>
            <a:r>
              <a:rPr lang="en-US" dirty="0" smtClean="0">
                <a:solidFill>
                  <a:srgbClr val="FF0000"/>
                </a:solidFill>
                <a:latin typeface="+mj-lt"/>
                <a:ea typeface="ＭＳ Ｐゴシック" charset="0"/>
                <a:cs typeface="ＭＳ Ｐゴシック" charset="0"/>
              </a:rPr>
              <a:t>)   </a:t>
            </a:r>
            <a:r>
              <a:rPr lang="en-US" sz="2400" dirty="0" smtClean="0">
                <a:solidFill>
                  <a:srgbClr val="FF0000"/>
                </a:solidFill>
                <a:latin typeface="+mj-lt"/>
                <a:ea typeface="ＭＳ Ｐゴシック" charset="0"/>
                <a:cs typeface="ＭＳ Ｐゴシック" charset="0"/>
              </a:rPr>
              <a:t>which assembly is active in area </a:t>
            </a:r>
            <a:r>
              <a:rPr lang="en-US" sz="2400" dirty="0" smtClean="0">
                <a:solidFill>
                  <a:srgbClr val="FF0000"/>
                </a:solidFill>
                <a:latin typeface="+mj-lt"/>
                <a:ea typeface="ＭＳ Ｐゴシック" charset="0"/>
                <a:cs typeface="ＭＳ Ｐゴシック" charset="0"/>
              </a:rPr>
              <a:t>B?</a:t>
            </a:r>
            <a:endParaRPr lang="en-US" sz="2400" dirty="0" smtClean="0">
              <a:solidFill>
                <a:srgbClr val="FF0000"/>
              </a:solidFill>
              <a:latin typeface="+mj-lt"/>
              <a:ea typeface="ＭＳ Ｐゴシック" charset="0"/>
              <a:cs typeface="ＭＳ Ｐゴシック" charset="0"/>
            </a:endParaRPr>
          </a:p>
          <a:p>
            <a:pPr>
              <a:defRPr/>
            </a:pPr>
            <a:r>
              <a:rPr lang="en-US" dirty="0" err="1">
                <a:solidFill>
                  <a:srgbClr val="FF0000"/>
                </a:solidFill>
                <a:ea typeface="ＭＳ Ｐゴシック" charset="0"/>
                <a:cs typeface="ＭＳ Ｐゴシック" charset="0"/>
              </a:rPr>
              <a:t>r</a:t>
            </a:r>
            <a:r>
              <a:rPr lang="en-US" dirty="0" err="1" smtClean="0">
                <a:solidFill>
                  <a:srgbClr val="FF0000"/>
                </a:solidFill>
                <a:ea typeface="ＭＳ Ｐゴシック" charset="0"/>
                <a:cs typeface="ＭＳ Ｐゴシック" charset="0"/>
              </a:rPr>
              <a:t>eciprocal_project</a:t>
            </a:r>
            <a:r>
              <a:rPr lang="en-US" dirty="0" smtClean="0">
                <a:solidFill>
                  <a:srgbClr val="FF0000"/>
                </a:solidFill>
                <a:ea typeface="ＭＳ Ｐゴシック" charset="0"/>
                <a:cs typeface="ＭＳ Ｐゴシック" charset="0"/>
              </a:rPr>
              <a:t>(Y</a:t>
            </a:r>
            <a:r>
              <a:rPr lang="en-US" dirty="0">
                <a:solidFill>
                  <a:srgbClr val="FF0000"/>
                </a:solidFill>
                <a:ea typeface="ＭＳ Ｐゴシック" charset="0"/>
                <a:cs typeface="ＭＳ Ｐゴシック" charset="0"/>
              </a:rPr>
              <a:t>, b, X</a:t>
            </a:r>
            <a:r>
              <a:rPr lang="en-US" dirty="0" smtClean="0">
                <a:solidFill>
                  <a:srgbClr val="FF0000"/>
                </a:solidFill>
                <a:ea typeface="ＭＳ Ｐゴシック" charset="0"/>
                <a:cs typeface="ＭＳ Ｐゴシック" charset="0"/>
              </a:rPr>
              <a:t>)</a:t>
            </a:r>
            <a:endParaRPr lang="en-US" sz="2600" dirty="0">
              <a:solidFill>
                <a:srgbClr val="FF0000"/>
              </a:solidFill>
              <a:ea typeface="ＭＳ Ｐゴシック" charset="0"/>
              <a:cs typeface="ＭＳ Ｐゴシック" charset="0"/>
            </a:endParaRPr>
          </a:p>
          <a:p>
            <a:pPr>
              <a:defRPr/>
            </a:pPr>
            <a:r>
              <a:rPr lang="en-US" dirty="0">
                <a:solidFill>
                  <a:srgbClr val="FF0000"/>
                </a:solidFill>
                <a:latin typeface="+mj-lt"/>
                <a:ea typeface="ＭＳ Ｐゴシック" charset="0"/>
                <a:cs typeface="ＭＳ Ｐゴシック" charset="0"/>
              </a:rPr>
              <a:t>m</a:t>
            </a:r>
            <a:r>
              <a:rPr lang="en-US" dirty="0" smtClean="0">
                <a:solidFill>
                  <a:srgbClr val="FF0000"/>
                </a:solidFill>
                <a:latin typeface="+mj-lt"/>
                <a:ea typeface="ＭＳ Ｐゴシック" charset="0"/>
                <a:cs typeface="ＭＳ Ｐゴシック" charset="0"/>
              </a:rPr>
              <a:t>erge(y, </a:t>
            </a:r>
            <a:r>
              <a:rPr lang="en-US" dirty="0">
                <a:solidFill>
                  <a:srgbClr val="FF0000"/>
                </a:solidFill>
                <a:latin typeface="+mj-lt"/>
                <a:ea typeface="ＭＳ Ｐゴシック" charset="0"/>
                <a:cs typeface="ＭＳ Ｐゴシック" charset="0"/>
              </a:rPr>
              <a:t>z</a:t>
            </a:r>
            <a:r>
              <a:rPr lang="en-US" dirty="0" smtClean="0">
                <a:solidFill>
                  <a:srgbClr val="FF0000"/>
                </a:solidFill>
                <a:latin typeface="+mj-lt"/>
                <a:ea typeface="ＭＳ Ｐゴシック" charset="0"/>
                <a:cs typeface="ＭＳ Ｐゴシック" charset="0"/>
              </a:rPr>
              <a:t>, </a:t>
            </a:r>
            <a:r>
              <a:rPr lang="en-US" dirty="0">
                <a:solidFill>
                  <a:srgbClr val="FF0000"/>
                </a:solidFill>
                <a:latin typeface="+mj-lt"/>
                <a:ea typeface="ＭＳ Ｐゴシック" charset="0"/>
                <a:cs typeface="ＭＳ Ｐゴシック" charset="0"/>
              </a:rPr>
              <a:t>B</a:t>
            </a:r>
            <a:r>
              <a:rPr lang="en-US" dirty="0" smtClean="0">
                <a:solidFill>
                  <a:srgbClr val="FF0000"/>
                </a:solidFill>
                <a:latin typeface="+mj-lt"/>
                <a:ea typeface="ＭＳ Ｐゴシック" charset="0"/>
                <a:cs typeface="ＭＳ Ｐゴシック" charset="0"/>
              </a:rPr>
              <a:t>, </a:t>
            </a:r>
            <a:r>
              <a:rPr lang="en-US" dirty="0">
                <a:solidFill>
                  <a:srgbClr val="FF0000"/>
                </a:solidFill>
                <a:latin typeface="+mj-lt"/>
                <a:ea typeface="ＭＳ Ｐゴシック" charset="0"/>
                <a:cs typeface="ＭＳ Ｐゴシック" charset="0"/>
              </a:rPr>
              <a:t>x</a:t>
            </a:r>
            <a:r>
              <a:rPr lang="en-US" dirty="0" smtClean="0">
                <a:solidFill>
                  <a:srgbClr val="FF0000"/>
                </a:solidFill>
                <a:latin typeface="+mj-lt"/>
                <a:ea typeface="ＭＳ Ｐゴシック" charset="0"/>
                <a:cs typeface="ＭＳ Ｐゴシック" charset="0"/>
              </a:rPr>
              <a:t>) </a:t>
            </a:r>
            <a:r>
              <a:rPr lang="en-US" sz="2400" dirty="0">
                <a:solidFill>
                  <a:srgbClr val="FF0000"/>
                </a:solidFill>
                <a:latin typeface="+mj-lt"/>
                <a:ea typeface="ＭＳ Ｐゴシック" charset="0"/>
                <a:cs typeface="ＭＳ Ｐゴシック" charset="0"/>
              </a:rPr>
              <a:t>y</a:t>
            </a:r>
            <a:r>
              <a:rPr lang="en-US" sz="2400" dirty="0" smtClean="0">
                <a:solidFill>
                  <a:srgbClr val="FF0000"/>
                </a:solidFill>
                <a:latin typeface="+mj-lt"/>
                <a:ea typeface="ＭＳ Ｐゴシック" charset="0"/>
                <a:cs typeface="ＭＳ Ｐゴシック" charset="0"/>
              </a:rPr>
              <a:t> </a:t>
            </a:r>
            <a:r>
              <a:rPr lang="en-US" sz="2400" dirty="0" smtClean="0">
                <a:solidFill>
                  <a:srgbClr val="FF0000"/>
                </a:solidFill>
                <a:latin typeface="+mj-lt"/>
                <a:ea typeface="ＭＳ Ｐゴシック" charset="0"/>
                <a:cs typeface="ＭＳ Ｐゴシック" charset="0"/>
              </a:rPr>
              <a:t>and </a:t>
            </a:r>
            <a:r>
              <a:rPr lang="en-US" sz="2400" dirty="0" smtClean="0">
                <a:solidFill>
                  <a:srgbClr val="FF0000"/>
                </a:solidFill>
                <a:latin typeface="+mj-lt"/>
                <a:ea typeface="ＭＳ Ｐゴシック" charset="0"/>
                <a:cs typeface="ＭＳ Ｐゴシック" charset="0"/>
              </a:rPr>
              <a:t>z </a:t>
            </a:r>
            <a:r>
              <a:rPr lang="en-US" sz="2400" dirty="0" smtClean="0">
                <a:solidFill>
                  <a:srgbClr val="FF0000"/>
                </a:solidFill>
                <a:latin typeface="+mj-lt"/>
                <a:ea typeface="ＭＳ Ｐゴシック" charset="0"/>
                <a:cs typeface="ＭＳ Ｐゴシック" charset="0"/>
              </a:rPr>
              <a:t>project to the same assembly</a:t>
            </a:r>
            <a:endParaRPr lang="en-US" sz="2400" dirty="0">
              <a:solidFill>
                <a:srgbClr val="FF0000"/>
              </a:solidFill>
              <a:latin typeface="+mj-lt"/>
              <a:ea typeface="ＭＳ Ｐゴシック" charset="0"/>
              <a:cs typeface="ＭＳ Ｐゴシック" charset="0"/>
            </a:endParaRPr>
          </a:p>
          <a:p>
            <a:pPr marL="0" indent="0">
              <a:buFontTx/>
              <a:buNone/>
              <a:defRPr/>
            </a:pPr>
            <a:endParaRPr lang="en-US" dirty="0">
              <a:latin typeface="+mj-lt"/>
              <a:ea typeface="ＭＳ Ｐゴシック" charset="0"/>
              <a:cs typeface="ＭＳ Ｐゴシック" charset="0"/>
            </a:endParaRPr>
          </a:p>
          <a:p>
            <a:pPr marL="0" indent="0">
              <a:buFontTx/>
              <a:buNone/>
              <a:defRPr/>
            </a:pPr>
            <a:endParaRPr lang="en-US" dirty="0">
              <a:latin typeface="+mj-lt"/>
              <a:ea typeface="ＭＳ Ｐゴシック" charset="0"/>
              <a:cs typeface="ＭＳ Ｐゴシック" charset="0"/>
            </a:endParaRPr>
          </a:p>
          <a:p>
            <a:pPr>
              <a:defRPr/>
            </a:pPr>
            <a:endParaRPr lang="en-US" dirty="0">
              <a:latin typeface="+mj-lt"/>
              <a:ea typeface="ＭＳ Ｐゴシック" charset="0"/>
              <a:cs typeface="ＭＳ Ｐゴシック" charset="0"/>
            </a:endParaRPr>
          </a:p>
          <a:p>
            <a:pPr>
              <a:defRPr/>
            </a:pPr>
            <a:endParaRPr lang="en-US" dirty="0">
              <a:latin typeface="+mj-lt"/>
              <a:ea typeface="ＭＳ Ｐゴシック" charset="0"/>
              <a:cs typeface="ＭＳ Ｐゴシック" charset="0"/>
            </a:endParaRPr>
          </a:p>
          <a:p>
            <a:pPr>
              <a:defRPr/>
            </a:pPr>
            <a:endParaRPr lang="en-US" dirty="0">
              <a:latin typeface="+mj-lt"/>
              <a:ea typeface="ＭＳ Ｐゴシック" charset="0"/>
              <a:cs typeface="ＭＳ Ｐゴシック" charset="0"/>
            </a:endParaRPr>
          </a:p>
        </p:txBody>
      </p:sp>
      <p:sp>
        <p:nvSpPr>
          <p:cNvPr id="2" name="TextBox 1"/>
          <p:cNvSpPr txBox="1"/>
          <p:nvPr/>
        </p:nvSpPr>
        <p:spPr>
          <a:xfrm>
            <a:off x="1200780" y="2926140"/>
            <a:ext cx="6724020" cy="1569660"/>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b="0" dirty="0">
                <a:latin typeface="+mj-lt"/>
              </a:rPr>
              <a:t>w</a:t>
            </a:r>
            <a:r>
              <a:rPr lang="en-US" b="0" dirty="0" smtClean="0">
                <a:latin typeface="+mj-lt"/>
              </a:rPr>
              <a:t>hat is the computational</a:t>
            </a:r>
          </a:p>
          <a:p>
            <a:r>
              <a:rPr lang="en-US" b="0" dirty="0">
                <a:latin typeface="+mj-lt"/>
              </a:rPr>
              <a:t>p</a:t>
            </a:r>
            <a:r>
              <a:rPr lang="en-US" b="0" dirty="0" smtClean="0">
                <a:latin typeface="+mj-lt"/>
              </a:rPr>
              <a:t>ower of this machine?</a:t>
            </a:r>
            <a:endParaRPr lang="en-US" b="0" dirty="0">
              <a:latin typeface="+mj-lt"/>
            </a:endParaRPr>
          </a:p>
        </p:txBody>
      </p:sp>
    </p:spTree>
    <p:extLst>
      <p:ext uri="{BB962C8B-B14F-4D97-AF65-F5344CB8AC3E}">
        <p14:creationId xmlns:p14="http://schemas.microsoft.com/office/powerpoint/2010/main" val="1629859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001000" cy="1143000"/>
          </a:xfrm>
        </p:spPr>
        <p:txBody>
          <a:bodyPr>
            <a:normAutofit/>
          </a:bodyPr>
          <a:lstStyle/>
          <a:p>
            <a:r>
              <a:rPr lang="en-US" dirty="0" smtClean="0"/>
              <a:t>Which brings us to: </a:t>
            </a:r>
            <a:r>
              <a:rPr lang="en-US" dirty="0" smtClean="0">
                <a:solidFill>
                  <a:srgbClr val="FF0000"/>
                </a:solidFill>
              </a:rPr>
              <a:t>Language</a:t>
            </a:r>
            <a:endParaRPr lang="en-US" dirty="0">
              <a:solidFill>
                <a:srgbClr val="FF0000"/>
              </a:solidFill>
            </a:endParaRPr>
          </a:p>
        </p:txBody>
      </p:sp>
      <p:sp>
        <p:nvSpPr>
          <p:cNvPr id="3" name="Content Placeholder 2"/>
          <p:cNvSpPr>
            <a:spLocks noGrp="1"/>
          </p:cNvSpPr>
          <p:nvPr>
            <p:ph idx="1"/>
          </p:nvPr>
        </p:nvSpPr>
        <p:spPr>
          <a:xfrm>
            <a:off x="685800" y="1981200"/>
            <a:ext cx="7924800" cy="4114800"/>
          </a:xfrm>
        </p:spPr>
        <p:txBody>
          <a:bodyPr>
            <a:normAutofit/>
          </a:bodyPr>
          <a:lstStyle/>
          <a:p>
            <a:r>
              <a:rPr lang="en-US" dirty="0" smtClean="0"/>
              <a:t>An </a:t>
            </a:r>
            <a:r>
              <a:rPr lang="en-US" dirty="0"/>
              <a:t>environment created </a:t>
            </a:r>
            <a:r>
              <a:rPr lang="en-US" i="1" dirty="0">
                <a:solidFill>
                  <a:schemeClr val="accent2"/>
                </a:solidFill>
              </a:rPr>
              <a:t>by us </a:t>
            </a:r>
            <a:r>
              <a:rPr lang="en-US" dirty="0"/>
              <a:t>a few thousand generations ago</a:t>
            </a:r>
          </a:p>
          <a:p>
            <a:r>
              <a:rPr lang="en-US" dirty="0"/>
              <a:t>A “last-minute adaptation”</a:t>
            </a:r>
          </a:p>
          <a:p>
            <a:r>
              <a:rPr lang="en-US" dirty="0"/>
              <a:t>Hypothesis: it evolved so as to exploit the Brain’s strengths</a:t>
            </a:r>
          </a:p>
          <a:p>
            <a:r>
              <a:rPr lang="en-US" dirty="0" smtClean="0"/>
              <a:t>Invaluable lens for studying the Brain</a:t>
            </a:r>
          </a:p>
          <a:p>
            <a:r>
              <a:rPr lang="en-US" b="1" i="1" dirty="0" smtClean="0">
                <a:solidFill>
                  <a:schemeClr val="accent2"/>
                </a:solidFill>
              </a:rPr>
              <a:t>A deluge of recent experiments!</a:t>
            </a:r>
            <a:endParaRPr lang="en-US" b="1" i="1" dirty="0">
              <a:solidFill>
                <a:schemeClr val="accent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854200"/>
            <a:ext cx="3276600" cy="4368800"/>
          </a:xfrm>
          <a:prstGeom prst="rect">
            <a:avLst/>
          </a:prstGeom>
        </p:spPr>
      </p:pic>
    </p:spTree>
    <p:extLst>
      <p:ext uri="{BB962C8B-B14F-4D97-AF65-F5344CB8AC3E}">
        <p14:creationId xmlns:p14="http://schemas.microsoft.com/office/powerpoint/2010/main" val="2933640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[Nelson</a:t>
            </a:r>
            <a:r>
              <a:rPr lang="mr-IN" dirty="0" smtClean="0">
                <a:solidFill>
                  <a:schemeClr val="accent2"/>
                </a:solidFill>
              </a:rPr>
              <a:t>…</a:t>
            </a:r>
            <a:r>
              <a:rPr lang="en-US" dirty="0" err="1" smtClean="0">
                <a:solidFill>
                  <a:schemeClr val="accent2"/>
                </a:solidFill>
              </a:rPr>
              <a:t>Dehaene</a:t>
            </a:r>
            <a:r>
              <a:rPr lang="en-US" dirty="0">
                <a:solidFill>
                  <a:schemeClr val="accent2"/>
                </a:solidFill>
              </a:rPr>
              <a:t>,</a:t>
            </a:r>
            <a:r>
              <a:rPr lang="en-US" dirty="0" smtClean="0">
                <a:solidFill>
                  <a:schemeClr val="accent2"/>
                </a:solidFill>
              </a:rPr>
              <a:t> PNAS 2017]</a:t>
            </a:r>
            <a:endParaRPr lang="en-US" dirty="0">
              <a:solidFill>
                <a:schemeClr val="accent2"/>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4200" y="1523999"/>
            <a:ext cx="4343400" cy="4309065"/>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4191001"/>
            <a:ext cx="4953000" cy="1781872"/>
          </a:xfrm>
          <a:prstGeom prst="rect">
            <a:avLst/>
          </a:prstGeom>
        </p:spPr>
      </p:pic>
    </p:spTree>
    <p:extLst>
      <p:ext uri="{BB962C8B-B14F-4D97-AF65-F5344CB8AC3E}">
        <p14:creationId xmlns:p14="http://schemas.microsoft.com/office/powerpoint/2010/main" val="349602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610600" cy="5668962"/>
          </a:xfrm>
        </p:spPr>
        <p:txBody>
          <a:bodyPr>
            <a:normAutofit/>
          </a:bodyPr>
          <a:lstStyle/>
          <a:p>
            <a:r>
              <a:rPr lang="en-US" dirty="0" smtClean="0">
                <a:solidFill>
                  <a:srgbClr val="C00000"/>
                </a:solidFill>
              </a:rPr>
              <a:t>What are some examples</a:t>
            </a:r>
            <a:br>
              <a:rPr lang="en-US" dirty="0" smtClean="0">
                <a:solidFill>
                  <a:srgbClr val="C00000"/>
                </a:solidFill>
              </a:rPr>
            </a:br>
            <a:r>
              <a:rPr lang="en-US" dirty="0" smtClean="0">
                <a:solidFill>
                  <a:srgbClr val="C00000"/>
                </a:solidFill>
              </a:rPr>
              <a:t>of productive</a:t>
            </a:r>
            <a:r>
              <a:rPr lang="en-US" dirty="0">
                <a:solidFill>
                  <a:srgbClr val="C00000"/>
                </a:solidFill>
              </a:rPr>
              <a:t> </a:t>
            </a:r>
            <a:r>
              <a:rPr lang="en-US" dirty="0" smtClean="0">
                <a:solidFill>
                  <a:srgbClr val="C00000"/>
                </a:solidFill>
              </a:rPr>
              <a:t>computational models and paradigms</a:t>
            </a:r>
            <a:br>
              <a:rPr lang="en-US" dirty="0" smtClean="0">
                <a:solidFill>
                  <a:srgbClr val="C00000"/>
                </a:solidFill>
              </a:rPr>
            </a:br>
            <a:r>
              <a:rPr lang="en-US" dirty="0" smtClean="0">
                <a:solidFill>
                  <a:srgbClr val="C00000"/>
                </a:solidFill>
              </a:rPr>
              <a:t>in the study of the Brain?</a:t>
            </a:r>
            <a:endParaRPr lang="en-US" dirty="0">
              <a:solidFill>
                <a:srgbClr val="C00000"/>
              </a:solidFill>
            </a:endParaRPr>
          </a:p>
        </p:txBody>
      </p:sp>
    </p:spTree>
    <p:extLst>
      <p:ext uri="{BB962C8B-B14F-4D97-AF65-F5344CB8AC3E}">
        <p14:creationId xmlns:p14="http://schemas.microsoft.com/office/powerpoint/2010/main" val="1580582276"/>
      </p:ext>
    </p:extLst>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
            </a:r>
            <a:r>
              <a:rPr lang="en-US" dirty="0" err="1" smtClean="0"/>
              <a:t>Frankland</a:t>
            </a:r>
            <a:r>
              <a:rPr lang="en-US" dirty="0" smtClean="0"/>
              <a:t> &amp; Greene PNAS 2015]</a:t>
            </a:r>
            <a:endParaRPr lang="en-US" dirty="0"/>
          </a:p>
        </p:txBody>
      </p:sp>
      <p:sp>
        <p:nvSpPr>
          <p:cNvPr id="3" name="Content Placeholder 2"/>
          <p:cNvSpPr>
            <a:spLocks noGrp="1"/>
          </p:cNvSpPr>
          <p:nvPr>
            <p:ph idx="1"/>
          </p:nvPr>
        </p:nvSpPr>
        <p:spPr>
          <a:xfrm>
            <a:off x="457200" y="1600200"/>
            <a:ext cx="8305800" cy="4525963"/>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“The ball hit the </a:t>
            </a:r>
            <a:r>
              <a:rPr lang="en-US" dirty="0" smtClean="0">
                <a:solidFill>
                  <a:schemeClr val="accent2"/>
                </a:solidFill>
              </a:rPr>
              <a:t>truck</a:t>
            </a:r>
            <a:r>
              <a:rPr lang="en-US" dirty="0" smtClean="0"/>
              <a:t>” </a:t>
            </a: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vs </a:t>
            </a: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“The </a:t>
            </a:r>
            <a:r>
              <a:rPr lang="en-US" dirty="0" smtClean="0">
                <a:solidFill>
                  <a:schemeClr val="accent2"/>
                </a:solidFill>
              </a:rPr>
              <a:t>truck</a:t>
            </a:r>
            <a:r>
              <a:rPr lang="en-US" dirty="0" smtClean="0"/>
              <a:t> hit the ball’’</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b="1" i="1" dirty="0" smtClean="0">
              <a:solidFill>
                <a:srgbClr val="FF0000"/>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b="1" i="1" dirty="0" smtClean="0">
                <a:solidFill>
                  <a:srgbClr val="FF0000"/>
                </a:solidFill>
              </a:rPr>
              <a:t>Different</a:t>
            </a:r>
            <a:r>
              <a:rPr lang="en-US" dirty="0" smtClean="0">
                <a:solidFill>
                  <a:srgbClr val="FF0000"/>
                </a:solidFill>
              </a:rPr>
              <a:t> </a:t>
            </a:r>
            <a:r>
              <a:rPr lang="en-US" dirty="0" smtClean="0"/>
              <a:t>areas of the STG responded to “truck” in the two sentences </a:t>
            </a:r>
            <a:r>
              <a:rPr lang="en-US" i="1" dirty="0" smtClean="0">
                <a:solidFill>
                  <a:schemeClr val="accent6">
                    <a:lumMod val="75000"/>
                  </a:schemeClr>
                </a:solidFill>
              </a:rPr>
              <a:t>[Recall relations</a:t>
            </a:r>
            <a:r>
              <a:rPr lang="mr-IN" i="1" dirty="0" smtClean="0">
                <a:solidFill>
                  <a:schemeClr val="accent6">
                    <a:lumMod val="75000"/>
                  </a:schemeClr>
                </a:solidFill>
              </a:rPr>
              <a:t>…</a:t>
            </a:r>
            <a:r>
              <a:rPr lang="en-US" i="1" dirty="0" smtClean="0">
                <a:solidFill>
                  <a:schemeClr val="accent6">
                    <a:lumMod val="75000"/>
                  </a:schemeClr>
                </a:solidFill>
              </a:rPr>
              <a: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The first area also responded to</a:t>
            </a: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“The </a:t>
            </a:r>
            <a:r>
              <a:rPr lang="en-US" dirty="0" smtClean="0">
                <a:solidFill>
                  <a:schemeClr val="accent2"/>
                </a:solidFill>
              </a:rPr>
              <a:t>truck</a:t>
            </a:r>
            <a:r>
              <a:rPr lang="en-US" dirty="0" smtClean="0"/>
              <a:t> was hit by the ball”</a:t>
            </a:r>
            <a:endParaRPr lang="en-US" dirty="0"/>
          </a:p>
        </p:txBody>
      </p:sp>
    </p:spTree>
    <p:extLst>
      <p:ext uri="{BB962C8B-B14F-4D97-AF65-F5344CB8AC3E}">
        <p14:creationId xmlns:p14="http://schemas.microsoft.com/office/powerpoint/2010/main" val="246076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pPr algn="ctr"/>
            <a:r>
              <a:rPr lang="en-US" dirty="0" smtClean="0"/>
              <a:t>The language hemisphere</a:t>
            </a:r>
            <a:endParaRPr lang="en-US" dirty="0"/>
          </a:p>
        </p:txBody>
      </p:sp>
      <p:pic>
        <p:nvPicPr>
          <p:cNvPr id="5" name="Content Placeholder 4" descr="1-s2.0-S1364661312002823-gr2.jpg"/>
          <p:cNvPicPr>
            <a:picLocks noGrp="1" noChangeAspect="1"/>
          </p:cNvPicPr>
          <p:nvPr>
            <p:ph idx="1"/>
          </p:nvPr>
        </p:nvPicPr>
        <p:blipFill>
          <a:blip r:embed="rId2">
            <a:extLst>
              <a:ext uri="{28A0092B-C50C-407E-A947-70E740481C1C}">
                <a14:useLocalDpi xmlns:a14="http://schemas.microsoft.com/office/drawing/2010/main" val="0"/>
              </a:ext>
            </a:extLst>
          </a:blip>
          <a:srcRect l="16340" r="16340"/>
          <a:stretch>
            <a:fillRect/>
          </a:stretch>
        </p:blipFill>
        <p:spPr>
          <a:xfrm>
            <a:off x="609600" y="1295400"/>
            <a:ext cx="8229600" cy="4525963"/>
          </a:xfrm>
          <a:ln>
            <a:solidFill>
              <a:srgbClr val="FF0000"/>
            </a:solidFill>
          </a:ln>
        </p:spPr>
      </p:pic>
      <p:sp>
        <p:nvSpPr>
          <p:cNvPr id="3" name="Oval 2"/>
          <p:cNvSpPr/>
          <p:nvPr/>
        </p:nvSpPr>
        <p:spPr>
          <a:xfrm>
            <a:off x="2133600" y="3048000"/>
            <a:ext cx="1524000" cy="1524000"/>
          </a:xfrm>
          <a:prstGeom prst="ellipse">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191000" y="3024981"/>
            <a:ext cx="1219200" cy="1166019"/>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85800" y="4727631"/>
            <a:ext cx="2193164" cy="584775"/>
          </a:xfrm>
          <a:prstGeom prst="rect">
            <a:avLst/>
          </a:prstGeom>
          <a:noFill/>
        </p:spPr>
        <p:txBody>
          <a:bodyPr wrap="none" rtlCol="0">
            <a:spAutoFit/>
          </a:bodyPr>
          <a:lstStyle/>
          <a:p>
            <a:r>
              <a:rPr lang="en-US" sz="3200" b="0" dirty="0" err="1" smtClean="0">
                <a:solidFill>
                  <a:srgbClr val="0033CC"/>
                </a:solidFill>
                <a:latin typeface="+mj-lt"/>
              </a:rPr>
              <a:t>Broca’s</a:t>
            </a:r>
            <a:r>
              <a:rPr lang="en-US" sz="3200" b="0" dirty="0" smtClean="0">
                <a:solidFill>
                  <a:srgbClr val="0033CC"/>
                </a:solidFill>
                <a:latin typeface="+mj-lt"/>
              </a:rPr>
              <a:t> area</a:t>
            </a:r>
            <a:endParaRPr lang="en-US" sz="3200" b="0" dirty="0">
              <a:solidFill>
                <a:srgbClr val="0033CC"/>
              </a:solidFill>
              <a:latin typeface="+mj-lt"/>
            </a:endParaRPr>
          </a:p>
        </p:txBody>
      </p:sp>
      <p:sp>
        <p:nvSpPr>
          <p:cNvPr id="7" name="TextBox 6"/>
          <p:cNvSpPr txBox="1"/>
          <p:nvPr/>
        </p:nvSpPr>
        <p:spPr>
          <a:xfrm>
            <a:off x="4191000" y="4419600"/>
            <a:ext cx="2808269" cy="584775"/>
          </a:xfrm>
          <a:prstGeom prst="rect">
            <a:avLst/>
          </a:prstGeom>
          <a:noFill/>
        </p:spPr>
        <p:txBody>
          <a:bodyPr wrap="none" rtlCol="0">
            <a:spAutoFit/>
          </a:bodyPr>
          <a:lstStyle/>
          <a:p>
            <a:r>
              <a:rPr lang="en-US" sz="3200" b="0" dirty="0" smtClean="0">
                <a:solidFill>
                  <a:srgbClr val="FF0000"/>
                </a:solidFill>
                <a:latin typeface="+mj-lt"/>
              </a:rPr>
              <a:t>Wernicke’s area</a:t>
            </a:r>
            <a:endParaRPr lang="en-US" sz="3200" b="0" dirty="0">
              <a:solidFill>
                <a:srgbClr val="FF0000"/>
              </a:solidFill>
              <a:latin typeface="+mj-lt"/>
            </a:endParaRPr>
          </a:p>
        </p:txBody>
      </p:sp>
    </p:spTree>
    <p:extLst>
      <p:ext uri="{BB962C8B-B14F-4D97-AF65-F5344CB8AC3E}">
        <p14:creationId xmlns:p14="http://schemas.microsoft.com/office/powerpoint/2010/main" val="1907177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[Ding et al. 2016] experiment</a:t>
            </a:r>
            <a:endParaRPr lang="en-US" dirty="0"/>
          </a:p>
        </p:txBody>
      </p:sp>
      <p:sp>
        <p:nvSpPr>
          <p:cNvPr id="4" name="TextBox 3"/>
          <p:cNvSpPr txBox="1"/>
          <p:nvPr/>
        </p:nvSpPr>
        <p:spPr>
          <a:xfrm>
            <a:off x="1248757" y="2621931"/>
            <a:ext cx="699230" cy="461665"/>
          </a:xfrm>
          <a:prstGeom prst="rect">
            <a:avLst/>
          </a:prstGeom>
          <a:noFill/>
        </p:spPr>
        <p:txBody>
          <a:bodyPr wrap="none" rtlCol="0">
            <a:spAutoFit/>
          </a:bodyPr>
          <a:lstStyle/>
          <a:p>
            <a:r>
              <a:rPr lang="en-US" sz="2400" b="0" dirty="0">
                <a:latin typeface="+mn-lt"/>
              </a:rPr>
              <a:t>ship</a:t>
            </a:r>
          </a:p>
        </p:txBody>
      </p:sp>
      <p:sp>
        <p:nvSpPr>
          <p:cNvPr id="5" name="TextBox 4"/>
          <p:cNvSpPr txBox="1"/>
          <p:nvPr/>
        </p:nvSpPr>
        <p:spPr>
          <a:xfrm>
            <a:off x="1898073" y="2635871"/>
            <a:ext cx="575799" cy="461665"/>
          </a:xfrm>
          <a:prstGeom prst="rect">
            <a:avLst/>
          </a:prstGeom>
          <a:noFill/>
        </p:spPr>
        <p:txBody>
          <a:bodyPr wrap="none" rtlCol="0">
            <a:spAutoFit/>
          </a:bodyPr>
          <a:lstStyle/>
          <a:p>
            <a:r>
              <a:rPr lang="en-US" sz="2400" b="0" dirty="0">
                <a:latin typeface="+mn-lt"/>
              </a:rPr>
              <a:t>hill</a:t>
            </a:r>
          </a:p>
        </p:txBody>
      </p:sp>
      <p:sp>
        <p:nvSpPr>
          <p:cNvPr id="6" name="TextBox 5"/>
          <p:cNvSpPr txBox="1"/>
          <p:nvPr/>
        </p:nvSpPr>
        <p:spPr>
          <a:xfrm>
            <a:off x="2418580" y="2633085"/>
            <a:ext cx="713657" cy="461665"/>
          </a:xfrm>
          <a:prstGeom prst="rect">
            <a:avLst/>
          </a:prstGeom>
          <a:noFill/>
        </p:spPr>
        <p:txBody>
          <a:bodyPr wrap="none" rtlCol="0">
            <a:spAutoFit/>
          </a:bodyPr>
          <a:lstStyle/>
          <a:p>
            <a:r>
              <a:rPr lang="en-US" sz="2400" b="0" dirty="0">
                <a:latin typeface="+mn-lt"/>
              </a:rPr>
              <a:t>give</a:t>
            </a:r>
          </a:p>
        </p:txBody>
      </p:sp>
      <p:sp>
        <p:nvSpPr>
          <p:cNvPr id="7" name="TextBox 6"/>
          <p:cNvSpPr txBox="1"/>
          <p:nvPr/>
        </p:nvSpPr>
        <p:spPr>
          <a:xfrm>
            <a:off x="3063837" y="2633085"/>
            <a:ext cx="731290" cy="461665"/>
          </a:xfrm>
          <a:prstGeom prst="rect">
            <a:avLst/>
          </a:prstGeom>
          <a:noFill/>
        </p:spPr>
        <p:txBody>
          <a:bodyPr wrap="none" rtlCol="0">
            <a:spAutoFit/>
          </a:bodyPr>
          <a:lstStyle/>
          <a:p>
            <a:r>
              <a:rPr lang="en-US" sz="2400" b="0" dirty="0">
                <a:latin typeface="+mn-lt"/>
              </a:rPr>
              <a:t>true</a:t>
            </a:r>
          </a:p>
        </p:txBody>
      </p:sp>
      <p:sp>
        <p:nvSpPr>
          <p:cNvPr id="8" name="TextBox 7"/>
          <p:cNvSpPr txBox="1"/>
          <p:nvPr/>
        </p:nvSpPr>
        <p:spPr>
          <a:xfrm>
            <a:off x="3706302" y="2633085"/>
            <a:ext cx="772969" cy="461665"/>
          </a:xfrm>
          <a:prstGeom prst="rect">
            <a:avLst/>
          </a:prstGeom>
          <a:noFill/>
        </p:spPr>
        <p:txBody>
          <a:bodyPr wrap="none" rtlCol="0">
            <a:spAutoFit/>
          </a:bodyPr>
          <a:lstStyle/>
          <a:p>
            <a:r>
              <a:rPr lang="en-US" sz="2400" b="0" dirty="0">
                <a:latin typeface="+mn-lt"/>
              </a:rPr>
              <a:t>melt</a:t>
            </a:r>
          </a:p>
        </p:txBody>
      </p:sp>
      <p:sp>
        <p:nvSpPr>
          <p:cNvPr id="9" name="TextBox 8"/>
          <p:cNvSpPr txBox="1"/>
          <p:nvPr/>
        </p:nvSpPr>
        <p:spPr>
          <a:xfrm>
            <a:off x="4405076" y="2638661"/>
            <a:ext cx="703013" cy="461665"/>
          </a:xfrm>
          <a:prstGeom prst="rect">
            <a:avLst/>
          </a:prstGeom>
          <a:noFill/>
        </p:spPr>
        <p:txBody>
          <a:bodyPr wrap="none" rtlCol="0">
            <a:spAutoFit/>
          </a:bodyPr>
          <a:lstStyle/>
          <a:p>
            <a:r>
              <a:rPr lang="en-US" sz="2400" b="0" dirty="0">
                <a:latin typeface="+mn-lt"/>
              </a:rPr>
              <a:t>fans</a:t>
            </a:r>
          </a:p>
        </p:txBody>
      </p:sp>
      <p:sp>
        <p:nvSpPr>
          <p:cNvPr id="10" name="TextBox 9"/>
          <p:cNvSpPr txBox="1"/>
          <p:nvPr/>
        </p:nvSpPr>
        <p:spPr>
          <a:xfrm>
            <a:off x="5071645" y="2638660"/>
            <a:ext cx="748924" cy="461665"/>
          </a:xfrm>
          <a:prstGeom prst="rect">
            <a:avLst/>
          </a:prstGeom>
          <a:noFill/>
        </p:spPr>
        <p:txBody>
          <a:bodyPr wrap="none" rtlCol="0">
            <a:spAutoFit/>
          </a:bodyPr>
          <a:lstStyle/>
          <a:p>
            <a:r>
              <a:rPr lang="en-US" sz="2400" b="0">
                <a:latin typeface="+mn-lt"/>
              </a:rPr>
              <a:t>blue</a:t>
            </a:r>
          </a:p>
        </p:txBody>
      </p:sp>
      <p:sp>
        <p:nvSpPr>
          <p:cNvPr id="11" name="TextBox 10"/>
          <p:cNvSpPr txBox="1"/>
          <p:nvPr/>
        </p:nvSpPr>
        <p:spPr>
          <a:xfrm>
            <a:off x="5777930" y="2638660"/>
            <a:ext cx="898003" cy="461665"/>
          </a:xfrm>
          <a:prstGeom prst="rect">
            <a:avLst/>
          </a:prstGeom>
          <a:noFill/>
        </p:spPr>
        <p:txBody>
          <a:bodyPr wrap="none" rtlCol="0">
            <a:spAutoFit/>
          </a:bodyPr>
          <a:lstStyle/>
          <a:p>
            <a:r>
              <a:rPr lang="en-US" sz="2400" b="0" dirty="0">
                <a:latin typeface="+mn-lt"/>
              </a:rPr>
              <a:t>guess</a:t>
            </a:r>
          </a:p>
        </p:txBody>
      </p:sp>
      <p:sp>
        <p:nvSpPr>
          <p:cNvPr id="12" name="TextBox 11"/>
          <p:cNvSpPr txBox="1"/>
          <p:nvPr/>
        </p:nvSpPr>
        <p:spPr>
          <a:xfrm>
            <a:off x="6612332" y="2638660"/>
            <a:ext cx="663964" cy="461665"/>
          </a:xfrm>
          <a:prstGeom prst="rect">
            <a:avLst/>
          </a:prstGeom>
          <a:noFill/>
        </p:spPr>
        <p:txBody>
          <a:bodyPr wrap="none" rtlCol="0">
            <a:spAutoFit/>
          </a:bodyPr>
          <a:lstStyle/>
          <a:p>
            <a:r>
              <a:rPr lang="en-US" sz="2400" b="0">
                <a:latin typeface="+mn-lt"/>
              </a:rPr>
              <a:t>hits</a:t>
            </a:r>
            <a:endParaRPr lang="en-US" sz="2400" b="0" dirty="0">
              <a:latin typeface="+mn-lt"/>
            </a:endParaRPr>
          </a:p>
        </p:txBody>
      </p:sp>
      <p:sp>
        <p:nvSpPr>
          <p:cNvPr id="13" name="TextBox 12"/>
          <p:cNvSpPr txBox="1"/>
          <p:nvPr/>
        </p:nvSpPr>
        <p:spPr>
          <a:xfrm>
            <a:off x="556129" y="2633084"/>
            <a:ext cx="656846" cy="461665"/>
          </a:xfrm>
          <a:prstGeom prst="rect">
            <a:avLst/>
          </a:prstGeom>
          <a:noFill/>
        </p:spPr>
        <p:txBody>
          <a:bodyPr wrap="none" rtlCol="0">
            <a:spAutoFit/>
          </a:bodyPr>
          <a:lstStyle/>
          <a:p>
            <a:r>
              <a:rPr lang="en-US" sz="2400" b="0" dirty="0">
                <a:latin typeface="+mn-lt"/>
              </a:rPr>
              <a:t>fret</a:t>
            </a:r>
          </a:p>
        </p:txBody>
      </p:sp>
      <p:sp>
        <p:nvSpPr>
          <p:cNvPr id="14" name="TextBox 13"/>
          <p:cNvSpPr txBox="1"/>
          <p:nvPr/>
        </p:nvSpPr>
        <p:spPr>
          <a:xfrm>
            <a:off x="7186882" y="2638660"/>
            <a:ext cx="777778" cy="461665"/>
          </a:xfrm>
          <a:prstGeom prst="rect">
            <a:avLst/>
          </a:prstGeom>
          <a:noFill/>
        </p:spPr>
        <p:txBody>
          <a:bodyPr wrap="none" rtlCol="0">
            <a:spAutoFit/>
          </a:bodyPr>
          <a:lstStyle/>
          <a:p>
            <a:r>
              <a:rPr lang="en-US" sz="2400" b="0" dirty="0">
                <a:latin typeface="+mn-lt"/>
              </a:rPr>
              <a:t>then</a:t>
            </a:r>
          </a:p>
        </p:txBody>
      </p:sp>
      <p:sp>
        <p:nvSpPr>
          <p:cNvPr id="15" name="TextBox 14"/>
          <p:cNvSpPr txBox="1"/>
          <p:nvPr/>
        </p:nvSpPr>
        <p:spPr>
          <a:xfrm>
            <a:off x="7885605" y="2638660"/>
            <a:ext cx="697628" cy="461665"/>
          </a:xfrm>
          <a:prstGeom prst="rect">
            <a:avLst/>
          </a:prstGeom>
          <a:noFill/>
        </p:spPr>
        <p:txBody>
          <a:bodyPr wrap="none" rtlCol="0">
            <a:spAutoFit/>
          </a:bodyPr>
          <a:lstStyle/>
          <a:p>
            <a:r>
              <a:rPr lang="en-US" sz="2400" b="0" dirty="0">
                <a:latin typeface="+mn-lt"/>
              </a:rPr>
              <a:t>cats</a:t>
            </a:r>
          </a:p>
        </p:txBody>
      </p:sp>
      <p:cxnSp>
        <p:nvCxnSpPr>
          <p:cNvPr id="17" name="Straight Arrow Connector 16"/>
          <p:cNvCxnSpPr/>
          <p:nvPr/>
        </p:nvCxnSpPr>
        <p:spPr>
          <a:xfrm>
            <a:off x="2080260" y="4834890"/>
            <a:ext cx="41262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2115803" y="3060512"/>
            <a:ext cx="3268980" cy="1778266"/>
          </a:xfrm>
          <a:custGeom>
            <a:avLst/>
            <a:gdLst>
              <a:gd name="connsiteX0" fmla="*/ 0 w 4358640"/>
              <a:gd name="connsiteY0" fmla="*/ 1478785 h 1661665"/>
              <a:gd name="connsiteX1" fmla="*/ 1402080 w 4358640"/>
              <a:gd name="connsiteY1" fmla="*/ 1341625 h 1661665"/>
              <a:gd name="connsiteX2" fmla="*/ 2697480 w 4358640"/>
              <a:gd name="connsiteY2" fmla="*/ 1554985 h 1661665"/>
              <a:gd name="connsiteX3" fmla="*/ 3093720 w 4358640"/>
              <a:gd name="connsiteY3" fmla="*/ 505 h 1661665"/>
              <a:gd name="connsiteX4" fmla="*/ 3627120 w 4358640"/>
              <a:gd name="connsiteY4" fmla="*/ 1387345 h 1661665"/>
              <a:gd name="connsiteX5" fmla="*/ 4358640 w 4358640"/>
              <a:gd name="connsiteY5" fmla="*/ 1661665 h 1661665"/>
              <a:gd name="connsiteX6" fmla="*/ 4358640 w 4358640"/>
              <a:gd name="connsiteY6" fmla="*/ 1661665 h 1661665"/>
              <a:gd name="connsiteX7" fmla="*/ 4358640 w 4358640"/>
              <a:gd name="connsiteY7" fmla="*/ 1661665 h 1661665"/>
              <a:gd name="connsiteX8" fmla="*/ 4251960 w 4358640"/>
              <a:gd name="connsiteY8" fmla="*/ 1646425 h 16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8640" h="1661665">
                <a:moveTo>
                  <a:pt x="0" y="1478785"/>
                </a:moveTo>
                <a:cubicBezTo>
                  <a:pt x="476250" y="1403855"/>
                  <a:pt x="952500" y="1328925"/>
                  <a:pt x="1402080" y="1341625"/>
                </a:cubicBezTo>
                <a:cubicBezTo>
                  <a:pt x="1851660" y="1354325"/>
                  <a:pt x="2415540" y="1778505"/>
                  <a:pt x="2697480" y="1554985"/>
                </a:cubicBezTo>
                <a:cubicBezTo>
                  <a:pt x="2979420" y="1331465"/>
                  <a:pt x="2938780" y="28445"/>
                  <a:pt x="3093720" y="505"/>
                </a:cubicBezTo>
                <a:cubicBezTo>
                  <a:pt x="3248660" y="-27435"/>
                  <a:pt x="3416300" y="1110485"/>
                  <a:pt x="3627120" y="1387345"/>
                </a:cubicBezTo>
                <a:cubicBezTo>
                  <a:pt x="3837940" y="1664205"/>
                  <a:pt x="4358640" y="1661665"/>
                  <a:pt x="4358640" y="1661665"/>
                </a:cubicBezTo>
                <a:lnTo>
                  <a:pt x="4358640" y="1661665"/>
                </a:lnTo>
                <a:lnTo>
                  <a:pt x="4358640" y="1661665"/>
                </a:lnTo>
                <a:lnTo>
                  <a:pt x="4251960" y="1646425"/>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9" name="TextBox 18"/>
          <p:cNvSpPr txBox="1"/>
          <p:nvPr/>
        </p:nvSpPr>
        <p:spPr>
          <a:xfrm>
            <a:off x="4175333" y="5029201"/>
            <a:ext cx="1162498" cy="507831"/>
          </a:xfrm>
          <a:prstGeom prst="rect">
            <a:avLst/>
          </a:prstGeom>
          <a:noFill/>
        </p:spPr>
        <p:txBody>
          <a:bodyPr wrap="none" rtlCol="0">
            <a:spAutoFit/>
          </a:bodyPr>
          <a:lstStyle/>
          <a:p>
            <a:r>
              <a:rPr lang="en-US" sz="2700" b="0" dirty="0">
                <a:latin typeface="+mj-lt"/>
              </a:rPr>
              <a:t>4 hertz</a:t>
            </a:r>
          </a:p>
        </p:txBody>
      </p:sp>
      <p:cxnSp>
        <p:nvCxnSpPr>
          <p:cNvPr id="21" name="Straight Connector 20"/>
          <p:cNvCxnSpPr/>
          <p:nvPr/>
        </p:nvCxnSpPr>
        <p:spPr>
          <a:xfrm>
            <a:off x="4448773" y="4743450"/>
            <a:ext cx="0" cy="1714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90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linds(horizont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checkerboard(across)">
                                      <p:cBhvr>
                                        <p:cTn id="67" dur="500"/>
                                        <p:tgtEl>
                                          <p:spTgt spid="17"/>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checkerboard(across)">
                                      <p:cBhvr>
                                        <p:cTn id="70" dur="500"/>
                                        <p:tgtEl>
                                          <p:spTgt spid="18"/>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checkerboard(across)">
                                      <p:cBhvr>
                                        <p:cTn id="73" dur="500"/>
                                        <p:tgtEl>
                                          <p:spTgt spid="19"/>
                                        </p:tgtEl>
                                      </p:cBhvr>
                                    </p:animEffect>
                                  </p:childTnLst>
                                </p:cTn>
                              </p:par>
                              <p:par>
                                <p:cTn id="74" presetID="5" presetClass="entr" presetSubtype="10"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checkerboard(across)">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8" grpId="0" animBg="1"/>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[Ding et al. 2016] experiment, </a:t>
            </a:r>
            <a:br>
              <a:rPr lang="en-US" dirty="0" smtClean="0"/>
            </a:br>
            <a:r>
              <a:rPr lang="en-US" dirty="0" smtClean="0"/>
              <a:t>stage II</a:t>
            </a:r>
            <a:endParaRPr lang="en-US" dirty="0"/>
          </a:p>
        </p:txBody>
      </p:sp>
      <p:sp>
        <p:nvSpPr>
          <p:cNvPr id="4" name="TextBox 3"/>
          <p:cNvSpPr txBox="1"/>
          <p:nvPr/>
        </p:nvSpPr>
        <p:spPr>
          <a:xfrm>
            <a:off x="1239724" y="2621931"/>
            <a:ext cx="697628" cy="461665"/>
          </a:xfrm>
          <a:prstGeom prst="rect">
            <a:avLst/>
          </a:prstGeom>
          <a:noFill/>
        </p:spPr>
        <p:txBody>
          <a:bodyPr wrap="none" rtlCol="0">
            <a:spAutoFit/>
          </a:bodyPr>
          <a:lstStyle/>
          <a:p>
            <a:r>
              <a:rPr lang="en-US" sz="2400" b="0" dirty="0">
                <a:latin typeface="+mn-lt"/>
              </a:rPr>
              <a:t>cats</a:t>
            </a:r>
          </a:p>
        </p:txBody>
      </p:sp>
      <p:sp>
        <p:nvSpPr>
          <p:cNvPr id="5" name="TextBox 4"/>
          <p:cNvSpPr txBox="1"/>
          <p:nvPr/>
        </p:nvSpPr>
        <p:spPr>
          <a:xfrm>
            <a:off x="1900462" y="2635871"/>
            <a:ext cx="597087" cy="461665"/>
          </a:xfrm>
          <a:prstGeom prst="rect">
            <a:avLst/>
          </a:prstGeom>
          <a:noFill/>
        </p:spPr>
        <p:txBody>
          <a:bodyPr wrap="none" rtlCol="0">
            <a:spAutoFit/>
          </a:bodyPr>
          <a:lstStyle/>
          <a:p>
            <a:r>
              <a:rPr lang="en-US" sz="2400" b="0" dirty="0">
                <a:latin typeface="+mn-lt"/>
              </a:rPr>
              <a:t>eat</a:t>
            </a:r>
          </a:p>
        </p:txBody>
      </p:sp>
      <p:sp>
        <p:nvSpPr>
          <p:cNvPr id="6" name="TextBox 5"/>
          <p:cNvSpPr txBox="1"/>
          <p:nvPr/>
        </p:nvSpPr>
        <p:spPr>
          <a:xfrm>
            <a:off x="2430194" y="2633085"/>
            <a:ext cx="631904" cy="461665"/>
          </a:xfrm>
          <a:prstGeom prst="rect">
            <a:avLst/>
          </a:prstGeom>
          <a:noFill/>
        </p:spPr>
        <p:txBody>
          <a:bodyPr wrap="none" rtlCol="0">
            <a:spAutoFit/>
          </a:bodyPr>
          <a:lstStyle/>
          <a:p>
            <a:r>
              <a:rPr lang="en-US" sz="2400" b="0" dirty="0">
                <a:latin typeface="+mn-lt"/>
              </a:rPr>
              <a:t>fish</a:t>
            </a:r>
          </a:p>
        </p:txBody>
      </p:sp>
      <p:sp>
        <p:nvSpPr>
          <p:cNvPr id="7" name="TextBox 6"/>
          <p:cNvSpPr txBox="1"/>
          <p:nvPr/>
        </p:nvSpPr>
        <p:spPr>
          <a:xfrm>
            <a:off x="3067028" y="2633085"/>
            <a:ext cx="733278" cy="461665"/>
          </a:xfrm>
          <a:prstGeom prst="rect">
            <a:avLst/>
          </a:prstGeom>
          <a:noFill/>
        </p:spPr>
        <p:txBody>
          <a:bodyPr wrap="none" rtlCol="0">
            <a:spAutoFit/>
          </a:bodyPr>
          <a:lstStyle/>
          <a:p>
            <a:r>
              <a:rPr lang="en-US" sz="2400" b="0" dirty="0">
                <a:latin typeface="+mn-lt"/>
              </a:rPr>
              <a:t>new</a:t>
            </a:r>
          </a:p>
        </p:txBody>
      </p:sp>
      <p:sp>
        <p:nvSpPr>
          <p:cNvPr id="8" name="TextBox 7"/>
          <p:cNvSpPr txBox="1"/>
          <p:nvPr/>
        </p:nvSpPr>
        <p:spPr>
          <a:xfrm>
            <a:off x="3714518" y="2633085"/>
            <a:ext cx="726481" cy="461665"/>
          </a:xfrm>
          <a:prstGeom prst="rect">
            <a:avLst/>
          </a:prstGeom>
          <a:noFill/>
        </p:spPr>
        <p:txBody>
          <a:bodyPr wrap="none" rtlCol="0">
            <a:spAutoFit/>
          </a:bodyPr>
          <a:lstStyle/>
          <a:p>
            <a:r>
              <a:rPr lang="en-US" sz="2400" b="0" dirty="0">
                <a:latin typeface="+mn-lt"/>
              </a:rPr>
              <a:t>plan</a:t>
            </a:r>
          </a:p>
        </p:txBody>
      </p:sp>
      <p:sp>
        <p:nvSpPr>
          <p:cNvPr id="9" name="TextBox 8"/>
          <p:cNvSpPr txBox="1"/>
          <p:nvPr/>
        </p:nvSpPr>
        <p:spPr>
          <a:xfrm>
            <a:off x="4392268" y="2638661"/>
            <a:ext cx="782587" cy="461665"/>
          </a:xfrm>
          <a:prstGeom prst="rect">
            <a:avLst/>
          </a:prstGeom>
          <a:noFill/>
        </p:spPr>
        <p:txBody>
          <a:bodyPr wrap="none" rtlCol="0">
            <a:spAutoFit/>
          </a:bodyPr>
          <a:lstStyle/>
          <a:p>
            <a:r>
              <a:rPr lang="en-US" sz="2400" b="0" dirty="0">
                <a:latin typeface="+mn-lt"/>
              </a:rPr>
              <a:t>gave</a:t>
            </a:r>
          </a:p>
        </p:txBody>
      </p:sp>
      <p:sp>
        <p:nvSpPr>
          <p:cNvPr id="10" name="TextBox 9"/>
          <p:cNvSpPr txBox="1"/>
          <p:nvPr/>
        </p:nvSpPr>
        <p:spPr>
          <a:xfrm>
            <a:off x="5079661" y="2638660"/>
            <a:ext cx="558230" cy="461665"/>
          </a:xfrm>
          <a:prstGeom prst="rect">
            <a:avLst/>
          </a:prstGeom>
          <a:noFill/>
        </p:spPr>
        <p:txBody>
          <a:bodyPr wrap="none" rtlCol="0">
            <a:spAutoFit/>
          </a:bodyPr>
          <a:lstStyle/>
          <a:p>
            <a:r>
              <a:rPr lang="en-US" sz="2400" b="0" dirty="0">
                <a:latin typeface="+mn-lt"/>
              </a:rPr>
              <a:t>joy</a:t>
            </a:r>
          </a:p>
        </p:txBody>
      </p:sp>
      <p:sp>
        <p:nvSpPr>
          <p:cNvPr id="11" name="TextBox 10"/>
          <p:cNvSpPr txBox="1"/>
          <p:nvPr/>
        </p:nvSpPr>
        <p:spPr>
          <a:xfrm>
            <a:off x="5647768" y="2638660"/>
            <a:ext cx="751038" cy="461665"/>
          </a:xfrm>
          <a:prstGeom prst="rect">
            <a:avLst/>
          </a:prstGeom>
          <a:noFill/>
        </p:spPr>
        <p:txBody>
          <a:bodyPr wrap="none" rtlCol="0">
            <a:spAutoFit/>
          </a:bodyPr>
          <a:lstStyle/>
          <a:p>
            <a:r>
              <a:rPr lang="en-US" sz="2400" b="0" dirty="0">
                <a:latin typeface="+mn-lt"/>
              </a:rPr>
              <a:t>little</a:t>
            </a:r>
          </a:p>
        </p:txBody>
      </p:sp>
      <p:sp>
        <p:nvSpPr>
          <p:cNvPr id="12" name="TextBox 11"/>
          <p:cNvSpPr txBox="1"/>
          <p:nvPr/>
        </p:nvSpPr>
        <p:spPr>
          <a:xfrm>
            <a:off x="6455150" y="2638660"/>
            <a:ext cx="663964" cy="461665"/>
          </a:xfrm>
          <a:prstGeom prst="rect">
            <a:avLst/>
          </a:prstGeom>
          <a:noFill/>
        </p:spPr>
        <p:txBody>
          <a:bodyPr wrap="none" rtlCol="0">
            <a:spAutoFit/>
          </a:bodyPr>
          <a:lstStyle/>
          <a:p>
            <a:r>
              <a:rPr lang="en-US" sz="2400" b="0" dirty="0">
                <a:latin typeface="+mn-lt"/>
              </a:rPr>
              <a:t>boy</a:t>
            </a:r>
          </a:p>
        </p:txBody>
      </p:sp>
      <p:sp>
        <p:nvSpPr>
          <p:cNvPr id="13" name="TextBox 12"/>
          <p:cNvSpPr txBox="1"/>
          <p:nvPr/>
        </p:nvSpPr>
        <p:spPr>
          <a:xfrm>
            <a:off x="554334" y="2633084"/>
            <a:ext cx="681597" cy="461665"/>
          </a:xfrm>
          <a:prstGeom prst="rect">
            <a:avLst/>
          </a:prstGeom>
          <a:noFill/>
        </p:spPr>
        <p:txBody>
          <a:bodyPr wrap="none" rtlCol="0">
            <a:spAutoFit/>
          </a:bodyPr>
          <a:lstStyle/>
          <a:p>
            <a:r>
              <a:rPr lang="en-US" sz="2400" b="0" dirty="0">
                <a:latin typeface="+mn-lt"/>
              </a:rPr>
              <a:t>bad</a:t>
            </a:r>
          </a:p>
        </p:txBody>
      </p:sp>
      <p:sp>
        <p:nvSpPr>
          <p:cNvPr id="14" name="TextBox 13"/>
          <p:cNvSpPr txBox="1"/>
          <p:nvPr/>
        </p:nvSpPr>
        <p:spPr>
          <a:xfrm>
            <a:off x="7113316" y="2638660"/>
            <a:ext cx="804195" cy="461665"/>
          </a:xfrm>
          <a:prstGeom prst="rect">
            <a:avLst/>
          </a:prstGeom>
          <a:noFill/>
        </p:spPr>
        <p:txBody>
          <a:bodyPr wrap="none" rtlCol="0">
            <a:spAutoFit/>
          </a:bodyPr>
          <a:lstStyle/>
          <a:p>
            <a:r>
              <a:rPr lang="en-US" sz="2400" b="0" dirty="0">
                <a:latin typeface="+mn-lt"/>
              </a:rPr>
              <a:t>kicks</a:t>
            </a:r>
          </a:p>
        </p:txBody>
      </p:sp>
      <p:sp>
        <p:nvSpPr>
          <p:cNvPr id="15" name="TextBox 14"/>
          <p:cNvSpPr txBox="1"/>
          <p:nvPr/>
        </p:nvSpPr>
        <p:spPr>
          <a:xfrm>
            <a:off x="7920312" y="2650090"/>
            <a:ext cx="652743" cy="461665"/>
          </a:xfrm>
          <a:prstGeom prst="rect">
            <a:avLst/>
          </a:prstGeom>
          <a:noFill/>
        </p:spPr>
        <p:txBody>
          <a:bodyPr wrap="none" rtlCol="0">
            <a:spAutoFit/>
          </a:bodyPr>
          <a:lstStyle/>
          <a:p>
            <a:r>
              <a:rPr lang="en-US" sz="2400" b="0" dirty="0">
                <a:latin typeface="+mn-lt"/>
              </a:rPr>
              <a:t>ball</a:t>
            </a:r>
          </a:p>
        </p:txBody>
      </p:sp>
      <p:cxnSp>
        <p:nvCxnSpPr>
          <p:cNvPr id="16" name="Straight Arrow Connector 15"/>
          <p:cNvCxnSpPr/>
          <p:nvPr/>
        </p:nvCxnSpPr>
        <p:spPr>
          <a:xfrm>
            <a:off x="2137410" y="4914900"/>
            <a:ext cx="41262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24000" y="5029201"/>
            <a:ext cx="3545799" cy="923330"/>
          </a:xfrm>
          <a:prstGeom prst="rect">
            <a:avLst/>
          </a:prstGeom>
          <a:noFill/>
        </p:spPr>
        <p:txBody>
          <a:bodyPr wrap="square" rtlCol="0">
            <a:spAutoFit/>
          </a:bodyPr>
          <a:lstStyle/>
          <a:p>
            <a:r>
              <a:rPr lang="en-US" sz="2700" b="0" dirty="0">
                <a:latin typeface="+mj-lt"/>
              </a:rPr>
              <a:t>       1       2             4 hertz </a:t>
            </a:r>
          </a:p>
        </p:txBody>
      </p:sp>
      <p:cxnSp>
        <p:nvCxnSpPr>
          <p:cNvPr id="19" name="Straight Connector 18"/>
          <p:cNvCxnSpPr/>
          <p:nvPr/>
        </p:nvCxnSpPr>
        <p:spPr>
          <a:xfrm>
            <a:off x="4528783" y="4743450"/>
            <a:ext cx="0" cy="1714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19973" y="4743450"/>
            <a:ext cx="0" cy="1714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317203" y="4753114"/>
            <a:ext cx="0" cy="1714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2148840" y="3920450"/>
            <a:ext cx="2868930" cy="941153"/>
          </a:xfrm>
          <a:custGeom>
            <a:avLst/>
            <a:gdLst>
              <a:gd name="connsiteX0" fmla="*/ 0 w 3825240"/>
              <a:gd name="connsiteY0" fmla="*/ 1097333 h 1254870"/>
              <a:gd name="connsiteX1" fmla="*/ 411480 w 3825240"/>
              <a:gd name="connsiteY1" fmla="*/ 990653 h 1254870"/>
              <a:gd name="connsiteX2" fmla="*/ 594360 w 3825240"/>
              <a:gd name="connsiteY2" fmla="*/ 53 h 1254870"/>
              <a:gd name="connsiteX3" fmla="*/ 929640 w 3825240"/>
              <a:gd name="connsiteY3" fmla="*/ 1036373 h 1254870"/>
              <a:gd name="connsiteX4" fmla="*/ 1402080 w 3825240"/>
              <a:gd name="connsiteY4" fmla="*/ 1143053 h 1254870"/>
              <a:gd name="connsiteX5" fmla="*/ 1584960 w 3825240"/>
              <a:gd name="connsiteY5" fmla="*/ 228653 h 1254870"/>
              <a:gd name="connsiteX6" fmla="*/ 1981200 w 3825240"/>
              <a:gd name="connsiteY6" fmla="*/ 1036373 h 1254870"/>
              <a:gd name="connsiteX7" fmla="*/ 2667000 w 3825240"/>
              <a:gd name="connsiteY7" fmla="*/ 1158293 h 1254870"/>
              <a:gd name="connsiteX8" fmla="*/ 3124200 w 3825240"/>
              <a:gd name="connsiteY8" fmla="*/ 365813 h 1254870"/>
              <a:gd name="connsiteX9" fmla="*/ 3489960 w 3825240"/>
              <a:gd name="connsiteY9" fmla="*/ 1143053 h 1254870"/>
              <a:gd name="connsiteX10" fmla="*/ 3825240 w 3825240"/>
              <a:gd name="connsiteY10" fmla="*/ 1249733 h 1254870"/>
              <a:gd name="connsiteX11" fmla="*/ 3825240 w 3825240"/>
              <a:gd name="connsiteY11" fmla="*/ 1249733 h 1254870"/>
              <a:gd name="connsiteX12" fmla="*/ 3825240 w 3825240"/>
              <a:gd name="connsiteY12" fmla="*/ 1249733 h 1254870"/>
              <a:gd name="connsiteX13" fmla="*/ 3825240 w 3825240"/>
              <a:gd name="connsiteY13" fmla="*/ 1249733 h 1254870"/>
              <a:gd name="connsiteX14" fmla="*/ 3825240 w 3825240"/>
              <a:gd name="connsiteY14" fmla="*/ 1249733 h 125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5240" h="1254870">
                <a:moveTo>
                  <a:pt x="0" y="1097333"/>
                </a:moveTo>
                <a:cubicBezTo>
                  <a:pt x="156210" y="1135433"/>
                  <a:pt x="312420" y="1173533"/>
                  <a:pt x="411480" y="990653"/>
                </a:cubicBezTo>
                <a:cubicBezTo>
                  <a:pt x="510540" y="807773"/>
                  <a:pt x="508000" y="-7567"/>
                  <a:pt x="594360" y="53"/>
                </a:cubicBezTo>
                <a:cubicBezTo>
                  <a:pt x="680720" y="7673"/>
                  <a:pt x="795020" y="845873"/>
                  <a:pt x="929640" y="1036373"/>
                </a:cubicBezTo>
                <a:cubicBezTo>
                  <a:pt x="1064260" y="1226873"/>
                  <a:pt x="1292860" y="1277673"/>
                  <a:pt x="1402080" y="1143053"/>
                </a:cubicBezTo>
                <a:cubicBezTo>
                  <a:pt x="1511300" y="1008433"/>
                  <a:pt x="1488440" y="246433"/>
                  <a:pt x="1584960" y="228653"/>
                </a:cubicBezTo>
                <a:cubicBezTo>
                  <a:pt x="1681480" y="210873"/>
                  <a:pt x="1800860" y="881433"/>
                  <a:pt x="1981200" y="1036373"/>
                </a:cubicBezTo>
                <a:cubicBezTo>
                  <a:pt x="2161540" y="1191313"/>
                  <a:pt x="2476500" y="1270053"/>
                  <a:pt x="2667000" y="1158293"/>
                </a:cubicBezTo>
                <a:cubicBezTo>
                  <a:pt x="2857500" y="1046533"/>
                  <a:pt x="2987040" y="368353"/>
                  <a:pt x="3124200" y="365813"/>
                </a:cubicBezTo>
                <a:cubicBezTo>
                  <a:pt x="3261360" y="363273"/>
                  <a:pt x="3373120" y="995733"/>
                  <a:pt x="3489960" y="1143053"/>
                </a:cubicBezTo>
                <a:cubicBezTo>
                  <a:pt x="3606800" y="1290373"/>
                  <a:pt x="3825240" y="1249733"/>
                  <a:pt x="3825240" y="1249733"/>
                </a:cubicBezTo>
                <a:lnTo>
                  <a:pt x="3825240" y="1249733"/>
                </a:lnTo>
                <a:lnTo>
                  <a:pt x="3825240" y="1249733"/>
                </a:lnTo>
                <a:lnTo>
                  <a:pt x="3825240" y="1249733"/>
                </a:lnTo>
                <a:lnTo>
                  <a:pt x="3825240" y="1249733"/>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Tree>
    <p:extLst>
      <p:ext uri="{BB962C8B-B14F-4D97-AF65-F5344CB8AC3E}">
        <p14:creationId xmlns:p14="http://schemas.microsoft.com/office/powerpoint/2010/main" val="594501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linds(horizont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checkerboard(across)">
                                      <p:cBhvr>
                                        <p:cTn id="67" dur="500"/>
                                        <p:tgtEl>
                                          <p:spTgt spid="16"/>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checkerboard(across)">
                                      <p:cBhvr>
                                        <p:cTn id="70" dur="500"/>
                                        <p:tgtEl>
                                          <p:spTgt spid="18"/>
                                        </p:tgtEl>
                                      </p:cBhvr>
                                    </p:animEffect>
                                  </p:childTnLst>
                                </p:cTn>
                              </p:par>
                              <p:par>
                                <p:cTn id="71" presetID="5" presetClass="entr" presetSubtype="10"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checkerboard(across)">
                                      <p:cBhvr>
                                        <p:cTn id="73" dur="500"/>
                                        <p:tgtEl>
                                          <p:spTgt spid="19"/>
                                        </p:tgtEl>
                                      </p:cBhvr>
                                    </p:animEffect>
                                  </p:childTnLst>
                                </p:cTn>
                              </p:par>
                              <p:par>
                                <p:cTn id="74" presetID="5" presetClass="entr" presetSubtype="10" fill="hold"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checkerboard(across)">
                                      <p:cBhvr>
                                        <p:cTn id="76" dur="500"/>
                                        <p:tgtEl>
                                          <p:spTgt spid="24"/>
                                        </p:tgtEl>
                                      </p:cBhvr>
                                    </p:animEffect>
                                  </p:childTnLst>
                                </p:cTn>
                              </p:par>
                              <p:par>
                                <p:cTn id="77" presetID="5" presetClass="entr" presetSubtype="10"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checkerboard(across)">
                                      <p:cBhvr>
                                        <p:cTn id="79" dur="5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blinds(horizontal)">
                                      <p:cBhvr>
                                        <p:cTn id="8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8" grpId="0"/>
      <p:bldP spid="3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interpretation</a:t>
            </a:r>
            <a:endParaRPr lang="en-US" dirty="0"/>
          </a:p>
        </p:txBody>
      </p:sp>
      <p:sp>
        <p:nvSpPr>
          <p:cNvPr id="4" name="TextBox 3"/>
          <p:cNvSpPr txBox="1"/>
          <p:nvPr/>
        </p:nvSpPr>
        <p:spPr>
          <a:xfrm>
            <a:off x="1239724" y="3284871"/>
            <a:ext cx="697628" cy="461665"/>
          </a:xfrm>
          <a:prstGeom prst="rect">
            <a:avLst/>
          </a:prstGeom>
          <a:noFill/>
        </p:spPr>
        <p:txBody>
          <a:bodyPr wrap="none" rtlCol="0">
            <a:spAutoFit/>
          </a:bodyPr>
          <a:lstStyle/>
          <a:p>
            <a:r>
              <a:rPr lang="en-US" sz="2400" b="0" dirty="0">
                <a:latin typeface="+mn-lt"/>
              </a:rPr>
              <a:t>cats</a:t>
            </a:r>
          </a:p>
        </p:txBody>
      </p:sp>
      <p:sp>
        <p:nvSpPr>
          <p:cNvPr id="5" name="TextBox 4"/>
          <p:cNvSpPr txBox="1"/>
          <p:nvPr/>
        </p:nvSpPr>
        <p:spPr>
          <a:xfrm>
            <a:off x="1900462" y="3298811"/>
            <a:ext cx="597087" cy="461665"/>
          </a:xfrm>
          <a:prstGeom prst="rect">
            <a:avLst/>
          </a:prstGeom>
          <a:noFill/>
        </p:spPr>
        <p:txBody>
          <a:bodyPr wrap="none" rtlCol="0">
            <a:spAutoFit/>
          </a:bodyPr>
          <a:lstStyle/>
          <a:p>
            <a:r>
              <a:rPr lang="en-US" sz="2400" b="0" dirty="0">
                <a:latin typeface="+mn-lt"/>
              </a:rPr>
              <a:t>eat</a:t>
            </a:r>
          </a:p>
        </p:txBody>
      </p:sp>
      <p:sp>
        <p:nvSpPr>
          <p:cNvPr id="6" name="TextBox 5"/>
          <p:cNvSpPr txBox="1"/>
          <p:nvPr/>
        </p:nvSpPr>
        <p:spPr>
          <a:xfrm>
            <a:off x="2430194" y="3296025"/>
            <a:ext cx="631904" cy="461665"/>
          </a:xfrm>
          <a:prstGeom prst="rect">
            <a:avLst/>
          </a:prstGeom>
          <a:noFill/>
        </p:spPr>
        <p:txBody>
          <a:bodyPr wrap="none" rtlCol="0">
            <a:spAutoFit/>
          </a:bodyPr>
          <a:lstStyle/>
          <a:p>
            <a:r>
              <a:rPr lang="en-US" sz="2400" b="0" dirty="0">
                <a:latin typeface="+mn-lt"/>
              </a:rPr>
              <a:t>fish</a:t>
            </a:r>
          </a:p>
        </p:txBody>
      </p:sp>
      <p:sp>
        <p:nvSpPr>
          <p:cNvPr id="7" name="TextBox 6"/>
          <p:cNvSpPr txBox="1"/>
          <p:nvPr/>
        </p:nvSpPr>
        <p:spPr>
          <a:xfrm>
            <a:off x="3067028" y="3296025"/>
            <a:ext cx="733278" cy="461665"/>
          </a:xfrm>
          <a:prstGeom prst="rect">
            <a:avLst/>
          </a:prstGeom>
          <a:noFill/>
        </p:spPr>
        <p:txBody>
          <a:bodyPr wrap="none" rtlCol="0">
            <a:spAutoFit/>
          </a:bodyPr>
          <a:lstStyle/>
          <a:p>
            <a:r>
              <a:rPr lang="en-US" sz="2400" b="0" dirty="0">
                <a:latin typeface="+mn-lt"/>
              </a:rPr>
              <a:t>new</a:t>
            </a:r>
          </a:p>
        </p:txBody>
      </p:sp>
      <p:sp>
        <p:nvSpPr>
          <p:cNvPr id="8" name="TextBox 7"/>
          <p:cNvSpPr txBox="1"/>
          <p:nvPr/>
        </p:nvSpPr>
        <p:spPr>
          <a:xfrm>
            <a:off x="3714074" y="3280947"/>
            <a:ext cx="726481" cy="461665"/>
          </a:xfrm>
          <a:prstGeom prst="rect">
            <a:avLst/>
          </a:prstGeom>
          <a:noFill/>
        </p:spPr>
        <p:txBody>
          <a:bodyPr wrap="none" rtlCol="0">
            <a:spAutoFit/>
          </a:bodyPr>
          <a:lstStyle/>
          <a:p>
            <a:r>
              <a:rPr lang="en-US" sz="2400" b="0" dirty="0">
                <a:latin typeface="+mn-lt"/>
              </a:rPr>
              <a:t>plan</a:t>
            </a:r>
          </a:p>
        </p:txBody>
      </p:sp>
      <p:sp>
        <p:nvSpPr>
          <p:cNvPr id="9" name="TextBox 8"/>
          <p:cNvSpPr txBox="1"/>
          <p:nvPr/>
        </p:nvSpPr>
        <p:spPr>
          <a:xfrm>
            <a:off x="4392268" y="3301601"/>
            <a:ext cx="782587" cy="461665"/>
          </a:xfrm>
          <a:prstGeom prst="rect">
            <a:avLst/>
          </a:prstGeom>
          <a:noFill/>
        </p:spPr>
        <p:txBody>
          <a:bodyPr wrap="none" rtlCol="0">
            <a:spAutoFit/>
          </a:bodyPr>
          <a:lstStyle/>
          <a:p>
            <a:r>
              <a:rPr lang="en-US" sz="2400" b="0" dirty="0">
                <a:latin typeface="+mn-lt"/>
              </a:rPr>
              <a:t>gave</a:t>
            </a:r>
          </a:p>
        </p:txBody>
      </p:sp>
      <p:sp>
        <p:nvSpPr>
          <p:cNvPr id="10" name="TextBox 9"/>
          <p:cNvSpPr txBox="1"/>
          <p:nvPr/>
        </p:nvSpPr>
        <p:spPr>
          <a:xfrm>
            <a:off x="5147628" y="3257648"/>
            <a:ext cx="558230" cy="461665"/>
          </a:xfrm>
          <a:prstGeom prst="rect">
            <a:avLst/>
          </a:prstGeom>
          <a:noFill/>
        </p:spPr>
        <p:txBody>
          <a:bodyPr wrap="none" rtlCol="0">
            <a:spAutoFit/>
          </a:bodyPr>
          <a:lstStyle/>
          <a:p>
            <a:r>
              <a:rPr lang="en-US" sz="2400" b="0" dirty="0">
                <a:latin typeface="+mn-lt"/>
              </a:rPr>
              <a:t>joy</a:t>
            </a:r>
          </a:p>
        </p:txBody>
      </p:sp>
      <p:sp>
        <p:nvSpPr>
          <p:cNvPr id="11" name="TextBox 10"/>
          <p:cNvSpPr txBox="1"/>
          <p:nvPr/>
        </p:nvSpPr>
        <p:spPr>
          <a:xfrm>
            <a:off x="5716348" y="3301600"/>
            <a:ext cx="751038" cy="461665"/>
          </a:xfrm>
          <a:prstGeom prst="rect">
            <a:avLst/>
          </a:prstGeom>
          <a:noFill/>
        </p:spPr>
        <p:txBody>
          <a:bodyPr wrap="none" rtlCol="0">
            <a:spAutoFit/>
          </a:bodyPr>
          <a:lstStyle/>
          <a:p>
            <a:r>
              <a:rPr lang="en-US" sz="2400" b="0" dirty="0">
                <a:latin typeface="+mn-lt"/>
              </a:rPr>
              <a:t>little</a:t>
            </a:r>
          </a:p>
        </p:txBody>
      </p:sp>
      <p:sp>
        <p:nvSpPr>
          <p:cNvPr id="12" name="TextBox 11"/>
          <p:cNvSpPr txBox="1"/>
          <p:nvPr/>
        </p:nvSpPr>
        <p:spPr>
          <a:xfrm>
            <a:off x="6615170" y="3301600"/>
            <a:ext cx="663964" cy="461665"/>
          </a:xfrm>
          <a:prstGeom prst="rect">
            <a:avLst/>
          </a:prstGeom>
          <a:noFill/>
        </p:spPr>
        <p:txBody>
          <a:bodyPr wrap="none" rtlCol="0">
            <a:spAutoFit/>
          </a:bodyPr>
          <a:lstStyle/>
          <a:p>
            <a:r>
              <a:rPr lang="en-US" sz="2400" b="0" dirty="0">
                <a:latin typeface="+mn-lt"/>
              </a:rPr>
              <a:t>boy</a:t>
            </a:r>
          </a:p>
        </p:txBody>
      </p:sp>
      <p:sp>
        <p:nvSpPr>
          <p:cNvPr id="13" name="TextBox 12"/>
          <p:cNvSpPr txBox="1"/>
          <p:nvPr/>
        </p:nvSpPr>
        <p:spPr>
          <a:xfrm>
            <a:off x="554334" y="3296024"/>
            <a:ext cx="681597" cy="461665"/>
          </a:xfrm>
          <a:prstGeom prst="rect">
            <a:avLst/>
          </a:prstGeom>
          <a:noFill/>
        </p:spPr>
        <p:txBody>
          <a:bodyPr wrap="none" rtlCol="0">
            <a:spAutoFit/>
          </a:bodyPr>
          <a:lstStyle/>
          <a:p>
            <a:r>
              <a:rPr lang="en-US" sz="2400" b="0" dirty="0">
                <a:latin typeface="+mn-lt"/>
              </a:rPr>
              <a:t>bad</a:t>
            </a:r>
          </a:p>
        </p:txBody>
      </p:sp>
      <p:sp>
        <p:nvSpPr>
          <p:cNvPr id="14" name="TextBox 13"/>
          <p:cNvSpPr txBox="1"/>
          <p:nvPr/>
        </p:nvSpPr>
        <p:spPr>
          <a:xfrm>
            <a:off x="7227616" y="3301600"/>
            <a:ext cx="804195" cy="461665"/>
          </a:xfrm>
          <a:prstGeom prst="rect">
            <a:avLst/>
          </a:prstGeom>
          <a:noFill/>
        </p:spPr>
        <p:txBody>
          <a:bodyPr wrap="none" rtlCol="0">
            <a:spAutoFit/>
          </a:bodyPr>
          <a:lstStyle/>
          <a:p>
            <a:r>
              <a:rPr lang="en-US" sz="2400" b="0" dirty="0">
                <a:latin typeface="+mn-lt"/>
              </a:rPr>
              <a:t>kicks</a:t>
            </a:r>
          </a:p>
        </p:txBody>
      </p:sp>
      <p:sp>
        <p:nvSpPr>
          <p:cNvPr id="15" name="TextBox 14"/>
          <p:cNvSpPr txBox="1"/>
          <p:nvPr/>
        </p:nvSpPr>
        <p:spPr>
          <a:xfrm>
            <a:off x="7886022" y="3301600"/>
            <a:ext cx="652743" cy="461665"/>
          </a:xfrm>
          <a:prstGeom prst="rect">
            <a:avLst/>
          </a:prstGeom>
          <a:noFill/>
        </p:spPr>
        <p:txBody>
          <a:bodyPr wrap="none" rtlCol="0">
            <a:spAutoFit/>
          </a:bodyPr>
          <a:lstStyle/>
          <a:p>
            <a:r>
              <a:rPr lang="en-US" sz="2400" b="0" dirty="0">
                <a:latin typeface="+mn-lt"/>
              </a:rPr>
              <a:t>ball</a:t>
            </a:r>
          </a:p>
        </p:txBody>
      </p:sp>
      <p:cxnSp>
        <p:nvCxnSpPr>
          <p:cNvPr id="16" name="Straight Arrow Connector 15"/>
          <p:cNvCxnSpPr/>
          <p:nvPr/>
        </p:nvCxnSpPr>
        <p:spPr>
          <a:xfrm>
            <a:off x="2137410" y="4914900"/>
            <a:ext cx="41262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24000" y="5029201"/>
            <a:ext cx="3545799" cy="923330"/>
          </a:xfrm>
          <a:prstGeom prst="rect">
            <a:avLst/>
          </a:prstGeom>
          <a:noFill/>
        </p:spPr>
        <p:txBody>
          <a:bodyPr wrap="square" rtlCol="0">
            <a:spAutoFit/>
          </a:bodyPr>
          <a:lstStyle/>
          <a:p>
            <a:r>
              <a:rPr lang="en-US" sz="2700" b="0" dirty="0">
                <a:latin typeface="+mn-lt"/>
              </a:rPr>
              <a:t>       1       2             4 </a:t>
            </a:r>
            <a:r>
              <a:rPr lang="en-US" sz="2700" b="0" dirty="0">
                <a:latin typeface="+mj-lt"/>
              </a:rPr>
              <a:t>hertz </a:t>
            </a:r>
          </a:p>
        </p:txBody>
      </p:sp>
      <p:cxnSp>
        <p:nvCxnSpPr>
          <p:cNvPr id="19" name="Straight Connector 18"/>
          <p:cNvCxnSpPr/>
          <p:nvPr/>
        </p:nvCxnSpPr>
        <p:spPr>
          <a:xfrm>
            <a:off x="4528783" y="4743450"/>
            <a:ext cx="0" cy="1714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19973" y="4743450"/>
            <a:ext cx="0" cy="1714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317203" y="4787404"/>
            <a:ext cx="0" cy="1714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2148840" y="3920450"/>
            <a:ext cx="2868930" cy="941153"/>
          </a:xfrm>
          <a:custGeom>
            <a:avLst/>
            <a:gdLst>
              <a:gd name="connsiteX0" fmla="*/ 0 w 3825240"/>
              <a:gd name="connsiteY0" fmla="*/ 1097333 h 1254870"/>
              <a:gd name="connsiteX1" fmla="*/ 411480 w 3825240"/>
              <a:gd name="connsiteY1" fmla="*/ 990653 h 1254870"/>
              <a:gd name="connsiteX2" fmla="*/ 594360 w 3825240"/>
              <a:gd name="connsiteY2" fmla="*/ 53 h 1254870"/>
              <a:gd name="connsiteX3" fmla="*/ 929640 w 3825240"/>
              <a:gd name="connsiteY3" fmla="*/ 1036373 h 1254870"/>
              <a:gd name="connsiteX4" fmla="*/ 1402080 w 3825240"/>
              <a:gd name="connsiteY4" fmla="*/ 1143053 h 1254870"/>
              <a:gd name="connsiteX5" fmla="*/ 1584960 w 3825240"/>
              <a:gd name="connsiteY5" fmla="*/ 228653 h 1254870"/>
              <a:gd name="connsiteX6" fmla="*/ 1981200 w 3825240"/>
              <a:gd name="connsiteY6" fmla="*/ 1036373 h 1254870"/>
              <a:gd name="connsiteX7" fmla="*/ 2667000 w 3825240"/>
              <a:gd name="connsiteY7" fmla="*/ 1158293 h 1254870"/>
              <a:gd name="connsiteX8" fmla="*/ 3124200 w 3825240"/>
              <a:gd name="connsiteY8" fmla="*/ 365813 h 1254870"/>
              <a:gd name="connsiteX9" fmla="*/ 3489960 w 3825240"/>
              <a:gd name="connsiteY9" fmla="*/ 1143053 h 1254870"/>
              <a:gd name="connsiteX10" fmla="*/ 3825240 w 3825240"/>
              <a:gd name="connsiteY10" fmla="*/ 1249733 h 1254870"/>
              <a:gd name="connsiteX11" fmla="*/ 3825240 w 3825240"/>
              <a:gd name="connsiteY11" fmla="*/ 1249733 h 1254870"/>
              <a:gd name="connsiteX12" fmla="*/ 3825240 w 3825240"/>
              <a:gd name="connsiteY12" fmla="*/ 1249733 h 1254870"/>
              <a:gd name="connsiteX13" fmla="*/ 3825240 w 3825240"/>
              <a:gd name="connsiteY13" fmla="*/ 1249733 h 1254870"/>
              <a:gd name="connsiteX14" fmla="*/ 3825240 w 3825240"/>
              <a:gd name="connsiteY14" fmla="*/ 1249733 h 125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5240" h="1254870">
                <a:moveTo>
                  <a:pt x="0" y="1097333"/>
                </a:moveTo>
                <a:cubicBezTo>
                  <a:pt x="156210" y="1135433"/>
                  <a:pt x="312420" y="1173533"/>
                  <a:pt x="411480" y="990653"/>
                </a:cubicBezTo>
                <a:cubicBezTo>
                  <a:pt x="510540" y="807773"/>
                  <a:pt x="508000" y="-7567"/>
                  <a:pt x="594360" y="53"/>
                </a:cubicBezTo>
                <a:cubicBezTo>
                  <a:pt x="680720" y="7673"/>
                  <a:pt x="795020" y="845873"/>
                  <a:pt x="929640" y="1036373"/>
                </a:cubicBezTo>
                <a:cubicBezTo>
                  <a:pt x="1064260" y="1226873"/>
                  <a:pt x="1292860" y="1277673"/>
                  <a:pt x="1402080" y="1143053"/>
                </a:cubicBezTo>
                <a:cubicBezTo>
                  <a:pt x="1511300" y="1008433"/>
                  <a:pt x="1488440" y="246433"/>
                  <a:pt x="1584960" y="228653"/>
                </a:cubicBezTo>
                <a:cubicBezTo>
                  <a:pt x="1681480" y="210873"/>
                  <a:pt x="1800860" y="881433"/>
                  <a:pt x="1981200" y="1036373"/>
                </a:cubicBezTo>
                <a:cubicBezTo>
                  <a:pt x="2161540" y="1191313"/>
                  <a:pt x="2476500" y="1270053"/>
                  <a:pt x="2667000" y="1158293"/>
                </a:cubicBezTo>
                <a:cubicBezTo>
                  <a:pt x="2857500" y="1046533"/>
                  <a:pt x="2987040" y="368353"/>
                  <a:pt x="3124200" y="365813"/>
                </a:cubicBezTo>
                <a:cubicBezTo>
                  <a:pt x="3261360" y="363273"/>
                  <a:pt x="3373120" y="995733"/>
                  <a:pt x="3489960" y="1143053"/>
                </a:cubicBezTo>
                <a:cubicBezTo>
                  <a:pt x="3606800" y="1290373"/>
                  <a:pt x="3825240" y="1249733"/>
                  <a:pt x="3825240" y="1249733"/>
                </a:cubicBezTo>
                <a:lnTo>
                  <a:pt x="3825240" y="1249733"/>
                </a:lnTo>
                <a:lnTo>
                  <a:pt x="3825240" y="1249733"/>
                </a:lnTo>
                <a:lnTo>
                  <a:pt x="3825240" y="1249733"/>
                </a:lnTo>
                <a:lnTo>
                  <a:pt x="3825240" y="1249733"/>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21" name="Straight Connector 20"/>
          <p:cNvCxnSpPr/>
          <p:nvPr/>
        </p:nvCxnSpPr>
        <p:spPr>
          <a:xfrm>
            <a:off x="845820" y="2937510"/>
            <a:ext cx="0" cy="2514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565910" y="2937510"/>
            <a:ext cx="0" cy="2514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125980" y="2937510"/>
            <a:ext cx="0" cy="2514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708910" y="2937510"/>
            <a:ext cx="0" cy="2514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31643" y="2926080"/>
            <a:ext cx="73426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125980" y="2948266"/>
            <a:ext cx="58293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840230" y="2708910"/>
            <a:ext cx="560070" cy="2400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200150" y="2708910"/>
            <a:ext cx="640080" cy="2171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440430" y="3051810"/>
            <a:ext cx="0" cy="2514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160520" y="3051810"/>
            <a:ext cx="0" cy="2514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720590" y="3051810"/>
            <a:ext cx="0" cy="2514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303520" y="3051810"/>
            <a:ext cx="0" cy="2514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3426253" y="3040380"/>
            <a:ext cx="73426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720590" y="3062566"/>
            <a:ext cx="58293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411980" y="2828925"/>
            <a:ext cx="605619" cy="24574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3886200" y="2811780"/>
            <a:ext cx="525779" cy="228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217920" y="3074670"/>
            <a:ext cx="0" cy="2514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938010" y="3074670"/>
            <a:ext cx="0" cy="2514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498080" y="3074670"/>
            <a:ext cx="0" cy="2514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8081010" y="3074670"/>
            <a:ext cx="0" cy="2514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6203743" y="3063240"/>
            <a:ext cx="73426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7498080" y="3085426"/>
            <a:ext cx="58293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227616" y="2823210"/>
            <a:ext cx="544784" cy="2628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6572250" y="2811780"/>
            <a:ext cx="640080" cy="2514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196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1429226"/>
          </a:xfrm>
        </p:spPr>
        <p:txBody>
          <a:bodyPr>
            <a:noAutofit/>
          </a:bodyPr>
          <a:lstStyle/>
          <a:p>
            <a:r>
              <a:rPr lang="en-US" b="1" dirty="0" smtClean="0"/>
              <a:t/>
            </a:r>
            <a:br>
              <a:rPr lang="en-US" b="1" dirty="0" smtClean="0"/>
            </a:br>
            <a:r>
              <a:rPr lang="en-US" b="1" dirty="0" smtClean="0"/>
              <a:t>Syntax trees in the Brain?</a:t>
            </a:r>
            <a:br>
              <a:rPr lang="en-US" b="1" dirty="0" smtClean="0"/>
            </a:br>
            <a:endParaRPr lang="en-US" b="1" dirty="0">
              <a:solidFill>
                <a:srgbClr val="7030A0"/>
              </a:solidFill>
            </a:endParaRPr>
          </a:p>
        </p:txBody>
      </p:sp>
      <p:sp>
        <p:nvSpPr>
          <p:cNvPr id="4" name="Title 1"/>
          <p:cNvSpPr txBox="1">
            <a:spLocks/>
          </p:cNvSpPr>
          <p:nvPr/>
        </p:nvSpPr>
        <p:spPr>
          <a:xfrm>
            <a:off x="628650" y="3725704"/>
            <a:ext cx="7886700" cy="142922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
            </a:r>
            <a:br>
              <a:rPr lang="en-US" sz="3300" dirty="0"/>
            </a:br>
            <a:r>
              <a:rPr lang="en-US" sz="3300" dirty="0"/>
              <a:t/>
            </a:r>
            <a:br>
              <a:rPr lang="en-US" sz="3300" dirty="0"/>
            </a:br>
            <a:endParaRPr lang="en-US" sz="3300" dirty="0">
              <a:solidFill>
                <a:srgbClr val="7030A0"/>
              </a:solidFill>
            </a:endParaRPr>
          </a:p>
        </p:txBody>
      </p:sp>
      <p:sp>
        <p:nvSpPr>
          <p:cNvPr id="5" name="Title 1"/>
          <p:cNvSpPr txBox="1">
            <a:spLocks/>
          </p:cNvSpPr>
          <p:nvPr/>
        </p:nvSpPr>
        <p:spPr>
          <a:xfrm>
            <a:off x="723900" y="3062764"/>
            <a:ext cx="7886700" cy="234743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25" i="1" dirty="0" smtClean="0">
                <a:solidFill>
                  <a:srgbClr val="C00000"/>
                </a:solidFill>
              </a:rPr>
              <a:t>BUT:</a:t>
            </a:r>
            <a:r>
              <a:rPr lang="en-US" sz="3525" b="0" i="1" dirty="0" smtClean="0">
                <a:solidFill>
                  <a:srgbClr val="C00000"/>
                </a:solidFill>
              </a:rPr>
              <a:t> can </a:t>
            </a:r>
            <a:r>
              <a:rPr lang="en-US" sz="3525" b="0" i="1" dirty="0">
                <a:solidFill>
                  <a:srgbClr val="C00000"/>
                </a:solidFill>
              </a:rPr>
              <a:t>each tree-building step </a:t>
            </a:r>
          </a:p>
          <a:p>
            <a:pPr algn="ctr"/>
            <a:r>
              <a:rPr lang="en-US" sz="3525" b="0" i="1" dirty="0">
                <a:solidFill>
                  <a:srgbClr val="C00000"/>
                </a:solidFill>
              </a:rPr>
              <a:t>be accomplished </a:t>
            </a:r>
            <a:r>
              <a:rPr lang="en-US" sz="3525" b="0" i="1" dirty="0" smtClean="0">
                <a:solidFill>
                  <a:srgbClr val="C00000"/>
                </a:solidFill>
              </a:rPr>
              <a:t>by </a:t>
            </a:r>
            <a:r>
              <a:rPr lang="en-US" sz="3525" b="0" i="1" dirty="0">
                <a:solidFill>
                  <a:srgbClr val="C00000"/>
                </a:solidFill>
              </a:rPr>
              <a:t>about a dozen spikes</a:t>
            </a:r>
            <a:r>
              <a:rPr lang="en-US" sz="3525" b="0" i="1" dirty="0" smtClean="0">
                <a:solidFill>
                  <a:srgbClr val="C00000"/>
                </a:solidFill>
              </a:rPr>
              <a:t>?</a:t>
            </a:r>
          </a:p>
          <a:p>
            <a:pPr algn="ctr"/>
            <a:endParaRPr lang="en-US" sz="3525" b="0" dirty="0" smtClean="0"/>
          </a:p>
          <a:p>
            <a:pPr algn="ctr"/>
            <a:r>
              <a:rPr lang="en-US" sz="3525" b="0" dirty="0" smtClean="0"/>
              <a:t>(12 ~ 50 Hz/4 Hz)</a:t>
            </a:r>
            <a:endParaRPr lang="en-US" sz="3525" b="0" dirty="0"/>
          </a:p>
        </p:txBody>
      </p:sp>
    </p:spTree>
    <p:extLst>
      <p:ext uri="{BB962C8B-B14F-4D97-AF65-F5344CB8AC3E}">
        <p14:creationId xmlns:p14="http://schemas.microsoft.com/office/powerpoint/2010/main" val="1707209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5">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p:cTn id="17" dur="1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18"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pPr algn="ctr"/>
            <a:r>
              <a:rPr lang="en-US" dirty="0" err="1" smtClean="0"/>
              <a:t>Zaccarella</a:t>
            </a:r>
            <a:r>
              <a:rPr lang="en-US" dirty="0" smtClean="0"/>
              <a:t> &amp; </a:t>
            </a:r>
            <a:r>
              <a:rPr lang="en-US" dirty="0" err="1" smtClean="0"/>
              <a:t>Friedericci</a:t>
            </a:r>
            <a:r>
              <a:rPr lang="en-US" dirty="0" smtClean="0"/>
              <a:t> “Merge in the human Brain” </a:t>
            </a:r>
            <a:r>
              <a:rPr lang="en-US" i="1" dirty="0" smtClean="0"/>
              <a:t>Front. Psych. 2015</a:t>
            </a:r>
            <a:endParaRPr lang="en-US" i="1" dirty="0"/>
          </a:p>
        </p:txBody>
      </p:sp>
      <p:sp>
        <p:nvSpPr>
          <p:cNvPr id="3" name="Content Placeholder 2"/>
          <p:cNvSpPr>
            <a:spLocks noGrp="1"/>
          </p:cNvSpPr>
          <p:nvPr>
            <p:ph idx="1"/>
          </p:nvPr>
        </p:nvSpPr>
        <p:spPr>
          <a:xfrm>
            <a:off x="457200" y="2286000"/>
            <a:ext cx="8229600" cy="3840163"/>
          </a:xfrm>
        </p:spPr>
        <p:txBody>
          <a:bodyPr>
            <a:normAutofit/>
          </a:bodyPr>
          <a:lstStyle/>
          <a:p>
            <a:endParaRPr lang="en-US" sz="3600" dirty="0" smtClean="0"/>
          </a:p>
          <a:p>
            <a:endParaRPr lang="en-US" sz="3600" dirty="0" smtClean="0"/>
          </a:p>
          <a:p>
            <a:r>
              <a:rPr lang="en-US" sz="3600" dirty="0" smtClean="0"/>
              <a:t>The completion of phrases, and especially of sentences, </a:t>
            </a:r>
            <a:r>
              <a:rPr lang="en-US" sz="3600" dirty="0" smtClean="0">
                <a:solidFill>
                  <a:srgbClr val="C00000"/>
                </a:solidFill>
              </a:rPr>
              <a:t>lights up parts of </a:t>
            </a:r>
            <a:r>
              <a:rPr lang="en-US" sz="3600" dirty="0" err="1" smtClean="0">
                <a:solidFill>
                  <a:srgbClr val="C00000"/>
                </a:solidFill>
              </a:rPr>
              <a:t>Broca’s</a:t>
            </a:r>
            <a:r>
              <a:rPr lang="en-US" sz="3600" dirty="0" smtClean="0">
                <a:solidFill>
                  <a:srgbClr val="C00000"/>
                </a:solidFill>
              </a:rPr>
              <a:t> area</a:t>
            </a:r>
            <a:endParaRPr lang="en-US" sz="3600" dirty="0">
              <a:solidFill>
                <a:srgbClr val="C00000"/>
              </a:solidFill>
            </a:endParaRPr>
          </a:p>
        </p:txBody>
      </p:sp>
    </p:spTree>
    <p:extLst>
      <p:ext uri="{BB962C8B-B14F-4D97-AF65-F5344CB8AC3E}">
        <p14:creationId xmlns:p14="http://schemas.microsoft.com/office/powerpoint/2010/main" val="1371932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pPr algn="ctr"/>
            <a:r>
              <a:rPr lang="en-US" dirty="0" smtClean="0"/>
              <a:t>[ZF 2010]: Neural pathways for syntax?</a:t>
            </a:r>
            <a:endParaRPr lang="en-US" dirty="0"/>
          </a:p>
        </p:txBody>
      </p:sp>
      <p:pic>
        <p:nvPicPr>
          <p:cNvPr id="5" name="Content Placeholder 4" descr="1-s2.0-S1364661312002823-gr2.jpg"/>
          <p:cNvPicPr>
            <a:picLocks noGrp="1" noChangeAspect="1"/>
          </p:cNvPicPr>
          <p:nvPr>
            <p:ph idx="1"/>
          </p:nvPr>
        </p:nvPicPr>
        <p:blipFill>
          <a:blip r:embed="rId2">
            <a:extLst>
              <a:ext uri="{28A0092B-C50C-407E-A947-70E740481C1C}">
                <a14:useLocalDpi xmlns:a14="http://schemas.microsoft.com/office/drawing/2010/main" val="0"/>
              </a:ext>
            </a:extLst>
          </a:blip>
          <a:srcRect l="16340" r="16340"/>
          <a:stretch>
            <a:fillRect/>
          </a:stretch>
        </p:blipFill>
        <p:spPr>
          <a:xfrm>
            <a:off x="609600" y="1295400"/>
            <a:ext cx="8229600" cy="4525963"/>
          </a:xfrm>
          <a:ln>
            <a:solidFill>
              <a:srgbClr val="FF0000"/>
            </a:solidFill>
          </a:ln>
        </p:spPr>
      </p:pic>
      <p:sp>
        <p:nvSpPr>
          <p:cNvPr id="3" name="Oval 2"/>
          <p:cNvSpPr/>
          <p:nvPr/>
        </p:nvSpPr>
        <p:spPr>
          <a:xfrm>
            <a:off x="2133600" y="3048000"/>
            <a:ext cx="1524000" cy="1524000"/>
          </a:xfrm>
          <a:prstGeom prst="ellipse">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191000" y="3024981"/>
            <a:ext cx="1219200" cy="1166019"/>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85800" y="4727631"/>
            <a:ext cx="2193164" cy="584775"/>
          </a:xfrm>
          <a:prstGeom prst="rect">
            <a:avLst/>
          </a:prstGeom>
          <a:noFill/>
        </p:spPr>
        <p:txBody>
          <a:bodyPr wrap="none" rtlCol="0">
            <a:spAutoFit/>
          </a:bodyPr>
          <a:lstStyle/>
          <a:p>
            <a:r>
              <a:rPr lang="en-US" sz="3200" b="0" dirty="0" err="1" smtClean="0">
                <a:solidFill>
                  <a:srgbClr val="0033CC"/>
                </a:solidFill>
                <a:latin typeface="+mj-lt"/>
              </a:rPr>
              <a:t>Broca’s</a:t>
            </a:r>
            <a:r>
              <a:rPr lang="en-US" sz="3200" b="0" dirty="0" smtClean="0">
                <a:solidFill>
                  <a:srgbClr val="0033CC"/>
                </a:solidFill>
                <a:latin typeface="+mj-lt"/>
              </a:rPr>
              <a:t> area</a:t>
            </a:r>
            <a:endParaRPr lang="en-US" sz="3200" b="0" dirty="0">
              <a:solidFill>
                <a:srgbClr val="0033CC"/>
              </a:solidFill>
              <a:latin typeface="+mj-lt"/>
            </a:endParaRPr>
          </a:p>
        </p:txBody>
      </p:sp>
      <p:sp>
        <p:nvSpPr>
          <p:cNvPr id="7" name="TextBox 6"/>
          <p:cNvSpPr txBox="1"/>
          <p:nvPr/>
        </p:nvSpPr>
        <p:spPr>
          <a:xfrm>
            <a:off x="4191000" y="4419600"/>
            <a:ext cx="2808269" cy="584775"/>
          </a:xfrm>
          <a:prstGeom prst="rect">
            <a:avLst/>
          </a:prstGeom>
          <a:noFill/>
        </p:spPr>
        <p:txBody>
          <a:bodyPr wrap="none" rtlCol="0">
            <a:spAutoFit/>
          </a:bodyPr>
          <a:lstStyle/>
          <a:p>
            <a:r>
              <a:rPr lang="en-US" sz="3200" b="0" dirty="0" smtClean="0">
                <a:solidFill>
                  <a:srgbClr val="FF0000"/>
                </a:solidFill>
                <a:latin typeface="+mj-lt"/>
              </a:rPr>
              <a:t>Wernicke’s area</a:t>
            </a:r>
            <a:endParaRPr lang="en-US" sz="3200" b="0" dirty="0">
              <a:solidFill>
                <a:srgbClr val="FF0000"/>
              </a:solidFill>
              <a:latin typeface="+mj-lt"/>
            </a:endParaRPr>
          </a:p>
        </p:txBody>
      </p:sp>
    </p:spTree>
    <p:extLst>
      <p:ext uri="{BB962C8B-B14F-4D97-AF65-F5344CB8AC3E}">
        <p14:creationId xmlns:p14="http://schemas.microsoft.com/office/powerpoint/2010/main" val="2093514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smtClean="0">
                <a:solidFill>
                  <a:srgbClr val="C00000"/>
                </a:solidFill>
              </a:rPr>
              <a:t>Finally, more speculation: </a:t>
            </a:r>
            <a:br>
              <a:rPr lang="en-US" i="1" dirty="0" smtClean="0">
                <a:solidFill>
                  <a:srgbClr val="C00000"/>
                </a:solidFill>
              </a:rPr>
            </a:br>
            <a:r>
              <a:rPr lang="en-US" i="1" dirty="0" smtClean="0">
                <a:solidFill>
                  <a:srgbClr val="C00000"/>
                </a:solidFill>
              </a:rPr>
              <a:t>a candidate architecture for syntax</a:t>
            </a:r>
            <a:endParaRPr lang="en-US" i="1" dirty="0">
              <a:solidFill>
                <a:srgbClr val="C00000"/>
              </a:solidFill>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843564"/>
            <a:ext cx="1600200" cy="2506980"/>
          </a:xfrm>
        </p:spPr>
      </p:pic>
      <p:sp>
        <p:nvSpPr>
          <p:cNvPr id="5" name="Rectangle 4"/>
          <p:cNvSpPr/>
          <p:nvPr/>
        </p:nvSpPr>
        <p:spPr>
          <a:xfrm>
            <a:off x="3429000" y="4876800"/>
            <a:ext cx="4495800" cy="12192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p>
        </p:txBody>
      </p:sp>
      <p:sp>
        <p:nvSpPr>
          <p:cNvPr id="6" name="Rectangle 5"/>
          <p:cNvSpPr/>
          <p:nvPr/>
        </p:nvSpPr>
        <p:spPr>
          <a:xfrm>
            <a:off x="3429000" y="3429000"/>
            <a:ext cx="4495800" cy="12192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p>
        </p:txBody>
      </p:sp>
      <p:sp>
        <p:nvSpPr>
          <p:cNvPr id="7" name="Rectangle 6"/>
          <p:cNvSpPr/>
          <p:nvPr/>
        </p:nvSpPr>
        <p:spPr>
          <a:xfrm>
            <a:off x="5715000" y="2057400"/>
            <a:ext cx="2209800" cy="121920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p>
        </p:txBody>
      </p:sp>
      <p:sp>
        <p:nvSpPr>
          <p:cNvPr id="8" name="Rectangle 7"/>
          <p:cNvSpPr/>
          <p:nvPr/>
        </p:nvSpPr>
        <p:spPr>
          <a:xfrm>
            <a:off x="3429000" y="2057400"/>
            <a:ext cx="2209800" cy="1219200"/>
          </a:xfrm>
          <a:prstGeom prst="rect">
            <a:avLst/>
          </a:prstGeom>
          <a:noFill/>
          <a:ln w="57150">
            <a:solidFill>
              <a:srgbClr val="9C5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0" y="4495800"/>
            <a:ext cx="2540000" cy="2540000"/>
          </a:xfrm>
          <a:prstGeom prst="rect">
            <a:avLst/>
          </a:prstGeom>
        </p:spPr>
      </p:pic>
      <p:sp>
        <p:nvSpPr>
          <p:cNvPr id="11" name="TextBox 10"/>
          <p:cNvSpPr txBox="1"/>
          <p:nvPr/>
        </p:nvSpPr>
        <p:spPr>
          <a:xfrm>
            <a:off x="5217967" y="5181600"/>
            <a:ext cx="1146468" cy="830997"/>
          </a:xfrm>
          <a:prstGeom prst="rect">
            <a:avLst/>
          </a:prstGeom>
          <a:noFill/>
        </p:spPr>
        <p:txBody>
          <a:bodyPr wrap="none" rtlCol="0">
            <a:spAutoFit/>
          </a:bodyPr>
          <a:lstStyle/>
          <a:p>
            <a:r>
              <a:rPr lang="en-US" b="0" dirty="0" smtClean="0">
                <a:latin typeface="+mj-lt"/>
              </a:rPr>
              <a:t>kick</a:t>
            </a:r>
            <a:endParaRPr lang="en-US" b="0" dirty="0">
              <a:latin typeface="+mj-lt"/>
            </a:endParaRPr>
          </a:p>
        </p:txBody>
      </p:sp>
      <p:cxnSp>
        <p:nvCxnSpPr>
          <p:cNvPr id="13" name="Straight Arrow Connector 12"/>
          <p:cNvCxnSpPr/>
          <p:nvPr/>
        </p:nvCxnSpPr>
        <p:spPr>
          <a:xfrm flipV="1">
            <a:off x="5715000" y="4350544"/>
            <a:ext cx="0" cy="83105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65566" y="3588603"/>
            <a:ext cx="1146468" cy="830997"/>
          </a:xfrm>
          <a:prstGeom prst="rect">
            <a:avLst/>
          </a:prstGeom>
          <a:noFill/>
        </p:spPr>
        <p:txBody>
          <a:bodyPr wrap="none" rtlCol="0">
            <a:spAutoFit/>
          </a:bodyPr>
          <a:lstStyle/>
          <a:p>
            <a:r>
              <a:rPr lang="en-US" b="0" dirty="0" smtClean="0">
                <a:latin typeface="+mj-lt"/>
              </a:rPr>
              <a:t>kick</a:t>
            </a:r>
            <a:endParaRPr lang="en-US" b="0" dirty="0">
              <a:latin typeface="+mj-lt"/>
            </a:endParaRPr>
          </a:p>
        </p:txBody>
      </p:sp>
      <p:sp>
        <p:nvSpPr>
          <p:cNvPr id="15" name="TextBox 14"/>
          <p:cNvSpPr txBox="1"/>
          <p:nvPr/>
        </p:nvSpPr>
        <p:spPr>
          <a:xfrm>
            <a:off x="3601097" y="4958866"/>
            <a:ext cx="1109727" cy="830997"/>
          </a:xfrm>
          <a:prstGeom prst="rect">
            <a:avLst/>
          </a:prstGeom>
          <a:noFill/>
        </p:spPr>
        <p:txBody>
          <a:bodyPr wrap="none" rtlCol="0">
            <a:spAutoFit/>
          </a:bodyPr>
          <a:lstStyle/>
          <a:p>
            <a:r>
              <a:rPr lang="en-US" b="0" dirty="0" smtClean="0">
                <a:latin typeface="+mj-lt"/>
              </a:rPr>
              <a:t>boy</a:t>
            </a:r>
            <a:endParaRPr lang="en-US" b="0" dirty="0">
              <a:latin typeface="+mj-lt"/>
            </a:endParaRPr>
          </a:p>
        </p:txBody>
      </p:sp>
      <p:cxnSp>
        <p:nvCxnSpPr>
          <p:cNvPr id="16" name="Straight Arrow Connector 15"/>
          <p:cNvCxnSpPr/>
          <p:nvPr/>
        </p:nvCxnSpPr>
        <p:spPr>
          <a:xfrm flipV="1">
            <a:off x="4267200" y="4343400"/>
            <a:ext cx="0" cy="83105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726106" y="3505200"/>
            <a:ext cx="1109727" cy="830997"/>
          </a:xfrm>
          <a:prstGeom prst="rect">
            <a:avLst/>
          </a:prstGeom>
          <a:noFill/>
        </p:spPr>
        <p:txBody>
          <a:bodyPr wrap="none" rtlCol="0">
            <a:spAutoFit/>
          </a:bodyPr>
          <a:lstStyle/>
          <a:p>
            <a:r>
              <a:rPr lang="en-US" b="0" dirty="0" smtClean="0">
                <a:latin typeface="+mj-lt"/>
              </a:rPr>
              <a:t>boy</a:t>
            </a:r>
            <a:endParaRPr lang="en-US" b="0" dirty="0">
              <a:latin typeface="+mj-lt"/>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200" y="4648200"/>
            <a:ext cx="2540000" cy="2540000"/>
          </a:xfrm>
          <a:prstGeom prst="rect">
            <a:avLst/>
          </a:prstGeom>
        </p:spPr>
      </p:pic>
      <p:sp>
        <p:nvSpPr>
          <p:cNvPr id="19" name="TextBox 18"/>
          <p:cNvSpPr txBox="1"/>
          <p:nvPr/>
        </p:nvSpPr>
        <p:spPr>
          <a:xfrm>
            <a:off x="6286610" y="5105400"/>
            <a:ext cx="1085554" cy="830997"/>
          </a:xfrm>
          <a:prstGeom prst="rect">
            <a:avLst/>
          </a:prstGeom>
          <a:noFill/>
        </p:spPr>
        <p:txBody>
          <a:bodyPr wrap="none" rtlCol="0">
            <a:spAutoFit/>
          </a:bodyPr>
          <a:lstStyle/>
          <a:p>
            <a:r>
              <a:rPr lang="en-US" b="0" smtClean="0">
                <a:latin typeface="+mj-lt"/>
              </a:rPr>
              <a:t>ball</a:t>
            </a:r>
            <a:endParaRPr lang="en-US" b="0" dirty="0">
              <a:latin typeface="+mj-lt"/>
            </a:endParaRPr>
          </a:p>
        </p:txBody>
      </p:sp>
      <p:cxnSp>
        <p:nvCxnSpPr>
          <p:cNvPr id="20" name="Straight Arrow Connector 19"/>
          <p:cNvCxnSpPr/>
          <p:nvPr/>
        </p:nvCxnSpPr>
        <p:spPr>
          <a:xfrm flipV="1">
            <a:off x="6858000" y="4495800"/>
            <a:ext cx="0" cy="83105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439010" y="3664803"/>
            <a:ext cx="1085554" cy="830997"/>
          </a:xfrm>
          <a:prstGeom prst="rect">
            <a:avLst/>
          </a:prstGeom>
          <a:noFill/>
        </p:spPr>
        <p:txBody>
          <a:bodyPr wrap="none" rtlCol="0">
            <a:spAutoFit/>
          </a:bodyPr>
          <a:lstStyle/>
          <a:p>
            <a:r>
              <a:rPr lang="en-US" b="0" smtClean="0">
                <a:latin typeface="+mj-lt"/>
              </a:rPr>
              <a:t>ball</a:t>
            </a:r>
            <a:endParaRPr lang="en-US" b="0" dirty="0">
              <a:latin typeface="+mj-lt"/>
            </a:endParaRPr>
          </a:p>
        </p:txBody>
      </p:sp>
      <p:cxnSp>
        <p:nvCxnSpPr>
          <p:cNvPr id="22" name="Straight Arrow Connector 21"/>
          <p:cNvCxnSpPr/>
          <p:nvPr/>
        </p:nvCxnSpPr>
        <p:spPr>
          <a:xfrm flipV="1">
            <a:off x="7010400" y="2743200"/>
            <a:ext cx="0" cy="8310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791200" y="2743200"/>
            <a:ext cx="1066800" cy="10596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509002" y="2057400"/>
            <a:ext cx="851516" cy="830997"/>
          </a:xfrm>
          <a:prstGeom prst="rect">
            <a:avLst/>
          </a:prstGeom>
          <a:noFill/>
        </p:spPr>
        <p:txBody>
          <a:bodyPr wrap="none" rtlCol="0">
            <a:spAutoFit/>
          </a:bodyPr>
          <a:lstStyle/>
          <a:p>
            <a:r>
              <a:rPr lang="en-US" b="0" dirty="0">
                <a:latin typeface="+mj-lt"/>
              </a:rPr>
              <a:t>V</a:t>
            </a:r>
            <a:r>
              <a:rPr lang="en-US" b="0" dirty="0" smtClean="0">
                <a:latin typeface="+mj-lt"/>
              </a:rPr>
              <a:t>P</a:t>
            </a:r>
            <a:endParaRPr lang="en-US" b="0" dirty="0">
              <a:latin typeface="+mj-lt"/>
            </a:endParaRPr>
          </a:p>
        </p:txBody>
      </p:sp>
      <p:cxnSp>
        <p:nvCxnSpPr>
          <p:cNvPr id="26" name="Straight Arrow Connector 25"/>
          <p:cNvCxnSpPr/>
          <p:nvPr/>
        </p:nvCxnSpPr>
        <p:spPr>
          <a:xfrm flipV="1">
            <a:off x="4191000" y="2743200"/>
            <a:ext cx="228600" cy="9834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5" idx="1"/>
          </p:cNvCxnSpPr>
          <p:nvPr/>
        </p:nvCxnSpPr>
        <p:spPr>
          <a:xfrm flipH="1" flipV="1">
            <a:off x="4703130" y="2461587"/>
            <a:ext cx="1805872" cy="113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97552" y="1981200"/>
            <a:ext cx="463588" cy="830997"/>
          </a:xfrm>
          <a:prstGeom prst="rect">
            <a:avLst/>
          </a:prstGeom>
          <a:noFill/>
        </p:spPr>
        <p:txBody>
          <a:bodyPr wrap="none" rtlCol="0">
            <a:spAutoFit/>
          </a:bodyPr>
          <a:lstStyle/>
          <a:p>
            <a:r>
              <a:rPr lang="en-US" b="0" dirty="0">
                <a:latin typeface="+mj-lt"/>
              </a:rPr>
              <a:t>S</a:t>
            </a:r>
          </a:p>
        </p:txBody>
      </p:sp>
    </p:spTree>
    <p:extLst>
      <p:ext uri="{BB962C8B-B14F-4D97-AF65-F5344CB8AC3E}">
        <p14:creationId xmlns:p14="http://schemas.microsoft.com/office/powerpoint/2010/main" val="529156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nodeType="clickEffect">
                                  <p:stCondLst>
                                    <p:cond delay="0"/>
                                  </p:stCondLst>
                                  <p:childTnLst>
                                    <p:animEffect transition="out" filter="blinds(horizontal)">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28"/>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7" grpId="0"/>
      <p:bldP spid="19" grpId="0"/>
      <p:bldP spid="21" grpId="0"/>
      <p:bldP spid="25" grpId="0"/>
      <p:bldP spid="3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610600" cy="1143000"/>
          </a:xfrm>
        </p:spPr>
        <p:txBody>
          <a:bodyPr/>
          <a:lstStyle/>
          <a:p>
            <a:r>
              <a:rPr lang="en-US" dirty="0" err="1"/>
              <a:t>Sooooooo</a:t>
            </a:r>
            <a:r>
              <a:rPr lang="en-US" dirty="0"/>
              <a:t>…</a:t>
            </a:r>
          </a:p>
        </p:txBody>
      </p:sp>
      <p:sp>
        <p:nvSpPr>
          <p:cNvPr id="3" name="Content Placeholder 2"/>
          <p:cNvSpPr>
            <a:spLocks noGrp="1"/>
          </p:cNvSpPr>
          <p:nvPr>
            <p:ph idx="1"/>
          </p:nvPr>
        </p:nvSpPr>
        <p:spPr/>
        <p:txBody>
          <a:bodyPr>
            <a:normAutofit/>
          </a:bodyPr>
          <a:lstStyle/>
          <a:p>
            <a:r>
              <a:rPr lang="en-US" i="1" dirty="0">
                <a:solidFill>
                  <a:schemeClr val="accent2"/>
                </a:solidFill>
              </a:rPr>
              <a:t>How does one think computationally about the Brain? </a:t>
            </a:r>
          </a:p>
          <a:p>
            <a:r>
              <a:rPr lang="en-US" dirty="0" smtClean="0"/>
              <a:t>Assemblies and their operations may </a:t>
            </a:r>
            <a:r>
              <a:rPr lang="en-US" dirty="0"/>
              <a:t>be one </a:t>
            </a:r>
            <a:r>
              <a:rPr lang="en-US" dirty="0" smtClean="0"/>
              <a:t>productive path</a:t>
            </a:r>
          </a:p>
          <a:p>
            <a:r>
              <a:rPr lang="en-US" dirty="0" smtClean="0"/>
              <a:t>A fascinating repertoire of operations</a:t>
            </a:r>
          </a:p>
          <a:p>
            <a:r>
              <a:rPr lang="en-US" dirty="0" smtClean="0"/>
              <a:t>Opens many interesting technical questions</a:t>
            </a:r>
            <a:endParaRPr lang="en-US" dirty="0"/>
          </a:p>
          <a:p>
            <a:r>
              <a:rPr lang="en-US" dirty="0" smtClean="0">
                <a:solidFill>
                  <a:srgbClr val="C0504D"/>
                </a:solidFill>
              </a:rPr>
              <a:t>Ultimately</a:t>
            </a:r>
            <a:r>
              <a:rPr lang="en-US" dirty="0">
                <a:solidFill>
                  <a:srgbClr val="C0504D"/>
                </a:solidFill>
              </a:rPr>
              <a:t>, language</a:t>
            </a:r>
          </a:p>
          <a:p>
            <a:endParaRPr lang="en-US" dirty="0"/>
          </a:p>
          <a:p>
            <a:pPr marL="0" indent="0">
              <a:buNone/>
            </a:pPr>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300338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endParaRPr lang="en-US" dirty="0" smtClean="0"/>
          </a:p>
          <a:p>
            <a:r>
              <a:rPr lang="en-US" dirty="0" smtClean="0">
                <a:solidFill>
                  <a:srgbClr val="7030A0"/>
                </a:solidFill>
              </a:rPr>
              <a:t>The McCulloch-Pitts neuron and the feed-forward neural network</a:t>
            </a:r>
          </a:p>
          <a:p>
            <a:r>
              <a:rPr lang="en-US" dirty="0" smtClean="0">
                <a:solidFill>
                  <a:srgbClr val="7030A0"/>
                </a:solidFill>
              </a:rPr>
              <a:t>The recurrent neural network and in particular Hopfield memory and Boltzmann machine</a:t>
            </a:r>
          </a:p>
          <a:p>
            <a:r>
              <a:rPr lang="en-US" dirty="0" smtClean="0">
                <a:solidFill>
                  <a:srgbClr val="7030A0"/>
                </a:solidFill>
              </a:rPr>
              <a:t>Neural coding in the sensory cortex, and in particular sparse dictionary coding</a:t>
            </a:r>
          </a:p>
          <a:p>
            <a:r>
              <a:rPr lang="en-US" dirty="0" err="1" smtClean="0">
                <a:solidFill>
                  <a:srgbClr val="7030A0"/>
                </a:solidFill>
              </a:rPr>
              <a:t>Valiant’s</a:t>
            </a:r>
            <a:r>
              <a:rPr lang="en-US" dirty="0" smtClean="0">
                <a:solidFill>
                  <a:srgbClr val="7030A0"/>
                </a:solidFill>
              </a:rPr>
              <a:t> </a:t>
            </a:r>
            <a:r>
              <a:rPr lang="en-US" dirty="0" err="1" smtClean="0">
                <a:solidFill>
                  <a:srgbClr val="7030A0"/>
                </a:solidFill>
              </a:rPr>
              <a:t>neuroidal</a:t>
            </a:r>
            <a:r>
              <a:rPr lang="en-US" dirty="0" smtClean="0">
                <a:solidFill>
                  <a:srgbClr val="7030A0"/>
                </a:solidFill>
              </a:rPr>
              <a:t> model and theory of memory</a:t>
            </a:r>
          </a:p>
          <a:p>
            <a:r>
              <a:rPr lang="en-US" dirty="0" smtClean="0">
                <a:solidFill>
                  <a:srgbClr val="7030A0"/>
                </a:solidFill>
              </a:rPr>
              <a:t>Reinforcement learning</a:t>
            </a:r>
          </a:p>
          <a:p>
            <a:r>
              <a:rPr lang="en-US" dirty="0" smtClean="0">
                <a:solidFill>
                  <a:srgbClr val="7030A0"/>
                </a:solidFill>
              </a:rPr>
              <a:t>Spiking neurons</a:t>
            </a:r>
          </a:p>
          <a:p>
            <a:endParaRPr lang="en-US" dirty="0" smtClean="0"/>
          </a:p>
          <a:p>
            <a:endParaRPr lang="en-US" dirty="0"/>
          </a:p>
        </p:txBody>
      </p:sp>
    </p:spTree>
    <p:extLst>
      <p:ext uri="{BB962C8B-B14F-4D97-AF65-F5344CB8AC3E}">
        <p14:creationId xmlns:p14="http://schemas.microsoft.com/office/powerpoint/2010/main" val="715356518"/>
      </p:ext>
    </p:extLst>
  </p:cSld>
  <p:clrMapOvr>
    <a:masterClrMapping/>
  </p:clrMapOvr>
  <p:transition spd="med">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8" descr="5xZxGCa.jpg"/>
          <p:cNvPicPr>
            <a:picLocks noGrp="1" noChangeAspect="1"/>
          </p:cNvPicPr>
          <p:nvPr>
            <p:ph idx="1"/>
          </p:nvPr>
        </p:nvPicPr>
        <p:blipFill>
          <a:blip r:embed="rId2" cstate="print">
            <a:extLst>
              <a:ext uri="{28A0092B-C50C-407E-A947-70E740481C1C}">
                <a14:useLocalDpi xmlns:a14="http://schemas.microsoft.com/office/drawing/2010/main" val="0"/>
              </a:ext>
            </a:extLst>
          </a:blip>
          <a:srcRect l="1519" r="1519"/>
          <a:stretch>
            <a:fillRect/>
          </a:stretch>
        </p:blipFill>
        <p:spPr>
          <a:xfrm>
            <a:off x="-1524000" y="0"/>
            <a:ext cx="12954096" cy="68580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724399" y="3708737"/>
            <a:ext cx="2895601" cy="1015663"/>
          </a:xfrm>
          <a:prstGeom prst="rect">
            <a:avLst/>
          </a:prstGeom>
          <a:noFill/>
        </p:spPr>
        <p:txBody>
          <a:bodyPr wrap="square" rtlCol="0">
            <a:spAutoFit/>
          </a:bodyPr>
          <a:lstStyle/>
          <a:p>
            <a:r>
              <a:rPr lang="en-US" sz="6000" i="1" dirty="0" smtClean="0">
                <a:solidFill>
                  <a:schemeClr val="bg1"/>
                </a:solidFill>
                <a:latin typeface="Arial Hebrew Scholar" charset="-79"/>
                <a:ea typeface="Arial Hebrew Scholar" charset="-79"/>
                <a:cs typeface="Arial Hebrew Scholar" charset="-79"/>
              </a:rPr>
              <a:t>Thanks!</a:t>
            </a:r>
            <a:endParaRPr lang="en-US" sz="6000" i="1" dirty="0">
              <a:solidFill>
                <a:schemeClr val="bg1"/>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1026551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This talk:</a:t>
            </a:r>
            <a:endParaRPr lang="en-US" dirty="0"/>
          </a:p>
        </p:txBody>
      </p:sp>
      <p:pic>
        <p:nvPicPr>
          <p:cNvPr id="5" name="Picture 4" descr="brain1.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1524000" y="2017237"/>
            <a:ext cx="5867400" cy="3772521"/>
          </a:xfrm>
          <a:prstGeom prst="rect">
            <a:avLst/>
          </a:prstGeom>
        </p:spPr>
      </p:pic>
      <p:sp>
        <p:nvSpPr>
          <p:cNvPr id="10" name="Title 1"/>
          <p:cNvSpPr txBox="1">
            <a:spLocks/>
          </p:cNvSpPr>
          <p:nvPr/>
        </p:nvSpPr>
        <p:spPr>
          <a:xfrm>
            <a:off x="1143000" y="2603549"/>
            <a:ext cx="10969486" cy="425445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6700" b="0" dirty="0" smtClean="0">
                <a:solidFill>
                  <a:schemeClr val="bg1"/>
                </a:solidFill>
              </a:rPr>
              <a:t>	</a:t>
            </a:r>
            <a:r>
              <a:rPr lang="en-US" sz="6700" b="0" dirty="0" smtClean="0">
                <a:solidFill>
                  <a:schemeClr val="bg1"/>
                </a:solidFill>
              </a:rPr>
              <a:t>       </a:t>
            </a:r>
            <a:r>
              <a:rPr lang="en-US" sz="4000" b="0" dirty="0" smtClean="0">
                <a:solidFill>
                  <a:schemeClr val="bg1"/>
                </a:solidFill>
              </a:rPr>
              <a:t>computing </a:t>
            </a:r>
            <a:r>
              <a:rPr lang="en-US" sz="4000" b="0" dirty="0" smtClean="0">
                <a:solidFill>
                  <a:schemeClr val="bg1"/>
                </a:solidFill>
              </a:rPr>
              <a:t>with</a:t>
            </a:r>
            <a:br>
              <a:rPr lang="en-US" sz="4000" b="0" dirty="0" smtClean="0">
                <a:solidFill>
                  <a:schemeClr val="bg1"/>
                </a:solidFill>
              </a:rPr>
            </a:br>
            <a:r>
              <a:rPr lang="en-US" sz="4000" b="0" dirty="0" smtClean="0">
                <a:solidFill>
                  <a:schemeClr val="bg1"/>
                </a:solidFill>
              </a:rPr>
              <a:t>	     </a:t>
            </a:r>
            <a:r>
              <a:rPr lang="en-US" sz="4000" b="0" dirty="0" smtClean="0">
                <a:solidFill>
                  <a:schemeClr val="bg1"/>
                </a:solidFill>
              </a:rPr>
              <a:t>           assemblies</a:t>
            </a:r>
            <a:r>
              <a:rPr lang="en-US" sz="4000" b="0" dirty="0" smtClean="0"/>
              <a:t/>
            </a:r>
            <a:br>
              <a:rPr lang="en-US" sz="4000" b="0" dirty="0" smtClean="0"/>
            </a:br>
            <a:r>
              <a:rPr lang="en-US" sz="6700" b="0" dirty="0" smtClean="0"/>
              <a:t/>
            </a:r>
            <a:br>
              <a:rPr lang="en-US" sz="6700" b="0" dirty="0" smtClean="0"/>
            </a:br>
            <a:endParaRPr lang="en-US" sz="4900" b="0" dirty="0">
              <a:solidFill>
                <a:schemeClr val="accent2"/>
              </a:solidFill>
            </a:endParaRPr>
          </a:p>
        </p:txBody>
      </p:sp>
    </p:spTree>
    <p:extLst>
      <p:ext uri="{BB962C8B-B14F-4D97-AF65-F5344CB8AC3E}">
        <p14:creationId xmlns:p14="http://schemas.microsoft.com/office/powerpoint/2010/main" val="1737129612"/>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assembly hypothesis</a:t>
            </a:r>
            <a:endParaRPr lang="en-US" dirty="0"/>
          </a:p>
        </p:txBody>
      </p:sp>
      <p:sp>
        <p:nvSpPr>
          <p:cNvPr id="6" name="Content Placeholder 5"/>
          <p:cNvSpPr>
            <a:spLocks noGrp="1"/>
          </p:cNvSpPr>
          <p:nvPr>
            <p:ph idx="1"/>
          </p:nvPr>
        </p:nvSpPr>
        <p:spPr/>
        <p:txBody>
          <a:bodyPr/>
          <a:lstStyle/>
          <a:p>
            <a:r>
              <a:rPr lang="en-US" dirty="0" smtClean="0"/>
              <a:t>D. O. </a:t>
            </a:r>
            <a:r>
              <a:rPr lang="en-US" dirty="0" err="1" smtClean="0"/>
              <a:t>Hebb</a:t>
            </a:r>
            <a:r>
              <a:rPr lang="en-US" dirty="0" smtClean="0"/>
              <a:t>  1949 </a:t>
            </a:r>
            <a:r>
              <a:rPr lang="en-US" i="1" dirty="0" smtClean="0"/>
              <a:t>“Network of neurons activated repeatedly during a mental process”    </a:t>
            </a:r>
            <a:endParaRPr lang="en-US" i="1" dirty="0"/>
          </a:p>
        </p:txBody>
      </p:sp>
      <p:pic>
        <p:nvPicPr>
          <p:cNvPr id="7" name="Picture 6" descr="Cell_Asseblies_Hebb_original_figure cop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581400"/>
            <a:ext cx="5486400" cy="2731722"/>
          </a:xfrm>
          <a:prstGeom prst="rect">
            <a:avLst/>
          </a:prstGeom>
        </p:spPr>
      </p:pic>
    </p:spTree>
    <p:extLst>
      <p:ext uri="{BB962C8B-B14F-4D97-AF65-F5344CB8AC3E}">
        <p14:creationId xmlns:p14="http://schemas.microsoft.com/office/powerpoint/2010/main" val="1631687320"/>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assembly hypothesis</a:t>
            </a:r>
          </a:p>
        </p:txBody>
      </p:sp>
      <p:sp>
        <p:nvSpPr>
          <p:cNvPr id="6" name="Content Placeholder 5"/>
          <p:cNvSpPr>
            <a:spLocks noGrp="1"/>
          </p:cNvSpPr>
          <p:nvPr>
            <p:ph idx="1"/>
          </p:nvPr>
        </p:nvSpPr>
        <p:spPr/>
        <p:txBody>
          <a:bodyPr/>
          <a:lstStyle/>
          <a:p>
            <a:r>
              <a:rPr lang="en-US" dirty="0" smtClean="0"/>
              <a:t>K. Harris 2005  </a:t>
            </a:r>
            <a:r>
              <a:rPr lang="en-US" i="1" dirty="0" smtClean="0"/>
              <a:t>Nat. Rev NS</a:t>
            </a:r>
            <a:r>
              <a:rPr lang="en-US" dirty="0" smtClean="0"/>
              <a:t>  </a:t>
            </a:r>
          </a:p>
          <a:p>
            <a:pPr marL="0" indent="0">
              <a:buNone/>
            </a:pPr>
            <a:r>
              <a:rPr lang="en-US" i="1" dirty="0" smtClean="0"/>
              <a:t>“An explanation for irregular yet structured spike trains”</a:t>
            </a:r>
            <a:endParaRPr lang="en-US" i="1" dirty="0"/>
          </a:p>
        </p:txBody>
      </p:sp>
      <p:pic>
        <p:nvPicPr>
          <p:cNvPr id="3" name="Picture 2" descr="nrn1669-f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657600"/>
            <a:ext cx="7620000" cy="2514600"/>
          </a:xfrm>
          <a:prstGeom prst="rect">
            <a:avLst/>
          </a:prstGeom>
        </p:spPr>
      </p:pic>
    </p:spTree>
    <p:extLst>
      <p:ext uri="{BB962C8B-B14F-4D97-AF65-F5344CB8AC3E}">
        <p14:creationId xmlns:p14="http://schemas.microsoft.com/office/powerpoint/2010/main" val="402615050"/>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assembly hypothesis</a:t>
            </a:r>
          </a:p>
        </p:txBody>
      </p:sp>
      <p:sp>
        <p:nvSpPr>
          <p:cNvPr id="6" name="Content Placeholder 5"/>
          <p:cNvSpPr>
            <a:spLocks noGrp="1"/>
          </p:cNvSpPr>
          <p:nvPr>
            <p:ph idx="1"/>
          </p:nvPr>
        </p:nvSpPr>
        <p:spPr/>
        <p:txBody>
          <a:bodyPr/>
          <a:lstStyle/>
          <a:p>
            <a:r>
              <a:rPr lang="en-US" dirty="0" smtClean="0"/>
              <a:t>   G. </a:t>
            </a:r>
            <a:r>
              <a:rPr lang="en-US" dirty="0" err="1" smtClean="0"/>
              <a:t>Buzsáki</a:t>
            </a:r>
            <a:r>
              <a:rPr lang="en-US" dirty="0" smtClean="0"/>
              <a:t>, </a:t>
            </a:r>
            <a:r>
              <a:rPr lang="en-US" i="1" dirty="0" smtClean="0"/>
              <a:t>Neuron</a:t>
            </a:r>
            <a:r>
              <a:rPr lang="en-US" dirty="0" smtClean="0"/>
              <a:t> 2010 </a:t>
            </a:r>
          </a:p>
          <a:p>
            <a:pPr marL="0" indent="0">
              <a:buNone/>
            </a:pPr>
            <a:r>
              <a:rPr lang="en-US" i="1" dirty="0" smtClean="0"/>
              <a:t>“hypothesis</a:t>
            </a:r>
            <a:r>
              <a:rPr lang="en-US" i="1" dirty="0"/>
              <a:t> </a:t>
            </a:r>
            <a:r>
              <a:rPr lang="en-US" i="1" dirty="0" smtClean="0"/>
              <a:t>… that cell assemblies </a:t>
            </a:r>
          </a:p>
          <a:p>
            <a:pPr marL="0" indent="0">
              <a:buNone/>
            </a:pPr>
            <a:r>
              <a:rPr lang="en-US" i="1" dirty="0"/>
              <a:t>u</a:t>
            </a:r>
            <a:r>
              <a:rPr lang="en-US" i="1" dirty="0" smtClean="0"/>
              <a:t>nderlie numerous operations </a:t>
            </a:r>
          </a:p>
          <a:p>
            <a:pPr marL="0" indent="0">
              <a:buNone/>
            </a:pPr>
            <a:r>
              <a:rPr lang="en-US" i="1" dirty="0" smtClean="0"/>
              <a:t>in the Brain, </a:t>
            </a:r>
            <a:r>
              <a:rPr lang="en-US" i="1" dirty="0" smtClean="0">
                <a:solidFill>
                  <a:srgbClr val="C00000"/>
                </a:solidFill>
              </a:rPr>
              <a:t>from</a:t>
            </a:r>
            <a:r>
              <a:rPr lang="en-US" i="1" dirty="0" smtClean="0"/>
              <a:t> </a:t>
            </a:r>
            <a:r>
              <a:rPr lang="en-US" i="1" dirty="0" smtClean="0">
                <a:solidFill>
                  <a:srgbClr val="C00000"/>
                </a:solidFill>
              </a:rPr>
              <a:t>encoding </a:t>
            </a:r>
          </a:p>
          <a:p>
            <a:pPr marL="0" indent="0">
              <a:buNone/>
            </a:pPr>
            <a:r>
              <a:rPr lang="en-US" i="1" dirty="0">
                <a:solidFill>
                  <a:srgbClr val="C00000"/>
                </a:solidFill>
              </a:rPr>
              <a:t>m</a:t>
            </a:r>
            <a:r>
              <a:rPr lang="en-US" i="1" dirty="0" smtClean="0">
                <a:solidFill>
                  <a:srgbClr val="C00000"/>
                </a:solidFill>
              </a:rPr>
              <a:t>emories to reasoning</a:t>
            </a:r>
            <a:r>
              <a:rPr lang="en-US" i="1" dirty="0" smtClean="0"/>
              <a:t>.”</a:t>
            </a:r>
          </a:p>
          <a:p>
            <a:pPr marL="0" indent="0">
              <a:buNone/>
            </a:pPr>
            <a:endParaRPr lang="en-US" i="1" dirty="0"/>
          </a:p>
          <a:p>
            <a:pPr marL="0" indent="0">
              <a:buNone/>
            </a:pPr>
            <a:endParaRPr lang="en-US" i="1" dirty="0" smtClean="0"/>
          </a:p>
          <a:p>
            <a:pPr marL="0" indent="0">
              <a:buNone/>
            </a:pPr>
            <a:endParaRPr lang="en-US" i="1" dirty="0"/>
          </a:p>
        </p:txBody>
      </p:sp>
      <p:pic>
        <p:nvPicPr>
          <p:cNvPr id="3" name="Picture 2" descr="nihms249815f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727200"/>
            <a:ext cx="6467395" cy="5130800"/>
          </a:xfrm>
          <a:prstGeom prst="rect">
            <a:avLst/>
          </a:prstGeom>
        </p:spPr>
      </p:pic>
      <p:sp>
        <p:nvSpPr>
          <p:cNvPr id="4" name="TextBox 3"/>
          <p:cNvSpPr txBox="1"/>
          <p:nvPr/>
        </p:nvSpPr>
        <p:spPr>
          <a:xfrm>
            <a:off x="1143000" y="5295166"/>
            <a:ext cx="1635256" cy="830997"/>
          </a:xfrm>
          <a:prstGeom prst="rect">
            <a:avLst/>
          </a:prstGeom>
          <a:noFill/>
        </p:spPr>
        <p:txBody>
          <a:bodyPr wrap="none" rtlCol="0">
            <a:spAutoFit/>
          </a:bodyPr>
          <a:lstStyle/>
          <a:p>
            <a:r>
              <a:rPr lang="en-US" b="0" dirty="0" smtClean="0">
                <a:solidFill>
                  <a:srgbClr val="C00000"/>
                </a:solidFill>
                <a:latin typeface="+mj-lt"/>
              </a:rPr>
              <a:t>scope</a:t>
            </a:r>
            <a:endParaRPr lang="en-US" b="0" dirty="0">
              <a:solidFill>
                <a:srgbClr val="C00000"/>
              </a:solidFill>
              <a:latin typeface="+mj-lt"/>
            </a:endParaRPr>
          </a:p>
        </p:txBody>
      </p:sp>
      <p:cxnSp>
        <p:nvCxnSpPr>
          <p:cNvPr id="7" name="Straight Arrow Connector 6"/>
          <p:cNvCxnSpPr/>
          <p:nvPr/>
        </p:nvCxnSpPr>
        <p:spPr>
          <a:xfrm flipV="1">
            <a:off x="2056719" y="4506251"/>
            <a:ext cx="325372" cy="838200"/>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7365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50095</TotalTime>
  <Words>1637</Words>
  <Application>Microsoft Macintosh PowerPoint</Application>
  <PresentationFormat>On-screen Show (4:3)</PresentationFormat>
  <Paragraphs>295</Paragraphs>
  <Slides>50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 Hebrew Scholar</vt:lpstr>
      <vt:lpstr>Bauhaus 93</vt:lpstr>
      <vt:lpstr>Calibri</vt:lpstr>
      <vt:lpstr>Mangal</vt:lpstr>
      <vt:lpstr>ＭＳ Ｐゴシック</vt:lpstr>
      <vt:lpstr>Times New Roman</vt:lpstr>
      <vt:lpstr>Wingdings</vt:lpstr>
      <vt:lpstr>Arial</vt:lpstr>
      <vt:lpstr>Office Theme</vt:lpstr>
      <vt:lpstr> computing with       assemblies                         Christos H. Papadimitriou                          Columbia U</vt:lpstr>
      <vt:lpstr>PowerPoint Presentation</vt:lpstr>
      <vt:lpstr>PowerPoint Presentation</vt:lpstr>
      <vt:lpstr>What are some examples of productive computational models and paradigms in the study of the Brain?</vt:lpstr>
      <vt:lpstr>PowerPoint Presentation</vt:lpstr>
      <vt:lpstr>This talk:</vt:lpstr>
      <vt:lpstr>The assembly hypothesis</vt:lpstr>
      <vt:lpstr>The assembly hypothesis</vt:lpstr>
      <vt:lpstr>The assembly hypothesis</vt:lpstr>
      <vt:lpstr>The assembly hypothesis (computational version)</vt:lpstr>
      <vt:lpstr>Outline</vt:lpstr>
      <vt:lpstr>PowerPoint Presentation</vt:lpstr>
      <vt:lpstr>The assembly hypothesis</vt:lpstr>
      <vt:lpstr>Projection</vt:lpstr>
      <vt:lpstr>cf the assignment operation  x := y</vt:lpstr>
      <vt:lpstr>Implementation?</vt:lpstr>
      <vt:lpstr>A computational challenge</vt:lpstr>
      <vt:lpstr>Projection:  [al. et Axel, 2011] on mouse olfaction </vt:lpstr>
      <vt:lpstr>From the Discussion  section of [al. et Axel]</vt:lpstr>
      <vt:lpstr>Implementation of projection: results</vt:lpstr>
      <vt:lpstr>PowerPoint Presentation</vt:lpstr>
      <vt:lpstr>Simplified Model</vt:lpstr>
      <vt:lpstr>Mathematical Model:  Results</vt:lpstr>
      <vt:lpstr>PowerPoint Presentation</vt:lpstr>
      <vt:lpstr>Linearized model </vt:lpstr>
      <vt:lpstr>Linearized model: Closed form </vt:lpstr>
      <vt:lpstr>chicken and egg...</vt:lpstr>
      <vt:lpstr>Second operation: association</vt:lpstr>
      <vt:lpstr>PowerPoint Presentation</vt:lpstr>
      <vt:lpstr>NB: The operational semantics                     of association</vt:lpstr>
      <vt:lpstr>A graph theory interlude: Association Graphs</vt:lpstr>
      <vt:lpstr>Association Graphs: Take two, the soft model</vt:lpstr>
      <vt:lpstr>Expressive power: binary relations</vt:lpstr>
      <vt:lpstr>More operations?</vt:lpstr>
      <vt:lpstr>Reciprocal projection and merge</vt:lpstr>
      <vt:lpstr> assembly operations recap </vt:lpstr>
      <vt:lpstr> assembly operations recap </vt:lpstr>
      <vt:lpstr>Which brings us to: Language</vt:lpstr>
      <vt:lpstr>[Nelson…Dehaene, PNAS 2017]</vt:lpstr>
      <vt:lpstr>[Frankland &amp; Greene PNAS 2015]</vt:lpstr>
      <vt:lpstr>The language hemisphere</vt:lpstr>
      <vt:lpstr>The [Ding et al. 2016] experiment</vt:lpstr>
      <vt:lpstr>The [Ding et al. 2016] experiment,  stage II</vt:lpstr>
      <vt:lpstr>One interpretation</vt:lpstr>
      <vt:lpstr> Syntax trees in the Brain? </vt:lpstr>
      <vt:lpstr>Zaccarella &amp; Friedericci “Merge in the human Brain” Front. Psych. 2015</vt:lpstr>
      <vt:lpstr>[ZF 2010]: Neural pathways for syntax?</vt:lpstr>
      <vt:lpstr>Finally, more speculation:  a candidate architecture for syntax</vt:lpstr>
      <vt:lpstr>Sooooooo…</vt:lpstr>
      <vt:lpstr>PowerPoint Presentation</vt:lpstr>
    </vt:vector>
  </TitlesOfParts>
  <Company>University of California, Berkeley</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Algorithmic Problems Related To The Internet</dc:title>
  <dc:creator>christos</dc:creator>
  <cp:lastModifiedBy>Microsoft Office User</cp:lastModifiedBy>
  <cp:revision>728</cp:revision>
  <cp:lastPrinted>2009-10-06T15:41:39Z</cp:lastPrinted>
  <dcterms:created xsi:type="dcterms:W3CDTF">2011-07-25T04:30:19Z</dcterms:created>
  <dcterms:modified xsi:type="dcterms:W3CDTF">2018-04-21T19:58:54Z</dcterms:modified>
</cp:coreProperties>
</file>