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09" r:id="rId2"/>
    <p:sldId id="410" r:id="rId3"/>
    <p:sldId id="430" r:id="rId4"/>
    <p:sldId id="428" r:id="rId5"/>
    <p:sldId id="431" r:id="rId6"/>
    <p:sldId id="395" r:id="rId7"/>
    <p:sldId id="444" r:id="rId8"/>
    <p:sldId id="442" r:id="rId9"/>
    <p:sldId id="412" r:id="rId10"/>
    <p:sldId id="432" r:id="rId11"/>
    <p:sldId id="445" r:id="rId12"/>
    <p:sldId id="434" r:id="rId13"/>
    <p:sldId id="441" r:id="rId14"/>
    <p:sldId id="435" r:id="rId15"/>
    <p:sldId id="417" r:id="rId16"/>
    <p:sldId id="411" r:id="rId17"/>
    <p:sldId id="406" r:id="rId18"/>
  </p:sldIdLst>
  <p:sldSz cx="9144000" cy="6858000" type="screen4x3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63D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05" autoAdjust="0"/>
    <p:restoredTop sz="94660"/>
  </p:normalViewPr>
  <p:slideViewPr>
    <p:cSldViewPr>
      <p:cViewPr varScale="1">
        <p:scale>
          <a:sx n="83" d="100"/>
          <a:sy n="83" d="100"/>
        </p:scale>
        <p:origin x="12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AF8E1388-0C8A-4185-983D-14F5F68341B4}" type="datetimeFigureOut">
              <a:rPr lang="de-AT" smtClean="0"/>
              <a:t>25.04.2018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5DF42B18-72E2-423E-98FF-35C1C51CB59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6011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DCD70427-E316-406D-AB72-87E964418FFD}" type="datetimeFigureOut">
              <a:rPr lang="de-AT" smtClean="0"/>
              <a:t>25.04.2018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C63E23E3-5D18-4321-BF16-141590C6E7E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990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88331-2A96-4F64-9D73-F3362AEC5A81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965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B969-E310-4B9B-BD79-EF7C783C75F7}" type="datetimeFigureOut">
              <a:rPr lang="de-AT" smtClean="0"/>
              <a:t>25.04.2018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B85D-2863-4148-AED8-0925F57869B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619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B969-E310-4B9B-BD79-EF7C783C75F7}" type="datetimeFigureOut">
              <a:rPr lang="de-AT" smtClean="0"/>
              <a:t>25.04.2018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B85D-2863-4148-AED8-0925F57869B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34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B969-E310-4B9B-BD79-EF7C783C75F7}" type="datetimeFigureOut">
              <a:rPr lang="de-AT" smtClean="0"/>
              <a:t>25.04.2018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B85D-2863-4148-AED8-0925F57869B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931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B969-E310-4B9B-BD79-EF7C783C75F7}" type="datetimeFigureOut">
              <a:rPr lang="de-AT" smtClean="0"/>
              <a:t>25.04.2018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B85D-2863-4148-AED8-0925F57869B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230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B969-E310-4B9B-BD79-EF7C783C75F7}" type="datetimeFigureOut">
              <a:rPr lang="de-AT" smtClean="0"/>
              <a:t>25.04.2018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B85D-2863-4148-AED8-0925F57869B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33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B969-E310-4B9B-BD79-EF7C783C75F7}" type="datetimeFigureOut">
              <a:rPr lang="de-AT" smtClean="0"/>
              <a:t>25.04.2018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B85D-2863-4148-AED8-0925F57869B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685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B969-E310-4B9B-BD79-EF7C783C75F7}" type="datetimeFigureOut">
              <a:rPr lang="de-AT" smtClean="0"/>
              <a:t>25.04.2018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B85D-2863-4148-AED8-0925F57869B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807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B969-E310-4B9B-BD79-EF7C783C75F7}" type="datetimeFigureOut">
              <a:rPr lang="de-AT" smtClean="0"/>
              <a:t>25.04.2018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B85D-2863-4148-AED8-0925F57869B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394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B969-E310-4B9B-BD79-EF7C783C75F7}" type="datetimeFigureOut">
              <a:rPr lang="de-AT" smtClean="0"/>
              <a:t>25.04.2018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B85D-2863-4148-AED8-0925F57869B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022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B969-E310-4B9B-BD79-EF7C783C75F7}" type="datetimeFigureOut">
              <a:rPr lang="de-AT" smtClean="0"/>
              <a:t>25.04.2018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B85D-2863-4148-AED8-0925F57869B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923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B969-E310-4B9B-BD79-EF7C783C75F7}" type="datetimeFigureOut">
              <a:rPr lang="de-AT" smtClean="0"/>
              <a:t>25.04.2018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B85D-2863-4148-AED8-0925F57869B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427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AB969-E310-4B9B-BD79-EF7C783C75F7}" type="datetimeFigureOut">
              <a:rPr lang="de-AT" smtClean="0"/>
              <a:t>25.04.2018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CB85D-2863-4148-AED8-0925F57869B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089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hyperlink" Target="http://www.tvfa.tugraz.at/podiumsdiskussion-nachhaltigkeit0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5.emf"/><Relationship Id="rId2" Type="http://schemas.openxmlformats.org/officeDocument/2006/relationships/hyperlink" Target="http://www.tvfa.tugraz.at/podiumsdiskussion-nachhaltigkeit0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gif"/><Relationship Id="rId7" Type="http://schemas.openxmlformats.org/officeDocument/2006/relationships/image" Target="../media/image24.png"/><Relationship Id="rId2" Type="http://schemas.openxmlformats.org/officeDocument/2006/relationships/hyperlink" Target="http://www.tvfa.tugraz.at/podiumsdiskussion-nachhaltigkeit0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tvfa.tugraz.at/podiumsdiskussion-nachhaltigkeit0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gif"/><Relationship Id="rId7" Type="http://schemas.openxmlformats.org/officeDocument/2006/relationships/image" Target="../media/image32.png"/><Relationship Id="rId2" Type="http://schemas.openxmlformats.org/officeDocument/2006/relationships/hyperlink" Target="http://www.tvfa.tugraz.at/podiumsdiskussion-nachhaltigkeit0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7.jpeg"/><Relationship Id="rId4" Type="http://schemas.openxmlformats.org/officeDocument/2006/relationships/image" Target="../media/image30.emf"/><Relationship Id="rId9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tvfa.tugraz.at/podiumsdiskussion-nachhaltigkeit0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emf"/><Relationship Id="rId7" Type="http://schemas.openxmlformats.org/officeDocument/2006/relationships/image" Target="../media/image2.gi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vfa.tugraz.at/podiumsdiskussion-nachhaltigkeit08" TargetMode="External"/><Relationship Id="rId5" Type="http://schemas.openxmlformats.org/officeDocument/2006/relationships/image" Target="../media/image37.emf"/><Relationship Id="rId10" Type="http://schemas.openxmlformats.org/officeDocument/2006/relationships/image" Target="../media/image40.png"/><Relationship Id="rId4" Type="http://schemas.openxmlformats.org/officeDocument/2006/relationships/image" Target="../media/image36.emf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tvfa.tugraz.at/podiumsdiskussion-nachhaltigkeit0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://www.tvfa.tugraz.at/podiumsdiskussion-nachhaltigkeit08" TargetMode="External"/><Relationship Id="rId7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hyperlink" Target="http://www.tvfa.tugraz.at/podiumsdiskussion-nachhaltigkeit0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tvfa.tugraz.at/podiumsdiskussion-nachhaltigkeit0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0.png"/><Relationship Id="rId2" Type="http://schemas.openxmlformats.org/officeDocument/2006/relationships/hyperlink" Target="http://www.tvfa.tugraz.at/podiumsdiskussion-nachhaltigkeit0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tvfa.tugraz.at/podiumsdiskussion-nachhaltigkeit0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tvfa.tugraz.at/podiumsdiskussion-nachhaltigkeit0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3.jpg"/><Relationship Id="rId2" Type="http://schemas.openxmlformats.org/officeDocument/2006/relationships/hyperlink" Target="http://www.tvfa.tugraz.at/podiumsdiskussion-nachhaltigkeit0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em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tvfa.tugraz.at/podiumsdiskussion-nachhaltigkeit0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em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9.png"/><Relationship Id="rId7" Type="http://schemas.openxmlformats.org/officeDocument/2006/relationships/image" Target="../media/image2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vfa.tugraz.at/podiumsdiskussion-nachhaltigkeit08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80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19100" y="4119880"/>
            <a:ext cx="83820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Robert </a:t>
            </a:r>
            <a:r>
              <a:rPr lang="de-DE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Legenstein</a:t>
            </a:r>
            <a:endParaRPr lang="de-DE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r</a:t>
            </a:r>
            <a:r>
              <a:rPr lang="de-A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</a:rPr>
              <a:t>obert.legenstein@igi.tugraz.at</a:t>
            </a:r>
            <a:endParaRPr lang="de-AT" sz="1600" dirty="0">
              <a:solidFill>
                <a:schemeClr val="tx1">
                  <a:lumMod val="65000"/>
                  <a:lumOff val="35000"/>
                </a:schemeClr>
              </a:solidFill>
              <a:latin typeface="Tahoma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de-DE" sz="2200" dirty="0" smtClean="0">
              <a:latin typeface="Arial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Kappel, Guillaume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Bellec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Wolfgang Maass</a:t>
            </a:r>
          </a:p>
          <a:p>
            <a:pPr marL="342900" indent="-342900" algn="ctr">
              <a:spcBef>
                <a:spcPct val="20000"/>
              </a:spcBef>
            </a:pP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for Theoretical Computer Science</a:t>
            </a:r>
          </a:p>
          <a:p>
            <a:pPr algn="ctr"/>
            <a:r>
              <a:rPr lang="en-US" alt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 University of Technology, Austria</a:t>
            </a:r>
          </a:p>
          <a:p>
            <a:pPr marL="342900" indent="-342900" algn="ctr">
              <a:spcBef>
                <a:spcPct val="20000"/>
              </a:spcBef>
            </a:pPr>
            <a:endParaRPr lang="de-DE" sz="2200" dirty="0">
              <a:latin typeface="Arial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de-DE" dirty="0">
              <a:latin typeface="Arial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23900" y="4092704"/>
            <a:ext cx="7772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de-DE" sz="2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15488" y="1118271"/>
            <a:ext cx="9144000" cy="240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sz="3600" dirty="0"/>
              <a:t>Dynamic Neural Network Structures Through Stochastic Rewiring</a:t>
            </a:r>
            <a:endParaRPr lang="en-US" altLang="de-DE" sz="3600" b="1" dirty="0">
              <a:solidFill>
                <a:srgbClr val="008000"/>
              </a:solidFill>
            </a:endParaRPr>
          </a:p>
          <a:p>
            <a:pPr algn="ctr"/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Berkeley</a:t>
            </a:r>
          </a:p>
          <a:p>
            <a:pPr algn="ctr"/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17, 2018</a:t>
            </a:r>
            <a:endParaRPr lang="de-AT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9" descr="http://www.unil.ch/webdav/site/lren/shared/HBP/HBP_Primary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05" y="-168315"/>
            <a:ext cx="1376461" cy="137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portal.tugraz.at/pls/portal/docs/page/Files/i2060/images/Podiumsdiskussion/Logos/logo_tugraz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5450"/>
            <a:ext cx="1171679" cy="57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0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6996" y="3103"/>
            <a:ext cx="7489804" cy="1143000"/>
          </a:xfrm>
        </p:spPr>
        <p:txBody>
          <a:bodyPr>
            <a:noAutofit/>
          </a:bodyPr>
          <a:lstStyle/>
          <a:p>
            <a:pPr marL="1435100" indent="-1435100" algn="l"/>
            <a:r>
              <a:rPr lang="en-GB" dirty="0" smtClean="0"/>
              <a:t>Example 1: Reward-based parameter sampling</a:t>
            </a:r>
            <a:endParaRPr lang="en-US" dirty="0"/>
          </a:p>
        </p:txBody>
      </p:sp>
      <p:pic>
        <p:nvPicPr>
          <p:cNvPr id="37" name="Picture 11" descr="http://portal.tugraz.at/pls/portal/docs/page/Files/i2060/images/Podiumsdiskussion/Logos/logo_tugraz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023"/>
            <a:ext cx="739631" cy="3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457200" y="2410347"/>
            <a:ext cx="7211144" cy="8929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229600" cy="236572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  <a:tabLst>
                    <a:tab pos="2066925" algn="l"/>
                  </a:tabLst>
                </a:pPr>
                <a:r>
                  <a:rPr lang="en-US" sz="1600" b="1" dirty="0" smtClean="0"/>
                  <a:t>General SDE for parameter sampling:</a:t>
                </a:r>
              </a:p>
              <a:p>
                <a:pPr marL="0" indent="0">
                  <a:buNone/>
                  <a:tabLst>
                    <a:tab pos="2066925" algn="l"/>
                  </a:tabLst>
                </a:pPr>
                <a:endParaRPr lang="en-US" sz="1600" dirty="0" smtClean="0"/>
              </a:p>
              <a:p>
                <a:pPr marL="0" indent="0">
                  <a:buNone/>
                  <a:tabLst>
                    <a:tab pos="20669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/>
                          <a:ea typeface="Times New Roman"/>
                          <a:cs typeface="Arial"/>
                        </a:rPr>
                        <m:t>𝑑</m:t>
                      </m:r>
                      <m:sSub>
                        <m:sSubPr>
                          <m:ctrlPr>
                            <a:rPr lang="de-AT" sz="2000" i="1"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Times New Roman"/>
                              <a:cs typeface="Arial"/>
                            </a:rPr>
                            <m:t>𝜃</m:t>
                          </m:r>
                        </m:e>
                        <m:sub>
                          <m:r>
                            <a:rPr lang="en-GB" sz="2000" i="1">
                              <a:latin typeface="Cambria Math"/>
                              <a:ea typeface="Times New Roman"/>
                              <a:cs typeface="Arial"/>
                            </a:rPr>
                            <m:t>𝑖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Times New Roman"/>
                          <a:cs typeface="Arial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de-AT" sz="2000" i="1">
                              <a:latin typeface="Cambria Math"/>
                              <a:ea typeface="Times New Roman"/>
                              <a:cs typeface="Arial"/>
                            </a:rPr>
                            <m:t>𝑏</m:t>
                          </m:r>
                          <m:f>
                            <m:fPr>
                              <m:ctrlPr>
                                <a:rPr lang="de-AT" sz="2000" i="1"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/>
                                  <a:ea typeface="Times New Roman"/>
                                  <a:cs typeface="Arial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GB" sz="2000" i="1">
                                  <a:latin typeface="Cambria Math"/>
                                  <a:ea typeface="Times New Roman"/>
                                  <a:cs typeface="Arial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AT" sz="2000" i="1"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de-AT" sz="2000" i="1"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/>
                                  <a:ea typeface="Times New Roman"/>
                                  <a:cs typeface="Arial"/>
                                </a:rPr>
                                <m:t>log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de-A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AT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de-AT" sz="20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AT" sz="2000" b="1" i="1">
                                  <a:latin typeface="Cambria Math"/>
                                  <a:ea typeface="Times New Roman"/>
                                  <a:cs typeface="Arial"/>
                                </a:rPr>
                                <m:t>(</m:t>
                              </m:r>
                              <m:r>
                                <a:rPr lang="de-AT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  <m:r>
                                <a:rPr lang="de-AT" sz="2000" b="1" i="1">
                                  <a:latin typeface="Cambria Math"/>
                                  <a:ea typeface="Times New Roman"/>
                                  <a:cs typeface="Arial"/>
                                </a:rPr>
                                <m:t>)</m:t>
                              </m:r>
                            </m:e>
                          </m:func>
                        </m:e>
                      </m:d>
                      <m:r>
                        <a:rPr lang="de-AT" sz="2000" i="1">
                          <a:latin typeface="Cambria Math"/>
                          <a:ea typeface="Times New Roman"/>
                          <a:cs typeface="Arial"/>
                        </a:rPr>
                        <m:t>𝑑𝑡</m:t>
                      </m:r>
                      <m:r>
                        <a:rPr lang="en-GB" sz="2000" i="1">
                          <a:latin typeface="Cambria Math"/>
                          <a:ea typeface="Times New Roman"/>
                          <a:cs typeface="Arial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de-AT" sz="2000" i="1"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radPr>
                        <m:deg/>
                        <m:e>
                          <m:r>
                            <a:rPr lang="en-GB" sz="2000" i="1">
                              <a:latin typeface="Cambria Math"/>
                              <a:ea typeface="Times New Roman"/>
                              <a:cs typeface="Arial"/>
                            </a:rPr>
                            <m:t>2</m:t>
                          </m:r>
                          <m:r>
                            <a:rPr lang="en-GB" sz="2000" i="1">
                              <a:latin typeface="Cambria Math"/>
                              <a:ea typeface="Times New Roman"/>
                              <a:cs typeface="Arial"/>
                            </a:rPr>
                            <m:t>𝑇𝑏</m:t>
                          </m:r>
                        </m:e>
                      </m:rad>
                      <m:r>
                        <a:rPr lang="en-GB" sz="2000" i="1">
                          <a:latin typeface="Cambria Math"/>
                          <a:ea typeface="Times New Roman"/>
                          <a:cs typeface="Arial"/>
                        </a:rPr>
                        <m:t>∙</m:t>
                      </m:r>
                      <m:r>
                        <a:rPr lang="en-GB" sz="2000" i="1">
                          <a:latin typeface="Cambria Math"/>
                          <a:ea typeface="Times New Roman"/>
                          <a:cs typeface="Arial"/>
                        </a:rPr>
                        <m:t>𝑑</m:t>
                      </m:r>
                      <m:sSub>
                        <m:sSubPr>
                          <m:ctrlPr>
                            <a:rPr lang="de-AT" sz="2000" i="1"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Times New Roman"/>
                              <a:cs typeface="Arial"/>
                            </a:rPr>
                            <m:t>𝒲</m:t>
                          </m:r>
                        </m:e>
                        <m:sub>
                          <m:r>
                            <a:rPr lang="en-GB" sz="2000" i="1">
                              <a:latin typeface="Cambria Math"/>
                              <a:ea typeface="Times New Roman"/>
                              <a:cs typeface="Arial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  <a:p>
                <a:pPr marL="0" indent="0">
                  <a:buNone/>
                  <a:tabLst>
                    <a:tab pos="2066925" algn="l"/>
                  </a:tabLst>
                </a:pPr>
                <a:endParaRPr lang="en-US" sz="1600" dirty="0"/>
              </a:p>
              <a:p>
                <a:pPr marL="0" indent="0">
                  <a:buNone/>
                  <a:tabLst>
                    <a:tab pos="2066925" algn="l"/>
                  </a:tabLst>
                </a:pPr>
                <a:r>
                  <a:rPr lang="en-US" sz="1600" b="1" dirty="0" smtClean="0"/>
                  <a:t>Reward-based case:</a:t>
                </a:r>
              </a:p>
              <a:p>
                <a:pPr marL="0" indent="0">
                  <a:buNone/>
                  <a:tabLst>
                    <a:tab pos="20669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400" i="1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de-AT" sz="24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de-AT" sz="2400" b="1" i="1">
                          <a:latin typeface="Cambria Math"/>
                          <a:ea typeface="Times New Roman"/>
                          <a:cs typeface="Arial"/>
                        </a:rPr>
                        <m:t>(</m:t>
                      </m:r>
                      <m:r>
                        <a:rPr lang="de-AT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  <m:r>
                        <a:rPr lang="de-AT" sz="2400" b="1" i="1">
                          <a:latin typeface="Cambria Math"/>
                          <a:ea typeface="Times New Roman"/>
                          <a:cs typeface="Arial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de-AT" sz="2400" b="1" i="1">
                          <a:latin typeface="Cambria Math"/>
                          <a:ea typeface="Times New Roman"/>
                          <a:cs typeface="Arial"/>
                        </a:rPr>
                        <m:t>(</m:t>
                      </m:r>
                      <m:r>
                        <a:rPr lang="de-AT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  <m:r>
                        <a:rPr lang="de-AT" sz="2400" b="1" i="1">
                          <a:latin typeface="Cambria Math"/>
                          <a:ea typeface="Times New Roman"/>
                          <a:cs typeface="Arial"/>
                        </a:rPr>
                        <m:t>)</m:t>
                      </m:r>
                      <m:r>
                        <a:rPr lang="en-GB" sz="2400" i="1">
                          <a:latin typeface="Cambria Math"/>
                          <a:ea typeface="Times New Roman"/>
                          <a:cs typeface="Arial"/>
                        </a:rPr>
                        <m:t>∙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𝔼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Times New Roman"/>
                          <a:cs typeface="Arial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  <a:ea typeface="Times New Roman"/>
                          <a:cs typeface="Arial"/>
                        </a:rPr>
                        <m:t>discounted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  <a:ea typeface="Times New Roman"/>
                          <a:cs typeface="Arial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  <a:ea typeface="Times New Roman"/>
                          <a:cs typeface="Arial"/>
                        </a:rPr>
                        <m:t>reward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Times New Roman"/>
                          <a:cs typeface="Arial"/>
                        </a:rPr>
                        <m:t>|</m:t>
                      </m:r>
                      <m:r>
                        <a:rPr lang="de-AT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  <m:r>
                        <a:rPr lang="en-GB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  <a:tabLst>
                    <a:tab pos="2066925" algn="l"/>
                  </a:tabLst>
                </a:pPr>
                <a:endParaRPr lang="en-US" sz="1600" dirty="0"/>
              </a:p>
              <a:p>
                <a:pPr>
                  <a:tabLst>
                    <a:tab pos="11684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e-AT" sz="1600" b="1" i="1">
                        <a:latin typeface="Cambria Math"/>
                        <a:ea typeface="Times New Roman"/>
                        <a:cs typeface="Arial"/>
                      </a:rPr>
                      <m:t>(</m:t>
                    </m:r>
                    <m:r>
                      <a:rPr lang="de-AT" sz="16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𝜽</m:t>
                    </m:r>
                    <m:r>
                      <a:rPr lang="de-AT" sz="1600" b="1" i="1">
                        <a:latin typeface="Cambria Math"/>
                        <a:ea typeface="Times New Roman"/>
                        <a:cs typeface="Arial"/>
                      </a:rPr>
                      <m:t>)</m:t>
                    </m:r>
                  </m:oMath>
                </a14:m>
                <a:r>
                  <a:rPr lang="en-US" sz="1600" dirty="0" smtClean="0"/>
                  <a:t>	structural prior (e.g., sparse connectivity)</a:t>
                </a:r>
                <a:endParaRPr lang="en-US" sz="1600" b="1" dirty="0"/>
              </a:p>
              <a:p>
                <a:pPr marL="0" indent="0">
                  <a:buNone/>
                  <a:tabLst>
                    <a:tab pos="1168400" algn="l"/>
                  </a:tabLst>
                </a:pPr>
                <a:endParaRPr lang="en-US" sz="1600" b="1" dirty="0"/>
              </a:p>
            </p:txBody>
          </p:sp>
        </mc:Choice>
        <mc:Fallback xmlns="">
          <p:sp>
            <p:nvSpPr>
              <p:cNvPr id="41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229600" cy="2365723"/>
              </a:xfrm>
              <a:blipFill>
                <a:blip r:embed="rId4"/>
                <a:stretch>
                  <a:fillRect l="-370" t="-773" b="-2396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77948" y="4203718"/>
                <a:ext cx="5770984" cy="979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AT" sz="1600" dirty="0" smtClean="0"/>
                  <a:t>The </a:t>
                </a:r>
                <a:r>
                  <a:rPr lang="en-US" sz="1600" dirty="0" smtClean="0"/>
                  <a:t>resulting deterministic term</a:t>
                </a:r>
                <a:r>
                  <a:rPr lang="de-AT" sz="1600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de-AT" sz="1600" i="1">
                            <a:latin typeface="Cambria Math"/>
                            <a:ea typeface="Times New Roman"/>
                            <a:cs typeface="Arial"/>
                          </a:rPr>
                          <m:t>𝑏</m:t>
                        </m:r>
                        <m:f>
                          <m:fPr>
                            <m:ctrlPr>
                              <a:rPr lang="de-AT" sz="1600" i="1">
                                <a:latin typeface="Cambria Math" panose="02040503050406030204" pitchFamily="18" charset="0"/>
                                <a:ea typeface="Times New Roman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en-GB" sz="1600" i="1">
                                <a:latin typeface="Cambria Math"/>
                                <a:ea typeface="Times New Roman"/>
                                <a:cs typeface="Arial"/>
                              </a:rPr>
                              <m:t>𝜕</m:t>
                            </m:r>
                          </m:num>
                          <m:den>
                            <m:r>
                              <a:rPr lang="en-GB" sz="1600" i="1">
                                <a:latin typeface="Cambria Math"/>
                                <a:ea typeface="Times New Roman"/>
                                <a:cs typeface="Arial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de-AT" sz="1600" i="1">
                                    <a:latin typeface="Cambria Math" panose="02040503050406030204" pitchFamily="18" charset="0"/>
                                    <a:ea typeface="Times New Roman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GB" sz="1600" i="1"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1600" i="1"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func>
                          <m:funcPr>
                            <m:ctrlPr>
                              <a:rPr lang="de-AT" sz="1600" i="1">
                                <a:latin typeface="Cambria Math" panose="02040503050406030204" pitchFamily="18" charset="0"/>
                                <a:ea typeface="Times New Roman"/>
                                <a:cs typeface="Arial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>
                                <a:latin typeface="Cambria Math"/>
                                <a:ea typeface="Times New Roman"/>
                                <a:cs typeface="Arial"/>
                              </a:rPr>
                              <m:t>log</m:t>
                            </m:r>
                          </m:fName>
                          <m:e>
                            <m:sSup>
                              <m:sSupPr>
                                <m:ctrlPr>
                                  <a:rPr lang="de-AT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AT" sz="16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de-AT" sz="16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de-AT" sz="1600" b="1" i="1">
                                <a:latin typeface="Cambria Math"/>
                                <a:ea typeface="Times New Roman"/>
                                <a:cs typeface="Arial"/>
                              </a:rPr>
                              <m:t>(</m:t>
                            </m:r>
                            <m:r>
                              <a:rPr lang="de-AT" sz="16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𝜽</m:t>
                            </m:r>
                            <m:r>
                              <a:rPr lang="de-AT" sz="1600" b="1" i="1">
                                <a:latin typeface="Cambria Math"/>
                                <a:ea typeface="Times New Roman"/>
                                <a:cs typeface="Arial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r>
                  <a:rPr lang="de-AT" sz="1600" dirty="0"/>
                  <a:t>  </a:t>
                </a:r>
                <a:r>
                  <a:rPr lang="en-US" sz="1600" dirty="0" smtClean="0"/>
                  <a:t>can be approximated by data-based rules for reward-gated spine dynamics and STDP:</a:t>
                </a:r>
                <a:endParaRPr lang="en-US" sz="16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48" y="4203718"/>
                <a:ext cx="5770984" cy="979307"/>
              </a:xfrm>
              <a:prstGeom prst="rect">
                <a:avLst/>
              </a:prstGeom>
              <a:blipFill>
                <a:blip r:embed="rId5"/>
                <a:stretch>
                  <a:fillRect l="-528" b="-812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457200" y="5301208"/>
            <a:ext cx="5428533" cy="1610995"/>
            <a:chOff x="2887883" y="2768456"/>
            <a:chExt cx="5428533" cy="1610995"/>
          </a:xfrm>
        </p:grpSpPr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4167931" y="2771224"/>
              <a:ext cx="116098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de-DE" sz="1200" dirty="0" smtClean="0"/>
                <a:t>Log-normal</a:t>
              </a:r>
              <a:br>
                <a:rPr lang="en-GB" altLang="de-DE" sz="1200" dirty="0" smtClean="0"/>
              </a:br>
              <a:r>
                <a:rPr lang="en-GB" altLang="de-DE" sz="1200" dirty="0" smtClean="0"/>
                <a:t>prior</a:t>
              </a:r>
              <a:endParaRPr lang="en-GB" altLang="de-DE" sz="1200" dirty="0"/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>
              <a:off x="4743995" y="3230893"/>
              <a:ext cx="0" cy="2160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5148064" y="2768456"/>
              <a:ext cx="116098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de-DE" sz="1200" dirty="0" smtClean="0"/>
                <a:t>reward</a:t>
              </a:r>
              <a:endParaRPr lang="en-GB" altLang="de-DE" sz="1200" dirty="0"/>
            </a:p>
          </p:txBody>
        </p:sp>
        <p:cxnSp>
          <p:nvCxnSpPr>
            <p:cNvPr id="47" name="Straight Arrow Connector 46"/>
            <p:cNvCxnSpPr>
              <a:stCxn id="46" idx="2"/>
            </p:cNvCxnSpPr>
            <p:nvPr/>
          </p:nvCxnSpPr>
          <p:spPr bwMode="auto">
            <a:xfrm flipH="1">
              <a:off x="5724128" y="3045455"/>
              <a:ext cx="4426" cy="3894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6040519" y="2944407"/>
              <a:ext cx="116098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de-DE" sz="1200" dirty="0" smtClean="0"/>
                <a:t>eligibility trace</a:t>
              </a:r>
              <a:endParaRPr lang="en-GB" altLang="de-DE" sz="1200" dirty="0"/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>
              <a:off x="6193007" y="3218878"/>
              <a:ext cx="0" cy="2160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feld 3"/>
                <p:cNvSpPr txBox="1"/>
                <p:nvPr/>
              </p:nvSpPr>
              <p:spPr>
                <a:xfrm>
                  <a:off x="2887883" y="3356992"/>
                  <a:ext cx="5428533" cy="10224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de-AT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de-AT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de-AT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de-AT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AT" i="1">
                                        <a:latin typeface="Cambria Math" panose="02040503050406030204" pitchFamily="18" charset="0"/>
                                        <a:ea typeface="Times New Roman"/>
                                        <a:cs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Times New Roman"/>
                                <a:cs typeface="Arial"/>
                              </a:rPr>
                              <m:t>𝑑𝑡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Times New Roman"/>
                                <a:cs typeface="Arial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Times New Roman"/>
                                <a:cs typeface="Arial"/>
                              </a:rPr>
                              <m:t>𝑟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Times New Roman"/>
                                <a:cs typeface="Arial"/>
                              </a:rPr>
                              <m:t>(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Times New Roman"/>
                                <a:cs typeface="Arial"/>
                              </a:rPr>
                              <m:t>𝑡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Times New Roman"/>
                                <a:cs typeface="Arial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cs typeface="Arial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cs typeface="Arial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(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𝑡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)</m:t>
                            </m:r>
                          </m:e>
                        </m:d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de-A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AT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de-AT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𝑏𝑇</m:t>
                            </m:r>
                          </m:e>
                        </m:rad>
                        <m:r>
                          <a:rPr lang="de-AT" i="1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de-A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i="1">
                                <a:latin typeface="Cambria Math"/>
                              </a:rPr>
                              <m:t>𝒲</m:t>
                            </m:r>
                          </m:e>
                          <m:sub>
                            <m:r>
                              <a:rPr lang="de-AT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de-A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de-AT" sz="1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0" name="Textfeld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7883" y="3356992"/>
                  <a:ext cx="5428533" cy="102245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6976243" y="2907149"/>
              <a:ext cx="116098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de-DE" sz="1200" dirty="0" smtClean="0"/>
                <a:t>noise</a:t>
              </a:r>
              <a:endParaRPr lang="en-GB" altLang="de-DE" sz="1200" dirty="0"/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>
              <a:off x="7552307" y="3212976"/>
              <a:ext cx="0" cy="2160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3" name="Textfeld 11"/>
          <p:cNvSpPr txBox="1"/>
          <p:nvPr/>
        </p:nvSpPr>
        <p:spPr>
          <a:xfrm>
            <a:off x="6732240" y="6320353"/>
            <a:ext cx="2303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Yagishita</a:t>
            </a:r>
            <a:r>
              <a:rPr lang="de-A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Science 2014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3074" y="4497000"/>
            <a:ext cx="3477020" cy="182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6996" y="3103"/>
            <a:ext cx="7489804" cy="11430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Reward-based </a:t>
            </a:r>
            <a:r>
              <a:rPr lang="en-US" dirty="0"/>
              <a:t>self-configuration of recurrent neural networks in the motor cortex</a:t>
            </a:r>
          </a:p>
        </p:txBody>
      </p:sp>
      <p:pic>
        <p:nvPicPr>
          <p:cNvPr id="37" name="Picture 11" descr="http://portal.tugraz.at/pls/portal/docs/page/Files/i2060/images/Podiumsdiskussion/Logos/logo_tugraz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023"/>
            <a:ext cx="739631" cy="3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nhaltsplatzhalt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77" y="1696190"/>
            <a:ext cx="1723939" cy="1390272"/>
          </a:xfrm>
          <a:prstGeom prst="rect">
            <a:avLst/>
          </a:prstGeom>
        </p:spPr>
      </p:pic>
      <p:sp>
        <p:nvSpPr>
          <p:cNvPr id="21" name="Textfeld 4"/>
          <p:cNvSpPr txBox="1"/>
          <p:nvPr/>
        </p:nvSpPr>
        <p:spPr>
          <a:xfrm>
            <a:off x="288087" y="1116152"/>
            <a:ext cx="8398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Emergence of reproducible spatiotemporal </a:t>
            </a:r>
            <a:r>
              <a:rPr lang="en-US" sz="1100" dirty="0" smtClean="0"/>
              <a:t>activity during motor learning.</a:t>
            </a:r>
          </a:p>
          <a:p>
            <a:r>
              <a:rPr lang="en-US" sz="1100" dirty="0" smtClean="0"/>
              <a:t>AJ Peters, SX Chen </a:t>
            </a:r>
            <a:r>
              <a:rPr lang="en-US" sz="1100" dirty="0"/>
              <a:t>&amp; </a:t>
            </a:r>
            <a:r>
              <a:rPr lang="en-US" sz="1100" dirty="0" smtClean="0"/>
              <a:t>T Komiyama, 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Nature(510) 2014</a:t>
            </a:r>
            <a:endParaRPr lang="de-A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nhaltsplatzhalt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8800"/>
            <a:ext cx="1364523" cy="1612618"/>
          </a:xfrm>
          <a:prstGeom prst="rect">
            <a:avLst/>
          </a:prstGeom>
        </p:spPr>
      </p:pic>
      <p:pic>
        <p:nvPicPr>
          <p:cNvPr id="23" name="Inhaltsplatzhalt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67" y="1596979"/>
            <a:ext cx="1580539" cy="204990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3988748"/>
            <a:ext cx="9163625" cy="2817783"/>
            <a:chOff x="0" y="3988748"/>
            <a:chExt cx="9163625" cy="2817783"/>
          </a:xfrm>
        </p:grpSpPr>
        <p:pic>
          <p:nvPicPr>
            <p:cNvPr id="24" name="Grafik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4443930"/>
              <a:ext cx="2016224" cy="1960036"/>
            </a:xfrm>
            <a:prstGeom prst="rect">
              <a:avLst/>
            </a:prstGeom>
          </p:spPr>
        </p:pic>
        <p:pic>
          <p:nvPicPr>
            <p:cNvPr id="25" name="Grafik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358"/>
            <a:stretch/>
          </p:blipFill>
          <p:spPr>
            <a:xfrm>
              <a:off x="6117095" y="5758726"/>
              <a:ext cx="3046530" cy="766618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738" y="4470327"/>
              <a:ext cx="3808842" cy="2028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0" y="3988748"/>
              <a:ext cx="8981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Recurrent spiking network model with stochastic reward-modulated synaptic dynamics</a:t>
              </a:r>
              <a:endParaRPr lang="de-A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3218" y="6498754"/>
              <a:ext cx="88387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en-US" altLang="de-DE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Kappel</a:t>
              </a:r>
              <a:r>
                <a:rPr lang="en-US" altLang="de-DE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GB" altLang="de-DE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et al</a:t>
              </a:r>
              <a:r>
                <a:rPr lang="en-US" altLang="de-DE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., </a:t>
              </a:r>
              <a:r>
                <a:rPr lang="en-US" altLang="de-DE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eNeuro</a:t>
              </a:r>
              <a:r>
                <a:rPr lang="en-US" altLang="de-DE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2018</a:t>
              </a:r>
              <a:r>
                <a:rPr lang="en-US" altLang="de-DE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pic>
          <p:nvPicPr>
            <p:cNvPr id="15" name="Grafik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119" b="52251"/>
            <a:stretch/>
          </p:blipFill>
          <p:spPr>
            <a:xfrm>
              <a:off x="6344619" y="4558692"/>
              <a:ext cx="1225635" cy="1138475"/>
            </a:xfrm>
            <a:prstGeom prst="rect">
              <a:avLst/>
            </a:prstGeom>
          </p:spPr>
        </p:pic>
        <p:pic>
          <p:nvPicPr>
            <p:cNvPr id="16" name="Grafik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01" b="51753"/>
            <a:stretch/>
          </p:blipFill>
          <p:spPr>
            <a:xfrm>
              <a:off x="7770293" y="4546832"/>
              <a:ext cx="980357" cy="115033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228184" y="1759899"/>
            <a:ext cx="2524712" cy="1597093"/>
            <a:chOff x="4078924" y="4797152"/>
            <a:chExt cx="2941348" cy="1860650"/>
          </a:xfrm>
        </p:grpSpPr>
        <p:pic>
          <p:nvPicPr>
            <p:cNvPr id="19" name="Inhaltsplatzhalter 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829"/>
            <a:stretch/>
          </p:blipFill>
          <p:spPr>
            <a:xfrm>
              <a:off x="4091418" y="4797152"/>
              <a:ext cx="2928854" cy="1733520"/>
            </a:xfrm>
            <a:prstGeom prst="rect">
              <a:avLst/>
            </a:prstGeom>
          </p:spPr>
        </p:pic>
        <p:sp>
          <p:nvSpPr>
            <p:cNvPr id="27" name="Textfeld 5"/>
            <p:cNvSpPr txBox="1"/>
            <p:nvPr/>
          </p:nvSpPr>
          <p:spPr>
            <a:xfrm>
              <a:off x="4078924" y="6335092"/>
              <a:ext cx="2221268" cy="3227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endParaRPr lang="de-AT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54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6996" y="3103"/>
            <a:ext cx="7489804" cy="1143000"/>
          </a:xfrm>
        </p:spPr>
        <p:txBody>
          <a:bodyPr>
            <a:noAutofit/>
          </a:bodyPr>
          <a:lstStyle/>
          <a:p>
            <a:pPr algn="l"/>
            <a:r>
              <a:rPr lang="de-AT" dirty="0" err="1"/>
              <a:t>Resulting</a:t>
            </a:r>
            <a:r>
              <a:rPr lang="de-AT" dirty="0"/>
              <a:t> </a:t>
            </a:r>
            <a:r>
              <a:rPr lang="de-AT" dirty="0" err="1"/>
              <a:t>dynamics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parameter</a:t>
            </a:r>
            <a:r>
              <a:rPr lang="de-AT" dirty="0"/>
              <a:t> </a:t>
            </a:r>
            <a:r>
              <a:rPr lang="de-AT" dirty="0" err="1"/>
              <a:t>vector</a:t>
            </a:r>
            <a:r>
              <a:rPr lang="de-AT" dirty="0"/>
              <a:t> 𝜃</a:t>
            </a:r>
            <a:endParaRPr lang="en-US" dirty="0"/>
          </a:p>
        </p:txBody>
      </p:sp>
      <p:pic>
        <p:nvPicPr>
          <p:cNvPr id="37" name="Picture 11" descr="http://portal.tugraz.at/pls/portal/docs/page/Files/i2060/images/Podiumsdiskussion/Logos/logo_tugraz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023"/>
            <a:ext cx="739631" cy="3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262" y="1556792"/>
            <a:ext cx="2808312" cy="2372209"/>
          </a:xfrm>
          <a:prstGeom prst="rect">
            <a:avLst/>
          </a:prstGeom>
        </p:spPr>
      </p:pic>
      <p:sp>
        <p:nvSpPr>
          <p:cNvPr id="12" name="Textfeld 3"/>
          <p:cNvSpPr txBox="1"/>
          <p:nvPr/>
        </p:nvSpPr>
        <p:spPr>
          <a:xfrm>
            <a:off x="107504" y="836712"/>
            <a:ext cx="7980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keeps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moving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reached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3891256" cy="264857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95536" y="4621815"/>
            <a:ext cx="8363564" cy="2093419"/>
            <a:chOff x="395536" y="4621815"/>
            <a:chExt cx="8363564" cy="2093419"/>
          </a:xfrm>
        </p:grpSpPr>
        <p:sp>
          <p:nvSpPr>
            <p:cNvPr id="13" name="Textfeld 4"/>
            <p:cNvSpPr txBox="1"/>
            <p:nvPr/>
          </p:nvSpPr>
          <p:spPr>
            <a:xfrm>
              <a:off x="395536" y="4746214"/>
              <a:ext cx="602696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Functional</a:t>
              </a:r>
              <a:r>
                <a:rPr lang="de-AT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benefit</a:t>
              </a:r>
              <a:r>
                <a:rPr lang="de-AT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de-AT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ongoing</a:t>
              </a:r>
              <a:r>
                <a:rPr lang="de-AT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parameter</a:t>
              </a:r>
              <a:r>
                <a:rPr lang="de-AT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de-AT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dynamics</a:t>
              </a:r>
              <a:r>
                <a:rPr lang="de-A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 </a:t>
              </a:r>
            </a:p>
            <a:p>
              <a:r>
                <a:rPr lang="de-A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Immediate </a:t>
              </a:r>
              <a:r>
                <a:rPr lang="de-AT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de-A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automatic</a:t>
              </a:r>
              <a:r>
                <a:rPr lang="de-A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compensation</a:t>
              </a:r>
              <a:r>
                <a:rPr lang="de-A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for</a:t>
              </a:r>
              <a:r>
                <a:rPr lang="de-A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de-A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de-AT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drastic</a:t>
              </a:r>
              <a:r>
                <a:rPr lang="de-A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network</a:t>
              </a:r>
              <a:r>
                <a:rPr lang="de-A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perturbation</a:t>
              </a:r>
              <a:r>
                <a:rPr lang="de-A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Switch </a:t>
              </a:r>
              <a:r>
                <a:rPr lang="de-AT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de-A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de-AT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function</a:t>
              </a:r>
              <a:r>
                <a:rPr lang="de-A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de-A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de-A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populations</a:t>
              </a:r>
              <a:r>
                <a:rPr lang="de-A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U </a:t>
              </a:r>
              <a:r>
                <a:rPr lang="de-AT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de-A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 after 24h </a:t>
              </a:r>
              <a:endParaRPr lang="de-AT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1898" y="4621815"/>
              <a:ext cx="3817202" cy="2093419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43218" y="6498754"/>
            <a:ext cx="2556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Kappel</a:t>
            </a:r>
            <a:r>
              <a:rPr lang="en-US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 al</a:t>
            </a:r>
            <a:r>
              <a:rPr lang="en-US" alt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., </a:t>
            </a:r>
            <a:r>
              <a:rPr lang="en-US" altLang="de-DE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eNeuro</a:t>
            </a:r>
            <a:r>
              <a:rPr lang="en-US" alt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2018</a:t>
            </a:r>
            <a:r>
              <a:rPr lang="en-US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8104" y="4005064"/>
            <a:ext cx="3526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 to: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Ziv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Nat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Neurosci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2013</a:t>
            </a: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6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6996" y="3103"/>
            <a:ext cx="7489804" cy="1143000"/>
          </a:xfrm>
        </p:spPr>
        <p:txBody>
          <a:bodyPr>
            <a:noAutofit/>
          </a:bodyPr>
          <a:lstStyle/>
          <a:p>
            <a:pPr algn="l"/>
            <a:r>
              <a:rPr lang="de-AT" dirty="0" err="1" smtClean="0"/>
              <a:t>Quantifying</a:t>
            </a:r>
            <a:r>
              <a:rPr lang="de-AT" dirty="0" smtClean="0"/>
              <a:t> </a:t>
            </a:r>
            <a:r>
              <a:rPr lang="de-AT" dirty="0" err="1"/>
              <a:t>s</a:t>
            </a:r>
            <a:r>
              <a:rPr lang="de-AT" dirty="0" err="1" smtClean="0"/>
              <a:t>tochasticity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rewiring</a:t>
            </a:r>
            <a:endParaRPr lang="en-US" dirty="0"/>
          </a:p>
        </p:txBody>
      </p:sp>
      <p:pic>
        <p:nvPicPr>
          <p:cNvPr id="37" name="Picture 11" descr="http://portal.tugraz.at/pls/portal/docs/page/Files/i2060/images/Podiumsdiskussion/Logos/logo_tugraz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023"/>
            <a:ext cx="739631" cy="3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310" y="4129670"/>
            <a:ext cx="2269078" cy="2292956"/>
          </a:xfrm>
          <a:prstGeom prst="rect">
            <a:avLst/>
          </a:prstGeom>
        </p:spPr>
      </p:pic>
      <p:pic>
        <p:nvPicPr>
          <p:cNvPr id="15" name="Inhaltsplatzhalt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73"/>
          <a:stretch/>
        </p:blipFill>
        <p:spPr>
          <a:xfrm>
            <a:off x="395536" y="4329853"/>
            <a:ext cx="1753587" cy="1724636"/>
          </a:xfrm>
          <a:prstGeom prst="rect">
            <a:avLst/>
          </a:prstGeom>
        </p:spPr>
      </p:pic>
      <p:sp>
        <p:nvSpPr>
          <p:cNvPr id="16" name="Textfeld 11"/>
          <p:cNvSpPr txBox="1"/>
          <p:nvPr/>
        </p:nvSpPr>
        <p:spPr>
          <a:xfrm>
            <a:off x="538603" y="6080880"/>
            <a:ext cx="2537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Dvorkin</a:t>
            </a:r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&amp; Ziv, </a:t>
            </a:r>
            <a:r>
              <a:rPr lang="de-A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de-A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Biol</a:t>
            </a:r>
            <a:r>
              <a:rPr lang="de-A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2016</a:t>
            </a:r>
          </a:p>
        </p:txBody>
      </p:sp>
      <p:pic>
        <p:nvPicPr>
          <p:cNvPr id="17" name="Inhaltsplatzhalter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32" y="1843338"/>
            <a:ext cx="3204356" cy="1130949"/>
          </a:xfrm>
          <a:prstGeom prst="rect">
            <a:avLst/>
          </a:prstGeom>
        </p:spPr>
      </p:pic>
      <p:pic>
        <p:nvPicPr>
          <p:cNvPr id="18" name="Inhaltsplatzhalt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77" y="1448846"/>
            <a:ext cx="1366637" cy="171067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339752" y="1542053"/>
            <a:ext cx="2941348" cy="1814939"/>
            <a:chOff x="4078924" y="4797152"/>
            <a:chExt cx="2941348" cy="1814939"/>
          </a:xfrm>
        </p:grpSpPr>
        <p:pic>
          <p:nvPicPr>
            <p:cNvPr id="20" name="Inhaltsplatzhalter 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829"/>
            <a:stretch/>
          </p:blipFill>
          <p:spPr>
            <a:xfrm>
              <a:off x="4091418" y="4797152"/>
              <a:ext cx="2928854" cy="1733520"/>
            </a:xfrm>
            <a:prstGeom prst="rect">
              <a:avLst/>
            </a:prstGeom>
          </p:spPr>
        </p:pic>
        <p:sp>
          <p:nvSpPr>
            <p:cNvPr id="21" name="Textfeld 5"/>
            <p:cNvSpPr txBox="1"/>
            <p:nvPr/>
          </p:nvSpPr>
          <p:spPr>
            <a:xfrm>
              <a:off x="4078924" y="6335092"/>
              <a:ext cx="222126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Peters et al., 2014</a:t>
              </a:r>
              <a:endParaRPr lang="de-AT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24684" y="3928155"/>
            <a:ext cx="2644608" cy="2741205"/>
            <a:chOff x="3891740" y="3697376"/>
            <a:chExt cx="2644608" cy="27412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25851" y="3819328"/>
              <a:ext cx="2510497" cy="261925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891740" y="3697376"/>
              <a:ext cx="464236" cy="307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2" name="Textfeld 3"/>
          <p:cNvSpPr txBox="1"/>
          <p:nvPr/>
        </p:nvSpPr>
        <p:spPr>
          <a:xfrm>
            <a:off x="251520" y="3780643"/>
            <a:ext cx="7704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Synaptic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stochasticity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3" name="Textfeld 3"/>
          <p:cNvSpPr txBox="1"/>
          <p:nvPr/>
        </p:nvSpPr>
        <p:spPr>
          <a:xfrm>
            <a:off x="179512" y="1074222"/>
            <a:ext cx="7704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Rewiring dynamics: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03403" y="6515471"/>
            <a:ext cx="2556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Kappel</a:t>
            </a:r>
            <a:r>
              <a:rPr lang="en-US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 al</a:t>
            </a:r>
            <a:r>
              <a:rPr lang="en-US" alt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., </a:t>
            </a:r>
            <a:r>
              <a:rPr lang="en-US" altLang="de-DE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eNeuro</a:t>
            </a:r>
            <a:r>
              <a:rPr lang="en-US" alt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2018</a:t>
            </a:r>
            <a:r>
              <a:rPr lang="en-US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65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6996" y="3103"/>
            <a:ext cx="7489804" cy="1143000"/>
          </a:xfrm>
        </p:spPr>
        <p:txBody>
          <a:bodyPr>
            <a:noAutofit/>
          </a:bodyPr>
          <a:lstStyle/>
          <a:p>
            <a:pPr marL="1701800" indent="-1701800" algn="l"/>
            <a:r>
              <a:rPr lang="en-GB" dirty="0" smtClean="0"/>
              <a:t>Example 2: Synaptic rewiring for supervised learning in deep networks</a:t>
            </a:r>
            <a:endParaRPr lang="en-US" dirty="0"/>
          </a:p>
        </p:txBody>
      </p:sp>
      <p:pic>
        <p:nvPicPr>
          <p:cNvPr id="37" name="Picture 11" descr="http://portal.tugraz.at/pls/portal/docs/page/Files/i2060/images/Podiumsdiskussion/Logos/logo_tugraz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023"/>
            <a:ext cx="739631" cy="3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3"/>
          <p:cNvSpPr txBox="1"/>
          <p:nvPr/>
        </p:nvSpPr>
        <p:spPr>
          <a:xfrm>
            <a:off x="611560" y="1268760"/>
            <a:ext cx="7704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 demonstrate effectivity of the framework on more demanding tasks: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06569" y="1988840"/>
                <a:ext cx="8229600" cy="475252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  <a:tabLst>
                    <a:tab pos="2066925" algn="l"/>
                  </a:tabLst>
                </a:pPr>
                <a:r>
                  <a:rPr lang="en-US" sz="1600" b="1" dirty="0" smtClean="0"/>
                  <a:t>General SDE for parameter sampling:</a:t>
                </a:r>
                <a:endParaRPr lang="en-US" sz="1600" dirty="0" smtClean="0"/>
              </a:p>
              <a:p>
                <a:pPr marL="0" indent="0">
                  <a:buNone/>
                  <a:tabLst>
                    <a:tab pos="20669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  <a:ea typeface="Times New Roman"/>
                          <a:cs typeface="Arial"/>
                        </a:rPr>
                        <m:t>𝑑</m:t>
                      </m:r>
                      <m:sSub>
                        <m:sSubPr>
                          <m:ctrlPr>
                            <a:rPr lang="de-AT" sz="1600" i="1"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  <a:ea typeface="Times New Roman"/>
                              <a:cs typeface="Arial"/>
                            </a:rPr>
                            <m:t>𝜃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  <a:ea typeface="Times New Roman"/>
                              <a:cs typeface="Arial"/>
                            </a:rPr>
                            <m:t>𝑖</m:t>
                          </m:r>
                        </m:sub>
                      </m:sSub>
                      <m:r>
                        <a:rPr lang="en-GB" sz="1600" i="1">
                          <a:latin typeface="Cambria Math"/>
                          <a:ea typeface="Times New Roman"/>
                          <a:cs typeface="Arial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de-AT" sz="1600" i="1">
                              <a:latin typeface="Cambria Math"/>
                              <a:ea typeface="Times New Roman"/>
                              <a:cs typeface="Arial"/>
                            </a:rPr>
                            <m:t>𝑏</m:t>
                          </m:r>
                          <m:f>
                            <m:fPr>
                              <m:ctrlPr>
                                <a:rPr lang="de-AT" sz="1600" i="1"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  <a:ea typeface="Times New Roman"/>
                                  <a:cs typeface="Arial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  <a:ea typeface="Times New Roman"/>
                                  <a:cs typeface="Arial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AT" sz="1600" i="1"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i="1"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de-AT" sz="1600" i="1"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/>
                                  <a:ea typeface="Times New Roman"/>
                                  <a:cs typeface="Arial"/>
                                </a:rPr>
                                <m:t>log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de-AT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AT" sz="16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de-AT" sz="16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AT" sz="1600" b="1" i="1">
                                  <a:latin typeface="Cambria Math"/>
                                  <a:ea typeface="Times New Roman"/>
                                  <a:cs typeface="Arial"/>
                                </a:rPr>
                                <m:t>(</m:t>
                              </m:r>
                              <m:r>
                                <a:rPr lang="de-AT" sz="16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  <m:r>
                                <a:rPr lang="de-AT" sz="1600" b="1" i="1">
                                  <a:latin typeface="Cambria Math"/>
                                  <a:ea typeface="Times New Roman"/>
                                  <a:cs typeface="Arial"/>
                                </a:rPr>
                                <m:t>)</m:t>
                              </m:r>
                            </m:e>
                          </m:func>
                        </m:e>
                      </m:d>
                      <m:r>
                        <a:rPr lang="de-AT" sz="1600" i="1">
                          <a:latin typeface="Cambria Math"/>
                          <a:ea typeface="Times New Roman"/>
                          <a:cs typeface="Arial"/>
                        </a:rPr>
                        <m:t>𝑑𝑡</m:t>
                      </m:r>
                      <m:r>
                        <a:rPr lang="en-GB" sz="1600" i="1">
                          <a:latin typeface="Cambria Math"/>
                          <a:ea typeface="Times New Roman"/>
                          <a:cs typeface="Arial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de-AT" sz="1600" i="1"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radPr>
                        <m:deg/>
                        <m:e>
                          <m:r>
                            <a:rPr lang="en-GB" sz="1600" i="1">
                              <a:latin typeface="Cambria Math"/>
                              <a:ea typeface="Times New Roman"/>
                              <a:cs typeface="Arial"/>
                            </a:rPr>
                            <m:t>2</m:t>
                          </m:r>
                          <m:r>
                            <a:rPr lang="en-GB" sz="1600" i="1">
                              <a:latin typeface="Cambria Math"/>
                              <a:ea typeface="Times New Roman"/>
                              <a:cs typeface="Arial"/>
                            </a:rPr>
                            <m:t>𝑇𝑏</m:t>
                          </m:r>
                        </m:e>
                      </m:rad>
                      <m:r>
                        <a:rPr lang="en-GB" sz="1600" i="1">
                          <a:latin typeface="Cambria Math"/>
                          <a:ea typeface="Times New Roman"/>
                          <a:cs typeface="Arial"/>
                        </a:rPr>
                        <m:t>∙</m:t>
                      </m:r>
                      <m:r>
                        <a:rPr lang="en-GB" sz="1600" i="1">
                          <a:latin typeface="Cambria Math"/>
                          <a:ea typeface="Times New Roman"/>
                          <a:cs typeface="Arial"/>
                        </a:rPr>
                        <m:t>𝑑</m:t>
                      </m:r>
                      <m:sSub>
                        <m:sSubPr>
                          <m:ctrlPr>
                            <a:rPr lang="de-AT" sz="1600" i="1"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  <a:ea typeface="Times New Roman"/>
                              <a:cs typeface="Arial"/>
                            </a:rPr>
                            <m:t>𝒲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  <a:ea typeface="Times New Roman"/>
                              <a:cs typeface="Arial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  <a:tabLst>
                    <a:tab pos="2066925" algn="l"/>
                  </a:tabLst>
                </a:pPr>
                <a:r>
                  <a:rPr lang="en-US" sz="1600" b="1" dirty="0" smtClean="0"/>
                  <a:t>Supervised case:</a:t>
                </a:r>
              </a:p>
              <a:p>
                <a:pPr marL="0" indent="0">
                  <a:buNone/>
                  <a:tabLst>
                    <a:tab pos="20669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i="1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de-AT" sz="20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de-AT" sz="2000" b="1" i="1">
                          <a:latin typeface="Cambria Math"/>
                          <a:ea typeface="Times New Roman"/>
                          <a:cs typeface="Arial"/>
                        </a:rPr>
                        <m:t>(</m:t>
                      </m:r>
                      <m:r>
                        <a:rPr lang="de-AT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  <m:r>
                        <a:rPr lang="de-AT" sz="2000" b="1" i="1">
                          <a:latin typeface="Cambria Math"/>
                          <a:ea typeface="Times New Roman"/>
                          <a:cs typeface="Arial"/>
                        </a:rPr>
                        <m:t>)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de-AT" sz="2000" b="1" i="1">
                          <a:latin typeface="Cambria Math"/>
                          <a:ea typeface="Times New Roman"/>
                          <a:cs typeface="Arial"/>
                        </a:rPr>
                        <m:t>(</m:t>
                      </m:r>
                      <m:r>
                        <a:rPr lang="de-AT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  <m:r>
                        <a:rPr lang="de-AT" sz="2000" b="1" i="1">
                          <a:latin typeface="Cambria Math"/>
                          <a:ea typeface="Times New Roman"/>
                          <a:cs typeface="Arial"/>
                        </a:rPr>
                        <m:t>)</m:t>
                      </m:r>
                      <m:r>
                        <a:rPr lang="en-GB" sz="2000" i="1">
                          <a:latin typeface="Cambria Math"/>
                          <a:ea typeface="Times New Roman"/>
                          <a:cs typeface="Arial"/>
                        </a:rPr>
                        <m:t>∙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Times New Roman"/>
                          <a:cs typeface="Arial"/>
                        </a:rPr>
                        <m:t>𝑝</m:t>
                      </m:r>
                      <m:r>
                        <a:rPr lang="en-GB" sz="2000" b="0" i="0" smtClean="0">
                          <a:latin typeface="Cambria Math" panose="02040503050406030204" pitchFamily="18" charset="0"/>
                          <a:ea typeface="Times New Roman"/>
                          <a:cs typeface="Arial"/>
                        </a:rPr>
                        <m:t>(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Times New Roman"/>
                          <a:cs typeface="Arial"/>
                        </a:rPr>
                        <m:t>𝒕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Times New Roman"/>
                          <a:cs typeface="Arial"/>
                        </a:rPr>
                        <m:t>|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Times New Roman"/>
                          <a:cs typeface="Arial"/>
                        </a:rPr>
                        <m:t>𝑿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Times New Roman"/>
                          <a:cs typeface="Arial"/>
                        </a:rPr>
                        <m:t>,</m:t>
                      </m:r>
                      <m:r>
                        <a:rPr lang="de-AT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  <m:r>
                        <a:rPr lang="en-GB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  <a:tabLst>
                    <a:tab pos="2066925" algn="l"/>
                  </a:tabLst>
                </a:pPr>
                <a:endParaRPr lang="en-US" sz="1600" dirty="0"/>
              </a:p>
              <a:p>
                <a:pPr>
                  <a:tabLst>
                    <a:tab pos="1347788" algn="l"/>
                  </a:tabLst>
                </a:pP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Times New Roman"/>
                        <a:cs typeface="Arial"/>
                      </a:rPr>
                      <m:t>𝑝</m:t>
                    </m:r>
                    <m:r>
                      <a:rPr lang="en-GB" sz="1600">
                        <a:latin typeface="Cambria Math" panose="02040503050406030204" pitchFamily="18" charset="0"/>
                        <a:ea typeface="Times New Roman"/>
                        <a:cs typeface="Arial"/>
                      </a:rPr>
                      <m:t>(</m:t>
                    </m:r>
                    <m:r>
                      <a:rPr lang="en-GB" sz="1600" b="1" i="1">
                        <a:latin typeface="Cambria Math" panose="02040503050406030204" pitchFamily="18" charset="0"/>
                        <a:ea typeface="Times New Roman"/>
                        <a:cs typeface="Arial"/>
                      </a:rPr>
                      <m:t>𝒕</m:t>
                    </m:r>
                    <m:r>
                      <a:rPr lang="en-GB" sz="1600" i="1">
                        <a:latin typeface="Cambria Math" panose="02040503050406030204" pitchFamily="18" charset="0"/>
                        <a:ea typeface="Times New Roman"/>
                        <a:cs typeface="Arial"/>
                      </a:rPr>
                      <m:t>|</m:t>
                    </m:r>
                    <m:r>
                      <a:rPr lang="en-GB" sz="1600" b="1" i="1">
                        <a:latin typeface="Cambria Math" panose="02040503050406030204" pitchFamily="18" charset="0"/>
                        <a:ea typeface="Times New Roman"/>
                        <a:cs typeface="Arial"/>
                      </a:rPr>
                      <m:t>𝑿</m:t>
                    </m:r>
                    <m:r>
                      <a:rPr lang="en-GB" sz="1600" b="1" i="1">
                        <a:latin typeface="Cambria Math" panose="02040503050406030204" pitchFamily="18" charset="0"/>
                        <a:ea typeface="Times New Roman"/>
                        <a:cs typeface="Arial"/>
                      </a:rPr>
                      <m:t>,</m:t>
                    </m:r>
                    <m:r>
                      <a:rPr lang="de-AT" sz="16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𝜽</m:t>
                    </m:r>
                    <m:r>
                      <a:rPr lang="en-GB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en-US" sz="1600" dirty="0"/>
                  <a:t>	Likelihood of target outputs for given network inputs and parameters</a:t>
                </a:r>
                <a:r>
                  <a:rPr lang="en-US" sz="1600" dirty="0" smtClean="0"/>
                  <a:t>.</a:t>
                </a:r>
                <a:endParaRPr lang="en-US" sz="1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tabLst>
                    <a:tab pos="134778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de-AT" sz="1600" b="1" i="1">
                        <a:latin typeface="Cambria Math"/>
                        <a:ea typeface="Times New Roman"/>
                        <a:cs typeface="Arial"/>
                      </a:rPr>
                      <m:t>(</m:t>
                    </m:r>
                    <m:r>
                      <a:rPr lang="de-AT" sz="16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𝜽</m:t>
                    </m:r>
                    <m:r>
                      <a:rPr lang="de-AT" sz="1600" b="1" i="1">
                        <a:latin typeface="Cambria Math"/>
                        <a:ea typeface="Times New Roman"/>
                        <a:cs typeface="Arial"/>
                      </a:rPr>
                      <m:t>)</m:t>
                    </m:r>
                  </m:oMath>
                </a14:m>
                <a:r>
                  <a:rPr lang="en-US" sz="1600" dirty="0" smtClean="0"/>
                  <a:t>	structural prior: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-norm constraint</a:t>
                </a:r>
                <a:r>
                  <a:rPr lang="en-US" sz="1600" dirty="0" smtClean="0"/>
                  <a:t> </a:t>
                </a:r>
              </a:p>
              <a:p>
                <a:pPr>
                  <a:tabLst>
                    <a:tab pos="1168400" algn="l"/>
                  </a:tabLst>
                </a:pPr>
                <a:endParaRPr lang="en-US" sz="1600" b="1" dirty="0" smtClean="0"/>
              </a:p>
              <a:p>
                <a:pPr>
                  <a:tabLst>
                    <a:tab pos="1168400" algn="l"/>
                  </a:tabLst>
                </a:pPr>
                <a:endParaRPr lang="en-US" sz="1600" b="1" dirty="0"/>
              </a:p>
            </p:txBody>
          </p:sp>
        </mc:Choice>
        <mc:Fallback xmlns="">
          <p:sp>
            <p:nvSpPr>
              <p:cNvPr id="21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6569" y="1988840"/>
                <a:ext cx="8229600" cy="4752528"/>
              </a:xfrm>
              <a:blipFill>
                <a:blip r:embed="rId4"/>
                <a:stretch>
                  <a:fillRect l="-444" t="-38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52661" y="4438918"/>
            <a:ext cx="8301516" cy="2293032"/>
            <a:chOff x="652661" y="4438918"/>
            <a:chExt cx="8301516" cy="2293032"/>
          </a:xfrm>
        </p:grpSpPr>
        <p:grpSp>
          <p:nvGrpSpPr>
            <p:cNvPr id="22" name="Group 21"/>
            <p:cNvGrpSpPr/>
            <p:nvPr/>
          </p:nvGrpSpPr>
          <p:grpSpPr>
            <a:xfrm>
              <a:off x="5796136" y="4438918"/>
              <a:ext cx="3158041" cy="2293032"/>
              <a:chOff x="4763030" y="4034814"/>
              <a:chExt cx="3158041" cy="2293032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4979054" y="5684542"/>
                <a:ext cx="216024" cy="19534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5339094" y="5684541"/>
                <a:ext cx="216024" cy="19534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5699134" y="5684540"/>
                <a:ext cx="216024" cy="19534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4763030" y="5252494"/>
                <a:ext cx="216024" cy="19534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5133164" y="5247360"/>
                <a:ext cx="216024" cy="19534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5503298" y="5242226"/>
                <a:ext cx="216024" cy="19534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5873432" y="5237092"/>
                <a:ext cx="216024" cy="19534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4763030" y="4754049"/>
                <a:ext cx="216024" cy="19534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5133164" y="4748915"/>
                <a:ext cx="216024" cy="19534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5503298" y="4743781"/>
                <a:ext cx="216024" cy="19534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5873432" y="4738647"/>
                <a:ext cx="216024" cy="19534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5133397" y="4273834"/>
                <a:ext cx="216024" cy="19534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5493437" y="4273833"/>
                <a:ext cx="216024" cy="19534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36" name="Straight Connector 35"/>
              <p:cNvCxnSpPr>
                <a:stCxn id="23" idx="0"/>
                <a:endCxn id="26" idx="4"/>
              </p:cNvCxnSpPr>
              <p:nvPr/>
            </p:nvCxnSpPr>
            <p:spPr bwMode="auto">
              <a:xfrm flipH="1" flipV="1">
                <a:off x="4871042" y="5447843"/>
                <a:ext cx="216024" cy="236699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23" idx="0"/>
                <a:endCxn id="27" idx="4"/>
              </p:cNvCxnSpPr>
              <p:nvPr/>
            </p:nvCxnSpPr>
            <p:spPr bwMode="auto">
              <a:xfrm flipV="1">
                <a:off x="5087066" y="5442709"/>
                <a:ext cx="154110" cy="2418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Straight Connector 38"/>
              <p:cNvCxnSpPr>
                <a:stCxn id="23" idx="0"/>
                <a:endCxn id="28" idx="4"/>
              </p:cNvCxnSpPr>
              <p:nvPr/>
            </p:nvCxnSpPr>
            <p:spPr bwMode="auto">
              <a:xfrm flipV="1">
                <a:off x="5087066" y="5437575"/>
                <a:ext cx="524244" cy="24696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>
                <a:stCxn id="23" idx="0"/>
                <a:endCxn id="29" idx="4"/>
              </p:cNvCxnSpPr>
              <p:nvPr/>
            </p:nvCxnSpPr>
            <p:spPr bwMode="auto">
              <a:xfrm flipV="1">
                <a:off x="5087066" y="5432441"/>
                <a:ext cx="894378" cy="2521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Straight Connector 55"/>
              <p:cNvCxnSpPr>
                <a:stCxn id="25" idx="0"/>
                <a:endCxn id="29" idx="4"/>
              </p:cNvCxnSpPr>
              <p:nvPr/>
            </p:nvCxnSpPr>
            <p:spPr bwMode="auto">
              <a:xfrm flipV="1">
                <a:off x="5807146" y="5432441"/>
                <a:ext cx="174298" cy="25209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Straight Connector 56"/>
              <p:cNvCxnSpPr>
                <a:stCxn id="25" idx="0"/>
                <a:endCxn id="27" idx="4"/>
              </p:cNvCxnSpPr>
              <p:nvPr/>
            </p:nvCxnSpPr>
            <p:spPr bwMode="auto">
              <a:xfrm flipH="1" flipV="1">
                <a:off x="5241176" y="5442709"/>
                <a:ext cx="565970" cy="24183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Straight Connector 57"/>
              <p:cNvCxnSpPr>
                <a:stCxn id="26" idx="0"/>
                <a:endCxn id="30" idx="4"/>
              </p:cNvCxnSpPr>
              <p:nvPr/>
            </p:nvCxnSpPr>
            <p:spPr bwMode="auto">
              <a:xfrm flipV="1">
                <a:off x="4871042" y="4949398"/>
                <a:ext cx="0" cy="30309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Straight Connector 58"/>
              <p:cNvCxnSpPr>
                <a:stCxn id="26" idx="0"/>
                <a:endCxn id="31" idx="4"/>
              </p:cNvCxnSpPr>
              <p:nvPr/>
            </p:nvCxnSpPr>
            <p:spPr bwMode="auto">
              <a:xfrm flipV="1">
                <a:off x="4871042" y="4944264"/>
                <a:ext cx="370134" cy="30823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Connector 59"/>
              <p:cNvCxnSpPr>
                <a:stCxn id="26" idx="0"/>
                <a:endCxn id="33" idx="4"/>
              </p:cNvCxnSpPr>
              <p:nvPr/>
            </p:nvCxnSpPr>
            <p:spPr bwMode="auto">
              <a:xfrm flipV="1">
                <a:off x="4871042" y="4933996"/>
                <a:ext cx="1110402" cy="31849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Straight Connector 60"/>
              <p:cNvCxnSpPr>
                <a:stCxn id="27" idx="0"/>
                <a:endCxn id="31" idx="4"/>
              </p:cNvCxnSpPr>
              <p:nvPr/>
            </p:nvCxnSpPr>
            <p:spPr bwMode="auto">
              <a:xfrm flipV="1">
                <a:off x="5241176" y="4944264"/>
                <a:ext cx="0" cy="30309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Straight Connector 61"/>
              <p:cNvCxnSpPr>
                <a:stCxn id="28" idx="0"/>
                <a:endCxn id="30" idx="4"/>
              </p:cNvCxnSpPr>
              <p:nvPr/>
            </p:nvCxnSpPr>
            <p:spPr bwMode="auto">
              <a:xfrm flipH="1" flipV="1">
                <a:off x="4871042" y="4949398"/>
                <a:ext cx="740268" cy="2928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Straight Connector 62"/>
              <p:cNvCxnSpPr>
                <a:stCxn id="28" idx="0"/>
                <a:endCxn id="32" idx="4"/>
              </p:cNvCxnSpPr>
              <p:nvPr/>
            </p:nvCxnSpPr>
            <p:spPr bwMode="auto">
              <a:xfrm flipV="1">
                <a:off x="5611310" y="4939130"/>
                <a:ext cx="0" cy="30309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Straight Connector 63"/>
              <p:cNvCxnSpPr>
                <a:stCxn id="29" idx="0"/>
                <a:endCxn id="33" idx="4"/>
              </p:cNvCxnSpPr>
              <p:nvPr/>
            </p:nvCxnSpPr>
            <p:spPr bwMode="auto">
              <a:xfrm flipV="1">
                <a:off x="5981444" y="4933996"/>
                <a:ext cx="0" cy="30309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Straight Connector 64"/>
              <p:cNvCxnSpPr>
                <a:stCxn id="30" idx="0"/>
                <a:endCxn id="34" idx="4"/>
              </p:cNvCxnSpPr>
              <p:nvPr/>
            </p:nvCxnSpPr>
            <p:spPr bwMode="auto">
              <a:xfrm flipV="1">
                <a:off x="4871042" y="4469183"/>
                <a:ext cx="370367" cy="28486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Straight Connector 65"/>
              <p:cNvCxnSpPr>
                <a:stCxn id="34" idx="4"/>
                <a:endCxn id="31" idx="0"/>
              </p:cNvCxnSpPr>
              <p:nvPr/>
            </p:nvCxnSpPr>
            <p:spPr bwMode="auto">
              <a:xfrm flipH="1">
                <a:off x="5241176" y="4469183"/>
                <a:ext cx="233" cy="2797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Straight Connector 66"/>
              <p:cNvCxnSpPr>
                <a:stCxn id="32" idx="0"/>
                <a:endCxn id="35" idx="4"/>
              </p:cNvCxnSpPr>
              <p:nvPr/>
            </p:nvCxnSpPr>
            <p:spPr bwMode="auto">
              <a:xfrm flipH="1" flipV="1">
                <a:off x="5601449" y="4469182"/>
                <a:ext cx="9861" cy="27459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Straight Connector 67"/>
              <p:cNvCxnSpPr>
                <a:stCxn id="35" idx="4"/>
                <a:endCxn id="33" idx="0"/>
              </p:cNvCxnSpPr>
              <p:nvPr/>
            </p:nvCxnSpPr>
            <p:spPr bwMode="auto">
              <a:xfrm>
                <a:off x="5601449" y="4469182"/>
                <a:ext cx="379995" cy="26946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Straight Connector 68"/>
              <p:cNvCxnSpPr>
                <a:stCxn id="35" idx="4"/>
                <a:endCxn id="31" idx="0"/>
              </p:cNvCxnSpPr>
              <p:nvPr/>
            </p:nvCxnSpPr>
            <p:spPr bwMode="auto">
              <a:xfrm flipH="1">
                <a:off x="5241176" y="4469182"/>
                <a:ext cx="360273" cy="2797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0" name="Oval 69"/>
              <p:cNvSpPr/>
              <p:nvPr/>
            </p:nvSpPr>
            <p:spPr bwMode="auto">
              <a:xfrm>
                <a:off x="6810669" y="5673618"/>
                <a:ext cx="216024" cy="19534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 bwMode="auto">
              <a:xfrm>
                <a:off x="7170709" y="5673617"/>
                <a:ext cx="216024" cy="19534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 bwMode="auto">
              <a:xfrm>
                <a:off x="7530749" y="5673616"/>
                <a:ext cx="216024" cy="19534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 bwMode="auto">
              <a:xfrm>
                <a:off x="6594645" y="5241570"/>
                <a:ext cx="216024" cy="19534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6964779" y="5236436"/>
                <a:ext cx="216024" cy="19534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7334913" y="5231302"/>
                <a:ext cx="216024" cy="19534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 bwMode="auto">
              <a:xfrm>
                <a:off x="7705047" y="5226168"/>
                <a:ext cx="216024" cy="19534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6594645" y="4743125"/>
                <a:ext cx="216024" cy="19534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6964779" y="4737991"/>
                <a:ext cx="216024" cy="19534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7334913" y="4732857"/>
                <a:ext cx="216024" cy="19534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7705047" y="4727723"/>
                <a:ext cx="216024" cy="19534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6965012" y="4262910"/>
                <a:ext cx="216024" cy="19534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7325052" y="4262909"/>
                <a:ext cx="216024" cy="19534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83" name="Straight Connector 82"/>
              <p:cNvCxnSpPr>
                <a:stCxn id="70" idx="0"/>
                <a:endCxn id="73" idx="4"/>
              </p:cNvCxnSpPr>
              <p:nvPr/>
            </p:nvCxnSpPr>
            <p:spPr bwMode="auto">
              <a:xfrm flipH="1" flipV="1">
                <a:off x="6702657" y="5436919"/>
                <a:ext cx="216024" cy="236699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72" idx="0"/>
                <a:endCxn id="75" idx="4"/>
              </p:cNvCxnSpPr>
              <p:nvPr/>
            </p:nvCxnSpPr>
            <p:spPr bwMode="auto">
              <a:xfrm flipH="1" flipV="1">
                <a:off x="7442925" y="5426651"/>
                <a:ext cx="195836" cy="24696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Straight Connector 84"/>
              <p:cNvCxnSpPr>
                <a:stCxn id="70" idx="0"/>
                <a:endCxn id="74" idx="4"/>
              </p:cNvCxnSpPr>
              <p:nvPr/>
            </p:nvCxnSpPr>
            <p:spPr bwMode="auto">
              <a:xfrm flipV="1">
                <a:off x="6918681" y="5431785"/>
                <a:ext cx="154110" cy="24183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Straight Connector 85"/>
              <p:cNvCxnSpPr>
                <a:stCxn id="71" idx="0"/>
                <a:endCxn id="73" idx="4"/>
              </p:cNvCxnSpPr>
              <p:nvPr/>
            </p:nvCxnSpPr>
            <p:spPr bwMode="auto">
              <a:xfrm flipH="1" flipV="1">
                <a:off x="6702657" y="5436919"/>
                <a:ext cx="576064" cy="23669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Straight Connector 86"/>
              <p:cNvCxnSpPr>
                <a:stCxn id="71" idx="0"/>
                <a:endCxn id="76" idx="4"/>
              </p:cNvCxnSpPr>
              <p:nvPr/>
            </p:nvCxnSpPr>
            <p:spPr bwMode="auto">
              <a:xfrm flipV="1">
                <a:off x="7278721" y="5421517"/>
                <a:ext cx="534338" cy="2521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Straight Connector 87"/>
              <p:cNvCxnSpPr>
                <a:stCxn id="72" idx="0"/>
                <a:endCxn id="76" idx="4"/>
              </p:cNvCxnSpPr>
              <p:nvPr/>
            </p:nvCxnSpPr>
            <p:spPr bwMode="auto">
              <a:xfrm flipV="1">
                <a:off x="7638761" y="5421517"/>
                <a:ext cx="174298" cy="25209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Straight Connector 88"/>
              <p:cNvCxnSpPr>
                <a:stCxn id="73" idx="0"/>
                <a:endCxn id="77" idx="4"/>
              </p:cNvCxnSpPr>
              <p:nvPr/>
            </p:nvCxnSpPr>
            <p:spPr bwMode="auto">
              <a:xfrm flipV="1">
                <a:off x="6702657" y="4938474"/>
                <a:ext cx="0" cy="30309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Straight Connector 89"/>
              <p:cNvCxnSpPr>
                <a:stCxn id="73" idx="0"/>
                <a:endCxn id="80" idx="4"/>
              </p:cNvCxnSpPr>
              <p:nvPr/>
            </p:nvCxnSpPr>
            <p:spPr bwMode="auto">
              <a:xfrm flipV="1">
                <a:off x="6702657" y="4923072"/>
                <a:ext cx="1110402" cy="31849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Straight Connector 90"/>
              <p:cNvCxnSpPr>
                <a:stCxn id="74" idx="0"/>
                <a:endCxn id="77" idx="4"/>
              </p:cNvCxnSpPr>
              <p:nvPr/>
            </p:nvCxnSpPr>
            <p:spPr bwMode="auto">
              <a:xfrm flipH="1" flipV="1">
                <a:off x="6702657" y="4938474"/>
                <a:ext cx="370134" cy="2979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Straight Connector 91"/>
              <p:cNvCxnSpPr>
                <a:stCxn id="74" idx="0"/>
                <a:endCxn id="80" idx="4"/>
              </p:cNvCxnSpPr>
              <p:nvPr/>
            </p:nvCxnSpPr>
            <p:spPr bwMode="auto">
              <a:xfrm flipV="1">
                <a:off x="7072791" y="4923072"/>
                <a:ext cx="740268" cy="31336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Straight Connector 92"/>
              <p:cNvCxnSpPr>
                <a:stCxn id="75" idx="0"/>
                <a:endCxn id="79" idx="4"/>
              </p:cNvCxnSpPr>
              <p:nvPr/>
            </p:nvCxnSpPr>
            <p:spPr bwMode="auto">
              <a:xfrm flipV="1">
                <a:off x="7442925" y="4928206"/>
                <a:ext cx="0" cy="30309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Straight Connector 93"/>
              <p:cNvCxnSpPr>
                <a:stCxn id="76" idx="0"/>
                <a:endCxn id="78" idx="4"/>
              </p:cNvCxnSpPr>
              <p:nvPr/>
            </p:nvCxnSpPr>
            <p:spPr bwMode="auto">
              <a:xfrm flipH="1" flipV="1">
                <a:off x="7072791" y="4933340"/>
                <a:ext cx="740268" cy="2928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Straight Connector 94"/>
              <p:cNvCxnSpPr>
                <a:stCxn id="77" idx="0"/>
                <a:endCxn id="82" idx="4"/>
              </p:cNvCxnSpPr>
              <p:nvPr/>
            </p:nvCxnSpPr>
            <p:spPr bwMode="auto">
              <a:xfrm flipV="1">
                <a:off x="6702657" y="4458258"/>
                <a:ext cx="730407" cy="28486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Straight Connector 95"/>
              <p:cNvCxnSpPr>
                <a:stCxn id="81" idx="4"/>
                <a:endCxn id="78" idx="0"/>
              </p:cNvCxnSpPr>
              <p:nvPr/>
            </p:nvCxnSpPr>
            <p:spPr bwMode="auto">
              <a:xfrm flipH="1">
                <a:off x="7072791" y="4458259"/>
                <a:ext cx="233" cy="2797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" name="Straight Connector 96"/>
              <p:cNvCxnSpPr>
                <a:stCxn id="81" idx="4"/>
                <a:endCxn id="79" idx="0"/>
              </p:cNvCxnSpPr>
              <p:nvPr/>
            </p:nvCxnSpPr>
            <p:spPr bwMode="auto">
              <a:xfrm>
                <a:off x="7073024" y="4458259"/>
                <a:ext cx="369901" cy="27459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Straight Connector 97"/>
              <p:cNvCxnSpPr>
                <a:stCxn id="79" idx="0"/>
                <a:endCxn id="82" idx="4"/>
              </p:cNvCxnSpPr>
              <p:nvPr/>
            </p:nvCxnSpPr>
            <p:spPr bwMode="auto">
              <a:xfrm flipH="1" flipV="1">
                <a:off x="7433064" y="4458258"/>
                <a:ext cx="9861" cy="27459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Straight Connector 98"/>
              <p:cNvCxnSpPr>
                <a:stCxn id="80" idx="0"/>
                <a:endCxn id="81" idx="4"/>
              </p:cNvCxnSpPr>
              <p:nvPr/>
            </p:nvCxnSpPr>
            <p:spPr bwMode="auto">
              <a:xfrm flipH="1" flipV="1">
                <a:off x="7073024" y="4458259"/>
                <a:ext cx="740035" cy="26946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0" name="Right Arrow 99"/>
              <p:cNvSpPr/>
              <p:nvPr/>
            </p:nvSpPr>
            <p:spPr bwMode="auto">
              <a:xfrm>
                <a:off x="5447106" y="6111822"/>
                <a:ext cx="1831615" cy="216024"/>
              </a:xfrm>
              <a:prstGeom prst="rightArrow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0" i="1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6016251" y="5927778"/>
                <a:ext cx="6864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/>
                  <a:t>training</a:t>
                </a:r>
                <a:endParaRPr lang="en-GB" sz="12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5220072" y="5819608"/>
                <a:ext cx="49084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dirty="0" smtClean="0"/>
                  <a:t>input</a:t>
                </a:r>
                <a:endParaRPr lang="en-GB" sz="105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7079632" y="5817337"/>
                <a:ext cx="49084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dirty="0" smtClean="0"/>
                  <a:t>input</a:t>
                </a:r>
                <a:endParaRPr lang="en-GB" sz="105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142210" y="4047787"/>
                <a:ext cx="55976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dirty="0" smtClean="0"/>
                  <a:t>output</a:t>
                </a:r>
                <a:endParaRPr lang="en-GB" sz="1050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988211" y="4034814"/>
                <a:ext cx="55976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dirty="0" smtClean="0"/>
                  <a:t>output</a:t>
                </a:r>
                <a:endParaRPr lang="en-GB" sz="1050" dirty="0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652661" y="4847777"/>
              <a:ext cx="4572000" cy="16681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11213" lvl="0" indent="-811213">
                <a:spcBef>
                  <a:spcPct val="20000"/>
                </a:spcBef>
                <a:tabLst>
                  <a:tab pos="1168400" algn="l"/>
                </a:tabLst>
              </a:pPr>
              <a:r>
                <a:rPr lang="en-US" sz="1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resulting rewiring algorithm DEEP R </a:t>
              </a:r>
            </a:p>
            <a:p>
              <a: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168400" algn="l"/>
                </a:tabLst>
              </a:pP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Guarantees an upper connectivity bound </a:t>
              </a:r>
              <a:b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throughout learning.</a:t>
              </a:r>
            </a:p>
            <a:p>
              <a:pPr marL="342900" lvl="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1168400" algn="l"/>
                </a:tabLst>
              </a:pP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optimized for memory consumption and </a:t>
              </a:r>
              <a:b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computational efficacy </a:t>
              </a:r>
              <a:b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(e.g. on neuromorphic devices).</a:t>
              </a:r>
              <a:endPara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42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9512" y="1503944"/>
            <a:ext cx="3938509" cy="4400469"/>
            <a:chOff x="179512" y="1503944"/>
            <a:chExt cx="3938509" cy="4400469"/>
          </a:xfrm>
        </p:grpSpPr>
        <p:grpSp>
          <p:nvGrpSpPr>
            <p:cNvPr id="4" name="Group 3"/>
            <p:cNvGrpSpPr/>
            <p:nvPr/>
          </p:nvGrpSpPr>
          <p:grpSpPr>
            <a:xfrm>
              <a:off x="179512" y="1503944"/>
              <a:ext cx="3938509" cy="4400469"/>
              <a:chOff x="179512" y="1211248"/>
              <a:chExt cx="3938509" cy="4400469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/>
              <a:srcRect l="53225"/>
              <a:stretch/>
            </p:blipFill>
            <p:spPr>
              <a:xfrm>
                <a:off x="508270" y="1211248"/>
                <a:ext cx="3609751" cy="4400469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79512" y="2636912"/>
                <a:ext cx="576064" cy="11521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508270" y="1503944"/>
              <a:ext cx="247306" cy="3408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16016" y="2060848"/>
            <a:ext cx="4053616" cy="3096344"/>
            <a:chOff x="4716016" y="2060848"/>
            <a:chExt cx="4053616" cy="3096344"/>
          </a:xfrm>
        </p:grpSpPr>
        <p:pic>
          <p:nvPicPr>
            <p:cNvPr id="174" name="Picture 173"/>
            <p:cNvPicPr>
              <a:picLocks noChangeAspect="1"/>
            </p:cNvPicPr>
            <p:nvPr/>
          </p:nvPicPr>
          <p:blipFill rotWithShape="1">
            <a:blip r:embed="rId3"/>
            <a:srcRect r="46866"/>
            <a:stretch/>
          </p:blipFill>
          <p:spPr>
            <a:xfrm>
              <a:off x="4819079" y="2060848"/>
              <a:ext cx="3950553" cy="30963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716016" y="2276872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72285"/>
            <a:ext cx="8229600" cy="837321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Deep Learning </a:t>
            </a:r>
            <a:r>
              <a:rPr lang="en-GB" dirty="0" smtClean="0"/>
              <a:t>in sparsely connected </a:t>
            </a:r>
            <a:r>
              <a:rPr lang="en-GB" dirty="0"/>
              <a:t>ANNs can be </a:t>
            </a:r>
            <a:r>
              <a:rPr lang="en-GB" dirty="0" smtClean="0"/>
              <a:t>performed </a:t>
            </a:r>
            <a:r>
              <a:rPr lang="en-GB" dirty="0"/>
              <a:t>in this way </a:t>
            </a:r>
            <a:r>
              <a:rPr lang="en-GB" dirty="0" smtClean="0"/>
              <a:t>with </a:t>
            </a:r>
            <a:r>
              <a:rPr lang="en-GB" dirty="0"/>
              <a:t>just a small loss in performance</a:t>
            </a:r>
            <a:endParaRPr lang="en-US" dirty="0"/>
          </a:p>
        </p:txBody>
      </p:sp>
      <p:sp>
        <p:nvSpPr>
          <p:cNvPr id="166" name="Inhaltsplatzhalter 2"/>
          <p:cNvSpPr txBox="1">
            <a:spLocks/>
          </p:cNvSpPr>
          <p:nvPr/>
        </p:nvSpPr>
        <p:spPr bwMode="auto">
          <a:xfrm>
            <a:off x="1907704" y="6526412"/>
            <a:ext cx="8167707" cy="33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de-DE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altLang="de-DE" sz="14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Bellec</a:t>
            </a:r>
            <a:r>
              <a:rPr lang="en-US" altLang="de-DE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</a:t>
            </a:r>
            <a:r>
              <a:rPr lang="en-US" altLang="de-DE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altLang="de-DE" sz="1400" i="1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Deep Rewiring: Training very sparse deep networks. </a:t>
            </a:r>
            <a:r>
              <a:rPr lang="en-US" altLang="de-DE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ICML 2018</a:t>
            </a:r>
          </a:p>
        </p:txBody>
      </p:sp>
      <p:pic>
        <p:nvPicPr>
          <p:cNvPr id="175" name="Picture 1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1228366"/>
            <a:ext cx="3005423" cy="709318"/>
          </a:xfrm>
          <a:prstGeom prst="rect">
            <a:avLst/>
          </a:prstGeom>
        </p:spPr>
      </p:pic>
      <p:sp>
        <p:nvSpPr>
          <p:cNvPr id="176" name="TextBox 175"/>
          <p:cNvSpPr txBox="1"/>
          <p:nvPr/>
        </p:nvSpPr>
        <p:spPr>
          <a:xfrm>
            <a:off x="5796136" y="5904413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LSTM with 200 cells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7924" t="33663" r="49152" b="48607"/>
          <a:stretch/>
        </p:blipFill>
        <p:spPr>
          <a:xfrm>
            <a:off x="2832397" y="2798787"/>
            <a:ext cx="1769145" cy="7801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3039" y="1085900"/>
            <a:ext cx="2213930" cy="51524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13747" y="5928892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convolutional network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1" descr="http://portal.tugraz.at/pls/portal/docs/page/Files/i2060/images/Podiumsdiskussion/Logos/logo_tugraz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023"/>
            <a:ext cx="739631" cy="3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4755"/>
            <a:ext cx="9144000" cy="2287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" y="2798787"/>
            <a:ext cx="9144000" cy="2287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5" r="7122" b="8453"/>
          <a:stretch/>
        </p:blipFill>
        <p:spPr>
          <a:xfrm>
            <a:off x="5076056" y="2276872"/>
            <a:ext cx="3744416" cy="311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5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97646"/>
            <a:ext cx="7344816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Conclusions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11" descr="http://portal.tugraz.at/pls/portal/docs/page/Files/i2060/images/Podiumsdiskussion/Logos/logo_tugraz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023"/>
            <a:ext cx="739631" cy="3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4837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Our results indicate that spiking neural networks can </a:t>
            </a:r>
            <a:r>
              <a:rPr lang="en-US" b="1" dirty="0" smtClean="0"/>
              <a:t>autonomously find good network architectures</a:t>
            </a:r>
            <a:r>
              <a:rPr lang="en-US" dirty="0" smtClean="0"/>
              <a:t> under severe connectivity constraints.</a:t>
            </a:r>
          </a:p>
          <a:p>
            <a:pPr marL="0" indent="0" algn="ctr">
              <a:buNone/>
            </a:pPr>
            <a:r>
              <a:rPr lang="en-US" sz="2400" dirty="0" smtClean="0"/>
              <a:t>Take advantage of the self-construction capabilities of neural networks.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offer: 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A theoretical </a:t>
            </a:r>
            <a:r>
              <a:rPr lang="en-US" b="1" dirty="0"/>
              <a:t>framework for understanding stochastic network plasticity and rewiring in the brain.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15616" y="1341510"/>
            <a:ext cx="6408712" cy="1512168"/>
            <a:chOff x="1115616" y="1341510"/>
            <a:chExt cx="6408712" cy="1512168"/>
          </a:xfrm>
        </p:grpSpPr>
        <p:sp>
          <p:nvSpPr>
            <p:cNvPr id="3" name="Oval 2"/>
            <p:cNvSpPr/>
            <p:nvPr/>
          </p:nvSpPr>
          <p:spPr>
            <a:xfrm>
              <a:off x="1115616" y="1341510"/>
              <a:ext cx="2376264" cy="151216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Neuroscience</a:t>
              </a:r>
              <a:endParaRPr lang="de-AT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5148064" y="1341510"/>
              <a:ext cx="2376264" cy="151216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Machine Learning</a:t>
              </a:r>
              <a:endParaRPr lang="de-AT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707904" y="1844823"/>
              <a:ext cx="1224136" cy="237971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0" name="Right Arrow 9"/>
          <p:cNvSpPr/>
          <p:nvPr/>
        </p:nvSpPr>
        <p:spPr>
          <a:xfrm rot="10800000">
            <a:off x="3677075" y="2154060"/>
            <a:ext cx="1224136" cy="23797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500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Inhaltsplatzhalter 2"/>
          <p:cNvSpPr>
            <a:spLocks noGrp="1"/>
          </p:cNvSpPr>
          <p:nvPr>
            <p:ph idx="1"/>
          </p:nvPr>
        </p:nvSpPr>
        <p:spPr>
          <a:xfrm>
            <a:off x="488146" y="3431113"/>
            <a:ext cx="8167707" cy="657827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en-US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 </a:t>
            </a:r>
            <a:r>
              <a:rPr lang="en-US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Kappel</a:t>
            </a:r>
            <a:r>
              <a:rPr lang="en-US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 </a:t>
            </a:r>
            <a:r>
              <a:rPr lang="en-US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Legenstein</a:t>
            </a:r>
            <a:r>
              <a:rPr lang="en-US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 </a:t>
            </a:r>
            <a:r>
              <a:rPr lang="en-US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Habenschuss</a:t>
            </a:r>
            <a:r>
              <a:rPr lang="en-US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 </a:t>
            </a:r>
            <a:r>
              <a:rPr lang="en-US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Hsieh, </a:t>
            </a:r>
            <a:r>
              <a:rPr lang="en-US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W </a:t>
            </a:r>
            <a:r>
              <a:rPr lang="en-US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Maass</a:t>
            </a:r>
            <a:r>
              <a:rPr lang="en-US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GB" altLang="de-DE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dynamic connectome supports the emergence of stable computational function of neural circuits through reward-based learning</a:t>
            </a:r>
            <a:r>
              <a:rPr lang="en-US" altLang="de-DE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altLang="de-DE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eNeuor</a:t>
            </a:r>
            <a:r>
              <a:rPr lang="en-US" altLang="de-DE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2018</a:t>
            </a:r>
            <a:r>
              <a:rPr lang="en-US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en-US" alt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 </a:t>
            </a:r>
            <a:r>
              <a:rPr lang="en-US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Kappel</a:t>
            </a:r>
            <a:r>
              <a:rPr lang="en-US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 </a:t>
            </a:r>
            <a:r>
              <a:rPr lang="en-US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Habenschuss</a:t>
            </a:r>
            <a:r>
              <a:rPr lang="en-US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 </a:t>
            </a:r>
            <a:r>
              <a:rPr lang="en-US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Legenstein</a:t>
            </a:r>
            <a:r>
              <a:rPr lang="en-US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W </a:t>
            </a:r>
            <a:r>
              <a:rPr lang="en-US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Maass</a:t>
            </a:r>
            <a:r>
              <a:rPr lang="en-US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altLang="de-DE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Network Plasticity as Bayesian Inference, </a:t>
            </a:r>
            <a:r>
              <a:rPr lang="en-US" altLang="de-DE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PLoS</a:t>
            </a:r>
            <a:r>
              <a:rPr lang="en-US" altLang="de-DE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Comp </a:t>
            </a:r>
            <a:r>
              <a:rPr lang="en-US" altLang="de-DE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Biol</a:t>
            </a:r>
            <a:r>
              <a:rPr lang="en-US" altLang="de-DE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2015</a:t>
            </a:r>
            <a:r>
              <a:rPr lang="en-US" altLang="de-DE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 </a:t>
            </a:r>
            <a:r>
              <a:rPr lang="en-US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Bellec</a:t>
            </a:r>
            <a:r>
              <a:rPr lang="en-US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 </a:t>
            </a:r>
            <a:r>
              <a:rPr lang="en-US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Kappel</a:t>
            </a:r>
            <a:r>
              <a:rPr lang="en-US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W </a:t>
            </a:r>
            <a:r>
              <a:rPr lang="en-US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Maass</a:t>
            </a:r>
            <a:r>
              <a:rPr lang="en-US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R </a:t>
            </a:r>
            <a:r>
              <a:rPr lang="en-US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Legenstein</a:t>
            </a:r>
            <a:r>
              <a:rPr lang="en-US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altLang="de-DE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Deep Rewiring: Training very sparse deep networks. ICLR 2018</a:t>
            </a:r>
          </a:p>
          <a:p>
            <a:pPr marL="0" indent="0">
              <a:spcAft>
                <a:spcPts val="600"/>
              </a:spcAft>
              <a:buFontTx/>
              <a:buNone/>
              <a:defRPr/>
            </a:pPr>
            <a:endParaRPr lang="en-US" altLang="de-DE" sz="16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61046" y="-27384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de-DE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13" name="Picture 9" descr="http://www.unil.ch/webdav/site/lren/shared/HBP/HBP_Primary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45" y="5652939"/>
            <a:ext cx="1376461" cy="137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http://portal.tugraz.at/pls/portal/docs/page/Files/i2060/images/Podiumsdiskussion/Logos/logo_tugraz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46704"/>
            <a:ext cx="1171679" cy="57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icture of Wolfgang&#10;                  Maa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41" y="1257769"/>
            <a:ext cx="1067266" cy="13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wbstudk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52" y="1326978"/>
            <a:ext cx="913385" cy="131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294681"/>
            <a:ext cx="985251" cy="1313668"/>
          </a:xfrm>
          <a:prstGeom prst="rect">
            <a:avLst/>
          </a:prstGeom>
        </p:spPr>
      </p:pic>
      <p:sp>
        <p:nvSpPr>
          <p:cNvPr id="31" name="Textfeld 9"/>
          <p:cNvSpPr txBox="1"/>
          <p:nvPr/>
        </p:nvSpPr>
        <p:spPr>
          <a:xfrm>
            <a:off x="-981748" y="2708920"/>
            <a:ext cx="8872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33513"/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	 	 David 	Guillaume	Stefan	Wolfgang</a:t>
            </a:r>
          </a:p>
          <a:p>
            <a:pPr defTabSz="1433513"/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		 Kappel 	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Bellec</a:t>
            </a:r>
            <a:r>
              <a:rPr lang="de-A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Habenschuss	</a:t>
            </a:r>
            <a:r>
              <a:rPr lang="de-A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Maass</a:t>
            </a:r>
            <a:endParaRPr lang="de-A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433513"/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" r="35845"/>
          <a:stretch/>
        </p:blipFill>
        <p:spPr bwMode="auto">
          <a:xfrm>
            <a:off x="4822047" y="1257769"/>
            <a:ext cx="1036965" cy="130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1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709"/>
            <a:ext cx="8229600" cy="1143000"/>
          </a:xfrm>
        </p:spPr>
        <p:txBody>
          <a:bodyPr>
            <a:normAutofit/>
          </a:bodyPr>
          <a:lstStyle/>
          <a:p>
            <a:pPr algn="l" defTabSz="1122363"/>
            <a:r>
              <a:rPr lang="en-US" dirty="0" smtClean="0"/>
              <a:t>Observation 1: The brain is rewiring its architecture</a:t>
            </a:r>
            <a:br>
              <a:rPr lang="en-US" dirty="0" smtClean="0"/>
            </a:br>
            <a:r>
              <a:rPr lang="en-US" dirty="0" smtClean="0"/>
              <a:t>		in a task-dependent manner </a:t>
            </a:r>
            <a:endParaRPr lang="en-US" dirty="0"/>
          </a:p>
        </p:txBody>
      </p:sp>
      <p:pic>
        <p:nvPicPr>
          <p:cNvPr id="9" name="Picture 11" descr="http://portal.tugraz.at/pls/portal/docs/page/Files/i2060/images/Podiumsdiskussion/Logos/logo_tugraz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023"/>
            <a:ext cx="739631" cy="3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735052" y="2119199"/>
            <a:ext cx="3899282" cy="2529465"/>
            <a:chOff x="4735052" y="2119199"/>
            <a:chExt cx="3899282" cy="2529465"/>
          </a:xfrm>
        </p:grpSpPr>
        <p:pic>
          <p:nvPicPr>
            <p:cNvPr id="6" name="Inhaltsplatzhalter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052" y="2119199"/>
              <a:ext cx="3456384" cy="2229817"/>
            </a:xfrm>
            <a:prstGeom prst="rect">
              <a:avLst/>
            </a:prstGeom>
          </p:spPr>
        </p:pic>
        <p:sp>
          <p:nvSpPr>
            <p:cNvPr id="7" name="Textfeld 13"/>
            <p:cNvSpPr txBox="1"/>
            <p:nvPr/>
          </p:nvSpPr>
          <p:spPr>
            <a:xfrm>
              <a:off x="7410198" y="4371665"/>
              <a:ext cx="122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Lichtman</a:t>
              </a:r>
              <a:r>
                <a:rPr lang="de-A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Lab</a:t>
              </a:r>
              <a:endParaRPr lang="de-AT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79912" y="1340583"/>
            <a:ext cx="4618856" cy="6046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Turing machine, a static architecture.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196536" cy="216024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79512" y="4876433"/>
            <a:ext cx="6209164" cy="1785127"/>
            <a:chOff x="254080" y="4876433"/>
            <a:chExt cx="6209164" cy="1785127"/>
          </a:xfrm>
        </p:grpSpPr>
        <p:pic>
          <p:nvPicPr>
            <p:cNvPr id="8" name="Inhaltsplatzhalter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80" y="5309942"/>
              <a:ext cx="5470048" cy="1065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feld 12"/>
            <p:cNvSpPr txBox="1"/>
            <p:nvPr/>
          </p:nvSpPr>
          <p:spPr>
            <a:xfrm>
              <a:off x="323528" y="6384561"/>
              <a:ext cx="20217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Trachtenberg et al. 2002</a:t>
              </a:r>
              <a:endParaRPr lang="de-AT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ontent Placeholder 3"/>
            <p:cNvSpPr txBox="1">
              <a:spLocks/>
            </p:cNvSpPr>
            <p:nvPr/>
          </p:nvSpPr>
          <p:spPr>
            <a:xfrm>
              <a:off x="323528" y="4876433"/>
              <a:ext cx="6139716" cy="6046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dirty="0" smtClean="0"/>
                <a:t>Network rewiring: Dendritic spines are dynamic.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dirty="0" smtClean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5148" y="5020961"/>
            <a:ext cx="2941348" cy="1814939"/>
            <a:chOff x="4078924" y="4797152"/>
            <a:chExt cx="2941348" cy="1814939"/>
          </a:xfrm>
        </p:grpSpPr>
        <p:pic>
          <p:nvPicPr>
            <p:cNvPr id="15" name="Inhaltsplatzhalter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829"/>
            <a:stretch/>
          </p:blipFill>
          <p:spPr>
            <a:xfrm>
              <a:off x="4091418" y="4797152"/>
              <a:ext cx="2928854" cy="1733520"/>
            </a:xfrm>
            <a:prstGeom prst="rect">
              <a:avLst/>
            </a:prstGeom>
          </p:spPr>
        </p:pic>
        <p:sp>
          <p:nvSpPr>
            <p:cNvPr id="16" name="Textfeld 5"/>
            <p:cNvSpPr txBox="1"/>
            <p:nvPr/>
          </p:nvSpPr>
          <p:spPr>
            <a:xfrm>
              <a:off x="4078924" y="6335092"/>
              <a:ext cx="222126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Peters et al., 2014</a:t>
              </a:r>
              <a:endParaRPr lang="de-AT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9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709"/>
            <a:ext cx="8229600" cy="1143000"/>
          </a:xfrm>
        </p:spPr>
        <p:txBody>
          <a:bodyPr>
            <a:normAutofit/>
          </a:bodyPr>
          <a:lstStyle/>
          <a:p>
            <a:pPr algn="l" defTabSz="1122363"/>
            <a:r>
              <a:rPr lang="en-US" dirty="0" smtClean="0"/>
              <a:t>Implications</a:t>
            </a:r>
            <a:endParaRPr lang="en-US" dirty="0"/>
          </a:p>
        </p:txBody>
      </p:sp>
      <p:pic>
        <p:nvPicPr>
          <p:cNvPr id="9" name="Picture 11" descr="http://portal.tugraz.at/pls/portal/docs/page/Files/i2060/images/Podiumsdiskussion/Logos/logo_tugraz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023"/>
            <a:ext cx="739631" cy="3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nhaltsplatzhalt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489683"/>
            <a:ext cx="3456384" cy="2229817"/>
          </a:xfrm>
          <a:prstGeom prst="rect">
            <a:avLst/>
          </a:prstGeom>
        </p:spPr>
      </p:pic>
      <p:sp>
        <p:nvSpPr>
          <p:cNvPr id="7" name="Textfeld 13"/>
          <p:cNvSpPr txBox="1"/>
          <p:nvPr/>
        </p:nvSpPr>
        <p:spPr>
          <a:xfrm>
            <a:off x="6516216" y="645333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Lichtman</a:t>
            </a:r>
            <a:r>
              <a:rPr lang="de-A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Lab</a:t>
            </a:r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GB" dirty="0" smtClean="0"/>
              <a:t>The connectome does not exist in the strict sense.</a:t>
            </a:r>
            <a:br>
              <a:rPr lang="en-GB" dirty="0" smtClean="0"/>
            </a:br>
            <a:r>
              <a:rPr lang="en-GB" dirty="0" smtClean="0"/>
              <a:t>Any connectivity matrix can only be a temporal snapshot</a:t>
            </a:r>
            <a:br>
              <a:rPr lang="en-GB" dirty="0" smtClean="0"/>
            </a:br>
            <a:r>
              <a:rPr lang="en-GB" sz="1400" dirty="0" smtClean="0"/>
              <a:t>[</a:t>
            </a:r>
            <a:r>
              <a:rPr lang="en-GB" sz="1400" dirty="0" err="1" smtClean="0"/>
              <a:t>Rumpel</a:t>
            </a:r>
            <a:r>
              <a:rPr lang="en-GB" sz="1400" dirty="0" smtClean="0"/>
              <a:t> and </a:t>
            </a:r>
            <a:r>
              <a:rPr lang="en-GB" sz="1400" dirty="0" err="1" smtClean="0"/>
              <a:t>Triesch</a:t>
            </a:r>
            <a:r>
              <a:rPr lang="en-GB" sz="1400" dirty="0" smtClean="0"/>
              <a:t>, e-</a:t>
            </a:r>
            <a:r>
              <a:rPr lang="en-GB" sz="1400" dirty="0" err="1" smtClean="0"/>
              <a:t>Neuroforum</a:t>
            </a:r>
            <a:r>
              <a:rPr lang="en-GB" sz="1400" dirty="0" smtClean="0"/>
              <a:t> 2016]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We are used to construct circuits for particular computations.</a:t>
            </a:r>
            <a:br>
              <a:rPr lang="en-GB" dirty="0" smtClean="0"/>
            </a:br>
            <a:r>
              <a:rPr lang="en-GB" dirty="0" smtClean="0"/>
              <a:t>Instead, we should let the circuit construct itself.</a:t>
            </a:r>
          </a:p>
          <a:p>
            <a:endParaRPr lang="en-GB" dirty="0" smtClean="0"/>
          </a:p>
          <a:p>
            <a:r>
              <a:rPr lang="en-GB" dirty="0" smtClean="0"/>
              <a:t>It can be argued that synaptic rewiring is necessary for dynamic network adaptation.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836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709"/>
            <a:ext cx="8028384" cy="1143000"/>
          </a:xfrm>
        </p:spPr>
        <p:txBody>
          <a:bodyPr>
            <a:normAutofit/>
          </a:bodyPr>
          <a:lstStyle/>
          <a:p>
            <a:pPr algn="l">
              <a:tabLst>
                <a:tab pos="2244725" algn="l"/>
              </a:tabLst>
            </a:pPr>
            <a:r>
              <a:rPr lang="en-US" dirty="0" smtClean="0"/>
              <a:t>Observation 2: Synaptic dynamics are seemingly 	stochastic</a:t>
            </a:r>
            <a:endParaRPr lang="en-US" dirty="0"/>
          </a:p>
        </p:txBody>
      </p:sp>
      <p:pic>
        <p:nvPicPr>
          <p:cNvPr id="9" name="Picture 11" descr="http://portal.tugraz.at/pls/portal/docs/page/Files/i2060/images/Podiumsdiskussion/Logos/logo_tugraz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023"/>
            <a:ext cx="739631" cy="3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49327" y="1559260"/>
            <a:ext cx="5239272" cy="2088232"/>
            <a:chOff x="549327" y="1170709"/>
            <a:chExt cx="5239272" cy="2088232"/>
          </a:xfrm>
        </p:grpSpPr>
        <p:pic>
          <p:nvPicPr>
            <p:cNvPr id="13" name="Inhaltsplatzhalter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327" y="1170709"/>
              <a:ext cx="5239272" cy="2088232"/>
            </a:xfrm>
            <a:prstGeom prst="rect">
              <a:avLst/>
            </a:prstGeom>
          </p:spPr>
        </p:pic>
        <p:sp>
          <p:nvSpPr>
            <p:cNvPr id="14" name="Textfeld 11"/>
            <p:cNvSpPr txBox="1"/>
            <p:nvPr/>
          </p:nvSpPr>
          <p:spPr>
            <a:xfrm>
              <a:off x="2728854" y="2636912"/>
              <a:ext cx="25110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Dvorkin</a:t>
              </a:r>
              <a:r>
                <a:rPr lang="de-AT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&amp; Ziv, </a:t>
              </a:r>
              <a:r>
                <a:rPr lang="de-AT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PLoS</a:t>
              </a:r>
              <a:r>
                <a:rPr lang="de-A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Biol</a:t>
              </a:r>
              <a:r>
                <a:rPr lang="de-AT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2016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0963" y="3328304"/>
            <a:ext cx="8289355" cy="3414094"/>
            <a:chOff x="350963" y="3328304"/>
            <a:chExt cx="8289355" cy="3414094"/>
          </a:xfrm>
        </p:grpSpPr>
        <p:pic>
          <p:nvPicPr>
            <p:cNvPr id="8" name="Inhaltsplatzhalter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916" y="3328304"/>
              <a:ext cx="3400402" cy="3414094"/>
            </a:xfrm>
            <a:prstGeom prst="rect">
              <a:avLst/>
            </a:prstGeom>
          </p:spPr>
        </p:pic>
        <p:sp>
          <p:nvSpPr>
            <p:cNvPr id="10" name="Textfeld 14"/>
            <p:cNvSpPr txBox="1"/>
            <p:nvPr/>
          </p:nvSpPr>
          <p:spPr>
            <a:xfrm>
              <a:off x="350963" y="4039291"/>
              <a:ext cx="38164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stimated correlation of weights of synapses between same axon and same dendrite:</a:t>
              </a:r>
            </a:p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r = 0.23 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Inhaltsplatzhalter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5688" y="4719054"/>
              <a:ext cx="2538239" cy="191408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73951" y="1159150"/>
                <a:ext cx="42815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𝑝𝑟𝑒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𝑝𝑜𝑠𝑡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𝑔𝑙𝑜𝑏𝑎𝑙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𝑓𝑎𝑐𝑡𝑜𝑟𝑠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951" y="1159150"/>
                <a:ext cx="4281557" cy="400110"/>
              </a:xfrm>
              <a:prstGeom prst="rect">
                <a:avLst/>
              </a:prstGeom>
              <a:blipFill>
                <a:blip r:embed="rId7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08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27709"/>
            <a:ext cx="8028384" cy="1143000"/>
          </a:xfrm>
        </p:spPr>
        <p:txBody>
          <a:bodyPr>
            <a:normAutofit/>
          </a:bodyPr>
          <a:lstStyle/>
          <a:p>
            <a:pPr algn="l">
              <a:tabLst>
                <a:tab pos="2244725" algn="l"/>
              </a:tabLst>
            </a:pPr>
            <a:r>
              <a:rPr lang="en-US" dirty="0" smtClean="0"/>
              <a:t>Implications</a:t>
            </a:r>
            <a:endParaRPr lang="en-US" dirty="0"/>
          </a:p>
        </p:txBody>
      </p:sp>
      <p:pic>
        <p:nvPicPr>
          <p:cNvPr id="9" name="Picture 11" descr="http://portal.tugraz.at/pls/portal/docs/page/Files/i2060/images/Podiumsdiskussion/Logos/logo_tugraz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023"/>
            <a:ext cx="739631" cy="3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nhaltsplatzhalt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653136"/>
            <a:ext cx="5239272" cy="2088232"/>
          </a:xfrm>
          <a:prstGeom prst="rect">
            <a:avLst/>
          </a:prstGeom>
        </p:spPr>
      </p:pic>
      <p:sp>
        <p:nvSpPr>
          <p:cNvPr id="14" name="Textfeld 11"/>
          <p:cNvSpPr txBox="1"/>
          <p:nvPr/>
        </p:nvSpPr>
        <p:spPr>
          <a:xfrm>
            <a:off x="6228184" y="5983034"/>
            <a:ext cx="2744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Dvorkin</a:t>
            </a:r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&amp; Ziv, </a:t>
            </a:r>
            <a:r>
              <a:rPr lang="de-A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de-A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Biol</a:t>
            </a:r>
            <a:r>
              <a:rPr lang="de-A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2016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/>
              <a:lstStyle/>
              <a:p>
                <a:r>
                  <a:rPr lang="en-GB" dirty="0" smtClean="0"/>
                  <a:t>Usually, we investigate synaptic plasticity rules of the form</a:t>
                </a:r>
                <a:br>
                  <a:rPr lang="en-GB" dirty="0" smtClean="0"/>
                </a:b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𝑝𝑟𝑒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𝑝𝑜𝑠𝑡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𝑔𝑙𝑜𝑏𝑎𝑙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𝑓𝑎𝑐𝑡𝑜𝑟𝑠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What changes when we consider stochastic dynamics of the form</a:t>
                </a:r>
                <a:br>
                  <a:rPr lang="en-GB" dirty="0" smtClean="0"/>
                </a:br>
                <a:r>
                  <a:rPr lang="en-GB" dirty="0" smtClean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𝑝𝑟𝑒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𝑝𝑜𝑠𝑡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𝑔𝑙𝑜𝑏𝑎𝑙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𝑓𝑎𝑐𝑡𝑜𝑟𝑠</m:t>
                        </m:r>
                      </m:e>
                    </m:d>
                    <m:r>
                      <a:rPr lang="en-GB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noise</m:t>
                    </m:r>
                  </m:oMath>
                </a14:m>
                <a:r>
                  <a:rPr lang="en-GB" sz="2000" dirty="0" smtClean="0"/>
                  <a:t>   ?</a:t>
                </a:r>
                <a:endParaRPr lang="en-GB" sz="2000" dirty="0"/>
              </a:p>
              <a:p>
                <a:endParaRPr lang="en-GB" dirty="0" smtClean="0"/>
              </a:p>
              <a:p>
                <a:endParaRPr lang="en-GB" dirty="0" smtClean="0"/>
              </a:p>
            </p:txBody>
          </p:sp>
        </mc:Choice>
        <mc:Fallback xmlns="">
          <p:sp>
            <p:nvSpPr>
              <p:cNvPr id="18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>
                <a:blip r:embed="rId5"/>
                <a:stretch>
                  <a:fillRect l="-444" t="-80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87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Stochastic synaptic dynamics were modeled as Ornstein </a:t>
            </a:r>
            <a:r>
              <a:rPr lang="en-US" dirty="0" err="1" smtClean="0"/>
              <a:t>Uhlenbeck</a:t>
            </a:r>
            <a:r>
              <a:rPr lang="en-US" dirty="0" smtClean="0"/>
              <a:t> processes</a:t>
            </a:r>
            <a:endParaRPr lang="en-US" dirty="0"/>
          </a:p>
        </p:txBody>
      </p:sp>
      <p:pic>
        <p:nvPicPr>
          <p:cNvPr id="8" name="Picture 11" descr="http://portal.tugraz.at/pls/portal/docs/page/Files/i2060/images/Podiumsdiskussion/Logos/logo_tugraz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023"/>
            <a:ext cx="739631" cy="3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7293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400" dirty="0" smtClean="0"/>
                  <a:t>[</a:t>
                </a:r>
                <a:r>
                  <a:rPr lang="en-US" sz="1400" dirty="0" err="1" smtClean="0"/>
                  <a:t>Yasumatsu</a:t>
                </a:r>
                <a:r>
                  <a:rPr lang="en-US" sz="1400" dirty="0" smtClean="0"/>
                  <a:t> et al., J </a:t>
                </a:r>
                <a:r>
                  <a:rPr lang="en-US" sz="1400" dirty="0" err="1" smtClean="0"/>
                  <a:t>Neurosci</a:t>
                </a:r>
                <a:r>
                  <a:rPr lang="en-US" sz="1400" dirty="0" smtClean="0"/>
                  <a:t>. 2008, </a:t>
                </a:r>
                <a:r>
                  <a:rPr lang="en-US" sz="1400" dirty="0" err="1" smtClean="0"/>
                  <a:t>Loewenstein</a:t>
                </a:r>
                <a:r>
                  <a:rPr lang="en-US" sz="1400" dirty="0" smtClean="0"/>
                  <a:t> et al., J </a:t>
                </a:r>
                <a:r>
                  <a:rPr lang="en-US" sz="1400" dirty="0" err="1" smtClean="0"/>
                  <a:t>Neurosci</a:t>
                </a:r>
                <a:r>
                  <a:rPr lang="en-US" sz="1400" dirty="0" smtClean="0"/>
                  <a:t> 2011]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  <a:ea typeface="Times New Roman"/>
                          <a:cs typeface="Arial"/>
                        </a:rPr>
                        <m:t>𝑑</m:t>
                      </m:r>
                      <m:sSub>
                        <m:sSubPr>
                          <m:ctrlPr>
                            <a:rPr lang="de-AT" sz="2400" i="1"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Times New Roman"/>
                              <a:cs typeface="Arial"/>
                            </a:rPr>
                            <m:t>𝜃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  <a:ea typeface="Times New Roman"/>
                              <a:cs typeface="Arial"/>
                            </a:rPr>
                            <m:t>𝑖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ea typeface="Times New Roman"/>
                          <a:cs typeface="Arial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/>
                            </a:rPr>
                            <m:t>𝑏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𝜇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AT" sz="2400" i="1"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  <a:ea typeface="Times New Roman"/>
                                  <a:cs typeface="Arial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/>
                                  <a:ea typeface="Times New Roman"/>
                                  <a:cs typeface="Arial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AT" sz="2400" i="1">
                          <a:latin typeface="Cambria Math"/>
                          <a:ea typeface="Times New Roman"/>
                          <a:cs typeface="Arial"/>
                        </a:rPr>
                        <m:t>𝑑𝑡</m:t>
                      </m:r>
                      <m:r>
                        <a:rPr lang="en-GB" sz="2400" i="1">
                          <a:latin typeface="Cambria Math"/>
                          <a:ea typeface="Times New Roman"/>
                          <a:cs typeface="Arial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de-AT" sz="2400" i="1"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latin typeface="Cambria Math"/>
                              <a:ea typeface="Times New Roman"/>
                              <a:cs typeface="Arial"/>
                            </a:rPr>
                            <m:t>2</m:t>
                          </m:r>
                          <m:r>
                            <a:rPr lang="en-GB" sz="2400" i="1">
                              <a:latin typeface="Cambria Math"/>
                              <a:ea typeface="Times New Roman"/>
                              <a:cs typeface="Arial"/>
                            </a:rPr>
                            <m:t>𝑏</m:t>
                          </m:r>
                        </m:e>
                      </m:rad>
                      <m:r>
                        <a:rPr lang="en-GB" sz="2400" i="1">
                          <a:latin typeface="Cambria Math"/>
                          <a:ea typeface="Times New Roman"/>
                          <a:cs typeface="Arial"/>
                        </a:rPr>
                        <m:t>∙</m:t>
                      </m:r>
                      <m:r>
                        <a:rPr lang="en-GB" sz="2400" i="1">
                          <a:latin typeface="Cambria Math"/>
                          <a:ea typeface="Times New Roman"/>
                          <a:cs typeface="Arial"/>
                        </a:rPr>
                        <m:t>𝑑</m:t>
                      </m:r>
                      <m:sSub>
                        <m:sSubPr>
                          <m:ctrlPr>
                            <a:rPr lang="de-AT" sz="2400" i="1"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Times New Roman"/>
                              <a:cs typeface="Arial"/>
                            </a:rPr>
                            <m:t>𝒲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  <a:ea typeface="Times New Roman"/>
                              <a:cs typeface="Arial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Synaptic efficacies: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  <a:ea typeface="Times New Roman"/>
                            <a:cs typeface="Arial"/>
                          </a:rPr>
                          <m:t>𝜃</m:t>
                        </m:r>
                      </m:e>
                      <m:sub>
                        <m:r>
                          <a:rPr lang="en-GB" sz="2000" i="1">
                            <a:latin typeface="Cambria Math"/>
                            <a:ea typeface="Times New Roman"/>
                            <a:cs typeface="Arial"/>
                          </a:rPr>
                          <m:t>𝑖</m:t>
                        </m:r>
                      </m:sub>
                    </m:sSub>
                    <m:r>
                      <a:rPr lang="en-GB" sz="2000" b="0" i="0" smtClean="0">
                        <a:latin typeface="Cambria Math" panose="02040503050406030204" pitchFamily="18" charset="0"/>
                        <a:ea typeface="Times New Roman"/>
                        <a:cs typeface="Arial"/>
                      </a:rPr>
                      <m:t>−</m:t>
                    </m:r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  <a:ea typeface="Times New Roman"/>
                            <a:cs typeface="Arial"/>
                          </a:rPr>
                          <m:t>𝜃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de-AT" i="1"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/>
                          </a:rPr>
                          <m:t>𝒲</m:t>
                        </m:r>
                      </m:e>
                      <m:sub>
                        <m:r>
                          <a:rPr lang="de-AT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AT" dirty="0">
                    <a:ea typeface="Times New Roman"/>
                    <a:cs typeface="Arial"/>
                  </a:rPr>
                  <a:t> </a:t>
                </a:r>
                <a:r>
                  <a:rPr lang="en-US" dirty="0" smtClean="0">
                    <a:ea typeface="Times New Roman"/>
                    <a:cs typeface="Arial"/>
                  </a:rPr>
                  <a:t>stochastic changes of a Wiener process (Brownian motion)</a:t>
                </a:r>
              </a:p>
              <a:p>
                <a:pPr marL="0" indent="0">
                  <a:buNone/>
                </a:pPr>
                <a:endParaRPr lang="de-AT" i="1" dirty="0">
                  <a:cs typeface="Arial"/>
                </a:endParaRP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7293"/>
                <a:ext cx="8229600" cy="4525963"/>
              </a:xfrm>
              <a:blipFill>
                <a:blip r:embed="rId4"/>
                <a:stretch>
                  <a:fillRect l="-444" t="-67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50759" t="50047"/>
          <a:stretch/>
        </p:blipFill>
        <p:spPr>
          <a:xfrm>
            <a:off x="518864" y="4095137"/>
            <a:ext cx="2880320" cy="2331579"/>
          </a:xfrm>
          <a:prstGeom prst="rect">
            <a:avLst/>
          </a:prstGeom>
        </p:spPr>
      </p:pic>
      <p:sp>
        <p:nvSpPr>
          <p:cNvPr id="12" name="Textfeld 12"/>
          <p:cNvSpPr txBox="1"/>
          <p:nvPr/>
        </p:nvSpPr>
        <p:spPr>
          <a:xfrm>
            <a:off x="1259632" y="6441281"/>
            <a:ext cx="2021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Loewenstein</a:t>
            </a:r>
            <a:r>
              <a:rPr lang="de-A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2011</a:t>
            </a:r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b="51299"/>
          <a:stretch/>
        </p:blipFill>
        <p:spPr>
          <a:xfrm>
            <a:off x="4572000" y="4509120"/>
            <a:ext cx="2877119" cy="164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8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Rewiring</a:t>
            </a:r>
            <a:endParaRPr lang="en-US" dirty="0"/>
          </a:p>
        </p:txBody>
      </p:sp>
      <p:pic>
        <p:nvPicPr>
          <p:cNvPr id="8" name="Picture 11" descr="http://portal.tugraz.at/pls/portal/docs/page/Files/i2060/images/Podiumsdiskussion/Logos/logo_tugraz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023"/>
            <a:ext cx="739631" cy="3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7293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400" dirty="0" smtClean="0"/>
                  <a:t>[</a:t>
                </a:r>
                <a:r>
                  <a:rPr lang="en-US" sz="1400" dirty="0" err="1" smtClean="0"/>
                  <a:t>Yasumatsu</a:t>
                </a:r>
                <a:r>
                  <a:rPr lang="en-US" sz="1400" dirty="0" smtClean="0"/>
                  <a:t> et al., J </a:t>
                </a:r>
                <a:r>
                  <a:rPr lang="en-US" sz="1400" dirty="0" err="1" smtClean="0"/>
                  <a:t>Neurosci</a:t>
                </a:r>
                <a:r>
                  <a:rPr lang="en-US" sz="1400" dirty="0" smtClean="0"/>
                  <a:t>. 2008, </a:t>
                </a:r>
                <a:r>
                  <a:rPr lang="en-US" sz="1400" dirty="0" err="1" smtClean="0"/>
                  <a:t>Loewenstein</a:t>
                </a:r>
                <a:r>
                  <a:rPr lang="en-US" sz="1400" dirty="0" smtClean="0"/>
                  <a:t> et al., J </a:t>
                </a:r>
                <a:r>
                  <a:rPr lang="en-US" sz="1400" dirty="0" err="1" smtClean="0"/>
                  <a:t>Neurosci</a:t>
                </a:r>
                <a:r>
                  <a:rPr lang="en-US" sz="1400" dirty="0" smtClean="0"/>
                  <a:t> 2011]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  <a:ea typeface="Times New Roman"/>
                          <a:cs typeface="Arial"/>
                        </a:rPr>
                        <m:t>𝑑</m:t>
                      </m:r>
                      <m:sSub>
                        <m:sSubPr>
                          <m:ctrlPr>
                            <a:rPr lang="de-AT" sz="2400" i="1"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Times New Roman"/>
                              <a:cs typeface="Arial"/>
                            </a:rPr>
                            <m:t>𝜃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  <a:ea typeface="Times New Roman"/>
                              <a:cs typeface="Arial"/>
                            </a:rPr>
                            <m:t>𝑖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ea typeface="Times New Roman"/>
                          <a:cs typeface="Arial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Arial"/>
                            </a:rPr>
                            <m:t>𝑏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Arial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𝜇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AT" sz="2400" i="1"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/>
                                  <a:ea typeface="Times New Roman"/>
                                  <a:cs typeface="Arial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/>
                                  <a:ea typeface="Times New Roman"/>
                                  <a:cs typeface="Arial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AT" sz="2400" i="1">
                          <a:latin typeface="Cambria Math"/>
                          <a:ea typeface="Times New Roman"/>
                          <a:cs typeface="Arial"/>
                        </a:rPr>
                        <m:t>𝑑𝑡</m:t>
                      </m:r>
                      <m:r>
                        <a:rPr lang="en-GB" sz="2400" i="1">
                          <a:latin typeface="Cambria Math"/>
                          <a:ea typeface="Times New Roman"/>
                          <a:cs typeface="Arial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de-AT" sz="2400" i="1"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latin typeface="Cambria Math"/>
                              <a:ea typeface="Times New Roman"/>
                              <a:cs typeface="Arial"/>
                            </a:rPr>
                            <m:t>2</m:t>
                          </m:r>
                          <m:r>
                            <a:rPr lang="en-GB" sz="2400" i="1">
                              <a:latin typeface="Cambria Math"/>
                              <a:ea typeface="Times New Roman"/>
                              <a:cs typeface="Arial"/>
                            </a:rPr>
                            <m:t>𝑏</m:t>
                          </m:r>
                        </m:e>
                      </m:rad>
                      <m:r>
                        <a:rPr lang="en-GB" sz="2400" i="1">
                          <a:latin typeface="Cambria Math"/>
                          <a:ea typeface="Times New Roman"/>
                          <a:cs typeface="Arial"/>
                        </a:rPr>
                        <m:t>∙</m:t>
                      </m:r>
                      <m:r>
                        <a:rPr lang="en-GB" sz="2400" i="1">
                          <a:latin typeface="Cambria Math"/>
                          <a:ea typeface="Times New Roman"/>
                          <a:cs typeface="Arial"/>
                        </a:rPr>
                        <m:t>𝑑</m:t>
                      </m:r>
                      <m:sSub>
                        <m:sSubPr>
                          <m:ctrlPr>
                            <a:rPr lang="de-AT" sz="2400" i="1"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Times New Roman"/>
                              <a:cs typeface="Arial"/>
                            </a:rPr>
                            <m:t>𝒲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  <a:ea typeface="Times New Roman"/>
                              <a:cs typeface="Arial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Synaptic efficacies: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  <a:ea typeface="Times New Roman"/>
                            <a:cs typeface="Arial"/>
                          </a:rPr>
                          <m:t>𝜃</m:t>
                        </m:r>
                      </m:e>
                      <m:sub>
                        <m:r>
                          <a:rPr lang="en-GB" sz="2000" i="1">
                            <a:latin typeface="Cambria Math"/>
                            <a:ea typeface="Times New Roman"/>
                            <a:cs typeface="Arial"/>
                          </a:rPr>
                          <m:t>𝑖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  <a:ea typeface="Times New Roman"/>
                        <a:cs typeface="Arial"/>
                      </a:rPr>
                      <m:t>−</m:t>
                    </m:r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  <a:ea typeface="Times New Roman"/>
                            <a:cs typeface="Arial"/>
                          </a:rPr>
                          <m:t>𝜃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de-AT" i="1"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/>
                          </a:rPr>
                          <m:t>𝒲</m:t>
                        </m:r>
                      </m:e>
                      <m:sub>
                        <m:r>
                          <a:rPr lang="de-AT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AT" dirty="0">
                    <a:ea typeface="Times New Roman"/>
                    <a:cs typeface="Arial"/>
                  </a:rPr>
                  <a:t> </a:t>
                </a:r>
                <a:r>
                  <a:rPr lang="en-US" dirty="0" smtClean="0">
                    <a:ea typeface="Times New Roman"/>
                    <a:cs typeface="Arial"/>
                  </a:rPr>
                  <a:t>stochastic changes of a Wiener process (Brownian motion)</a:t>
                </a:r>
              </a:p>
              <a:p>
                <a:pPr marL="0" indent="0">
                  <a:buNone/>
                </a:pPr>
                <a:endParaRPr lang="de-AT" i="1" dirty="0">
                  <a:cs typeface="Arial"/>
                </a:endParaRP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7293"/>
                <a:ext cx="8229600" cy="4525963"/>
              </a:xfrm>
              <a:blipFill>
                <a:blip r:embed="rId4"/>
                <a:stretch>
                  <a:fillRect l="-444" t="-67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52636" y="3459907"/>
            <a:ext cx="8838728" cy="3261537"/>
            <a:chOff x="152636" y="3459907"/>
            <a:chExt cx="8838728" cy="3261537"/>
          </a:xfrm>
        </p:grpSpPr>
        <p:sp>
          <p:nvSpPr>
            <p:cNvPr id="9" name="Rectangle 8"/>
            <p:cNvSpPr/>
            <p:nvPr/>
          </p:nvSpPr>
          <p:spPr>
            <a:xfrm>
              <a:off x="152636" y="6121280"/>
              <a:ext cx="8838728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en-US" altLang="de-DE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Kappel</a:t>
              </a:r>
              <a:r>
                <a:rPr lang="en-US" altLang="de-DE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GB" altLang="de-DE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et al</a:t>
              </a:r>
              <a:r>
                <a:rPr lang="en-US" altLang="de-DE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., </a:t>
              </a:r>
              <a:r>
                <a:rPr lang="en-US" altLang="de-DE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eNeuro</a:t>
              </a:r>
              <a:r>
                <a:rPr lang="en-US" altLang="de-DE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2018</a:t>
              </a:r>
              <a:r>
                <a:rPr lang="en-US" altLang="de-DE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en-US" altLang="de-DE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Kappel</a:t>
              </a:r>
              <a:r>
                <a:rPr lang="en-US" altLang="de-DE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al., </a:t>
              </a:r>
              <a:r>
                <a:rPr lang="en-US" altLang="de-DE" sz="14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PLoS</a:t>
              </a:r>
              <a:r>
                <a:rPr lang="en-US" altLang="de-DE" sz="14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de-DE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 </a:t>
              </a:r>
              <a:r>
                <a:rPr lang="en-US" altLang="de-DE" sz="14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Biol</a:t>
              </a:r>
              <a:r>
                <a:rPr lang="en-US" altLang="de-DE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2015.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45294" y="3459907"/>
              <a:ext cx="8229600" cy="2914734"/>
              <a:chOff x="457200" y="3356992"/>
              <a:chExt cx="8229600" cy="291473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84168" y="3356992"/>
                <a:ext cx="2218059" cy="274640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Inhaltsplatzhalter 2"/>
                  <p:cNvSpPr txBox="1">
                    <a:spLocks/>
                  </p:cNvSpPr>
                  <p:nvPr/>
                </p:nvSpPr>
                <p:spPr>
                  <a:xfrm>
                    <a:off x="457200" y="3529990"/>
                    <a:ext cx="8229600" cy="274173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342900" indent="-3429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742950" indent="-28575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spcBef>
                        <a:spcPts val="0"/>
                      </a:spcBef>
                      <a:spcAft>
                        <a:spcPts val="600"/>
                      </a:spcAft>
                      <a:buFont typeface="Arial" panose="020B0604020202020204" pitchFamily="34" charset="0"/>
                      <a:buNone/>
                    </a:pPr>
                    <a:r>
                      <a:rPr lang="de-AT" sz="2000" b="1" dirty="0" smtClean="0"/>
                      <a:t>Rewiring:</a:t>
                    </a:r>
                  </a:p>
                  <a:p>
                    <a:pPr marL="0" indent="0">
                      <a:buFont typeface="Arial" panose="020B0604020202020204" pitchFamily="34" charset="0"/>
                      <a:buNone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de-AT" i="1">
                                <a:latin typeface="Cambria Math" panose="02040503050406030204" pitchFamily="18" charset="0"/>
                                <a:ea typeface="Times New Roman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  <a:ea typeface="Times New Roman"/>
                                <a:cs typeface="Arial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  <a:ea typeface="Times New Roman"/>
                                <a:cs typeface="Arial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de-AT" dirty="0" smtClean="0"/>
                      <a:t> encodes</a:t>
                    </a:r>
                    <a:endParaRPr lang="en-US" dirty="0" smtClean="0"/>
                  </a:p>
                  <a:p>
                    <a:r>
                      <a:rPr lang="en-US" dirty="0" smtClean="0"/>
                      <a:t>A disconnected synapse for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de-AT" i="1">
                                <a:latin typeface="Cambria Math" panose="02040503050406030204" pitchFamily="18" charset="0"/>
                                <a:ea typeface="Times New Roman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  <a:ea typeface="Times New Roman"/>
                                <a:cs typeface="Arial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  <a:ea typeface="Times New Roman"/>
                                <a:cs typeface="Arial"/>
                              </a:rPr>
                              <m:t>𝑖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≤0</m:t>
                        </m:r>
                      </m:oMath>
                    </a14:m>
                    <a:endParaRPr lang="en-US" dirty="0" smtClean="0"/>
                  </a:p>
                  <a:p>
                    <a:r>
                      <a:rPr lang="en-US" dirty="0" smtClean="0"/>
                      <a:t>A functional synapse for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de-AT" i="1">
                                <a:latin typeface="Cambria Math" panose="02040503050406030204" pitchFamily="18" charset="0"/>
                                <a:ea typeface="Times New Roman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  <a:ea typeface="Times New Roman"/>
                                <a:cs typeface="Arial"/>
                              </a:rPr>
                              <m:t>𝜃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  <a:ea typeface="Times New Roman"/>
                                <a:cs typeface="Arial"/>
                              </a:rPr>
                              <m:t>𝑖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&gt;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0</m:t>
                        </m:r>
                      </m:oMath>
                    </a14:m>
                    <a:r>
                      <a:rPr lang="en-US" dirty="0" smtClean="0"/>
                      <a:t> </a:t>
                    </a:r>
                  </a:p>
                  <a:p>
                    <a:pPr marL="0" indent="0">
                      <a:buNone/>
                      <a:tabLst>
                        <a:tab pos="2066925" algn="l"/>
                      </a:tabLst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0                        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GB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de-AT" i="1">
                                        <a:latin typeface="Cambria Math" panose="02040503050406030204" pitchFamily="18" charset="0"/>
                                        <a:ea typeface="Times New Roman"/>
                                        <a:cs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/>
                                  </a:rPr>
                                  <m:t>≤0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de-AT" i="1">
                                                <a:latin typeface="Cambria Math" panose="02040503050406030204" pitchFamily="18" charset="0"/>
                                                <a:ea typeface="Times New Roman"/>
                                                <a:cs typeface="Arial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  <a:ea typeface="Times New Roman"/>
                                                <a:cs typeface="Arial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/>
                                                <a:ea typeface="Times New Roman"/>
                                                <a:cs typeface="Arial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Times New Roman"/>
                                            <a:cs typeface="Arial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de-AT" i="1">
                                                <a:latin typeface="Cambria Math" panose="02040503050406030204" pitchFamily="18" charset="0"/>
                                                <a:ea typeface="Times New Roman"/>
                                                <a:cs typeface="Arial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/>
                                                <a:ea typeface="Times New Roman"/>
                                                <a:cs typeface="Arial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Times New Roman"/>
                                                <a:cs typeface="Arial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Times New Roman"/>
                                    <a:cs typeface="Arial"/>
                                  </a:rPr>
                                  <m:t>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  <a:ea typeface="Times New Roman"/>
                                    <a:cs typeface="Arial"/>
                                  </a:rPr>
                                  <m:t>if</m:t>
                                </m:r>
                                <m:sSub>
                                  <m:sSubPr>
                                    <m:ctrlPr>
                                      <a:rPr lang="de-AT" i="1">
                                        <a:latin typeface="Cambria Math" panose="02040503050406030204" pitchFamily="18" charset="0"/>
                                        <a:ea typeface="Times New Roman"/>
                                        <a:cs typeface="Aria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Times New Roman"/>
                                        <a:cs typeface="Arial"/>
                                      </a:rPr>
                                      <m:t> </m:t>
                                    </m:r>
                                    <m:r>
                                      <a:rPr lang="en-GB" i="1"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Times New Roman"/>
                                    <a:cs typeface="Arial"/>
                                  </a:rPr>
                                  <m:t>&gt;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</m:oMath>
                    </a14:m>
                    <a:r>
                      <a:rPr lang="en-US" sz="1600" dirty="0" smtClean="0"/>
                      <a:t> </a:t>
                    </a:r>
                  </a:p>
                  <a:p>
                    <a:pPr marL="0" indent="0">
                      <a:buFont typeface="Arial" panose="020B0604020202020204" pitchFamily="34" charset="0"/>
                      <a:buNone/>
                      <a:tabLst>
                        <a:tab pos="2066925" algn="l"/>
                      </a:tabLst>
                    </a:pPr>
                    <a:endParaRPr lang="en-US" sz="1600" dirty="0"/>
                  </a:p>
                  <a:p>
                    <a:pPr marL="0" indent="0">
                      <a:buFont typeface="Arial" panose="020B0604020202020204" pitchFamily="34" charset="0"/>
                      <a:buNone/>
                      <a:tabLst>
                        <a:tab pos="2066925" algn="l"/>
                      </a:tabLst>
                    </a:pPr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6" name="Inhaltsplatzhalt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200" y="3529990"/>
                    <a:ext cx="8229600" cy="274173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741" t="-1111"/>
                    </a:stretch>
                  </a:blipFill>
                </p:spPr>
                <p:txBody>
                  <a:bodyPr/>
                  <a:lstStyle/>
                  <a:p>
                    <a:r>
                      <a:rPr lang="de-A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1" r="46602"/>
          <a:stretch/>
        </p:blipFill>
        <p:spPr>
          <a:xfrm>
            <a:off x="6948265" y="490946"/>
            <a:ext cx="2007016" cy="225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6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A general framework for </a:t>
            </a:r>
            <a:br>
              <a:rPr lang="en-US" dirty="0" smtClean="0"/>
            </a:br>
            <a:r>
              <a:rPr lang="en-US" dirty="0" smtClean="0"/>
              <a:t>stochastic plasticity and rewiring</a:t>
            </a:r>
            <a:endParaRPr lang="en-US" dirty="0"/>
          </a:p>
        </p:txBody>
      </p:sp>
      <p:pic>
        <p:nvPicPr>
          <p:cNvPr id="8" name="Picture 11" descr="http://portal.tugraz.at/pls/portal/docs/page/Files/i2060/images/Podiumsdiskussion/Logos/logo_tugraz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023"/>
            <a:ext cx="739631" cy="3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7293"/>
                <a:ext cx="8229600" cy="497409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Synaptic dynamics are formulated as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stochastic differential equations (SDEs)  for parameters</a:t>
                </a:r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  <a:ea typeface="Times New Roman"/>
                            <a:cs typeface="Arial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Times New Roman"/>
                            <a:cs typeface="Arial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Times New Roman"/>
                            <a:cs typeface="Arial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AT" dirty="0" smtClean="0"/>
                  <a:t>.</a:t>
                </a:r>
              </a:p>
              <a:p>
                <a:pPr marL="0" indent="0">
                  <a:buNone/>
                </a:pPr>
                <a:endParaRPr lang="de-AT" sz="1600" i="1" dirty="0" smtClean="0">
                  <a:latin typeface="Cambria Math" panose="02040503050406030204" pitchFamily="18" charset="0"/>
                  <a:ea typeface="Times New Roman"/>
                  <a:cs typeface="Arial"/>
                </a:endParaRPr>
              </a:p>
              <a:p>
                <a:pPr marL="0" indent="0">
                  <a:buNone/>
                  <a:tabLst>
                    <a:tab pos="2066925" algn="l"/>
                  </a:tabLst>
                </a:pPr>
                <a:r>
                  <a:rPr lang="en-US" sz="2000" b="1" dirty="0"/>
                  <a:t>General SDE:</a:t>
                </a:r>
              </a:p>
              <a:p>
                <a:pPr marL="0" indent="0">
                  <a:buNone/>
                  <a:tabLst>
                    <a:tab pos="20669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/>
                          <a:ea typeface="Times New Roman"/>
                          <a:cs typeface="Arial"/>
                        </a:rPr>
                        <m:t>𝑑</m:t>
                      </m:r>
                      <m:sSub>
                        <m:sSubPr>
                          <m:ctrlPr>
                            <a:rPr lang="de-AT" sz="2400" i="1"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Times New Roman"/>
                              <a:cs typeface="Arial"/>
                            </a:rPr>
                            <m:t>𝜃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  <a:ea typeface="Times New Roman"/>
                              <a:cs typeface="Arial"/>
                            </a:rPr>
                            <m:t>𝑖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ea typeface="Times New Roman"/>
                          <a:cs typeface="Arial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de-AT" sz="2400" i="1">
                              <a:solidFill>
                                <a:srgbClr val="FF0000"/>
                              </a:solidFill>
                              <a:latin typeface="Cambria Math"/>
                              <a:ea typeface="Times New Roman"/>
                              <a:cs typeface="Arial"/>
                            </a:rPr>
                            <m:t>𝑏</m:t>
                          </m:r>
                          <m:f>
                            <m:fPr>
                              <m:ctrlPr>
                                <a:rPr lang="de-AT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AT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de-AT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log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de-AT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AT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de-AT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AT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(</m:t>
                              </m:r>
                              <m:r>
                                <a:rPr lang="de-AT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  <m:r>
                                <a:rPr lang="de-AT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Times New Roman"/>
                                  <a:cs typeface="Arial"/>
                                </a:rPr>
                                <m:t>)</m:t>
                              </m:r>
                            </m:e>
                          </m:func>
                        </m:e>
                      </m:d>
                      <m:r>
                        <a:rPr lang="de-AT" sz="2400" i="1">
                          <a:solidFill>
                            <a:srgbClr val="FF0000"/>
                          </a:solidFill>
                          <a:latin typeface="Cambria Math"/>
                          <a:ea typeface="Times New Roman"/>
                          <a:cs typeface="Arial"/>
                        </a:rPr>
                        <m:t>𝑑𝑡</m:t>
                      </m:r>
                      <m:r>
                        <a:rPr lang="en-GB" sz="2400" i="1">
                          <a:latin typeface="Cambria Math"/>
                          <a:ea typeface="Times New Roman"/>
                          <a:cs typeface="Arial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de-AT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solidFill>
                                <a:schemeClr val="tx2"/>
                              </a:solidFill>
                              <a:latin typeface="Cambria Math"/>
                              <a:ea typeface="Times New Roman"/>
                              <a:cs typeface="Arial"/>
                            </a:rPr>
                            <m:t>2</m:t>
                          </m:r>
                          <m:r>
                            <a:rPr lang="en-GB" sz="2400" i="1">
                              <a:solidFill>
                                <a:schemeClr val="tx2"/>
                              </a:solidFill>
                              <a:latin typeface="Cambria Math"/>
                              <a:ea typeface="Times New Roman"/>
                              <a:cs typeface="Arial"/>
                            </a:rPr>
                            <m:t>𝑇𝑏</m:t>
                          </m:r>
                        </m:e>
                      </m:rad>
                      <m:r>
                        <a:rPr lang="en-GB" sz="2400" i="1">
                          <a:solidFill>
                            <a:schemeClr val="tx2"/>
                          </a:solidFill>
                          <a:latin typeface="Cambria Math"/>
                          <a:ea typeface="Times New Roman"/>
                          <a:cs typeface="Arial"/>
                        </a:rPr>
                        <m:t>∙</m:t>
                      </m:r>
                      <m:r>
                        <a:rPr lang="en-GB" sz="2400" i="1">
                          <a:solidFill>
                            <a:schemeClr val="tx2"/>
                          </a:solidFill>
                          <a:latin typeface="Cambria Math"/>
                          <a:ea typeface="Times New Roman"/>
                          <a:cs typeface="Arial"/>
                        </a:rPr>
                        <m:t>𝑑</m:t>
                      </m:r>
                      <m:sSub>
                        <m:sSubPr>
                          <m:ctrlPr>
                            <a:rPr lang="de-AT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tx2"/>
                              </a:solidFill>
                              <a:latin typeface="Cambria Math"/>
                              <a:ea typeface="Times New Roman"/>
                              <a:cs typeface="Arial"/>
                            </a:rPr>
                            <m:t>𝒲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2"/>
                              </a:solidFill>
                              <a:latin typeface="Cambria Math"/>
                              <a:ea typeface="Times New Roman"/>
                              <a:cs typeface="Arial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00" b="1" dirty="0"/>
              </a:p>
              <a:p>
                <a:pPr marL="0" indent="0">
                  <a:buNone/>
                  <a:tabLst>
                    <a:tab pos="2066925" algn="l"/>
                  </a:tabLst>
                </a:pPr>
                <a:endParaRPr lang="de-AT" sz="1600" i="1" dirty="0" smtClean="0">
                  <a:latin typeface="Cambria Math" panose="02040503050406030204" pitchFamily="18" charset="0"/>
                  <a:ea typeface="Times New Roman"/>
                  <a:cs typeface="Arial"/>
                </a:endParaRPr>
              </a:p>
              <a:p>
                <a:pPr marL="0" indent="0">
                  <a:buNone/>
                  <a:tabLst>
                    <a:tab pos="2066925" algn="l"/>
                  </a:tabLst>
                </a:pPr>
                <a:endParaRPr lang="en-US" sz="1600" dirty="0"/>
              </a:p>
              <a:p>
                <a:pPr marL="0" indent="0">
                  <a:buNone/>
                  <a:tabLst>
                    <a:tab pos="2066925" algn="l"/>
                  </a:tabLst>
                </a:pPr>
                <a:endParaRPr lang="en-US" sz="1600" dirty="0"/>
              </a:p>
            </p:txBody>
          </p:sp>
        </mc:Choice>
        <mc:Fallback xmlns="">
          <p:sp>
            <p:nvSpPr>
              <p:cNvPr id="15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7293"/>
                <a:ext cx="8229600" cy="4974097"/>
              </a:xfrm>
              <a:blipFill>
                <a:blip r:embed="rId4"/>
                <a:stretch>
                  <a:fillRect l="-741" t="-61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52636" y="6121280"/>
            <a:ext cx="88387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Kappel</a:t>
            </a:r>
            <a:r>
              <a:rPr lang="en-US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 al</a:t>
            </a:r>
            <a:r>
              <a:rPr lang="en-US" alt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., </a:t>
            </a:r>
            <a:r>
              <a:rPr lang="en-US" altLang="de-DE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eNeuro</a:t>
            </a:r>
            <a:r>
              <a:rPr lang="en-US" alt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2018</a:t>
            </a:r>
            <a:r>
              <a:rPr lang="en-US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spcAft>
                <a:spcPts val="600"/>
              </a:spcAft>
              <a:defRPr/>
            </a:pPr>
            <a:r>
              <a:rPr lang="en-US" alt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Kappel</a:t>
            </a:r>
            <a:r>
              <a:rPr lang="en-US" alt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al., </a:t>
            </a:r>
            <a:r>
              <a:rPr lang="en-US" altLang="de-DE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PLoS</a:t>
            </a:r>
            <a:r>
              <a:rPr lang="en-US" altLang="de-DE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de-DE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 </a:t>
            </a:r>
            <a:r>
              <a:rPr lang="en-US" altLang="de-DE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Biol</a:t>
            </a:r>
            <a:r>
              <a:rPr lang="en-US" altLang="de-DE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2015.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7200" y="3356992"/>
            <a:ext cx="8229600" cy="2914734"/>
            <a:chOff x="457200" y="3356992"/>
            <a:chExt cx="8229600" cy="291473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4168" y="3356992"/>
              <a:ext cx="2218059" cy="274640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Inhaltsplatzhalter 2"/>
                <p:cNvSpPr txBox="1">
                  <a:spLocks/>
                </p:cNvSpPr>
                <p:nvPr/>
              </p:nvSpPr>
              <p:spPr>
                <a:xfrm>
                  <a:off x="457200" y="3529990"/>
                  <a:ext cx="8229600" cy="274173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None/>
                  </a:pPr>
                  <a:r>
                    <a:rPr lang="de-AT" sz="2000" b="1" dirty="0" smtClean="0"/>
                    <a:t>Rewiring:</a:t>
                  </a: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  <a:ea typeface="Times New Roman"/>
                              <a:cs typeface="Arial"/>
                            </a:rPr>
                            <m:t>𝜃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  <a:ea typeface="Times New Roman"/>
                              <a:cs typeface="Arial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de-AT" dirty="0" smtClean="0"/>
                    <a:t> encodes</a:t>
                  </a:r>
                  <a:endParaRPr lang="en-US" dirty="0" smtClean="0"/>
                </a:p>
                <a:p>
                  <a:r>
                    <a:rPr lang="en-US" dirty="0" smtClean="0"/>
                    <a:t>A disconnected synapse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  <a:ea typeface="Times New Roman"/>
                              <a:cs typeface="Arial"/>
                            </a:rPr>
                            <m:t>𝜃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  <a:ea typeface="Times New Roman"/>
                              <a:cs typeface="Arial"/>
                            </a:rPr>
                            <m:t>𝑖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≤0</m:t>
                      </m:r>
                    </m:oMath>
                  </a14:m>
                  <a:endParaRPr lang="en-US" dirty="0" smtClean="0"/>
                </a:p>
                <a:p>
                  <a:r>
                    <a:rPr lang="en-US" dirty="0" smtClean="0"/>
                    <a:t>A functional synapse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  <a:ea typeface="Times New Roman"/>
                              <a:cs typeface="Arial"/>
                            </a:rPr>
                            <m:t>𝜃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  <a:ea typeface="Times New Roman"/>
                              <a:cs typeface="Arial"/>
                            </a:rPr>
                            <m:t>𝑖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&gt;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0</m:t>
                      </m:r>
                    </m:oMath>
                  </a14:m>
                  <a:r>
                    <a:rPr lang="en-US" dirty="0" smtClean="0"/>
                    <a:t> </a:t>
                  </a:r>
                </a:p>
                <a:p>
                  <a:pPr marL="0" indent="0">
                    <a:buNone/>
                    <a:tabLst>
                      <a:tab pos="2066925" algn="l"/>
                    </a:tabLs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GB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de-AT" i="1"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≤0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AT" i="1"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Arial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  <a:ea typeface="Times New Roman"/>
                                              <a:cs typeface="Arial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/>
                                              <a:ea typeface="Times New Roman"/>
                                              <a:cs typeface="Arial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Times New Roman"/>
                                          <a:cs typeface="Arial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AT" i="1"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Arial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  <a:ea typeface="Times New Roman"/>
                                              <a:cs typeface="Arial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Arial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  <m:t>if</m:t>
                              </m:r>
                              <m:sSub>
                                <m:sSubPr>
                                  <m:ctrlPr>
                                    <a:rPr lang="de-AT" i="1"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  <m:t> </m:t>
                                  </m:r>
                                  <m:r>
                                    <a:rPr lang="en-GB" i="1"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  <m:t>&gt;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1600" dirty="0" smtClean="0"/>
                    <a:t> </a:t>
                  </a:r>
                </a:p>
                <a:p>
                  <a:pPr marL="0" indent="0">
                    <a:buFont typeface="Arial" panose="020B0604020202020204" pitchFamily="34" charset="0"/>
                    <a:buNone/>
                    <a:tabLst>
                      <a:tab pos="2066925" algn="l"/>
                    </a:tabLst>
                  </a:pPr>
                  <a:endParaRPr lang="en-US" sz="1600" dirty="0"/>
                </a:p>
                <a:p>
                  <a:pPr marL="0" indent="0">
                    <a:buFont typeface="Arial" panose="020B0604020202020204" pitchFamily="34" charset="0"/>
                    <a:buNone/>
                    <a:tabLst>
                      <a:tab pos="2066925" algn="l"/>
                    </a:tabLst>
                  </a:pPr>
                  <a:endParaRPr lang="en-US" sz="1600" dirty="0"/>
                </a:p>
              </p:txBody>
            </p:sp>
          </mc:Choice>
          <mc:Fallback xmlns="">
            <p:sp>
              <p:nvSpPr>
                <p:cNvPr id="7" name="Inhaltsplatzhalt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529990"/>
                  <a:ext cx="8229600" cy="2741736"/>
                </a:xfrm>
                <a:prstGeom prst="rect">
                  <a:avLst/>
                </a:prstGeom>
                <a:blipFill>
                  <a:blip r:embed="rId6"/>
                  <a:stretch>
                    <a:fillRect l="-741" t="-889"/>
                  </a:stretch>
                </a:blipFill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9941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6996" y="3103"/>
            <a:ext cx="7489804" cy="1143000"/>
          </a:xfrm>
        </p:spPr>
        <p:txBody>
          <a:bodyPr>
            <a:noAutofit/>
          </a:bodyPr>
          <a:lstStyle/>
          <a:p>
            <a:pPr marL="1435100" indent="-1435100" algn="l"/>
            <a:r>
              <a:rPr lang="en-GB" dirty="0" smtClean="0"/>
              <a:t>Analysis: The network samples parameters from a well-defined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78726" y="962405"/>
                <a:ext cx="8229600" cy="8507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20669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/>
                          <a:ea typeface="Times New Roman"/>
                          <a:cs typeface="Arial"/>
                        </a:rPr>
                        <m:t>𝑑</m:t>
                      </m:r>
                      <m:sSub>
                        <m:sSubPr>
                          <m:ctrlPr>
                            <a:rPr lang="de-AT" sz="2000" i="1"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Times New Roman"/>
                              <a:cs typeface="Arial"/>
                            </a:rPr>
                            <m:t>𝜃</m:t>
                          </m:r>
                        </m:e>
                        <m:sub>
                          <m:r>
                            <a:rPr lang="en-GB" sz="2000" i="1">
                              <a:latin typeface="Cambria Math"/>
                              <a:ea typeface="Times New Roman"/>
                              <a:cs typeface="Arial"/>
                            </a:rPr>
                            <m:t>𝑖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Times New Roman"/>
                          <a:cs typeface="Arial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de-AT" sz="2000" i="1">
                              <a:latin typeface="Cambria Math"/>
                              <a:ea typeface="Times New Roman"/>
                              <a:cs typeface="Arial"/>
                            </a:rPr>
                            <m:t>𝑏</m:t>
                          </m:r>
                          <m:f>
                            <m:fPr>
                              <m:ctrlPr>
                                <a:rPr lang="de-AT" sz="2000" i="1"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/>
                                  <a:ea typeface="Times New Roman"/>
                                  <a:cs typeface="Arial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GB" sz="2000" i="1">
                                  <a:latin typeface="Cambria Math"/>
                                  <a:ea typeface="Times New Roman"/>
                                  <a:cs typeface="Arial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AT" sz="2000" i="1"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de-AT" sz="2000" i="1"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/>
                                  <a:ea typeface="Times New Roman"/>
                                  <a:cs typeface="Arial"/>
                                </a:rPr>
                                <m:t>log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de-A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AT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de-AT" sz="20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AT" sz="2000" b="1" i="1">
                                  <a:latin typeface="Cambria Math"/>
                                  <a:ea typeface="Times New Roman"/>
                                  <a:cs typeface="Arial"/>
                                </a:rPr>
                                <m:t>(</m:t>
                              </m:r>
                              <m:r>
                                <a:rPr lang="de-AT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  <m:r>
                                <a:rPr lang="de-AT" sz="2000" b="1" i="1">
                                  <a:latin typeface="Cambria Math"/>
                                  <a:ea typeface="Times New Roman"/>
                                  <a:cs typeface="Arial"/>
                                </a:rPr>
                                <m:t>)</m:t>
                              </m:r>
                            </m:e>
                          </m:func>
                        </m:e>
                      </m:d>
                      <m:r>
                        <a:rPr lang="de-AT" sz="2000" i="1">
                          <a:latin typeface="Cambria Math"/>
                          <a:ea typeface="Times New Roman"/>
                          <a:cs typeface="Arial"/>
                        </a:rPr>
                        <m:t>𝑑𝑡</m:t>
                      </m:r>
                      <m:r>
                        <a:rPr lang="en-GB" sz="2000" i="1">
                          <a:latin typeface="Cambria Math"/>
                          <a:ea typeface="Times New Roman"/>
                          <a:cs typeface="Arial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de-AT" sz="2000" i="1"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radPr>
                        <m:deg/>
                        <m:e>
                          <m:r>
                            <a:rPr lang="en-GB" sz="2000" i="1">
                              <a:latin typeface="Cambria Math"/>
                              <a:ea typeface="Times New Roman"/>
                              <a:cs typeface="Arial"/>
                            </a:rPr>
                            <m:t>2</m:t>
                          </m:r>
                          <m:r>
                            <a:rPr lang="en-GB" sz="2000" i="1">
                              <a:latin typeface="Cambria Math"/>
                              <a:ea typeface="Times New Roman"/>
                              <a:cs typeface="Arial"/>
                            </a:rPr>
                            <m:t>𝑇𝑏</m:t>
                          </m:r>
                        </m:e>
                      </m:rad>
                      <m:r>
                        <a:rPr lang="en-GB" sz="2000" i="1">
                          <a:latin typeface="Cambria Math"/>
                          <a:ea typeface="Times New Roman"/>
                          <a:cs typeface="Arial"/>
                        </a:rPr>
                        <m:t>∙</m:t>
                      </m:r>
                      <m:r>
                        <a:rPr lang="en-GB" sz="2000" i="1">
                          <a:latin typeface="Cambria Math"/>
                          <a:ea typeface="Times New Roman"/>
                          <a:cs typeface="Arial"/>
                        </a:rPr>
                        <m:t>𝑑</m:t>
                      </m:r>
                      <m:sSub>
                        <m:sSubPr>
                          <m:ctrlPr>
                            <a:rPr lang="de-AT" sz="2000" i="1"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Times New Roman"/>
                              <a:cs typeface="Arial"/>
                            </a:rPr>
                            <m:t>𝒲</m:t>
                          </m:r>
                        </m:e>
                        <m:sub>
                          <m:r>
                            <a:rPr lang="en-GB" sz="2000" i="1">
                              <a:latin typeface="Cambria Math"/>
                              <a:ea typeface="Times New Roman"/>
                              <a:cs typeface="Arial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de-AT" i="1" dirty="0" smtClean="0">
                  <a:latin typeface="Cambria Math" panose="02040503050406030204" pitchFamily="18" charset="0"/>
                  <a:ea typeface="Times New Roman"/>
                  <a:cs typeface="Arial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8726" y="962405"/>
                <a:ext cx="8229600" cy="8507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404908" y="3042656"/>
            <a:ext cx="5236888" cy="1966328"/>
            <a:chOff x="404908" y="3042656"/>
            <a:chExt cx="5236888" cy="1966328"/>
          </a:xfrm>
        </p:grpSpPr>
        <p:sp>
          <p:nvSpPr>
            <p:cNvPr id="6" name="Rectangle 5"/>
            <p:cNvSpPr/>
            <p:nvPr/>
          </p:nvSpPr>
          <p:spPr>
            <a:xfrm>
              <a:off x="404908" y="3042656"/>
              <a:ext cx="4906888" cy="15773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feld 2"/>
                <p:cNvSpPr txBox="1"/>
                <p:nvPr/>
              </p:nvSpPr>
              <p:spPr>
                <a:xfrm>
                  <a:off x="446876" y="3100769"/>
                  <a:ext cx="5194920" cy="19082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 central theoretical result:</a:t>
                  </a:r>
                  <a:endPara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355600">
                    <a:defRPr/>
                  </a:pPr>
                  <a:r>
                    <a:rPr lang="en-US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The unique stationary distribution of these parameter dynamics is given by (for T=1)</a:t>
                  </a:r>
                  <a:endPara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3556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AT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AT" sz="2800" i="1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de-AT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de-AT" sz="2800" i="1">
                            <a:latin typeface="Cambria Math"/>
                          </a:rPr>
                          <m:t>(</m:t>
                        </m:r>
                        <m:r>
                          <a:rPr lang="de-AT" sz="2800" i="1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de-AT" sz="2800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355600">
                    <a:defRPr/>
                  </a:pPr>
                  <a:endPara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355600">
                    <a:defRPr/>
                  </a:pPr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feld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876" y="3100769"/>
                  <a:ext cx="5194920" cy="1908215"/>
                </a:xfrm>
                <a:prstGeom prst="rect">
                  <a:avLst/>
                </a:prstGeom>
                <a:blipFill>
                  <a:blip r:embed="rId3"/>
                  <a:stretch>
                    <a:fillRect l="-939" t="-1917"/>
                  </a:stretch>
                </a:blipFill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5581437" y="2423679"/>
            <a:ext cx="3562563" cy="2733513"/>
            <a:chOff x="5652119" y="3688239"/>
            <a:chExt cx="3562563" cy="2733513"/>
          </a:xfrm>
        </p:grpSpPr>
        <p:grpSp>
          <p:nvGrpSpPr>
            <p:cNvPr id="8" name="Group 7"/>
            <p:cNvGrpSpPr/>
            <p:nvPr/>
          </p:nvGrpSpPr>
          <p:grpSpPr>
            <a:xfrm>
              <a:off x="5652119" y="3688239"/>
              <a:ext cx="3562563" cy="2733513"/>
              <a:chOff x="6183662" y="3071256"/>
              <a:chExt cx="2627347" cy="169792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228184" y="3071256"/>
                <a:ext cx="2582825" cy="1697928"/>
                <a:chOff x="6228184" y="3071256"/>
                <a:chExt cx="2582825" cy="1697928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8184" y="3071257"/>
                  <a:ext cx="2582825" cy="1697927"/>
                </a:xfrm>
                <a:prstGeom prst="rect">
                  <a:avLst/>
                </a:prstGeom>
              </p:spPr>
            </p:pic>
            <p:sp>
              <p:nvSpPr>
                <p:cNvPr id="12" name="Rectangle 11"/>
                <p:cNvSpPr/>
                <p:nvPr/>
              </p:nvSpPr>
              <p:spPr>
                <a:xfrm>
                  <a:off x="6228184" y="3071256"/>
                  <a:ext cx="144016" cy="8617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265678" y="3987002"/>
                  <a:ext cx="144016" cy="1597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feld 3"/>
                  <p:cNvSpPr txBox="1"/>
                  <p:nvPr/>
                </p:nvSpPr>
                <p:spPr>
                  <a:xfrm rot="16200000">
                    <a:off x="6163994" y="3471005"/>
                    <a:ext cx="357110" cy="3177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12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de-AT" sz="1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AT" sz="1200" b="1" i="1">
                                  <a:latin typeface="Cambria Math"/>
                                </a:rPr>
                                <m:t>𝒑</m:t>
                              </m:r>
                            </m:e>
                            <m:sup>
                              <m:r>
                                <a:rPr lang="de-AT" sz="1200" b="1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de-AT" sz="1200" b="1" i="1">
                              <a:latin typeface="Cambria Math"/>
                            </a:rPr>
                            <m:t>(</m:t>
                          </m:r>
                          <m:r>
                            <a:rPr lang="de-AT" sz="1200" b="1" i="1">
                              <a:latin typeface="Cambria Math"/>
                              <a:ea typeface="Cambria Math"/>
                            </a:rPr>
                            <m:t>𝜽</m:t>
                          </m:r>
                          <m:r>
                            <a:rPr lang="de-AT" sz="1200" b="1" i="1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de-AT" sz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feld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6163994" y="3471005"/>
                    <a:ext cx="357110" cy="31777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/>
            <p:cNvGrpSpPr/>
            <p:nvPr/>
          </p:nvGrpSpPr>
          <p:grpSpPr>
            <a:xfrm>
              <a:off x="6732620" y="4743632"/>
              <a:ext cx="1145914" cy="622728"/>
              <a:chOff x="7012981" y="5013176"/>
              <a:chExt cx="845098" cy="386809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7812360" y="535426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" name="Straight Connector 15"/>
              <p:cNvCxnSpPr>
                <a:stCxn id="15" idx="1"/>
              </p:cNvCxnSpPr>
              <p:nvPr/>
            </p:nvCxnSpPr>
            <p:spPr>
              <a:xfrm flipH="1" flipV="1">
                <a:off x="7740352" y="5304910"/>
                <a:ext cx="78703" cy="5605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7740352" y="5197415"/>
                <a:ext cx="32985" cy="10749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7727978" y="5152754"/>
                <a:ext cx="48706" cy="4913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7668344" y="5152754"/>
                <a:ext cx="59634" cy="2456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 flipV="1">
                <a:off x="7596336" y="5128186"/>
                <a:ext cx="77653" cy="4876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7600867" y="5127810"/>
                <a:ext cx="73122" cy="534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7596336" y="5127434"/>
                <a:ext cx="82184" cy="8281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7541155" y="5161315"/>
                <a:ext cx="61290" cy="4483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7487365" y="5161315"/>
                <a:ext cx="56533" cy="3403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493347" y="5193229"/>
                <a:ext cx="78453" cy="5330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465080" y="5246537"/>
                <a:ext cx="108619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7430345" y="5211836"/>
                <a:ext cx="35045" cy="3470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7364446" y="5211836"/>
                <a:ext cx="66209" cy="3470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7312965" y="5246537"/>
                <a:ext cx="57308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7281320" y="5246536"/>
                <a:ext cx="37366" cy="3470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233448" y="5221280"/>
                <a:ext cx="54981" cy="5995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7137004" y="5201890"/>
                <a:ext cx="100031" cy="2333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7135625" y="5168841"/>
                <a:ext cx="74254" cy="2977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115330" y="5092458"/>
                <a:ext cx="82202" cy="8181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H="1" flipV="1">
                <a:off x="7012981" y="5013176"/>
                <a:ext cx="102349" cy="79282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7" name="Picture 11" descr="http://portal.tugraz.at/pls/portal/docs/page/Files/i2060/images/Podiumsdiskussion/Logos/logo_tugraz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023"/>
            <a:ext cx="739631" cy="3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457200" y="5159035"/>
            <a:ext cx="8482662" cy="2365723"/>
            <a:chOff x="457200" y="5159035"/>
            <a:chExt cx="8482662" cy="2365723"/>
          </a:xfrm>
        </p:grpSpPr>
        <p:grpSp>
          <p:nvGrpSpPr>
            <p:cNvPr id="39" name="Group 38"/>
            <p:cNvGrpSpPr/>
            <p:nvPr/>
          </p:nvGrpSpPr>
          <p:grpSpPr>
            <a:xfrm>
              <a:off x="457200" y="5159035"/>
              <a:ext cx="8482662" cy="2365723"/>
              <a:chOff x="457200" y="5159035"/>
              <a:chExt cx="8482662" cy="23657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Inhaltsplatzhalter 2"/>
                  <p:cNvSpPr txBox="1">
                    <a:spLocks/>
                  </p:cNvSpPr>
                  <p:nvPr/>
                </p:nvSpPr>
                <p:spPr>
                  <a:xfrm>
                    <a:off x="457200" y="5159035"/>
                    <a:ext cx="8229600" cy="2365723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342900" indent="-3429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1pPr>
                    <a:lvl2pPr marL="742950" indent="-28575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2pPr>
                    <a:lvl3pPr marL="11430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3pPr>
                    <a:lvl4pPr marL="16002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4pPr>
                    <a:lvl5pPr marL="20574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8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  <a:tabLst>
                        <a:tab pos="2066925" algn="l"/>
                      </a:tabLst>
                    </a:pPr>
                    <a:r>
                      <a:rPr lang="en-US" sz="1600" b="1" dirty="0" smtClean="0"/>
                      <a:t>For an OU-process:</a:t>
                    </a:r>
                  </a:p>
                  <a:p>
                    <a:pPr marL="720725" indent="0">
                      <a:buNone/>
                      <a:tabLst>
                        <a:tab pos="1168400" algn="l"/>
                      </a:tabLst>
                    </a:pP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de-AT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AT" sz="2400" i="1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de-AT" sz="2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de-AT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sz="2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𝜽</m:t>
                            </m:r>
                          </m:e>
                        </m:d>
                      </m:oMath>
                    </a14:m>
                    <a:r>
                      <a:rPr lang="en-US" sz="1600" dirty="0" smtClean="0"/>
                      <a:t> is a Gaussian prior on the parameters.</a:t>
                    </a:r>
                    <a:endParaRPr lang="en-US" sz="1600" dirty="0"/>
                  </a:p>
                  <a:p>
                    <a:pPr marL="0" indent="0">
                      <a:buFont typeface="Arial" panose="020B0604020202020204" pitchFamily="34" charset="0"/>
                      <a:buNone/>
                      <a:tabLst>
                        <a:tab pos="1168400" algn="l"/>
                      </a:tabLst>
                    </a:pPr>
                    <a:endParaRPr lang="en-US" sz="1600" b="1" dirty="0"/>
                  </a:p>
                </p:txBody>
              </p:sp>
            </mc:Choice>
            <mc:Fallback xmlns="">
              <p:sp>
                <p:nvSpPr>
                  <p:cNvPr id="36" name="Inhaltsplatzhalter 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200" y="5159035"/>
                    <a:ext cx="8229600" cy="236572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70" t="-773"/>
                    </a:stretch>
                  </a:blipFill>
                </p:spPr>
                <p:txBody>
                  <a:bodyPr/>
                  <a:lstStyle/>
                  <a:p>
                    <a:r>
                      <a:rPr lang="de-A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9"/>
              <a:srcRect t="48701"/>
              <a:stretch/>
            </p:blipFill>
            <p:spPr>
              <a:xfrm>
                <a:off x="6857675" y="5477096"/>
                <a:ext cx="2082187" cy="1252409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092668" y="5909273"/>
                  <a:ext cx="4814512" cy="7935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>
                            <a:latin typeface="Cambria Math"/>
                            <a:ea typeface="Times New Roman"/>
                            <a:cs typeface="Arial"/>
                          </a:rPr>
                          <m:t>𝑑</m:t>
                        </m:r>
                        <m:sSub>
                          <m:sSubPr>
                            <m:ctrlPr>
                              <a:rPr lang="de-AT" sz="2400" i="1">
                                <a:latin typeface="Cambria Math" panose="02040503050406030204" pitchFamily="18" charset="0"/>
                                <a:ea typeface="Times New Roman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  <a:ea typeface="Times New Roman"/>
                                <a:cs typeface="Arial"/>
                              </a:rPr>
                              <m:t>𝜃</m:t>
                            </m:r>
                          </m:e>
                          <m:sub>
                            <m:r>
                              <a:rPr lang="en-GB" sz="2400" i="1">
                                <a:latin typeface="Cambria Math"/>
                                <a:ea typeface="Times New Roman"/>
                                <a:cs typeface="Arial"/>
                              </a:rPr>
                              <m:t>𝑖</m:t>
                            </m:r>
                          </m:sub>
                        </m:sSub>
                        <m:r>
                          <a:rPr lang="en-GB" sz="2400" i="1">
                            <a:latin typeface="Cambria Math"/>
                            <a:ea typeface="Times New Roman"/>
                            <a:cs typeface="Arial"/>
                          </a:rPr>
                          <m:t>=</m:t>
                        </m:r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  <a:cs typeface="Arial"/>
                              </a:rPr>
                              <m:t>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sSup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cs typeface="Arial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𝜇</m:t>
                            </m:r>
                            <m:r>
                              <a:rPr lang="en-GB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AT" sz="2400" i="1">
                                    <a:latin typeface="Cambria Math" panose="02040503050406030204" pitchFamily="18" charset="0"/>
                                    <a:ea typeface="Times New Roman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de-AT" sz="2400" i="1">
                            <a:latin typeface="Cambria Math"/>
                            <a:ea typeface="Times New Roman"/>
                            <a:cs typeface="Arial"/>
                          </a:rPr>
                          <m:t>𝑑𝑡</m:t>
                        </m:r>
                        <m:r>
                          <a:rPr lang="en-GB" sz="2400" i="1">
                            <a:latin typeface="Cambria Math"/>
                            <a:ea typeface="Times New Roman"/>
                            <a:cs typeface="Arial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de-AT" sz="2400" i="1">
                                <a:latin typeface="Cambria Math" panose="02040503050406030204" pitchFamily="18" charset="0"/>
                                <a:ea typeface="Times New Roman"/>
                                <a:cs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latin typeface="Cambria Math"/>
                                <a:ea typeface="Times New Roman"/>
                                <a:cs typeface="Arial"/>
                              </a:rPr>
                              <m:t>2</m:t>
                            </m:r>
                            <m:r>
                              <a:rPr lang="en-GB" sz="2400" i="1">
                                <a:latin typeface="Cambria Math"/>
                                <a:ea typeface="Times New Roman"/>
                                <a:cs typeface="Arial"/>
                              </a:rPr>
                              <m:t>𝑏</m:t>
                            </m:r>
                          </m:e>
                        </m:rad>
                        <m:r>
                          <a:rPr lang="en-GB" sz="2400" i="1">
                            <a:latin typeface="Cambria Math"/>
                            <a:ea typeface="Times New Roman"/>
                            <a:cs typeface="Arial"/>
                          </a:rPr>
                          <m:t>∙</m:t>
                        </m:r>
                        <m:r>
                          <a:rPr lang="en-GB" sz="2400" i="1">
                            <a:latin typeface="Cambria Math"/>
                            <a:ea typeface="Times New Roman"/>
                            <a:cs typeface="Arial"/>
                          </a:rPr>
                          <m:t>𝑑</m:t>
                        </m:r>
                        <m:sSub>
                          <m:sSubPr>
                            <m:ctrlPr>
                              <a:rPr lang="de-AT" sz="2400" i="1">
                                <a:latin typeface="Cambria Math" panose="02040503050406030204" pitchFamily="18" charset="0"/>
                                <a:ea typeface="Times New Roman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  <a:ea typeface="Times New Roman"/>
                                <a:cs typeface="Arial"/>
                              </a:rPr>
                              <m:t>𝒲</m:t>
                            </m:r>
                          </m:e>
                          <m:sub>
                            <m:r>
                              <a:rPr lang="en-GB" sz="2400" i="1">
                                <a:latin typeface="Cambria Math"/>
                                <a:ea typeface="Times New Roman"/>
                                <a:cs typeface="Arial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de-AT" sz="24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668" y="5909273"/>
                  <a:ext cx="4814512" cy="79355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/>
          <p:cNvGrpSpPr/>
          <p:nvPr/>
        </p:nvGrpSpPr>
        <p:grpSpPr>
          <a:xfrm>
            <a:off x="179512" y="1761377"/>
            <a:ext cx="9381728" cy="1165283"/>
            <a:chOff x="179512" y="1761377"/>
            <a:chExt cx="9381728" cy="1165283"/>
          </a:xfrm>
        </p:grpSpPr>
        <p:sp>
          <p:nvSpPr>
            <p:cNvPr id="44" name="TextBox 43"/>
            <p:cNvSpPr txBox="1"/>
            <p:nvPr/>
          </p:nvSpPr>
          <p:spPr>
            <a:xfrm>
              <a:off x="179512" y="1761377"/>
              <a:ext cx="2672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Fokker-Planck equation:</a:t>
              </a:r>
              <a:endParaRPr lang="de-A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Inhaltsplatzhalter 2"/>
                <p:cNvSpPr txBox="1">
                  <a:spLocks/>
                </p:cNvSpPr>
                <p:nvPr/>
              </p:nvSpPr>
              <p:spPr>
                <a:xfrm>
                  <a:off x="1331640" y="2075881"/>
                  <a:ext cx="8229600" cy="85077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  <a:tabLst>
                      <a:tab pos="2066925" algn="l"/>
                    </a:tabLs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fPr>
                        <m:num>
                          <m:r>
                            <a:rPr lang="en-GB" sz="2000" i="1" smtClean="0">
                              <a:latin typeface="Cambria Math" panose="02040503050406030204" pitchFamily="18" charset="0"/>
                              <a:cs typeface="Arial"/>
                            </a:rPr>
                            <m:t>𝜕</m:t>
                          </m:r>
                        </m:num>
                        <m:den>
                          <m:r>
                            <a:rPr lang="en-GB" sz="2000" i="1" smtClean="0">
                              <a:latin typeface="Cambria Math" panose="02040503050406030204" pitchFamily="18" charset="0"/>
                              <a:cs typeface="Arial"/>
                            </a:rPr>
                            <m:t>𝜕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cs typeface="Arial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cs typeface="Arial"/>
                            </a:rPr>
                            <m:t>𝑝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  <a:cs typeface="Arial"/>
                            </a:rPr>
                            <m:t>𝐹𝑃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𝜽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,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𝑡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i="1" smtClea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000" b="0" i="1" smtClean="0">
                              <a:latin typeface="Cambria Math" panose="02040503050406030204" pitchFamily="18" charset="0"/>
                              <a:cs typeface="Arial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  <a:cs typeface="Arial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GB" sz="2000" i="1">
                                  <a:latin typeface="Cambria Math" panose="02040503050406030204" pitchFamily="18" charset="0"/>
                                  <a:cs typeface="Arial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r>
                            <a:rPr lang="de-AT" sz="2000" i="1">
                              <a:latin typeface="Cambria Math"/>
                              <a:ea typeface="Times New Roman"/>
                              <a:cs typeface="Arial"/>
                            </a:rPr>
                            <m:t>𝑏</m:t>
                          </m:r>
                          <m:f>
                            <m:fPr>
                              <m:ctrlPr>
                                <a:rPr lang="de-AT" sz="2000" i="1"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/>
                                  <a:ea typeface="Times New Roman"/>
                                  <a:cs typeface="Arial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GB" sz="2000" i="1">
                                  <a:latin typeface="Cambria Math"/>
                                  <a:ea typeface="Times New Roman"/>
                                  <a:cs typeface="Arial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AT" sz="2000" i="1">
                                      <a:latin typeface="Cambria Math" panose="02040503050406030204" pitchFamily="18" charset="0"/>
                                      <a:ea typeface="Times New Roman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/>
                                      <a:ea typeface="Times New Roman"/>
                                      <a:cs typeface="Arial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func>
                            <m:funcPr>
                              <m:ctrlPr>
                                <a:rPr lang="de-AT" sz="2000" i="1">
                                  <a:latin typeface="Cambria Math" panose="02040503050406030204" pitchFamily="18" charset="0"/>
                                  <a:ea typeface="Times New Roman"/>
                                  <a:cs typeface="Arial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/>
                                  <a:ea typeface="Times New Roman"/>
                                  <a:cs typeface="Arial"/>
                                </a:rPr>
                                <m:t>log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de-AT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AT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de-AT" sz="20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AT" sz="2000" b="1" i="1">
                                  <a:latin typeface="Cambria Math"/>
                                  <a:ea typeface="Times New Roman"/>
                                  <a:cs typeface="Arial"/>
                                </a:rPr>
                                <m:t>(</m:t>
                              </m:r>
                              <m:r>
                                <a:rPr lang="de-AT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  <m:r>
                                <a:rPr lang="de-AT" sz="2000" b="1" i="1">
                                  <a:latin typeface="Cambria Math"/>
                                  <a:ea typeface="Times New Roman"/>
                                  <a:cs typeface="Arial"/>
                                </a:rPr>
                                <m:t>)</m:t>
                              </m:r>
                            </m:e>
                          </m:func>
                        </m:e>
                      </m:d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cs typeface="Arial"/>
                            </a:rPr>
                            <m:t>𝑝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cs typeface="Arial"/>
                            </a:rPr>
                            <m:t>𝐹𝑃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𝜽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,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𝑡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)+</m:t>
                      </m:r>
                      <m:f>
                        <m:fPr>
                          <m:ctrlPr>
                            <a:rPr lang="de-AT" i="1">
                              <a:latin typeface="Cambria Math" panose="02040503050406030204" pitchFamily="18" charset="0"/>
                              <a:ea typeface="Times New Roman"/>
                              <a:cs typeface="Arial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  <a:ea typeface="Times New Roman"/>
                                  <a:cs typeface="Arial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cs typeface="Arial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/>
                              <a:ea typeface="Times New Roman"/>
                              <a:cs typeface="Arial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de-AT" i="1"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/>
                                  <a:ea typeface="Times New Roman"/>
                                  <a:cs typeface="Arial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cs typeface="Arial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cs typeface="Arial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a14:m>
                  <a:r>
                    <a:rPr lang="de-AT" i="1" dirty="0" smtClean="0">
                      <a:latin typeface="Cambria Math" panose="02040503050406030204" pitchFamily="18" charset="0"/>
                      <a:ea typeface="Times New Roman"/>
                      <a:cs typeface="Arial"/>
                    </a:rPr>
                    <a:t>bT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cs typeface="Arial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cs typeface="Arial"/>
                            </a:rPr>
                            <m:t>𝑝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cs typeface="Arial"/>
                            </a:rPr>
                            <m:t>𝐹𝑃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r>
                        <a:rPr lang="en-GB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𝜽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,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a14:m>
                  <a:endParaRPr lang="de-AT" i="1" dirty="0" smtClean="0">
                    <a:latin typeface="Cambria Math" panose="02040503050406030204" pitchFamily="18" charset="0"/>
                    <a:ea typeface="Times New Roman"/>
                    <a:cs typeface="Arial"/>
                  </a:endParaRPr>
                </a:p>
              </p:txBody>
            </p:sp>
          </mc:Choice>
          <mc:Fallback xmlns="">
            <p:sp>
              <p:nvSpPr>
                <p:cNvPr id="45" name="Inhaltsplatzhalt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1640" y="2075881"/>
                  <a:ext cx="8229600" cy="85077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A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9147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0</TotalTime>
  <Words>694</Words>
  <Application>Microsoft Office PowerPoint</Application>
  <PresentationFormat>On-screen Show (4:3)</PresentationFormat>
  <Paragraphs>156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Tahoma</vt:lpstr>
      <vt:lpstr>Times New Roman</vt:lpstr>
      <vt:lpstr>Larissa</vt:lpstr>
      <vt:lpstr>PowerPoint Presentation</vt:lpstr>
      <vt:lpstr>Observation 1: The brain is rewiring its architecture   in a task-dependent manner </vt:lpstr>
      <vt:lpstr>Implications</vt:lpstr>
      <vt:lpstr>Observation 2: Synaptic dynamics are seemingly  stochastic</vt:lpstr>
      <vt:lpstr>Implications</vt:lpstr>
      <vt:lpstr>Stochastic synaptic dynamics were modeled as Ornstein Uhlenbeck processes</vt:lpstr>
      <vt:lpstr>Rewiring</vt:lpstr>
      <vt:lpstr>A general framework for  stochastic plasticity and rewiring</vt:lpstr>
      <vt:lpstr>Analysis: The network samples parameters from a well-defined distribution</vt:lpstr>
      <vt:lpstr>Example 1: Reward-based parameter sampling</vt:lpstr>
      <vt:lpstr>Reward-based self-configuration of recurrent neural networks in the motor cortex</vt:lpstr>
      <vt:lpstr>Resulting dynamics of the parameter vector 𝜃</vt:lpstr>
      <vt:lpstr>Quantifying stochasticity and rewiring</vt:lpstr>
      <vt:lpstr>Example 2: Synaptic rewiring for supervised learning in deep networks</vt:lpstr>
      <vt:lpstr>Deep Learning in sparsely connected ANNs can be performed in this way with just a small loss in performance</vt:lpstr>
      <vt:lpstr>Conclusions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charlie</dc:creator>
  <cp:lastModifiedBy>Legi</cp:lastModifiedBy>
  <cp:revision>324</cp:revision>
  <cp:lastPrinted>2017-02-24T10:01:29Z</cp:lastPrinted>
  <dcterms:created xsi:type="dcterms:W3CDTF">2015-03-10T09:12:24Z</dcterms:created>
  <dcterms:modified xsi:type="dcterms:W3CDTF">2018-04-25T06:01:47Z</dcterms:modified>
</cp:coreProperties>
</file>