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679" r:id="rId2"/>
    <p:sldMasterId id="2147483722" r:id="rId3"/>
  </p:sldMasterIdLst>
  <p:notesMasterIdLst>
    <p:notesMasterId r:id="rId27"/>
  </p:notesMasterIdLst>
  <p:handoutMasterIdLst>
    <p:handoutMasterId r:id="rId28"/>
  </p:handoutMasterIdLst>
  <p:sldIdLst>
    <p:sldId id="1020" r:id="rId4"/>
    <p:sldId id="994" r:id="rId5"/>
    <p:sldId id="1048" r:id="rId6"/>
    <p:sldId id="996" r:id="rId7"/>
    <p:sldId id="1023" r:id="rId8"/>
    <p:sldId id="1049" r:id="rId9"/>
    <p:sldId id="1027" r:id="rId10"/>
    <p:sldId id="1024" r:id="rId11"/>
    <p:sldId id="1025" r:id="rId12"/>
    <p:sldId id="985" r:id="rId13"/>
    <p:sldId id="1028" r:id="rId14"/>
    <p:sldId id="1029" r:id="rId15"/>
    <p:sldId id="1050" r:id="rId16"/>
    <p:sldId id="1030" r:id="rId17"/>
    <p:sldId id="1032" r:id="rId18"/>
    <p:sldId id="1031" r:id="rId19"/>
    <p:sldId id="1033" r:id="rId20"/>
    <p:sldId id="1035" r:id="rId21"/>
    <p:sldId id="1036" r:id="rId22"/>
    <p:sldId id="1037" r:id="rId23"/>
    <p:sldId id="1038" r:id="rId24"/>
    <p:sldId id="1039" r:id="rId25"/>
    <p:sldId id="1051" r:id="rId26"/>
  </p:sldIdLst>
  <p:sldSz cx="9144000" cy="6858000" type="screen4x3"/>
  <p:notesSz cx="7010400" cy="9296400"/>
  <p:custDataLst>
    <p:tags r:id="rId30"/>
  </p:custDataLst>
  <p:defaultTextStyle>
    <a:defPPr>
      <a:defRPr lang="en-US"/>
    </a:defPPr>
    <a:lvl1pPr algn="l" rtl="0" fontAlgn="base">
      <a:spcBef>
        <a:spcPct val="20000"/>
      </a:spcBef>
      <a:spcAft>
        <a:spcPct val="0"/>
      </a:spcAft>
      <a:buFont typeface="Wingdings" charset="0"/>
      <a:buChar char="Ø"/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20000"/>
      </a:spcBef>
      <a:spcAft>
        <a:spcPct val="0"/>
      </a:spcAft>
      <a:buFont typeface="Wingdings" charset="0"/>
      <a:buChar char="Ø"/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20000"/>
      </a:spcBef>
      <a:spcAft>
        <a:spcPct val="0"/>
      </a:spcAft>
      <a:buFont typeface="Wingdings" charset="0"/>
      <a:buChar char="Ø"/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20000"/>
      </a:spcBef>
      <a:spcAft>
        <a:spcPct val="0"/>
      </a:spcAft>
      <a:buFont typeface="Wingdings" charset="0"/>
      <a:buChar char="Ø"/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20000"/>
      </a:spcBef>
      <a:spcAft>
        <a:spcPct val="0"/>
      </a:spcAft>
      <a:buFont typeface="Wingdings" charset="0"/>
      <a:buChar char="Ø"/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t Jackson" initials="MJ" lastIdx="2" clrIdx="0"/>
  <p:cmAuthor id="1" name="Ali Jadbabaie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1B58"/>
    <a:srgbClr val="001951"/>
    <a:srgbClr val="001645"/>
    <a:srgbClr val="1FACBE"/>
    <a:srgbClr val="1FABC4"/>
    <a:srgbClr val="1FABBE"/>
    <a:srgbClr val="1FABC0"/>
    <a:srgbClr val="20B0C4"/>
    <a:srgbClr val="CC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71" autoAdjust="0"/>
  </p:normalViewPr>
  <p:slideViewPr>
    <p:cSldViewPr>
      <p:cViewPr>
        <p:scale>
          <a:sx n="66" d="100"/>
          <a:sy n="66" d="100"/>
        </p:scale>
        <p:origin x="-1336" y="-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5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tags" Target="tags/tag1.xml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FontTx/>
              <a:buNone/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FontTx/>
              <a:buNone/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FontTx/>
              <a:buNone/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FontTx/>
              <a:buNone/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74CF5579-4AC0-D84C-9A75-7D3637541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05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FontTx/>
              <a:buNone/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FontTx/>
              <a:buNone/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FontTx/>
              <a:buNone/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FontTx/>
              <a:buNone/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9E0ECFB3-7BD1-FA47-900D-19F9C9F20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49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Ø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Ø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Ø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Ø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140D59F-83CC-C44B-9063-C3677726DC94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4724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0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4724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2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4724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2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5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4724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46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4724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06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5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5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4724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82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10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24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37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9906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1" y="9906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99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4724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33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22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97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82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0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99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152400"/>
            <a:ext cx="2266951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1" y="152400"/>
            <a:ext cx="6648451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58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EE64-9941-4333-AE8F-B3A1BE0325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3/25/18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FC19-A2B5-4D53-BA4E-24A34B4FB9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4853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EE64-9941-4333-AE8F-B3A1BE0325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3/25/18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FC19-A2B5-4D53-BA4E-24A34B4FB9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8920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6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71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EE64-9941-4333-AE8F-B3A1BE0325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3/25/18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FC19-A2B5-4D53-BA4E-24A34B4FB9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9923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EE64-9941-4333-AE8F-B3A1BE0325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3/25/18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FC19-A2B5-4D53-BA4E-24A34B4FB9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335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4724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76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3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4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4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EE64-9941-4333-AE8F-B3A1BE0325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3/25/18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FC19-A2B5-4D53-BA4E-24A34B4FB9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23559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EE64-9941-4333-AE8F-B3A1BE0325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3/25/18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FC19-A2B5-4D53-BA4E-24A34B4FB9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0783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EE64-9941-4333-AE8F-B3A1BE0325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3/25/18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FC19-A2B5-4D53-BA4E-24A34B4FB9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4598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33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EE64-9941-4333-AE8F-B3A1BE0325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3/25/18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FC19-A2B5-4D53-BA4E-24A34B4FB9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11025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0" y="987433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EE64-9941-4333-AE8F-B3A1BE0325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3/25/18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FC19-A2B5-4D53-BA4E-24A34B4FB9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74492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EE64-9941-4333-AE8F-B3A1BE0325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3/25/18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FC19-A2B5-4D53-BA4E-24A34B4FB9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54931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365126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65126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EE64-9941-4333-AE8F-B3A1BE0325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3/25/18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FC19-A2B5-4D53-BA4E-24A34B4FB9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415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4724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3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4724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01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4724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1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4724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22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1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4724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6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4724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3" Type="http://schemas.openxmlformats.org/officeDocument/2006/relationships/image" Target="../media/image3.jpeg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1733" name="Group 5"/>
          <p:cNvGraphicFramePr>
            <a:graphicFrameLocks noGrp="1"/>
          </p:cNvGraphicFramePr>
          <p:nvPr/>
        </p:nvGraphicFramePr>
        <p:xfrm>
          <a:off x="0" y="5029200"/>
          <a:ext cx="9144000" cy="3048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4" name="Text Box 26"/>
          <p:cNvSpPr txBox="1">
            <a:spLocks noChangeArrowheads="1"/>
          </p:cNvSpPr>
          <p:nvPr/>
        </p:nvSpPr>
        <p:spPr bwMode="auto">
          <a:xfrm>
            <a:off x="0" y="6491288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Ø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Ø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Ø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Ø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036" name="Text Box 29"/>
          <p:cNvSpPr txBox="1">
            <a:spLocks noChangeArrowheads="1"/>
          </p:cNvSpPr>
          <p:nvPr userDrawn="1"/>
        </p:nvSpPr>
        <p:spPr bwMode="auto">
          <a:xfrm>
            <a:off x="1431928" y="1600202"/>
            <a:ext cx="6873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Ø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Ø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Ø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Ø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Blip>
                <a:blip r:embed="rId16"/>
              </a:buBlip>
            </a:pPr>
            <a:endParaRPr lang="en-US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90033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900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900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900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900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9900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9900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9900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9900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Blip>
          <a:blip r:embed="rId16"/>
        </a:buBlip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7"/>
        </a:buBlip>
        <a:defRPr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Blip>
          <a:blip r:embed="rId17"/>
        </a:buBlip>
        <a:defRPr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Blip>
          <a:blip r:embed="rId17"/>
        </a:buBlip>
        <a:defRPr>
          <a:solidFill>
            <a:schemeClr val="accent2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Blip>
          <a:blip r:embed="rId17"/>
        </a:buBlip>
        <a:defRPr>
          <a:solidFill>
            <a:schemeClr val="accent2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Blip>
          <a:blip r:embed="rId17"/>
        </a:buBlip>
        <a:defRPr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8763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7456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29400"/>
            <a:ext cx="4724400" cy="228600"/>
          </a:xfrm>
          <a:prstGeom prst="rect">
            <a:avLst/>
          </a:prstGeom>
          <a:solidFill>
            <a:srgbClr val="00005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1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56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aphicFrame>
        <p:nvGraphicFramePr>
          <p:cNvPr id="1474565" name="Group 5"/>
          <p:cNvGraphicFramePr>
            <a:graphicFrameLocks noGrp="1"/>
          </p:cNvGraphicFramePr>
          <p:nvPr/>
        </p:nvGraphicFramePr>
        <p:xfrm>
          <a:off x="0" y="5029200"/>
          <a:ext cx="9144000" cy="3048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396" name="Text Box 26"/>
          <p:cNvSpPr txBox="1">
            <a:spLocks noChangeArrowheads="1"/>
          </p:cNvSpPr>
          <p:nvPr/>
        </p:nvSpPr>
        <p:spPr bwMode="auto">
          <a:xfrm>
            <a:off x="0" y="6491288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Ø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Ø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Ø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Ø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6397" name="Rectangle 27"/>
          <p:cNvSpPr>
            <a:spLocks noChangeArrowheads="1"/>
          </p:cNvSpPr>
          <p:nvPr/>
        </p:nvSpPr>
        <p:spPr bwMode="auto">
          <a:xfrm>
            <a:off x="4648200" y="6629400"/>
            <a:ext cx="4495800" cy="228600"/>
          </a:xfrm>
          <a:prstGeom prst="rect">
            <a:avLst/>
          </a:pr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pic>
        <p:nvPicPr>
          <p:cNvPr id="16398" name="Picture 28" descr="shield_two_colo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357"/>
            <a:ext cx="12192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90033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900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900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900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900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9900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9900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9900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9900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Blip>
          <a:blip r:embed="rId14"/>
        </a:buBlip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Blip>
          <a:blip r:embed="rId14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>
          <a:solidFill>
            <a:schemeClr val="accent2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>
          <a:solidFill>
            <a:schemeClr val="accent2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3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AE86EE64-9941-4333-AE8F-B3A1BE0325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3/25/18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9DDFC19-A2B5-4D53-BA4E-24A34B4FB9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33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9.gif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4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5.wmf"/><Relationship Id="rId7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slideLayout" Target="../slideLayouts/slideLayout27.xml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-76200" y="228600"/>
            <a:ext cx="9372600" cy="1317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  <a:effectLst/>
                <a:latin typeface="Palatino"/>
                <a:cs typeface="Palatino"/>
              </a:rPr>
              <a:t>An Axiomatic Theory of </a:t>
            </a:r>
            <a:br>
              <a:rPr lang="en-US" b="1" dirty="0" smtClean="0">
                <a:solidFill>
                  <a:srgbClr val="800000"/>
                </a:solidFill>
                <a:effectLst/>
                <a:latin typeface="Palatino"/>
                <a:cs typeface="Palatino"/>
              </a:rPr>
            </a:br>
            <a:r>
              <a:rPr lang="en-US" b="1" dirty="0" smtClean="0">
                <a:solidFill>
                  <a:srgbClr val="800000"/>
                </a:solidFill>
                <a:effectLst/>
                <a:latin typeface="Palatino"/>
                <a:cs typeface="Palatino"/>
              </a:rPr>
              <a:t>Non-Bayesian Social Learning</a:t>
            </a:r>
            <a:endParaRPr lang="en-US" b="1" dirty="0">
              <a:solidFill>
                <a:srgbClr val="800000"/>
              </a:solidFill>
              <a:effectLst/>
              <a:latin typeface="Palatino"/>
              <a:cs typeface="Palatino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28600" y="1524000"/>
            <a:ext cx="86868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dirty="0">
                <a:latin typeface="Cambria"/>
                <a:cs typeface="Cambria"/>
              </a:rPr>
              <a:t>Ali Jadbabaie</a:t>
            </a: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-152400" y="2209800"/>
            <a:ext cx="9525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Ø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Ø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Ø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Ø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A31F33"/>
                </a:solidFill>
                <a:latin typeface="Century Gothic"/>
                <a:cs typeface="Century Gothic"/>
              </a:rPr>
              <a:t>JR East Professor of Engineering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 dirty="0" smtClean="0">
                <a:solidFill>
                  <a:schemeClr val="bg2"/>
                </a:solidFill>
                <a:latin typeface="Gill Sans"/>
                <a:cs typeface="Gill Sans"/>
              </a:rPr>
              <a:t>Massachusetts Institute of Technology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1" y="6070937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Research Supported by Supported by: </a:t>
            </a:r>
            <a:r>
              <a:rPr lang="en-US" sz="1400" dirty="0" err="1" smtClean="0"/>
              <a:t>Vannevar</a:t>
            </a:r>
            <a:r>
              <a:rPr lang="en-US" sz="1400" dirty="0" smtClean="0"/>
              <a:t> Bush Fellowship, ARO MURI W911NF-12-1-0509</a:t>
            </a:r>
            <a:r>
              <a:rPr lang="en-US" sz="1400" dirty="0"/>
              <a:t>, </a:t>
            </a:r>
            <a:r>
              <a:rPr lang="en-US" sz="1400" dirty="0" smtClean="0"/>
              <a:t>AFOSR </a:t>
            </a:r>
            <a:r>
              <a:rPr lang="en-US" sz="1400" dirty="0"/>
              <a:t>MURI </a:t>
            </a:r>
            <a:r>
              <a:rPr lang="en-US" sz="1400" dirty="0" smtClean="0"/>
              <a:t>FA9550-10-1-0567, ONR MURI N00014-08-1-0747, ONR MURI N00014</a:t>
            </a:r>
            <a:r>
              <a:rPr lang="en-US" sz="1400" dirty="0"/>
              <a:t>-08-1-</a:t>
            </a:r>
            <a:r>
              <a:rPr lang="en-US" sz="1400" dirty="0" smtClean="0"/>
              <a:t>0696,  </a:t>
            </a:r>
            <a:r>
              <a:rPr lang="en-US" sz="1400" dirty="0"/>
              <a:t> </a:t>
            </a:r>
            <a:r>
              <a:rPr lang="en-US" sz="1400" dirty="0" smtClean="0"/>
              <a:t>  ARO MURI </a:t>
            </a:r>
            <a:r>
              <a:rPr lang="en-US" sz="1400" dirty="0"/>
              <a:t>W911NF-05-1-</a:t>
            </a:r>
            <a:r>
              <a:rPr lang="en-US" sz="1400" dirty="0" smtClean="0"/>
              <a:t>0381, ONR YIP </a:t>
            </a:r>
            <a:r>
              <a:rPr lang="en-US" sz="1400" dirty="0" smtClean="0">
                <a:latin typeface="Lucida Grande"/>
                <a:ea typeface="Lucida Grande"/>
                <a:cs typeface="Lucida Grande"/>
              </a:rPr>
              <a:t>N00014-04-1-0467, </a:t>
            </a:r>
            <a:r>
              <a:rPr lang="en-US" sz="1400" dirty="0"/>
              <a:t>AFOSR FA9550-13-1-</a:t>
            </a:r>
            <a:r>
              <a:rPr lang="en-US" sz="1400" dirty="0" smtClean="0"/>
              <a:t>0097 </a:t>
            </a:r>
            <a:endParaRPr lang="en-US" sz="1400" dirty="0"/>
          </a:p>
          <a:p>
            <a:pPr>
              <a:buNone/>
            </a:pPr>
            <a:endParaRPr lang="en-US" sz="1500" dirty="0" smtClean="0"/>
          </a:p>
        </p:txBody>
      </p:sp>
      <p:pic>
        <p:nvPicPr>
          <p:cNvPr id="7" name="Picture 6" descr="Macintosh HD:Users:opus8opus8:Dropbox:Server:MIT:IDSS:logo:final logo files:PNG HR:IDSS_Horizontal_FullColor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00600"/>
            <a:ext cx="26670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851400"/>
            <a:ext cx="5334000" cy="1244600"/>
          </a:xfrm>
          <a:prstGeom prst="rect">
            <a:avLst/>
          </a:prstGeom>
        </p:spPr>
      </p:pic>
      <p:pic>
        <p:nvPicPr>
          <p:cNvPr id="4" name="Picture 3" descr="lids-logo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934712"/>
            <a:ext cx="1219200" cy="10850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88752" y="3200400"/>
            <a:ext cx="9551187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None/>
            </a:pPr>
            <a:r>
              <a:rPr lang="en-US" sz="1800" kern="0" dirty="0" smtClean="0">
                <a:solidFill>
                  <a:srgbClr val="800000"/>
                </a:solidFill>
                <a:latin typeface="Cambria"/>
                <a:cs typeface="Cambria"/>
              </a:rPr>
              <a:t>With: </a:t>
            </a:r>
            <a:r>
              <a:rPr lang="en-US" sz="1800" kern="0" dirty="0" err="1" smtClean="0">
                <a:solidFill>
                  <a:srgbClr val="800000"/>
                </a:solidFill>
                <a:latin typeface="Cambria"/>
                <a:cs typeface="Cambria"/>
              </a:rPr>
              <a:t>Pooya</a:t>
            </a:r>
            <a:r>
              <a:rPr lang="en-US" sz="1800" kern="0" dirty="0" smtClean="0">
                <a:solidFill>
                  <a:srgbClr val="800000"/>
                </a:solidFill>
                <a:latin typeface="Cambria"/>
                <a:cs typeface="Cambria"/>
              </a:rPr>
              <a:t> </a:t>
            </a:r>
            <a:r>
              <a:rPr lang="en-US" sz="1800" kern="0" dirty="0" err="1" smtClean="0">
                <a:solidFill>
                  <a:srgbClr val="800000"/>
                </a:solidFill>
                <a:latin typeface="Cambria"/>
                <a:cs typeface="Cambria"/>
              </a:rPr>
              <a:t>Molavi</a:t>
            </a:r>
            <a:r>
              <a:rPr lang="en-US" sz="1800" kern="0" dirty="0" smtClean="0">
                <a:solidFill>
                  <a:srgbClr val="800000"/>
                </a:solidFill>
                <a:latin typeface="Cambria"/>
                <a:cs typeface="Cambria"/>
              </a:rPr>
              <a:t> (MIT Economics)  </a:t>
            </a:r>
            <a:r>
              <a:rPr lang="en-US" sz="1800" kern="0" dirty="0" err="1" smtClean="0">
                <a:solidFill>
                  <a:srgbClr val="800000"/>
                </a:solidFill>
                <a:latin typeface="Cambria"/>
                <a:cs typeface="Cambria"/>
              </a:rPr>
              <a:t>Alireza</a:t>
            </a:r>
            <a:r>
              <a:rPr lang="en-US" sz="1800" kern="0" dirty="0" smtClean="0">
                <a:solidFill>
                  <a:srgbClr val="800000"/>
                </a:solidFill>
                <a:latin typeface="Cambria"/>
                <a:cs typeface="Cambria"/>
              </a:rPr>
              <a:t> </a:t>
            </a:r>
            <a:r>
              <a:rPr lang="en-US" sz="1800" kern="0" dirty="0" err="1" smtClean="0">
                <a:solidFill>
                  <a:srgbClr val="800000"/>
                </a:solidFill>
                <a:latin typeface="Cambria"/>
                <a:cs typeface="Cambria"/>
              </a:rPr>
              <a:t>Tahbaz-Salehi</a:t>
            </a:r>
            <a:r>
              <a:rPr lang="en-US" sz="1800" kern="0" dirty="0" smtClean="0">
                <a:solidFill>
                  <a:srgbClr val="800000"/>
                </a:solidFill>
                <a:latin typeface="Cambria"/>
                <a:cs typeface="Cambria"/>
              </a:rPr>
              <a:t> (Kellogg School, Northwestern)</a:t>
            </a:r>
          </a:p>
          <a:p>
            <a:pPr lvl="0" algn="ctr">
              <a:buNone/>
            </a:pPr>
            <a:r>
              <a:rPr lang="en-US" sz="1800" kern="0" dirty="0" smtClean="0">
                <a:solidFill>
                  <a:srgbClr val="800000"/>
                </a:solidFill>
                <a:latin typeface="Cambria"/>
                <a:cs typeface="Cambria"/>
              </a:rPr>
              <a:t>Amin </a:t>
            </a:r>
            <a:r>
              <a:rPr lang="en-US" sz="1800" kern="0" dirty="0" err="1" smtClean="0">
                <a:solidFill>
                  <a:srgbClr val="800000"/>
                </a:solidFill>
                <a:latin typeface="Cambria"/>
                <a:cs typeface="Cambria"/>
              </a:rPr>
              <a:t>Rahimian</a:t>
            </a:r>
            <a:r>
              <a:rPr lang="en-US" sz="1800" kern="0" dirty="0" smtClean="0">
                <a:solidFill>
                  <a:srgbClr val="800000"/>
                </a:solidFill>
                <a:latin typeface="Cambria"/>
                <a:cs typeface="Cambria"/>
              </a:rPr>
              <a:t> (MIT IDSS)</a:t>
            </a:r>
            <a:endParaRPr lang="en-US" sz="1800" kern="0" dirty="0">
              <a:solidFill>
                <a:srgbClr val="8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21779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50"/>
            <a:ext cx="8229600" cy="745857"/>
          </a:xfrm>
        </p:spPr>
        <p:txBody>
          <a:bodyPr/>
          <a:lstStyle/>
          <a:p>
            <a:r>
              <a:rPr lang="en-US" dirty="0" smtClean="0"/>
              <a:t>Non-Bayesian Social Learning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4"/>
            <a:ext cx="9144000" cy="41590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4" y="914407"/>
            <a:ext cx="7738993" cy="769441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Bayesian updating in networks:  too much of a cognitive burden</a:t>
            </a:r>
          </a:p>
          <a:p>
            <a:pPr>
              <a:buNone/>
            </a:pPr>
            <a:r>
              <a:rPr lang="en-US" dirty="0" smtClean="0"/>
              <a:t>Alternative: Act Bayesian only with respect to  private observations</a:t>
            </a:r>
          </a:p>
        </p:txBody>
      </p:sp>
    </p:spTree>
    <p:extLst>
      <p:ext uri="{BB962C8B-B14F-4D97-AF65-F5344CB8AC3E}">
        <p14:creationId xmlns:p14="http://schemas.microsoft.com/office/powerpoint/2010/main" val="328376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general family of Learning Rules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3"/>
            <a:ext cx="9144000" cy="23366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3" y="3581400"/>
            <a:ext cx="5474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History of beliefs of agents and their neighbors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34340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BU: Bayesian update (Bayes Rule, after observing     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5029200"/>
            <a:ext cx="3314700" cy="45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3800" y="5086290"/>
            <a:ext cx="2366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Social learning rule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1" y="4419600"/>
            <a:ext cx="292100" cy="279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57403" y="5867400"/>
            <a:ext cx="4204697" cy="400110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What assumptions should f satisfy?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6400800"/>
            <a:ext cx="676100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700" dirty="0" err="1" smtClean="0"/>
              <a:t>Molavi</a:t>
            </a:r>
            <a:r>
              <a:rPr lang="en-US" sz="1700" dirty="0" smtClean="0"/>
              <a:t>, </a:t>
            </a:r>
            <a:r>
              <a:rPr lang="en-US" sz="1700" dirty="0" err="1" smtClean="0"/>
              <a:t>Tahbaz-Salehi</a:t>
            </a:r>
            <a:r>
              <a:rPr lang="en-US" sz="1700" dirty="0" smtClean="0"/>
              <a:t>, Jadbabaie, </a:t>
            </a:r>
            <a:r>
              <a:rPr lang="en-US" sz="1700" i="1" dirty="0" err="1" smtClean="0"/>
              <a:t>Econometrica</a:t>
            </a:r>
            <a:r>
              <a:rPr lang="en-US" sz="1700" i="1" dirty="0" smtClean="0"/>
              <a:t>, forthcoming, </a:t>
            </a:r>
            <a:r>
              <a:rPr lang="en-US" sz="1700" i="1" dirty="0" smtClean="0"/>
              <a:t>2018</a:t>
            </a:r>
            <a:endParaRPr lang="en-US" sz="1700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89767"/>
            <a:ext cx="2667000" cy="47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883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Axiomatic Foundation: LN+IIA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229600" cy="4525963"/>
          </a:xfrm>
        </p:spPr>
        <p:txBody>
          <a:bodyPr/>
          <a:lstStyle/>
          <a:p>
            <a:r>
              <a:rPr lang="en-US" dirty="0" smtClean="0"/>
              <a:t>Label neutrality: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Independence of Irrelevant alternatives: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9697"/>
            <a:ext cx="7110918" cy="601103"/>
          </a:xfrm>
          <a:prstGeom prst="rect">
            <a:avLst/>
          </a:prstGeom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8839986" cy="117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02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Monotonicity and Imperfect Recall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9287"/>
            <a:ext cx="8839200" cy="3879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330386"/>
            <a:ext cx="8839200" cy="122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9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Representation Result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1794" b="-217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7526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Rule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15851" b="-158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7775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Group Polarization and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1"/>
            <a:ext cx="9067800" cy="2514600"/>
          </a:xfrm>
        </p:spPr>
        <p:txBody>
          <a:bodyPr/>
          <a:lstStyle/>
          <a:p>
            <a:pPr marL="149225" marR="133350" indent="-137160">
              <a:lnSpc>
                <a:spcPct val="102600"/>
              </a:lnSpc>
            </a:pPr>
            <a:r>
              <a:rPr lang="en-US" sz="2400" spc="-114" dirty="0" smtClean="0">
                <a:solidFill>
                  <a:srgbClr val="800000"/>
                </a:solidFill>
                <a:latin typeface="+mj-lt"/>
                <a:cs typeface="Times New Roman"/>
              </a:rPr>
              <a:t> Group Polarization: </a:t>
            </a:r>
            <a:r>
              <a:rPr lang="en-US" sz="2400" spc="-114" dirty="0" smtClean="0">
                <a:latin typeface="+mj-lt"/>
                <a:cs typeface="Times New Roman"/>
              </a:rPr>
              <a:t>T</a:t>
            </a:r>
            <a:r>
              <a:rPr lang="en-US" sz="2400" spc="55" dirty="0" smtClean="0">
                <a:latin typeface="+mj-lt"/>
                <a:cs typeface="Times New Roman"/>
              </a:rPr>
              <a:t>endency</a:t>
            </a:r>
            <a:r>
              <a:rPr lang="en-US" sz="2400" spc="-5" dirty="0" smtClean="0">
                <a:latin typeface="+mj-lt"/>
                <a:cs typeface="Times New Roman"/>
              </a:rPr>
              <a:t> </a:t>
            </a:r>
            <a:r>
              <a:rPr lang="en-US" sz="2400" spc="45" dirty="0">
                <a:latin typeface="+mj-lt"/>
                <a:cs typeface="Times New Roman"/>
              </a:rPr>
              <a:t>to</a:t>
            </a:r>
            <a:r>
              <a:rPr lang="en-US" sz="2400" spc="-5" dirty="0">
                <a:latin typeface="+mj-lt"/>
                <a:cs typeface="Times New Roman"/>
              </a:rPr>
              <a:t> </a:t>
            </a:r>
            <a:r>
              <a:rPr lang="en-US" sz="2400" spc="55" dirty="0">
                <a:latin typeface="+mj-lt"/>
                <a:cs typeface="Times New Roman"/>
              </a:rPr>
              <a:t>make</a:t>
            </a:r>
            <a:r>
              <a:rPr lang="en-US" sz="2400" spc="-5" dirty="0">
                <a:latin typeface="+mj-lt"/>
                <a:cs typeface="Times New Roman"/>
              </a:rPr>
              <a:t> </a:t>
            </a:r>
            <a:r>
              <a:rPr lang="en-US" sz="2400" spc="40" dirty="0">
                <a:latin typeface="+mj-lt"/>
                <a:cs typeface="Times New Roman"/>
              </a:rPr>
              <a:t>decisions</a:t>
            </a:r>
            <a:r>
              <a:rPr lang="en-US" sz="2400" spc="-5" dirty="0">
                <a:latin typeface="+mj-lt"/>
                <a:cs typeface="Times New Roman"/>
              </a:rPr>
              <a:t> </a:t>
            </a:r>
            <a:r>
              <a:rPr lang="en-US" sz="2400" spc="55" dirty="0">
                <a:latin typeface="+mj-lt"/>
                <a:cs typeface="Times New Roman"/>
              </a:rPr>
              <a:t>that</a:t>
            </a:r>
            <a:r>
              <a:rPr lang="en-US" sz="2400" spc="-5" dirty="0">
                <a:latin typeface="+mj-lt"/>
                <a:cs typeface="Times New Roman"/>
              </a:rPr>
              <a:t> </a:t>
            </a:r>
            <a:r>
              <a:rPr lang="en-US" sz="2400" spc="65" dirty="0">
                <a:latin typeface="+mj-lt"/>
                <a:cs typeface="Times New Roman"/>
              </a:rPr>
              <a:t>a</a:t>
            </a:r>
            <a:r>
              <a:rPr lang="en-US" sz="2400" spc="30" dirty="0">
                <a:latin typeface="+mj-lt"/>
                <a:cs typeface="Times New Roman"/>
              </a:rPr>
              <a:t>r</a:t>
            </a:r>
            <a:r>
              <a:rPr lang="en-US" sz="2400" spc="25" dirty="0">
                <a:latin typeface="+mj-lt"/>
                <a:cs typeface="Times New Roman"/>
              </a:rPr>
              <a:t>e</a:t>
            </a:r>
            <a:r>
              <a:rPr lang="en-US" sz="2400" spc="-5" dirty="0">
                <a:latin typeface="+mj-lt"/>
                <a:cs typeface="Times New Roman"/>
              </a:rPr>
              <a:t> </a:t>
            </a:r>
            <a:r>
              <a:rPr lang="en-US" sz="2400" spc="80" dirty="0">
                <a:latin typeface="+mj-lt"/>
                <a:cs typeface="Times New Roman"/>
              </a:rPr>
              <a:t>mo</a:t>
            </a:r>
            <a:r>
              <a:rPr lang="en-US" sz="2400" spc="20" dirty="0">
                <a:latin typeface="+mj-lt"/>
                <a:cs typeface="Times New Roman"/>
              </a:rPr>
              <a:t>r</a:t>
            </a:r>
            <a:r>
              <a:rPr lang="en-US" sz="2400" spc="25" dirty="0">
                <a:latin typeface="+mj-lt"/>
                <a:cs typeface="Times New Roman"/>
              </a:rPr>
              <a:t>e</a:t>
            </a:r>
            <a:r>
              <a:rPr lang="en-US" sz="2400" spc="-5" dirty="0">
                <a:latin typeface="+mj-lt"/>
                <a:cs typeface="Times New Roman"/>
              </a:rPr>
              <a:t> </a:t>
            </a:r>
            <a:r>
              <a:rPr lang="en-US" sz="2400" spc="40" dirty="0">
                <a:latin typeface="+mj-lt"/>
                <a:cs typeface="Times New Roman"/>
              </a:rPr>
              <a:t>ext</a:t>
            </a:r>
            <a:r>
              <a:rPr lang="en-US" sz="2400" spc="10" dirty="0">
                <a:latin typeface="+mj-lt"/>
                <a:cs typeface="Times New Roman"/>
              </a:rPr>
              <a:t>r</a:t>
            </a:r>
            <a:r>
              <a:rPr lang="en-US" sz="2400" spc="55" dirty="0">
                <a:latin typeface="+mj-lt"/>
                <a:cs typeface="Times New Roman"/>
              </a:rPr>
              <a:t>eme</a:t>
            </a:r>
            <a:r>
              <a:rPr lang="en-US" sz="2400" spc="-5" dirty="0">
                <a:latin typeface="+mj-lt"/>
                <a:cs typeface="Times New Roman"/>
              </a:rPr>
              <a:t> </a:t>
            </a:r>
            <a:r>
              <a:rPr lang="en-US" sz="2400" spc="65" dirty="0">
                <a:latin typeface="+mj-lt"/>
                <a:cs typeface="Times New Roman"/>
              </a:rPr>
              <a:t>than</a:t>
            </a:r>
            <a:r>
              <a:rPr lang="en-US" sz="2400" spc="35" dirty="0">
                <a:latin typeface="+mj-lt"/>
                <a:cs typeface="Times New Roman"/>
              </a:rPr>
              <a:t> </a:t>
            </a:r>
            <a:r>
              <a:rPr lang="en-US" sz="2400" spc="30" dirty="0">
                <a:latin typeface="+mj-lt"/>
                <a:cs typeface="Times New Roman"/>
              </a:rPr>
              <a:t>initial</a:t>
            </a:r>
            <a:r>
              <a:rPr lang="en-US" sz="2400" spc="-5" dirty="0">
                <a:latin typeface="+mj-lt"/>
                <a:cs typeface="Times New Roman"/>
              </a:rPr>
              <a:t> </a:t>
            </a:r>
            <a:r>
              <a:rPr lang="en-US" sz="2400" spc="35" dirty="0" smtClean="0">
                <a:latin typeface="+mj-lt"/>
                <a:cs typeface="Times New Roman"/>
              </a:rPr>
              <a:t>inclinations</a:t>
            </a:r>
            <a:r>
              <a:rPr lang="en-US" sz="2400" dirty="0" smtClean="0">
                <a:latin typeface="+mj-lt"/>
                <a:cs typeface="Times New Roman"/>
              </a:rPr>
              <a:t>.</a:t>
            </a:r>
            <a:r>
              <a:rPr lang="en-US" sz="2400" i="1" dirty="0">
                <a:solidFill>
                  <a:srgbClr val="800000"/>
                </a:solidFill>
              </a:rPr>
              <a:t> </a:t>
            </a:r>
            <a:r>
              <a:rPr lang="en-US" sz="2000" i="1" dirty="0">
                <a:solidFill>
                  <a:srgbClr val="800000"/>
                </a:solidFill>
              </a:rPr>
              <a:t>Stoner’61, Lamm’75</a:t>
            </a:r>
            <a:r>
              <a:rPr lang="en-US" sz="2000" i="1" dirty="0" smtClean="0">
                <a:solidFill>
                  <a:srgbClr val="800000"/>
                </a:solidFill>
              </a:rPr>
              <a:t>, Isenberg</a:t>
            </a:r>
            <a:r>
              <a:rPr lang="en-US" sz="2000" i="1" dirty="0">
                <a:solidFill>
                  <a:srgbClr val="800000"/>
                </a:solidFill>
              </a:rPr>
              <a:t>’86</a:t>
            </a:r>
            <a:endParaRPr lang="en-US" sz="2000" i="1" dirty="0">
              <a:solidFill>
                <a:srgbClr val="800000"/>
              </a:solidFill>
              <a:cs typeface="Times New Roman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800000"/>
                </a:solidFill>
              </a:rPr>
              <a:t>Prevailing explanation</a:t>
            </a:r>
            <a:r>
              <a:rPr lang="en-US" sz="2400" dirty="0"/>
              <a:t>: Social Comparison Theory vs. Information Influence </a:t>
            </a:r>
            <a:r>
              <a:rPr lang="en-US" sz="2400" dirty="0" smtClean="0"/>
              <a:t>theory</a:t>
            </a:r>
            <a:endParaRPr lang="en-US" sz="2400" dirty="0" smtClean="0">
              <a:latin typeface="+mj-lt"/>
              <a:cs typeface="Times New Roman"/>
            </a:endParaRPr>
          </a:p>
          <a:p>
            <a:pPr marL="12065" marR="133350" indent="0">
              <a:lnSpc>
                <a:spcPct val="102600"/>
              </a:lnSpc>
              <a:buNone/>
            </a:pPr>
            <a:endParaRPr lang="en-US" sz="2400" dirty="0">
              <a:latin typeface="+mj-lt"/>
              <a:cs typeface="Times New Roman"/>
            </a:endParaRPr>
          </a:p>
          <a:p>
            <a:pPr marL="12065" marR="133350" indent="0">
              <a:lnSpc>
                <a:spcPct val="102600"/>
              </a:lnSpc>
              <a:buNone/>
            </a:pPr>
            <a:endParaRPr lang="en-US" sz="2400" dirty="0" smtClean="0">
              <a:latin typeface="+mj-lt"/>
              <a:cs typeface="Times New Roman"/>
            </a:endParaRPr>
          </a:p>
          <a:p>
            <a:pPr marL="12065" marR="133350" indent="0">
              <a:lnSpc>
                <a:spcPct val="102600"/>
              </a:lnSpc>
              <a:buNone/>
            </a:pPr>
            <a:endParaRPr lang="en-US" sz="2400" dirty="0" smtClean="0">
              <a:latin typeface="+mj-lt"/>
              <a:cs typeface="Times New Roman"/>
            </a:endParaRPr>
          </a:p>
          <a:p>
            <a:pPr marL="149225" marR="133350" indent="-137160">
              <a:lnSpc>
                <a:spcPct val="102600"/>
              </a:lnSpc>
            </a:pP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smtClean="0">
                <a:solidFill>
                  <a:srgbClr val="800000"/>
                </a:solidFill>
              </a:rPr>
              <a:t>A </a:t>
            </a:r>
            <a:r>
              <a:rPr lang="en-US" sz="2400" dirty="0">
                <a:solidFill>
                  <a:srgbClr val="800000"/>
                </a:solidFill>
              </a:rPr>
              <a:t>=[</a:t>
            </a:r>
            <a:r>
              <a:rPr lang="en-US" sz="2400" dirty="0" err="1">
                <a:solidFill>
                  <a:srgbClr val="800000"/>
                </a:solidFill>
              </a:rPr>
              <a:t>a</a:t>
            </a:r>
            <a:r>
              <a:rPr lang="en-US" sz="2400" baseline="-25000" dirty="0" err="1">
                <a:solidFill>
                  <a:srgbClr val="800000"/>
                </a:solidFill>
              </a:rPr>
              <a:t>ij</a:t>
            </a:r>
            <a:r>
              <a:rPr lang="en-US" sz="2400" dirty="0">
                <a:solidFill>
                  <a:srgbClr val="800000"/>
                </a:solidFill>
              </a:rPr>
              <a:t>] </a:t>
            </a:r>
            <a:r>
              <a:rPr lang="en-US" sz="2400" dirty="0" smtClean="0">
                <a:solidFill>
                  <a:srgbClr val="800000"/>
                </a:solidFill>
              </a:rPr>
              <a:t>Network matrix</a:t>
            </a:r>
            <a:endParaRPr lang="en-US" sz="2400" dirty="0" smtClean="0">
              <a:latin typeface="+mj-lt"/>
              <a:cs typeface="Times New Roman"/>
            </a:endParaRPr>
          </a:p>
          <a:p>
            <a:pPr marL="149225" marR="231140" indent="-137160">
              <a:lnSpc>
                <a:spcPct val="102600"/>
              </a:lnSpc>
              <a:spcBef>
                <a:spcPts val="565"/>
              </a:spcBef>
            </a:pPr>
            <a:r>
              <a:rPr lang="en-US" sz="2400" spc="-82" dirty="0">
                <a:solidFill>
                  <a:srgbClr val="990000"/>
                </a:solidFill>
                <a:latin typeface="+mj-lt"/>
                <a:cs typeface="Times New Roman"/>
              </a:rPr>
              <a:t> </a:t>
            </a:r>
            <a:r>
              <a:rPr lang="en-US" sz="2400" spc="-82" baseline="6944" dirty="0" smtClean="0">
                <a:solidFill>
                  <a:srgbClr val="990000"/>
                </a:solidFill>
                <a:latin typeface="+mj-lt"/>
                <a:cs typeface="Times New Roman"/>
              </a:rPr>
              <a:t> </a:t>
            </a:r>
            <a:r>
              <a:rPr lang="en-US" sz="2400" i="1" spc="20" dirty="0">
                <a:solidFill>
                  <a:srgbClr val="800000"/>
                </a:solidFill>
                <a:latin typeface="+mj-lt"/>
                <a:cs typeface="Times New Roman"/>
              </a:rPr>
              <a:t>Strictly</a:t>
            </a:r>
            <a:r>
              <a:rPr lang="en-US" sz="2400" i="1" spc="-5" dirty="0">
                <a:solidFill>
                  <a:srgbClr val="800000"/>
                </a:solidFill>
                <a:latin typeface="+mj-lt"/>
                <a:cs typeface="Times New Roman"/>
              </a:rPr>
              <a:t> </a:t>
            </a:r>
            <a:r>
              <a:rPr lang="en-US" sz="2400" i="1" spc="70" dirty="0">
                <a:solidFill>
                  <a:srgbClr val="800000"/>
                </a:solidFill>
                <a:latin typeface="+mj-lt"/>
                <a:cs typeface="Times New Roman"/>
              </a:rPr>
              <a:t>g</a:t>
            </a:r>
            <a:r>
              <a:rPr lang="en-US" sz="2400" i="1" spc="25" dirty="0">
                <a:solidFill>
                  <a:srgbClr val="800000"/>
                </a:solidFill>
                <a:latin typeface="+mj-lt"/>
                <a:cs typeface="Times New Roman"/>
              </a:rPr>
              <a:t>r</a:t>
            </a:r>
            <a:r>
              <a:rPr lang="en-US" sz="2400" i="1" spc="80" dirty="0">
                <a:solidFill>
                  <a:srgbClr val="800000"/>
                </a:solidFill>
                <a:latin typeface="+mj-lt"/>
                <a:cs typeface="Times New Roman"/>
              </a:rPr>
              <a:t>oup</a:t>
            </a:r>
            <a:r>
              <a:rPr lang="en-US" sz="2400" i="1" spc="-5" dirty="0">
                <a:solidFill>
                  <a:srgbClr val="800000"/>
                </a:solidFill>
                <a:latin typeface="+mj-lt"/>
                <a:cs typeface="Times New Roman"/>
              </a:rPr>
              <a:t> </a:t>
            </a:r>
            <a:r>
              <a:rPr lang="en-US" sz="2400" i="1" spc="45" dirty="0">
                <a:solidFill>
                  <a:srgbClr val="800000"/>
                </a:solidFill>
                <a:latin typeface="+mj-lt"/>
                <a:cs typeface="Times New Roman"/>
              </a:rPr>
              <a:t>polarizing</a:t>
            </a:r>
            <a:r>
              <a:rPr lang="en-US" sz="2400" i="1" spc="-5" dirty="0">
                <a:solidFill>
                  <a:srgbClr val="800000"/>
                </a:solidFill>
                <a:latin typeface="+mj-lt"/>
                <a:cs typeface="Times New Roman"/>
              </a:rPr>
              <a:t> </a:t>
            </a:r>
            <a:r>
              <a:rPr lang="en-US" sz="2400" spc="305" dirty="0">
                <a:solidFill>
                  <a:srgbClr val="990000"/>
                </a:solidFill>
                <a:latin typeface="+mj-lt"/>
                <a:cs typeface="Apple Symbols"/>
              </a:rPr>
              <a:t>→</a:t>
            </a:r>
            <a:r>
              <a:rPr lang="en-US" sz="2400" spc="-95" dirty="0">
                <a:solidFill>
                  <a:srgbClr val="990000"/>
                </a:solidFill>
                <a:latin typeface="+mj-lt"/>
                <a:cs typeface="Apple Symbols"/>
              </a:rPr>
              <a:t> </a:t>
            </a:r>
            <a:r>
              <a:rPr lang="en-US" sz="2400" spc="65" dirty="0" err="1">
                <a:solidFill>
                  <a:srgbClr val="990000"/>
                </a:solidFill>
                <a:latin typeface="+mj-lt"/>
                <a:cs typeface="Times New Roman"/>
              </a:rPr>
              <a:t>ρ</a:t>
            </a:r>
            <a:r>
              <a:rPr lang="en-US" sz="2400" spc="-5" dirty="0">
                <a:solidFill>
                  <a:srgbClr val="990000"/>
                </a:solidFill>
                <a:latin typeface="+mj-lt"/>
                <a:cs typeface="Times New Roman"/>
              </a:rPr>
              <a:t>(</a:t>
            </a:r>
            <a:r>
              <a:rPr lang="en-US" sz="2400" i="1" spc="110" dirty="0">
                <a:solidFill>
                  <a:srgbClr val="990000"/>
                </a:solidFill>
                <a:latin typeface="+mj-lt"/>
                <a:cs typeface="Times New Roman"/>
              </a:rPr>
              <a:t>A</a:t>
            </a:r>
            <a:r>
              <a:rPr lang="en-US" sz="2400" spc="-5" dirty="0">
                <a:solidFill>
                  <a:srgbClr val="990000"/>
                </a:solidFill>
                <a:latin typeface="+mj-lt"/>
                <a:cs typeface="Times New Roman"/>
              </a:rPr>
              <a:t>)</a:t>
            </a:r>
            <a:r>
              <a:rPr lang="en-US" sz="2400" spc="25" dirty="0">
                <a:solidFill>
                  <a:srgbClr val="990000"/>
                </a:solidFill>
                <a:latin typeface="+mj-lt"/>
                <a:cs typeface="Times New Roman"/>
              </a:rPr>
              <a:t> </a:t>
            </a:r>
            <a:r>
              <a:rPr lang="en-US" sz="2400" spc="105" dirty="0">
                <a:solidFill>
                  <a:srgbClr val="990000"/>
                </a:solidFill>
                <a:latin typeface="+mj-lt"/>
                <a:cs typeface="Times New Roman"/>
              </a:rPr>
              <a:t>&gt;</a:t>
            </a:r>
            <a:r>
              <a:rPr lang="en-US" sz="2400" spc="25" dirty="0">
                <a:solidFill>
                  <a:srgbClr val="990000"/>
                </a:solidFill>
                <a:latin typeface="+mj-lt"/>
                <a:cs typeface="Times New Roman"/>
              </a:rPr>
              <a:t> </a:t>
            </a:r>
            <a:r>
              <a:rPr lang="en-US" sz="2400" spc="-10" dirty="0" smtClean="0">
                <a:solidFill>
                  <a:srgbClr val="990000"/>
                </a:solidFill>
                <a:latin typeface="+mj-lt"/>
                <a:cs typeface="Times New Roman"/>
              </a:rPr>
              <a:t>1</a:t>
            </a:r>
            <a:r>
              <a:rPr lang="en-US" sz="2400" spc="-35" dirty="0" smtClean="0">
                <a:latin typeface="+mj-lt"/>
                <a:cs typeface="Times New Roman"/>
              </a:rPr>
              <a:t>,</a:t>
            </a:r>
            <a:r>
              <a:rPr lang="en-US" sz="2400" i="1" spc="50" dirty="0" smtClean="0">
                <a:latin typeface="+mj-lt"/>
                <a:cs typeface="Times New Roman"/>
              </a:rPr>
              <a:t>depolarizing </a:t>
            </a:r>
            <a:r>
              <a:rPr lang="en-US" sz="2400" spc="305" dirty="0" smtClean="0">
                <a:solidFill>
                  <a:srgbClr val="990000"/>
                </a:solidFill>
                <a:latin typeface="+mj-lt"/>
                <a:cs typeface="Apple Symbols"/>
              </a:rPr>
              <a:t>→</a:t>
            </a:r>
            <a:r>
              <a:rPr lang="en-US" sz="2400" spc="-65" dirty="0" smtClean="0">
                <a:solidFill>
                  <a:srgbClr val="990000"/>
                </a:solidFill>
                <a:latin typeface="+mj-lt"/>
                <a:cs typeface="Apple Symbols"/>
              </a:rPr>
              <a:t> </a:t>
            </a:r>
            <a:r>
              <a:rPr lang="en-US" sz="2400" spc="65" dirty="0" err="1">
                <a:solidFill>
                  <a:srgbClr val="990000"/>
                </a:solidFill>
                <a:latin typeface="+mj-lt"/>
                <a:cs typeface="Times New Roman"/>
              </a:rPr>
              <a:t>ρ</a:t>
            </a:r>
            <a:r>
              <a:rPr lang="en-US" sz="2400" spc="-5" dirty="0">
                <a:solidFill>
                  <a:srgbClr val="990000"/>
                </a:solidFill>
                <a:latin typeface="+mj-lt"/>
                <a:cs typeface="Times New Roman"/>
              </a:rPr>
              <a:t>(</a:t>
            </a:r>
            <a:r>
              <a:rPr lang="en-US" sz="2400" i="1" spc="110" dirty="0">
                <a:solidFill>
                  <a:srgbClr val="990000"/>
                </a:solidFill>
                <a:latin typeface="+mj-lt"/>
                <a:cs typeface="Times New Roman"/>
              </a:rPr>
              <a:t>A</a:t>
            </a:r>
            <a:r>
              <a:rPr lang="en-US" sz="2400" spc="-5" dirty="0">
                <a:solidFill>
                  <a:srgbClr val="990000"/>
                </a:solidFill>
                <a:latin typeface="+mj-lt"/>
                <a:cs typeface="Times New Roman"/>
              </a:rPr>
              <a:t>)</a:t>
            </a:r>
            <a:r>
              <a:rPr lang="en-US" sz="2400" spc="25" dirty="0">
                <a:solidFill>
                  <a:srgbClr val="990000"/>
                </a:solidFill>
                <a:latin typeface="+mj-lt"/>
                <a:cs typeface="Times New Roman"/>
              </a:rPr>
              <a:t> </a:t>
            </a:r>
            <a:r>
              <a:rPr lang="en-US" sz="2400" spc="105" dirty="0" smtClean="0">
                <a:solidFill>
                  <a:srgbClr val="990000"/>
                </a:solidFill>
                <a:latin typeface="+mj-lt"/>
                <a:cs typeface="Times New Roman"/>
              </a:rPr>
              <a:t>&lt;1</a:t>
            </a:r>
            <a:endParaRPr lang="en-US" sz="2400" spc="105" dirty="0" smtClean="0">
              <a:latin typeface="+mj-lt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-US" sz="2400" i="1" spc="105" dirty="0" smtClean="0">
                <a:latin typeface="+mj-lt"/>
                <a:cs typeface="Times New Roman"/>
              </a:rPr>
              <a:t>Group </a:t>
            </a:r>
            <a:r>
              <a:rPr lang="en-US" sz="2400" i="1" spc="45" dirty="0" smtClean="0">
                <a:latin typeface="+mj-lt"/>
                <a:cs typeface="Times New Roman"/>
              </a:rPr>
              <a:t>non</a:t>
            </a:r>
            <a:r>
              <a:rPr lang="en-US" sz="2400" i="1" spc="45" dirty="0">
                <a:latin typeface="+mj-lt"/>
                <a:cs typeface="Times New Roman"/>
              </a:rPr>
              <a:t>-polarizing</a:t>
            </a:r>
            <a:r>
              <a:rPr lang="en-US" sz="2400" spc="45" dirty="0">
                <a:latin typeface="+mj-lt"/>
                <a:cs typeface="Times New Roman"/>
              </a:rPr>
              <a:t>:</a:t>
            </a:r>
            <a:r>
              <a:rPr lang="en-US" sz="2400" spc="105" dirty="0">
                <a:latin typeface="+mj-lt"/>
                <a:cs typeface="Times New Roman"/>
              </a:rPr>
              <a:t> </a:t>
            </a:r>
            <a:r>
              <a:rPr lang="en-US" sz="2400" spc="65" dirty="0" err="1">
                <a:solidFill>
                  <a:srgbClr val="990000"/>
                </a:solidFill>
                <a:latin typeface="+mj-lt"/>
                <a:cs typeface="Times New Roman"/>
              </a:rPr>
              <a:t>ρ</a:t>
            </a:r>
            <a:r>
              <a:rPr lang="en-US" sz="2400" spc="-5" dirty="0">
                <a:solidFill>
                  <a:srgbClr val="990000"/>
                </a:solidFill>
                <a:latin typeface="+mj-lt"/>
                <a:cs typeface="Times New Roman"/>
              </a:rPr>
              <a:t>(</a:t>
            </a:r>
            <a:r>
              <a:rPr lang="en-US" sz="2400" i="1" spc="110" dirty="0">
                <a:solidFill>
                  <a:srgbClr val="990000"/>
                </a:solidFill>
                <a:latin typeface="+mj-lt"/>
                <a:cs typeface="Times New Roman"/>
              </a:rPr>
              <a:t>A</a:t>
            </a:r>
            <a:r>
              <a:rPr lang="en-US" sz="2400" spc="-5" dirty="0">
                <a:solidFill>
                  <a:srgbClr val="990000"/>
                </a:solidFill>
                <a:latin typeface="+mj-lt"/>
                <a:cs typeface="Times New Roman"/>
              </a:rPr>
              <a:t>)</a:t>
            </a:r>
            <a:r>
              <a:rPr lang="en-US" sz="2400" spc="25" dirty="0">
                <a:solidFill>
                  <a:srgbClr val="990000"/>
                </a:solidFill>
                <a:latin typeface="+mj-lt"/>
                <a:cs typeface="Times New Roman"/>
              </a:rPr>
              <a:t> </a:t>
            </a:r>
            <a:r>
              <a:rPr lang="en-US" sz="2400" spc="105" dirty="0">
                <a:solidFill>
                  <a:srgbClr val="990000"/>
                </a:solidFill>
                <a:latin typeface="+mj-lt"/>
                <a:cs typeface="Times New Roman"/>
              </a:rPr>
              <a:t>=</a:t>
            </a:r>
            <a:r>
              <a:rPr lang="en-US" sz="2400" spc="25" dirty="0">
                <a:solidFill>
                  <a:srgbClr val="990000"/>
                </a:solidFill>
                <a:latin typeface="+mj-lt"/>
                <a:cs typeface="Times New Roman"/>
              </a:rPr>
              <a:t> </a:t>
            </a:r>
            <a:r>
              <a:rPr lang="en-US" sz="2400" spc="-10" dirty="0" smtClean="0">
                <a:solidFill>
                  <a:srgbClr val="990000"/>
                </a:solidFill>
                <a:latin typeface="+mj-lt"/>
                <a:cs typeface="Times New Roman"/>
              </a:rPr>
              <a:t>1,</a:t>
            </a:r>
            <a:r>
              <a:rPr lang="en-US" sz="2400" dirty="0" smtClean="0">
                <a:latin typeface="+mj-lt"/>
              </a:rPr>
              <a:t>  </a:t>
            </a:r>
            <a:r>
              <a:rPr lang="en-US" sz="2400" spc="65" dirty="0" err="1">
                <a:solidFill>
                  <a:srgbClr val="990000"/>
                </a:solidFill>
                <a:cs typeface="Times New Roman"/>
              </a:rPr>
              <a:t>ρ</a:t>
            </a:r>
            <a:r>
              <a:rPr lang="en-US" sz="2400" spc="-5" dirty="0">
                <a:solidFill>
                  <a:srgbClr val="990000"/>
                </a:solidFill>
                <a:cs typeface="Times New Roman"/>
              </a:rPr>
              <a:t>(</a:t>
            </a:r>
            <a:r>
              <a:rPr lang="en-US" sz="2400" i="1" spc="110" dirty="0">
                <a:solidFill>
                  <a:srgbClr val="990000"/>
                </a:solidFill>
                <a:cs typeface="Times New Roman"/>
              </a:rPr>
              <a:t>A</a:t>
            </a:r>
            <a:r>
              <a:rPr lang="en-US" sz="2400" spc="-5" dirty="0">
                <a:solidFill>
                  <a:srgbClr val="990000"/>
                </a:solidFill>
                <a:cs typeface="Times New Roman"/>
              </a:rPr>
              <a:t>)</a:t>
            </a:r>
            <a:r>
              <a:rPr lang="en-US" sz="2400" spc="25" dirty="0">
                <a:solidFill>
                  <a:srgbClr val="990000"/>
                </a:solidFill>
                <a:cs typeface="Times New Roman"/>
              </a:rPr>
              <a:t> </a:t>
            </a:r>
            <a:r>
              <a:rPr lang="en-US" sz="2400" spc="25" dirty="0" smtClean="0">
                <a:solidFill>
                  <a:srgbClr val="990000"/>
                </a:solidFill>
                <a:cs typeface="Times New Roman"/>
              </a:rPr>
              <a:t> = Spectral radius of A</a:t>
            </a:r>
            <a:endParaRPr lang="en-US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2" y="5654698"/>
            <a:ext cx="9141299" cy="1138773"/>
          </a:xfrm>
          <a:prstGeom prst="rect">
            <a:avLst/>
          </a:prstGeom>
          <a:solidFill>
            <a:srgbClr val="FF6600">
              <a:alpha val="22000"/>
            </a:srgbClr>
          </a:solidFill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1B58"/>
                </a:solidFill>
              </a:rPr>
              <a:t>Theorem </a:t>
            </a:r>
            <a:r>
              <a:rPr lang="en-US" dirty="0" smtClean="0">
                <a:solidFill>
                  <a:srgbClr val="800000"/>
                </a:solidFill>
              </a:rPr>
              <a:t>(</a:t>
            </a:r>
            <a:r>
              <a:rPr lang="en-US" i="1" dirty="0" err="1" smtClean="0">
                <a:solidFill>
                  <a:srgbClr val="800000"/>
                </a:solidFill>
              </a:rPr>
              <a:t>Molavi</a:t>
            </a:r>
            <a:r>
              <a:rPr lang="en-US" i="1" dirty="0" smtClean="0">
                <a:solidFill>
                  <a:srgbClr val="800000"/>
                </a:solidFill>
              </a:rPr>
              <a:t>, </a:t>
            </a:r>
            <a:r>
              <a:rPr lang="en-US" i="1" dirty="0" err="1" smtClean="0">
                <a:solidFill>
                  <a:srgbClr val="800000"/>
                </a:solidFill>
              </a:rPr>
              <a:t>Tahbaz-Salehi</a:t>
            </a:r>
            <a:r>
              <a:rPr lang="en-US" i="1" dirty="0" smtClean="0">
                <a:solidFill>
                  <a:srgbClr val="800000"/>
                </a:solidFill>
              </a:rPr>
              <a:t>, Jadbabaie </a:t>
            </a:r>
            <a:r>
              <a:rPr lang="en-US" i="1" dirty="0" smtClean="0">
                <a:solidFill>
                  <a:srgbClr val="800000"/>
                </a:solidFill>
              </a:rPr>
              <a:t>2018</a:t>
            </a:r>
            <a:r>
              <a:rPr lang="en-US" dirty="0" smtClean="0">
                <a:solidFill>
                  <a:srgbClr val="001B58"/>
                </a:solidFill>
              </a:rPr>
              <a:t>) </a:t>
            </a:r>
            <a:r>
              <a:rPr lang="en-US" dirty="0" smtClean="0">
                <a:solidFill>
                  <a:srgbClr val="001B58"/>
                </a:solidFill>
              </a:rPr>
              <a:t>:</a:t>
            </a:r>
            <a:r>
              <a:rPr lang="en-US" dirty="0" smtClean="0">
                <a:solidFill>
                  <a:srgbClr val="001B58"/>
                </a:solidFill>
                <a:latin typeface="+mj-lt"/>
              </a:rPr>
              <a:t> In a strongly connected</a:t>
            </a:r>
          </a:p>
          <a:p>
            <a:pPr>
              <a:buNone/>
            </a:pPr>
            <a:r>
              <a:rPr lang="en-US" dirty="0" smtClean="0">
                <a:solidFill>
                  <a:srgbClr val="001B58"/>
                </a:solidFill>
                <a:latin typeface="+mj-lt"/>
              </a:rPr>
              <a:t> network, if rule satisfies axioms, </a:t>
            </a:r>
            <a:r>
              <a:rPr lang="en-US" i="1" spc="-30" dirty="0">
                <a:solidFill>
                  <a:srgbClr val="001B58"/>
                </a:solidFill>
                <a:latin typeface="+mj-lt"/>
                <a:cs typeface="Times New Roman"/>
              </a:rPr>
              <a:t>a</a:t>
            </a:r>
            <a:r>
              <a:rPr lang="en-US" i="1" spc="-30" dirty="0" smtClean="0">
                <a:solidFill>
                  <a:srgbClr val="001B58"/>
                </a:solidFill>
                <a:latin typeface="+mj-lt"/>
                <a:cs typeface="Times New Roman"/>
              </a:rPr>
              <a:t>ll</a:t>
            </a:r>
            <a:r>
              <a:rPr lang="en-US" i="1" spc="-5" dirty="0" smtClean="0">
                <a:solidFill>
                  <a:srgbClr val="001B58"/>
                </a:solidFill>
                <a:latin typeface="+mj-lt"/>
                <a:cs typeface="Times New Roman"/>
              </a:rPr>
              <a:t> </a:t>
            </a:r>
            <a:r>
              <a:rPr lang="en-US" i="1" spc="-5" dirty="0">
                <a:solidFill>
                  <a:srgbClr val="001B58"/>
                </a:solidFill>
                <a:latin typeface="+mj-lt"/>
                <a:cs typeface="Times New Roman"/>
              </a:rPr>
              <a:t>agents </a:t>
            </a:r>
            <a:r>
              <a:rPr lang="en-US" i="1" spc="-20" dirty="0">
                <a:solidFill>
                  <a:srgbClr val="001B58"/>
                </a:solidFill>
                <a:latin typeface="+mj-lt"/>
                <a:cs typeface="Times New Roman"/>
              </a:rPr>
              <a:t>learn</a:t>
            </a:r>
            <a:r>
              <a:rPr lang="en-US" i="1" spc="-5" dirty="0">
                <a:solidFill>
                  <a:srgbClr val="001B58"/>
                </a:solidFill>
                <a:latin typeface="+mj-lt"/>
                <a:cs typeface="Times New Roman"/>
              </a:rPr>
              <a:t> the </a:t>
            </a:r>
            <a:r>
              <a:rPr lang="en-US" i="1" spc="10" dirty="0">
                <a:solidFill>
                  <a:srgbClr val="001B58"/>
                </a:solidFill>
                <a:latin typeface="+mj-lt"/>
                <a:cs typeface="Times New Roman"/>
              </a:rPr>
              <a:t>underlying</a:t>
            </a:r>
            <a:r>
              <a:rPr lang="en-US" i="1" spc="-5" dirty="0">
                <a:solidFill>
                  <a:srgbClr val="001B58"/>
                </a:solidFill>
                <a:latin typeface="+mj-lt"/>
                <a:cs typeface="Times New Roman"/>
              </a:rPr>
              <a:t> state almost </a:t>
            </a:r>
            <a:endParaRPr lang="en-US" i="1" spc="-5" dirty="0" smtClean="0">
              <a:solidFill>
                <a:srgbClr val="001B58"/>
              </a:solidFill>
              <a:latin typeface="+mj-lt"/>
              <a:cs typeface="Times New Roman"/>
            </a:endParaRPr>
          </a:p>
          <a:p>
            <a:pPr>
              <a:buNone/>
            </a:pPr>
            <a:r>
              <a:rPr lang="en-US" i="1" spc="10" dirty="0" smtClean="0">
                <a:solidFill>
                  <a:srgbClr val="001B58"/>
                </a:solidFill>
                <a:latin typeface="+mj-lt"/>
                <a:cs typeface="Times New Roman"/>
              </a:rPr>
              <a:t>su</a:t>
            </a:r>
            <a:r>
              <a:rPr lang="en-US" i="1" spc="-10" dirty="0" smtClean="0">
                <a:solidFill>
                  <a:srgbClr val="001B58"/>
                </a:solidFill>
                <a:latin typeface="+mj-lt"/>
                <a:cs typeface="Times New Roman"/>
              </a:rPr>
              <a:t>r</a:t>
            </a:r>
            <a:r>
              <a:rPr lang="en-US" i="1" spc="-5" dirty="0" smtClean="0">
                <a:solidFill>
                  <a:srgbClr val="001B58"/>
                </a:solidFill>
                <a:latin typeface="+mj-lt"/>
                <a:cs typeface="Times New Roman"/>
              </a:rPr>
              <a:t>el</a:t>
            </a:r>
            <a:r>
              <a:rPr lang="en-US" i="1" spc="-50" dirty="0" smtClean="0">
                <a:solidFill>
                  <a:srgbClr val="001B58"/>
                </a:solidFill>
                <a:latin typeface="+mj-lt"/>
                <a:cs typeface="Times New Roman"/>
              </a:rPr>
              <a:t>y</a:t>
            </a:r>
            <a:r>
              <a:rPr lang="en-US" i="1" spc="-5" dirty="0">
                <a:solidFill>
                  <a:srgbClr val="001B58"/>
                </a:solidFill>
                <a:latin typeface="+mj-lt"/>
                <a:cs typeface="Times New Roman"/>
              </a:rPr>
              <a:t>,  </a:t>
            </a:r>
            <a:r>
              <a:rPr lang="en-US" i="1" spc="-20" dirty="0" smtClean="0">
                <a:solidFill>
                  <a:srgbClr val="001B58"/>
                </a:solidFill>
                <a:latin typeface="+mj-lt"/>
                <a:cs typeface="Times New Roman"/>
              </a:rPr>
              <a:t>i.e</a:t>
            </a:r>
            <a:r>
              <a:rPr lang="en-US" i="1" spc="-20" dirty="0">
                <a:solidFill>
                  <a:srgbClr val="001B58"/>
                </a:solidFill>
                <a:latin typeface="+mj-lt"/>
                <a:cs typeface="Times New Roman"/>
              </a:rPr>
              <a:t>.,</a:t>
            </a:r>
            <a:r>
              <a:rPr lang="en-US" i="1" spc="-5" dirty="0">
                <a:solidFill>
                  <a:srgbClr val="001B58"/>
                </a:solidFill>
                <a:latin typeface="+mj-lt"/>
                <a:cs typeface="Times New Roman"/>
              </a:rPr>
              <a:t> </a:t>
            </a:r>
            <a:r>
              <a:rPr lang="en-US" spc="30" dirty="0">
                <a:solidFill>
                  <a:srgbClr val="800000"/>
                </a:solidFill>
                <a:latin typeface="+mj-lt"/>
                <a:cs typeface="Times New Roman"/>
              </a:rPr>
              <a:t>µ</a:t>
            </a:r>
            <a:r>
              <a:rPr lang="en-US" sz="2400" i="1" spc="30" baseline="-13888" dirty="0">
                <a:solidFill>
                  <a:srgbClr val="800000"/>
                </a:solidFill>
                <a:latin typeface="+mj-lt"/>
                <a:cs typeface="Times New Roman"/>
              </a:rPr>
              <a:t>i</a:t>
            </a:r>
            <a:r>
              <a:rPr lang="en-US" sz="2400" i="1" spc="89" baseline="-13888" dirty="0">
                <a:solidFill>
                  <a:srgbClr val="800000"/>
                </a:solidFill>
                <a:latin typeface="+mj-lt"/>
                <a:cs typeface="Times New Roman"/>
              </a:rPr>
              <a:t>t</a:t>
            </a:r>
            <a:r>
              <a:rPr lang="en-US" spc="-5" dirty="0">
                <a:solidFill>
                  <a:srgbClr val="800000"/>
                </a:solidFill>
                <a:latin typeface="+mj-lt"/>
                <a:cs typeface="Times New Roman"/>
              </a:rPr>
              <a:t>(</a:t>
            </a:r>
            <a:r>
              <a:rPr lang="en-US" spc="15" dirty="0">
                <a:solidFill>
                  <a:srgbClr val="800000"/>
                </a:solidFill>
                <a:latin typeface="+mj-lt"/>
                <a:cs typeface="Apple Symbols"/>
              </a:rPr>
              <a:t>·</a:t>
            </a:r>
            <a:r>
              <a:rPr lang="en-US" spc="-5" dirty="0">
                <a:solidFill>
                  <a:srgbClr val="800000"/>
                </a:solidFill>
                <a:latin typeface="+mj-lt"/>
                <a:cs typeface="Times New Roman"/>
              </a:rPr>
              <a:t>)</a:t>
            </a:r>
            <a:r>
              <a:rPr lang="en-US" spc="25" dirty="0">
                <a:solidFill>
                  <a:srgbClr val="800000"/>
                </a:solidFill>
                <a:latin typeface="+mj-lt"/>
                <a:cs typeface="Times New Roman"/>
              </a:rPr>
              <a:t> </a:t>
            </a:r>
            <a:r>
              <a:rPr lang="en-US" spc="305" dirty="0" smtClean="0">
                <a:solidFill>
                  <a:srgbClr val="800000"/>
                </a:solidFill>
                <a:latin typeface="+mj-lt"/>
                <a:cs typeface="Apple Symbols"/>
              </a:rPr>
              <a:t>→</a:t>
            </a:r>
            <a:r>
              <a:rPr lang="en-US" spc="-65" dirty="0" smtClean="0">
                <a:solidFill>
                  <a:srgbClr val="800000"/>
                </a:solidFill>
                <a:latin typeface="+mj-lt"/>
                <a:cs typeface="Apple Symbols"/>
              </a:rPr>
              <a:t> </a:t>
            </a:r>
            <a:r>
              <a:rPr lang="en-US" b="1" spc="-10" dirty="0">
                <a:solidFill>
                  <a:srgbClr val="800000"/>
                </a:solidFill>
                <a:latin typeface="+mj-lt"/>
                <a:cs typeface="Times New Roman"/>
              </a:rPr>
              <a:t>1</a:t>
            </a:r>
            <a:r>
              <a:rPr lang="en-US" sz="2400" spc="217" baseline="-13888" dirty="0">
                <a:solidFill>
                  <a:srgbClr val="800000"/>
                </a:solidFill>
                <a:latin typeface="+mj-lt"/>
                <a:cs typeface="Times New Roman"/>
              </a:rPr>
              <a:t>θ</a:t>
            </a:r>
            <a:r>
              <a:rPr lang="en-US" spc="-5" dirty="0">
                <a:solidFill>
                  <a:srgbClr val="800000"/>
                </a:solidFill>
                <a:latin typeface="+mj-lt"/>
                <a:cs typeface="Times New Roman"/>
              </a:rPr>
              <a:t>(</a:t>
            </a:r>
            <a:r>
              <a:rPr lang="en-US" spc="15" dirty="0">
                <a:solidFill>
                  <a:srgbClr val="800000"/>
                </a:solidFill>
                <a:latin typeface="+mj-lt"/>
                <a:cs typeface="Apple Symbols"/>
              </a:rPr>
              <a:t>·</a:t>
            </a:r>
            <a:r>
              <a:rPr lang="en-US" spc="-5" dirty="0" smtClean="0">
                <a:solidFill>
                  <a:srgbClr val="800000"/>
                </a:solidFill>
                <a:latin typeface="+mj-lt"/>
                <a:cs typeface="Times New Roman"/>
              </a:rPr>
              <a:t>)</a:t>
            </a:r>
            <a:r>
              <a:rPr lang="en-US" spc="-5" dirty="0" smtClean="0">
                <a:solidFill>
                  <a:srgbClr val="001B58"/>
                </a:solidFill>
                <a:latin typeface="+mj-lt"/>
                <a:cs typeface="Times New Roman"/>
              </a:rPr>
              <a:t> if and only if  belief are non-polarizing</a:t>
            </a:r>
            <a:endParaRPr lang="en-US" dirty="0">
              <a:solidFill>
                <a:srgbClr val="001B58"/>
              </a:solidFill>
              <a:latin typeface="+mj-lt"/>
              <a:cs typeface="Times New Roman"/>
            </a:endParaRPr>
          </a:p>
        </p:txBody>
      </p:sp>
      <p:pic>
        <p:nvPicPr>
          <p:cNvPr id="9" name="Picture 8" descr="grou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60965"/>
            <a:ext cx="3048000" cy="2701636"/>
          </a:xfrm>
          <a:prstGeom prst="rect">
            <a:avLst/>
          </a:prstGeom>
        </p:spPr>
      </p:pic>
      <p:pic>
        <p:nvPicPr>
          <p:cNvPr id="11" name="Picture 10" descr="group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2972251"/>
            <a:ext cx="3733800" cy="266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40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143000"/>
          </a:xfrm>
        </p:spPr>
        <p:txBody>
          <a:bodyPr/>
          <a:lstStyle/>
          <a:p>
            <a:pPr algn="ctr"/>
            <a:r>
              <a:rPr lang="en-US" dirty="0" smtClean="0"/>
              <a:t>Changing Weights, and </a:t>
            </a:r>
            <a:br>
              <a:rPr lang="en-US" dirty="0" smtClean="0"/>
            </a:br>
            <a:r>
              <a:rPr lang="en-US" dirty="0" smtClean="0"/>
              <a:t>Unanimous Learning Rules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41" y="3505200"/>
            <a:ext cx="8079059" cy="1752600"/>
          </a:xfrm>
          <a:prstGeom prst="rect">
            <a:avLst/>
          </a:prstGeom>
          <a:solidFill>
            <a:schemeClr val="bg2">
              <a:lumMod val="60000"/>
              <a:lumOff val="40000"/>
              <a:alpha val="20000"/>
            </a:schemeClr>
          </a:solidFill>
          <a:ln w="44450">
            <a:solidFill>
              <a:srgbClr val="800000">
                <a:alpha val="20000"/>
              </a:srgbClr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381000" y="1828800"/>
            <a:ext cx="8610600" cy="400110"/>
            <a:chOff x="304800" y="2819400"/>
            <a:chExt cx="8610600" cy="4001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5000" y="2913484"/>
              <a:ext cx="3124200" cy="28691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04800" y="2819400"/>
              <a:ext cx="8610600" cy="400110"/>
            </a:xfrm>
            <a:prstGeom prst="rect">
              <a:avLst/>
            </a:prstGeom>
            <a:solidFill>
              <a:srgbClr val="FF6600">
                <a:alpha val="15000"/>
              </a:srgb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Suppose social learning rule is unanimous, i.e., </a:t>
              </a:r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4800" y="5695890"/>
            <a:ext cx="8610600" cy="400110"/>
          </a:xfrm>
          <a:prstGeom prst="rect">
            <a:avLst/>
          </a:prstGeom>
          <a:solidFill>
            <a:srgbClr val="FF6600">
              <a:alpha val="15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Result can be generalized to rules that are unanimous in the limit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2430959"/>
            <a:ext cx="69623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Unanimity is a sufficient condition for group non-polarization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the log-linear case, same as  A being stochastic A</a:t>
            </a:r>
            <a:r>
              <a:rPr lang="en-US" b="1" dirty="0" smtClean="0"/>
              <a:t>1</a:t>
            </a:r>
            <a:r>
              <a:rPr lang="en-US" dirty="0" smtClean="0"/>
              <a:t>=</a:t>
            </a:r>
            <a:r>
              <a:rPr lang="en-US" b="1" dirty="0" smtClean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5752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91071" y="990600"/>
            <a:ext cx="9067800" cy="3352800"/>
          </a:xfrm>
          <a:prstGeom prst="rect">
            <a:avLst/>
          </a:prstGeom>
        </p:spPr>
        <p:txBody>
          <a:bodyPr vert="horz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smtClean="0">
                <a:latin typeface="Gill Sans MT" panose="020B0502020104020203" pitchFamily="34" charset="0"/>
                <a:cs typeface="Gill Sans"/>
              </a:rPr>
              <a:t>If no multiple independent paths* </a:t>
            </a:r>
            <a:r>
              <a:rPr lang="en-US" sz="2500" dirty="0" smtClean="0">
                <a:latin typeface="Gill Sans MT" panose="020B0502020104020203" pitchFamily="34" charset="0"/>
                <a:cs typeface="Gill Sans"/>
                <a:sym typeface="Wingdings" panose="05000000000000000000" pitchFamily="2" charset="2"/>
              </a:rPr>
              <a:t></a:t>
            </a:r>
            <a:r>
              <a:rPr lang="en-US" sz="2500" dirty="0" smtClean="0">
                <a:latin typeface="Gill Sans MT" panose="020B0502020104020203" pitchFamily="34" charset="0"/>
                <a:cs typeface="Gill Sans"/>
              </a:rPr>
              <a:t>log-linear rule</a:t>
            </a: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  <a:cs typeface="Gill Sans"/>
            </a:endParaRPr>
          </a:p>
          <a:p>
            <a:pPr marL="0" indent="0">
              <a:buNone/>
            </a:pPr>
            <a:endParaRPr lang="en-US" dirty="0" smtClean="0">
              <a:latin typeface="Gill Sans MT" panose="020B0502020104020203" pitchFamily="34" charset="0"/>
              <a:cs typeface="Gill Sans"/>
            </a:endParaRP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  <a:cs typeface="Gill Sans"/>
            </a:endParaRPr>
          </a:p>
          <a:p>
            <a:pPr marL="0" indent="0">
              <a:buNone/>
            </a:pPr>
            <a:endParaRPr lang="en-US" dirty="0" smtClean="0">
              <a:latin typeface="Gill Sans MT" panose="020B0502020104020203" pitchFamily="34" charset="0"/>
              <a:cs typeface="Gill Sans"/>
            </a:endParaRPr>
          </a:p>
          <a:p>
            <a:pPr>
              <a:buBlip>
                <a:blip r:embed="rId4"/>
              </a:buBlip>
            </a:pPr>
            <a:r>
              <a:rPr lang="en-US" dirty="0" smtClean="0">
                <a:latin typeface="Gill Sans MT" panose="020B0502020104020203" pitchFamily="34" charset="0"/>
                <a:cs typeface="Gill Sans"/>
              </a:rPr>
              <a:t> </a:t>
            </a:r>
            <a:r>
              <a:rPr lang="en-US" sz="2600" dirty="0" err="1" smtClean="0">
                <a:latin typeface="Gill Sans MT" panose="020B0502020104020203" pitchFamily="34" charset="0"/>
                <a:cs typeface="Gill Sans"/>
              </a:rPr>
              <a:t>Möbius</a:t>
            </a:r>
            <a:r>
              <a:rPr lang="en-US" sz="2600" dirty="0" smtClean="0">
                <a:latin typeface="Gill Sans MT" panose="020B0502020104020203" pitchFamily="34" charset="0"/>
                <a:cs typeface="Gill Sans"/>
              </a:rPr>
              <a:t> coefficients (same as in inclusion/exclusion) </a:t>
            </a:r>
            <a:r>
              <a:rPr lang="en-US" sz="2600" dirty="0">
                <a:latin typeface="Gill Sans MT" panose="020B0502020104020203" pitchFamily="34" charset="0"/>
                <a:cs typeface="Gill Sans"/>
              </a:rPr>
              <a:t> </a:t>
            </a:r>
            <a:r>
              <a:rPr lang="en-US" sz="2600" dirty="0" smtClean="0">
                <a:latin typeface="Gill Sans MT" panose="020B0502020104020203" pitchFamily="34" charset="0"/>
                <a:cs typeface="Gill Sans"/>
              </a:rPr>
              <a:t>correct the “information incest” or the double counting</a:t>
            </a:r>
          </a:p>
          <a:p>
            <a:pPr>
              <a:buBlip>
                <a:blip r:embed="rId4"/>
              </a:buBlip>
            </a:pPr>
            <a:r>
              <a:rPr lang="en-US" sz="2600" dirty="0" smtClean="0">
                <a:latin typeface="Gill Sans MT" panose="020B0502020104020203" pitchFamily="34" charset="0"/>
                <a:cs typeface="Gill Sans"/>
              </a:rPr>
              <a:t>Coefficients can be recursively described</a:t>
            </a:r>
          </a:p>
          <a:p>
            <a:pPr marL="0" indent="0">
              <a:buNone/>
            </a:pPr>
            <a:endParaRPr lang="en-US" sz="2600" dirty="0" smtClean="0">
              <a:latin typeface="Gill Sans MT" panose="020B0502020104020203" pitchFamily="34" charset="0"/>
              <a:cs typeface="Gill Sans"/>
            </a:endParaRPr>
          </a:p>
          <a:p>
            <a:pPr>
              <a:buBlip>
                <a:blip r:embed="rId4"/>
              </a:buBlip>
            </a:pPr>
            <a:r>
              <a:rPr lang="en-US" sz="2600" dirty="0" smtClean="0">
                <a:latin typeface="Gill Sans MT" panose="020B0502020104020203" pitchFamily="34" charset="0"/>
                <a:cs typeface="Gill Sans"/>
              </a:rPr>
              <a:t>In general networks,  far more complicated</a:t>
            </a:r>
          </a:p>
          <a:p>
            <a:pPr>
              <a:buBlip>
                <a:blip r:embed="rId4"/>
              </a:buBlip>
            </a:pPr>
            <a:r>
              <a:rPr lang="en-US" sz="2600" dirty="0" smtClean="0">
                <a:latin typeface="Gill Sans MT" panose="020B0502020104020203" pitchFamily="34" charset="0"/>
                <a:cs typeface="Gill Sans"/>
              </a:rPr>
              <a:t>Problem is </a:t>
            </a:r>
            <a:r>
              <a:rPr lang="en-US" sz="2600" dirty="0" err="1" smtClean="0">
                <a:latin typeface="Gill Sans MT" panose="020B0502020104020203" pitchFamily="34" charset="0"/>
                <a:cs typeface="Gill Sans"/>
              </a:rPr>
              <a:t>np</a:t>
            </a:r>
            <a:r>
              <a:rPr lang="en-US" sz="2600" dirty="0" smtClean="0">
                <a:latin typeface="Gill Sans MT" panose="020B0502020104020203" pitchFamily="34" charset="0"/>
                <a:cs typeface="Gill Sans"/>
              </a:rPr>
              <a:t>-hard (reduction from SUBSET SUM and EXACT COVER) </a:t>
            </a:r>
            <a:r>
              <a:rPr lang="en-US" sz="2600" dirty="0" smtClean="0">
                <a:solidFill>
                  <a:srgbClr val="800000"/>
                </a:solidFill>
                <a:latin typeface="Gill Sans MT" panose="020B0502020104020203" pitchFamily="34" charset="0"/>
                <a:cs typeface="Gill Sans"/>
              </a:rPr>
              <a:t>(</a:t>
            </a:r>
            <a:r>
              <a:rPr lang="en-US" sz="2600" dirty="0" err="1" smtClean="0">
                <a:solidFill>
                  <a:srgbClr val="800000"/>
                </a:solidFill>
                <a:latin typeface="Gill Sans MT" panose="020B0502020104020203" pitchFamily="34" charset="0"/>
                <a:cs typeface="Gill Sans"/>
              </a:rPr>
              <a:t>Rahimian</a:t>
            </a:r>
            <a:r>
              <a:rPr lang="en-US" sz="2600" dirty="0" smtClean="0">
                <a:solidFill>
                  <a:srgbClr val="800000"/>
                </a:solidFill>
                <a:latin typeface="Gill Sans MT" panose="020B0502020104020203" pitchFamily="34" charset="0"/>
                <a:cs typeface="Gill Sans"/>
              </a:rPr>
              <a:t>, J, </a:t>
            </a:r>
            <a:r>
              <a:rPr lang="en-US" sz="2600" dirty="0" err="1" smtClean="0">
                <a:solidFill>
                  <a:srgbClr val="800000"/>
                </a:solidFill>
                <a:latin typeface="Gill Sans MT" panose="020B0502020104020203" pitchFamily="34" charset="0"/>
                <a:cs typeface="Gill Sans"/>
              </a:rPr>
              <a:t>Mossel</a:t>
            </a:r>
            <a:r>
              <a:rPr lang="en-US" sz="2600" dirty="0" smtClean="0">
                <a:solidFill>
                  <a:srgbClr val="800000"/>
                </a:solidFill>
                <a:latin typeface="Gill Sans MT" panose="020B0502020104020203" pitchFamily="34" charset="0"/>
                <a:cs typeface="Gill Sans"/>
              </a:rPr>
              <a:t>, 2017)</a:t>
            </a:r>
          </a:p>
          <a:p>
            <a:pPr marL="0" indent="0">
              <a:buNone/>
            </a:pPr>
            <a:endParaRPr lang="en-US" dirty="0" smtClean="0">
              <a:latin typeface="Gill Sans MT" panose="020B0502020104020203" pitchFamily="34" charset="0"/>
              <a:cs typeface="Gill Sans"/>
            </a:endParaRP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  <a:cs typeface="Gill Sans"/>
            </a:endParaRPr>
          </a:p>
          <a:p>
            <a:pPr marL="0" indent="0">
              <a:buNone/>
            </a:pPr>
            <a:endParaRPr lang="en-US" dirty="0" smtClean="0">
              <a:latin typeface="Gill Sans MT" panose="020B0502020104020203" pitchFamily="34" charset="0"/>
              <a:cs typeface="Gill Sans"/>
            </a:endParaRP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  <a:cs typeface="Gill Sans"/>
            </a:endParaRPr>
          </a:p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  <a:cs typeface="Gill Sans"/>
              </a:rPr>
              <a:t> </a:t>
            </a:r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Font typeface="Wingdings" charset="0"/>
              <a:buNone/>
            </a:pPr>
            <a:endParaRPr lang="en-US" dirty="0" smtClean="0">
              <a:latin typeface="Gill Sans MT" panose="020B05020201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661" y="1905003"/>
            <a:ext cx="4642941" cy="941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r>
              <a:rPr lang="en-US" dirty="0" smtClean="0"/>
              <a:t>Bayesian Social Learning and Axioms</a:t>
            </a:r>
            <a:endParaRPr lang="en-US" dirty="0"/>
          </a:p>
        </p:txBody>
      </p:sp>
      <p:sp>
        <p:nvSpPr>
          <p:cNvPr id="9" name="Multiply 8"/>
          <p:cNvSpPr/>
          <p:nvPr/>
        </p:nvSpPr>
        <p:spPr bwMode="auto">
          <a:xfrm>
            <a:off x="7620000" y="914400"/>
            <a:ext cx="1295400" cy="2514600"/>
          </a:xfrm>
          <a:prstGeom prst="mathMultiply">
            <a:avLst/>
          </a:prstGeom>
          <a:solidFill>
            <a:srgbClr val="8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Blip>
                <a:blip r:embed="rId2"/>
              </a:buBlip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A31F33"/>
              </a:solidFill>
              <a:effectLst/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52210" y="2133604"/>
            <a:ext cx="3705790" cy="1463731"/>
            <a:chOff x="2895600" y="2590800"/>
            <a:chExt cx="3705790" cy="1463731"/>
          </a:xfrm>
        </p:grpSpPr>
        <p:sp>
          <p:nvSpPr>
            <p:cNvPr id="10" name="Oval 9"/>
            <p:cNvSpPr/>
            <p:nvPr/>
          </p:nvSpPr>
          <p:spPr bwMode="auto">
            <a:xfrm>
              <a:off x="2895600" y="2590800"/>
              <a:ext cx="685800" cy="609600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charset="2"/>
                <a:buBlip>
                  <a:blip r:embed="rId2"/>
                </a:buBlip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Straight Arrow Connector 11"/>
            <p:cNvCxnSpPr>
              <a:stCxn id="10" idx="5"/>
            </p:cNvCxnSpPr>
            <p:nvPr/>
          </p:nvCxnSpPr>
          <p:spPr bwMode="auto">
            <a:xfrm>
              <a:off x="3480967" y="3111126"/>
              <a:ext cx="938633" cy="470274"/>
            </a:xfrm>
            <a:prstGeom prst="straightConnector1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4419600" y="3352800"/>
              <a:ext cx="2181790" cy="701731"/>
            </a:xfrm>
            <a:prstGeom prst="rect">
              <a:avLst/>
            </a:prstGeom>
            <a:solidFill>
              <a:srgbClr val="FF6600">
                <a:alpha val="14000"/>
              </a:srgbClr>
            </a:solidFill>
            <a:ln>
              <a:solidFill>
                <a:srgbClr val="A31F33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800" dirty="0" err="1" smtClean="0">
                  <a:latin typeface="Gill Sans"/>
                  <a:cs typeface="Gill Sans"/>
                </a:rPr>
                <a:t>Möbius</a:t>
              </a:r>
              <a:r>
                <a:rPr lang="en-US" sz="1800" dirty="0" smtClean="0">
                  <a:latin typeface="Gill Sans"/>
                  <a:cs typeface="Gill Sans"/>
                </a:rPr>
                <a:t> Coefficients </a:t>
              </a:r>
            </a:p>
            <a:p>
              <a:pPr>
                <a:buNone/>
              </a:pPr>
              <a:r>
                <a:rPr lang="en-US" sz="1800" dirty="0" smtClean="0">
                  <a:latin typeface="Gill Sans"/>
                  <a:cs typeface="Gill Sans"/>
                </a:rPr>
                <a:t>(Rota 1960)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858000" y="381000"/>
            <a:ext cx="2209800" cy="3200400"/>
            <a:chOff x="6858000" y="381000"/>
            <a:chExt cx="2209800" cy="3200400"/>
          </a:xfrm>
        </p:grpSpPr>
        <p:pic>
          <p:nvPicPr>
            <p:cNvPr id="8" name="Picture 7" descr="1200px-DD-Path.svg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601" y="381000"/>
              <a:ext cx="1527031" cy="3200400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 bwMode="auto">
            <a:xfrm>
              <a:off x="6858000" y="1447800"/>
              <a:ext cx="381000" cy="381000"/>
            </a:xfrm>
            <a:prstGeom prst="ellipse">
              <a:avLst/>
            </a:prstGeom>
            <a:solidFill>
              <a:srgbClr val="660066">
                <a:alpha val="7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None/>
              </a:pPr>
              <a:r>
                <a:rPr lang="en-US" dirty="0" smtClean="0"/>
                <a:t>7</a:t>
              </a:r>
              <a:r>
                <a:rPr lang="en-US" sz="1600" dirty="0">
                  <a:solidFill>
                    <a:schemeClr val="bg1"/>
                  </a:solidFill>
                </a:rPr>
                <a:t>7</a:t>
              </a:r>
            </a:p>
            <a:p>
              <a:pPr>
                <a:buNone/>
              </a:pPr>
              <a:r>
                <a:rPr lang="en-US" sz="1600" dirty="0" smtClean="0">
                  <a:solidFill>
                    <a:schemeClr val="bg1"/>
                  </a:solidFill>
                </a:rPr>
                <a:t>7</a:t>
              </a:r>
              <a:endParaRPr lang="en-US" sz="1600" dirty="0">
                <a:solidFill>
                  <a:schemeClr val="bg1"/>
                </a:solidFill>
              </a:endParaRPr>
            </a:p>
            <a:p>
              <a:pPr>
                <a:buNone/>
              </a:pPr>
              <a:r>
                <a:rPr lang="en-US" sz="1600" dirty="0" smtClean="0">
                  <a:solidFill>
                    <a:schemeClr val="bg1"/>
                  </a:solidFill>
                </a:rPr>
                <a:t>7</a:t>
              </a:r>
              <a:endParaRPr lang="en-US" sz="1600" dirty="0">
                <a:solidFill>
                  <a:schemeClr val="bg1"/>
                </a:solidFill>
              </a:endParaRPr>
            </a:p>
            <a:p>
              <a:pPr>
                <a:buNone/>
              </a:pPr>
              <a:endParaRPr lang="en-US" sz="1500" dirty="0">
                <a:solidFill>
                  <a:schemeClr val="bg1"/>
                </a:solidFill>
              </a:endParaRPr>
            </a:p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>
              <a:off x="7162800" y="1676400"/>
              <a:ext cx="533400" cy="1524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9" name="Oval 28"/>
            <p:cNvSpPr/>
            <p:nvPr/>
          </p:nvSpPr>
          <p:spPr bwMode="auto">
            <a:xfrm>
              <a:off x="8686800" y="914400"/>
              <a:ext cx="381000" cy="381000"/>
            </a:xfrm>
            <a:prstGeom prst="ellipse">
              <a:avLst/>
            </a:prstGeom>
            <a:solidFill>
              <a:srgbClr val="3366FF">
                <a:alpha val="7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None/>
              </a:pPr>
              <a:r>
                <a:rPr lang="en-US" dirty="0" smtClean="0"/>
                <a:t>8</a:t>
              </a:r>
              <a:endParaRPr lang="en-US" dirty="0"/>
            </a:p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H="1">
              <a:off x="8763000" y="1219200"/>
              <a:ext cx="114300" cy="5334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00158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where Bayesian Learning satisfies axioms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1" y="1524000"/>
            <a:ext cx="7861300" cy="513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4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" y="3352800"/>
            <a:ext cx="2997200" cy="2705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Social Learning and Opinion Pooling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2362200"/>
          </a:xfrm>
        </p:spPr>
        <p:txBody>
          <a:bodyPr/>
          <a:lstStyle/>
          <a:p>
            <a:r>
              <a:rPr lang="en-US" dirty="0"/>
              <a:t>Opinions of individuals often inﬂuenced by private observations and opinion of friends, neighbors, 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How </a:t>
            </a:r>
            <a:r>
              <a:rPr lang="en-US" smtClean="0"/>
              <a:t>to combine private </a:t>
            </a:r>
            <a:r>
              <a:rPr lang="en-US" dirty="0" smtClean="0"/>
              <a:t>observations and peer opinions?</a:t>
            </a: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962400"/>
            <a:ext cx="2682240" cy="2235200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3429000"/>
            <a:ext cx="4095751" cy="2286000"/>
          </a:xfrm>
          <a:prstGeom prst="rect">
            <a:avLst/>
          </a:prstGeom>
        </p:spPr>
      </p:pic>
      <p:pic>
        <p:nvPicPr>
          <p:cNvPr id="10" name="Picture 9" descr="Lincolns-review-of-Fords-Theat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1" y="2971800"/>
            <a:ext cx="6515100" cy="3746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24204" y="6539753"/>
            <a:ext cx="6113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rgbClr val="800000"/>
                </a:solidFill>
              </a:rPr>
              <a:t>Jadbabaie et al. 2012, </a:t>
            </a:r>
            <a:r>
              <a:rPr lang="en-US" sz="1400" dirty="0" smtClean="0">
                <a:solidFill>
                  <a:srgbClr val="800000"/>
                </a:solidFill>
              </a:rPr>
              <a:t>2013, </a:t>
            </a:r>
            <a:r>
              <a:rPr lang="en-US" sz="1400" dirty="0" err="1" smtClean="0">
                <a:solidFill>
                  <a:srgbClr val="800000"/>
                </a:solidFill>
              </a:rPr>
              <a:t>Rahimian</a:t>
            </a:r>
            <a:r>
              <a:rPr lang="en-US" sz="1400" dirty="0" smtClean="0">
                <a:solidFill>
                  <a:srgbClr val="800000"/>
                </a:solidFill>
              </a:rPr>
              <a:t> et al 2015, Khan &amp; Jadbabaie 2016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3396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461" y="2362200"/>
            <a:ext cx="2555309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Functional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800000"/>
                </a:solidFill>
              </a:rPr>
              <a:t>Weak </a:t>
            </a:r>
            <a:r>
              <a:rPr lang="en-US" i="1" dirty="0" err="1" smtClean="0">
                <a:solidFill>
                  <a:srgbClr val="800000"/>
                </a:solidFill>
              </a:rPr>
              <a:t>separability</a:t>
            </a:r>
            <a:r>
              <a:rPr lang="en-US" i="1" dirty="0" smtClean="0">
                <a:solidFill>
                  <a:srgbClr val="800000"/>
                </a:solidFill>
              </a:rPr>
              <a:t>: </a:t>
            </a:r>
            <a:r>
              <a:rPr lang="en-US" sz="2500" dirty="0" smtClean="0">
                <a:solidFill>
                  <a:srgbClr val="001B58"/>
                </a:solidFill>
              </a:rPr>
              <a:t>Social learning rule is weakly separable if there exists a smooth, </a:t>
            </a:r>
            <a:r>
              <a:rPr lang="en-US" sz="2500" dirty="0" smtClean="0">
                <a:solidFill>
                  <a:srgbClr val="800000"/>
                </a:solidFill>
              </a:rPr>
              <a:t>homogeneous of degree 1</a:t>
            </a:r>
            <a:r>
              <a:rPr lang="en-US" sz="2500" dirty="0" smtClean="0">
                <a:solidFill>
                  <a:srgbClr val="001B58"/>
                </a:solidFill>
              </a:rPr>
              <a:t> function       such that</a:t>
            </a:r>
          </a:p>
          <a:p>
            <a:endParaRPr lang="en-US" sz="2500" dirty="0">
              <a:solidFill>
                <a:srgbClr val="001B58"/>
              </a:solidFill>
            </a:endParaRPr>
          </a:p>
          <a:p>
            <a:endParaRPr lang="en-US" sz="2500" dirty="0" smtClean="0">
              <a:solidFill>
                <a:srgbClr val="001B58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1B58"/>
                </a:solidFill>
              </a:rPr>
              <a:t>  </a:t>
            </a:r>
            <a:endParaRPr lang="en-US" dirty="0">
              <a:solidFill>
                <a:srgbClr val="001B5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2" y="2406076"/>
            <a:ext cx="384629" cy="4895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2" y="3429000"/>
            <a:ext cx="8619945" cy="160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6802" y="5715000"/>
            <a:ext cx="690496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Reminder: g is homogeneous of degree </a:t>
            </a:r>
            <a:r>
              <a:rPr lang="en-US" dirty="0" smtClean="0">
                <a:latin typeface="cmmi10"/>
                <a:ea typeface="cmmi10"/>
                <a:cs typeface="cmmi10"/>
              </a:rPr>
              <a:t>½</a:t>
            </a:r>
            <a:r>
              <a:rPr lang="en-US" dirty="0" smtClean="0"/>
              <a:t>, if </a:t>
            </a:r>
            <a:r>
              <a:rPr lang="en-US" dirty="0" smtClean="0">
                <a:solidFill>
                  <a:srgbClr val="800000"/>
                </a:solidFill>
              </a:rPr>
              <a:t>g(</a:t>
            </a:r>
            <a:r>
              <a:rPr lang="en-US" dirty="0" smtClean="0">
                <a:solidFill>
                  <a:srgbClr val="800000"/>
                </a:solidFill>
                <a:latin typeface="cmmi10"/>
                <a:ea typeface="cmmi10"/>
                <a:cs typeface="cmmi10"/>
              </a:rPr>
              <a:t>½</a:t>
            </a:r>
            <a:r>
              <a:rPr lang="en-US" dirty="0" smtClean="0">
                <a:solidFill>
                  <a:srgbClr val="800000"/>
                </a:solidFill>
              </a:rPr>
              <a:t> x) = </a:t>
            </a:r>
            <a:r>
              <a:rPr lang="en-US" dirty="0" smtClean="0">
                <a:solidFill>
                  <a:srgbClr val="800000"/>
                </a:solidFill>
                <a:latin typeface="cmmi10"/>
                <a:ea typeface="cmmi10"/>
                <a:cs typeface="cmmi10"/>
              </a:rPr>
              <a:t>½</a:t>
            </a:r>
            <a:r>
              <a:rPr lang="en-US" baseline="30000" dirty="0" smtClean="0">
                <a:solidFill>
                  <a:srgbClr val="800000"/>
                </a:solidFill>
                <a:latin typeface="Arial"/>
                <a:ea typeface="cmmi10"/>
                <a:cs typeface="cmmi10"/>
              </a:rPr>
              <a:t>k</a:t>
            </a:r>
            <a:r>
              <a:rPr lang="en-US" dirty="0" smtClean="0">
                <a:solidFill>
                  <a:srgbClr val="800000"/>
                </a:solidFill>
              </a:rPr>
              <a:t> g(x)</a:t>
            </a:r>
            <a:r>
              <a:rPr lang="en-US" dirty="0" smtClean="0"/>
              <a:t>  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058719"/>
              </p:ext>
            </p:extLst>
          </p:nvPr>
        </p:nvGraphicFramePr>
        <p:xfrm>
          <a:off x="4483101" y="3327400"/>
          <a:ext cx="177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1" name="Equation" r:id="rId6" imgW="177800" imgH="203200" progId="Equation.3">
                  <p:embed/>
                </p:oleObj>
              </mc:Choice>
              <mc:Fallback>
                <p:oleObj name="Equation" r:id="rId6" imgW="17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83101" y="3327400"/>
                        <a:ext cx="177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654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4321716"/>
            <a:ext cx="7924799" cy="1063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with general Nonlinear Rules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952994"/>
          </a:xfrm>
          <a:solidFill>
            <a:schemeClr val="bg2">
              <a:alpha val="12000"/>
            </a:schemeClr>
          </a:solidFill>
          <a:ln w="44450">
            <a:solidFill>
              <a:srgbClr val="8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Theorem: </a:t>
            </a:r>
            <a:r>
              <a:rPr lang="en-US" i="1" dirty="0" smtClean="0"/>
              <a:t>Suppose social learning rule satisfies label neutrality, monotonicity, and weak </a:t>
            </a:r>
            <a:r>
              <a:rPr lang="en-US" i="1" dirty="0" err="1" smtClean="0"/>
              <a:t>separability</a:t>
            </a:r>
            <a:r>
              <a:rPr lang="en-US" i="1" dirty="0" smtClean="0"/>
              <a:t>, then all beliefs will asymptotically concentrate on the true state if the </a:t>
            </a:r>
            <a:r>
              <a:rPr lang="en-US" i="1" dirty="0" smtClean="0">
                <a:solidFill>
                  <a:srgbClr val="800000"/>
                </a:solidFill>
              </a:rPr>
              <a:t>logarithmic curvature of the learning rule </a:t>
            </a:r>
            <a:r>
              <a:rPr lang="en-US" i="1" dirty="0" smtClean="0">
                <a:solidFill>
                  <a:srgbClr val="800000"/>
                </a:solidFill>
                <a:latin typeface="cmmi10"/>
              </a:rPr>
              <a:t>is in </a:t>
            </a:r>
            <a:r>
              <a:rPr lang="en-US" dirty="0" smtClean="0">
                <a:solidFill>
                  <a:srgbClr val="800000"/>
                </a:solidFill>
              </a:rPr>
              <a:t>[-1, 1]</a:t>
            </a:r>
            <a:r>
              <a:rPr lang="en-US" i="1" dirty="0" smtClean="0"/>
              <a:t>.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1B58"/>
                </a:solidFill>
                <a:ea typeface="cmmi10"/>
                <a:cs typeface="cmmi10"/>
              </a:rPr>
              <a:t>for log-linear rule, log-curvature is zero.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2239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Rate and Network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562600"/>
          </a:xfrm>
        </p:spPr>
        <p:txBody>
          <a:bodyPr/>
          <a:lstStyle/>
          <a:p>
            <a:r>
              <a:rPr lang="en-US" sz="2400" dirty="0" smtClean="0"/>
              <a:t>When there is no polarization, learning is exponentially fast</a:t>
            </a:r>
          </a:p>
          <a:p>
            <a:r>
              <a:rPr lang="en-US" sz="2400" dirty="0" smtClean="0"/>
              <a:t>Rate depends on  </a:t>
            </a:r>
          </a:p>
          <a:p>
            <a:pPr lvl="1"/>
            <a:r>
              <a:rPr lang="en-US" dirty="0" smtClean="0"/>
              <a:t>relative influence (</a:t>
            </a:r>
            <a:r>
              <a:rPr lang="en-US" dirty="0" smtClean="0">
                <a:solidFill>
                  <a:srgbClr val="800000"/>
                </a:solidFill>
              </a:rPr>
              <a:t>Kolmogorov centrality</a:t>
            </a:r>
            <a:r>
              <a:rPr lang="en-US" dirty="0" smtClean="0"/>
              <a:t> of </a:t>
            </a:r>
            <a:r>
              <a:rPr lang="en-US" dirty="0"/>
              <a:t> </a:t>
            </a:r>
            <a:r>
              <a:rPr lang="en-US" dirty="0" smtClean="0"/>
              <a:t>agents)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Informativeness of observations, measured by </a:t>
            </a:r>
            <a:r>
              <a:rPr lang="en-US" i="1" dirty="0" smtClean="0">
                <a:solidFill>
                  <a:srgbClr val="800000"/>
                </a:solidFill>
              </a:rPr>
              <a:t>relative entropy</a:t>
            </a:r>
            <a:endParaRPr lang="en-US" dirty="0" smtClean="0">
              <a:solidFill>
                <a:srgbClr val="001B58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Fast learning: highly central nodes have good information</a:t>
            </a:r>
          </a:p>
          <a:p>
            <a:r>
              <a:rPr lang="en-US" sz="2400" dirty="0" smtClean="0"/>
              <a:t>Fragmented and polarized societies do not learn</a:t>
            </a:r>
          </a:p>
          <a:p>
            <a:r>
              <a:rPr lang="en-US" sz="2400" dirty="0" smtClean="0"/>
              <a:t>Even when learning occurs, it could be slow if influential agents are not informed, or informed agents are not influential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1" y="2286000"/>
            <a:ext cx="2518954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581400"/>
            <a:ext cx="431131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73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sz="2200" dirty="0" smtClean="0"/>
              <a:t>A general family of non-Bayesian models</a:t>
            </a:r>
            <a:endParaRPr lang="en-US" sz="2200" dirty="0"/>
          </a:p>
          <a:p>
            <a:r>
              <a:rPr lang="en-US" sz="2200" dirty="0" smtClean="0"/>
              <a:t>  Major deviation: imperfect recall</a:t>
            </a:r>
          </a:p>
          <a:p>
            <a:r>
              <a:rPr lang="en-US" sz="2200" dirty="0"/>
              <a:t> L</a:t>
            </a:r>
            <a:r>
              <a:rPr lang="en-US" sz="2200" dirty="0" smtClean="0"/>
              <a:t>earning is robust to the  form of the learning rule and changing of weights, so long as it is positive homogeneous of degree one with bounded log-curvature.</a:t>
            </a:r>
          </a:p>
          <a:p>
            <a:r>
              <a:rPr lang="en-US" sz="2200" dirty="0" smtClean="0"/>
              <a:t>Popular non-Bayesian models can be derived from axioms</a:t>
            </a:r>
          </a:p>
          <a:p>
            <a:r>
              <a:rPr lang="en-US" sz="2200" dirty="0" smtClean="0"/>
              <a:t>Group polarization is an obstruction to learning. Unanimity is a sufficient condition for non-polarization</a:t>
            </a:r>
          </a:p>
          <a:p>
            <a:r>
              <a:rPr lang="en-US" sz="2200" dirty="0" smtClean="0"/>
              <a:t>Rate of learning is exponential</a:t>
            </a:r>
          </a:p>
          <a:p>
            <a:r>
              <a:rPr lang="en-US" sz="2200" dirty="0" smtClean="0"/>
              <a:t>Bayesian learning is NP hard</a:t>
            </a:r>
          </a:p>
          <a:p>
            <a:r>
              <a:rPr lang="en-US" sz="2200" dirty="0" smtClean="0"/>
              <a:t>Open questions: Tight sufficient conditions on network structure under which Bayesian update is tractable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What if agents observe actions not beliefs?</a:t>
            </a:r>
          </a:p>
          <a:p>
            <a:r>
              <a:rPr lang="en-US" sz="2200" dirty="0" smtClean="0"/>
              <a:t>Experiments on Mechanical Turk?</a:t>
            </a:r>
          </a:p>
        </p:txBody>
      </p:sp>
    </p:spTree>
    <p:extLst>
      <p:ext uri="{BB962C8B-B14F-4D97-AF65-F5344CB8AC3E}">
        <p14:creationId xmlns:p14="http://schemas.microsoft.com/office/powerpoint/2010/main" val="1310723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65965"/>
            <a:ext cx="662940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0"/>
              </a:spcBef>
              <a:buNone/>
            </a:pPr>
            <a:r>
              <a:rPr lang="en-US" sz="2800" dirty="0" smtClean="0">
                <a:solidFill>
                  <a:prstClr val="black"/>
                </a:solidFill>
                <a:ea typeface="MS PGothic" pitchFamily="34" charset="-128"/>
                <a:cs typeface="MS PGothic" pitchFamily="34" charset="-128"/>
              </a:rPr>
              <a:t>How </a:t>
            </a:r>
            <a:r>
              <a:rPr lang="en-US" sz="2800" dirty="0">
                <a:solidFill>
                  <a:prstClr val="black"/>
                </a:solidFill>
                <a:ea typeface="MS PGothic" pitchFamily="34" charset="-128"/>
                <a:cs typeface="MS PGothic" pitchFamily="34" charset="-128"/>
              </a:rPr>
              <a:t>to combine private observations and peer opinions</a:t>
            </a:r>
            <a:r>
              <a:rPr lang="en-US" sz="2800" dirty="0" smtClean="0">
                <a:solidFill>
                  <a:prstClr val="black"/>
                </a:solidFill>
                <a:ea typeface="MS PGothic" pitchFamily="34" charset="-128"/>
                <a:cs typeface="MS PGothic" pitchFamily="34" charset="-128"/>
              </a:rPr>
              <a:t>?</a:t>
            </a:r>
          </a:p>
          <a:p>
            <a:pPr defTabSz="457200">
              <a:spcBef>
                <a:spcPct val="0"/>
              </a:spcBef>
              <a:buNone/>
            </a:pPr>
            <a:endParaRPr lang="en-US" sz="2800" dirty="0">
              <a:solidFill>
                <a:prstClr val="black"/>
              </a:solidFill>
              <a:ea typeface="MS PGothic" pitchFamily="34" charset="-128"/>
              <a:cs typeface="MS PGothic" pitchFamily="34" charset="-128"/>
            </a:endParaRPr>
          </a:p>
          <a:p>
            <a:pPr marL="742950" lvl="1" indent="-285750" defTabSz="457200">
              <a:spcBef>
                <a:spcPct val="0"/>
              </a:spcBef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ea typeface="MS PGothic" pitchFamily="34" charset="-128"/>
                <a:cs typeface="MS PGothic" pitchFamily="34" charset="-128"/>
              </a:rPr>
              <a:t>Bayesian </a:t>
            </a:r>
            <a:r>
              <a:rPr lang="en-US" i="1" dirty="0" smtClean="0">
                <a:solidFill>
                  <a:srgbClr val="800000"/>
                </a:solidFill>
                <a:ea typeface="MS PGothic" pitchFamily="34" charset="-128"/>
                <a:cs typeface="MS PGothic" pitchFamily="34" charset="-128"/>
              </a:rPr>
              <a:t>Savage ‘54</a:t>
            </a:r>
            <a:r>
              <a:rPr lang="en-US" sz="2800" dirty="0" smtClean="0">
                <a:solidFill>
                  <a:prstClr val="black"/>
                </a:solidFill>
                <a:ea typeface="MS PGothic" pitchFamily="34" charset="-128"/>
                <a:cs typeface="MS PGothic" pitchFamily="34" charset="-128"/>
              </a:rPr>
              <a:t>, </a:t>
            </a:r>
            <a:r>
              <a:rPr lang="en-US" i="1" dirty="0" err="1" smtClean="0">
                <a:solidFill>
                  <a:srgbClr val="800000"/>
                </a:solidFill>
                <a:ea typeface="MS PGothic" pitchFamily="34" charset="-128"/>
                <a:cs typeface="MS PGothic" pitchFamily="34" charset="-128"/>
              </a:rPr>
              <a:t>Aumann</a:t>
            </a:r>
            <a:r>
              <a:rPr lang="en-US" i="1" dirty="0" smtClean="0">
                <a:solidFill>
                  <a:srgbClr val="800000"/>
                </a:solidFill>
                <a:ea typeface="MS PGothic" pitchFamily="34" charset="-128"/>
                <a:cs typeface="MS PGothic" pitchFamily="34" charset="-128"/>
              </a:rPr>
              <a:t> </a:t>
            </a:r>
            <a:r>
              <a:rPr lang="fr-FR" i="1" dirty="0" smtClean="0">
                <a:solidFill>
                  <a:srgbClr val="800000"/>
                </a:solidFill>
                <a:ea typeface="MS PGothic" pitchFamily="34" charset="-128"/>
                <a:cs typeface="MS PGothic" pitchFamily="34" charset="-128"/>
              </a:rPr>
              <a:t>’</a:t>
            </a:r>
            <a:r>
              <a:rPr lang="en-US" i="1" dirty="0" smtClean="0">
                <a:solidFill>
                  <a:srgbClr val="800000"/>
                </a:solidFill>
                <a:ea typeface="MS PGothic" pitchFamily="34" charset="-128"/>
                <a:cs typeface="MS PGothic" pitchFamily="34" charset="-128"/>
              </a:rPr>
              <a:t>76, </a:t>
            </a:r>
            <a:r>
              <a:rPr lang="en-US" i="1" dirty="0" err="1" smtClean="0">
                <a:solidFill>
                  <a:srgbClr val="800000"/>
                </a:solidFill>
                <a:ea typeface="MS PGothic" pitchFamily="34" charset="-128"/>
                <a:cs typeface="MS PGothic" pitchFamily="34" charset="-128"/>
              </a:rPr>
              <a:t>Borkar</a:t>
            </a:r>
            <a:r>
              <a:rPr lang="en-US" i="1" dirty="0" smtClean="0">
                <a:solidFill>
                  <a:srgbClr val="800000"/>
                </a:solidFill>
                <a:ea typeface="MS PGothic" pitchFamily="34" charset="-128"/>
                <a:cs typeface="MS PGothic" pitchFamily="34" charset="-128"/>
              </a:rPr>
              <a:t> &amp; </a:t>
            </a:r>
            <a:r>
              <a:rPr lang="en-US" i="1" dirty="0" err="1" smtClean="0">
                <a:solidFill>
                  <a:srgbClr val="800000"/>
                </a:solidFill>
                <a:ea typeface="MS PGothic" pitchFamily="34" charset="-128"/>
                <a:cs typeface="MS PGothic" pitchFamily="34" charset="-128"/>
              </a:rPr>
              <a:t>Varaiya</a:t>
            </a:r>
            <a:r>
              <a:rPr lang="en-US" i="1" dirty="0" smtClean="0">
                <a:solidFill>
                  <a:srgbClr val="800000"/>
                </a:solidFill>
                <a:ea typeface="MS PGothic" pitchFamily="34" charset="-128"/>
                <a:cs typeface="MS PGothic" pitchFamily="34" charset="-128"/>
              </a:rPr>
              <a:t> 82, Gale &amp; </a:t>
            </a:r>
            <a:r>
              <a:rPr lang="en-US" i="1" dirty="0" err="1" smtClean="0">
                <a:solidFill>
                  <a:srgbClr val="800000"/>
                </a:solidFill>
                <a:ea typeface="MS PGothic" pitchFamily="34" charset="-128"/>
                <a:cs typeface="MS PGothic" pitchFamily="34" charset="-128"/>
              </a:rPr>
              <a:t>Kariv</a:t>
            </a:r>
            <a:r>
              <a:rPr lang="en-US" i="1" dirty="0" smtClean="0">
                <a:solidFill>
                  <a:srgbClr val="800000"/>
                </a:solidFill>
                <a:ea typeface="MS PGothic" pitchFamily="34" charset="-128"/>
                <a:cs typeface="MS PGothic" pitchFamily="34" charset="-128"/>
              </a:rPr>
              <a:t> ‘03, Rosenberg et al. ‘09, </a:t>
            </a:r>
            <a:r>
              <a:rPr lang="en-US" i="1" dirty="0" err="1" smtClean="0">
                <a:solidFill>
                  <a:srgbClr val="800000"/>
                </a:solidFill>
                <a:ea typeface="MS PGothic" pitchFamily="34" charset="-128"/>
                <a:cs typeface="MS PGothic" pitchFamily="34" charset="-128"/>
              </a:rPr>
              <a:t>Acemoglu</a:t>
            </a:r>
            <a:r>
              <a:rPr lang="en-US" i="1" dirty="0" smtClean="0">
                <a:solidFill>
                  <a:srgbClr val="800000"/>
                </a:solidFill>
                <a:ea typeface="MS PGothic" pitchFamily="34" charset="-128"/>
                <a:cs typeface="MS PGothic" pitchFamily="34" charset="-128"/>
              </a:rPr>
              <a:t> </a:t>
            </a:r>
            <a:r>
              <a:rPr lang="en-US" i="1" dirty="0">
                <a:solidFill>
                  <a:srgbClr val="800000"/>
                </a:solidFill>
                <a:ea typeface="MS PGothic" pitchFamily="34" charset="-128"/>
                <a:cs typeface="MS PGothic" pitchFamily="34" charset="-128"/>
              </a:rPr>
              <a:t>et al. </a:t>
            </a:r>
            <a:r>
              <a:rPr lang="en-US" i="1" dirty="0" smtClean="0">
                <a:solidFill>
                  <a:srgbClr val="800000"/>
                </a:solidFill>
                <a:ea typeface="MS PGothic" pitchFamily="34" charset="-128"/>
                <a:cs typeface="MS PGothic" pitchFamily="34" charset="-128"/>
              </a:rPr>
              <a:t>2011, </a:t>
            </a:r>
            <a:r>
              <a:rPr lang="en-US" i="1" dirty="0" err="1">
                <a:solidFill>
                  <a:srgbClr val="800000"/>
                </a:solidFill>
                <a:ea typeface="MS PGothic" pitchFamily="34" charset="-128"/>
                <a:cs typeface="MS PGothic" pitchFamily="34" charset="-128"/>
              </a:rPr>
              <a:t>Mossel</a:t>
            </a:r>
            <a:r>
              <a:rPr lang="en-US" i="1" dirty="0">
                <a:solidFill>
                  <a:srgbClr val="800000"/>
                </a:solidFill>
                <a:ea typeface="MS PGothic" pitchFamily="34" charset="-128"/>
                <a:cs typeface="MS PGothic" pitchFamily="34" charset="-128"/>
              </a:rPr>
              <a:t> &amp; </a:t>
            </a:r>
            <a:r>
              <a:rPr lang="en-US" i="1" dirty="0" err="1">
                <a:solidFill>
                  <a:srgbClr val="800000"/>
                </a:solidFill>
                <a:ea typeface="MS PGothic" pitchFamily="34" charset="-128"/>
                <a:cs typeface="MS PGothic" pitchFamily="34" charset="-128"/>
              </a:rPr>
              <a:t>Tamuz</a:t>
            </a:r>
            <a:r>
              <a:rPr lang="en-US" i="1" dirty="0">
                <a:solidFill>
                  <a:srgbClr val="800000"/>
                </a:solidFill>
                <a:ea typeface="MS PGothic" pitchFamily="34" charset="-128"/>
                <a:cs typeface="MS PGothic" pitchFamily="34" charset="-128"/>
              </a:rPr>
              <a:t> </a:t>
            </a:r>
            <a:r>
              <a:rPr lang="fr-FR" i="1" dirty="0" smtClean="0">
                <a:solidFill>
                  <a:srgbClr val="800000"/>
                </a:solidFill>
                <a:ea typeface="MS PGothic" pitchFamily="34" charset="-128"/>
                <a:cs typeface="MS PGothic" pitchFamily="34" charset="-128"/>
              </a:rPr>
              <a:t>’</a:t>
            </a:r>
            <a:r>
              <a:rPr lang="en-US" i="1" dirty="0" smtClean="0">
                <a:solidFill>
                  <a:srgbClr val="800000"/>
                </a:solidFill>
                <a:ea typeface="MS PGothic" pitchFamily="34" charset="-128"/>
                <a:cs typeface="MS PGothic" pitchFamily="34" charset="-128"/>
              </a:rPr>
              <a:t>15,’16, Jadbabaie et al. 2017</a:t>
            </a:r>
            <a:endParaRPr lang="en-US" i="1" dirty="0">
              <a:solidFill>
                <a:srgbClr val="800000"/>
              </a:solidFill>
              <a:ea typeface="MS PGothic" pitchFamily="34" charset="-128"/>
              <a:cs typeface="MS PGothic" pitchFamily="34" charset="-128"/>
            </a:endParaRPr>
          </a:p>
          <a:p>
            <a:pPr lvl="1" defTabSz="457200">
              <a:spcBef>
                <a:spcPct val="0"/>
              </a:spcBef>
              <a:buNone/>
            </a:pPr>
            <a:endParaRPr lang="en-US" sz="2800" dirty="0">
              <a:solidFill>
                <a:prstClr val="black"/>
              </a:solidFill>
              <a:ea typeface="MS PGothic" pitchFamily="34" charset="-128"/>
              <a:cs typeface="MS PGothic" pitchFamily="34" charset="-128"/>
            </a:endParaRPr>
          </a:p>
          <a:p>
            <a:pPr marL="742950" lvl="1" indent="-285750" defTabSz="457200">
              <a:spcBef>
                <a:spcPct val="0"/>
              </a:spcBef>
              <a:buFont typeface="Arial"/>
              <a:buChar char="•"/>
            </a:pPr>
            <a:endParaRPr lang="en-US" sz="2800" dirty="0" smtClean="0">
              <a:solidFill>
                <a:prstClr val="black"/>
              </a:solidFill>
              <a:ea typeface="MS PGothic" pitchFamily="34" charset="-128"/>
              <a:cs typeface="MS PGothic" pitchFamily="34" charset="-128"/>
            </a:endParaRPr>
          </a:p>
          <a:p>
            <a:pPr lvl="1" defTabSz="457200">
              <a:spcBef>
                <a:spcPct val="0"/>
              </a:spcBef>
              <a:buNone/>
            </a:pPr>
            <a:endParaRPr lang="en-US" sz="2800" dirty="0" smtClean="0">
              <a:solidFill>
                <a:prstClr val="black"/>
              </a:solidFill>
              <a:ea typeface="MS PGothic" pitchFamily="34" charset="-128"/>
              <a:cs typeface="MS PGothic" pitchFamily="34" charset="-128"/>
            </a:endParaRPr>
          </a:p>
          <a:p>
            <a:pPr marL="742950" lvl="1" indent="-285750" defTabSz="457200">
              <a:spcBef>
                <a:spcPct val="0"/>
              </a:spcBef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ea typeface="MS PGothic" pitchFamily="34" charset="-128"/>
                <a:cs typeface="MS PGothic" pitchFamily="34" charset="-128"/>
              </a:rPr>
              <a:t>Non </a:t>
            </a:r>
            <a:r>
              <a:rPr lang="en-US" sz="2800" dirty="0">
                <a:solidFill>
                  <a:prstClr val="black"/>
                </a:solidFill>
                <a:ea typeface="MS PGothic" pitchFamily="34" charset="-128"/>
                <a:cs typeface="MS PGothic" pitchFamily="34" charset="-128"/>
              </a:rPr>
              <a:t>Bayesian: </a:t>
            </a:r>
            <a:r>
              <a:rPr lang="en-US" i="1" dirty="0">
                <a:solidFill>
                  <a:srgbClr val="800000"/>
                </a:solidFill>
                <a:ea typeface="MS PGothic" pitchFamily="34" charset="-128"/>
                <a:cs typeface="MS PGothic" pitchFamily="34" charset="-128"/>
              </a:rPr>
              <a:t>DeGroot’74, </a:t>
            </a:r>
            <a:r>
              <a:rPr lang="en-US" i="1" dirty="0" smtClean="0">
                <a:solidFill>
                  <a:srgbClr val="800000"/>
                </a:solidFill>
                <a:ea typeface="MS PGothic" pitchFamily="34" charset="-128"/>
                <a:cs typeface="MS PGothic" pitchFamily="34" charset="-128"/>
              </a:rPr>
              <a:t>De </a:t>
            </a:r>
            <a:r>
              <a:rPr lang="en-US" i="1" dirty="0" err="1" smtClean="0">
                <a:solidFill>
                  <a:srgbClr val="800000"/>
                </a:solidFill>
                <a:ea typeface="MS PGothic" pitchFamily="34" charset="-128"/>
                <a:cs typeface="MS PGothic" pitchFamily="34" charset="-128"/>
              </a:rPr>
              <a:t>Marzo</a:t>
            </a:r>
            <a:r>
              <a:rPr lang="en-US" i="1" dirty="0" smtClean="0">
                <a:solidFill>
                  <a:srgbClr val="800000"/>
                </a:solidFill>
                <a:ea typeface="MS PGothic" pitchFamily="34" charset="-128"/>
                <a:cs typeface="MS PGothic" pitchFamily="34" charset="-128"/>
              </a:rPr>
              <a:t> et al. 2003, </a:t>
            </a:r>
            <a:r>
              <a:rPr lang="en-US" i="1" dirty="0" err="1" smtClean="0">
                <a:solidFill>
                  <a:srgbClr val="800000"/>
                </a:solidFill>
                <a:ea typeface="MS PGothic" pitchFamily="34" charset="-128"/>
                <a:cs typeface="MS PGothic" pitchFamily="34" charset="-128"/>
              </a:rPr>
              <a:t>Golub</a:t>
            </a:r>
            <a:r>
              <a:rPr lang="en-US" i="1" dirty="0" smtClean="0">
                <a:solidFill>
                  <a:srgbClr val="800000"/>
                </a:solidFill>
                <a:ea typeface="MS PGothic" pitchFamily="34" charset="-128"/>
                <a:cs typeface="MS PGothic" pitchFamily="34" charset="-128"/>
              </a:rPr>
              <a:t> </a:t>
            </a:r>
            <a:r>
              <a:rPr lang="en-US" i="1" dirty="0">
                <a:solidFill>
                  <a:srgbClr val="800000"/>
                </a:solidFill>
                <a:ea typeface="MS PGothic" pitchFamily="34" charset="-128"/>
                <a:cs typeface="MS PGothic" pitchFamily="34" charset="-128"/>
              </a:rPr>
              <a:t>&amp; Jackson 2010, Jadbabaie et al. </a:t>
            </a:r>
            <a:r>
              <a:rPr lang="en-US" i="1" dirty="0" smtClean="0">
                <a:solidFill>
                  <a:srgbClr val="800000"/>
                </a:solidFill>
                <a:ea typeface="MS PGothic" pitchFamily="34" charset="-128"/>
                <a:cs typeface="MS PGothic" pitchFamily="34" charset="-128"/>
              </a:rPr>
              <a:t>2012-14, </a:t>
            </a:r>
            <a:r>
              <a:rPr lang="en-US" i="1" dirty="0" err="1" smtClean="0">
                <a:solidFill>
                  <a:srgbClr val="800000"/>
                </a:solidFill>
                <a:ea typeface="MS PGothic" pitchFamily="34" charset="-128"/>
                <a:cs typeface="MS PGothic" pitchFamily="34" charset="-128"/>
              </a:rPr>
              <a:t>Molavi</a:t>
            </a:r>
            <a:r>
              <a:rPr lang="en-US" i="1" dirty="0" smtClean="0">
                <a:solidFill>
                  <a:srgbClr val="800000"/>
                </a:solidFill>
                <a:ea typeface="MS PGothic" pitchFamily="34" charset="-128"/>
                <a:cs typeface="MS PGothic" pitchFamily="34" charset="-128"/>
              </a:rPr>
              <a:t> et al. 2017</a:t>
            </a:r>
            <a:endParaRPr lang="en-US" sz="2800" dirty="0">
              <a:solidFill>
                <a:prstClr val="black"/>
              </a:solidFill>
              <a:ea typeface="MS PGothic" pitchFamily="34" charset="-128"/>
              <a:cs typeface="MS PGothic" pitchFamily="34" charset="-128"/>
            </a:endParaRPr>
          </a:p>
          <a:p>
            <a:pPr defTabSz="457200">
              <a:spcBef>
                <a:spcPct val="0"/>
              </a:spcBef>
              <a:buNone/>
            </a:pPr>
            <a:endParaRPr lang="en-US" sz="2800" dirty="0" smtClean="0">
              <a:solidFill>
                <a:prstClr val="black"/>
              </a:solidFill>
              <a:ea typeface="MS PGothic" pitchFamily="34" charset="-128"/>
              <a:cs typeface="MS PGothic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3886200"/>
            <a:ext cx="1981200" cy="2286000"/>
          </a:xfrm>
          <a:prstGeom prst="rect">
            <a:avLst/>
          </a:prstGeom>
        </p:spPr>
      </p:pic>
      <p:pic>
        <p:nvPicPr>
          <p:cNvPr id="6" name="Picture 5" descr="De denker denk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882" y="1066800"/>
            <a:ext cx="2052918" cy="2819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-51376"/>
            <a:ext cx="8153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800000"/>
                </a:solidFill>
              </a:rPr>
              <a:t>Rational vs. Rule of Thumb Learning Rules</a:t>
            </a:r>
            <a:endParaRPr lang="en-US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492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067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1143000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 smtClean="0">
                <a:latin typeface="Arial" charset="0"/>
                <a:cs typeface="Arial" charset="0"/>
              </a:rPr>
              <a:t>Combining </a:t>
            </a:r>
            <a:r>
              <a:rPr lang="en-US" dirty="0">
                <a:latin typeface="Arial" charset="0"/>
                <a:cs typeface="Arial" charset="0"/>
              </a:rPr>
              <a:t>P</a:t>
            </a:r>
            <a:r>
              <a:rPr lang="en-US" dirty="0" smtClean="0">
                <a:latin typeface="Arial" charset="0"/>
                <a:cs typeface="Arial" charset="0"/>
              </a:rPr>
              <a:t>robabilistic Opinions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2400"/>
            <a:ext cx="9144000" cy="289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881498"/>
            <a:ext cx="7620000" cy="701731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 smtClean="0"/>
              <a:t>Stone</a:t>
            </a:r>
            <a:r>
              <a:rPr lang="en-US" sz="1800" dirty="0" smtClean="0"/>
              <a:t>’61, </a:t>
            </a:r>
            <a:r>
              <a:rPr lang="en-US" sz="1800" dirty="0" err="1" smtClean="0"/>
              <a:t>DeFinetti</a:t>
            </a:r>
            <a:r>
              <a:rPr lang="en-US" sz="1800" dirty="0" smtClean="0"/>
              <a:t> ‘70,DeGroot74, </a:t>
            </a:r>
            <a:r>
              <a:rPr lang="en-US" sz="1800" dirty="0" err="1" smtClean="0"/>
              <a:t>Aumann</a:t>
            </a:r>
            <a:r>
              <a:rPr lang="en-US" sz="1800" dirty="0" smtClean="0"/>
              <a:t> </a:t>
            </a:r>
            <a:r>
              <a:rPr lang="fr-FR" sz="1800" dirty="0" smtClean="0"/>
              <a:t>’</a:t>
            </a:r>
            <a:r>
              <a:rPr lang="en-US" sz="1800" dirty="0" smtClean="0"/>
              <a:t>76</a:t>
            </a:r>
          </a:p>
          <a:p>
            <a:pPr algn="ctr">
              <a:buNone/>
            </a:pPr>
            <a:r>
              <a:rPr lang="en-US" sz="1800" dirty="0" smtClean="0"/>
              <a:t>Bacharach </a:t>
            </a:r>
            <a:r>
              <a:rPr lang="fr-FR" sz="1800" dirty="0" smtClean="0"/>
              <a:t>’</a:t>
            </a:r>
            <a:r>
              <a:rPr lang="en-US" sz="1800" dirty="0" smtClean="0"/>
              <a:t>70,’78, Wagner ‘81, French ‘81, Lehrer 83,</a:t>
            </a:r>
            <a:r>
              <a:rPr lang="en-US" sz="1800" dirty="0"/>
              <a:t> </a:t>
            </a:r>
            <a:r>
              <a:rPr lang="en-US" sz="1800" dirty="0" smtClean="0"/>
              <a:t>List </a:t>
            </a:r>
            <a:r>
              <a:rPr lang="fr-FR" sz="1800" dirty="0" smtClean="0"/>
              <a:t>’</a:t>
            </a:r>
            <a:r>
              <a:rPr lang="en-US" sz="1800" dirty="0" smtClean="0"/>
              <a:t>10-’15,…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67318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1" y="609600"/>
            <a:ext cx="8977491" cy="27432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Gill Sans"/>
              <a:cs typeface="Gill Sans"/>
            </a:endParaRPr>
          </a:p>
          <a:p>
            <a:r>
              <a:rPr lang="en-US" dirty="0" smtClean="0">
                <a:latin typeface="Gill Sans"/>
                <a:cs typeface="Gill Sans"/>
              </a:rPr>
              <a:t> </a:t>
            </a:r>
            <a:r>
              <a:rPr lang="en-US" dirty="0">
                <a:latin typeface="Gill Sans"/>
                <a:cs typeface="Gill Sans"/>
              </a:rPr>
              <a:t>A</a:t>
            </a:r>
            <a:r>
              <a:rPr lang="en-US" dirty="0" smtClean="0">
                <a:latin typeface="Gill Sans"/>
                <a:cs typeface="Gill Sans"/>
              </a:rPr>
              <a:t> probabilistic model </a:t>
            </a:r>
          </a:p>
          <a:p>
            <a:r>
              <a:rPr lang="en-US" dirty="0" smtClean="0">
                <a:latin typeface="Gill Sans"/>
                <a:cs typeface="Gill Sans"/>
              </a:rPr>
              <a:t>A prior belief </a:t>
            </a:r>
            <a:r>
              <a:rPr lang="el-GR" spc="30" dirty="0">
                <a:solidFill>
                  <a:srgbClr val="990000"/>
                </a:solidFill>
                <a:latin typeface="Gill Sans"/>
                <a:cs typeface="Gill Sans"/>
              </a:rPr>
              <a:t>µ</a:t>
            </a:r>
            <a:r>
              <a:rPr lang="el-GR" sz="3200" i="1" spc="30" baseline="-13888" dirty="0">
                <a:solidFill>
                  <a:srgbClr val="990000"/>
                </a:solidFill>
                <a:latin typeface="Gill Sans"/>
                <a:cs typeface="Gill Sans"/>
              </a:rPr>
              <a:t>i</a:t>
            </a:r>
            <a:r>
              <a:rPr lang="el-GR" sz="3200" i="1" spc="89" baseline="-13888" dirty="0">
                <a:solidFill>
                  <a:srgbClr val="990000"/>
                </a:solidFill>
                <a:latin typeface="Gill Sans"/>
                <a:cs typeface="Gill Sans"/>
              </a:rPr>
              <a:t>t</a:t>
            </a:r>
            <a:r>
              <a:rPr lang="el-GR" spc="-5" dirty="0">
                <a:solidFill>
                  <a:srgbClr val="990000"/>
                </a:solidFill>
                <a:latin typeface="Gill Sans"/>
                <a:cs typeface="Gill Sans"/>
              </a:rPr>
              <a:t>(</a:t>
            </a:r>
            <a:r>
              <a:rPr lang="el-GR" spc="140" dirty="0">
                <a:solidFill>
                  <a:srgbClr val="990000"/>
                </a:solidFill>
                <a:latin typeface="Gill Sans"/>
                <a:cs typeface="Gill Sans"/>
              </a:rPr>
              <a:t>θ</a:t>
            </a:r>
            <a:r>
              <a:rPr lang="el-GR" spc="-5" dirty="0" smtClean="0">
                <a:solidFill>
                  <a:srgbClr val="990000"/>
                </a:solidFill>
                <a:latin typeface="Gill Sans"/>
                <a:cs typeface="Gill Sans"/>
              </a:rPr>
              <a:t>)</a:t>
            </a:r>
            <a:endParaRPr lang="en-US" dirty="0" smtClean="0">
              <a:latin typeface="Gill Sans"/>
              <a:cs typeface="Gill Sans"/>
            </a:endParaRPr>
          </a:p>
          <a:p>
            <a:r>
              <a:rPr lang="en-US" dirty="0" smtClean="0">
                <a:latin typeface="Gill Sans"/>
                <a:cs typeface="Gill Sans"/>
              </a:rPr>
              <a:t>A stream of  observations </a:t>
            </a:r>
            <a:r>
              <a:rPr lang="el-GR" spc="50" dirty="0">
                <a:solidFill>
                  <a:srgbClr val="990000"/>
                </a:solidFill>
                <a:latin typeface="Gill Sans"/>
                <a:cs typeface="Gill Sans"/>
              </a:rPr>
              <a:t>ω</a:t>
            </a:r>
            <a:r>
              <a:rPr lang="el-GR" sz="3200" i="1" spc="30" baseline="-13888" dirty="0">
                <a:solidFill>
                  <a:srgbClr val="990000"/>
                </a:solidFill>
                <a:latin typeface="Gill Sans"/>
                <a:cs typeface="Gill Sans"/>
              </a:rPr>
              <a:t>it</a:t>
            </a:r>
            <a:r>
              <a:rPr lang="el-GR" sz="3200" i="1" baseline="-13888" dirty="0">
                <a:solidFill>
                  <a:srgbClr val="990000"/>
                </a:solidFill>
                <a:latin typeface="Gill Sans"/>
                <a:cs typeface="Gill Sans"/>
              </a:rPr>
              <a:t> </a:t>
            </a:r>
            <a:r>
              <a:rPr lang="el-GR" sz="3200" i="1" spc="-75" baseline="-13888" dirty="0">
                <a:solidFill>
                  <a:srgbClr val="990000"/>
                </a:solidFill>
                <a:latin typeface="Gill Sans"/>
                <a:cs typeface="Gill Sans"/>
              </a:rPr>
              <a:t> </a:t>
            </a:r>
            <a:r>
              <a:rPr lang="el-GR" spc="-20" dirty="0">
                <a:solidFill>
                  <a:srgbClr val="990000"/>
                </a:solidFill>
                <a:latin typeface="Gill Sans"/>
                <a:cs typeface="Gill Sans"/>
              </a:rPr>
              <a:t>∈</a:t>
            </a:r>
            <a:r>
              <a:rPr lang="el-GR" spc="-65" dirty="0">
                <a:solidFill>
                  <a:srgbClr val="990000"/>
                </a:solidFill>
                <a:latin typeface="Gill Sans"/>
                <a:cs typeface="Gill Sans"/>
              </a:rPr>
              <a:t> </a:t>
            </a:r>
            <a:r>
              <a:rPr lang="el-GR" i="1" spc="55" dirty="0" smtClean="0">
                <a:solidFill>
                  <a:srgbClr val="990000"/>
                </a:solidFill>
                <a:latin typeface="Gill Sans"/>
                <a:cs typeface="Gill Sans"/>
              </a:rPr>
              <a:t>S</a:t>
            </a:r>
            <a:r>
              <a:rPr lang="el-GR" sz="3200" i="1" spc="52" baseline="-13888" dirty="0" smtClean="0">
                <a:solidFill>
                  <a:srgbClr val="990000"/>
                </a:solidFill>
                <a:latin typeface="Gill Sans"/>
                <a:cs typeface="Gill Sans"/>
              </a:rPr>
              <a:t>i</a:t>
            </a:r>
            <a:endParaRPr lang="en-US" dirty="0" smtClean="0">
              <a:latin typeface="Gill Sans"/>
              <a:cs typeface="Gill Sans"/>
            </a:endParaRPr>
          </a:p>
          <a:p>
            <a:r>
              <a:rPr lang="en-US" dirty="0" smtClean="0">
                <a:latin typeface="Gill Sans"/>
                <a:cs typeface="Gill Sans"/>
              </a:rPr>
              <a:t>Update belief using Bayes rule</a:t>
            </a:r>
          </a:p>
          <a:p>
            <a:pPr marL="0" indent="0">
              <a:buNone/>
            </a:pPr>
            <a:endParaRPr lang="en-US" dirty="0" smtClean="0">
              <a:latin typeface="Gill Sans"/>
              <a:cs typeface="Gill Sans"/>
            </a:endParaRPr>
          </a:p>
          <a:p>
            <a:pPr marL="0" indent="0">
              <a:buNone/>
            </a:pPr>
            <a:endParaRPr lang="en-US" dirty="0" smtClean="0">
              <a:latin typeface="Gill Sans"/>
              <a:cs typeface="Gill Sans"/>
            </a:endParaRPr>
          </a:p>
          <a:p>
            <a:endParaRPr lang="en-US" dirty="0">
              <a:latin typeface="Gill Sans"/>
              <a:cs typeface="Gill Sans"/>
            </a:endParaRPr>
          </a:p>
          <a:p>
            <a:pPr marL="0" indent="0">
              <a:buNone/>
            </a:pPr>
            <a:endParaRPr lang="en-US" dirty="0" smtClean="0">
              <a:latin typeface="Gill Sans"/>
              <a:cs typeface="Gill Sans"/>
            </a:endParaRPr>
          </a:p>
          <a:p>
            <a:pPr marL="0" indent="0">
              <a:buNone/>
            </a:pPr>
            <a:endParaRPr lang="en-US" dirty="0" smtClean="0">
              <a:latin typeface="Gill Sans"/>
              <a:cs typeface="Gill Sans"/>
            </a:endParaRPr>
          </a:p>
          <a:p>
            <a:pPr marL="0" indent="0">
              <a:buNone/>
            </a:pPr>
            <a:endParaRPr lang="en-US" dirty="0">
              <a:latin typeface="Gill Sans"/>
              <a:cs typeface="Gill Sans"/>
            </a:endParaRPr>
          </a:p>
          <a:p>
            <a:r>
              <a:rPr lang="en-US" dirty="0" smtClean="0">
                <a:latin typeface="Gill Sans"/>
                <a:cs typeface="Gill Sans"/>
              </a:rPr>
              <a:t>How to generalize this to a network setting?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1" y="3962400"/>
            <a:ext cx="9144000" cy="1273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US" sz="3800" dirty="0"/>
              <a:t>Bayesian </a:t>
            </a:r>
            <a:r>
              <a:rPr lang="en-US" sz="3800" dirty="0" smtClean="0"/>
              <a:t>Approach: Rational Learning</a:t>
            </a:r>
            <a:endParaRPr lang="en-US" sz="3800" dirty="0"/>
          </a:p>
        </p:txBody>
      </p:sp>
      <p:sp>
        <p:nvSpPr>
          <p:cNvPr id="6" name="Oval 5"/>
          <p:cNvSpPr/>
          <p:nvPr/>
        </p:nvSpPr>
        <p:spPr bwMode="auto">
          <a:xfrm>
            <a:off x="5943600" y="4114800"/>
            <a:ext cx="762000" cy="533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Blip>
                <a:blip r:embed="rId4"/>
              </a:buBlip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5867400" y="3429000"/>
            <a:ext cx="990600" cy="612648"/>
          </a:xfrm>
          <a:prstGeom prst="wedgeEllipseCallout">
            <a:avLst/>
          </a:prstGeom>
          <a:solidFill>
            <a:schemeClr val="accent3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prior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Callout 8"/>
          <p:cNvSpPr/>
          <p:nvPr/>
        </p:nvSpPr>
        <p:spPr bwMode="auto">
          <a:xfrm>
            <a:off x="7010400" y="2548406"/>
            <a:ext cx="2209800" cy="1374648"/>
          </a:xfrm>
          <a:prstGeom prst="wedgeEllipseCallout">
            <a:avLst/>
          </a:prstGeom>
          <a:solidFill>
            <a:schemeClr val="bg2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observation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6477000" y="1524000"/>
            <a:ext cx="1676400" cy="1527048"/>
          </a:xfrm>
          <a:prstGeom prst="wedge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Blip>
                <a:blip r:embed="rId4"/>
              </a:buBlip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6705600" y="2133600"/>
            <a:ext cx="1524000" cy="1603248"/>
          </a:xfrm>
          <a:prstGeom prst="wedgeRectCallout">
            <a:avLst/>
          </a:prstGeom>
          <a:solidFill>
            <a:srgbClr val="80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Likelihood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410204" y="4498849"/>
            <a:ext cx="3716991" cy="1162110"/>
            <a:chOff x="5410200" y="5029200"/>
            <a:chExt cx="3716992" cy="116211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5410200" y="5029200"/>
              <a:ext cx="3581400" cy="533400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charset="2"/>
                <a:buBlip>
                  <a:blip r:embed="rId4"/>
                </a:buBlip>
                <a:tabLst/>
              </a:pPr>
              <a:endParaRPr kumimoji="0" lang="en-US" sz="2000" b="0" i="0" u="none" strike="noStrike" cap="none" normalizeH="0" baseline="0"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7010400" y="5486400"/>
              <a:ext cx="533400" cy="3810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019800" y="5791200"/>
              <a:ext cx="31073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 probability of observation</a:t>
              </a:r>
              <a:endParaRPr lang="en-US" dirty="0"/>
            </a:p>
          </p:txBody>
        </p:sp>
      </p:grp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096589"/>
              </p:ext>
            </p:extLst>
          </p:nvPr>
        </p:nvGraphicFramePr>
        <p:xfrm>
          <a:off x="4338640" y="1014420"/>
          <a:ext cx="3144836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5" name="Equation" r:id="rId5" imgW="1714320" imgH="558720" progId="Equation.3">
                  <p:embed/>
                </p:oleObj>
              </mc:Choice>
              <mc:Fallback>
                <p:oleObj name="Equation" r:id="rId5" imgW="1714320" imgH="558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38640" y="1014420"/>
                        <a:ext cx="3144836" cy="10937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3800" y="1181100"/>
            <a:ext cx="381000" cy="495300"/>
          </a:xfrm>
          <a:prstGeom prst="rect">
            <a:avLst/>
          </a:prstGeom>
        </p:spPr>
      </p:pic>
      <p:sp>
        <p:nvSpPr>
          <p:cNvPr id="8" name="Curved Down Arrow 7"/>
          <p:cNvSpPr/>
          <p:nvPr/>
        </p:nvSpPr>
        <p:spPr bwMode="auto">
          <a:xfrm>
            <a:off x="2590800" y="4191000"/>
            <a:ext cx="1216152" cy="731520"/>
          </a:xfrm>
          <a:prstGeom prst="curved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Blip>
                <a:blip r:embed="rId4"/>
              </a:buBlip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77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Learning in Networks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164684" b="-164684"/>
          <a:stretch>
            <a:fillRect/>
          </a:stretch>
        </p:blipFill>
        <p:spPr>
          <a:xfrm>
            <a:off x="152400" y="-304794"/>
            <a:ext cx="8723377" cy="4038594"/>
          </a:xfrm>
        </p:spPr>
      </p:pic>
      <p:sp>
        <p:nvSpPr>
          <p:cNvPr id="6" name="TextBox 5"/>
          <p:cNvSpPr txBox="1"/>
          <p:nvPr/>
        </p:nvSpPr>
        <p:spPr>
          <a:xfrm>
            <a:off x="122786" y="2438400"/>
            <a:ext cx="8868813" cy="3785652"/>
          </a:xfrm>
          <a:prstGeom prst="rect">
            <a:avLst/>
          </a:prstGeom>
          <a:solidFill>
            <a:srgbClr val="800000">
              <a:alpha val="7000"/>
            </a:srgbClr>
          </a:solidFill>
          <a:ln>
            <a:solidFill>
              <a:srgbClr val="001B5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dirty="0" smtClean="0"/>
              <a:t>Agents need to infer the signal that neighbors observed that lead to their reported beliefs. 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 smtClean="0"/>
              <a:t>Neighbors’ beliefs are influenced by their private observations and their neighbors’ beliefs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 smtClean="0"/>
              <a:t>A Bayesian agent needs to disentangle the influence of neighbors’ beliefs  and private signals</a:t>
            </a:r>
            <a:endParaRPr lang="en-US" dirty="0"/>
          </a:p>
          <a:p>
            <a:pPr marL="342900" indent="-342900">
              <a:buBlip>
                <a:blip r:embed="rId3"/>
              </a:buBlip>
            </a:pPr>
            <a:r>
              <a:rPr lang="en-US" dirty="0" smtClean="0"/>
              <a:t>A complicated inferential task</a:t>
            </a:r>
          </a:p>
          <a:p>
            <a:pPr>
              <a:buNone/>
            </a:pPr>
            <a:endParaRPr lang="en-US" dirty="0"/>
          </a:p>
          <a:p>
            <a:pPr marL="342900" indent="-342900">
              <a:buBlip>
                <a:blip r:embed="rId3"/>
              </a:buBlip>
            </a:pPr>
            <a:r>
              <a:rPr lang="en-US" dirty="0" smtClean="0"/>
              <a:t>Behavioral experiments have shown that the amount of computation required is beyond cognitive capacity of humans, but what is the computational complexity?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105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169" y="1523954"/>
            <a:ext cx="2265176" cy="2274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8166"/>
            <a:ext cx="7886700" cy="1029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98361" y="1484293"/>
            <a:ext cx="183544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Reductions</a:t>
            </a:r>
            <a:endParaRPr lang="en-US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152" y="2627297"/>
            <a:ext cx="2136047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800" b="1" dirty="0" smtClean="0">
                <a:solidFill>
                  <a:srgbClr val="800000"/>
                </a:solidFill>
                <a:latin typeface="Calibri"/>
              </a:rPr>
              <a:t>SUBSET-SUM</a:t>
            </a:r>
            <a:endParaRPr lang="en-US" sz="2800" b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4114802"/>
            <a:ext cx="24384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EXACT-COVER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8" name="Straight Arrow Connector 17"/>
          <p:cNvCxnSpPr>
            <a:stCxn id="8" idx="2"/>
          </p:cNvCxnSpPr>
          <p:nvPr/>
        </p:nvCxnSpPr>
        <p:spPr>
          <a:xfrm flipH="1">
            <a:off x="1219202" y="2007513"/>
            <a:ext cx="1596880" cy="5832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95604" y="2057403"/>
            <a:ext cx="1163171" cy="20567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7" y="3551425"/>
            <a:ext cx="2421976" cy="17825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334000"/>
            <a:ext cx="4407196" cy="703452"/>
          </a:xfrm>
          <a:prstGeom prst="rect">
            <a:avLst/>
          </a:prstGeom>
          <a:effectLst>
            <a:glow rad="4572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149" y="3906744"/>
            <a:ext cx="3797714" cy="1152000"/>
          </a:xfrm>
          <a:prstGeom prst="rect">
            <a:avLst/>
          </a:prstGeom>
          <a:effectLst>
            <a:glow rad="393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8" name="Shape 27"/>
          <p:cNvSpPr/>
          <p:nvPr/>
        </p:nvSpPr>
        <p:spPr>
          <a:xfrm rot="809455" flipV="1">
            <a:off x="4674751" y="5020044"/>
            <a:ext cx="1113056" cy="698171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772" y="6172201"/>
            <a:ext cx="6359228" cy="304800"/>
          </a:xfrm>
          <a:prstGeom prst="rect">
            <a:avLst/>
          </a:prstGeom>
          <a:solidFill>
            <a:schemeClr val="accent2">
              <a:alpha val="11000"/>
            </a:schemeClr>
          </a:solidFill>
          <a:ln w="28575">
            <a:solidFill>
              <a:srgbClr val="800000"/>
            </a:solidFill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419603" y="6457890"/>
            <a:ext cx="4461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800000"/>
                </a:solidFill>
              </a:rPr>
              <a:t>Jadbabaie, </a:t>
            </a:r>
            <a:r>
              <a:rPr lang="en-US" b="1" dirty="0" err="1" smtClean="0">
                <a:solidFill>
                  <a:srgbClr val="800000"/>
                </a:solidFill>
              </a:rPr>
              <a:t>Rahimian</a:t>
            </a:r>
            <a:r>
              <a:rPr lang="en-US" b="1" dirty="0" smtClean="0">
                <a:solidFill>
                  <a:srgbClr val="800000"/>
                </a:solidFill>
              </a:rPr>
              <a:t>, </a:t>
            </a:r>
            <a:r>
              <a:rPr lang="en-US" b="1" dirty="0" err="1" smtClean="0">
                <a:solidFill>
                  <a:srgbClr val="800000"/>
                </a:solidFill>
              </a:rPr>
              <a:t>Mossel</a:t>
            </a:r>
            <a:r>
              <a:rPr lang="en-US" b="1" dirty="0" smtClean="0">
                <a:solidFill>
                  <a:srgbClr val="800000"/>
                </a:solidFill>
              </a:rPr>
              <a:t>, 2017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0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229600" cy="1143000"/>
          </a:xfrm>
        </p:spPr>
        <p:txBody>
          <a:bodyPr/>
          <a:lstStyle/>
          <a:p>
            <a:r>
              <a:rPr lang="en-US" dirty="0" smtClean="0"/>
              <a:t>Rule of Thumb: Averaging Opinions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839200" cy="426720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Beliefs updated by taking weighted average of neighbors’ probabilistic initial  beliefs </a:t>
            </a:r>
          </a:p>
          <a:p>
            <a:r>
              <a:rPr lang="en-US" sz="2400" dirty="0" smtClean="0"/>
              <a:t>Interactions captured by a non-negative, </a:t>
            </a:r>
            <a:r>
              <a:rPr lang="en-US" sz="2400" dirty="0" smtClean="0">
                <a:solidFill>
                  <a:srgbClr val="800000"/>
                </a:solidFill>
              </a:rPr>
              <a:t>stochastic</a:t>
            </a:r>
            <a:r>
              <a:rPr lang="en-US" sz="2400" dirty="0" smtClean="0"/>
              <a:t> matrix </a:t>
            </a:r>
            <a:r>
              <a:rPr lang="en-US" sz="2400" dirty="0" smtClean="0">
                <a:solidFill>
                  <a:srgbClr val="800000"/>
                </a:solidFill>
              </a:rPr>
              <a:t>T</a:t>
            </a:r>
          </a:p>
          <a:p>
            <a:pPr mar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In a</a:t>
            </a:r>
            <a:r>
              <a:rPr lang="en-US" sz="2400" dirty="0" smtClean="0">
                <a:solidFill>
                  <a:srgbClr val="800000"/>
                </a:solidFill>
              </a:rPr>
              <a:t>  “strongly connected” </a:t>
            </a:r>
            <a:r>
              <a:rPr lang="en-US" sz="2400" dirty="0" smtClean="0">
                <a:solidFill>
                  <a:srgbClr val="000000"/>
                </a:solidFill>
              </a:rPr>
              <a:t>society, finial consensus belief is a weighted average of initial beliefs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  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 </a:t>
            </a:r>
            <a:r>
              <a:rPr lang="en-US" sz="2400" dirty="0" smtClean="0">
                <a:solidFill>
                  <a:srgbClr val="000000"/>
                </a:solidFill>
              </a:rPr>
              <a:t>is the top left eigenvector of </a:t>
            </a:r>
            <a:r>
              <a:rPr lang="en-US" sz="2400" dirty="0" smtClean="0">
                <a:solidFill>
                  <a:srgbClr val="800000"/>
                </a:solidFill>
              </a:rPr>
              <a:t>T,</a:t>
            </a:r>
            <a:r>
              <a:rPr lang="en-US" sz="2400" dirty="0" smtClean="0">
                <a:solidFill>
                  <a:srgbClr val="000000"/>
                </a:solidFill>
              </a:rPr>
              <a:t> called </a:t>
            </a:r>
            <a:r>
              <a:rPr lang="en-US" sz="2400" b="1" dirty="0" smtClean="0">
                <a:solidFill>
                  <a:srgbClr val="800000"/>
                </a:solidFill>
              </a:rPr>
              <a:t>eigenvector centrality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971800"/>
            <a:ext cx="3200400" cy="990600"/>
          </a:xfrm>
          <a:prstGeom prst="rect">
            <a:avLst/>
          </a:prstGeom>
          <a:solidFill>
            <a:srgbClr val="FF6600">
              <a:alpha val="7000"/>
            </a:srgbClr>
          </a:solidFill>
          <a:ln>
            <a:solidFill>
              <a:srgbClr val="8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019300"/>
            <a:ext cx="685800" cy="34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200" y="3200400"/>
            <a:ext cx="3175000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15000"/>
            <a:ext cx="4572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3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Consensus Value the Right </a:t>
            </a:r>
            <a:r>
              <a:rPr lang="en-US" dirty="0"/>
              <a:t>V</a:t>
            </a:r>
            <a:r>
              <a:rPr lang="en-US" dirty="0" smtClean="0"/>
              <a:t>alue?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124200"/>
          </a:xfrm>
        </p:spPr>
        <p:txBody>
          <a:bodyPr/>
          <a:lstStyle/>
          <a:p>
            <a:r>
              <a:rPr lang="en-US" sz="2600" dirty="0" smtClean="0"/>
              <a:t>Opinions  are weighed by node’s importance in the network, not “information content”</a:t>
            </a:r>
          </a:p>
          <a:p>
            <a:r>
              <a:rPr lang="en-US" sz="2600" dirty="0" smtClean="0"/>
              <a:t>Update suffers from </a:t>
            </a:r>
            <a:r>
              <a:rPr lang="en-US" sz="2600" i="1" dirty="0" smtClean="0">
                <a:solidFill>
                  <a:srgbClr val="800000"/>
                </a:solidFill>
              </a:rPr>
              <a:t>redundancy </a:t>
            </a:r>
            <a:r>
              <a:rPr lang="en-US" sz="2600" i="1" dirty="0" smtClean="0">
                <a:solidFill>
                  <a:srgbClr val="800000"/>
                </a:solidFill>
              </a:rPr>
              <a:t>neglect (</a:t>
            </a:r>
            <a:r>
              <a:rPr lang="en-US" sz="2000" i="1" dirty="0" err="1" smtClean="0">
                <a:solidFill>
                  <a:srgbClr val="800000"/>
                </a:solidFill>
              </a:rPr>
              <a:t>Eyster</a:t>
            </a:r>
            <a:r>
              <a:rPr lang="en-US" sz="2000" i="1" dirty="0" smtClean="0">
                <a:solidFill>
                  <a:srgbClr val="800000"/>
                </a:solidFill>
              </a:rPr>
              <a:t> &amp; Rabin 2014)</a:t>
            </a:r>
            <a:r>
              <a:rPr lang="en-US" sz="2000" dirty="0" smtClean="0"/>
              <a:t>:</a:t>
            </a:r>
            <a:endParaRPr lang="en-US" sz="2000" dirty="0" smtClean="0"/>
          </a:p>
          <a:p>
            <a:pPr lvl="1"/>
            <a:r>
              <a:rPr lang="en-US" sz="2200" dirty="0" smtClean="0"/>
              <a:t>If two nodes have same info from same source, their information is weighed twice!</a:t>
            </a:r>
          </a:p>
          <a:p>
            <a:r>
              <a:rPr lang="en-US" sz="2600" dirty="0" smtClean="0"/>
              <a:t>When nodes are not overtly influential, and as network grows, averaging ‘works’ </a:t>
            </a:r>
            <a:r>
              <a:rPr lang="en-US" sz="1800" i="1" dirty="0" smtClean="0">
                <a:solidFill>
                  <a:srgbClr val="800000"/>
                </a:solidFill>
              </a:rPr>
              <a:t>(</a:t>
            </a:r>
            <a:r>
              <a:rPr lang="en-US" sz="1800" i="1" dirty="0" err="1" smtClean="0">
                <a:solidFill>
                  <a:srgbClr val="800000"/>
                </a:solidFill>
              </a:rPr>
              <a:t>Golub</a:t>
            </a:r>
            <a:r>
              <a:rPr lang="en-US" sz="1800" i="1" dirty="0" smtClean="0">
                <a:solidFill>
                  <a:srgbClr val="800000"/>
                </a:solidFill>
              </a:rPr>
              <a:t> &amp; Jackson 2010)</a:t>
            </a:r>
          </a:p>
          <a:p>
            <a:r>
              <a:rPr lang="en-US" sz="2600" dirty="0" smtClean="0"/>
              <a:t>How do we allow for arrival of new observations?</a:t>
            </a:r>
          </a:p>
          <a:p>
            <a:r>
              <a:rPr lang="en-US" sz="2600" dirty="0" smtClean="0"/>
              <a:t>How should we inject more rationality into the model?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5" name="Rectangle 4"/>
          <p:cNvSpPr/>
          <p:nvPr/>
        </p:nvSpPr>
        <p:spPr>
          <a:xfrm>
            <a:off x="1219200" y="5466546"/>
            <a:ext cx="6629400" cy="477054"/>
          </a:xfrm>
          <a:prstGeom prst="rect">
            <a:avLst/>
          </a:prstGeom>
          <a:solidFill>
            <a:srgbClr val="800000">
              <a:alpha val="17000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500" dirty="0"/>
              <a:t>Idea: combine Bayesian update with </a:t>
            </a:r>
            <a:r>
              <a:rPr lang="en-US" sz="2500" dirty="0" err="1" smtClean="0"/>
              <a:t>DeGroot</a:t>
            </a:r>
            <a:r>
              <a:rPr lang="en-US" sz="2500" dirty="0" smtClean="0"/>
              <a:t> </a:t>
            </a:r>
            <a:endParaRPr lang="en-US" sz="2500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6019800"/>
            <a:ext cx="52566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1" dirty="0" smtClean="0">
                <a:solidFill>
                  <a:srgbClr val="800000"/>
                </a:solidFill>
              </a:rPr>
              <a:t>Jadbabaie.</a:t>
            </a:r>
            <a:r>
              <a:rPr lang="en-US" i="1" dirty="0" err="1" smtClean="0">
                <a:solidFill>
                  <a:srgbClr val="800000"/>
                </a:solidFill>
              </a:rPr>
              <a:t>Molavi</a:t>
            </a:r>
            <a:r>
              <a:rPr lang="en-US" i="1" dirty="0" smtClean="0">
                <a:solidFill>
                  <a:srgbClr val="800000"/>
                </a:solidFill>
              </a:rPr>
              <a:t>,,</a:t>
            </a:r>
            <a:r>
              <a:rPr lang="en-US" i="1" dirty="0" err="1" smtClean="0">
                <a:solidFill>
                  <a:srgbClr val="800000"/>
                </a:solidFill>
              </a:rPr>
              <a:t>Sandroni</a:t>
            </a:r>
            <a:r>
              <a:rPr lang="en-US" i="1" dirty="0" smtClean="0">
                <a:solidFill>
                  <a:srgbClr val="800000"/>
                </a:solidFill>
              </a:rPr>
              <a:t>, </a:t>
            </a:r>
            <a:r>
              <a:rPr lang="en-US" i="1" dirty="0" err="1">
                <a:solidFill>
                  <a:srgbClr val="800000"/>
                </a:solidFill>
              </a:rPr>
              <a:t>Tahbaz-</a:t>
            </a:r>
            <a:r>
              <a:rPr lang="en-US" i="1" dirty="0" err="1" smtClean="0">
                <a:solidFill>
                  <a:srgbClr val="800000"/>
                </a:solidFill>
              </a:rPr>
              <a:t>Salehi</a:t>
            </a:r>
            <a:r>
              <a:rPr lang="en-US" i="1" dirty="0" smtClean="0">
                <a:solidFill>
                  <a:srgbClr val="800000"/>
                </a:solidFill>
              </a:rPr>
              <a:t>, </a:t>
            </a:r>
          </a:p>
          <a:p>
            <a:pPr>
              <a:buNone/>
            </a:pPr>
            <a:r>
              <a:rPr lang="en-US" i="1" dirty="0" smtClean="0">
                <a:solidFill>
                  <a:srgbClr val="800000"/>
                </a:solidFill>
              </a:rPr>
              <a:t>Games and Economic Behavior,  2012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86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LI@XOUBNJRFUVWXY5K9" val="3061"/>
  <p:tag name="FIRSTALI@YFWGIMTFUVWXY5MJ" val="3188"/>
  <p:tag name="DEFAULTFONTSIZE" val="10"/>
  <p:tag name="DEFAULTWIDTH" val="354"/>
  <p:tag name="DEFAULTHEIGHT" val="5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0.1949"/>
  <p:tag name="ORIGINALWIDTH" val="4495.688"/>
  <p:tag name="LATEXADDIN" val="\documentclass{article}&#10;\usepackage{amsmath}&#10;\pagestyle{empty}&#10;\newtheorem{problem}{Problem}&#10;&#10;\begin{document}&#10;&#10;\noindent&#10; \begingroup\fboxsep=0pt&#10; \begin{center}&#10;{&#10;\begin{minipage}{1.05\textwidth}&#10;&#10;\begin{problem}[GROUP-DECISION] At any time $t$, given the graph structure $\mathcal{G}$, the private signal $\mathbf{s}_i$ and the history of observed neighboring beliefs ${\boldsymbol\mu}_{j,\tau}, j\in \mathcal{N}_i, \tau \in [t]$  determine the Bayesian posterior belief ${{\boldsymbol\mu}}_{i,t+1}$.&#10;\end{problem}&#10;&#10;&#10;\end{minipage}}&#10;\end{center}&#10;\endgroup&#10;&#10;&#10;&#10;&#10;&#10;\end{document}"/>
  <p:tag name="IGUANATEXSIZE" val="20"/>
  <p:tag name="IGUANATEXCURSOR" val="1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2179.978"/>
  <p:tag name="LATEXADDIN" val="\documentclass{article}&#10;\usepackage{amsmath}&#10;\pagestyle{empty}&#10;\begin{document}&#10;&#10;&#10;\noindent The $n$ numbers $p_1,\ldots,p_n$ are encoded \\ in the $n$ signal types of agents $l_1, \ldots,l_n$. &#10;&#10;\end{document}"/>
  <p:tag name="IGUANATEXSIZE" val="20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6.9291"/>
  <p:tag name="ORIGINALWIDTH" val="2491.938"/>
  <p:tag name="LATEXADDIN" val="\documentclass{article}&#10;\usepackage{amsmath}&#10;\pagestyle{empty}&#10;\begin{document}&#10;&#10;\noindent $(s_{l_1},\ldots,s_{l_m}) \in \{0,1\}^m$ encodes a solution \\ and the bipartite graph encodes the inclusion\\  relations between subsets $l_1,\ldots,l_m$ and items \\ $j_1, \ldots, j_n$.&#10;&#10;\end{document}"/>
  <p:tag name="IGUANATEXSIZE" val="20"/>
  <p:tag name="IGUANATEXCURSOR" val="2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524.185"/>
  <p:tag name="LATEXADDIN" val="\documentclass{article}&#10;\usepackage{amsmath}&#10;\usepackage{amsfonts}&#10;\usepackage{amssymb}&#10;\usepackage{bm}&#10;\pagestyle{empty}&#10;\newtheorem{theorem}{Theorem}&#10;\begin{document}&#10;&#10;&#10;\begin{minipage}{0.6\textwidth}{&#10;&#10;\setcounter{theorem}{2}&#10;\begin{theorem} GROUP-DECISION is NP-hard. &#10;\end{theorem}}&#10;\end{minipage}&#10;&#10;&#10;\end{document}"/>
  <p:tag name="IGUANATEXSIZE" val="20"/>
  <p:tag name="IGUANATEXCURSOR" val="1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5_UNM">
  <a:themeElements>
    <a:clrScheme name="5_UN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UNM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charset="2"/>
          <a:buBlip>
            <a:blip xmlns:r="http://schemas.openxmlformats.org/officeDocument/2006/relationships" r:embed="rId1"/>
          </a:buBlip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charset="2"/>
          <a:buBlip>
            <a:blip xmlns:r="http://schemas.openxmlformats.org/officeDocument/2006/relationships" r:embed="rId1"/>
          </a:buBlip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UN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UN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UN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UN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UN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UN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UN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UN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UN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UN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UN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UN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UNM">
  <a:themeElements>
    <a:clrScheme name="4_UN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UNM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charset="2"/>
          <a:buBlip>
            <a:blip xmlns:r="http://schemas.openxmlformats.org/officeDocument/2006/relationships" r:embed="rId1"/>
          </a:buBlip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charset="2"/>
          <a:buBlip>
            <a:blip xmlns:r="http://schemas.openxmlformats.org/officeDocument/2006/relationships" r:embed="rId1"/>
          </a:buBlip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UN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N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N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N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N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N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N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N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N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N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N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N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UNM</Template>
  <TotalTime>80064</TotalTime>
  <Words>1288</Words>
  <Application>Microsoft Macintosh PowerPoint</Application>
  <PresentationFormat>On-screen Show (4:3)</PresentationFormat>
  <Paragraphs>167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5_UNM</vt:lpstr>
      <vt:lpstr>4_UNM</vt:lpstr>
      <vt:lpstr>Office Theme</vt:lpstr>
      <vt:lpstr>Equation</vt:lpstr>
      <vt:lpstr>An Axiomatic Theory of  Non-Bayesian Social Learning</vt:lpstr>
      <vt:lpstr>Social Learning and Opinion Pooling</vt:lpstr>
      <vt:lpstr>PowerPoint Presentation</vt:lpstr>
      <vt:lpstr>Combining Probabilistic Opinions</vt:lpstr>
      <vt:lpstr>Bayesian Approach: Rational Learning</vt:lpstr>
      <vt:lpstr>Bayesian Learning in Networks</vt:lpstr>
      <vt:lpstr>PowerPoint Presentation</vt:lpstr>
      <vt:lpstr>Rule of Thumb: Averaging Opinions</vt:lpstr>
      <vt:lpstr>Is Consensus Value the Right Value?</vt:lpstr>
      <vt:lpstr>Non-Bayesian Social Learning</vt:lpstr>
      <vt:lpstr>A general family of Learning Rules</vt:lpstr>
      <vt:lpstr>An Axiomatic Foundation: LN+IIA</vt:lpstr>
      <vt:lpstr>Monotonicity and Imperfect Recall</vt:lpstr>
      <vt:lpstr>A Representation Result</vt:lpstr>
      <vt:lpstr>Learning Rule</vt:lpstr>
      <vt:lpstr>Group Polarization and Learning</vt:lpstr>
      <vt:lpstr>Changing Weights, and  Unanimous Learning Rules</vt:lpstr>
      <vt:lpstr>Bayesian Social Learning and Axioms</vt:lpstr>
      <vt:lpstr>Networks where Bayesian Learning satisfies axioms</vt:lpstr>
      <vt:lpstr>Beyond Functional Forms</vt:lpstr>
      <vt:lpstr>Learning with general Nonlinear Rules</vt:lpstr>
      <vt:lpstr>Rate and Network Structure</vt:lpstr>
      <vt:lpstr>Conclusions</vt:lpstr>
    </vt:vector>
  </TitlesOfParts>
  <Company>University of Pennsylvania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Coordination, Consensu, and Coverage in Networked Dynamic Systems</dc:title>
  <dc:creator>me</dc:creator>
  <cp:lastModifiedBy>Ali Jadbabaie</cp:lastModifiedBy>
  <cp:revision>1086</cp:revision>
  <dcterms:created xsi:type="dcterms:W3CDTF">2003-09-06T19:10:17Z</dcterms:created>
  <dcterms:modified xsi:type="dcterms:W3CDTF">2018-03-26T17:11:36Z</dcterms:modified>
</cp:coreProperties>
</file>