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393" r:id="rId3"/>
    <p:sldId id="394" r:id="rId4"/>
    <p:sldId id="396" r:id="rId5"/>
    <p:sldId id="398" r:id="rId6"/>
    <p:sldId id="399" r:id="rId7"/>
    <p:sldId id="400" r:id="rId8"/>
    <p:sldId id="402" r:id="rId9"/>
    <p:sldId id="405" r:id="rId10"/>
    <p:sldId id="406" r:id="rId11"/>
    <p:sldId id="407" r:id="rId12"/>
    <p:sldId id="408" r:id="rId13"/>
    <p:sldId id="415" r:id="rId14"/>
    <p:sldId id="411" r:id="rId15"/>
    <p:sldId id="412" r:id="rId16"/>
    <p:sldId id="385" r:id="rId17"/>
    <p:sldId id="386" r:id="rId18"/>
    <p:sldId id="413" r:id="rId19"/>
    <p:sldId id="327" r:id="rId20"/>
    <p:sldId id="376" r:id="rId21"/>
    <p:sldId id="377" r:id="rId22"/>
    <p:sldId id="378" r:id="rId23"/>
    <p:sldId id="331" r:id="rId24"/>
    <p:sldId id="334" r:id="rId25"/>
    <p:sldId id="381" r:id="rId26"/>
    <p:sldId id="382" r:id="rId27"/>
    <p:sldId id="414" r:id="rId28"/>
    <p:sldId id="298" r:id="rId29"/>
    <p:sldId id="410" r:id="rId30"/>
    <p:sldId id="39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D35"/>
    <a:srgbClr val="999999"/>
    <a:srgbClr val="0000FF"/>
    <a:srgbClr val="31ADAD"/>
    <a:srgbClr val="7F7F7F"/>
    <a:srgbClr val="A3E7E5"/>
    <a:srgbClr val="84D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76" d="100"/>
          <a:sy n="76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AC4ED-3F81-4AA5-9A58-10D2E05C6000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D8E2-E9C7-41D4-910A-9FAADB40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1BD6-CF2B-4FA2-8B29-D1F5C8115A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3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</a:t>
            </a:r>
            <a:r>
              <a:rPr lang="en-US" dirty="0" err="1" smtClean="0"/>
              <a:t>substract</a:t>
            </a:r>
            <a:r>
              <a:rPr lang="en-US" dirty="0" smtClean="0"/>
              <a:t> something</a:t>
            </a:r>
            <a:r>
              <a:rPr lang="en-US" baseline="0" dirty="0" smtClean="0"/>
              <a:t> convex from g and get something convex again.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1BD6-CF2B-4FA2-8B29-D1F5C8115A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1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8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0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Studied for quadratics,</a:t>
            </a:r>
            <a:r>
              <a:rPr lang="en-US" baseline="0" dirty="0" smtClean="0"/>
              <a:t> polynomials nice to study question computationally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1BD6-CF2B-4FA2-8B29-D1F5C8115A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0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n=4, d=7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change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1BD6-CF2B-4FA2-8B29-D1F5C8115A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63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1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D8E2-E9C7-41D4-910A-9FAADB40D9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E1BD6-CF2B-4FA2-8B29-D1F5C8115A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81807" y="40224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539A-4E6E-4251-AAEF-E4D6A855DFA9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0" y="1122362"/>
            <a:ext cx="9144000" cy="4957871"/>
          </a:xfrm>
          <a:prstGeom prst="rect">
            <a:avLst/>
          </a:prstGeom>
          <a:noFill/>
          <a:ln w="38100">
            <a:solidFill>
              <a:srgbClr val="F7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7" y="73026"/>
            <a:ext cx="4122658" cy="5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11CB-C3B2-4433-A89F-559FD486194A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7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106B-0A28-40F9-ACCE-0FCD7DBB41E7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A03DB-427E-4190-9D02-F411D3E9D270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56411" y="397042"/>
            <a:ext cx="9637294" cy="1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38100">
            <a:solidFill>
              <a:srgbClr val="F7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853E-59EB-4B29-AF97-4C534B47B506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9811-99A2-4E63-BF17-F94B4D48EC70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1140-62D4-455B-B7E8-5F1FCC9C05DD}" type="datetime1">
              <a:rPr lang="en-US" smtClean="0"/>
              <a:t>11/9/2017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63C2-B3BA-4755-882E-9285C0019F79}" type="datetime1">
              <a:rPr lang="en-US" smtClean="0"/>
              <a:t>11/9/2017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7A12-83F2-48AA-A8D5-2AA668F229BC}" type="datetime1">
              <a:rPr lang="en-US" smtClean="0"/>
              <a:t>11/9/2017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9B96-D56C-4268-8A77-0F69B502C041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A168-578D-4B93-9D60-3866603D2A8A}" type="datetime1">
              <a:rPr lang="en-US" smtClean="0"/>
              <a:t>11/9/2017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805611"/>
            <a:ext cx="10515600" cy="80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DC26-0593-4482-9938-0AC5CE6FAF1E}" type="datetime1">
              <a:rPr lang="en-US" smtClean="0"/>
              <a:t>11/9/2017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EPFL October 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81F9-5FED-4898-852C-181FACAA83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74237"/>
            <a:ext cx="2120900" cy="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46.png"/><Relationship Id="rId7" Type="http://schemas.openxmlformats.org/officeDocument/2006/relationships/image" Target="../media/image7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1.png"/><Relationship Id="rId5" Type="http://schemas.openxmlformats.org/officeDocument/2006/relationships/image" Target="../media/image720.png"/><Relationship Id="rId10" Type="http://schemas.openxmlformats.org/officeDocument/2006/relationships/image" Target="../media/image770.png"/><Relationship Id="rId4" Type="http://schemas.openxmlformats.org/officeDocument/2006/relationships/image" Target="../media/image7100.png"/><Relationship Id="rId9" Type="http://schemas.openxmlformats.org/officeDocument/2006/relationships/image" Target="../media/image7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1.png"/><Relationship Id="rId4" Type="http://schemas.openxmlformats.org/officeDocument/2006/relationships/image" Target="../media/image2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0.png"/><Relationship Id="rId3" Type="http://schemas.openxmlformats.org/officeDocument/2006/relationships/image" Target="../media/image500.png"/><Relationship Id="rId12" Type="http://schemas.openxmlformats.org/officeDocument/2006/relationships/image" Target="../media/image80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image" Target="../media/image780.png"/><Relationship Id="rId9" Type="http://schemas.openxmlformats.org/officeDocument/2006/relationships/image" Target="../media/image124.png"/><Relationship Id="rId4" Type="http://schemas.openxmlformats.org/officeDocument/2006/relationships/image" Target="../media/image601.png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5.png"/><Relationship Id="rId34" Type="http://schemas.openxmlformats.org/officeDocument/2006/relationships/image" Target="../media/image113.png"/><Relationship Id="rId25" Type="http://schemas.openxmlformats.org/officeDocument/2006/relationships/image" Target="../media/image104.png"/><Relationship Id="rId3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0.png"/><Relationship Id="rId6" Type="http://schemas.openxmlformats.org/officeDocument/2006/relationships/image" Target="../media/image110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23" Type="http://schemas.openxmlformats.org/officeDocument/2006/relationships/image" Target="../media/image39.png"/><Relationship Id="rId28" Type="http://schemas.openxmlformats.org/officeDocument/2006/relationships/image" Target="../media/image38.png"/><Relationship Id="rId36" Type="http://schemas.openxmlformats.org/officeDocument/2006/relationships/image" Target="../media/image115.png"/><Relationship Id="rId31" Type="http://schemas.openxmlformats.org/officeDocument/2006/relationships/image" Target="../media/image41.png"/><Relationship Id="rId22" Type="http://schemas.openxmlformats.org/officeDocument/2006/relationships/image" Target="../media/image103.png"/><Relationship Id="rId27" Type="http://schemas.openxmlformats.org/officeDocument/2006/relationships/image" Target="../media/image106.png"/><Relationship Id="rId30" Type="http://schemas.openxmlformats.org/officeDocument/2006/relationships/image" Target="../media/image108.png"/><Relationship Id="rId35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9.png"/><Relationship Id="rId10" Type="http://schemas.openxmlformats.org/officeDocument/2006/relationships/image" Target="../media/image126.png"/><Relationship Id="rId14" Type="http://schemas.openxmlformats.org/officeDocument/2006/relationships/image" Target="../media/image3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1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lar.princeton.edu/ghall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50966"/>
            <a:ext cx="9144000" cy="1644429"/>
          </a:xfrm>
        </p:spPr>
        <p:txBody>
          <a:bodyPr>
            <a:noAutofit/>
          </a:bodyPr>
          <a:lstStyle/>
          <a:p>
            <a:r>
              <a:rPr lang="en-US" dirty="0"/>
              <a:t>Nonnegative </a:t>
            </a:r>
            <a:r>
              <a:rPr lang="en-US" dirty="0" smtClean="0"/>
              <a:t>polynomials and </a:t>
            </a:r>
            <a:r>
              <a:rPr lang="en-US" dirty="0"/>
              <a:t>applications to learning</a:t>
            </a:r>
            <a:endParaRPr lang="en-US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99047"/>
            <a:ext cx="9144000" cy="174468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Georgina </a:t>
            </a:r>
            <a:r>
              <a:rPr lang="en-US" b="1" dirty="0"/>
              <a:t>Hall</a:t>
            </a:r>
          </a:p>
          <a:p>
            <a:r>
              <a:rPr lang="en-US" dirty="0"/>
              <a:t>Princeton, </a:t>
            </a:r>
            <a:r>
              <a:rPr lang="en-US" dirty="0" smtClean="0"/>
              <a:t>ORFE</a:t>
            </a:r>
          </a:p>
          <a:p>
            <a:endParaRPr lang="en-US" sz="200" b="1" dirty="0"/>
          </a:p>
          <a:p>
            <a:r>
              <a:rPr lang="en-US" dirty="0" smtClean="0"/>
              <a:t>Joint work with </a:t>
            </a:r>
          </a:p>
          <a:p>
            <a:pPr algn="l"/>
            <a:r>
              <a:rPr lang="en-US" b="1" dirty="0" smtClean="0"/>
              <a:t>Amir Ali Ahmadi							</a:t>
            </a:r>
            <a:r>
              <a:rPr lang="en-US" b="1" dirty="0" err="1" smtClean="0"/>
              <a:t>Mihaela</a:t>
            </a:r>
            <a:r>
              <a:rPr lang="en-US" b="1" dirty="0" smtClean="0"/>
              <a:t> </a:t>
            </a:r>
            <a:r>
              <a:rPr lang="en-US" b="1" dirty="0" err="1" smtClean="0"/>
              <a:t>Curmei</a:t>
            </a:r>
            <a:endParaRPr lang="en-US" b="1" dirty="0" smtClean="0"/>
          </a:p>
          <a:p>
            <a:pPr algn="l"/>
            <a:r>
              <a:rPr lang="en-US" dirty="0" smtClean="0"/>
              <a:t>Princeton, ORFE						</a:t>
            </a:r>
            <a:r>
              <a:rPr lang="en-US" dirty="0"/>
              <a:t> </a:t>
            </a:r>
            <a:r>
              <a:rPr lang="en-US" dirty="0" smtClean="0"/>
              <a:t>               Ex-Princeton, ORFE</a:t>
            </a:r>
          </a:p>
          <a:p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67" y="3580014"/>
            <a:ext cx="1830218" cy="17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amir ali ahmad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8210" r="22013"/>
          <a:stretch/>
        </p:blipFill>
        <p:spPr bwMode="auto">
          <a:xfrm>
            <a:off x="1594396" y="3580013"/>
            <a:ext cx="2002732" cy="172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NP-hardness and SOS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Given a cubic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a box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a monotonicity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, it is NP-hard to test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has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b="1" dirty="0" smtClean="0"/>
                  <a:t>SOS relaxation: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5095" y="3537432"/>
                <a:ext cx="4679576" cy="200805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≥0,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×…×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5" y="3537432"/>
                <a:ext cx="4679576" cy="2008050"/>
              </a:xfrm>
              <a:prstGeom prst="rect">
                <a:avLst/>
              </a:prstGeom>
              <a:blipFill>
                <a:blip r:embed="rId3"/>
                <a:stretch>
                  <a:fillRect l="-195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 rot="10800000">
            <a:off x="5019312" y="3557120"/>
            <a:ext cx="1004048" cy="35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26347" y="2825432"/>
                <a:ext cx="5841186" cy="46166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smtClean="0"/>
                  <a:t>has odd degree</a:t>
                </a:r>
                <a:endParaRPr lang="en-US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47" y="2825432"/>
                <a:ext cx="5841186" cy="461665"/>
              </a:xfrm>
              <a:prstGeom prst="rect">
                <a:avLst/>
              </a:prstGeom>
              <a:blipFill>
                <a:blip r:embed="rId4"/>
                <a:stretch>
                  <a:fillRect t="-8974" b="-2692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6347" y="3289961"/>
                <a:ext cx="5841186" cy="125149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05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</a:p>
              <a:p>
                <a:pPr algn="ctr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 polynomials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47" y="3289961"/>
                <a:ext cx="5841186" cy="1251496"/>
              </a:xfrm>
              <a:prstGeom prst="rect">
                <a:avLst/>
              </a:prstGeom>
              <a:blipFill>
                <a:blip r:embed="rId5"/>
                <a:stretch>
                  <a:fillRect b="-966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6347" y="4669173"/>
                <a:ext cx="5841186" cy="46166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1" dirty="0" smtClean="0"/>
                  <a:t>has even degree</a:t>
                </a:r>
                <a:endParaRPr lang="en-US" sz="2400" b="1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47" y="4669173"/>
                <a:ext cx="5841186" cy="461665"/>
              </a:xfrm>
              <a:prstGeom prst="rect">
                <a:avLst/>
              </a:prstGeom>
              <a:blipFill>
                <a:blip r:embed="rId6"/>
                <a:stretch>
                  <a:fillRect t="-8974" b="-2692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6347" y="5133702"/>
                <a:ext cx="5841186" cy="161345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sz="1000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b="0" dirty="0" smtClean="0"/>
                  <a:t> </a:t>
                </a:r>
              </a:p>
              <a:p>
                <a:pPr algn="ctr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 polynomials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347" y="5133702"/>
                <a:ext cx="5841186" cy="1613455"/>
              </a:xfrm>
              <a:prstGeom prst="rect">
                <a:avLst/>
              </a:prstGeom>
              <a:blipFill>
                <a:blip r:embed="rId7"/>
                <a:stretch>
                  <a:fillRect b="-3183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10800000">
            <a:off x="5019311" y="5225320"/>
            <a:ext cx="1004048" cy="358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6473" y="2163482"/>
                <a:ext cx="11249891" cy="2994995"/>
              </a:xfrm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monotonicity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there exists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the same profile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, such that 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r>
                  <a:rPr lang="en-US" dirty="0" smtClean="0"/>
                  <a:t>Moreover, one can certify its monotonicity profile using SOS.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473" y="2163482"/>
                <a:ext cx="11249891" cy="2994995"/>
              </a:xfrm>
              <a:blipFill>
                <a:blip r:embed="rId2"/>
                <a:stretch>
                  <a:fillRect l="-1028" t="-32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72011" y="6009827"/>
            <a:ext cx="9763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Proof uses results from approximation theory and </a:t>
            </a:r>
            <a:r>
              <a:rPr lang="en-US" sz="2400" dirty="0" err="1" smtClean="0">
                <a:solidFill>
                  <a:prstClr val="black"/>
                </a:solidFill>
              </a:rPr>
              <a:t>Putinar’s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Positivstellensatz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2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experiments (1/2) </a:t>
            </a:r>
            <a:endParaRPr lang="en-US" dirty="0"/>
          </a:p>
        </p:txBody>
      </p:sp>
      <p:pic>
        <p:nvPicPr>
          <p:cNvPr id="4" name="Shape 144" descr="d4eps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1096" y="2148432"/>
            <a:ext cx="5293235" cy="385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5"/>
          <p:cNvSpPr txBox="1">
            <a:spLocks/>
          </p:cNvSpPr>
          <p:nvPr/>
        </p:nvSpPr>
        <p:spPr>
          <a:xfrm>
            <a:off x="6443200" y="1691267"/>
            <a:ext cx="5333200" cy="440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304792"/>
            <a:r>
              <a:rPr lang="en" dirty="0" smtClean="0"/>
              <a:t>High noise environment</a:t>
            </a:r>
            <a:endParaRPr lang="en" dirty="0"/>
          </a:p>
        </p:txBody>
      </p:sp>
      <p:sp>
        <p:nvSpPr>
          <p:cNvPr id="6" name="Shape 146"/>
          <p:cNvSpPr txBox="1"/>
          <p:nvPr/>
        </p:nvSpPr>
        <p:spPr>
          <a:xfrm>
            <a:off x="690296" y="1622067"/>
            <a:ext cx="5400800" cy="4469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761993" indent="-4572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n" sz="2800" dirty="0">
                <a:ea typeface="Source Code Pro"/>
                <a:cs typeface="Source Code Pro"/>
                <a:sym typeface="Source Code Pro"/>
              </a:rPr>
              <a:t>Low noise environment</a:t>
            </a:r>
          </a:p>
        </p:txBody>
      </p:sp>
      <p:pic>
        <p:nvPicPr>
          <p:cNvPr id="7" name="Shape 143" descr="d4eps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00" y="2148434"/>
            <a:ext cx="5505965" cy="401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53"/>
          <p:cNvSpPr txBox="1">
            <a:spLocks/>
          </p:cNvSpPr>
          <p:nvPr/>
        </p:nvSpPr>
        <p:spPr>
          <a:xfrm>
            <a:off x="6407341" y="1588568"/>
            <a:ext cx="5333200" cy="655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304792"/>
            <a:r>
              <a:rPr lang="en" dirty="0" smtClean="0"/>
              <a:t>High noise environment</a:t>
            </a:r>
            <a:endParaRPr lang="en" dirty="0"/>
          </a:p>
        </p:txBody>
      </p:sp>
      <p:sp>
        <p:nvSpPr>
          <p:cNvPr id="5" name="Shape 154"/>
          <p:cNvSpPr txBox="1"/>
          <p:nvPr/>
        </p:nvSpPr>
        <p:spPr>
          <a:xfrm>
            <a:off x="680233" y="1588568"/>
            <a:ext cx="5400800" cy="73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761993" indent="-4572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n" sz="2800" dirty="0">
                <a:ea typeface="Source Code Pro"/>
                <a:cs typeface="Source Code Pro"/>
                <a:sym typeface="Source Code Pro"/>
              </a:rPr>
              <a:t>Low noise environment</a:t>
            </a:r>
          </a:p>
        </p:txBody>
      </p:sp>
      <p:pic>
        <p:nvPicPr>
          <p:cNvPr id="6" name="Shape 155" descr="e2k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34" y="2141468"/>
            <a:ext cx="5400799" cy="393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56" descr="e5k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3434" y="2141468"/>
            <a:ext cx="5400799" cy="3936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experiments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Revisiting difference of convex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[Ahmadi, GH*, 2016]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* Winner of the 2016 INFORMS Computing Society Best Student Paper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of Convex (dc) 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/>
              <p:cNvSpPr txBox="1">
                <a:spLocks/>
              </p:cNvSpPr>
              <p:nvPr/>
            </p:nvSpPr>
            <p:spPr>
              <a:xfrm>
                <a:off x="1570639" y="2577107"/>
                <a:ext cx="8534400" cy="1337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dirty="0"/>
                  <a:t>	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convex.</a:t>
                </a:r>
              </a:p>
            </p:txBody>
          </p:sp>
        </mc:Choice>
        <mc:Fallback xmlns="">
          <p:sp>
            <p:nvSpPr>
              <p:cNvPr id="4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39" y="2577107"/>
                <a:ext cx="8534400" cy="1337318"/>
              </a:xfrm>
              <a:prstGeom prst="rect">
                <a:avLst/>
              </a:prstGeom>
              <a:blipFill>
                <a:blip r:embed="rId2"/>
                <a:stretch>
                  <a:fillRect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03583" y="1955576"/>
            <a:ext cx="7578853" cy="46166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Interested in </a:t>
            </a:r>
            <a:r>
              <a:rPr lang="en-US" altLang="en-US" sz="2400" dirty="0" smtClean="0">
                <a:cs typeface="Arial" panose="020B0604020202020204" pitchFamily="34" charset="0"/>
              </a:rPr>
              <a:t>problems </a:t>
            </a:r>
            <a:r>
              <a:rPr lang="en-US" altLang="en-US" sz="2400" dirty="0">
                <a:cs typeface="Arial" panose="020B0604020202020204" pitchFamily="34" charset="0"/>
              </a:rPr>
              <a:t>of the form: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2203583" y="4026109"/>
            <a:ext cx="7583240" cy="46166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400" smtClean="0">
                <a:cs typeface="Arial" panose="020B0604020202020204" pitchFamily="34" charset="0"/>
              </a:rPr>
              <a:t>Leads to </a:t>
            </a:r>
            <a:r>
              <a:rPr lang="en-US" altLang="en-US" sz="2400" b="1" smtClean="0">
                <a:cs typeface="Arial" panose="020B0604020202020204" pitchFamily="34" charset="0"/>
              </a:rPr>
              <a:t>d</a:t>
            </a:r>
            <a:r>
              <a:rPr lang="en-US" sz="2400" b="1" kern="0" smtClean="0"/>
              <a:t>ifference of convex (dc) decomposition </a:t>
            </a:r>
            <a:r>
              <a:rPr lang="en-US" sz="2400" kern="0" smtClean="0"/>
              <a:t>problem: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 txBox="1">
                <a:spLocks/>
              </p:cNvSpPr>
              <p:nvPr/>
            </p:nvSpPr>
            <p:spPr bwMode="auto">
              <a:xfrm>
                <a:off x="2846652" y="4599458"/>
                <a:ext cx="5982374" cy="1625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400" kern="0" dirty="0"/>
                  <a:t>Given a polynomial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kern="0" dirty="0"/>
                  <a:t>, find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kern="0" dirty="0"/>
                  <a:t> and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kern="0" dirty="0"/>
                  <a:t> such that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ker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1" kern="0" dirty="0">
                  <a:solidFill>
                    <a:srgbClr val="F78D35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kern="0" dirty="0"/>
                  <a:t>where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kern="0" dirty="0"/>
                  <a:t> </a:t>
                </a:r>
                <a:r>
                  <a:rPr lang="en-US" sz="2400" b="1" kern="0" dirty="0">
                    <a:solidFill>
                      <a:srgbClr val="F78D35"/>
                    </a:solidFill>
                  </a:rPr>
                  <a:t>convex </a:t>
                </a:r>
                <a:r>
                  <a:rPr lang="en-US" sz="2400" kern="0" dirty="0"/>
                  <a:t>polynomials</a:t>
                </a:r>
                <a:r>
                  <a:rPr lang="en-US" sz="2400" kern="0" dirty="0" smtClean="0"/>
                  <a:t>.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6652" y="4599458"/>
                <a:ext cx="5982374" cy="1625432"/>
              </a:xfrm>
              <a:prstGeom prst="rect">
                <a:avLst/>
              </a:prstGeom>
              <a:blipFill>
                <a:blip r:embed="rId3"/>
                <a:stretch>
                  <a:fillRect t="-3008" r="-1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3077" y="622489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/>
              <a:t>Does such a decomposition always </a:t>
            </a:r>
            <a:r>
              <a:rPr lang="en-US" sz="2400" b="1" kern="0" dirty="0" smtClean="0"/>
              <a:t>exist? Can </a:t>
            </a:r>
            <a:r>
              <a:rPr lang="en-US" sz="2400" b="1" kern="0" dirty="0"/>
              <a:t>it be efficiently </a:t>
            </a:r>
            <a:r>
              <a:rPr lang="en-US" sz="2400" b="1" kern="0" dirty="0" smtClean="0"/>
              <a:t>computed? Is </a:t>
            </a:r>
            <a:r>
              <a:rPr lang="en-US" sz="2400" b="1" kern="0" dirty="0"/>
              <a:t>it unique?</a:t>
            </a:r>
          </a:p>
        </p:txBody>
      </p:sp>
    </p:spTree>
    <p:extLst>
      <p:ext uri="{BB962C8B-B14F-4D97-AF65-F5344CB8AC3E}">
        <p14:creationId xmlns:p14="http://schemas.microsoft.com/office/powerpoint/2010/main" val="20055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of dc decomposition (1/3)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Recall: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Theorem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Any polynomial can be written as the difference of two 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sos</a:t>
            </a:r>
            <a:r>
              <a:rPr lang="en-US" b="1" dirty="0" smtClean="0"/>
              <a:t>-convex</a:t>
            </a:r>
            <a:r>
              <a:rPr lang="en-US" dirty="0" smtClean="0"/>
              <a:t> </a:t>
            </a:r>
            <a:r>
              <a:rPr lang="en-US" dirty="0"/>
              <a:t>polynomials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Corollary: </a:t>
            </a:r>
            <a:r>
              <a:rPr lang="en-US" dirty="0" smtClean="0"/>
              <a:t>Any polynomial can be written as the difference of two convex polynomials.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58768" y="1901279"/>
            <a:ext cx="7273038" cy="1429333"/>
            <a:chOff x="103001" y="1890196"/>
            <a:chExt cx="7273038" cy="142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03001" y="2359666"/>
                  <a:ext cx="1625944" cy="6628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78D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convex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01" y="2359666"/>
                  <a:ext cx="1625944" cy="662838"/>
                </a:xfrm>
                <a:prstGeom prst="rect">
                  <a:avLst/>
                </a:prstGeom>
                <a:blipFill>
                  <a:blip r:embed="rId2"/>
                  <a:stretch>
                    <a:fillRect t="-4505" b="-31532"/>
                  </a:stretch>
                </a:blipFill>
                <a:ln>
                  <a:solidFill>
                    <a:srgbClr val="F78D3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1305270" y="2477397"/>
                  <a:ext cx="1248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5270" y="2477397"/>
                  <a:ext cx="1248033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114811" y="2312862"/>
                  <a:ext cx="2803830" cy="826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78D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≥0, </m:t>
                        </m:r>
                      </m:oMath>
                    </m:oMathPara>
                  </a14:m>
                  <a:endParaRPr lang="en-US" sz="24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4811" y="2312862"/>
                  <a:ext cx="2803830" cy="826611"/>
                </a:xfrm>
                <a:prstGeom prst="rect">
                  <a:avLst/>
                </a:prstGeom>
                <a:blipFill>
                  <a:blip r:embed="rId4"/>
                  <a:stretch>
                    <a:fillRect b="-7246"/>
                  </a:stretch>
                </a:blipFill>
                <a:ln>
                  <a:solidFill>
                    <a:srgbClr val="F78D3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4487558" y="2414784"/>
                  <a:ext cx="12480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⇐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558" y="2414784"/>
                  <a:ext cx="124803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e 9"/>
            <p:cNvGrpSpPr/>
            <p:nvPr/>
          </p:nvGrpSpPr>
          <p:grpSpPr>
            <a:xfrm>
              <a:off x="5260363" y="1890196"/>
              <a:ext cx="2115676" cy="1429333"/>
              <a:chOff x="838199" y="3723361"/>
              <a:chExt cx="2862650" cy="14293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838200" y="4225780"/>
                    <a:ext cx="2862649" cy="92691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sos</a:t>
                    </a:r>
                  </a:p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SDP</a:t>
                    </a: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4225780"/>
                    <a:ext cx="2862649" cy="92691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32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Rectangle 18"/>
              <p:cNvSpPr/>
              <p:nvPr/>
            </p:nvSpPr>
            <p:spPr>
              <a:xfrm>
                <a:off x="838199" y="3723361"/>
                <a:ext cx="2862649" cy="5024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SOS-convexity</a:t>
                </a:r>
                <a:endParaRPr lang="en-US" sz="2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20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7"/>
              <p:cNvSpPr>
                <a:spLocks noGrp="1"/>
              </p:cNvSpPr>
              <p:nvPr>
                <p:ph idx="1"/>
              </p:nvPr>
            </p:nvSpPr>
            <p:spPr>
              <a:xfrm>
                <a:off x="832437" y="2030771"/>
                <a:ext cx="11095706" cy="5103690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</a:t>
                </a:r>
                <a:r>
                  <a:rPr lang="en-US" dirty="0" smtClean="0"/>
                  <a:t> </a:t>
                </a:r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be a full dimensional cone in a vector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any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written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Proof sketch: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457200" lvl="1" indent="0">
                  <a:buNone/>
                </a:pPr>
                <a:endParaRPr lang="en-US" sz="6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Espace réservé du conten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437" y="2030771"/>
                <a:ext cx="11095706" cy="5103690"/>
              </a:xfrm>
              <a:blipFill>
                <a:blip r:embed="rId3"/>
                <a:stretch>
                  <a:fillRect l="-1154" t="-19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/>
          <p:cNvCxnSpPr/>
          <p:nvPr/>
        </p:nvCxnSpPr>
        <p:spPr>
          <a:xfrm>
            <a:off x="2078009" y="3427717"/>
            <a:ext cx="0" cy="3017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442354" y="5951272"/>
            <a:ext cx="4007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isocèle 10"/>
          <p:cNvSpPr/>
          <p:nvPr/>
        </p:nvSpPr>
        <p:spPr>
          <a:xfrm rot="13315492">
            <a:off x="1997337" y="3582280"/>
            <a:ext cx="1972843" cy="2703325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3275310" y="3708464"/>
            <a:ext cx="743390" cy="42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92813" y="3718287"/>
            <a:ext cx="743390" cy="42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</a:p>
        </p:txBody>
      </p:sp>
      <p:sp>
        <p:nvSpPr>
          <p:cNvPr id="14" name="Ellipse 13"/>
          <p:cNvSpPr/>
          <p:nvPr/>
        </p:nvSpPr>
        <p:spPr>
          <a:xfrm>
            <a:off x="2640245" y="4582616"/>
            <a:ext cx="687025" cy="634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916018" y="4656065"/>
                <a:ext cx="490159" cy="427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18" y="4656065"/>
                <a:ext cx="490159" cy="4272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Multiplier 15"/>
          <p:cNvSpPr/>
          <p:nvPr/>
        </p:nvSpPr>
        <p:spPr>
          <a:xfrm>
            <a:off x="2927771" y="4881052"/>
            <a:ext cx="114504" cy="10578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Multiplier 16"/>
          <p:cNvSpPr/>
          <p:nvPr/>
        </p:nvSpPr>
        <p:spPr>
          <a:xfrm>
            <a:off x="1542617" y="5164407"/>
            <a:ext cx="114504" cy="105780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Connecteur droit 17"/>
          <p:cNvCxnSpPr>
            <a:endCxn id="16" idx="3"/>
          </p:cNvCxnSpPr>
          <p:nvPr/>
        </p:nvCxnSpPr>
        <p:spPr>
          <a:xfrm flipV="1">
            <a:off x="1599869" y="4961426"/>
            <a:ext cx="1355404" cy="2558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ultiplier 18"/>
          <p:cNvSpPr/>
          <p:nvPr/>
        </p:nvSpPr>
        <p:spPr>
          <a:xfrm>
            <a:off x="2592198" y="4962002"/>
            <a:ext cx="114504" cy="105780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425319" y="5023815"/>
                <a:ext cx="490159" cy="427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19" y="5023815"/>
                <a:ext cx="490159" cy="4272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4638057" y="3652651"/>
                <a:ext cx="5865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57" y="3652651"/>
                <a:ext cx="5865792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632552" y="4257565"/>
                <a:ext cx="587129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52" y="4257565"/>
                <a:ext cx="5871296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colade ouvrante 22"/>
          <p:cNvSpPr/>
          <p:nvPr/>
        </p:nvSpPr>
        <p:spPr>
          <a:xfrm rot="16200000">
            <a:off x="7277705" y="4592994"/>
            <a:ext cx="142359" cy="1277205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colade ouvrante 23"/>
          <p:cNvSpPr/>
          <p:nvPr/>
        </p:nvSpPr>
        <p:spPr>
          <a:xfrm rot="16200000">
            <a:off x="8912804" y="4594970"/>
            <a:ext cx="142359" cy="1277205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6560977" y="5311306"/>
                <a:ext cx="16161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977" y="5311306"/>
                <a:ext cx="1616122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8203257" y="5311306"/>
                <a:ext cx="16161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800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257" y="5311306"/>
                <a:ext cx="1616122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232959" y="5170775"/>
                <a:ext cx="407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59" y="5170775"/>
                <a:ext cx="40787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colade ouvrante 27"/>
          <p:cNvSpPr/>
          <p:nvPr/>
        </p:nvSpPr>
        <p:spPr>
          <a:xfrm rot="16200000" flipH="1">
            <a:off x="8387292" y="2583128"/>
            <a:ext cx="217040" cy="2253548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687751" y="3088584"/>
                <a:ext cx="16161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751" y="3088584"/>
                <a:ext cx="1616122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838200" y="805611"/>
            <a:ext cx="11171830" cy="804488"/>
          </a:xfrm>
        </p:spPr>
        <p:txBody>
          <a:bodyPr>
            <a:normAutofit/>
          </a:bodyPr>
          <a:lstStyle/>
          <a:p>
            <a:r>
              <a:rPr lang="en-US" dirty="0" smtClean="0"/>
              <a:t>Existence of dc decomposition (2/3)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25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{</a:t>
                </a:r>
                <a:r>
                  <a:rPr lang="en-US" b="0" i="0" dirty="0" smtClean="0"/>
                  <a:t>polynomials of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i="0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0" dirty="0" smtClean="0"/>
                  <a:t> variables</a:t>
                </a:r>
                <a:r>
                  <a:rPr lang="en-US" b="0" i="0" dirty="0" smtClean="0">
                    <a:latin typeface="+mj-lt"/>
                  </a:rPr>
                  <a:t>}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b="0" i="0" dirty="0" err="1" smtClean="0"/>
                  <a:t>sos</a:t>
                </a:r>
                <a:r>
                  <a:rPr lang="en-US" b="0" i="0" dirty="0" smtClean="0"/>
                  <a:t>-convex polynomials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i="0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0" dirty="0" smtClean="0"/>
                  <a:t> variables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b="0" i="0" dirty="0" smtClean="0"/>
              </a:p>
              <a:p>
                <a:r>
                  <a:rPr lang="en-US" dirty="0" smtClean="0"/>
                  <a:t>Remains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is full dimensional: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900" dirty="0" smtClean="0"/>
              </a:p>
              <a:p>
                <a:pPr marL="0" indent="0">
                  <a:buNone/>
                </a:pPr>
                <a:endParaRPr lang="en-US" sz="900" dirty="0"/>
              </a:p>
              <a:p>
                <a:r>
                  <a:rPr lang="en-US" dirty="0" smtClean="0"/>
                  <a:t>Also shows that a decomposition can be obtained </a:t>
                </a:r>
                <a:r>
                  <a:rPr lang="en-US" b="1" dirty="0" smtClean="0"/>
                  <a:t>efficiently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 fact, we show that a decomposition can be found via LP and SOCP (not covered here).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2596"/>
              </a:xfrm>
              <a:blipFill>
                <a:blip r:embed="rId3"/>
                <a:stretch>
                  <a:fillRect l="-1043" t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805611"/>
            <a:ext cx="11171830" cy="804488"/>
          </a:xfrm>
        </p:spPr>
        <p:txBody>
          <a:bodyPr>
            <a:normAutofit/>
          </a:bodyPr>
          <a:lstStyle/>
          <a:p>
            <a:r>
              <a:rPr lang="en-US" dirty="0" smtClean="0"/>
              <a:t>Existence of dc decomposition (3/3)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63337" y="3107231"/>
                <a:ext cx="7465326" cy="68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F78D3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F78D35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Sup>
                              <m:sSubSupPr>
                                <m:ctrlPr>
                                  <a:rPr lang="en-US" sz="2800" b="1" i="1" smtClean="0">
                                    <a:solidFill>
                                      <a:srgbClr val="F78D3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 smtClean="0">
                                    <a:solidFill>
                                      <a:srgbClr val="F78D35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F78D35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solidFill>
                                      <a:srgbClr val="F78D35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78D35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78D35"/>
                    </a:solidFill>
                  </a:rPr>
                  <a:t>can be shown to be in the interior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37" y="3107231"/>
                <a:ext cx="7465326" cy="683007"/>
              </a:xfrm>
              <a:prstGeom prst="rect">
                <a:avLst/>
              </a:prstGeom>
              <a:blipFill rotWithShape="0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0111028" y="3448734"/>
            <a:ext cx="1828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86414" y="4685686"/>
                <a:ext cx="343923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400" b="1" i="1" smtClean="0">
                          <a:solidFill>
                            <a:srgbClr val="F78D3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1" dirty="0" smtClean="0">
                  <a:solidFill>
                    <a:srgbClr val="F78D35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400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2400" b="1" dirty="0" smtClean="0">
                    <a:solidFill>
                      <a:srgbClr val="F78D35"/>
                    </a:solidFill>
                  </a:rPr>
                  <a:t> sos-convex</a:t>
                </a:r>
                <a:endParaRPr lang="en-US" sz="2400" b="1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414" y="4685686"/>
                <a:ext cx="3439236" cy="830997"/>
              </a:xfrm>
              <a:prstGeom prst="rect">
                <a:avLst/>
              </a:prstGeom>
              <a:blipFill rotWithShape="0">
                <a:blip r:embed="rId5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7356207" y="4768731"/>
            <a:ext cx="20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s an SDP.</a:t>
            </a:r>
            <a:endParaRPr lang="en-US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731825" y="4768731"/>
            <a:ext cx="203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solving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3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2" grpId="0"/>
      <p:bldP spid="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Uniqueness of dc decomposition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2976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Dc decomposition</a:t>
                </a:r>
                <a:r>
                  <a:rPr lang="en-US" dirty="0" smtClean="0"/>
                  <a:t>: given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find convex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b="1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1100" dirty="0"/>
              </a:p>
              <a:p>
                <a:r>
                  <a:rPr lang="en-US" b="1" dirty="0" smtClean="0"/>
                  <a:t>Questions: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Does such a decomposition always exist? </a:t>
                </a:r>
              </a:p>
              <a:p>
                <a:pPr lvl="1"/>
                <a:r>
                  <a:rPr lang="en-US" dirty="0" smtClean="0"/>
                  <a:t>Can I obtain such a decomposition efficiently? </a:t>
                </a:r>
              </a:p>
              <a:p>
                <a:pPr lvl="1"/>
                <a:r>
                  <a:rPr lang="en-US" dirty="0" smtClean="0"/>
                  <a:t>Is this decomposition unique?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29766"/>
              </a:xfrm>
              <a:blipFill>
                <a:blip r:embed="rId3"/>
                <a:stretch>
                  <a:fillRect l="-1043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619164" y="3369825"/>
            <a:ext cx="55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46961" y="3736260"/>
            <a:ext cx="559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78723" y="3369825"/>
            <a:ext cx="6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Yes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38282" y="3764140"/>
            <a:ext cx="45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Through </a:t>
            </a:r>
            <a:r>
              <a:rPr lang="en-US" sz="2800" dirty="0" err="1" smtClean="0">
                <a:solidFill>
                  <a:srgbClr val="0000FF"/>
                </a:solidFill>
              </a:rPr>
              <a:t>sos</a:t>
            </a:r>
            <a:r>
              <a:rPr lang="en-US" sz="2800" dirty="0" smtClean="0">
                <a:solidFill>
                  <a:srgbClr val="0000FF"/>
                </a:solidFill>
              </a:rPr>
              <a:t>-convexity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025856" y="4162435"/>
            <a:ext cx="4751699" cy="56941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20"/>
          <p:cNvGrpSpPr/>
          <p:nvPr/>
        </p:nvGrpSpPr>
        <p:grpSpPr>
          <a:xfrm>
            <a:off x="1376901" y="5015672"/>
            <a:ext cx="3200400" cy="717972"/>
            <a:chOff x="2203938" y="2152359"/>
            <a:chExt cx="2101948" cy="1008021"/>
          </a:xfrm>
        </p:grpSpPr>
        <p:sp>
          <p:nvSpPr>
            <p:cNvPr id="22" name="Rectangle 21"/>
            <p:cNvSpPr/>
            <p:nvPr/>
          </p:nvSpPr>
          <p:spPr>
            <a:xfrm>
              <a:off x="2203938" y="2152359"/>
              <a:ext cx="2101948" cy="3798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Initial decomposition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03938" y="2532186"/>
                  <a:ext cx="2101948" cy="6281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x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31ADAD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rgbClr val="31ADA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31ADAD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31ADA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 smtClean="0">
                    <a:solidFill>
                      <a:srgbClr val="31ADAD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532186"/>
                  <a:ext cx="2101948" cy="62819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84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5918580" y="4834355"/>
            <a:ext cx="4840458" cy="1059166"/>
            <a:chOff x="2203938" y="2152359"/>
            <a:chExt cx="2215019" cy="1487051"/>
          </a:xfrm>
        </p:grpSpPr>
        <p:sp>
          <p:nvSpPr>
            <p:cNvPr id="25" name="Rectangle 24"/>
            <p:cNvSpPr/>
            <p:nvPr/>
          </p:nvSpPr>
          <p:spPr>
            <a:xfrm>
              <a:off x="2203938" y="2152359"/>
              <a:ext cx="2215019" cy="3798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Alternative decompositions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203938" y="2532184"/>
                  <a:ext cx="2215019" cy="1107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2B2B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2B2B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2B2B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31ADA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31ADAD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31ADA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31ADA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solidFill>
                                  <a:srgbClr val="31ADAD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31ADAD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31ADA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31ADAD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000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convex</a:t>
                  </a: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532184"/>
                  <a:ext cx="2215019" cy="110722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9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lèche droite 26"/>
          <p:cNvSpPr/>
          <p:nvPr/>
        </p:nvSpPr>
        <p:spPr>
          <a:xfrm>
            <a:off x="4894839" y="5175648"/>
            <a:ext cx="731520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4039739" y="6086076"/>
            <a:ext cx="383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“Best decomposition?”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27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Nonnegative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1293" cy="3061301"/>
              </a:xfrm>
            </p:spPr>
            <p:txBody>
              <a:bodyPr/>
              <a:lstStyle/>
              <a:p>
                <a:r>
                  <a:rPr lang="en-US" dirty="0" smtClean="0"/>
                  <a:t>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nonnegative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1293" cy="3061301"/>
              </a:xfrm>
              <a:blipFill rotWithShape="0">
                <a:blip r:embed="rId2"/>
                <a:stretch>
                  <a:fillRect l="-955" t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38199" y="5069096"/>
            <a:ext cx="1040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Is this polynomial nonnegative? </a:t>
            </a:r>
            <a:endParaRPr lang="en-US" sz="2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9012" r="10541" b="4743"/>
          <a:stretch/>
        </p:blipFill>
        <p:spPr>
          <a:xfrm>
            <a:off x="4771920" y="2713185"/>
            <a:ext cx="2216935" cy="17735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562115" y="4517594"/>
                <a:ext cx="29841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15" y="4517594"/>
                <a:ext cx="298415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8" y="5774486"/>
            <a:ext cx="11187130" cy="8047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Convex-Concave Procedure (CCP)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239" y="1786360"/>
            <a:ext cx="10515600" cy="4351338"/>
          </a:xfrm>
        </p:spPr>
        <p:txBody>
          <a:bodyPr/>
          <a:lstStyle/>
          <a:p>
            <a:r>
              <a:rPr lang="en-US" dirty="0" smtClean="0"/>
              <a:t>Heuristic for minimizing DC programming problems.</a:t>
            </a:r>
          </a:p>
          <a:p>
            <a:endParaRPr lang="en-US" sz="100" dirty="0" smtClean="0"/>
          </a:p>
          <a:p>
            <a:r>
              <a:rPr lang="en-US" b="1" dirty="0" smtClean="0"/>
              <a:t>Idea: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373691" y="2912583"/>
            <a:ext cx="2101948" cy="1530017"/>
            <a:chOff x="2203938" y="2152359"/>
            <a:chExt cx="2101948" cy="1530017"/>
          </a:xfrm>
        </p:grpSpPr>
        <p:sp>
          <p:nvSpPr>
            <p:cNvPr id="7" name="Rectangle 6"/>
            <p:cNvSpPr/>
            <p:nvPr/>
          </p:nvSpPr>
          <p:spPr>
            <a:xfrm>
              <a:off x="2203938" y="2152359"/>
              <a:ext cx="2101948" cy="3798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Input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203938" y="2532186"/>
                  <a:ext cx="2101948" cy="11501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dirty="0" smtClean="0"/>
                </a:p>
                <a:p>
                  <a:pPr algn="ctr"/>
                  <a:r>
                    <a:rPr lang="en-US" dirty="0" smtClean="0"/>
                    <a:t>x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initial point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=0,…,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532186"/>
                  <a:ext cx="2101948" cy="115019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e 9"/>
          <p:cNvGrpSpPr/>
          <p:nvPr/>
        </p:nvGrpSpPr>
        <p:grpSpPr>
          <a:xfrm>
            <a:off x="2872822" y="2912583"/>
            <a:ext cx="4909716" cy="699154"/>
            <a:chOff x="2203938" y="2152361"/>
            <a:chExt cx="2101948" cy="802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2203938" y="2152361"/>
                  <a:ext cx="2101948" cy="379827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/>
                    <a:t>Convexify by linearizing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152361"/>
                  <a:ext cx="2101948" cy="37982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7857" b="-410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203938" y="2532189"/>
                  <a:ext cx="2101948" cy="4226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x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d>
                        <m:dPr>
                          <m:ctrlP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532189"/>
                  <a:ext cx="2101948" cy="4226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175" b="-2539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ccolade ouvrante 12"/>
          <p:cNvSpPr/>
          <p:nvPr/>
        </p:nvSpPr>
        <p:spPr>
          <a:xfrm rot="16200000">
            <a:off x="4138161" y="3436158"/>
            <a:ext cx="161779" cy="569742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colade ouvrante 13"/>
          <p:cNvSpPr/>
          <p:nvPr/>
        </p:nvSpPr>
        <p:spPr>
          <a:xfrm rot="16200000">
            <a:off x="6075463" y="2344676"/>
            <a:ext cx="195132" cy="2752705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3758488" y="3713712"/>
            <a:ext cx="9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8D35"/>
                </a:solidFill>
              </a:rPr>
              <a:t>convex</a:t>
            </a:r>
            <a:endParaRPr lang="en-US" b="1" dirty="0">
              <a:solidFill>
                <a:srgbClr val="F78D35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03300" y="3719678"/>
            <a:ext cx="9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8D35"/>
                </a:solidFill>
              </a:rPr>
              <a:t>affine</a:t>
            </a:r>
            <a:endParaRPr lang="en-US" b="1" dirty="0">
              <a:solidFill>
                <a:srgbClr val="F78D35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68036" y="3713712"/>
            <a:ext cx="9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8D35"/>
                </a:solidFill>
              </a:rPr>
              <a:t>convex</a:t>
            </a:r>
            <a:endParaRPr lang="en-US" b="1" dirty="0">
              <a:solidFill>
                <a:srgbClr val="F78D35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8161195" y="2913086"/>
            <a:ext cx="3615169" cy="1420837"/>
            <a:chOff x="2203938" y="2152360"/>
            <a:chExt cx="2101948" cy="1420838"/>
          </a:xfrm>
        </p:grpSpPr>
        <p:sp>
          <p:nvSpPr>
            <p:cNvPr id="28" name="Rectangle 27"/>
            <p:cNvSpPr/>
            <p:nvPr/>
          </p:nvSpPr>
          <p:spPr>
            <a:xfrm>
              <a:off x="2203938" y="2152360"/>
              <a:ext cx="2101948" cy="3798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Solve convex </a:t>
              </a:r>
              <a:r>
                <a:rPr lang="en-US" sz="2000" b="1" dirty="0" err="1" smtClean="0"/>
                <a:t>subproblem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203938" y="2532186"/>
                  <a:ext cx="2101948" cy="1041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Take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b="0" dirty="0" smtClean="0">
                      <a:solidFill>
                        <a:schemeClr val="tx1"/>
                      </a:solidFill>
                    </a:rPr>
                    <a:t> to be the solution of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≤0,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532186"/>
                  <a:ext cx="2101948" cy="104101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Flèche droite 31"/>
          <p:cNvSpPr/>
          <p:nvPr/>
        </p:nvSpPr>
        <p:spPr>
          <a:xfrm>
            <a:off x="2316822" y="2925822"/>
            <a:ext cx="731520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droite 32"/>
          <p:cNvSpPr/>
          <p:nvPr/>
        </p:nvSpPr>
        <p:spPr>
          <a:xfrm>
            <a:off x="7606107" y="2934165"/>
            <a:ext cx="731520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colade ouvrante 29"/>
          <p:cNvSpPr/>
          <p:nvPr/>
        </p:nvSpPr>
        <p:spPr>
          <a:xfrm rot="16200000">
            <a:off x="3386103" y="3443192"/>
            <a:ext cx="161779" cy="569742"/>
          </a:xfrm>
          <a:prstGeom prst="leftBrace">
            <a:avLst>
              <a:gd name="adj1" fmla="val 434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4332" y="3643286"/>
            <a:ext cx="4596784" cy="46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èche droite 36"/>
          <p:cNvSpPr/>
          <p:nvPr/>
        </p:nvSpPr>
        <p:spPr>
          <a:xfrm rot="16200000">
            <a:off x="5046161" y="3712524"/>
            <a:ext cx="544513" cy="323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37434" y="4059898"/>
            <a:ext cx="3045606" cy="194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6173215" y="3962029"/>
                <a:ext cx="16114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215" y="3962029"/>
                <a:ext cx="161148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4881" r="7738" b="6085"/>
          <a:stretch/>
        </p:blipFill>
        <p:spPr>
          <a:xfrm>
            <a:off x="2822089" y="3657658"/>
            <a:ext cx="2269398" cy="1805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67807" y="4051018"/>
                <a:ext cx="752058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78D35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07" y="4051018"/>
                <a:ext cx="752058" cy="391582"/>
              </a:xfrm>
              <a:prstGeom prst="rect">
                <a:avLst/>
              </a:prstGeom>
              <a:blipFill>
                <a:blip r:embed="rId12"/>
                <a:stretch>
                  <a:fillRect l="-161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3759529" y="4862914"/>
                <a:ext cx="7520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29" y="4862914"/>
                <a:ext cx="752058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5"/>
              <p:cNvSpPr txBox="1">
                <a:spLocks/>
              </p:cNvSpPr>
              <p:nvPr/>
            </p:nvSpPr>
            <p:spPr>
              <a:xfrm>
                <a:off x="8563828" y="1649381"/>
                <a:ext cx="3493639" cy="79767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≤0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828" y="1649381"/>
                <a:ext cx="3493639" cy="797673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021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/>
      <p:bldP spid="16" grpId="0"/>
      <p:bldP spid="18" grpId="0"/>
      <p:bldP spid="32" grpId="0" animBg="1"/>
      <p:bldP spid="33" grpId="0" animBg="1"/>
      <p:bldP spid="30" grpId="0" animBg="1"/>
      <p:bldP spid="23" grpId="0" animBg="1"/>
      <p:bldP spid="37" grpId="0" animBg="1"/>
      <p:bldP spid="39" grpId="0" animBg="1"/>
      <p:bldP spid="24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Convex-Concave Procedure (CCP)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Toy example: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9999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2"/>
                <a:stretch>
                  <a:fillRect l="-1043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28" y="2470494"/>
            <a:ext cx="5333333" cy="400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69989" y="1825625"/>
            <a:ext cx="4531057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225248" y="3108106"/>
                <a:ext cx="30445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Initial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8" y="3108106"/>
                <a:ext cx="3044589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20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739946" y="2813975"/>
                <a:ext cx="3474108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Convexify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/>
                  <a:t> to obtain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0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46" y="2813975"/>
                <a:ext cx="3474108" cy="990977"/>
              </a:xfrm>
              <a:prstGeom prst="rect">
                <a:avLst/>
              </a:prstGeom>
              <a:blipFill rotWithShape="0">
                <a:blip r:embed="rId25"/>
                <a:stretch>
                  <a:fillRect l="-3684" t="-6173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25248" y="3111846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8770782" y="4266366"/>
                <a:ext cx="314741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78D3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78D35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F78D35"/>
                    </a:solidFill>
                  </a:rPr>
                  <a:t> </a:t>
                </a:r>
                <a:r>
                  <a:rPr lang="en-US" sz="2800" dirty="0" smtClean="0"/>
                  <a:t>and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82" y="4266366"/>
                <a:ext cx="3147419" cy="954107"/>
              </a:xfrm>
              <a:prstGeom prst="rect">
                <a:avLst/>
              </a:prstGeom>
              <a:blipFill rotWithShape="0">
                <a:blip r:embed="rId26"/>
                <a:stretch>
                  <a:fillRect l="-4070" t="-6410" r="-4845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770782" y="5433259"/>
            <a:ext cx="314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Reiterate</a:t>
            </a:r>
            <a:endParaRPr lang="en-US" sz="2800" dirty="0">
              <a:solidFill>
                <a:srgbClr val="F78D3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5559" y="2411730"/>
            <a:ext cx="249382" cy="10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37066" y="6363528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066" y="6363528"/>
                <a:ext cx="410818" cy="368230"/>
              </a:xfrm>
              <a:prstGeom prst="rect">
                <a:avLst/>
              </a:prstGeom>
              <a:blipFill rotWithShape="0">
                <a:blip r:embed="rId27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>
            <a:stCxn id="20" idx="0"/>
          </p:cNvCxnSpPr>
          <p:nvPr/>
        </p:nvCxnSpPr>
        <p:spPr>
          <a:xfrm flipH="1" flipV="1">
            <a:off x="8240728" y="3717339"/>
            <a:ext cx="1747" cy="2646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5493194" y="6354582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024399" y="6391391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399" y="6391391"/>
                <a:ext cx="410818" cy="368230"/>
              </a:xfrm>
              <a:prstGeom prst="rect">
                <a:avLst/>
              </a:prstGeom>
              <a:blipFill rotWithShape="0">
                <a:blip r:embed="rId29"/>
                <a:stretch>
                  <a:fillRect b="-31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>
            <a:stCxn id="57" idx="0"/>
          </p:cNvCxnSpPr>
          <p:nvPr/>
        </p:nvCxnSpPr>
        <p:spPr>
          <a:xfrm flipH="1" flipV="1">
            <a:off x="8228061" y="3745202"/>
            <a:ext cx="1747" cy="2646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8677334" y="2845472"/>
            <a:ext cx="3422479" cy="95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512828" y="6312932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352948" y="6257645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48" y="6257645"/>
                <a:ext cx="410818" cy="368230"/>
              </a:xfrm>
              <a:prstGeom prst="rect">
                <a:avLst/>
              </a:prstGeom>
              <a:blipFill rotWithShape="0">
                <a:blip r:embed="rId30"/>
                <a:stretch>
                  <a:fillRect b="-32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Connecteur droit 62"/>
          <p:cNvCxnSpPr>
            <a:stCxn id="62" idx="0"/>
          </p:cNvCxnSpPr>
          <p:nvPr/>
        </p:nvCxnSpPr>
        <p:spPr>
          <a:xfrm flipV="1">
            <a:off x="7558357" y="4745962"/>
            <a:ext cx="436" cy="1511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5532463" y="6264070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495722" y="4297424"/>
            <a:ext cx="3422479" cy="1001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206038" y="6300988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038" y="6300988"/>
                <a:ext cx="410818" cy="368230"/>
              </a:xfrm>
              <a:prstGeom prst="rect">
                <a:avLst/>
              </a:prstGeom>
              <a:blipFill rotWithShape="0">
                <a:blip r:embed="rId32"/>
                <a:stretch>
                  <a:fillRect l="-1449" b="-32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onnecteur droit 64"/>
          <p:cNvCxnSpPr>
            <a:stCxn id="64" idx="0"/>
          </p:cNvCxnSpPr>
          <p:nvPr/>
        </p:nvCxnSpPr>
        <p:spPr>
          <a:xfrm flipV="1">
            <a:off x="7411447" y="5012644"/>
            <a:ext cx="0" cy="1288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 7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124279" y="6350846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066428" y="6252126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428" y="6252126"/>
                <a:ext cx="410818" cy="368230"/>
              </a:xfrm>
              <a:prstGeom prst="rect">
                <a:avLst/>
              </a:prstGeom>
              <a:blipFill rotWithShape="0">
                <a:blip r:embed="rId34"/>
                <a:stretch>
                  <a:fillRect b="-32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necteur droit 71"/>
          <p:cNvCxnSpPr>
            <a:stCxn id="71" idx="0"/>
          </p:cNvCxnSpPr>
          <p:nvPr/>
        </p:nvCxnSpPr>
        <p:spPr>
          <a:xfrm flipH="1" flipV="1">
            <a:off x="7270461" y="5048250"/>
            <a:ext cx="1376" cy="1203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308736" y="6342559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027400" y="6309275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400" y="6309275"/>
                <a:ext cx="410818" cy="368230"/>
              </a:xfrm>
              <a:prstGeom prst="rect">
                <a:avLst/>
              </a:prstGeom>
              <a:blipFill rotWithShape="0">
                <a:blip r:embed="rId36"/>
                <a:stretch>
                  <a:fillRect l="-1449" b="-32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35"/>
          <p:cNvCxnSpPr>
            <a:stCxn id="35" idx="0"/>
          </p:cNvCxnSpPr>
          <p:nvPr/>
        </p:nvCxnSpPr>
        <p:spPr>
          <a:xfrm flipV="1">
            <a:off x="7232809" y="5048251"/>
            <a:ext cx="5898" cy="1261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3" y="2466594"/>
            <a:ext cx="5333333" cy="40000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949062" y="6299216"/>
            <a:ext cx="3422479" cy="45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97131" y="6279027"/>
                <a:ext cx="410818" cy="368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31" y="6279027"/>
                <a:ext cx="410818" cy="368230"/>
              </a:xfrm>
              <a:prstGeom prst="rect">
                <a:avLst/>
              </a:prstGeom>
              <a:blipFill rotWithShape="0">
                <a:blip r:embed="rId37"/>
                <a:stretch>
                  <a:fillRect l="-8696" r="-4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43"/>
          <p:cNvCxnSpPr>
            <a:stCxn id="43" idx="0"/>
          </p:cNvCxnSpPr>
          <p:nvPr/>
        </p:nvCxnSpPr>
        <p:spPr>
          <a:xfrm flipV="1">
            <a:off x="7202540" y="5053609"/>
            <a:ext cx="0" cy="1225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4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5" grpId="0"/>
      <p:bldP spid="16" grpId="0"/>
      <p:bldP spid="18" grpId="0" animBg="1"/>
      <p:bldP spid="19" grpId="0"/>
      <p:bldP spid="38" grpId="0"/>
      <p:bldP spid="20" grpId="0" animBg="1"/>
      <p:bldP spid="59" grpId="0" animBg="1"/>
      <p:bldP spid="57" grpId="0" animBg="1"/>
      <p:bldP spid="60" grpId="0" animBg="1"/>
      <p:bldP spid="67" grpId="0" animBg="1"/>
      <p:bldP spid="62" grpId="0" animBg="1"/>
      <p:bldP spid="69" grpId="0" animBg="1"/>
      <p:bldP spid="70" grpId="0" animBg="1"/>
      <p:bldP spid="64" grpId="0" animBg="1"/>
      <p:bldP spid="34" grpId="0" animBg="1"/>
      <p:bldP spid="71" grpId="0" animBg="1"/>
      <p:bldP spid="41" grpId="0" animBg="1"/>
      <p:bldP spid="35" grpId="0" animBg="1"/>
      <p:bldP spid="46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 the “best” decomposition for CCP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2211582" y="2128557"/>
            <a:ext cx="7580412" cy="796660"/>
            <a:chOff x="2203938" y="2152359"/>
            <a:chExt cx="2101948" cy="556061"/>
          </a:xfrm>
        </p:grpSpPr>
        <p:sp>
          <p:nvSpPr>
            <p:cNvPr id="17" name="Rectangle 16"/>
            <p:cNvSpPr/>
            <p:nvPr/>
          </p:nvSpPr>
          <p:spPr>
            <a:xfrm>
              <a:off x="2203938" y="2152359"/>
              <a:ext cx="2101948" cy="257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Algorithm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Linearize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around a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to obtain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</a:rPr>
                    <a:t>convexified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 version of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1" dirty="0" smtClean="0">
                    <a:solidFill>
                      <a:srgbClr val="6468E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740" b="-191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e 23"/>
          <p:cNvGrpSpPr/>
          <p:nvPr/>
        </p:nvGrpSpPr>
        <p:grpSpPr>
          <a:xfrm>
            <a:off x="2133997" y="5309726"/>
            <a:ext cx="7580412" cy="788632"/>
            <a:chOff x="2203937" y="2152359"/>
            <a:chExt cx="2331577" cy="723543"/>
          </a:xfrm>
        </p:grpSpPr>
        <p:sp>
          <p:nvSpPr>
            <p:cNvPr id="25" name="Rectangle 24"/>
            <p:cNvSpPr/>
            <p:nvPr/>
          </p:nvSpPr>
          <p:spPr>
            <a:xfrm>
              <a:off x="2203938" y="2152359"/>
              <a:ext cx="2331576" cy="3313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Mathematical translation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2203937" y="2483703"/>
                  <a:ext cx="2331577" cy="3921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Minimize curvature of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sz="2000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7" y="2483703"/>
                  <a:ext cx="2331577" cy="392199"/>
                </a:xfrm>
                <a:prstGeom prst="rect">
                  <a:avLst/>
                </a:prstGeom>
                <a:blipFill>
                  <a:blip r:embed="rId11"/>
                  <a:stretch>
                    <a:fillRect t="-2778" b="-2083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e 19"/>
          <p:cNvGrpSpPr/>
          <p:nvPr/>
        </p:nvGrpSpPr>
        <p:grpSpPr>
          <a:xfrm>
            <a:off x="2211580" y="3661523"/>
            <a:ext cx="7580412" cy="784926"/>
            <a:chOff x="2203937" y="2152359"/>
            <a:chExt cx="2331577" cy="727609"/>
          </a:xfrm>
        </p:grpSpPr>
        <p:sp>
          <p:nvSpPr>
            <p:cNvPr id="21" name="Rectangle 20"/>
            <p:cNvSpPr/>
            <p:nvPr/>
          </p:nvSpPr>
          <p:spPr>
            <a:xfrm>
              <a:off x="2203938" y="2152359"/>
              <a:ext cx="2331576" cy="3313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Idea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203937" y="2483704"/>
                  <a:ext cx="2331577" cy="396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Pick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such that it is as close as possible to affine around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sz="20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7" y="2483704"/>
                  <a:ext cx="2331577" cy="39626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2778" b="-1944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lèche droite 30"/>
          <p:cNvSpPr/>
          <p:nvPr/>
        </p:nvSpPr>
        <p:spPr>
          <a:xfrm rot="5400000">
            <a:off x="5690766" y="4756131"/>
            <a:ext cx="622043" cy="25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droite 30"/>
          <p:cNvSpPr/>
          <p:nvPr/>
        </p:nvSpPr>
        <p:spPr>
          <a:xfrm rot="5400000">
            <a:off x="5690765" y="3185142"/>
            <a:ext cx="622043" cy="25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e 15"/>
          <p:cNvGrpSpPr/>
          <p:nvPr/>
        </p:nvGrpSpPr>
        <p:grpSpPr>
          <a:xfrm>
            <a:off x="2211582" y="2128558"/>
            <a:ext cx="7580412" cy="796660"/>
            <a:chOff x="2203938" y="2152359"/>
            <a:chExt cx="2101948" cy="556061"/>
          </a:xfrm>
        </p:grpSpPr>
        <p:sp>
          <p:nvSpPr>
            <p:cNvPr id="19" name="Rectangle 18"/>
            <p:cNvSpPr/>
            <p:nvPr/>
          </p:nvSpPr>
          <p:spPr>
            <a:xfrm>
              <a:off x="2203938" y="2152359"/>
              <a:ext cx="2101948" cy="257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Algorithm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Linearize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around a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to obtain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</a:rPr>
                    <a:t>convexified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 version of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1" dirty="0" smtClean="0">
                    <a:solidFill>
                      <a:srgbClr val="6468E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740" b="-191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e 15"/>
          <p:cNvGrpSpPr/>
          <p:nvPr/>
        </p:nvGrpSpPr>
        <p:grpSpPr>
          <a:xfrm>
            <a:off x="2211582" y="2128559"/>
            <a:ext cx="7580412" cy="796660"/>
            <a:chOff x="2203938" y="2152359"/>
            <a:chExt cx="2101948" cy="556061"/>
          </a:xfrm>
        </p:grpSpPr>
        <p:sp>
          <p:nvSpPr>
            <p:cNvPr id="35" name="Rectangle 34"/>
            <p:cNvSpPr/>
            <p:nvPr/>
          </p:nvSpPr>
          <p:spPr>
            <a:xfrm>
              <a:off x="2203938" y="2152359"/>
              <a:ext cx="2101948" cy="257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Algorithm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Linearize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9999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99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around a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to obtain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</a:rPr>
                    <a:t>convexified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 version of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6468E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1" dirty="0" smtClean="0">
                    <a:solidFill>
                      <a:srgbClr val="6468E5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3938" y="2410043"/>
                  <a:ext cx="2101948" cy="2983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2740" b="-191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52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7055" r="7767" b="2191"/>
          <a:stretch/>
        </p:blipFill>
        <p:spPr>
          <a:xfrm>
            <a:off x="1461065" y="3557241"/>
            <a:ext cx="3105506" cy="25420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Undominated</a:t>
            </a:r>
            <a:r>
              <a:rPr lang="en-US" dirty="0" smtClean="0"/>
              <a:t> decompositions (1/2)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63503"/>
            <a:ext cx="10644266" cy="4738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à coins arrondis 6"/>
              <p:cNvSpPr/>
              <p:nvPr/>
            </p:nvSpPr>
            <p:spPr>
              <a:xfrm>
                <a:off x="1471775" y="1718369"/>
                <a:ext cx="9435085" cy="137034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Definition: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is an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undominated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decomposition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if no </a:t>
                </a:r>
                <a:r>
                  <a:rPr lang="en-US" sz="2800" dirty="0">
                    <a:solidFill>
                      <a:schemeClr val="tx1"/>
                    </a:solidFill>
                  </a:rPr>
                  <a:t>other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decomposition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can be obtained by subtracting a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nonaffine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) convex </a:t>
                </a:r>
                <a:r>
                  <a:rPr lang="en-US" sz="2800" dirty="0">
                    <a:solidFill>
                      <a:schemeClr val="tx1"/>
                    </a:solidFill>
                  </a:rPr>
                  <a:t>function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à coins arrondi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75" y="1718369"/>
                <a:ext cx="9435085" cy="1370347"/>
              </a:xfrm>
              <a:prstGeom prst="roundRect">
                <a:avLst/>
              </a:prstGeom>
              <a:blipFill>
                <a:blip r:embed="rId4"/>
                <a:stretch>
                  <a:fillRect t="-3965" b="-1233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245107" y="3607492"/>
                <a:ext cx="37390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2B2B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2B2B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2B2BFF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07" y="3607492"/>
                <a:ext cx="3739081" cy="37555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à coins arrondis 16"/>
              <p:cNvSpPr/>
              <p:nvPr/>
            </p:nvSpPr>
            <p:spPr>
              <a:xfrm>
                <a:off x="4834892" y="3388562"/>
                <a:ext cx="3189626" cy="118896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1" i="0" dirty="0" smtClean="0">
                  <a:solidFill>
                    <a:srgbClr val="F7934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7934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7934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Convexify</a:t>
                </a:r>
                <a:r>
                  <a:rPr lang="en-US" dirty="0">
                    <a:solidFill>
                      <a:schemeClr val="tx1"/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</a:rPr>
                  <a:t>to get</a:t>
                </a:r>
                <a:r>
                  <a:rPr lang="en-US" b="1" i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793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7934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rgbClr val="F7934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793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7934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F79340"/>
                  </a:solidFill>
                </a:endParaRPr>
              </a:p>
            </p:txBody>
          </p:sp>
        </mc:Choice>
        <mc:Fallback xmlns="">
          <p:sp>
            <p:nvSpPr>
              <p:cNvPr id="17" name="Rectangle à coins arrondis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92" y="3388562"/>
                <a:ext cx="3189626" cy="1188963"/>
              </a:xfrm>
              <a:prstGeom prst="roundRect">
                <a:avLst/>
              </a:prstGeom>
              <a:blipFill rotWithShape="0">
                <a:blip r:embed="rId7"/>
                <a:stretch>
                  <a:fillRect b="-81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à coins arrondis 17"/>
              <p:cNvSpPr/>
              <p:nvPr/>
            </p:nvSpPr>
            <p:spPr>
              <a:xfrm>
                <a:off x="4832854" y="4954291"/>
                <a:ext cx="3191664" cy="118896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sup>
                      </m:sSup>
                      <m:r>
                        <a:rPr lang="en-US" b="1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1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Convexify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</a:rPr>
                  <a:t>to get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à coins arrondis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54" y="4954291"/>
                <a:ext cx="3191664" cy="1188963"/>
              </a:xfrm>
              <a:prstGeom prst="roundRect">
                <a:avLst/>
              </a:prstGeom>
              <a:blipFill rotWithShape="0">
                <a:blip r:embed="rId8"/>
                <a:stretch>
                  <a:fillRect b="-86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5587" r="6995" b="2656"/>
          <a:stretch/>
        </p:blipFill>
        <p:spPr>
          <a:xfrm>
            <a:off x="8458609" y="3556603"/>
            <a:ext cx="3023857" cy="250869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832854" y="4613240"/>
            <a:ext cx="319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DOMINATED BY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171262" y="6340319"/>
                <a:ext cx="9978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dominates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the next iterate in CCP obtained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1" dirty="0" smtClean="0"/>
                  <a:t>always beats </a:t>
                </a:r>
                <a:r>
                  <a:rPr lang="en-US" dirty="0" smtClean="0"/>
                  <a:t>the one obtained using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7934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62" y="6340319"/>
                <a:ext cx="9978141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4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 animBg="1"/>
      <p:bldP spid="18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17784"/>
                <a:ext cx="10739511" cy="49194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79340"/>
                    </a:solidFill>
                  </a:rPr>
                  <a:t>Theorem</a:t>
                </a:r>
                <a:r>
                  <a:rPr lang="en-US" dirty="0" smtClean="0"/>
                  <a:t>: Given a polynomial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consider </a:t>
                </a:r>
              </a:p>
              <a:p>
                <a:pPr marL="0" indent="0">
                  <a:buNone/>
                </a:pPr>
                <a:endParaRPr lang="en-US" sz="10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	min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,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/2)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0" i="0" dirty="0" smtClean="0"/>
                  <a:t>			</a:t>
                </a:r>
                <a:r>
                  <a:rPr lang="en-US" b="0" i="0" dirty="0" err="1" smtClean="0"/>
                  <a:t>s.t.</a:t>
                </a:r>
                <a:r>
                  <a:rPr lang="en-US" b="0" i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i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convex,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convex</a:t>
                </a:r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:r>
                  <a:rPr lang="en-US" dirty="0" smtClean="0"/>
                  <a:t>Any optimal solution is an </a:t>
                </a:r>
                <a:r>
                  <a:rPr lang="en-US" b="1" dirty="0" err="1" smtClean="0"/>
                  <a:t>undominated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dcd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(and an optimal solution always exists).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endParaRPr lang="en-US" sz="105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79340"/>
                    </a:solidFill>
                  </a:rPr>
                  <a:t>Theorem: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degree 4, it is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NP-hard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78D35"/>
                    </a:solidFill>
                  </a:rPr>
                  <a:t>Idea:</a:t>
                </a:r>
                <a:r>
                  <a:rPr lang="en-US" dirty="0" smtClean="0"/>
                  <a:t> 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1" dirty="0" smtClean="0">
                    <a:solidFill>
                      <a:srgbClr val="F78D35"/>
                    </a:solidFill>
                  </a:rPr>
                  <a:t> </a:t>
                </a:r>
                <a:r>
                  <a:rPr lang="en-US" dirty="0" smtClean="0"/>
                  <a:t>convex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1" dirty="0" smtClean="0">
                    <a:solidFill>
                      <a:srgbClr val="F78D35"/>
                    </a:solidFill>
                  </a:rPr>
                  <a:t> </a:t>
                </a:r>
                <a:r>
                  <a:rPr lang="en-US" dirty="0" smtClean="0"/>
                  <a:t>sos-convex.</a:t>
                </a:r>
                <a:endParaRPr lang="en-US" b="1" dirty="0">
                  <a:solidFill>
                    <a:srgbClr val="F78D35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17784"/>
                <a:ext cx="10739511" cy="4919493"/>
              </a:xfrm>
              <a:blipFill>
                <a:blip r:embed="rId2"/>
                <a:stretch>
                  <a:fillRect l="-1135" t="-1983" b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365132" y="2674961"/>
                <a:ext cx="791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(⋆)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132" y="2674961"/>
                <a:ext cx="79157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472411" y="2674961"/>
                <a:ext cx="9553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411" y="2674961"/>
                <a:ext cx="95534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38200" y="805611"/>
            <a:ext cx="10515600" cy="657429"/>
          </a:xfrm>
        </p:spPr>
        <p:txBody>
          <a:bodyPr>
            <a:noAutofit/>
          </a:bodyPr>
          <a:lstStyle/>
          <a:p>
            <a:r>
              <a:rPr lang="en-US" dirty="0" err="1" smtClean="0"/>
              <a:t>Undominated</a:t>
            </a:r>
            <a:r>
              <a:rPr lang="en-US" dirty="0" smtClean="0"/>
              <a:t> decompositions (2/2)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different decompositions (1/2)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17784"/>
                <a:ext cx="10844285" cy="49426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Solving the problem: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Decompose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run CCP for 4 minutes and compare objective value.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17784"/>
                <a:ext cx="10844285" cy="4942673"/>
              </a:xfrm>
              <a:blipFill rotWithShape="0">
                <a:blip r:embed="rId3"/>
                <a:stretch>
                  <a:fillRect l="-956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621281" y="3347463"/>
          <a:ext cx="5989320" cy="216110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93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Feasibility</a:t>
                      </a:r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Undominated</a:t>
                      </a:r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3904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324382" y="3790857"/>
                <a:ext cx="3004457" cy="165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𝑇𝑟</m:t>
                              </m:r>
                            </m:e>
                          </m:nary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sos</a:t>
                </a:r>
                <a:r>
                  <a:rPr lang="en-US" sz="2400" dirty="0"/>
                  <a:t>-convex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82" y="3790857"/>
                <a:ext cx="3004457" cy="1655453"/>
              </a:xfrm>
              <a:prstGeom prst="rect">
                <a:avLst/>
              </a:prstGeom>
              <a:blipFill>
                <a:blip r:embed="rId4"/>
                <a:stretch>
                  <a:fillRect b="-7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2621281" y="3939232"/>
                <a:ext cx="2510971" cy="135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algn="ctr"/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sos-convex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281" y="3939232"/>
                <a:ext cx="2510971" cy="1358705"/>
              </a:xfrm>
              <a:prstGeom prst="rect">
                <a:avLst/>
              </a:prstGeom>
              <a:blipFill>
                <a:blip r:embed="rId5"/>
                <a:stretch>
                  <a:fillRect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1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different decompositions (2/2)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397" y="4986131"/>
            <a:ext cx="9858460" cy="1518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Conclusion: </a:t>
            </a:r>
            <a:r>
              <a:rPr lang="en-US" dirty="0" smtClean="0"/>
              <a:t>Performance of CCP strongly affected by initial decomposition.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34890" y="1612832"/>
            <a:ext cx="4162063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98415" y="1617784"/>
            <a:ext cx="4098537" cy="3195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Average over 30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Solver: </a:t>
            </a:r>
            <a:r>
              <a:rPr lang="en-US" sz="2000" dirty="0" err="1" smtClean="0">
                <a:solidFill>
                  <a:schemeClr val="tx1"/>
                </a:solidFill>
              </a:rPr>
              <a:t>Mosek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Computer: </a:t>
            </a:r>
            <a:r>
              <a:rPr lang="en-US" sz="2000" dirty="0">
                <a:solidFill>
                  <a:schemeClr val="tx1"/>
                </a:solidFill>
              </a:rPr>
              <a:t>8Gb RAM, 2.40GHz processor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55" b="1369"/>
          <a:stretch/>
        </p:blipFill>
        <p:spPr>
          <a:xfrm>
            <a:off x="2886168" y="1612832"/>
            <a:ext cx="3746269" cy="3200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4"/>
          <p:cNvSpPr txBox="1"/>
          <p:nvPr/>
        </p:nvSpPr>
        <p:spPr>
          <a:xfrm>
            <a:off x="3370576" y="2987223"/>
            <a:ext cx="150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Feasibility</a:t>
            </a:r>
            <a:endParaRPr lang="en-US" sz="2000" b="1" dirty="0"/>
          </a:p>
        </p:txBody>
      </p:sp>
      <p:sp>
        <p:nvSpPr>
          <p:cNvPr id="17" name="ZoneTexte 13"/>
          <p:cNvSpPr txBox="1"/>
          <p:nvPr/>
        </p:nvSpPr>
        <p:spPr>
          <a:xfrm>
            <a:off x="4993857" y="3828634"/>
            <a:ext cx="1672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Undominated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947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messages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0339" y="1688559"/>
                <a:ext cx="10515600" cy="496310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 smtClean="0">
                    <a:cs typeface="Arial" panose="020B0604020202020204" pitchFamily="34" charset="0"/>
                  </a:rPr>
                  <a:t>Optimization over nonnegative polynomials has many applications. Powerful SDP/SOS-based </a:t>
                </a:r>
                <a:r>
                  <a:rPr lang="en-US" altLang="en-US" smtClean="0">
                    <a:cs typeface="Arial" panose="020B0604020202020204" pitchFamily="34" charset="0"/>
                  </a:rPr>
                  <a:t>relaxations available.</a:t>
                </a:r>
                <a:endParaRPr lang="en-US" altLang="en-US" dirty="0" smtClean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 smtClean="0">
                    <a:cs typeface="Arial" panose="020B0604020202020204" pitchFamily="34" charset="0"/>
                  </a:rPr>
                  <a:t>Two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particular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applications here: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monotone regression and difference of convex programming.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dirty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dirty="0" smtClean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 smtClean="0">
                    <a:cs typeface="Arial" panose="020B0604020202020204" pitchFamily="34" charset="0"/>
                  </a:rPr>
                  <a:t>Future directions: 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altLang="en-US" dirty="0" smtClean="0">
                    <a:cs typeface="Arial" panose="020B0604020202020204" pitchFamily="34" charset="0"/>
                  </a:rPr>
                  <a:t>Recent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algorithmic developments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to improve scalability of </a:t>
                </a:r>
                <a:r>
                  <a:rPr lang="en-US" altLang="en-US" dirty="0" smtClean="0">
                    <a:cs typeface="Arial" panose="020B0604020202020204" pitchFamily="34" charset="0"/>
                  </a:rPr>
                  <a:t>SDP.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altLang="en-US" dirty="0" smtClean="0">
                    <a:cs typeface="Arial" panose="020B0604020202020204" pitchFamily="34" charset="0"/>
                  </a:rPr>
                  <a:t>Using DC programming for sparse regression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||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func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/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 smtClean="0">
                  <a:cs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en-US" altLang="en-US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0339" y="1688559"/>
                <a:ext cx="10515600" cy="4963102"/>
              </a:xfrm>
              <a:blipFill>
                <a:blip r:embed="rId2"/>
                <a:stretch>
                  <a:fillRect l="-1043" t="-2088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31454" y="3352614"/>
            <a:ext cx="9804418" cy="1262509"/>
            <a:chOff x="999022" y="3289860"/>
            <a:chExt cx="9804418" cy="1262509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22" y="3435833"/>
              <a:ext cx="3158139" cy="983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Shape 83" descr="realdata.png"/>
            <p:cNvPicPr preferRelativeResize="0"/>
            <p:nvPr/>
          </p:nvPicPr>
          <p:blipFill rotWithShape="1">
            <a:blip r:embed="rId4">
              <a:alphaModFix/>
            </a:blip>
            <a:srcRect l="4713" t="4266" r="4738" b="4072"/>
            <a:stretch/>
          </p:blipFill>
          <p:spPr>
            <a:xfrm>
              <a:off x="4282540" y="3435833"/>
              <a:ext cx="1526084" cy="100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1" t="5587" r="6995" b="2656"/>
            <a:stretch/>
          </p:blipFill>
          <p:spPr>
            <a:xfrm>
              <a:off x="7533760" y="3366189"/>
              <a:ext cx="1376316" cy="1141838"/>
            </a:xfrm>
            <a:prstGeom prst="rect">
              <a:avLst/>
            </a:prstGeom>
          </p:spPr>
        </p:pic>
        <p:pic>
          <p:nvPicPr>
            <p:cNvPr id="9" name="Imag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0670" b="25473"/>
            <a:stretch/>
          </p:blipFill>
          <p:spPr>
            <a:xfrm>
              <a:off x="9076831" y="3289860"/>
              <a:ext cx="1726609" cy="12181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l="3791" t="778"/>
            <a:stretch/>
          </p:blipFill>
          <p:spPr>
            <a:xfrm>
              <a:off x="5924461" y="3321847"/>
              <a:ext cx="1340787" cy="123052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42010" t="5918" r="15051" b="6503"/>
          <a:stretch/>
        </p:blipFill>
        <p:spPr>
          <a:xfrm>
            <a:off x="10724152" y="4967662"/>
            <a:ext cx="1259296" cy="16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Questions?</a:t>
            </a:r>
          </a:p>
          <a:p>
            <a:endParaRPr lang="en-US" sz="3200" dirty="0"/>
          </a:p>
          <a:p>
            <a:r>
              <a:rPr lang="en-US" sz="3200" dirty="0" smtClean="0"/>
              <a:t>Want to learn </a:t>
            </a:r>
            <a:r>
              <a:rPr lang="en-US" sz="3200" dirty="0"/>
              <a:t>more?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scholar.princeton.edu/ghall/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Imposing 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1149" y="1734589"/>
                <a:ext cx="9792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Example:</a:t>
                </a:r>
                <a:r>
                  <a:rPr lang="en-US" sz="2400" dirty="0" smtClean="0"/>
                  <a:t> For what values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 smtClean="0"/>
                  <a:t> is the following polynomial monotone?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49" y="1734589"/>
                <a:ext cx="9792392" cy="461665"/>
              </a:xfrm>
              <a:prstGeom prst="rect">
                <a:avLst/>
              </a:prstGeom>
              <a:blipFill>
                <a:blip r:embed="rId2"/>
                <a:stretch>
                  <a:fillRect l="-99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74720" y="2196254"/>
                <a:ext cx="541435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0" y="2196254"/>
                <a:ext cx="5414356" cy="470000"/>
              </a:xfrm>
              <a:prstGeom prst="rect">
                <a:avLst/>
              </a:prstGeom>
              <a:blipFill>
                <a:blip r:embed="rId3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724" y="3065876"/>
                <a:ext cx="7392786" cy="19389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A polynomial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/>
                  <a:t> is monotone on [0,1] if and only 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are some </a:t>
                </a:r>
                <a:r>
                  <a:rPr lang="en-US" sz="2400" dirty="0" err="1" smtClean="0"/>
                  <a:t>sos</a:t>
                </a:r>
                <a:r>
                  <a:rPr lang="en-US" sz="2400" dirty="0" smtClean="0"/>
                  <a:t> polynomials of 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4" y="3065876"/>
                <a:ext cx="7392786" cy="1938992"/>
              </a:xfrm>
              <a:prstGeom prst="rect">
                <a:avLst/>
              </a:prstGeom>
              <a:blipFill>
                <a:blip r:embed="rId4"/>
                <a:stretch>
                  <a:fillRect t="-2188" b="-59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40133" y="5476447"/>
            <a:ext cx="492113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 for </a:t>
            </a:r>
            <a:r>
              <a:rPr lang="en-US" sz="2400" dirty="0" err="1" smtClean="0"/>
              <a:t>sos</a:t>
            </a:r>
            <a:r>
              <a:rPr lang="en-US" sz="2400" dirty="0" smtClean="0"/>
              <a:t> polynomials using SDP!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22" y="2883214"/>
            <a:ext cx="3024909" cy="37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7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over nonnegative polynomials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Interested in more than checking </a:t>
            </a:r>
            <a:r>
              <a:rPr lang="en-US" dirty="0" err="1" smtClean="0"/>
              <a:t>nonnegativity</a:t>
            </a:r>
            <a:r>
              <a:rPr lang="en-US" dirty="0" smtClean="0"/>
              <a:t> of a given polynomial</a:t>
            </a:r>
          </a:p>
          <a:p>
            <a:r>
              <a:rPr lang="en-US" dirty="0" smtClean="0"/>
              <a:t>Problems of the type: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67685" y="2873584"/>
                <a:ext cx="3856630" cy="17393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685" y="2873584"/>
                <a:ext cx="3856630" cy="17393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1037230" y="3023708"/>
            <a:ext cx="4844955" cy="1439109"/>
            <a:chOff x="1037230" y="3023708"/>
            <a:chExt cx="4844955" cy="1439109"/>
          </a:xfrm>
        </p:grpSpPr>
        <p:sp>
          <p:nvSpPr>
            <p:cNvPr id="6" name="Rectangle 5"/>
            <p:cNvSpPr/>
            <p:nvPr/>
          </p:nvSpPr>
          <p:spPr>
            <a:xfrm>
              <a:off x="5445457" y="3398293"/>
              <a:ext cx="436728" cy="245659"/>
            </a:xfrm>
            <a:prstGeom prst="rect">
              <a:avLst/>
            </a:prstGeom>
            <a:noFill/>
            <a:ln w="28575">
              <a:solidFill>
                <a:srgbClr val="F78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cteur droit avec flèche 7"/>
            <p:cNvCxnSpPr>
              <a:stCxn id="6" idx="1"/>
            </p:cNvCxnSpPr>
            <p:nvPr/>
          </p:nvCxnSpPr>
          <p:spPr>
            <a:xfrm flipH="1" flipV="1">
              <a:off x="3439236" y="3521122"/>
              <a:ext cx="2006221" cy="1"/>
            </a:xfrm>
            <a:prstGeom prst="straightConnector1">
              <a:avLst/>
            </a:prstGeom>
            <a:ln w="28575">
              <a:solidFill>
                <a:srgbClr val="F78D35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037230" y="3023708"/>
                  <a:ext cx="2402006" cy="1439109"/>
                </a:xfrm>
                <a:prstGeom prst="rect">
                  <a:avLst/>
                </a:prstGeom>
                <a:noFill/>
                <a:ln w="28575">
                  <a:solidFill>
                    <a:srgbClr val="F78D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tx1"/>
                      </a:solidFill>
                    </a:rPr>
                    <a:t>Decision variables are the </a:t>
                  </a:r>
                  <a:r>
                    <a:rPr lang="en-US" sz="2400" b="1" dirty="0" smtClean="0">
                      <a:solidFill>
                        <a:schemeClr val="tx1"/>
                      </a:solidFill>
                    </a:rPr>
                    <a:t>coefficients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of the polynomial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30" y="3023708"/>
                  <a:ext cx="2402006" cy="143910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52" t="-6224" r="-2506" b="-12448"/>
                  </a:stretch>
                </a:blipFill>
                <a:ln w="28575">
                  <a:solidFill>
                    <a:srgbClr val="F78D3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>
            <a:off x="5649605" y="2658058"/>
            <a:ext cx="6059605" cy="1954885"/>
            <a:chOff x="5649605" y="2658058"/>
            <a:chExt cx="6059605" cy="1954885"/>
          </a:xfrm>
        </p:grpSpPr>
        <p:grpSp>
          <p:nvGrpSpPr>
            <p:cNvPr id="13" name="Groupe 12"/>
            <p:cNvGrpSpPr/>
            <p:nvPr/>
          </p:nvGrpSpPr>
          <p:grpSpPr>
            <a:xfrm flipH="1">
              <a:off x="5991367" y="2658058"/>
              <a:ext cx="5717843" cy="1954885"/>
              <a:chOff x="440155" y="3023708"/>
              <a:chExt cx="5543472" cy="195488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229979" y="3398292"/>
                <a:ext cx="753648" cy="488480"/>
              </a:xfrm>
              <a:prstGeom prst="rect">
                <a:avLst/>
              </a:prstGeom>
              <a:noFill/>
              <a:ln w="28575">
                <a:solidFill>
                  <a:srgbClr val="31AD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cteur droit avec flèche 14"/>
              <p:cNvCxnSpPr>
                <a:stCxn id="14" idx="1"/>
              </p:cNvCxnSpPr>
              <p:nvPr/>
            </p:nvCxnSpPr>
            <p:spPr>
              <a:xfrm flipH="1" flipV="1">
                <a:off x="3439236" y="3521124"/>
                <a:ext cx="1790743" cy="121408"/>
              </a:xfrm>
              <a:prstGeom prst="straightConnector1">
                <a:avLst/>
              </a:prstGeom>
              <a:ln w="28575">
                <a:solidFill>
                  <a:srgbClr val="31ADAD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440155" y="3023708"/>
                    <a:ext cx="2999081" cy="1954885"/>
                  </a:xfrm>
                  <a:prstGeom prst="rect">
                    <a:avLst/>
                  </a:prstGeom>
                  <a:noFill/>
                  <a:ln w="28575">
                    <a:solidFill>
                      <a:srgbClr val="31ADA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Linear objective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and </a:t>
                    </a:r>
                    <a:r>
                      <a:rPr lang="en-US" sz="2400" b="1" dirty="0" smtClean="0">
                        <a:solidFill>
                          <a:schemeClr val="tx1"/>
                        </a:solidFill>
                      </a:rPr>
                      <a:t>affine constraints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in the coefficients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(e.g., sum of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</a:rPr>
                      <a:t>coefs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=1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155" y="3023708"/>
                    <a:ext cx="2999081" cy="195488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>
                    <a:solidFill>
                      <a:srgbClr val="31ADAD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Connecteur droit avec flèche 18"/>
            <p:cNvCxnSpPr/>
            <p:nvPr/>
          </p:nvCxnSpPr>
          <p:spPr>
            <a:xfrm flipV="1">
              <a:off x="7124131" y="3155474"/>
              <a:ext cx="1491661" cy="734138"/>
            </a:xfrm>
            <a:prstGeom prst="straightConnector1">
              <a:avLst/>
            </a:prstGeom>
            <a:ln w="28575">
              <a:solidFill>
                <a:srgbClr val="31ADAD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flipH="1">
              <a:off x="5649605" y="3680179"/>
              <a:ext cx="1474526" cy="365651"/>
            </a:xfrm>
            <a:prstGeom prst="rect">
              <a:avLst/>
            </a:prstGeom>
            <a:noFill/>
            <a:ln w="28575">
              <a:solidFill>
                <a:srgbClr val="31A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394090" y="4098993"/>
            <a:ext cx="3403815" cy="1394759"/>
            <a:chOff x="4394092" y="4088030"/>
            <a:chExt cx="3403815" cy="1394759"/>
          </a:xfrm>
        </p:grpSpPr>
        <p:sp>
          <p:nvSpPr>
            <p:cNvPr id="23" name="Rectangle 22"/>
            <p:cNvSpPr/>
            <p:nvPr/>
          </p:nvSpPr>
          <p:spPr>
            <a:xfrm flipH="1">
              <a:off x="5037720" y="4088030"/>
              <a:ext cx="2086411" cy="453756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avec flèche 24"/>
            <p:cNvCxnSpPr>
              <a:stCxn id="4" idx="2"/>
              <a:endCxn id="28" idx="0"/>
            </p:cNvCxnSpPr>
            <p:nvPr/>
          </p:nvCxnSpPr>
          <p:spPr>
            <a:xfrm flipH="1">
              <a:off x="6095999" y="4612943"/>
              <a:ext cx="1" cy="42523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 flipH="1">
              <a:off x="4394092" y="5038173"/>
              <a:ext cx="3403815" cy="4446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Nonnegativity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condition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2574876" y="5765364"/>
            <a:ext cx="704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would we be interested in problems of this type?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Polynomial optimization</a:t>
            </a:r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185709" y="1728118"/>
            <a:ext cx="9084738" cy="1945968"/>
            <a:chOff x="1448648" y="1921514"/>
            <a:chExt cx="9084738" cy="194596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5" t="28511" r="10935" b="4743"/>
            <a:stretch/>
          </p:blipFill>
          <p:spPr>
            <a:xfrm>
              <a:off x="4187837" y="2011600"/>
              <a:ext cx="2064058" cy="1569613"/>
            </a:xfrm>
            <a:prstGeom prst="rect">
              <a:avLst/>
            </a:prstGeom>
          </p:spPr>
        </p:pic>
        <p:cxnSp>
          <p:nvCxnSpPr>
            <p:cNvPr id="7" name="Connecteur droit 6"/>
            <p:cNvCxnSpPr/>
            <p:nvPr/>
          </p:nvCxnSpPr>
          <p:spPr>
            <a:xfrm>
              <a:off x="3936937" y="3346709"/>
              <a:ext cx="2743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5823136" y="2832849"/>
                  <a:ext cx="1358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78D3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78D35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78D35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rgbClr val="F78D35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3136" y="2832849"/>
                  <a:ext cx="135828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448648" y="2214218"/>
                  <a:ext cx="2949146" cy="1237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n-US" sz="2200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648" y="2214218"/>
                  <a:ext cx="2949146" cy="123726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6680137" y="2187920"/>
                  <a:ext cx="3853249" cy="12775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func>
                      </m:oMath>
                    </m:oMathPara>
                  </a14:m>
                  <a:endParaRPr lang="en-US" sz="22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≥0, </m:t>
                        </m:r>
                      </m:oMath>
                    </m:oMathPara>
                  </a14:m>
                  <a:endParaRPr lang="en-US" sz="22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∈{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≤0,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=0}</m:t>
                        </m:r>
                      </m:oMath>
                    </m:oMathPara>
                  </a14:m>
                  <a:endParaRPr lang="en-US" sz="2200" dirty="0" smtClean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137" y="2187920"/>
                  <a:ext cx="3853249" cy="12775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1821318" y="1921514"/>
              <a:ext cx="8518435" cy="19459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30</a:t>
            </a:fld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01" y="4946081"/>
            <a:ext cx="26781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519439" y="3886344"/>
            <a:ext cx="5684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/>
              <a:t>ML applications:</a:t>
            </a:r>
            <a:endParaRPr lang="en-US" altLang="en-US" sz="2200" dirty="0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1519439" y="4379220"/>
            <a:ext cx="89947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Low-rank matrix completion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Training deep nets with polynomial activation functions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Nonnegative matrix factorization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cs typeface="Arial" panose="020B0604020202020204" pitchFamily="34" charset="0"/>
              </a:rPr>
              <a:t>Dictionary </a:t>
            </a:r>
            <a:r>
              <a:rPr lang="en-US" altLang="en-US" sz="2000" dirty="0">
                <a:cs typeface="Arial" panose="020B0604020202020204" pitchFamily="34" charset="0"/>
              </a:rPr>
              <a:t>learning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Sparse recovery with nonconvex </a:t>
            </a:r>
            <a:r>
              <a:rPr lang="en-US" altLang="en-US" sz="2000" dirty="0" err="1">
                <a:cs typeface="Arial" panose="020B0604020202020204" pitchFamily="34" charset="0"/>
              </a:rPr>
              <a:t>regularizers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Shape-constrained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Impose e.g., monotonicity or convexity on the </a:t>
            </a:r>
            <a:r>
              <a:rPr lang="en-US" dirty="0" err="1" smtClean="0"/>
              <a:t>regressor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47" y="2552133"/>
            <a:ext cx="2651051" cy="24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145415" y="2552133"/>
            <a:ext cx="5259186" cy="2429591"/>
            <a:chOff x="6134793" y="2386249"/>
            <a:chExt cx="5259186" cy="2429591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766" y="3061064"/>
              <a:ext cx="5075238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134793" y="2386249"/>
              <a:ext cx="5259185" cy="45928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Example:</a:t>
              </a:r>
              <a:r>
                <a:rPr lang="en-US" sz="2000" dirty="0" smtClean="0">
                  <a:solidFill>
                    <a:schemeClr val="tx1"/>
                  </a:solidFill>
                </a:rPr>
                <a:t> price of a car with respect to age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34793" y="2840407"/>
              <a:ext cx="5259186" cy="197543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ZoneTexte 34"/>
          <p:cNvSpPr txBox="1"/>
          <p:nvPr/>
        </p:nvSpPr>
        <p:spPr>
          <a:xfrm>
            <a:off x="1585498" y="5051861"/>
            <a:ext cx="881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does this relate to optimizing over nonnegative polynomials?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99507" y="5531646"/>
            <a:ext cx="2781991" cy="10091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Monotonicity of a polynomial </a:t>
            </a:r>
            <a:r>
              <a:rPr lang="en-US" sz="2000" dirty="0" err="1" smtClean="0">
                <a:solidFill>
                  <a:schemeClr val="tx1"/>
                </a:solidFill>
              </a:rPr>
              <a:t>regressor</a:t>
            </a:r>
            <a:r>
              <a:rPr lang="en-US" sz="2000" dirty="0" smtClean="0">
                <a:solidFill>
                  <a:schemeClr val="tx1"/>
                </a:solidFill>
              </a:rPr>
              <a:t> over a range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9609" y="5517320"/>
            <a:ext cx="2568794" cy="10091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Nonnegativity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of partial derivatives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over that range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6111" y="5533496"/>
            <a:ext cx="2781991" cy="10091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Convexity of a polynomial </a:t>
            </a:r>
            <a:r>
              <a:rPr lang="en-US" sz="2000" dirty="0" err="1" smtClean="0">
                <a:solidFill>
                  <a:schemeClr val="tx1"/>
                </a:solidFill>
              </a:rPr>
              <a:t>regressor</a:t>
            </a:r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177864" y="5531646"/>
                <a:ext cx="2828488" cy="100919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≽0</m:t>
                    </m:r>
                    <m:r>
                      <a:rPr lang="en-US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≥0, ∀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64" y="5531646"/>
                <a:ext cx="2828488" cy="1009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-Right Arrow 16"/>
          <p:cNvSpPr/>
          <p:nvPr/>
        </p:nvSpPr>
        <p:spPr>
          <a:xfrm>
            <a:off x="2694628" y="5800496"/>
            <a:ext cx="709353" cy="4190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8786555" y="5844762"/>
            <a:ext cx="709353" cy="4190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Difference of Convex (DC)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4014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Problems of the form</a:t>
                </a:r>
                <a:endParaRPr lang="en-US" sz="105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convex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10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401468"/>
              </a:xfrm>
              <a:blipFill>
                <a:blip r:embed="rId3"/>
                <a:stretch>
                  <a:fillRect l="-1217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264695" y="4367016"/>
            <a:ext cx="6091487" cy="834710"/>
            <a:chOff x="2189748" y="4957011"/>
            <a:chExt cx="6091487" cy="83471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6105" y="4957011"/>
              <a:ext cx="5955130" cy="83471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66611" y="4957011"/>
              <a:ext cx="2502568" cy="270082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89748" y="5172537"/>
              <a:ext cx="1628273" cy="270082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4043" y="5494347"/>
              <a:ext cx="4122820" cy="297374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449803" y="5223263"/>
            <a:ext cx="295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Hiriart-Urruty</a:t>
            </a:r>
            <a:r>
              <a:rPr lang="en-US" dirty="0" smtClean="0"/>
              <a:t>, 1985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780" y="5338695"/>
            <a:ext cx="7587554" cy="989681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4068770" y="5331990"/>
            <a:ext cx="7625564" cy="996386"/>
            <a:chOff x="4068770" y="5331990"/>
            <a:chExt cx="7625564" cy="996386"/>
          </a:xfrm>
        </p:grpSpPr>
        <p:sp>
          <p:nvSpPr>
            <p:cNvPr id="13" name="Rectangle 12"/>
            <p:cNvSpPr/>
            <p:nvPr/>
          </p:nvSpPr>
          <p:spPr>
            <a:xfrm>
              <a:off x="6095999" y="5331990"/>
              <a:ext cx="5374105" cy="266705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8095" y="5826073"/>
              <a:ext cx="7086239" cy="253885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68770" y="6018870"/>
              <a:ext cx="1078650" cy="309506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030452" y="6335081"/>
            <a:ext cx="295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Tuy</a:t>
            </a:r>
            <a:r>
              <a:rPr lang="en-US" dirty="0" smtClean="0"/>
              <a:t>, 1995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3698194"/>
            <a:ext cx="1118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ML Applications</a:t>
            </a:r>
            <a:r>
              <a:rPr lang="en-US" sz="2400" dirty="0" smtClean="0"/>
              <a:t>: Sparse PCA, Kernel selection, feature selection in SVM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44126" y="3063372"/>
                <a:ext cx="6029499" cy="5309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</a:rPr>
                  <a:t>convex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126" y="3063372"/>
                <a:ext cx="6029499" cy="530915"/>
              </a:xfrm>
              <a:prstGeom prst="rect">
                <a:avLst/>
              </a:prstGeom>
              <a:blipFill rotWithShape="0">
                <a:blip r:embed="rId6"/>
                <a:stretch>
                  <a:fillRect l="-2123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4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Outline of the rest of the talk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Very b</a:t>
            </a:r>
            <a:r>
              <a:rPr lang="en-US" dirty="0" smtClean="0"/>
              <a:t>rief </a:t>
            </a:r>
            <a:r>
              <a:rPr lang="en-US" dirty="0" smtClean="0"/>
              <a:t>introduction to sum of squares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Revisit shape-constrained regression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Revisit difference of convex programming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squares </a:t>
            </a:r>
            <a:r>
              <a:rPr lang="en-US" dirty="0" smtClean="0"/>
              <a:t>polynomials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Is this polynomial nonnegative?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sz="300" dirty="0" smtClean="0"/>
              </a:p>
              <a:p>
                <a:r>
                  <a:rPr lang="en-US" b="1" dirty="0" smtClean="0"/>
                  <a:t>NP-hard</a:t>
                </a:r>
                <a:r>
                  <a:rPr lang="en-US" dirty="0" smtClean="0"/>
                  <a:t> to decide for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≥4.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sz="1100" b="0" dirty="0" smtClean="0"/>
              </a:p>
              <a:p>
                <a:r>
                  <a:rPr lang="en-US" dirty="0"/>
                  <a:t>W</a:t>
                </a:r>
                <a:r>
                  <a:rPr lang="en-US" dirty="0" smtClean="0"/>
                  <a:t>hat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can be written as a </a:t>
                </a:r>
                <a:r>
                  <a:rPr lang="en-US" b="1" dirty="0"/>
                  <a:t>sum of </a:t>
                </a:r>
                <a:r>
                  <a:rPr lang="en-US" b="1" dirty="0" smtClean="0"/>
                  <a:t>squares (</a:t>
                </a:r>
                <a:r>
                  <a:rPr lang="en-US" b="1" dirty="0" err="1" smtClean="0"/>
                  <a:t>sos</a:t>
                </a:r>
                <a:r>
                  <a:rPr lang="en-US" b="1" dirty="0" smtClean="0"/>
                  <a:t>)?</a:t>
                </a:r>
              </a:p>
              <a:p>
                <a:endParaRPr lang="en-US" sz="1200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Sufficient condition </a:t>
                </a:r>
                <a:r>
                  <a:rPr lang="en-US" dirty="0" smtClean="0"/>
                  <a:t>for </a:t>
                </a:r>
                <a:r>
                  <a:rPr lang="en-US" dirty="0" err="1" smtClean="0"/>
                  <a:t>nonnegativity</a:t>
                </a:r>
                <a:endParaRPr lang="en-US" dirty="0" smtClean="0"/>
              </a:p>
              <a:p>
                <a:r>
                  <a:rPr lang="en-US" dirty="0" smtClean="0"/>
                  <a:t>Can optimize over the set of </a:t>
                </a:r>
                <a:r>
                  <a:rPr lang="en-US" dirty="0" err="1" smtClean="0"/>
                  <a:t>sos</a:t>
                </a:r>
                <a:r>
                  <a:rPr lang="en-US" dirty="0" smtClean="0"/>
                  <a:t> polynomials using </a:t>
                </a:r>
                <a:r>
                  <a:rPr lang="en-US" b="1" dirty="0" smtClean="0"/>
                  <a:t>SDP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sz="9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sz="1200" dirty="0" smtClean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13" y="4509733"/>
            <a:ext cx="8704174" cy="528033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33" y="2444053"/>
            <a:ext cx="9534735" cy="81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Revisiting </a:t>
            </a:r>
            <a:br>
              <a:rPr lang="en-US" dirty="0" smtClean="0"/>
            </a:br>
            <a:r>
              <a:rPr lang="en-US" dirty="0" smtClean="0"/>
              <a:t>Monotone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[Ahmadi, </a:t>
            </a:r>
            <a:r>
              <a:rPr lang="en-US" dirty="0" err="1" smtClean="0"/>
              <a:t>Curmei</a:t>
            </a:r>
            <a:r>
              <a:rPr lang="en-US" dirty="0" smtClean="0"/>
              <a:t>, GH, 2017]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81F9-5FED-4898-852C-181FACAA8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Monotone regression: problem definition</a:t>
            </a:r>
            <a:endParaRPr lang="en-US" dirty="0"/>
          </a:p>
        </p:txBody>
      </p:sp>
      <p:pic>
        <p:nvPicPr>
          <p:cNvPr id="4" name="Shape 83" descr="realdat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89" y="1653549"/>
            <a:ext cx="5324599" cy="397823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9928" y="1798434"/>
                <a:ext cx="593296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i="1" dirty="0" smtClean="0"/>
                  <a:t>N</a:t>
                </a:r>
                <a:r>
                  <a:rPr lang="en-US" sz="2400" b="1" dirty="0" smtClean="0"/>
                  <a:t> data points: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n</a:t>
                </a:r>
                <a:r>
                  <a:rPr lang="en-US" sz="2400" dirty="0" smtClean="0"/>
                  <a:t>oisy measurements of a monotone function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 smtClean="0"/>
                  <a:t/>
                </a:r>
                <a:br>
                  <a:rPr lang="en-US" sz="2400" b="0" dirty="0" smtClean="0"/>
                </a:b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1" dirty="0" smtClean="0"/>
                  <a:t>Feature domain</a:t>
                </a:r>
                <a:r>
                  <a:rPr lang="en-US" sz="2400" dirty="0" smtClean="0"/>
                  <a:t>: box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928" y="1798434"/>
                <a:ext cx="5932968" cy="1938992"/>
              </a:xfrm>
              <a:prstGeom prst="rect">
                <a:avLst/>
              </a:prstGeom>
              <a:blipFill>
                <a:blip r:embed="rId4"/>
                <a:stretch>
                  <a:fillRect l="-1644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479928" y="3925929"/>
            <a:ext cx="6712072" cy="1705852"/>
            <a:chOff x="5479928" y="3385577"/>
            <a:chExt cx="6712072" cy="1705852"/>
          </a:xfrm>
        </p:grpSpPr>
        <p:grpSp>
          <p:nvGrpSpPr>
            <p:cNvPr id="3" name="Group 2"/>
            <p:cNvGrpSpPr/>
            <p:nvPr/>
          </p:nvGrpSpPr>
          <p:grpSpPr>
            <a:xfrm>
              <a:off x="5479928" y="3385577"/>
              <a:ext cx="6712072" cy="1705852"/>
              <a:chOff x="5479928" y="3385577"/>
              <a:chExt cx="6712072" cy="17058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479928" y="3385577"/>
                    <a:ext cx="6180057" cy="1705852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100" b="1" dirty="0" smtClean="0">
                        <a:solidFill>
                          <a:schemeClr val="accent2"/>
                        </a:solidFill>
                      </a:rPr>
                      <a:t>Monotonicity profile: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2000" dirty="0" smtClean="0"/>
                      <a:t> </a:t>
                    </a:r>
                  </a:p>
                  <a:p>
                    <a:r>
                      <a:rPr lang="en-US" sz="2000" dirty="0"/>
                      <a:t>f</a:t>
                    </a:r>
                    <a:r>
                      <a:rPr lang="en-US" sz="2000" dirty="0" smtClean="0"/>
                      <a:t>or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9928" y="3385577"/>
                    <a:ext cx="6180057" cy="170585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83" t="-1773" b="-4965"/>
                    </a:stretch>
                  </a:blipFill>
                  <a:ln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675992" y="3732966"/>
                    <a:ext cx="5516004" cy="4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if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sz="2000" dirty="0" smtClean="0"/>
                      <a:t> is monotonically increasing w.r.t.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5992" y="3732966"/>
                    <a:ext cx="5516004" cy="4247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05" t="-5714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675996" y="4026048"/>
                    <a:ext cx="5516004" cy="4247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if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sz="2000" dirty="0" smtClean="0"/>
                      <a:t> is monotonically decreasing w.r.t.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5996" y="4026048"/>
                    <a:ext cx="5516004" cy="42479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05" t="-5714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675992" y="4346097"/>
                  <a:ext cx="5516004" cy="4247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if no monotonicity requirements on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sz="2000" dirty="0" smtClean="0"/>
                    <a:t> w.r.t.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992" y="4346097"/>
                  <a:ext cx="5516004" cy="424796"/>
                </a:xfrm>
                <a:prstGeom prst="rect">
                  <a:avLst/>
                </a:prstGeom>
                <a:blipFill>
                  <a:blip r:embed="rId8"/>
                  <a:stretch>
                    <a:fillRect l="-1105" t="-7246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79928" y="5694030"/>
                <a:ext cx="6180058" cy="8309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78D35"/>
                    </a:solidFill>
                  </a:rPr>
                  <a:t>Goal:</a:t>
                </a:r>
                <a:r>
                  <a:rPr lang="en-US" sz="2400" dirty="0" smtClean="0"/>
                  <a:t> Fit a polynomial to the data that has monotonicity profile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over B.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928" y="5694030"/>
                <a:ext cx="6180058" cy="830997"/>
              </a:xfrm>
              <a:prstGeom prst="rect">
                <a:avLst/>
              </a:prstGeom>
              <a:blipFill>
                <a:blip r:embed="rId9"/>
                <a:stretch>
                  <a:fillRect t="-5072" b="-152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60330" y="5694030"/>
            <a:ext cx="489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Can this be done computationally?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good is this approximation?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47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hèm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5C732EC-95E2-4661-96C8-42F5019C7CC4}" vid="{DA431B99-2459-4043-8C46-623F2D1A93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Generals</Template>
  <TotalTime>10926</TotalTime>
  <Words>1109</Words>
  <Application>Microsoft Office PowerPoint</Application>
  <PresentationFormat>Widescreen</PresentationFormat>
  <Paragraphs>355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Source Code Pro</vt:lpstr>
      <vt:lpstr>Wingdings</vt:lpstr>
      <vt:lpstr>Thème Office</vt:lpstr>
      <vt:lpstr>Nonnegative polynomials and applications to learning</vt:lpstr>
      <vt:lpstr>Nonnegative polynomials</vt:lpstr>
      <vt:lpstr>Optimizing over nonnegative polynomials</vt:lpstr>
      <vt:lpstr>1. Shape-constrained regression</vt:lpstr>
      <vt:lpstr>2. Difference of Convex (DC) programming</vt:lpstr>
      <vt:lpstr>Outline of the rest of the talk</vt:lpstr>
      <vt:lpstr>Sum of squares polynomials</vt:lpstr>
      <vt:lpstr>Revisiting  Monotone Regression</vt:lpstr>
      <vt:lpstr>Monotone regression: problem definition</vt:lpstr>
      <vt:lpstr>NP-hardness and SOS relaxation</vt:lpstr>
      <vt:lpstr>Approximation theorem</vt:lpstr>
      <vt:lpstr>Numerical experiments (1/2) </vt:lpstr>
      <vt:lpstr>Numerical experiments (2/2)</vt:lpstr>
      <vt:lpstr>Revisiting difference of convex programming</vt:lpstr>
      <vt:lpstr>Difference of Convex (dc) decomposition</vt:lpstr>
      <vt:lpstr>Existence of dc decomposition (1/3)</vt:lpstr>
      <vt:lpstr>Existence of dc decomposition (2/3)</vt:lpstr>
      <vt:lpstr>Existence of dc decomposition (3/3)</vt:lpstr>
      <vt:lpstr>Uniqueness of dc decomposition</vt:lpstr>
      <vt:lpstr>Convex-Concave Procedure (CCP)</vt:lpstr>
      <vt:lpstr>Convex-Concave Procedure (CCP)</vt:lpstr>
      <vt:lpstr>Picking the “best” decomposition for CCP</vt:lpstr>
      <vt:lpstr>Undominated decompositions (1/2)</vt:lpstr>
      <vt:lpstr>Undominated decompositions (2/2)</vt:lpstr>
      <vt:lpstr>Comparing different decompositions (1/2)</vt:lpstr>
      <vt:lpstr>Comparing different decompositions (2/2)</vt:lpstr>
      <vt:lpstr>Main messages</vt:lpstr>
      <vt:lpstr>Thank you for listening</vt:lpstr>
      <vt:lpstr>Imposing monotonicity</vt:lpstr>
      <vt:lpstr>1. Polynomial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 of Convex (DC) Decomposition of  Nonconvex Polynomials with Algebraic Techniques</dc:title>
  <dc:creator>G Hall</dc:creator>
  <cp:lastModifiedBy>Georgina H</cp:lastModifiedBy>
  <cp:revision>394</cp:revision>
  <dcterms:created xsi:type="dcterms:W3CDTF">2016-05-02T14:16:43Z</dcterms:created>
  <dcterms:modified xsi:type="dcterms:W3CDTF">2017-11-09T06:19:10Z</dcterms:modified>
</cp:coreProperties>
</file>