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6"/>
  </p:notesMasterIdLst>
  <p:sldIdLst>
    <p:sldId id="256" r:id="rId2"/>
    <p:sldId id="1387" r:id="rId3"/>
    <p:sldId id="1355" r:id="rId4"/>
    <p:sldId id="1337" r:id="rId5"/>
    <p:sldId id="1340" r:id="rId6"/>
    <p:sldId id="1341" r:id="rId7"/>
    <p:sldId id="1342" r:id="rId8"/>
    <p:sldId id="1346" r:id="rId9"/>
    <p:sldId id="1343" r:id="rId10"/>
    <p:sldId id="1344" r:id="rId11"/>
    <p:sldId id="1384" r:id="rId12"/>
    <p:sldId id="1360" r:id="rId13"/>
    <p:sldId id="1347" r:id="rId14"/>
    <p:sldId id="1353" r:id="rId15"/>
    <p:sldId id="1350" r:id="rId16"/>
    <p:sldId id="1351" r:id="rId17"/>
    <p:sldId id="1354" r:id="rId18"/>
    <p:sldId id="1356" r:id="rId19"/>
    <p:sldId id="1361" r:id="rId20"/>
    <p:sldId id="1364" r:id="rId21"/>
    <p:sldId id="1388" r:id="rId22"/>
    <p:sldId id="1358" r:id="rId23"/>
    <p:sldId id="1365" r:id="rId24"/>
    <p:sldId id="1366" r:id="rId25"/>
    <p:sldId id="1367" r:id="rId26"/>
    <p:sldId id="1368" r:id="rId27"/>
    <p:sldId id="1372" r:id="rId28"/>
    <p:sldId id="1373" r:id="rId29"/>
    <p:sldId id="1374" r:id="rId30"/>
    <p:sldId id="1375" r:id="rId31"/>
    <p:sldId id="1377" r:id="rId32"/>
    <p:sldId id="1379" r:id="rId33"/>
    <p:sldId id="1380" r:id="rId34"/>
    <p:sldId id="1381" r:id="rId35"/>
    <p:sldId id="1383" r:id="rId36"/>
    <p:sldId id="1386" r:id="rId37"/>
    <p:sldId id="1389" r:id="rId38"/>
    <p:sldId id="1392" r:id="rId39"/>
    <p:sldId id="1390" r:id="rId40"/>
    <p:sldId id="1397" r:id="rId41"/>
    <p:sldId id="1391" r:id="rId42"/>
    <p:sldId id="1393" r:id="rId43"/>
    <p:sldId id="1396" r:id="rId44"/>
    <p:sldId id="1394" r:id="rId45"/>
    <p:sldId id="1395" r:id="rId46"/>
    <p:sldId id="1398" r:id="rId47"/>
    <p:sldId id="1399" r:id="rId48"/>
    <p:sldId id="1402" r:id="rId49"/>
    <p:sldId id="1403" r:id="rId50"/>
    <p:sldId id="1404" r:id="rId51"/>
    <p:sldId id="1405" r:id="rId52"/>
    <p:sldId id="1407" r:id="rId53"/>
    <p:sldId id="1408" r:id="rId54"/>
    <p:sldId id="1409" r:id="rId55"/>
    <p:sldId id="1412" r:id="rId56"/>
    <p:sldId id="1413" r:id="rId57"/>
    <p:sldId id="1418" r:id="rId58"/>
    <p:sldId id="1419" r:id="rId59"/>
    <p:sldId id="1420" r:id="rId60"/>
    <p:sldId id="1414" r:id="rId61"/>
    <p:sldId id="1415" r:id="rId62"/>
    <p:sldId id="1416" r:id="rId63"/>
    <p:sldId id="1417" r:id="rId64"/>
    <p:sldId id="138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FF0066"/>
    <a:srgbClr val="993366"/>
    <a:srgbClr val="467299"/>
    <a:srgbClr val="708F98"/>
    <a:srgbClr val="FF3300"/>
    <a:srgbClr val="FF9966"/>
    <a:srgbClr val="CC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388" autoAdjust="0"/>
  </p:normalViewPr>
  <p:slideViewPr>
    <p:cSldViewPr snapToGrid="0">
      <p:cViewPr>
        <p:scale>
          <a:sx n="70" d="100"/>
          <a:sy n="70" d="100"/>
        </p:scale>
        <p:origin x="302" y="187"/>
      </p:cViewPr>
      <p:guideLst>
        <p:guide orient="horz" pos="984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6:30-8:30</a:t>
            </a:r>
          </a:p>
          <a:p>
            <a:pPr lvl="0">
              <a:defRPr sz="1800"/>
            </a:pPr>
            <a:r>
              <a:rPr sz="2400"/>
              <a:t>Aharonov and Regev use the periodic Gaussian function. You can see how oracle access to this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7469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6:30-8:30</a:t>
            </a:r>
          </a:p>
          <a:p>
            <a:pPr lvl="0">
              <a:defRPr sz="1800"/>
            </a:pPr>
            <a:r>
              <a:rPr sz="2400"/>
              <a:t>Aharonov and Regev use the periodic Gaussian function. You can see how oracle access to this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333198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6:30-8:30</a:t>
            </a:r>
          </a:p>
          <a:p>
            <a:pPr lvl="0">
              <a:defRPr sz="1800"/>
            </a:pPr>
            <a:r>
              <a:rPr sz="2400"/>
              <a:t>Aharonov and Regev use the periodic Gaussian function. You can see how oracle access to this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740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6:30-8:30</a:t>
            </a:r>
          </a:p>
          <a:p>
            <a:pPr lvl="0">
              <a:defRPr sz="1800"/>
            </a:pPr>
            <a:r>
              <a:rPr sz="2400"/>
              <a:t>Aharonov and Regev use the periodic Gaussian function. You can see how oracle access to this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48744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6:30-8:30</a:t>
            </a:r>
          </a:p>
          <a:p>
            <a:pPr lvl="0">
              <a:defRPr sz="1800"/>
            </a:pPr>
            <a:r>
              <a:rPr sz="2400"/>
              <a:t>Aharonov and Regev use the periodic Gaussian function. You can see how oracle access to this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35639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6:30-8:30</a:t>
            </a:r>
          </a:p>
          <a:p>
            <a:pPr lvl="0">
              <a:defRPr sz="1800"/>
            </a:pPr>
            <a:r>
              <a:rPr sz="2400"/>
              <a:t>Aharonov and Regev use the periodic Gaussian function. You can see how oracle access to this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242530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70" y="1151932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25">
                <a:solidFill>
                  <a:srgbClr val="0433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 dirty="0"/>
              <a:t>Body Level One</a:t>
            </a:r>
          </a:p>
          <a:p>
            <a:pPr lvl="1">
              <a:defRPr sz="1800"/>
            </a:pPr>
            <a:r>
              <a:rPr sz="2250" dirty="0"/>
              <a:t>Body Level Two</a:t>
            </a:r>
          </a:p>
          <a:p>
            <a:pPr lvl="2">
              <a:defRPr sz="1800"/>
            </a:pPr>
            <a:r>
              <a:rPr sz="2250" dirty="0"/>
              <a:t>Body Level Three</a:t>
            </a:r>
          </a:p>
          <a:p>
            <a:pPr lvl="3">
              <a:defRPr sz="1800"/>
            </a:pPr>
            <a:r>
              <a:rPr sz="2250" dirty="0"/>
              <a:t>Body Level Four</a:t>
            </a:r>
          </a:p>
          <a:p>
            <a:pPr lvl="4">
              <a:defRPr sz="1800"/>
            </a:pPr>
            <a:r>
              <a:rPr sz="225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93982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3.png"/><Relationship Id="rId4" Type="http://schemas.openxmlformats.org/officeDocument/2006/relationships/image" Target="../media/image1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1.png"/><Relationship Id="rId3" Type="http://schemas.openxmlformats.org/officeDocument/2006/relationships/image" Target="../media/image730.png"/><Relationship Id="rId7" Type="http://schemas.openxmlformats.org/officeDocument/2006/relationships/image" Target="../media/image1110.png"/><Relationship Id="rId2" Type="http://schemas.openxmlformats.org/officeDocument/2006/relationships/image" Target="../media/image6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1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1.png"/><Relationship Id="rId5" Type="http://schemas.openxmlformats.org/officeDocument/2006/relationships/image" Target="../media/image151.png"/><Relationship Id="rId4" Type="http://schemas.openxmlformats.org/officeDocument/2006/relationships/image" Target="../media/image10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169.png"/><Relationship Id="rId4" Type="http://schemas.openxmlformats.org/officeDocument/2006/relationships/image" Target="../media/image5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36.png"/><Relationship Id="rId4" Type="http://schemas.openxmlformats.org/officeDocument/2006/relationships/image" Target="../media/image5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37.png"/><Relationship Id="rId4" Type="http://schemas.openxmlformats.org/officeDocument/2006/relationships/image" Target="../media/image5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38.png"/><Relationship Id="rId4" Type="http://schemas.openxmlformats.org/officeDocument/2006/relationships/image" Target="../media/image5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9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9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90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image" Target="../media/image72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image" Target="../media/image72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7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9.png"/><Relationship Id="rId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98.jpeg"/><Relationship Id="rId4" Type="http://schemas.openxmlformats.org/officeDocument/2006/relationships/image" Target="../media/image10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121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731.png"/><Relationship Id="rId5" Type="http://schemas.openxmlformats.org/officeDocument/2006/relationships/image" Target="../media/image141.png"/><Relationship Id="rId10" Type="http://schemas.openxmlformats.org/officeDocument/2006/relationships/image" Target="../media/image161.png"/><Relationship Id="rId9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02.png"/><Relationship Id="rId7" Type="http://schemas.openxmlformats.org/officeDocument/2006/relationships/image" Target="../media/image14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731.png"/><Relationship Id="rId5" Type="http://schemas.openxmlformats.org/officeDocument/2006/relationships/image" Target="../media/image141.png"/><Relationship Id="rId10" Type="http://schemas.openxmlformats.org/officeDocument/2006/relationships/image" Target="../media/image161.png"/><Relationship Id="rId9" Type="http://schemas.openxmlformats.org/officeDocument/2006/relationships/image" Target="../media/image14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2.png"/><Relationship Id="rId3" Type="http://schemas.openxmlformats.org/officeDocument/2006/relationships/image" Target="../media/image750.png"/><Relationship Id="rId7" Type="http://schemas.openxmlformats.org/officeDocument/2006/relationships/image" Target="../media/image1193.png"/><Relationship Id="rId2" Type="http://schemas.openxmlformats.org/officeDocument/2006/relationships/image" Target="../media/image1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61.png"/><Relationship Id="rId4" Type="http://schemas.openxmlformats.org/officeDocument/2006/relationships/image" Target="../media/image118.png"/><Relationship Id="rId9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" y="1124124"/>
            <a:ext cx="8829676" cy="1349847"/>
          </a:xfrm>
        </p:spPr>
        <p:txBody>
          <a:bodyPr anchor="t" anchorCtr="0">
            <a:no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/>
              </a:rPr>
              <a:t>On Approximating the Covering Radius and Finding Dense Lattice Subspaces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5" y="2648201"/>
            <a:ext cx="8562109" cy="4043549"/>
          </a:xfrm>
        </p:spPr>
        <p:txBody>
          <a:bodyPr>
            <a:noAutofit/>
          </a:bodyPr>
          <a:lstStyle/>
          <a:p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Daniel Dadush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Centrum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Wiskunde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Informatica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(CWI)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116548" y="2859416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integer projection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small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3"/>
                <a:stretch>
                  <a:fillRect t="-1197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179268" y="3466363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8" y="3466363"/>
                <a:ext cx="4760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CE4AB7-324F-480D-8542-37353B908D9B}"/>
              </a:ext>
            </a:extLst>
          </p:cNvPr>
          <p:cNvCxnSpPr>
            <a:cxnSpLocks/>
          </p:cNvCxnSpPr>
          <p:nvPr/>
        </p:nvCxnSpPr>
        <p:spPr>
          <a:xfrm>
            <a:off x="4116548" y="2859416"/>
            <a:ext cx="827" cy="1221416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69629E-6669-46B1-8144-59E92DC499DD}"/>
              </a:ext>
            </a:extLst>
          </p:cNvPr>
          <p:cNvCxnSpPr>
            <a:cxnSpLocks/>
          </p:cNvCxnSpPr>
          <p:nvPr/>
        </p:nvCxnSpPr>
        <p:spPr>
          <a:xfrm>
            <a:off x="4099459" y="2890161"/>
            <a:ext cx="48167" cy="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24">
            <a:extLst>
              <a:ext uri="{FF2B5EF4-FFF2-40B4-BE49-F238E27FC236}">
                <a16:creationId xmlns:a16="http://schemas.microsoft.com/office/drawing/2014/main" id="{7FE55BF8-5F59-48EC-8D65-949BD689D9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1651" y="3481013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9C4E93BF-3D44-4111-B4ED-2BA46BB89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is “flat”:</a:t>
                </a:r>
              </a:p>
            </p:txBody>
          </p:sp>
        </mc:Choice>
        <mc:Fallback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9C4E93BF-3D44-4111-B4ED-2BA46BB89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5"/>
                <a:stretch>
                  <a:fillRect t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7D00595-FB62-49B9-B7A2-966AA74081B5}"/>
                  </a:ext>
                </a:extLst>
              </p:cNvPr>
              <p:cNvSpPr txBox="1"/>
              <p:nvPr/>
            </p:nvSpPr>
            <p:spPr>
              <a:xfrm>
                <a:off x="753373" y="2917001"/>
                <a:ext cx="3170804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/>
                  <a:t>Projection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(0 1)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7D00595-FB62-49B9-B7A2-966AA740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73" y="2917001"/>
                <a:ext cx="3170804" cy="1126462"/>
              </a:xfrm>
              <a:prstGeom prst="rect">
                <a:avLst/>
              </a:prstGeom>
              <a:blipFill>
                <a:blip r:embed="rId6"/>
                <a:stretch>
                  <a:fillRect l="-4038" t="-1087" r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0DA55-DB7D-4D39-8D80-A5921B8AF677}"/>
              </a:ext>
            </a:extLst>
          </p:cNvPr>
          <p:cNvCxnSpPr>
            <a:cxnSpLocks/>
          </p:cNvCxnSpPr>
          <p:nvPr/>
        </p:nvCxnSpPr>
        <p:spPr>
          <a:xfrm flipV="1">
            <a:off x="4106844" y="4055534"/>
            <a:ext cx="1331578" cy="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1EB466-1CD5-4811-A1E1-E5C8ABE1467D}"/>
              </a:ext>
            </a:extLst>
          </p:cNvPr>
          <p:cNvCxnSpPr>
            <a:cxnSpLocks/>
          </p:cNvCxnSpPr>
          <p:nvPr/>
        </p:nvCxnSpPr>
        <p:spPr>
          <a:xfrm flipV="1">
            <a:off x="4116548" y="3465689"/>
            <a:ext cx="664296" cy="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116548" y="2859416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integer projection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small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3"/>
                <a:stretch>
                  <a:fillRect t="-1197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179268" y="3466363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8" y="3466363"/>
                <a:ext cx="4760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0DA55-DB7D-4D39-8D80-A5921B8AF677}"/>
              </a:ext>
            </a:extLst>
          </p:cNvPr>
          <p:cNvCxnSpPr>
            <a:cxnSpLocks/>
          </p:cNvCxnSpPr>
          <p:nvPr/>
        </p:nvCxnSpPr>
        <p:spPr>
          <a:xfrm flipV="1">
            <a:off x="4106844" y="4055534"/>
            <a:ext cx="1331578" cy="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1EB466-1CD5-4811-A1E1-E5C8ABE1467D}"/>
              </a:ext>
            </a:extLst>
          </p:cNvPr>
          <p:cNvCxnSpPr>
            <a:cxnSpLocks/>
          </p:cNvCxnSpPr>
          <p:nvPr/>
        </p:nvCxnSpPr>
        <p:spPr>
          <a:xfrm flipV="1">
            <a:off x="4116548" y="3465689"/>
            <a:ext cx="664296" cy="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69629E-6669-46B1-8144-59E92DC499DD}"/>
              </a:ext>
            </a:extLst>
          </p:cNvPr>
          <p:cNvCxnSpPr>
            <a:cxnSpLocks/>
          </p:cNvCxnSpPr>
          <p:nvPr/>
        </p:nvCxnSpPr>
        <p:spPr>
          <a:xfrm>
            <a:off x="4099459" y="2890161"/>
            <a:ext cx="48167" cy="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711987-50AD-4234-81D0-B25DC7B3FCE5}"/>
                  </a:ext>
                </a:extLst>
              </p:cNvPr>
              <p:cNvSpPr txBox="1"/>
              <p:nvPr/>
            </p:nvSpPr>
            <p:spPr>
              <a:xfrm>
                <a:off x="41535" y="2879428"/>
                <a:ext cx="3684727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Recurse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 subproblems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[</a:t>
                </a:r>
                <a:r>
                  <a:rPr lang="en-US" sz="2800" dirty="0">
                    <a:solidFill>
                      <a:srgbClr val="FF0000"/>
                    </a:solidFill>
                  </a:rPr>
                  <a:t>D.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12]    </a:t>
                </a:r>
                <a:endParaRPr lang="en-US" sz="28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711987-50AD-4234-81D0-B25DC7B3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5" y="2879428"/>
                <a:ext cx="3684727" cy="1126462"/>
              </a:xfrm>
              <a:prstGeom prst="rect">
                <a:avLst/>
              </a:prstGeom>
              <a:blipFill>
                <a:blip r:embed="rId5"/>
                <a:stretch>
                  <a:fillRect l="-2980" t="-541" r="-1325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91E835-3FEE-44AB-AEF9-E642B7351CB5}"/>
              </a:ext>
            </a:extLst>
          </p:cNvPr>
          <p:cNvCxnSpPr>
            <a:cxnSpLocks/>
            <a:endCxn id="68" idx="3"/>
          </p:cNvCxnSpPr>
          <p:nvPr/>
        </p:nvCxnSpPr>
        <p:spPr>
          <a:xfrm flipV="1">
            <a:off x="3534958" y="2911341"/>
            <a:ext cx="558954" cy="554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9CF98B8-2E38-4FD2-A701-841DE6D2F3E2}"/>
              </a:ext>
            </a:extLst>
          </p:cNvPr>
          <p:cNvCxnSpPr>
            <a:cxnSpLocks/>
            <a:endCxn id="69" idx="2"/>
          </p:cNvCxnSpPr>
          <p:nvPr/>
        </p:nvCxnSpPr>
        <p:spPr>
          <a:xfrm>
            <a:off x="3534958" y="3465689"/>
            <a:ext cx="550377" cy="56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896DB9-076A-4444-BFCD-CFF6B8ABD821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3541358" y="3475922"/>
            <a:ext cx="552554" cy="555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24">
            <a:extLst>
              <a:ext uri="{FF2B5EF4-FFF2-40B4-BE49-F238E27FC236}">
                <a16:creationId xmlns:a16="http://schemas.microsoft.com/office/drawing/2014/main" id="{7FE55BF8-5F59-48EC-8D65-949BD689D9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1651" y="3481013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9C4E93BF-3D44-4111-B4ED-2BA46BB89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is “flat”:</a:t>
                </a:r>
              </a:p>
            </p:txBody>
          </p:sp>
        </mc:Choice>
        <mc:Fallback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9C4E93BF-3D44-4111-B4ED-2BA46BB89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6"/>
                <a:stretch>
                  <a:fillRect t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00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Duality Relation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9C4E93BF-3D44-4111-B4ED-2BA46BB89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62240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3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𝑟𝑘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 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9C4E93BF-3D44-4111-B4ED-2BA46BB89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6224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EECA1F3-38F0-4FF9-A23F-674183F3F858}"/>
              </a:ext>
            </a:extLst>
          </p:cNvPr>
          <p:cNvCxnSpPr>
            <a:cxnSpLocks/>
          </p:cNvCxnSpPr>
          <p:nvPr/>
        </p:nvCxnSpPr>
        <p:spPr>
          <a:xfrm flipH="1" flipV="1">
            <a:off x="1428751" y="2057400"/>
            <a:ext cx="834524" cy="9239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D59D9A-C3AF-42E6-BA25-286922AA3249}"/>
              </a:ext>
            </a:extLst>
          </p:cNvPr>
          <p:cNvCxnSpPr>
            <a:cxnSpLocks/>
          </p:cNvCxnSpPr>
          <p:nvPr/>
        </p:nvCxnSpPr>
        <p:spPr>
          <a:xfrm flipV="1">
            <a:off x="7115175" y="2057400"/>
            <a:ext cx="866775" cy="1000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D39BD9-1283-4FB5-B05F-A1E17628DF85}"/>
              </a:ext>
            </a:extLst>
          </p:cNvPr>
          <p:cNvSpPr txBox="1"/>
          <p:nvPr/>
        </p:nvSpPr>
        <p:spPr>
          <a:xfrm>
            <a:off x="1438276" y="301942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“Easy” side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5DBF83-86A0-44A2-AD9A-31938A076FDA}"/>
              </a:ext>
            </a:extLst>
          </p:cNvPr>
          <p:cNvSpPr txBox="1"/>
          <p:nvPr/>
        </p:nvSpPr>
        <p:spPr>
          <a:xfrm>
            <a:off x="6401342" y="3057524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“Hard” side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D6719A-129A-419C-80FF-6712556D4BF4}"/>
                  </a:ext>
                </a:extLst>
              </p:cNvPr>
              <p:cNvSpPr txBox="1"/>
              <p:nvPr/>
            </p:nvSpPr>
            <p:spPr>
              <a:xfrm>
                <a:off x="752475" y="4048125"/>
                <a:ext cx="7505700" cy="176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/>
                  <a:t>Rank</a:t>
                </a:r>
                <a:r>
                  <a:rPr lang="en-US" sz="3200" b="0" dirty="0">
                    <a:solidFill>
                      <a:srgbClr val="0000CC"/>
                    </a:solidFill>
                  </a:rPr>
                  <a:t> k </a:t>
                </a:r>
                <a:r>
                  <a:rPr lang="en-US" sz="3200" b="0" dirty="0"/>
                  <a:t>projection</a:t>
                </a:r>
                <a:r>
                  <a:rPr lang="en-US" sz="3200" b="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provides </a:t>
                </a:r>
                <a:br>
                  <a:rPr lang="en-US" sz="3200" dirty="0"/>
                </a:br>
                <a:r>
                  <a:rPr lang="en-US" sz="3200" dirty="0"/>
                  <a:t>“efficiently” checkable proof that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sSup>
                      <m:sSupPr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D6719A-129A-419C-80FF-6712556D4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4048125"/>
                <a:ext cx="7505700" cy="1761572"/>
              </a:xfrm>
              <a:prstGeom prst="rect">
                <a:avLst/>
              </a:prstGeom>
              <a:blipFill>
                <a:blip r:embed="rId3"/>
                <a:stretch>
                  <a:fillRect t="-3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5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342001" y="1178479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17721" y="1172498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82" y="2457444"/>
              <a:chExt cx="2837575" cy="283913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82" y="245744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55" y="3371842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83" y="4286239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84" y="520063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56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81" y="2458775"/>
              <a:chExt cx="1921876" cy="283780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55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Khinchine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Flatness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49" y="3522501"/>
                <a:ext cx="8153019" cy="33354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𝑟𝑘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𝑃𝐾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3522501"/>
                <a:ext cx="8153019" cy="33354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0DA55-DB7D-4D39-8D80-A5921B8AF677}"/>
              </a:ext>
            </a:extLst>
          </p:cNvPr>
          <p:cNvCxnSpPr>
            <a:cxnSpLocks/>
          </p:cNvCxnSpPr>
          <p:nvPr/>
        </p:nvCxnSpPr>
        <p:spPr>
          <a:xfrm flipV="1">
            <a:off x="4332297" y="2374597"/>
            <a:ext cx="1331578" cy="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1EB466-1CD5-4811-A1E1-E5C8ABE1467D}"/>
              </a:ext>
            </a:extLst>
          </p:cNvPr>
          <p:cNvCxnSpPr>
            <a:cxnSpLocks/>
          </p:cNvCxnSpPr>
          <p:nvPr/>
        </p:nvCxnSpPr>
        <p:spPr>
          <a:xfrm flipV="1">
            <a:off x="4342001" y="1784752"/>
            <a:ext cx="664296" cy="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69629E-6669-46B1-8144-59E92DC499DD}"/>
              </a:ext>
            </a:extLst>
          </p:cNvPr>
          <p:cNvCxnSpPr>
            <a:cxnSpLocks/>
          </p:cNvCxnSpPr>
          <p:nvPr/>
        </p:nvCxnSpPr>
        <p:spPr>
          <a:xfrm>
            <a:off x="4324912" y="1209224"/>
            <a:ext cx="48167" cy="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24">
            <a:extLst>
              <a:ext uri="{FF2B5EF4-FFF2-40B4-BE49-F238E27FC236}">
                <a16:creationId xmlns:a16="http://schemas.microsoft.com/office/drawing/2014/main" id="{FC83FBF6-005C-4EDB-8E3E-926BBF4BD8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6270" y="179478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5FA493-7294-4802-ABEE-EC7BA37A695D}"/>
              </a:ext>
            </a:extLst>
          </p:cNvPr>
          <p:cNvSpPr/>
          <p:nvPr/>
        </p:nvSpPr>
        <p:spPr>
          <a:xfrm>
            <a:off x="628649" y="4961501"/>
            <a:ext cx="8115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Khinchine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`48,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Babai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`86,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Hastad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`86,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Lenstra-Lagarias-Schnorr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`87, Kannan-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Lovasz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`88,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Banaszczyk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`93-96,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Banaszczyk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-Litvak-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Pajor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Szarek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`99, </a:t>
            </a:r>
            <a:r>
              <a:rPr lang="en-US" sz="2400" dirty="0" err="1">
                <a:solidFill>
                  <a:srgbClr val="FF0000"/>
                </a:solidFill>
              </a:rPr>
              <a:t>Rudelson</a:t>
            </a:r>
            <a:r>
              <a:rPr lang="en-US" sz="2400" dirty="0">
                <a:solidFill>
                  <a:srgbClr val="FF0000"/>
                </a:solidFill>
              </a:rPr>
              <a:t> `00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045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342001" y="1178479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17721" y="1172498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82" y="2457444"/>
              <a:chExt cx="2837575" cy="283913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82" y="245744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55" y="3371842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83" y="4286239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84" y="520063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56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81" y="2458775"/>
              <a:chExt cx="1921876" cy="283780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55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Khinchine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Flatness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49" y="3522501"/>
                <a:ext cx="8610601" cy="33354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ℤ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𝑟𝑘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vol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</m:e>
                    </m:func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CONJECTURE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RHS cannot be smaller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Lower bound for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conv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3522501"/>
                <a:ext cx="8610601" cy="3335499"/>
              </a:xfrm>
              <a:prstGeom prst="rect">
                <a:avLst/>
              </a:prstGeom>
              <a:blipFill>
                <a:blip r:embed="rId2"/>
                <a:stretch>
                  <a:fillRect l="-1487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0DA55-DB7D-4D39-8D80-A5921B8AF677}"/>
              </a:ext>
            </a:extLst>
          </p:cNvPr>
          <p:cNvCxnSpPr>
            <a:cxnSpLocks/>
          </p:cNvCxnSpPr>
          <p:nvPr/>
        </p:nvCxnSpPr>
        <p:spPr>
          <a:xfrm flipV="1">
            <a:off x="4332297" y="2374597"/>
            <a:ext cx="1331578" cy="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1EB466-1CD5-4811-A1E1-E5C8ABE1467D}"/>
              </a:ext>
            </a:extLst>
          </p:cNvPr>
          <p:cNvCxnSpPr>
            <a:cxnSpLocks/>
          </p:cNvCxnSpPr>
          <p:nvPr/>
        </p:nvCxnSpPr>
        <p:spPr>
          <a:xfrm flipV="1">
            <a:off x="4342001" y="1784752"/>
            <a:ext cx="664296" cy="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69629E-6669-46B1-8144-59E92DC499DD}"/>
              </a:ext>
            </a:extLst>
          </p:cNvPr>
          <p:cNvCxnSpPr>
            <a:cxnSpLocks/>
          </p:cNvCxnSpPr>
          <p:nvPr/>
        </p:nvCxnSpPr>
        <p:spPr>
          <a:xfrm>
            <a:off x="4324912" y="1209224"/>
            <a:ext cx="48167" cy="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24">
            <a:extLst>
              <a:ext uri="{FF2B5EF4-FFF2-40B4-BE49-F238E27FC236}">
                <a16:creationId xmlns:a16="http://schemas.microsoft.com/office/drawing/2014/main" id="{FC83FBF6-005C-4EDB-8E3E-926BBF4BD8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6270" y="179478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342001" y="1178479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17721" y="1172498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82" y="2457444"/>
              <a:chExt cx="2837575" cy="283913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82" y="245744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55" y="3371842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83" y="4286239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84" y="520063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56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81" y="2458775"/>
              <a:chExt cx="1921876" cy="283780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55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Kannan-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</a:rPr>
              <a:t>Lovász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 Flatness Theorem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49" y="3370101"/>
                <a:ext cx="8153019" cy="318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𝑟𝑘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Kannan `87, </a:t>
                </a:r>
                <a:r>
                  <a:rPr lang="en-US" sz="2800" dirty="0">
                    <a:solidFill>
                      <a:srgbClr val="FF0000"/>
                    </a:solidFill>
                  </a:rPr>
                  <a:t>Kannan-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Lovász</a:t>
                </a:r>
                <a:r>
                  <a:rPr lang="en-US" sz="2800" dirty="0">
                    <a:solidFill>
                      <a:srgbClr val="FF0000"/>
                    </a:solidFill>
                  </a:rPr>
                  <a:t> `88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3370101"/>
                <a:ext cx="8153019" cy="318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0DA55-DB7D-4D39-8D80-A5921B8AF677}"/>
              </a:ext>
            </a:extLst>
          </p:cNvPr>
          <p:cNvCxnSpPr>
            <a:cxnSpLocks/>
          </p:cNvCxnSpPr>
          <p:nvPr/>
        </p:nvCxnSpPr>
        <p:spPr>
          <a:xfrm flipV="1">
            <a:off x="4332297" y="2374597"/>
            <a:ext cx="1331578" cy="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1EB466-1CD5-4811-A1E1-E5C8ABE1467D}"/>
              </a:ext>
            </a:extLst>
          </p:cNvPr>
          <p:cNvCxnSpPr>
            <a:cxnSpLocks/>
          </p:cNvCxnSpPr>
          <p:nvPr/>
        </p:nvCxnSpPr>
        <p:spPr>
          <a:xfrm flipV="1">
            <a:off x="4342001" y="1784752"/>
            <a:ext cx="664296" cy="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69629E-6669-46B1-8144-59E92DC499DD}"/>
              </a:ext>
            </a:extLst>
          </p:cNvPr>
          <p:cNvCxnSpPr>
            <a:cxnSpLocks/>
          </p:cNvCxnSpPr>
          <p:nvPr/>
        </p:nvCxnSpPr>
        <p:spPr>
          <a:xfrm>
            <a:off x="4324912" y="1209224"/>
            <a:ext cx="48167" cy="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24">
            <a:extLst>
              <a:ext uri="{FF2B5EF4-FFF2-40B4-BE49-F238E27FC236}">
                <a16:creationId xmlns:a16="http://schemas.microsoft.com/office/drawing/2014/main" id="{FC83FBF6-005C-4EDB-8E3E-926BBF4BD8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6270" y="179478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342001" y="1178479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17721" y="1172498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82" y="2457444"/>
              <a:chExt cx="2837575" cy="283913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82" y="245744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55" y="3371842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83" y="4286239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84" y="520063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56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81" y="2458775"/>
              <a:chExt cx="1921876" cy="283780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81" y="2458775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55" y="337317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81" y="428757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81" y="5201968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77" y="2460106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52" y="3374504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80" y="428890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81" y="520330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46" y="2461933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17" y="3376330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56" y="4290727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1"/>
                <a:ext cx="91440" cy="9143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Kannan-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Lovász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effectLst/>
                <a:latin typeface="+mj-lt"/>
              </a:rPr>
              <a:t>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49" y="3522501"/>
                <a:ext cx="8153019" cy="3183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𝑟𝑘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‼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RHS cannot be smaller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box>
                          <m:box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box>
                      </m:e>
                    </m:nary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Lower bound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conv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,2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3522501"/>
                <a:ext cx="8153019" cy="3183100"/>
              </a:xfrm>
              <a:prstGeom prst="rect">
                <a:avLst/>
              </a:prstGeom>
              <a:blipFill>
                <a:blip r:embed="rId2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21" y="1785426"/>
                <a:ext cx="47609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0DA55-DB7D-4D39-8D80-A5921B8AF677}"/>
              </a:ext>
            </a:extLst>
          </p:cNvPr>
          <p:cNvCxnSpPr>
            <a:cxnSpLocks/>
          </p:cNvCxnSpPr>
          <p:nvPr/>
        </p:nvCxnSpPr>
        <p:spPr>
          <a:xfrm flipV="1">
            <a:off x="4332297" y="2374597"/>
            <a:ext cx="1331578" cy="1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1EB466-1CD5-4811-A1E1-E5C8ABE1467D}"/>
              </a:ext>
            </a:extLst>
          </p:cNvPr>
          <p:cNvCxnSpPr>
            <a:cxnSpLocks/>
          </p:cNvCxnSpPr>
          <p:nvPr/>
        </p:nvCxnSpPr>
        <p:spPr>
          <a:xfrm flipV="1">
            <a:off x="4342001" y="1784752"/>
            <a:ext cx="664296" cy="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69629E-6669-46B1-8144-59E92DC499DD}"/>
              </a:ext>
            </a:extLst>
          </p:cNvPr>
          <p:cNvCxnSpPr>
            <a:cxnSpLocks/>
          </p:cNvCxnSpPr>
          <p:nvPr/>
        </p:nvCxnSpPr>
        <p:spPr>
          <a:xfrm>
            <a:off x="4324912" y="1209224"/>
            <a:ext cx="48167" cy="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24">
            <a:extLst>
              <a:ext uri="{FF2B5EF4-FFF2-40B4-BE49-F238E27FC236}">
                <a16:creationId xmlns:a16="http://schemas.microsoft.com/office/drawing/2014/main" id="{FC83FBF6-005C-4EDB-8E3E-926BBF4BD8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6270" y="1794785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Faster Algorithm for IP?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50" y="1562100"/>
                <a:ext cx="8153019" cy="4400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28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𝑟𝑘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𝑃𝐾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D. `12</a:t>
                </a:r>
                <a:r>
                  <a:rPr lang="en-US" sz="2800" dirty="0">
                    <a:solidFill>
                      <a:schemeClr val="tx1"/>
                    </a:solidFill>
                  </a:rPr>
                  <a:t>:  Assuming conjecture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             +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             then there is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algorithm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IP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562100"/>
                <a:ext cx="8153019" cy="4400550"/>
              </a:xfrm>
              <a:prstGeom prst="rect">
                <a:avLst/>
              </a:prstGeom>
              <a:blipFill>
                <a:blip r:embed="rId2"/>
                <a:stretch>
                  <a:fillRect l="-1571" r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51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2EB63D4-26AC-441C-ABC4-FBBDB7540945}"/>
              </a:ext>
            </a:extLst>
          </p:cNvPr>
          <p:cNvSpPr/>
          <p:nvPr/>
        </p:nvSpPr>
        <p:spPr>
          <a:xfrm rot="17651238">
            <a:off x="4199957" y="1669587"/>
            <a:ext cx="648666" cy="36326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</p:spPr>
            <p:txBody>
              <a:bodyPr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Kannan-</a:t>
                </a:r>
                <a:r>
                  <a:rPr lang="en-US" sz="4400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Lovász</a:t>
                </a: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Conjecture</a:t>
                </a:r>
              </a:p>
            </p:txBody>
          </p:sp>
        </mc:Choice>
        <mc:Fallback>
          <p:sp>
            <p:nvSpPr>
              <p:cNvPr id="4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  <a:blipFill>
                <a:blip r:embed="rId2"/>
                <a:stretch>
                  <a:fillRect t="-15556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D6FC111-51FF-49D8-8A8C-A3A105D0D587}"/>
              </a:ext>
            </a:extLst>
          </p:cNvPr>
          <p:cNvSpPr txBox="1">
            <a:spLocks/>
          </p:cNvSpPr>
          <p:nvPr/>
        </p:nvSpPr>
        <p:spPr>
          <a:xfrm>
            <a:off x="438150" y="1562100"/>
            <a:ext cx="8153019" cy="66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Does the conjecture hold for ellipsoids?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93">
                <a:extLst>
                  <a:ext uri="{FF2B5EF4-FFF2-40B4-BE49-F238E27FC236}">
                    <a16:creationId xmlns:a16="http://schemas.microsoft.com/office/drawing/2014/main" id="{73CA44D4-AA0D-4AA2-9229-E7CBF5171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8619" y="421107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4" name="Text Box 93">
                <a:extLst>
                  <a:ext uri="{FF2B5EF4-FFF2-40B4-BE49-F238E27FC236}">
                    <a16:creationId xmlns:a16="http://schemas.microsoft.com/office/drawing/2014/main" id="{73CA44D4-AA0D-4AA2-9229-E7CBF5171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619" y="4211076"/>
                <a:ext cx="7711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7453DC-56C3-4071-8C1C-142C4E313574}"/>
                  </a:ext>
                </a:extLst>
              </p:cNvPr>
              <p:cNvSpPr txBox="1"/>
              <p:nvPr/>
            </p:nvSpPr>
            <p:spPr>
              <a:xfrm>
                <a:off x="4785721" y="2680776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7453DC-56C3-4071-8C1C-142C4E31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721" y="2680776"/>
                <a:ext cx="5469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060C-5B7E-402E-B052-F754C97D0807}"/>
                  </a:ext>
                </a:extLst>
              </p:cNvPr>
              <p:cNvSpPr/>
              <p:nvPr/>
            </p:nvSpPr>
            <p:spPr>
              <a:xfrm>
                <a:off x="4596837" y="3386151"/>
                <a:ext cx="5020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060C-5B7E-402E-B052-F754C97D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37" y="3386151"/>
                <a:ext cx="50206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9">
            <a:extLst>
              <a:ext uri="{FF2B5EF4-FFF2-40B4-BE49-F238E27FC236}">
                <a16:creationId xmlns:a16="http://schemas.microsoft.com/office/drawing/2014/main" id="{BD77D3FC-A155-4E24-A80F-7A38B692B0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2014" y="348671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69AB18AD-DFEB-4B5A-A2D0-A9BAC9F4F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837" y="274639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D9D3D26D-AF27-43BB-AC10-8FD543523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837" y="4232223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3D4D0E9A-6D45-4A8C-89BE-6A0D14D14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7518" y="348671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5EB66D03-C0D7-4F9A-9A77-19A82A571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2341" y="274639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B225D6F3-CE9C-45E6-AFFC-A6780EB51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2341" y="4232223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7">
            <a:extLst>
              <a:ext uri="{FF2B5EF4-FFF2-40B4-BE49-F238E27FC236}">
                <a16:creationId xmlns:a16="http://schemas.microsoft.com/office/drawing/2014/main" id="{D7FCA2F1-9EC5-4D5C-AA72-DEEA9C027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23" y="349189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8">
            <a:extLst>
              <a:ext uri="{FF2B5EF4-FFF2-40B4-BE49-F238E27FC236}">
                <a16:creationId xmlns:a16="http://schemas.microsoft.com/office/drawing/2014/main" id="{B6BBE836-6716-4990-80B1-1011C40FC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846" y="2751568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DDDC0F95-005D-41CD-B619-580513C999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846" y="423740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04A2CCC7-49EB-4DF9-A075-E13B08E88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528" y="349189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2">
            <a:extLst>
              <a:ext uri="{FF2B5EF4-FFF2-40B4-BE49-F238E27FC236}">
                <a16:creationId xmlns:a16="http://schemas.microsoft.com/office/drawing/2014/main" id="{E0AEC6B0-04E0-403A-8A7F-5EF122193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3351" y="2751568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4">
            <a:extLst>
              <a:ext uri="{FF2B5EF4-FFF2-40B4-BE49-F238E27FC236}">
                <a16:creationId xmlns:a16="http://schemas.microsoft.com/office/drawing/2014/main" id="{90960F6F-9CFB-41D0-B4B0-C5B26FED0D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3351" y="423740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63BA405D-F7D9-4E43-9A0F-538FBBC75D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5500" y="3476365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8">
            <a:extLst>
              <a:ext uri="{FF2B5EF4-FFF2-40B4-BE49-F238E27FC236}">
                <a16:creationId xmlns:a16="http://schemas.microsoft.com/office/drawing/2014/main" id="{36C65626-E805-48C4-B3E1-31FB39A58E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323" y="2736037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0">
            <a:extLst>
              <a:ext uri="{FF2B5EF4-FFF2-40B4-BE49-F238E27FC236}">
                <a16:creationId xmlns:a16="http://schemas.microsoft.com/office/drawing/2014/main" id="{09CC1B45-F494-4433-B88E-95FAFCAD7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323" y="422186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1">
            <a:extLst>
              <a:ext uri="{FF2B5EF4-FFF2-40B4-BE49-F238E27FC236}">
                <a16:creationId xmlns:a16="http://schemas.microsoft.com/office/drawing/2014/main" id="{6D945A71-1EDC-4C8C-A585-D696AEB3A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005" y="3476365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D8BD2CA6-239F-4F06-A65B-FBF26FE5F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5828" y="2736037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34">
            <a:extLst>
              <a:ext uri="{FF2B5EF4-FFF2-40B4-BE49-F238E27FC236}">
                <a16:creationId xmlns:a16="http://schemas.microsoft.com/office/drawing/2014/main" id="{D97C20D1-734B-4246-B49D-6B6A83425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5828" y="422186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5">
            <a:extLst>
              <a:ext uri="{FF2B5EF4-FFF2-40B4-BE49-F238E27FC236}">
                <a16:creationId xmlns:a16="http://schemas.microsoft.com/office/drawing/2014/main" id="{1B62DAED-F3F7-484F-81B2-BFA1A1E6A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509" y="3481542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36">
            <a:extLst>
              <a:ext uri="{FF2B5EF4-FFF2-40B4-BE49-F238E27FC236}">
                <a16:creationId xmlns:a16="http://schemas.microsoft.com/office/drawing/2014/main" id="{86543553-85DF-488B-8D0F-19BDBDEC17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332" y="2741214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67C247B9-21E9-4DF6-85AC-5F36810E9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332" y="422704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6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2EB63D4-26AC-441C-ABC4-FBBDB7540945}"/>
              </a:ext>
            </a:extLst>
          </p:cNvPr>
          <p:cNvSpPr/>
          <p:nvPr/>
        </p:nvSpPr>
        <p:spPr>
          <a:xfrm rot="17651238">
            <a:off x="4199957" y="1669587"/>
            <a:ext cx="648666" cy="36326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</p:spPr>
            <p:txBody>
              <a:bodyPr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Kannan-</a:t>
                </a:r>
                <a:r>
                  <a:rPr lang="en-US" sz="4400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Lovász</a:t>
                </a: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Conjecture</a:t>
                </a:r>
              </a:p>
            </p:txBody>
          </p:sp>
        </mc:Choice>
        <mc:Fallback>
          <p:sp>
            <p:nvSpPr>
              <p:cNvPr id="4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  <a:blipFill>
                <a:blip r:embed="rId2"/>
                <a:stretch>
                  <a:fillRect t="-15556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D6FC111-51FF-49D8-8A8C-A3A105D0D587}"/>
              </a:ext>
            </a:extLst>
          </p:cNvPr>
          <p:cNvSpPr txBox="1">
            <a:spLocks/>
          </p:cNvSpPr>
          <p:nvPr/>
        </p:nvSpPr>
        <p:spPr>
          <a:xfrm>
            <a:off x="438150" y="1562100"/>
            <a:ext cx="8153019" cy="66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Answer: </a:t>
            </a:r>
            <a:r>
              <a:rPr lang="en-US" dirty="0">
                <a:solidFill>
                  <a:srgbClr val="FF0000"/>
                </a:solidFill>
              </a:rPr>
              <a:t>YES*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Regev-S.Davidowitz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17]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93">
                <a:extLst>
                  <a:ext uri="{FF2B5EF4-FFF2-40B4-BE49-F238E27FC236}">
                    <a16:creationId xmlns:a16="http://schemas.microsoft.com/office/drawing/2014/main" id="{73CA44D4-AA0D-4AA2-9229-E7CBF5171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8619" y="421107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4" name="Text Box 93">
                <a:extLst>
                  <a:ext uri="{FF2B5EF4-FFF2-40B4-BE49-F238E27FC236}">
                    <a16:creationId xmlns:a16="http://schemas.microsoft.com/office/drawing/2014/main" id="{73CA44D4-AA0D-4AA2-9229-E7CBF5171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619" y="4211076"/>
                <a:ext cx="7711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7453DC-56C3-4071-8C1C-142C4E313574}"/>
                  </a:ext>
                </a:extLst>
              </p:cNvPr>
              <p:cNvSpPr txBox="1"/>
              <p:nvPr/>
            </p:nvSpPr>
            <p:spPr>
              <a:xfrm>
                <a:off x="4785721" y="2680776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7453DC-56C3-4071-8C1C-142C4E31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721" y="2680776"/>
                <a:ext cx="5469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060C-5B7E-402E-B052-F754C97D0807}"/>
                  </a:ext>
                </a:extLst>
              </p:cNvPr>
              <p:cNvSpPr/>
              <p:nvPr/>
            </p:nvSpPr>
            <p:spPr>
              <a:xfrm>
                <a:off x="4596837" y="3386151"/>
                <a:ext cx="5020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060C-5B7E-402E-B052-F754C97D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37" y="3386151"/>
                <a:ext cx="50206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9">
            <a:extLst>
              <a:ext uri="{FF2B5EF4-FFF2-40B4-BE49-F238E27FC236}">
                <a16:creationId xmlns:a16="http://schemas.microsoft.com/office/drawing/2014/main" id="{BD77D3FC-A155-4E24-A80F-7A38B692B0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2014" y="348671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69AB18AD-DFEB-4B5A-A2D0-A9BAC9F4F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837" y="274639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D9D3D26D-AF27-43BB-AC10-8FD543523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837" y="4232223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3D4D0E9A-6D45-4A8C-89BE-6A0D14D14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7518" y="348671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5EB66D03-C0D7-4F9A-9A77-19A82A571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2341" y="274639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B225D6F3-CE9C-45E6-AFFC-A6780EB51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2341" y="4232223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7">
            <a:extLst>
              <a:ext uri="{FF2B5EF4-FFF2-40B4-BE49-F238E27FC236}">
                <a16:creationId xmlns:a16="http://schemas.microsoft.com/office/drawing/2014/main" id="{D7FCA2F1-9EC5-4D5C-AA72-DEEA9C027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23" y="349189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8">
            <a:extLst>
              <a:ext uri="{FF2B5EF4-FFF2-40B4-BE49-F238E27FC236}">
                <a16:creationId xmlns:a16="http://schemas.microsoft.com/office/drawing/2014/main" id="{B6BBE836-6716-4990-80B1-1011C40FC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846" y="2751568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DDDC0F95-005D-41CD-B619-580513C999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846" y="423740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04A2CCC7-49EB-4DF9-A075-E13B08E88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528" y="349189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2">
            <a:extLst>
              <a:ext uri="{FF2B5EF4-FFF2-40B4-BE49-F238E27FC236}">
                <a16:creationId xmlns:a16="http://schemas.microsoft.com/office/drawing/2014/main" id="{E0AEC6B0-04E0-403A-8A7F-5EF122193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3351" y="2751568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4">
            <a:extLst>
              <a:ext uri="{FF2B5EF4-FFF2-40B4-BE49-F238E27FC236}">
                <a16:creationId xmlns:a16="http://schemas.microsoft.com/office/drawing/2014/main" id="{90960F6F-9CFB-41D0-B4B0-C5B26FED0D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3351" y="423740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63BA405D-F7D9-4E43-9A0F-538FBBC75D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5500" y="3476365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8">
            <a:extLst>
              <a:ext uri="{FF2B5EF4-FFF2-40B4-BE49-F238E27FC236}">
                <a16:creationId xmlns:a16="http://schemas.microsoft.com/office/drawing/2014/main" id="{36C65626-E805-48C4-B3E1-31FB39A58E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323" y="2736037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0">
            <a:extLst>
              <a:ext uri="{FF2B5EF4-FFF2-40B4-BE49-F238E27FC236}">
                <a16:creationId xmlns:a16="http://schemas.microsoft.com/office/drawing/2014/main" id="{09CC1B45-F494-4433-B88E-95FAFCAD7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323" y="422186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1">
            <a:extLst>
              <a:ext uri="{FF2B5EF4-FFF2-40B4-BE49-F238E27FC236}">
                <a16:creationId xmlns:a16="http://schemas.microsoft.com/office/drawing/2014/main" id="{6D945A71-1EDC-4C8C-A585-D696AEB3A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005" y="3476365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D8BD2CA6-239F-4F06-A65B-FBF26FE5F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5828" y="2736037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34">
            <a:extLst>
              <a:ext uri="{FF2B5EF4-FFF2-40B4-BE49-F238E27FC236}">
                <a16:creationId xmlns:a16="http://schemas.microsoft.com/office/drawing/2014/main" id="{D97C20D1-734B-4246-B49D-6B6A83425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5828" y="422186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5">
            <a:extLst>
              <a:ext uri="{FF2B5EF4-FFF2-40B4-BE49-F238E27FC236}">
                <a16:creationId xmlns:a16="http://schemas.microsoft.com/office/drawing/2014/main" id="{1B62DAED-F3F7-484F-81B2-BFA1A1E6A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509" y="3481542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36">
            <a:extLst>
              <a:ext uri="{FF2B5EF4-FFF2-40B4-BE49-F238E27FC236}">
                <a16:creationId xmlns:a16="http://schemas.microsoft.com/office/drawing/2014/main" id="{86543553-85DF-488B-8D0F-19BDBDEC17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332" y="2741214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67C247B9-21E9-4DF6-85AC-5F36810E9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332" y="422704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AA1E8D-14FE-4604-A42E-EF40D3BEDD45}"/>
              </a:ext>
            </a:extLst>
          </p:cNvPr>
          <p:cNvSpPr txBox="1"/>
          <p:nvPr/>
        </p:nvSpPr>
        <p:spPr>
          <a:xfrm>
            <a:off x="363465" y="4861655"/>
            <a:ext cx="809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sz="2800" dirty="0">
                <a:solidFill>
                  <a:srgbClr val="FF0000"/>
                </a:solidFill>
              </a:rPr>
              <a:t>* up to polylogarithmic factors</a:t>
            </a:r>
          </a:p>
        </p:txBody>
      </p:sp>
    </p:spTree>
    <p:extLst>
      <p:ext uri="{BB962C8B-B14F-4D97-AF65-F5344CB8AC3E}">
        <p14:creationId xmlns:p14="http://schemas.microsoft.com/office/powerpoint/2010/main" val="29200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685800" y="2171194"/>
                <a:ext cx="819694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>
                    <a:solidFill>
                      <a:srgbClr val="99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Integer Programming and </a:t>
                </a:r>
                <a:b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</a:br>
                <a: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 the Kannan-</a:t>
                </a:r>
                <a:r>
                  <a:rPr lang="en-US" sz="3600" dirty="0" err="1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Lov</a:t>
                </a:r>
                <a:r>
                  <a:rPr lang="en-US" sz="3600" dirty="0" err="1">
                    <a:solidFill>
                      <a:srgbClr val="990099"/>
                    </a:solidFill>
                  </a:rPr>
                  <a:t>á</a:t>
                </a:r>
                <a:r>
                  <a:rPr lang="en-US" sz="3600" dirty="0" err="1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sz</a:t>
                </a:r>
                <a: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 Conjecture.</a:t>
                </a:r>
                <a:b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</a:br>
                <a:endParaRPr lang="en-US" sz="3600" dirty="0">
                  <a:solidFill>
                    <a:srgbClr val="990099"/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Algorithms &amp; Refinements for the </a:t>
                </a:r>
                <a:b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Kannan-Lov</a:t>
                </a:r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</a:rPr>
                  <a:t>á</a:t>
                </a:r>
                <a:r>
                  <a:rPr lang="en-US" sz="3600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sz Conjecture.</a:t>
                </a:r>
                <a:endParaRPr lang="en-US" sz="3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71194"/>
                <a:ext cx="8196943" cy="2862322"/>
              </a:xfrm>
              <a:prstGeom prst="rect">
                <a:avLst/>
              </a:prstGeom>
              <a:blipFill>
                <a:blip r:embed="rId2"/>
                <a:stretch>
                  <a:fillRect l="-2307" t="-3191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33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2EB63D4-26AC-441C-ABC4-FBBDB7540945}"/>
              </a:ext>
            </a:extLst>
          </p:cNvPr>
          <p:cNvSpPr/>
          <p:nvPr/>
        </p:nvSpPr>
        <p:spPr>
          <a:xfrm rot="17651238">
            <a:off x="4199957" y="1669587"/>
            <a:ext cx="648666" cy="36326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</p:spPr>
            <p:txBody>
              <a:bodyPr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Kannan-</a:t>
                </a:r>
                <a:r>
                  <a:rPr lang="en-US" sz="4400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Lovász</a:t>
                </a: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Conjecture</a:t>
                </a:r>
              </a:p>
            </p:txBody>
          </p:sp>
        </mc:Choice>
        <mc:Fallback>
          <p:sp>
            <p:nvSpPr>
              <p:cNvPr id="4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  <a:blipFill>
                <a:blip r:embed="rId2"/>
                <a:stretch>
                  <a:fillRect t="-15556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150" y="1562100"/>
                <a:ext cx="8153019" cy="666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Can we compute the projection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562100"/>
                <a:ext cx="8153019" cy="666750"/>
              </a:xfrm>
              <a:prstGeom prst="rect">
                <a:avLst/>
              </a:prstGeom>
              <a:blipFill>
                <a:blip r:embed="rId3"/>
                <a:stretch>
                  <a:fillRect t="-10909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93">
                <a:extLst>
                  <a:ext uri="{FF2B5EF4-FFF2-40B4-BE49-F238E27FC236}">
                    <a16:creationId xmlns:a16="http://schemas.microsoft.com/office/drawing/2014/main" id="{73CA44D4-AA0D-4AA2-9229-E7CBF5171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8619" y="4211076"/>
                <a:ext cx="7711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4" name="Text Box 93">
                <a:extLst>
                  <a:ext uri="{FF2B5EF4-FFF2-40B4-BE49-F238E27FC236}">
                    <a16:creationId xmlns:a16="http://schemas.microsoft.com/office/drawing/2014/main" id="{73CA44D4-AA0D-4AA2-9229-E7CBF5171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8619" y="4211076"/>
                <a:ext cx="7711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7453DC-56C3-4071-8C1C-142C4E313574}"/>
                  </a:ext>
                </a:extLst>
              </p:cNvPr>
              <p:cNvSpPr txBox="1"/>
              <p:nvPr/>
            </p:nvSpPr>
            <p:spPr>
              <a:xfrm>
                <a:off x="4785721" y="2680776"/>
                <a:ext cx="54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7453DC-56C3-4071-8C1C-142C4E31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721" y="2680776"/>
                <a:ext cx="5469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060C-5B7E-402E-B052-F754C97D0807}"/>
                  </a:ext>
                </a:extLst>
              </p:cNvPr>
              <p:cNvSpPr/>
              <p:nvPr/>
            </p:nvSpPr>
            <p:spPr>
              <a:xfrm>
                <a:off x="4596837" y="3386151"/>
                <a:ext cx="5020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B1060C-5B7E-402E-B052-F754C97D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37" y="3386151"/>
                <a:ext cx="50206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9">
            <a:extLst>
              <a:ext uri="{FF2B5EF4-FFF2-40B4-BE49-F238E27FC236}">
                <a16:creationId xmlns:a16="http://schemas.microsoft.com/office/drawing/2014/main" id="{BD77D3FC-A155-4E24-A80F-7A38B692B0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2014" y="348671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69AB18AD-DFEB-4B5A-A2D0-A9BAC9F4F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837" y="274639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D9D3D26D-AF27-43BB-AC10-8FD543523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6837" y="4232223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3D4D0E9A-6D45-4A8C-89BE-6A0D14D14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7518" y="348671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5EB66D03-C0D7-4F9A-9A77-19A82A571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2341" y="274639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6">
            <a:extLst>
              <a:ext uri="{FF2B5EF4-FFF2-40B4-BE49-F238E27FC236}">
                <a16:creationId xmlns:a16="http://schemas.microsoft.com/office/drawing/2014/main" id="{B225D6F3-CE9C-45E6-AFFC-A6780EB51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2341" y="4232223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7">
            <a:extLst>
              <a:ext uri="{FF2B5EF4-FFF2-40B4-BE49-F238E27FC236}">
                <a16:creationId xmlns:a16="http://schemas.microsoft.com/office/drawing/2014/main" id="{D7FCA2F1-9EC5-4D5C-AA72-DEEA9C027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23" y="349189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8">
            <a:extLst>
              <a:ext uri="{FF2B5EF4-FFF2-40B4-BE49-F238E27FC236}">
                <a16:creationId xmlns:a16="http://schemas.microsoft.com/office/drawing/2014/main" id="{B6BBE836-6716-4990-80B1-1011C40FC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846" y="2751568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0">
            <a:extLst>
              <a:ext uri="{FF2B5EF4-FFF2-40B4-BE49-F238E27FC236}">
                <a16:creationId xmlns:a16="http://schemas.microsoft.com/office/drawing/2014/main" id="{DDDC0F95-005D-41CD-B619-580513C999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7846" y="423740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04A2CCC7-49EB-4DF9-A075-E13B08E88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8528" y="349189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2">
            <a:extLst>
              <a:ext uri="{FF2B5EF4-FFF2-40B4-BE49-F238E27FC236}">
                <a16:creationId xmlns:a16="http://schemas.microsoft.com/office/drawing/2014/main" id="{E0AEC6B0-04E0-403A-8A7F-5EF1221934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3351" y="2751568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4">
            <a:extLst>
              <a:ext uri="{FF2B5EF4-FFF2-40B4-BE49-F238E27FC236}">
                <a16:creationId xmlns:a16="http://schemas.microsoft.com/office/drawing/2014/main" id="{90960F6F-9CFB-41D0-B4B0-C5B26FED0D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33351" y="4237401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63BA405D-F7D9-4E43-9A0F-538FBBC75D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5500" y="3476365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8">
            <a:extLst>
              <a:ext uri="{FF2B5EF4-FFF2-40B4-BE49-F238E27FC236}">
                <a16:creationId xmlns:a16="http://schemas.microsoft.com/office/drawing/2014/main" id="{36C65626-E805-48C4-B3E1-31FB39A58E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323" y="2736037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0">
            <a:extLst>
              <a:ext uri="{FF2B5EF4-FFF2-40B4-BE49-F238E27FC236}">
                <a16:creationId xmlns:a16="http://schemas.microsoft.com/office/drawing/2014/main" id="{09CC1B45-F494-4433-B88E-95FAFCAD7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323" y="422186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1">
            <a:extLst>
              <a:ext uri="{FF2B5EF4-FFF2-40B4-BE49-F238E27FC236}">
                <a16:creationId xmlns:a16="http://schemas.microsoft.com/office/drawing/2014/main" id="{6D945A71-1EDC-4C8C-A585-D696AEB3A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005" y="3476365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D8BD2CA6-239F-4F06-A65B-FBF26FE5F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5828" y="2736037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34">
            <a:extLst>
              <a:ext uri="{FF2B5EF4-FFF2-40B4-BE49-F238E27FC236}">
                <a16:creationId xmlns:a16="http://schemas.microsoft.com/office/drawing/2014/main" id="{D97C20D1-734B-4246-B49D-6B6A83425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5828" y="4221869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5">
            <a:extLst>
              <a:ext uri="{FF2B5EF4-FFF2-40B4-BE49-F238E27FC236}">
                <a16:creationId xmlns:a16="http://schemas.microsoft.com/office/drawing/2014/main" id="{1B62DAED-F3F7-484F-81B2-BFA1A1E6A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6509" y="3481542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36">
            <a:extLst>
              <a:ext uri="{FF2B5EF4-FFF2-40B4-BE49-F238E27FC236}">
                <a16:creationId xmlns:a16="http://schemas.microsoft.com/office/drawing/2014/main" id="{86543553-85DF-488B-8D0F-19BDBDEC17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332" y="2741214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38">
            <a:extLst>
              <a:ext uri="{FF2B5EF4-FFF2-40B4-BE49-F238E27FC236}">
                <a16:creationId xmlns:a16="http://schemas.microsoft.com/office/drawing/2014/main" id="{67C247B9-21E9-4DF6-85AC-5F36810E9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332" y="4227046"/>
            <a:ext cx="62125" cy="621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AA1E8D-14FE-4604-A42E-EF40D3BEDD45}"/>
                  </a:ext>
                </a:extLst>
              </p:cNvPr>
              <p:cNvSpPr txBox="1"/>
              <p:nvPr/>
            </p:nvSpPr>
            <p:spPr>
              <a:xfrm>
                <a:off x="363465" y="4861655"/>
                <a:ext cx="8094736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THIS TALK:  YES,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time. 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AA1E8D-14FE-4604-A42E-EF40D3BED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5" y="4861655"/>
                <a:ext cx="8094736" cy="541110"/>
              </a:xfrm>
              <a:prstGeom prst="rect">
                <a:avLst/>
              </a:prstGeom>
              <a:blipFill>
                <a:blip r:embed="rId7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2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685800" y="2171194"/>
                <a:ext cx="8196943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  <a:t>Integer Programming and </a:t>
                </a:r>
                <a:br>
                  <a:rPr lang="en-US" sz="3600" dirty="0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</a:br>
                <a:r>
                  <a:rPr lang="en-US" sz="3600" dirty="0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  <a:t> the Kannan-</a:t>
                </a:r>
                <a:r>
                  <a:rPr lang="en-US" sz="3600" dirty="0" err="1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  <a:t>Lov</a:t>
                </a:r>
                <a:r>
                  <a:rPr lang="en-US" sz="3600" dirty="0" err="1">
                    <a:solidFill>
                      <a:schemeClr val="bg1">
                        <a:lumMod val="85000"/>
                      </a:schemeClr>
                    </a:solidFill>
                  </a:rPr>
                  <a:t>á</a:t>
                </a:r>
                <a:r>
                  <a:rPr lang="en-US" sz="3600" dirty="0" err="1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  <a:t>sz</a:t>
                </a:r>
                <a:r>
                  <a:rPr lang="en-US" sz="3600" dirty="0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  <a:t> Conjecture.</a:t>
                </a:r>
                <a:br>
                  <a:rPr lang="en-US" sz="3600" dirty="0">
                    <a:solidFill>
                      <a:schemeClr val="bg1">
                        <a:lumMod val="85000"/>
                      </a:schemeClr>
                    </a:solidFill>
                    <a:ea typeface="Cambria Math" panose="02040503050406030204" pitchFamily="18" charset="0"/>
                  </a:rPr>
                </a:br>
                <a:endParaRPr lang="en-US" sz="3600" dirty="0">
                  <a:solidFill>
                    <a:schemeClr val="bg1">
                      <a:lumMod val="8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3600" dirty="0">
                    <a:solidFill>
                      <a:srgbClr val="990099"/>
                    </a:solidFill>
                    <a:latin typeface="+mj-lt"/>
                    <a:ea typeface="Cambria Math" panose="02040503050406030204" pitchFamily="18" charset="0"/>
                  </a:rPr>
                  <a:t> Algorithms &amp; Refinements for the </a:t>
                </a:r>
                <a:br>
                  <a:rPr lang="en-US" sz="3600" dirty="0">
                    <a:solidFill>
                      <a:srgbClr val="990099"/>
                    </a:solidFill>
                    <a:latin typeface="+mj-lt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990099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Kannan-Lov</a:t>
                </a:r>
                <a:r>
                  <a:rPr lang="en-US" sz="3600" dirty="0">
                    <a:solidFill>
                      <a:srgbClr val="990099"/>
                    </a:solidFill>
                  </a:rPr>
                  <a:t>á</a:t>
                </a:r>
                <a:r>
                  <a:rPr lang="en-US" sz="36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sz</a:t>
                </a:r>
                <a:r>
                  <a:rPr lang="en-US" sz="3600" dirty="0">
                    <a:solidFill>
                      <a:srgbClr val="990099"/>
                    </a:solidFill>
                    <a:latin typeface="+mj-lt"/>
                    <a:ea typeface="Cambria Math" panose="02040503050406030204" pitchFamily="18" charset="0"/>
                  </a:rPr>
                  <a:t> Conjecture.</a:t>
                </a:r>
                <a:endParaRPr lang="en-US" sz="3600" dirty="0">
                  <a:solidFill>
                    <a:srgbClr val="990099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71194"/>
                <a:ext cx="8196943" cy="2862322"/>
              </a:xfrm>
              <a:prstGeom prst="rect">
                <a:avLst/>
              </a:prstGeom>
              <a:blipFill>
                <a:blip r:embed="rId2"/>
                <a:stretch>
                  <a:fillRect l="-2307" t="-3191" b="-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19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>
            <a:spLocks noChangeAspect="1"/>
          </p:cNvSpPr>
          <p:nvPr/>
        </p:nvSpPr>
        <p:spPr>
          <a:xfrm rot="17651238">
            <a:off x="3437791" y="2930607"/>
            <a:ext cx="2339892" cy="23408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49"/>
          <p:cNvSpPr>
            <a:spLocks noChangeAspect="1" noChangeArrowheads="1"/>
          </p:cNvSpPr>
          <p:nvPr/>
        </p:nvSpPr>
        <p:spPr bwMode="auto">
          <a:xfrm>
            <a:off x="4546820" y="4061047"/>
            <a:ext cx="76236" cy="73152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30987" y="3288008"/>
                <a:ext cx="15836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987" y="3288008"/>
                <a:ext cx="1583639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/>
              <p:cNvSpPr/>
              <p:nvPr/>
            </p:nvSpPr>
            <p:spPr>
              <a:xfrm>
                <a:off x="4350579" y="4046322"/>
                <a:ext cx="5020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79" y="4046322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1864108" y="2807589"/>
            <a:ext cx="5464766" cy="2584149"/>
            <a:chOff x="1864108" y="3674364"/>
            <a:chExt cx="5464766" cy="2584149"/>
          </a:xfrm>
        </p:grpSpPr>
        <p:sp>
          <p:nvSpPr>
            <p:cNvPr id="71" name="Oval 53"/>
            <p:cNvSpPr>
              <a:spLocks noChangeAspect="1" noChangeArrowheads="1"/>
            </p:cNvSpPr>
            <p:nvPr/>
          </p:nvSpPr>
          <p:spPr bwMode="auto">
            <a:xfrm rot="10800000">
              <a:off x="1864108" y="3674364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3"/>
            <p:cNvSpPr>
              <a:spLocks noChangeAspect="1" noChangeArrowheads="1"/>
            </p:cNvSpPr>
            <p:nvPr/>
          </p:nvSpPr>
          <p:spPr bwMode="auto">
            <a:xfrm rot="10800000">
              <a:off x="7252638" y="6185361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53"/>
            <p:cNvSpPr>
              <a:spLocks noChangeAspect="1" noChangeArrowheads="1"/>
            </p:cNvSpPr>
            <p:nvPr/>
          </p:nvSpPr>
          <p:spPr bwMode="auto">
            <a:xfrm rot="10800000">
              <a:off x="3079769" y="378815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9"/>
            <p:cNvSpPr>
              <a:spLocks noChangeAspect="1" noChangeArrowheads="1"/>
            </p:cNvSpPr>
            <p:nvPr/>
          </p:nvSpPr>
          <p:spPr bwMode="auto">
            <a:xfrm>
              <a:off x="4546571" y="4924187"/>
              <a:ext cx="76236" cy="731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3"/>
            <p:cNvSpPr>
              <a:spLocks noChangeAspect="1" noChangeArrowheads="1"/>
            </p:cNvSpPr>
            <p:nvPr/>
          </p:nvSpPr>
          <p:spPr bwMode="auto">
            <a:xfrm>
              <a:off x="5523618" y="4022166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3"/>
            <p:cNvSpPr>
              <a:spLocks noChangeAspect="1" noChangeArrowheads="1"/>
            </p:cNvSpPr>
            <p:nvPr/>
          </p:nvSpPr>
          <p:spPr bwMode="auto">
            <a:xfrm rot="10800000">
              <a:off x="3579732" y="5833801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>
              <a:off x="4798646" y="5946506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3"/>
            <p:cNvSpPr>
              <a:spLocks noChangeAspect="1" noChangeArrowheads="1"/>
            </p:cNvSpPr>
            <p:nvPr/>
          </p:nvSpPr>
          <p:spPr bwMode="auto">
            <a:xfrm>
              <a:off x="5773047" y="5042354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3"/>
            <p:cNvSpPr>
              <a:spLocks noChangeAspect="1" noChangeArrowheads="1"/>
            </p:cNvSpPr>
            <p:nvPr/>
          </p:nvSpPr>
          <p:spPr bwMode="auto">
            <a:xfrm rot="10800000">
              <a:off x="4292957" y="390553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53"/>
            <p:cNvSpPr>
              <a:spLocks noChangeAspect="1" noChangeArrowheads="1"/>
            </p:cNvSpPr>
            <p:nvPr/>
          </p:nvSpPr>
          <p:spPr bwMode="auto">
            <a:xfrm>
              <a:off x="6752454" y="4145625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3"/>
            <p:cNvSpPr>
              <a:spLocks noChangeAspect="1" noChangeArrowheads="1"/>
            </p:cNvSpPr>
            <p:nvPr/>
          </p:nvSpPr>
          <p:spPr bwMode="auto">
            <a:xfrm rot="10800000">
              <a:off x="3333464" y="4810997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53"/>
            <p:cNvSpPr>
              <a:spLocks noChangeAspect="1" noChangeArrowheads="1"/>
            </p:cNvSpPr>
            <p:nvPr/>
          </p:nvSpPr>
          <p:spPr bwMode="auto">
            <a:xfrm rot="10800000">
              <a:off x="2371621" y="5726295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53"/>
            <p:cNvSpPr>
              <a:spLocks noChangeAspect="1" noChangeArrowheads="1"/>
            </p:cNvSpPr>
            <p:nvPr/>
          </p:nvSpPr>
          <p:spPr bwMode="auto">
            <a:xfrm rot="10800000">
              <a:off x="2115568" y="469911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53"/>
            <p:cNvSpPr>
              <a:spLocks noChangeAspect="1" noChangeArrowheads="1"/>
            </p:cNvSpPr>
            <p:nvPr/>
          </p:nvSpPr>
          <p:spPr bwMode="auto">
            <a:xfrm rot="10800000">
              <a:off x="7000425" y="5164198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53"/>
            <p:cNvSpPr>
              <a:spLocks noChangeAspect="1" noChangeArrowheads="1"/>
            </p:cNvSpPr>
            <p:nvPr/>
          </p:nvSpPr>
          <p:spPr bwMode="auto">
            <a:xfrm>
              <a:off x="6024248" y="6066169"/>
              <a:ext cx="76236" cy="7315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50806" y="1612174"/>
            <a:ext cx="9144000" cy="1363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</a:rPr>
              <a:t>Easier to think of Euclidean ball vs general lattice.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93"/>
              <p:cNvSpPr txBox="1">
                <a:spLocks noChangeArrowheads="1"/>
              </p:cNvSpPr>
              <p:nvPr/>
            </p:nvSpPr>
            <p:spPr bwMode="auto">
              <a:xfrm>
                <a:off x="5741474" y="4560929"/>
                <a:ext cx="181306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1474" y="4560929"/>
                <a:ext cx="18130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CD1F2776-CABB-43EE-89A0-EF8A08FAB4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</p:spPr>
            <p:txBody>
              <a:bodyPr anchor="t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Kannan-</a:t>
                </a:r>
                <a:r>
                  <a:rPr lang="en-US" sz="4400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Lovász</a:t>
                </a: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Conjecture</a:t>
                </a:r>
              </a:p>
            </p:txBody>
          </p:sp>
        </mc:Choice>
        <mc:Fallback>
          <p:sp>
            <p:nvSpPr>
              <p:cNvPr id="34" name="Title 1">
                <a:extLst>
                  <a:ext uri="{FF2B5EF4-FFF2-40B4-BE49-F238E27FC236}">
                    <a16:creationId xmlns:a16="http://schemas.microsoft.com/office/drawing/2014/main" id="{CD1F2776-CABB-43EE-89A0-EF8A08FAB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131317"/>
                <a:ext cx="8229600" cy="827567"/>
              </a:xfrm>
              <a:blipFill>
                <a:blip r:embed="rId5"/>
                <a:stretch>
                  <a:fillRect t="-15556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5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949116" y="1697560"/>
                <a:ext cx="5811139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The standard integer lattice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9116" y="1697560"/>
                <a:ext cx="5811139" cy="553998"/>
              </a:xfrm>
              <a:prstGeom prst="rect">
                <a:avLst/>
              </a:prstGeom>
              <a:blipFill>
                <a:blip r:embed="rId2"/>
                <a:stretch>
                  <a:fillRect l="-2518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53"/>
              <p:cNvSpPr txBox="1">
                <a:spLocks noChangeArrowheads="1"/>
              </p:cNvSpPr>
              <p:nvPr/>
            </p:nvSpPr>
            <p:spPr bwMode="auto">
              <a:xfrm>
                <a:off x="6083979" y="4617241"/>
                <a:ext cx="73744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8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3979" y="4617241"/>
                <a:ext cx="7374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2249610" y="2587752"/>
            <a:ext cx="4644966" cy="2820128"/>
            <a:chOff x="1824301" y="3539691"/>
            <a:chExt cx="3267314" cy="1983705"/>
          </a:xfrm>
        </p:grpSpPr>
        <p:sp>
          <p:nvSpPr>
            <p:cNvPr id="85" name="Oval 84"/>
            <p:cNvSpPr/>
            <p:nvPr/>
          </p:nvSpPr>
          <p:spPr>
            <a:xfrm>
              <a:off x="1824301" y="3539691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825443" y="4182889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824301" y="4826086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824301" y="5471940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67368" y="3539691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467368" y="4182889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467368" y="4826086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2467368" y="5469284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110566" y="3539691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110566" y="4182889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110566" y="4826086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53764" y="3539691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753764" y="4182889"/>
              <a:ext cx="51456" cy="51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753764" y="4826086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753764" y="5469284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396961" y="3539691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396961" y="4182889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396961" y="4826086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396961" y="5466432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040159" y="3539691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040159" y="4182889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040159" y="4826086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040159" y="5467277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110566" y="5469284"/>
              <a:ext cx="51456" cy="5145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Line 24"/>
          <p:cNvSpPr>
            <a:spLocks noChangeShapeType="1"/>
          </p:cNvSpPr>
          <p:nvPr/>
        </p:nvSpPr>
        <p:spPr bwMode="auto">
          <a:xfrm>
            <a:off x="4110406" y="5367101"/>
            <a:ext cx="914400" cy="256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 Box 28"/>
              <p:cNvSpPr txBox="1">
                <a:spLocks noChangeArrowheads="1"/>
              </p:cNvSpPr>
              <p:nvPr/>
            </p:nvSpPr>
            <p:spPr bwMode="auto">
              <a:xfrm>
                <a:off x="3538977" y="4560081"/>
                <a:ext cx="648190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977" y="4560081"/>
                <a:ext cx="648190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29"/>
              <p:cNvSpPr txBox="1">
                <a:spLocks noChangeArrowheads="1"/>
              </p:cNvSpPr>
              <p:nvPr/>
            </p:nvSpPr>
            <p:spPr bwMode="auto">
              <a:xfrm>
                <a:off x="4315710" y="5235235"/>
                <a:ext cx="638700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5710" y="5235235"/>
                <a:ext cx="638700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4"/>
          <p:cNvSpPr>
            <a:spLocks noChangeShapeType="1"/>
          </p:cNvSpPr>
          <p:nvPr/>
        </p:nvSpPr>
        <p:spPr bwMode="auto">
          <a:xfrm flipV="1">
            <a:off x="4116260" y="4449073"/>
            <a:ext cx="3836" cy="914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1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4278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for a basis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>
                    <a:latin typeface="+mn-lt"/>
                  </a:rPr>
                  <a:t> denotes the </a:t>
                </a:r>
              </a:p>
              <a:p>
                <a:pPr eaLnBrk="1" hangingPunct="1"/>
                <a:r>
                  <a:rPr lang="en-US" sz="3000" dirty="0">
                    <a:latin typeface="+mn-lt"/>
                  </a:rPr>
                  <a:t>lattice 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Note:</a:t>
                </a:r>
                <a:r>
                  <a:rPr lang="en-US" sz="3000" dirty="0">
                    <a:latin typeface="+mn-lt"/>
                  </a:rPr>
                  <a:t> a lattice has many equivalent bases.</a:t>
                </a:r>
              </a:p>
              <a:p>
                <a:pPr algn="l" eaLnBrk="1" hangingPunct="1"/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4278094"/>
              </a:xfrm>
              <a:prstGeom prst="rect">
                <a:avLst/>
              </a:prstGeom>
              <a:blipFill>
                <a:blip r:embed="rId2"/>
                <a:stretch>
                  <a:fillRect l="-2743" t="-17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5866862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6862" y="4962651"/>
                <a:ext cx="606512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7685631" y="339689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5631" y="3396895"/>
                <a:ext cx="60651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4557084" y="5158026"/>
            <a:ext cx="467286" cy="7745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4563434" y="4371638"/>
            <a:ext cx="1809302" cy="154503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4557085" y="5158023"/>
            <a:ext cx="1360667" cy="76500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6027551" y="3828839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551" y="3828839"/>
                <a:ext cx="598241" cy="513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4538033" y="3585258"/>
            <a:ext cx="3189053" cy="234729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H="1" flipV="1">
            <a:off x="4560352" y="4371641"/>
            <a:ext cx="9432" cy="154503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1" grpId="0"/>
      <p:bldP spid="3077" grpId="0"/>
      <p:bldP spid="3078" grpId="0"/>
      <p:bldP spid="3095" grpId="0" animBg="1"/>
      <p:bldP spid="25" grpId="0" animBg="1"/>
      <p:bldP spid="26" grpId="0" animBg="1"/>
      <p:bldP spid="26" grpId="1" animBg="1"/>
      <p:bldP spid="27" grpId="0"/>
      <p:bldP spid="29" grpId="0" animBg="1"/>
      <p:bldP spid="30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for a 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>
                    <a:latin typeface="+mn-lt"/>
                  </a:rPr>
                  <a:t> denotes the </a:t>
                </a:r>
                <a:br>
                  <a:rPr lang="en-US" sz="3000" dirty="0">
                    <a:latin typeface="+mn-lt"/>
                  </a:rPr>
                </a:br>
                <a:r>
                  <a:rPr lang="en-US" sz="3000" dirty="0">
                    <a:latin typeface="+mn-lt"/>
                  </a:rPr>
                  <a:t>lattice 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latin typeface="+mn-lt"/>
                  </a:rPr>
                  <a:t>The determinant of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latin typeface="+mn-lt"/>
                  </a:rPr>
                  <a:t>is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3000" dirty="0"/>
                  <a:t>. </a:t>
                </a:r>
              </a:p>
            </p:txBody>
          </p:sp>
        </mc:Choice>
        <mc:Fallback xmlns="">
          <p:sp>
            <p:nvSpPr>
              <p:cNvPr id="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3785652"/>
              </a:xfrm>
              <a:prstGeom prst="rect">
                <a:avLst/>
              </a:prstGeom>
              <a:blipFill>
                <a:blip r:embed="rId2"/>
                <a:stretch>
                  <a:fillRect l="-2743" t="-1932" b="-41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reeform 74"/>
          <p:cNvSpPr/>
          <p:nvPr/>
        </p:nvSpPr>
        <p:spPr>
          <a:xfrm>
            <a:off x="4561480" y="3658544"/>
            <a:ext cx="464071" cy="2247993"/>
          </a:xfrm>
          <a:custGeom>
            <a:avLst/>
            <a:gdLst>
              <a:gd name="connsiteX0" fmla="*/ 0 w 2749550"/>
              <a:gd name="connsiteY0" fmla="*/ 1809750 h 1809750"/>
              <a:gd name="connsiteX1" fmla="*/ 908050 w 2749550"/>
              <a:gd name="connsiteY1" fmla="*/ 908050 h 1809750"/>
              <a:gd name="connsiteX2" fmla="*/ 2749550 w 2749550"/>
              <a:gd name="connsiteY2" fmla="*/ 0 h 1809750"/>
              <a:gd name="connsiteX3" fmla="*/ 1835150 w 2749550"/>
              <a:gd name="connsiteY3" fmla="*/ 895350 h 1809750"/>
              <a:gd name="connsiteX4" fmla="*/ 0 w 2749550"/>
              <a:gd name="connsiteY4" fmla="*/ 1809750 h 1809750"/>
              <a:gd name="connsiteX0" fmla="*/ 0 w 2826432"/>
              <a:gd name="connsiteY0" fmla="*/ 1809750 h 1809750"/>
              <a:gd name="connsiteX1" fmla="*/ 908050 w 2826432"/>
              <a:gd name="connsiteY1" fmla="*/ 908050 h 1809750"/>
              <a:gd name="connsiteX2" fmla="*/ 2749550 w 2826432"/>
              <a:gd name="connsiteY2" fmla="*/ 0 h 1809750"/>
              <a:gd name="connsiteX3" fmla="*/ 2826432 w 2826432"/>
              <a:gd name="connsiteY3" fmla="*/ 1200521 h 1809750"/>
              <a:gd name="connsiteX4" fmla="*/ 0 w 2826432"/>
              <a:gd name="connsiteY4" fmla="*/ 1809750 h 1809750"/>
              <a:gd name="connsiteX0" fmla="*/ 12424 w 2838856"/>
              <a:gd name="connsiteY0" fmla="*/ 1809750 h 1809750"/>
              <a:gd name="connsiteX1" fmla="*/ 0 w 2838856"/>
              <a:gd name="connsiteY1" fmla="*/ 572594 h 1809750"/>
              <a:gd name="connsiteX2" fmla="*/ 2761974 w 2838856"/>
              <a:gd name="connsiteY2" fmla="*/ 0 h 1809750"/>
              <a:gd name="connsiteX3" fmla="*/ 2838856 w 2838856"/>
              <a:gd name="connsiteY3" fmla="*/ 1200521 h 1809750"/>
              <a:gd name="connsiteX4" fmla="*/ 12424 w 2838856"/>
              <a:gd name="connsiteY4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856" h="1809750">
                <a:moveTo>
                  <a:pt x="12424" y="1809750"/>
                </a:moveTo>
                <a:lnTo>
                  <a:pt x="0" y="572594"/>
                </a:lnTo>
                <a:lnTo>
                  <a:pt x="2761974" y="0"/>
                </a:lnTo>
                <a:lnTo>
                  <a:pt x="2838856" y="1200521"/>
                </a:lnTo>
                <a:lnTo>
                  <a:pt x="12424" y="18097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28"/>
              <p:cNvSpPr txBox="1">
                <a:spLocks noChangeArrowheads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29"/>
              <p:cNvSpPr txBox="1">
                <a:spLocks noChangeArrowheads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Line 4"/>
          <p:cNvSpPr>
            <a:spLocks noChangeShapeType="1"/>
          </p:cNvSpPr>
          <p:nvPr/>
        </p:nvSpPr>
        <p:spPr bwMode="auto">
          <a:xfrm flipH="1" flipV="1">
            <a:off x="5024370" y="3572715"/>
            <a:ext cx="0" cy="16016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4"/>
          <p:cNvSpPr>
            <a:spLocks noChangeShapeType="1"/>
          </p:cNvSpPr>
          <p:nvPr/>
        </p:nvSpPr>
        <p:spPr bwMode="auto">
          <a:xfrm flipV="1">
            <a:off x="4557084" y="3572717"/>
            <a:ext cx="482024" cy="8158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4"/>
          <p:cNvSpPr>
            <a:spLocks noChangeShapeType="1"/>
          </p:cNvSpPr>
          <p:nvPr/>
        </p:nvSpPr>
        <p:spPr bwMode="auto">
          <a:xfrm flipV="1">
            <a:off x="4557084" y="5158026"/>
            <a:ext cx="467286" cy="7745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 flipH="1" flipV="1">
            <a:off x="4560352" y="4371641"/>
            <a:ext cx="9432" cy="154503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10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59413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561480" y="3658544"/>
            <a:ext cx="464071" cy="2247993"/>
          </a:xfrm>
          <a:custGeom>
            <a:avLst/>
            <a:gdLst>
              <a:gd name="connsiteX0" fmla="*/ 0 w 2749550"/>
              <a:gd name="connsiteY0" fmla="*/ 1809750 h 1809750"/>
              <a:gd name="connsiteX1" fmla="*/ 908050 w 2749550"/>
              <a:gd name="connsiteY1" fmla="*/ 908050 h 1809750"/>
              <a:gd name="connsiteX2" fmla="*/ 2749550 w 2749550"/>
              <a:gd name="connsiteY2" fmla="*/ 0 h 1809750"/>
              <a:gd name="connsiteX3" fmla="*/ 1835150 w 2749550"/>
              <a:gd name="connsiteY3" fmla="*/ 895350 h 1809750"/>
              <a:gd name="connsiteX4" fmla="*/ 0 w 2749550"/>
              <a:gd name="connsiteY4" fmla="*/ 1809750 h 1809750"/>
              <a:gd name="connsiteX0" fmla="*/ 0 w 2826432"/>
              <a:gd name="connsiteY0" fmla="*/ 1809750 h 1809750"/>
              <a:gd name="connsiteX1" fmla="*/ 908050 w 2826432"/>
              <a:gd name="connsiteY1" fmla="*/ 908050 h 1809750"/>
              <a:gd name="connsiteX2" fmla="*/ 2749550 w 2826432"/>
              <a:gd name="connsiteY2" fmla="*/ 0 h 1809750"/>
              <a:gd name="connsiteX3" fmla="*/ 2826432 w 2826432"/>
              <a:gd name="connsiteY3" fmla="*/ 1200521 h 1809750"/>
              <a:gd name="connsiteX4" fmla="*/ 0 w 2826432"/>
              <a:gd name="connsiteY4" fmla="*/ 1809750 h 1809750"/>
              <a:gd name="connsiteX0" fmla="*/ 12424 w 2838856"/>
              <a:gd name="connsiteY0" fmla="*/ 1809750 h 1809750"/>
              <a:gd name="connsiteX1" fmla="*/ 0 w 2838856"/>
              <a:gd name="connsiteY1" fmla="*/ 572594 h 1809750"/>
              <a:gd name="connsiteX2" fmla="*/ 2761974 w 2838856"/>
              <a:gd name="connsiteY2" fmla="*/ 0 h 1809750"/>
              <a:gd name="connsiteX3" fmla="*/ 2838856 w 2838856"/>
              <a:gd name="connsiteY3" fmla="*/ 1200521 h 1809750"/>
              <a:gd name="connsiteX4" fmla="*/ 12424 w 2838856"/>
              <a:gd name="connsiteY4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856" h="1809750">
                <a:moveTo>
                  <a:pt x="12424" y="1809750"/>
                </a:moveTo>
                <a:lnTo>
                  <a:pt x="0" y="572594"/>
                </a:lnTo>
                <a:lnTo>
                  <a:pt x="2761974" y="0"/>
                </a:lnTo>
                <a:lnTo>
                  <a:pt x="2838856" y="1200521"/>
                </a:lnTo>
                <a:lnTo>
                  <a:pt x="12424" y="18097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reeform 112"/>
          <p:cNvSpPr/>
          <p:nvPr/>
        </p:nvSpPr>
        <p:spPr>
          <a:xfrm>
            <a:off x="50269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68557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3129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Lattices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4" name="Freeform 93"/>
          <p:cNvSpPr/>
          <p:nvPr/>
        </p:nvSpPr>
        <p:spPr>
          <a:xfrm>
            <a:off x="5485164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64005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59433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5717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0289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3149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229372" y="45986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8577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77721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4114572" y="5384991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483176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63985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45697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227384" y="30258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7701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4112584" y="38122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59453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0309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8597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7741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116534" y="2239455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28"/>
              <p:cNvSpPr txBox="1">
                <a:spLocks noChangeArrowheads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6439" y="3804774"/>
                <a:ext cx="598241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29"/>
              <p:cNvSpPr txBox="1">
                <a:spLocks noChangeArrowheads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0428" y="4962651"/>
                <a:ext cx="60651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Line 4"/>
          <p:cNvSpPr>
            <a:spLocks noChangeShapeType="1"/>
          </p:cNvSpPr>
          <p:nvPr/>
        </p:nvSpPr>
        <p:spPr bwMode="auto">
          <a:xfrm flipH="1" flipV="1">
            <a:off x="5024370" y="3572715"/>
            <a:ext cx="0" cy="160166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24"/>
          <p:cNvSpPr>
            <a:spLocks noChangeShapeType="1"/>
          </p:cNvSpPr>
          <p:nvPr/>
        </p:nvSpPr>
        <p:spPr bwMode="auto">
          <a:xfrm flipV="1">
            <a:off x="4557084" y="3572717"/>
            <a:ext cx="482024" cy="8158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24"/>
          <p:cNvSpPr>
            <a:spLocks noChangeShapeType="1"/>
          </p:cNvSpPr>
          <p:nvPr/>
        </p:nvSpPr>
        <p:spPr bwMode="auto">
          <a:xfrm flipV="1">
            <a:off x="4557084" y="5158026"/>
            <a:ext cx="467286" cy="774525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 flipH="1" flipV="1">
            <a:off x="4560352" y="4371641"/>
            <a:ext cx="9432" cy="1545033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5170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for a 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>
                    <a:latin typeface="+mn-lt"/>
                  </a:rPr>
                  <a:t> denotes the </a:t>
                </a:r>
                <a:br>
                  <a:rPr lang="en-US" sz="3000" dirty="0">
                    <a:latin typeface="+mn-lt"/>
                  </a:rPr>
                </a:br>
                <a:r>
                  <a:rPr lang="en-US" sz="3000" dirty="0">
                    <a:latin typeface="+mn-lt"/>
                  </a:rPr>
                  <a:t>lattice 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latin typeface="+mn-lt"/>
                  </a:rPr>
                  <a:t>The determinant of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>
                    <a:latin typeface="+mn-lt"/>
                  </a:rPr>
                  <a:t>is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3000" dirty="0"/>
                  <a:t>. </a:t>
                </a:r>
              </a:p>
              <a:p>
                <a:pPr eaLnBrk="1" hangingPunct="1"/>
                <a:r>
                  <a:rPr lang="en-US" sz="3000" dirty="0">
                    <a:latin typeface="+mn-lt"/>
                  </a:rPr>
                  <a:t>Equal to volume of </a:t>
                </a:r>
              </a:p>
              <a:p>
                <a:pPr eaLnBrk="1" hangingPunct="1"/>
                <a:r>
                  <a:rPr lang="en-US" sz="3000" dirty="0">
                    <a:latin typeface="+mn-lt"/>
                  </a:rPr>
                  <a:t>any </a:t>
                </a:r>
                <a:r>
                  <a:rPr lang="en-US" sz="3000" b="1" dirty="0">
                    <a:latin typeface="+mn-lt"/>
                  </a:rPr>
                  <a:t>tiling</a:t>
                </a:r>
                <a:r>
                  <a:rPr lang="en-US" sz="3000" dirty="0">
                    <a:latin typeface="+mn-lt"/>
                  </a:rPr>
                  <a:t> set.</a:t>
                </a:r>
              </a:p>
              <a:p>
                <a:pPr eaLnBrk="1" hangingPunct="1"/>
                <a:endParaRPr lang="en-US" sz="3000" dirty="0"/>
              </a:p>
            </p:txBody>
          </p:sp>
        </mc:Choice>
        <mc:Fallback xmlns="">
          <p:sp>
            <p:nvSpPr>
              <p:cNvPr id="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5170646"/>
              </a:xfrm>
              <a:prstGeom prst="rect">
                <a:avLst/>
              </a:prstGeom>
              <a:blipFill>
                <a:blip r:embed="rId5"/>
                <a:stretch>
                  <a:fillRect l="-2743" t="-14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187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"/>
              <p:cNvSpPr txBox="1">
                <a:spLocks noChangeArrowheads="1"/>
              </p:cNvSpPr>
              <p:nvPr/>
            </p:nvSpPr>
            <p:spPr>
              <a:xfrm>
                <a:off x="457200" y="252882"/>
                <a:ext cx="8229600" cy="65314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Covering Radius</a:t>
                </a:r>
              </a:p>
            </p:txBody>
          </p:sp>
        </mc:Choice>
        <mc:Fallback xmlns="">
          <p:sp>
            <p:nvSpPr>
              <p:cNvPr id="3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882"/>
                <a:ext cx="8229600" cy="653143"/>
              </a:xfrm>
              <a:prstGeom prst="rect">
                <a:avLst/>
              </a:prstGeom>
              <a:blipFill>
                <a:blip r:embed="rId2"/>
                <a:stretch>
                  <a:fillRect t="-40741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854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142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4714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Freeform 87"/>
          <p:cNvSpPr/>
          <p:nvPr/>
        </p:nvSpPr>
        <p:spPr>
          <a:xfrm>
            <a:off x="3643664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5590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7302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734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3878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41676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5570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282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3858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9286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2710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0" y="1390144"/>
                <a:ext cx="9144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Distance of farthest point to the lattice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90144"/>
                <a:ext cx="9144000" cy="1077218"/>
              </a:xfrm>
              <a:prstGeom prst="rect">
                <a:avLst/>
              </a:prstGeom>
              <a:blipFill>
                <a:blip r:embed="rId5"/>
                <a:stretch>
                  <a:fillRect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53"/>
              <p:cNvSpPr txBox="1">
                <a:spLocks noChangeArrowheads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Voronoi cell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all points closer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5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Volumetric Lower Bounds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854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142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4714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Freeform 87"/>
          <p:cNvSpPr/>
          <p:nvPr/>
        </p:nvSpPr>
        <p:spPr>
          <a:xfrm>
            <a:off x="3643664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5590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7302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734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3878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41676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5570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282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3858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9286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2710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0" y="1447294"/>
                <a:ext cx="9144000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294"/>
                <a:ext cx="9144000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53"/>
              <p:cNvSpPr txBox="1">
                <a:spLocks noChangeArrowheads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Voronoi cell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all points closer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46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Volumetric Lower Bounds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854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142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4714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Freeform 87"/>
          <p:cNvSpPr/>
          <p:nvPr/>
        </p:nvSpPr>
        <p:spPr>
          <a:xfrm>
            <a:off x="3643664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5590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7302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734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3878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41676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5570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282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3858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9286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2710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0" y="1247269"/>
                <a:ext cx="9144000" cy="8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vol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</m:d>
                            </m:e>
                            <m:sup>
                              <m:box>
                                <m:box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7269"/>
                <a:ext cx="9144000" cy="833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53"/>
              <p:cNvSpPr txBox="1">
                <a:spLocks noChangeArrowheads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Voronoi cell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all points closer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4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9654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Integer Programming (IP)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69652" y="1626079"/>
                <a:ext cx="8974347" cy="5231921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i="1" dirty="0">
                    <a:solidFill>
                      <a:srgbClr val="0000FF"/>
                    </a:solidFill>
                    <a:latin typeface="Cambria Math"/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sz="2800" dirty="0" err="1">
                        <a:solidFill>
                          <a:srgbClr val="0000FF"/>
                        </a:solidFill>
                        <a:latin typeface="Cambria Math"/>
                      </a:rPr>
                      <m:t>.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𝐴𝑥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 ≤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sym typeface="Mathematica1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                                       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𝑥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𝜖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Mathematica1"/>
                      </a:rPr>
                      <m:t>ℤ</m:t>
                    </m:r>
                    <m:r>
                      <a:rPr lang="en-US" sz="2800" i="1" baseline="30000" dirty="0">
                        <a:solidFill>
                          <a:srgbClr val="0000FF"/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sym typeface="Mathematica1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variables,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Mathematica1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constraints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Open Question: Is there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time algorithm?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Best known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sym typeface="Mathematica1"/>
                  </a:rPr>
                  <a:t>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sym typeface="Mathematica1"/>
                  </a:rPr>
                  <a:t>[Kannan 87]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652" y="1626079"/>
                <a:ext cx="8974347" cy="5231921"/>
              </a:xfrm>
              <a:blipFill>
                <a:blip r:embed="rId2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5763534" y="1907122"/>
            <a:ext cx="2209626" cy="1221844"/>
          </a:xfrm>
          <a:custGeom>
            <a:avLst/>
            <a:gdLst>
              <a:gd name="connsiteX0" fmla="*/ 0 w 2819400"/>
              <a:gd name="connsiteY0" fmla="*/ 1508760 h 1539240"/>
              <a:gd name="connsiteX1" fmla="*/ 1447800 w 2819400"/>
              <a:gd name="connsiteY1" fmla="*/ 0 h 1539240"/>
              <a:gd name="connsiteX2" fmla="*/ 2819400 w 2819400"/>
              <a:gd name="connsiteY2" fmla="*/ 15240 h 1539240"/>
              <a:gd name="connsiteX3" fmla="*/ 2819400 w 2819400"/>
              <a:gd name="connsiteY3" fmla="*/ 1539240 h 1539240"/>
              <a:gd name="connsiteX4" fmla="*/ 0 w 2819400"/>
              <a:gd name="connsiteY4" fmla="*/ 1508760 h 1539240"/>
              <a:gd name="connsiteX0" fmla="*/ 0 w 3057670"/>
              <a:gd name="connsiteY0" fmla="*/ 1871675 h 1902155"/>
              <a:gd name="connsiteX1" fmla="*/ 1447800 w 3057670"/>
              <a:gd name="connsiteY1" fmla="*/ 362915 h 1902155"/>
              <a:gd name="connsiteX2" fmla="*/ 3057670 w 3057670"/>
              <a:gd name="connsiteY2" fmla="*/ 0 h 1902155"/>
              <a:gd name="connsiteX3" fmla="*/ 2819400 w 3057670"/>
              <a:gd name="connsiteY3" fmla="*/ 1902155 h 1902155"/>
              <a:gd name="connsiteX4" fmla="*/ 0 w 3057670"/>
              <a:gd name="connsiteY4" fmla="*/ 1871675 h 1902155"/>
              <a:gd name="connsiteX0" fmla="*/ 0 w 3044546"/>
              <a:gd name="connsiteY0" fmla="*/ 1894180 h 1924660"/>
              <a:gd name="connsiteX1" fmla="*/ 1447800 w 3044546"/>
              <a:gd name="connsiteY1" fmla="*/ 385420 h 1924660"/>
              <a:gd name="connsiteX2" fmla="*/ 3044546 w 3044546"/>
              <a:gd name="connsiteY2" fmla="*/ 0 h 1924660"/>
              <a:gd name="connsiteX3" fmla="*/ 2819400 w 3044546"/>
              <a:gd name="connsiteY3" fmla="*/ 1924660 h 1924660"/>
              <a:gd name="connsiteX4" fmla="*/ 0 w 3044546"/>
              <a:gd name="connsiteY4" fmla="*/ 1894180 h 19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546" h="1924660">
                <a:moveTo>
                  <a:pt x="0" y="1894180"/>
                </a:moveTo>
                <a:lnTo>
                  <a:pt x="1447800" y="385420"/>
                </a:lnTo>
                <a:lnTo>
                  <a:pt x="3044546" y="0"/>
                </a:lnTo>
                <a:lnTo>
                  <a:pt x="2819400" y="1924660"/>
                </a:lnTo>
                <a:lnTo>
                  <a:pt x="0" y="189418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90685" y="1718848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/>
          <p:nvPr/>
        </p:nvCxnSpPr>
        <p:spPr>
          <a:xfrm flipV="1">
            <a:off x="6513581" y="1892218"/>
            <a:ext cx="1488131" cy="30623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811561" y="1892220"/>
            <a:ext cx="158528" cy="13845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619744" y="3101571"/>
            <a:ext cx="2350345" cy="1371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619744" y="1892218"/>
            <a:ext cx="1471068" cy="132789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024730" y="247048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0" y="2470488"/>
                <a:ext cx="5738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89150" y="2885308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848708" y="1365889"/>
            <a:ext cx="1021199" cy="1193848"/>
            <a:chOff x="7258158" y="1718314"/>
            <a:chExt cx="1021199" cy="1193848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7258158" y="1718314"/>
              <a:ext cx="581978" cy="11938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7571332" y="2045334"/>
              <a:ext cx="611278" cy="29002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802752" y="1981209"/>
                  <a:ext cx="4766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2752" y="1981209"/>
                  <a:ext cx="476605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54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1093 0.131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Volumetric Lower Bounds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1854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0142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4714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Freeform 87"/>
          <p:cNvSpPr/>
          <p:nvPr/>
        </p:nvSpPr>
        <p:spPr>
          <a:xfrm>
            <a:off x="3643664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5590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27302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734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387872" y="4230307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641676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5570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7282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6385884" y="2657539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59286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2710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0840" y="3503691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0" y="1256794"/>
                <a:ext cx="9144000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≿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</m:d>
                            </m:e>
                            <m:sup>
                              <m:box>
                                <m:box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6794"/>
                <a:ext cx="9144000" cy="808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53"/>
              <p:cNvSpPr txBox="1">
                <a:spLocks noChangeArrowheads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943" y="4001239"/>
                <a:ext cx="51828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Voronoi cell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all points closer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599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188208-1E2E-4C53-A20D-E9478D303E39}"/>
              </a:ext>
            </a:extLst>
          </p:cNvPr>
          <p:cNvCxnSpPr>
            <a:cxnSpLocks/>
          </p:cNvCxnSpPr>
          <p:nvPr/>
        </p:nvCxnSpPr>
        <p:spPr>
          <a:xfrm>
            <a:off x="3536143" y="3328487"/>
            <a:ext cx="2098608" cy="1345503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Volumetric Lower Bounds</a:t>
            </a:r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710322" y="3689776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322" y="3689776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0" y="1475869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5869"/>
                <a:ext cx="91440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3200" dirty="0"/>
                  <a:t> projection onto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980960-123E-474C-A198-B651EFE6CEBC}"/>
              </a:ext>
            </a:extLst>
          </p:cNvPr>
          <p:cNvCxnSpPr>
            <a:cxnSpLocks/>
          </p:cNvCxnSpPr>
          <p:nvPr/>
        </p:nvCxnSpPr>
        <p:spPr>
          <a:xfrm flipV="1">
            <a:off x="4105275" y="3200400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5523AF0-DACC-4A15-B9E8-262E6C9AFBF5}"/>
              </a:ext>
            </a:extLst>
          </p:cNvPr>
          <p:cNvCxnSpPr>
            <a:cxnSpLocks/>
          </p:cNvCxnSpPr>
          <p:nvPr/>
        </p:nvCxnSpPr>
        <p:spPr>
          <a:xfrm flipV="1">
            <a:off x="4990710" y="3225449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9671B00-AEDB-427B-88A0-1934A55C5DBF}"/>
              </a:ext>
            </a:extLst>
          </p:cNvPr>
          <p:cNvCxnSpPr>
            <a:cxnSpLocks/>
          </p:cNvCxnSpPr>
          <p:nvPr/>
        </p:nvCxnSpPr>
        <p:spPr>
          <a:xfrm flipV="1">
            <a:off x="3209516" y="3158018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3B93221-B81E-4BB7-B4A0-22DCE9A1B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4753" y="4082992"/>
                <a:ext cx="618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3B93221-B81E-4BB7-B4A0-22DCE9A1B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4753" y="4082992"/>
                <a:ext cx="6186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 Box 53">
                <a:extLst>
                  <a:ext uri="{FF2B5EF4-FFF2-40B4-BE49-F238E27FC236}">
                    <a16:creationId xmlns:a16="http://schemas.microsoft.com/office/drawing/2014/main" id="{76BA2056-A9C1-423C-A048-E55910291D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269" y="3765031"/>
                <a:ext cx="66864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6" name="Text Box 53">
                <a:extLst>
                  <a:ext uri="{FF2B5EF4-FFF2-40B4-BE49-F238E27FC236}">
                    <a16:creationId xmlns:a16="http://schemas.microsoft.com/office/drawing/2014/main" id="{76BA2056-A9C1-423C-A048-E55910291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8269" y="3765031"/>
                <a:ext cx="668645" cy="400110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3272F33-D99B-4743-909A-D62C7B95BADF}"/>
              </a:ext>
            </a:extLst>
          </p:cNvPr>
          <p:cNvCxnSpPr>
            <a:cxnSpLocks/>
          </p:cNvCxnSpPr>
          <p:nvPr/>
        </p:nvCxnSpPr>
        <p:spPr>
          <a:xfrm flipV="1">
            <a:off x="4202539" y="3734168"/>
            <a:ext cx="38179" cy="60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396628-E3CE-42B7-A1EF-C859AE015E33}"/>
              </a:ext>
            </a:extLst>
          </p:cNvPr>
          <p:cNvCxnSpPr>
            <a:cxnSpLocks noChangeAspect="1"/>
          </p:cNvCxnSpPr>
          <p:nvPr/>
        </p:nvCxnSpPr>
        <p:spPr>
          <a:xfrm>
            <a:off x="4231481" y="3774440"/>
            <a:ext cx="321084" cy="20586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9627972-10E6-4BAC-94D7-2E5AA4AE74FF}"/>
              </a:ext>
            </a:extLst>
          </p:cNvPr>
          <p:cNvCxnSpPr>
            <a:cxnSpLocks noChangeAspect="1"/>
          </p:cNvCxnSpPr>
          <p:nvPr/>
        </p:nvCxnSpPr>
        <p:spPr>
          <a:xfrm>
            <a:off x="4552971" y="3980062"/>
            <a:ext cx="321084" cy="20586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B4787B-9DE0-4B8F-AA59-0EE078AF1D86}"/>
              </a:ext>
            </a:extLst>
          </p:cNvPr>
          <p:cNvCxnSpPr>
            <a:cxnSpLocks/>
          </p:cNvCxnSpPr>
          <p:nvPr/>
        </p:nvCxnSpPr>
        <p:spPr>
          <a:xfrm flipV="1">
            <a:off x="4864251" y="4165569"/>
            <a:ext cx="38179" cy="60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34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188208-1E2E-4C53-A20D-E9478D303E39}"/>
              </a:ext>
            </a:extLst>
          </p:cNvPr>
          <p:cNvCxnSpPr>
            <a:cxnSpLocks/>
          </p:cNvCxnSpPr>
          <p:nvPr/>
        </p:nvCxnSpPr>
        <p:spPr>
          <a:xfrm>
            <a:off x="3536143" y="3328487"/>
            <a:ext cx="2098608" cy="1345503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Volumetric Lower Bounds</a:t>
            </a:r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710322" y="3689776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322" y="3689776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0" y="1256794"/>
                <a:ext cx="9144000" cy="832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ℒ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↓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box>
                                <m:box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6794"/>
                <a:ext cx="9144000" cy="832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3200" dirty="0"/>
                  <a:t> projection onto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980960-123E-474C-A198-B651EFE6CEBC}"/>
              </a:ext>
            </a:extLst>
          </p:cNvPr>
          <p:cNvCxnSpPr>
            <a:cxnSpLocks/>
          </p:cNvCxnSpPr>
          <p:nvPr/>
        </p:nvCxnSpPr>
        <p:spPr>
          <a:xfrm flipV="1">
            <a:off x="4105275" y="3200400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5523AF0-DACC-4A15-B9E8-262E6C9AFBF5}"/>
              </a:ext>
            </a:extLst>
          </p:cNvPr>
          <p:cNvCxnSpPr>
            <a:cxnSpLocks/>
          </p:cNvCxnSpPr>
          <p:nvPr/>
        </p:nvCxnSpPr>
        <p:spPr>
          <a:xfrm flipV="1">
            <a:off x="4990710" y="3225449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9671B00-AEDB-427B-88A0-1934A55C5DBF}"/>
              </a:ext>
            </a:extLst>
          </p:cNvPr>
          <p:cNvCxnSpPr>
            <a:cxnSpLocks/>
          </p:cNvCxnSpPr>
          <p:nvPr/>
        </p:nvCxnSpPr>
        <p:spPr>
          <a:xfrm flipV="1">
            <a:off x="3209516" y="3158018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3B93221-B81E-4BB7-B4A0-22DCE9A1B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4753" y="4082992"/>
                <a:ext cx="618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3B93221-B81E-4BB7-B4A0-22DCE9A1B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4753" y="4082992"/>
                <a:ext cx="6186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3272F33-D99B-4743-909A-D62C7B95BADF}"/>
              </a:ext>
            </a:extLst>
          </p:cNvPr>
          <p:cNvCxnSpPr>
            <a:cxnSpLocks/>
          </p:cNvCxnSpPr>
          <p:nvPr/>
        </p:nvCxnSpPr>
        <p:spPr>
          <a:xfrm flipV="1">
            <a:off x="4202539" y="3734168"/>
            <a:ext cx="38179" cy="60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396628-E3CE-42B7-A1EF-C859AE015E33}"/>
              </a:ext>
            </a:extLst>
          </p:cNvPr>
          <p:cNvCxnSpPr>
            <a:cxnSpLocks noChangeAspect="1"/>
          </p:cNvCxnSpPr>
          <p:nvPr/>
        </p:nvCxnSpPr>
        <p:spPr>
          <a:xfrm>
            <a:off x="4231481" y="3774440"/>
            <a:ext cx="321084" cy="20586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9627972-10E6-4BAC-94D7-2E5AA4AE74FF}"/>
              </a:ext>
            </a:extLst>
          </p:cNvPr>
          <p:cNvCxnSpPr>
            <a:cxnSpLocks noChangeAspect="1"/>
          </p:cNvCxnSpPr>
          <p:nvPr/>
        </p:nvCxnSpPr>
        <p:spPr>
          <a:xfrm>
            <a:off x="4552971" y="3980062"/>
            <a:ext cx="321084" cy="20586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B4787B-9DE0-4B8F-AA59-0EE078AF1D86}"/>
              </a:ext>
            </a:extLst>
          </p:cNvPr>
          <p:cNvCxnSpPr>
            <a:cxnSpLocks/>
          </p:cNvCxnSpPr>
          <p:nvPr/>
        </p:nvCxnSpPr>
        <p:spPr>
          <a:xfrm flipV="1">
            <a:off x="4864251" y="4165569"/>
            <a:ext cx="38179" cy="60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53">
                <a:extLst>
                  <a:ext uri="{FF2B5EF4-FFF2-40B4-BE49-F238E27FC236}">
                    <a16:creationId xmlns:a16="http://schemas.microsoft.com/office/drawing/2014/main" id="{72CEEF43-B89A-42A6-9424-10D11FC61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269" y="3765031"/>
                <a:ext cx="66864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5" name="Text Box 53">
                <a:extLst>
                  <a:ext uri="{FF2B5EF4-FFF2-40B4-BE49-F238E27FC236}">
                    <a16:creationId xmlns:a16="http://schemas.microsoft.com/office/drawing/2014/main" id="{72CEEF43-B89A-42A6-9424-10D11FC61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8269" y="3765031"/>
                <a:ext cx="668645" cy="400110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86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4099884" y="3443923"/>
            <a:ext cx="914628" cy="1062039"/>
          </a:xfrm>
          <a:custGeom>
            <a:avLst/>
            <a:gdLst>
              <a:gd name="connsiteX0" fmla="*/ 0 w 466725"/>
              <a:gd name="connsiteY0" fmla="*/ 126207 h 502444"/>
              <a:gd name="connsiteX1" fmla="*/ 233363 w 466725"/>
              <a:gd name="connsiteY1" fmla="*/ 0 h 502444"/>
              <a:gd name="connsiteX2" fmla="*/ 440531 w 466725"/>
              <a:gd name="connsiteY2" fmla="*/ 126207 h 502444"/>
              <a:gd name="connsiteX3" fmla="*/ 466725 w 466725"/>
              <a:gd name="connsiteY3" fmla="*/ 333375 h 502444"/>
              <a:gd name="connsiteX4" fmla="*/ 302419 w 466725"/>
              <a:gd name="connsiteY4" fmla="*/ 502444 h 502444"/>
              <a:gd name="connsiteX5" fmla="*/ 40481 w 466725"/>
              <a:gd name="connsiteY5" fmla="*/ 383382 h 502444"/>
              <a:gd name="connsiteX6" fmla="*/ 0 w 466725"/>
              <a:gd name="connsiteY6" fmla="*/ 126207 h 502444"/>
              <a:gd name="connsiteX0" fmla="*/ 0 w 685800"/>
              <a:gd name="connsiteY0" fmla="*/ 0 h 511969"/>
              <a:gd name="connsiteX1" fmla="*/ 452438 w 685800"/>
              <a:gd name="connsiteY1" fmla="*/ 9525 h 511969"/>
              <a:gd name="connsiteX2" fmla="*/ 659606 w 685800"/>
              <a:gd name="connsiteY2" fmla="*/ 135732 h 511969"/>
              <a:gd name="connsiteX3" fmla="*/ 685800 w 685800"/>
              <a:gd name="connsiteY3" fmla="*/ 342900 h 511969"/>
              <a:gd name="connsiteX4" fmla="*/ 521494 w 685800"/>
              <a:gd name="connsiteY4" fmla="*/ 511969 h 511969"/>
              <a:gd name="connsiteX5" fmla="*/ 259556 w 685800"/>
              <a:gd name="connsiteY5" fmla="*/ 392907 h 511969"/>
              <a:gd name="connsiteX6" fmla="*/ 0 w 685800"/>
              <a:gd name="connsiteY6" fmla="*/ 0 h 511969"/>
              <a:gd name="connsiteX0" fmla="*/ 0 w 685800"/>
              <a:gd name="connsiteY0" fmla="*/ 261937 h 773906"/>
              <a:gd name="connsiteX1" fmla="*/ 459582 w 685800"/>
              <a:gd name="connsiteY1" fmla="*/ 0 h 773906"/>
              <a:gd name="connsiteX2" fmla="*/ 659606 w 685800"/>
              <a:gd name="connsiteY2" fmla="*/ 397669 h 773906"/>
              <a:gd name="connsiteX3" fmla="*/ 685800 w 685800"/>
              <a:gd name="connsiteY3" fmla="*/ 604837 h 773906"/>
              <a:gd name="connsiteX4" fmla="*/ 521494 w 685800"/>
              <a:gd name="connsiteY4" fmla="*/ 773906 h 773906"/>
              <a:gd name="connsiteX5" fmla="*/ 259556 w 685800"/>
              <a:gd name="connsiteY5" fmla="*/ 654844 h 773906"/>
              <a:gd name="connsiteX6" fmla="*/ 0 w 685800"/>
              <a:gd name="connsiteY6" fmla="*/ 261937 h 773906"/>
              <a:gd name="connsiteX0" fmla="*/ 0 w 919162"/>
              <a:gd name="connsiteY0" fmla="*/ 261937 h 773906"/>
              <a:gd name="connsiteX1" fmla="*/ 459582 w 919162"/>
              <a:gd name="connsiteY1" fmla="*/ 0 h 773906"/>
              <a:gd name="connsiteX2" fmla="*/ 919162 w 919162"/>
              <a:gd name="connsiteY2" fmla="*/ 271463 h 773906"/>
              <a:gd name="connsiteX3" fmla="*/ 685800 w 919162"/>
              <a:gd name="connsiteY3" fmla="*/ 604837 h 773906"/>
              <a:gd name="connsiteX4" fmla="*/ 521494 w 919162"/>
              <a:gd name="connsiteY4" fmla="*/ 773906 h 773906"/>
              <a:gd name="connsiteX5" fmla="*/ 259556 w 919162"/>
              <a:gd name="connsiteY5" fmla="*/ 654844 h 773906"/>
              <a:gd name="connsiteX6" fmla="*/ 0 w 919162"/>
              <a:gd name="connsiteY6" fmla="*/ 261937 h 773906"/>
              <a:gd name="connsiteX0" fmla="*/ 0 w 919162"/>
              <a:gd name="connsiteY0" fmla="*/ 261937 h 785812"/>
              <a:gd name="connsiteX1" fmla="*/ 459582 w 919162"/>
              <a:gd name="connsiteY1" fmla="*/ 0 h 785812"/>
              <a:gd name="connsiteX2" fmla="*/ 919162 w 919162"/>
              <a:gd name="connsiteY2" fmla="*/ 271463 h 785812"/>
              <a:gd name="connsiteX3" fmla="*/ 916781 w 919162"/>
              <a:gd name="connsiteY3" fmla="*/ 785812 h 785812"/>
              <a:gd name="connsiteX4" fmla="*/ 521494 w 919162"/>
              <a:gd name="connsiteY4" fmla="*/ 773906 h 785812"/>
              <a:gd name="connsiteX5" fmla="*/ 259556 w 919162"/>
              <a:gd name="connsiteY5" fmla="*/ 654844 h 785812"/>
              <a:gd name="connsiteX6" fmla="*/ 0 w 919162"/>
              <a:gd name="connsiteY6" fmla="*/ 261937 h 785812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59556 w 919162"/>
              <a:gd name="connsiteY5" fmla="*/ 654844 h 1057275"/>
              <a:gd name="connsiteX6" fmla="*/ 0 w 919162"/>
              <a:gd name="connsiteY6" fmla="*/ 261937 h 1057275"/>
              <a:gd name="connsiteX0" fmla="*/ 0 w 919162"/>
              <a:gd name="connsiteY0" fmla="*/ 261937 h 1057275"/>
              <a:gd name="connsiteX1" fmla="*/ 459582 w 919162"/>
              <a:gd name="connsiteY1" fmla="*/ 0 h 1057275"/>
              <a:gd name="connsiteX2" fmla="*/ 919162 w 919162"/>
              <a:gd name="connsiteY2" fmla="*/ 271463 h 1057275"/>
              <a:gd name="connsiteX3" fmla="*/ 916781 w 919162"/>
              <a:gd name="connsiteY3" fmla="*/ 785812 h 1057275"/>
              <a:gd name="connsiteX4" fmla="*/ 452437 w 919162"/>
              <a:gd name="connsiteY4" fmla="*/ 1057275 h 1057275"/>
              <a:gd name="connsiteX5" fmla="*/ 2381 w 919162"/>
              <a:gd name="connsiteY5" fmla="*/ 790576 h 1057275"/>
              <a:gd name="connsiteX6" fmla="*/ 0 w 919162"/>
              <a:gd name="connsiteY6" fmla="*/ 261937 h 1057275"/>
              <a:gd name="connsiteX0" fmla="*/ 0 w 919162"/>
              <a:gd name="connsiteY0" fmla="*/ 230981 h 1026319"/>
              <a:gd name="connsiteX1" fmla="*/ 464344 w 919162"/>
              <a:gd name="connsiteY1" fmla="*/ 0 h 1026319"/>
              <a:gd name="connsiteX2" fmla="*/ 919162 w 919162"/>
              <a:gd name="connsiteY2" fmla="*/ 240507 h 1026319"/>
              <a:gd name="connsiteX3" fmla="*/ 916781 w 919162"/>
              <a:gd name="connsiteY3" fmla="*/ 754856 h 1026319"/>
              <a:gd name="connsiteX4" fmla="*/ 452437 w 919162"/>
              <a:gd name="connsiteY4" fmla="*/ 1026319 h 1026319"/>
              <a:gd name="connsiteX5" fmla="*/ 2381 w 919162"/>
              <a:gd name="connsiteY5" fmla="*/ 759620 h 1026319"/>
              <a:gd name="connsiteX6" fmla="*/ 0 w 919162"/>
              <a:gd name="connsiteY6" fmla="*/ 230981 h 1026319"/>
              <a:gd name="connsiteX0" fmla="*/ 0 w 919162"/>
              <a:gd name="connsiteY0" fmla="*/ 230981 h 1002507"/>
              <a:gd name="connsiteX1" fmla="*/ 464344 w 919162"/>
              <a:gd name="connsiteY1" fmla="*/ 0 h 1002507"/>
              <a:gd name="connsiteX2" fmla="*/ 919162 w 919162"/>
              <a:gd name="connsiteY2" fmla="*/ 240507 h 1002507"/>
              <a:gd name="connsiteX3" fmla="*/ 916781 w 919162"/>
              <a:gd name="connsiteY3" fmla="*/ 754856 h 1002507"/>
              <a:gd name="connsiteX4" fmla="*/ 469106 w 919162"/>
              <a:gd name="connsiteY4" fmla="*/ 1002507 h 1002507"/>
              <a:gd name="connsiteX5" fmla="*/ 2381 w 919162"/>
              <a:gd name="connsiteY5" fmla="*/ 759620 h 1002507"/>
              <a:gd name="connsiteX6" fmla="*/ 0 w 919162"/>
              <a:gd name="connsiteY6" fmla="*/ 230981 h 1002507"/>
              <a:gd name="connsiteX0" fmla="*/ 0 w 919162"/>
              <a:gd name="connsiteY0" fmla="*/ 171450 h 942976"/>
              <a:gd name="connsiteX1" fmla="*/ 457200 w 919162"/>
              <a:gd name="connsiteY1" fmla="*/ 0 h 942976"/>
              <a:gd name="connsiteX2" fmla="*/ 919162 w 919162"/>
              <a:gd name="connsiteY2" fmla="*/ 180976 h 942976"/>
              <a:gd name="connsiteX3" fmla="*/ 916781 w 919162"/>
              <a:gd name="connsiteY3" fmla="*/ 695325 h 942976"/>
              <a:gd name="connsiteX4" fmla="*/ 469106 w 919162"/>
              <a:gd name="connsiteY4" fmla="*/ 942976 h 942976"/>
              <a:gd name="connsiteX5" fmla="*/ 2381 w 919162"/>
              <a:gd name="connsiteY5" fmla="*/ 700089 h 942976"/>
              <a:gd name="connsiteX6" fmla="*/ 0 w 919162"/>
              <a:gd name="connsiteY6" fmla="*/ 171450 h 942976"/>
              <a:gd name="connsiteX0" fmla="*/ 0 w 919162"/>
              <a:gd name="connsiteY0" fmla="*/ 171450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1450 h 857251"/>
              <a:gd name="connsiteX0" fmla="*/ 0 w 919162"/>
              <a:gd name="connsiteY0" fmla="*/ 176212 h 857251"/>
              <a:gd name="connsiteX1" fmla="*/ 457200 w 919162"/>
              <a:gd name="connsiteY1" fmla="*/ 0 h 857251"/>
              <a:gd name="connsiteX2" fmla="*/ 919162 w 919162"/>
              <a:gd name="connsiteY2" fmla="*/ 180976 h 857251"/>
              <a:gd name="connsiteX3" fmla="*/ 916781 w 919162"/>
              <a:gd name="connsiteY3" fmla="*/ 695325 h 857251"/>
              <a:gd name="connsiteX4" fmla="*/ 473869 w 919162"/>
              <a:gd name="connsiteY4" fmla="*/ 857251 h 857251"/>
              <a:gd name="connsiteX5" fmla="*/ 2381 w 919162"/>
              <a:gd name="connsiteY5" fmla="*/ 700089 h 857251"/>
              <a:gd name="connsiteX6" fmla="*/ 0 w 919162"/>
              <a:gd name="connsiteY6" fmla="*/ 176212 h 857251"/>
              <a:gd name="connsiteX0" fmla="*/ 0 w 916886"/>
              <a:gd name="connsiteY0" fmla="*/ 176212 h 857251"/>
              <a:gd name="connsiteX1" fmla="*/ 457200 w 916886"/>
              <a:gd name="connsiteY1" fmla="*/ 0 h 857251"/>
              <a:gd name="connsiteX2" fmla="*/ 914399 w 916886"/>
              <a:gd name="connsiteY2" fmla="*/ 171451 h 857251"/>
              <a:gd name="connsiteX3" fmla="*/ 916781 w 916886"/>
              <a:gd name="connsiteY3" fmla="*/ 695325 h 857251"/>
              <a:gd name="connsiteX4" fmla="*/ 473869 w 916886"/>
              <a:gd name="connsiteY4" fmla="*/ 857251 h 857251"/>
              <a:gd name="connsiteX5" fmla="*/ 2381 w 916886"/>
              <a:gd name="connsiteY5" fmla="*/ 700089 h 857251"/>
              <a:gd name="connsiteX6" fmla="*/ 0 w 916886"/>
              <a:gd name="connsiteY6" fmla="*/ 176212 h 857251"/>
              <a:gd name="connsiteX0" fmla="*/ 0 w 916886"/>
              <a:gd name="connsiteY0" fmla="*/ 176212 h 923926"/>
              <a:gd name="connsiteX1" fmla="*/ 457200 w 916886"/>
              <a:gd name="connsiteY1" fmla="*/ 0 h 923926"/>
              <a:gd name="connsiteX2" fmla="*/ 914399 w 916886"/>
              <a:gd name="connsiteY2" fmla="*/ 171451 h 923926"/>
              <a:gd name="connsiteX3" fmla="*/ 916781 w 916886"/>
              <a:gd name="connsiteY3" fmla="*/ 695325 h 923926"/>
              <a:gd name="connsiteX4" fmla="*/ 452438 w 916886"/>
              <a:gd name="connsiteY4" fmla="*/ 923926 h 923926"/>
              <a:gd name="connsiteX5" fmla="*/ 2381 w 916886"/>
              <a:gd name="connsiteY5" fmla="*/ 700089 h 923926"/>
              <a:gd name="connsiteX6" fmla="*/ 0 w 916886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9459"/>
              <a:gd name="connsiteY0" fmla="*/ 176212 h 923926"/>
              <a:gd name="connsiteX1" fmla="*/ 457429 w 919459"/>
              <a:gd name="connsiteY1" fmla="*/ 0 h 923926"/>
              <a:gd name="connsiteX2" fmla="*/ 914628 w 919459"/>
              <a:gd name="connsiteY2" fmla="*/ 171451 h 923926"/>
              <a:gd name="connsiteX3" fmla="*/ 919391 w 919459"/>
              <a:gd name="connsiteY3" fmla="*/ 695325 h 923926"/>
              <a:gd name="connsiteX4" fmla="*/ 452667 w 919459"/>
              <a:gd name="connsiteY4" fmla="*/ 923926 h 923926"/>
              <a:gd name="connsiteX5" fmla="*/ 229 w 919459"/>
              <a:gd name="connsiteY5" fmla="*/ 695327 h 923926"/>
              <a:gd name="connsiteX6" fmla="*/ 229 w 919459"/>
              <a:gd name="connsiteY6" fmla="*/ 176212 h 923926"/>
              <a:gd name="connsiteX0" fmla="*/ 229 w 917115"/>
              <a:gd name="connsiteY0" fmla="*/ 176212 h 923926"/>
              <a:gd name="connsiteX1" fmla="*/ 457429 w 917115"/>
              <a:gd name="connsiteY1" fmla="*/ 0 h 923926"/>
              <a:gd name="connsiteX2" fmla="*/ 914628 w 917115"/>
              <a:gd name="connsiteY2" fmla="*/ 171451 h 923926"/>
              <a:gd name="connsiteX3" fmla="*/ 917010 w 917115"/>
              <a:gd name="connsiteY3" fmla="*/ 695325 h 923926"/>
              <a:gd name="connsiteX4" fmla="*/ 452667 w 917115"/>
              <a:gd name="connsiteY4" fmla="*/ 923926 h 923926"/>
              <a:gd name="connsiteX5" fmla="*/ 229 w 917115"/>
              <a:gd name="connsiteY5" fmla="*/ 695327 h 923926"/>
              <a:gd name="connsiteX6" fmla="*/ 229 w 917115"/>
              <a:gd name="connsiteY6" fmla="*/ 176212 h 923926"/>
              <a:gd name="connsiteX0" fmla="*/ 229 w 917115"/>
              <a:gd name="connsiteY0" fmla="*/ 176212 h 959644"/>
              <a:gd name="connsiteX1" fmla="*/ 457429 w 917115"/>
              <a:gd name="connsiteY1" fmla="*/ 0 h 959644"/>
              <a:gd name="connsiteX2" fmla="*/ 914628 w 917115"/>
              <a:gd name="connsiteY2" fmla="*/ 171451 h 959644"/>
              <a:gd name="connsiteX3" fmla="*/ 917010 w 917115"/>
              <a:gd name="connsiteY3" fmla="*/ 695325 h 959644"/>
              <a:gd name="connsiteX4" fmla="*/ 459811 w 917115"/>
              <a:gd name="connsiteY4" fmla="*/ 959644 h 959644"/>
              <a:gd name="connsiteX5" fmla="*/ 229 w 917115"/>
              <a:gd name="connsiteY5" fmla="*/ 695327 h 959644"/>
              <a:gd name="connsiteX6" fmla="*/ 229 w 917115"/>
              <a:gd name="connsiteY6" fmla="*/ 176212 h 959644"/>
              <a:gd name="connsiteX0" fmla="*/ 229 w 917115"/>
              <a:gd name="connsiteY0" fmla="*/ 273843 h 1057275"/>
              <a:gd name="connsiteX1" fmla="*/ 459810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3843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3843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2956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7115"/>
              <a:gd name="connsiteY0" fmla="*/ 276224 h 1057275"/>
              <a:gd name="connsiteX1" fmla="*/ 457429 w 917115"/>
              <a:gd name="connsiteY1" fmla="*/ 0 h 1057275"/>
              <a:gd name="connsiteX2" fmla="*/ 914628 w 917115"/>
              <a:gd name="connsiteY2" fmla="*/ 269082 h 1057275"/>
              <a:gd name="connsiteX3" fmla="*/ 917010 w 917115"/>
              <a:gd name="connsiteY3" fmla="*/ 795338 h 1057275"/>
              <a:gd name="connsiteX4" fmla="*/ 459811 w 917115"/>
              <a:gd name="connsiteY4" fmla="*/ 1057275 h 1057275"/>
              <a:gd name="connsiteX5" fmla="*/ 229 w 917115"/>
              <a:gd name="connsiteY5" fmla="*/ 792958 h 1057275"/>
              <a:gd name="connsiteX6" fmla="*/ 229 w 917115"/>
              <a:gd name="connsiteY6" fmla="*/ 276224 h 1057275"/>
              <a:gd name="connsiteX0" fmla="*/ 229 w 914858"/>
              <a:gd name="connsiteY0" fmla="*/ 276224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76224 h 1057275"/>
              <a:gd name="connsiteX0" fmla="*/ 2487 w 914735"/>
              <a:gd name="connsiteY0" fmla="*/ 273843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3843 h 1057275"/>
              <a:gd name="connsiteX0" fmla="*/ 2487 w 914735"/>
              <a:gd name="connsiteY0" fmla="*/ 278605 h 1057275"/>
              <a:gd name="connsiteX1" fmla="*/ 457306 w 914735"/>
              <a:gd name="connsiteY1" fmla="*/ 0 h 1057275"/>
              <a:gd name="connsiteX2" fmla="*/ 914505 w 914735"/>
              <a:gd name="connsiteY2" fmla="*/ 269082 h 1057275"/>
              <a:gd name="connsiteX3" fmla="*/ 914506 w 914735"/>
              <a:gd name="connsiteY3" fmla="*/ 795338 h 1057275"/>
              <a:gd name="connsiteX4" fmla="*/ 459688 w 914735"/>
              <a:gd name="connsiteY4" fmla="*/ 1057275 h 1057275"/>
              <a:gd name="connsiteX5" fmla="*/ 106 w 914735"/>
              <a:gd name="connsiteY5" fmla="*/ 792958 h 1057275"/>
              <a:gd name="connsiteX6" fmla="*/ 2487 w 914735"/>
              <a:gd name="connsiteY6" fmla="*/ 278605 h 1057275"/>
              <a:gd name="connsiteX0" fmla="*/ 229 w 914858"/>
              <a:gd name="connsiteY0" fmla="*/ 280987 h 1057275"/>
              <a:gd name="connsiteX1" fmla="*/ 457429 w 914858"/>
              <a:gd name="connsiteY1" fmla="*/ 0 h 1057275"/>
              <a:gd name="connsiteX2" fmla="*/ 914628 w 914858"/>
              <a:gd name="connsiteY2" fmla="*/ 269082 h 1057275"/>
              <a:gd name="connsiteX3" fmla="*/ 914629 w 914858"/>
              <a:gd name="connsiteY3" fmla="*/ 795338 h 1057275"/>
              <a:gd name="connsiteX4" fmla="*/ 459811 w 914858"/>
              <a:gd name="connsiteY4" fmla="*/ 1057275 h 1057275"/>
              <a:gd name="connsiteX5" fmla="*/ 229 w 914858"/>
              <a:gd name="connsiteY5" fmla="*/ 792958 h 1057275"/>
              <a:gd name="connsiteX6" fmla="*/ 229 w 914858"/>
              <a:gd name="connsiteY6" fmla="*/ 280987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0 w 917010"/>
              <a:gd name="connsiteY0" fmla="*/ 273843 h 1057275"/>
              <a:gd name="connsiteX1" fmla="*/ 459581 w 917010"/>
              <a:gd name="connsiteY1" fmla="*/ 0 h 1057275"/>
              <a:gd name="connsiteX2" fmla="*/ 916780 w 917010"/>
              <a:gd name="connsiteY2" fmla="*/ 269082 h 1057275"/>
              <a:gd name="connsiteX3" fmla="*/ 916781 w 917010"/>
              <a:gd name="connsiteY3" fmla="*/ 795338 h 1057275"/>
              <a:gd name="connsiteX4" fmla="*/ 461963 w 917010"/>
              <a:gd name="connsiteY4" fmla="*/ 1057275 h 1057275"/>
              <a:gd name="connsiteX5" fmla="*/ 2381 w 917010"/>
              <a:gd name="connsiteY5" fmla="*/ 792958 h 1057275"/>
              <a:gd name="connsiteX6" fmla="*/ 0 w 917010"/>
              <a:gd name="connsiteY6" fmla="*/ 273843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228600 w 914629"/>
              <a:gd name="connsiteY0" fmla="*/ 338137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6" fmla="*/ 228600 w 914629"/>
              <a:gd name="connsiteY6" fmla="*/ 338137 h 1057275"/>
              <a:gd name="connsiteX0" fmla="*/ 0 w 914629"/>
              <a:gd name="connsiteY0" fmla="*/ 792958 h 1057275"/>
              <a:gd name="connsiteX1" fmla="*/ 457200 w 914629"/>
              <a:gd name="connsiteY1" fmla="*/ 0 h 1057275"/>
              <a:gd name="connsiteX2" fmla="*/ 914399 w 914629"/>
              <a:gd name="connsiteY2" fmla="*/ 269082 h 1057275"/>
              <a:gd name="connsiteX3" fmla="*/ 914400 w 914629"/>
              <a:gd name="connsiteY3" fmla="*/ 795338 h 1057275"/>
              <a:gd name="connsiteX4" fmla="*/ 459582 w 914629"/>
              <a:gd name="connsiteY4" fmla="*/ 1057275 h 1057275"/>
              <a:gd name="connsiteX5" fmla="*/ 0 w 914629"/>
              <a:gd name="connsiteY5" fmla="*/ 792958 h 1057275"/>
              <a:gd name="connsiteX0" fmla="*/ 7947 w 922576"/>
              <a:gd name="connsiteY0" fmla="*/ 792958 h 1057275"/>
              <a:gd name="connsiteX1" fmla="*/ 197074 w 922576"/>
              <a:gd name="connsiteY1" fmla="*/ 334009 h 1057275"/>
              <a:gd name="connsiteX2" fmla="*/ 465147 w 922576"/>
              <a:gd name="connsiteY2" fmla="*/ 0 h 1057275"/>
              <a:gd name="connsiteX3" fmla="*/ 922346 w 922576"/>
              <a:gd name="connsiteY3" fmla="*/ 269082 h 1057275"/>
              <a:gd name="connsiteX4" fmla="*/ 922347 w 922576"/>
              <a:gd name="connsiteY4" fmla="*/ 795338 h 1057275"/>
              <a:gd name="connsiteX5" fmla="*/ 467529 w 922576"/>
              <a:gd name="connsiteY5" fmla="*/ 1057275 h 1057275"/>
              <a:gd name="connsiteX6" fmla="*/ 7947 w 922576"/>
              <a:gd name="connsiteY6" fmla="*/ 792958 h 1057275"/>
              <a:gd name="connsiteX0" fmla="*/ 45610 w 960239"/>
              <a:gd name="connsiteY0" fmla="*/ 792958 h 1057275"/>
              <a:gd name="connsiteX1" fmla="*/ 46618 w 960239"/>
              <a:gd name="connsiteY1" fmla="*/ 272096 h 1057275"/>
              <a:gd name="connsiteX2" fmla="*/ 502810 w 960239"/>
              <a:gd name="connsiteY2" fmla="*/ 0 h 1057275"/>
              <a:gd name="connsiteX3" fmla="*/ 960009 w 960239"/>
              <a:gd name="connsiteY3" fmla="*/ 269082 h 1057275"/>
              <a:gd name="connsiteX4" fmla="*/ 960010 w 960239"/>
              <a:gd name="connsiteY4" fmla="*/ 795338 h 1057275"/>
              <a:gd name="connsiteX5" fmla="*/ 505192 w 960239"/>
              <a:gd name="connsiteY5" fmla="*/ 1057275 h 1057275"/>
              <a:gd name="connsiteX6" fmla="*/ 45610 w 960239"/>
              <a:gd name="connsiteY6" fmla="*/ 792958 h 1057275"/>
              <a:gd name="connsiteX0" fmla="*/ 19776 w 934405"/>
              <a:gd name="connsiteY0" fmla="*/ 792958 h 1057275"/>
              <a:gd name="connsiteX1" fmla="*/ 20784 w 934405"/>
              <a:gd name="connsiteY1" fmla="*/ 272096 h 1057275"/>
              <a:gd name="connsiteX2" fmla="*/ 476976 w 934405"/>
              <a:gd name="connsiteY2" fmla="*/ 0 h 1057275"/>
              <a:gd name="connsiteX3" fmla="*/ 934175 w 934405"/>
              <a:gd name="connsiteY3" fmla="*/ 269082 h 1057275"/>
              <a:gd name="connsiteX4" fmla="*/ 934176 w 934405"/>
              <a:gd name="connsiteY4" fmla="*/ 795338 h 1057275"/>
              <a:gd name="connsiteX5" fmla="*/ 479358 w 934405"/>
              <a:gd name="connsiteY5" fmla="*/ 1057275 h 1057275"/>
              <a:gd name="connsiteX6" fmla="*/ 19776 w 934405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2096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9240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6859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20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1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9581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7199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2958 h 1057275"/>
              <a:gd name="connsiteX1" fmla="*/ 1008 w 914629"/>
              <a:gd name="connsiteY1" fmla="*/ 274478 h 1057275"/>
              <a:gd name="connsiteX2" fmla="*/ 459580 w 914629"/>
              <a:gd name="connsiteY2" fmla="*/ 0 h 1057275"/>
              <a:gd name="connsiteX3" fmla="*/ 914399 w 914629"/>
              <a:gd name="connsiteY3" fmla="*/ 269082 h 1057275"/>
              <a:gd name="connsiteX4" fmla="*/ 914400 w 914629"/>
              <a:gd name="connsiteY4" fmla="*/ 795338 h 1057275"/>
              <a:gd name="connsiteX5" fmla="*/ 459582 w 914629"/>
              <a:gd name="connsiteY5" fmla="*/ 1057275 h 1057275"/>
              <a:gd name="connsiteX6" fmla="*/ 0 w 914629"/>
              <a:gd name="connsiteY6" fmla="*/ 792958 h 1057275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1463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80988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8607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6780"/>
              <a:gd name="connsiteY0" fmla="*/ 795339 h 1059656"/>
              <a:gd name="connsiteX1" fmla="*/ 1008 w 916780"/>
              <a:gd name="connsiteY1" fmla="*/ 276859 h 1059656"/>
              <a:gd name="connsiteX2" fmla="*/ 457199 w 916780"/>
              <a:gd name="connsiteY2" fmla="*/ 0 h 1059656"/>
              <a:gd name="connsiteX3" fmla="*/ 916780 w 916780"/>
              <a:gd name="connsiteY3" fmla="*/ 273844 h 1059656"/>
              <a:gd name="connsiteX4" fmla="*/ 914400 w 916780"/>
              <a:gd name="connsiteY4" fmla="*/ 797719 h 1059656"/>
              <a:gd name="connsiteX5" fmla="*/ 459582 w 916780"/>
              <a:gd name="connsiteY5" fmla="*/ 1059656 h 1059656"/>
              <a:gd name="connsiteX6" fmla="*/ 0 w 916780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97719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95339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95339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800100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8196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8196 h 1059656"/>
              <a:gd name="connsiteX0" fmla="*/ 0 w 914629"/>
              <a:gd name="connsiteY0" fmla="*/ 785815 h 1059656"/>
              <a:gd name="connsiteX1" fmla="*/ 1008 w 914629"/>
              <a:gd name="connsiteY1" fmla="*/ 276859 h 1059656"/>
              <a:gd name="connsiteX2" fmla="*/ 457199 w 914629"/>
              <a:gd name="connsiteY2" fmla="*/ 0 h 1059656"/>
              <a:gd name="connsiteX3" fmla="*/ 914399 w 914629"/>
              <a:gd name="connsiteY3" fmla="*/ 278607 h 1059656"/>
              <a:gd name="connsiteX4" fmla="*/ 914400 w 914629"/>
              <a:gd name="connsiteY4" fmla="*/ 783431 h 1059656"/>
              <a:gd name="connsiteX5" fmla="*/ 459582 w 914629"/>
              <a:gd name="connsiteY5" fmla="*/ 1059656 h 1059656"/>
              <a:gd name="connsiteX6" fmla="*/ 0 w 914629"/>
              <a:gd name="connsiteY6" fmla="*/ 785815 h 1059656"/>
              <a:gd name="connsiteX0" fmla="*/ 0 w 914505"/>
              <a:gd name="connsiteY0" fmla="*/ 785815 h 1059656"/>
              <a:gd name="connsiteX1" fmla="*/ 1008 w 914505"/>
              <a:gd name="connsiteY1" fmla="*/ 276859 h 1059656"/>
              <a:gd name="connsiteX2" fmla="*/ 457199 w 914505"/>
              <a:gd name="connsiteY2" fmla="*/ 0 h 1059656"/>
              <a:gd name="connsiteX3" fmla="*/ 912018 w 914505"/>
              <a:gd name="connsiteY3" fmla="*/ 278607 h 1059656"/>
              <a:gd name="connsiteX4" fmla="*/ 914400 w 914505"/>
              <a:gd name="connsiteY4" fmla="*/ 783431 h 1059656"/>
              <a:gd name="connsiteX5" fmla="*/ 459582 w 914505"/>
              <a:gd name="connsiteY5" fmla="*/ 1059656 h 1059656"/>
              <a:gd name="connsiteX6" fmla="*/ 0 w 914505"/>
              <a:gd name="connsiteY6" fmla="*/ 785815 h 1059656"/>
              <a:gd name="connsiteX0" fmla="*/ 0 w 912247"/>
              <a:gd name="connsiteY0" fmla="*/ 785815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5815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958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62037"/>
              <a:gd name="connsiteX1" fmla="*/ 1008 w 912247"/>
              <a:gd name="connsiteY1" fmla="*/ 276859 h 1062037"/>
              <a:gd name="connsiteX2" fmla="*/ 457199 w 912247"/>
              <a:gd name="connsiteY2" fmla="*/ 0 h 1062037"/>
              <a:gd name="connsiteX3" fmla="*/ 912018 w 912247"/>
              <a:gd name="connsiteY3" fmla="*/ 278607 h 1062037"/>
              <a:gd name="connsiteX4" fmla="*/ 912018 w 912247"/>
              <a:gd name="connsiteY4" fmla="*/ 783431 h 1062037"/>
              <a:gd name="connsiteX5" fmla="*/ 457201 w 912247"/>
              <a:gd name="connsiteY5" fmla="*/ 1062037 h 1062037"/>
              <a:gd name="connsiteX6" fmla="*/ 0 w 912247"/>
              <a:gd name="connsiteY6" fmla="*/ 783434 h 1062037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7201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7275"/>
              <a:gd name="connsiteX1" fmla="*/ 1008 w 912247"/>
              <a:gd name="connsiteY1" fmla="*/ 276859 h 1057275"/>
              <a:gd name="connsiteX2" fmla="*/ 457199 w 912247"/>
              <a:gd name="connsiteY2" fmla="*/ 0 h 1057275"/>
              <a:gd name="connsiteX3" fmla="*/ 912018 w 912247"/>
              <a:gd name="connsiteY3" fmla="*/ 278607 h 1057275"/>
              <a:gd name="connsiteX4" fmla="*/ 912018 w 912247"/>
              <a:gd name="connsiteY4" fmla="*/ 783431 h 1057275"/>
              <a:gd name="connsiteX5" fmla="*/ 452439 w 912247"/>
              <a:gd name="connsiteY5" fmla="*/ 1057275 h 1057275"/>
              <a:gd name="connsiteX6" fmla="*/ 0 w 912247"/>
              <a:gd name="connsiteY6" fmla="*/ 783434 h 1057275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83434 h 1059656"/>
              <a:gd name="connsiteX1" fmla="*/ 1008 w 912247"/>
              <a:gd name="connsiteY1" fmla="*/ 276859 h 1059656"/>
              <a:gd name="connsiteX2" fmla="*/ 457199 w 912247"/>
              <a:gd name="connsiteY2" fmla="*/ 0 h 1059656"/>
              <a:gd name="connsiteX3" fmla="*/ 912018 w 912247"/>
              <a:gd name="connsiteY3" fmla="*/ 278607 h 1059656"/>
              <a:gd name="connsiteX4" fmla="*/ 912018 w 912247"/>
              <a:gd name="connsiteY4" fmla="*/ 783431 h 1059656"/>
              <a:gd name="connsiteX5" fmla="*/ 457202 w 912247"/>
              <a:gd name="connsiteY5" fmla="*/ 1059656 h 1059656"/>
              <a:gd name="connsiteX6" fmla="*/ 0 w 912247"/>
              <a:gd name="connsiteY6" fmla="*/ 783434 h 1059656"/>
              <a:gd name="connsiteX0" fmla="*/ 0 w 912247"/>
              <a:gd name="connsiteY0" fmla="*/ 776291 h 1052513"/>
              <a:gd name="connsiteX1" fmla="*/ 1008 w 912247"/>
              <a:gd name="connsiteY1" fmla="*/ 269716 h 1052513"/>
              <a:gd name="connsiteX2" fmla="*/ 457199 w 912247"/>
              <a:gd name="connsiteY2" fmla="*/ 0 h 1052513"/>
              <a:gd name="connsiteX3" fmla="*/ 912018 w 912247"/>
              <a:gd name="connsiteY3" fmla="*/ 271464 h 1052513"/>
              <a:gd name="connsiteX4" fmla="*/ 912018 w 912247"/>
              <a:gd name="connsiteY4" fmla="*/ 776288 h 1052513"/>
              <a:gd name="connsiteX5" fmla="*/ 457202 w 912247"/>
              <a:gd name="connsiteY5" fmla="*/ 1052513 h 1052513"/>
              <a:gd name="connsiteX6" fmla="*/ 0 w 912247"/>
              <a:gd name="connsiteY6" fmla="*/ 776291 h 1052513"/>
              <a:gd name="connsiteX0" fmla="*/ 0 w 912247"/>
              <a:gd name="connsiteY0" fmla="*/ 776291 h 1050131"/>
              <a:gd name="connsiteX1" fmla="*/ 1008 w 912247"/>
              <a:gd name="connsiteY1" fmla="*/ 269716 h 1050131"/>
              <a:gd name="connsiteX2" fmla="*/ 457199 w 912247"/>
              <a:gd name="connsiteY2" fmla="*/ 0 h 1050131"/>
              <a:gd name="connsiteX3" fmla="*/ 912018 w 912247"/>
              <a:gd name="connsiteY3" fmla="*/ 271464 h 1050131"/>
              <a:gd name="connsiteX4" fmla="*/ 912018 w 912247"/>
              <a:gd name="connsiteY4" fmla="*/ 776288 h 1050131"/>
              <a:gd name="connsiteX5" fmla="*/ 457202 w 912247"/>
              <a:gd name="connsiteY5" fmla="*/ 1050131 h 1050131"/>
              <a:gd name="connsiteX6" fmla="*/ 0 w 912247"/>
              <a:gd name="connsiteY6" fmla="*/ 776291 h 1050131"/>
              <a:gd name="connsiteX0" fmla="*/ 0 w 912247"/>
              <a:gd name="connsiteY0" fmla="*/ 773909 h 1047749"/>
              <a:gd name="connsiteX1" fmla="*/ 1008 w 912247"/>
              <a:gd name="connsiteY1" fmla="*/ 267334 h 1047749"/>
              <a:gd name="connsiteX2" fmla="*/ 454818 w 912247"/>
              <a:gd name="connsiteY2" fmla="*/ 0 h 1047749"/>
              <a:gd name="connsiteX3" fmla="*/ 912018 w 912247"/>
              <a:gd name="connsiteY3" fmla="*/ 269082 h 1047749"/>
              <a:gd name="connsiteX4" fmla="*/ 912018 w 912247"/>
              <a:gd name="connsiteY4" fmla="*/ 773906 h 1047749"/>
              <a:gd name="connsiteX5" fmla="*/ 457202 w 912247"/>
              <a:gd name="connsiteY5" fmla="*/ 1047749 h 1047749"/>
              <a:gd name="connsiteX6" fmla="*/ 0 w 912247"/>
              <a:gd name="connsiteY6" fmla="*/ 773909 h 1047749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9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2436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2512"/>
              <a:gd name="connsiteX1" fmla="*/ 1008 w 912247"/>
              <a:gd name="connsiteY1" fmla="*/ 272097 h 1052512"/>
              <a:gd name="connsiteX2" fmla="*/ 457198 w 912247"/>
              <a:gd name="connsiteY2" fmla="*/ 0 h 1052512"/>
              <a:gd name="connsiteX3" fmla="*/ 912018 w 912247"/>
              <a:gd name="connsiteY3" fmla="*/ 273845 h 1052512"/>
              <a:gd name="connsiteX4" fmla="*/ 912018 w 912247"/>
              <a:gd name="connsiteY4" fmla="*/ 778669 h 1052512"/>
              <a:gd name="connsiteX5" fmla="*/ 457202 w 912247"/>
              <a:gd name="connsiteY5" fmla="*/ 1052512 h 1052512"/>
              <a:gd name="connsiteX6" fmla="*/ 0 w 912247"/>
              <a:gd name="connsiteY6" fmla="*/ 778672 h 1052512"/>
              <a:gd name="connsiteX0" fmla="*/ 0 w 912247"/>
              <a:gd name="connsiteY0" fmla="*/ 778672 h 1050131"/>
              <a:gd name="connsiteX1" fmla="*/ 1008 w 912247"/>
              <a:gd name="connsiteY1" fmla="*/ 272097 h 1050131"/>
              <a:gd name="connsiteX2" fmla="*/ 457198 w 912247"/>
              <a:gd name="connsiteY2" fmla="*/ 0 h 1050131"/>
              <a:gd name="connsiteX3" fmla="*/ 912018 w 912247"/>
              <a:gd name="connsiteY3" fmla="*/ 273845 h 1050131"/>
              <a:gd name="connsiteX4" fmla="*/ 912018 w 912247"/>
              <a:gd name="connsiteY4" fmla="*/ 778669 h 1050131"/>
              <a:gd name="connsiteX5" fmla="*/ 457202 w 912247"/>
              <a:gd name="connsiteY5" fmla="*/ 1050131 h 1050131"/>
              <a:gd name="connsiteX6" fmla="*/ 0 w 912247"/>
              <a:gd name="connsiteY6" fmla="*/ 778672 h 1050131"/>
              <a:gd name="connsiteX0" fmla="*/ 0 w 912247"/>
              <a:gd name="connsiteY0" fmla="*/ 785816 h 1057275"/>
              <a:gd name="connsiteX1" fmla="*/ 1008 w 912247"/>
              <a:gd name="connsiteY1" fmla="*/ 279241 h 1057275"/>
              <a:gd name="connsiteX2" fmla="*/ 457198 w 912247"/>
              <a:gd name="connsiteY2" fmla="*/ 0 h 1057275"/>
              <a:gd name="connsiteX3" fmla="*/ 912018 w 912247"/>
              <a:gd name="connsiteY3" fmla="*/ 280989 h 1057275"/>
              <a:gd name="connsiteX4" fmla="*/ 912018 w 912247"/>
              <a:gd name="connsiteY4" fmla="*/ 785813 h 1057275"/>
              <a:gd name="connsiteX5" fmla="*/ 457202 w 912247"/>
              <a:gd name="connsiteY5" fmla="*/ 1057275 h 1057275"/>
              <a:gd name="connsiteX6" fmla="*/ 0 w 912247"/>
              <a:gd name="connsiteY6" fmla="*/ 785816 h 1057275"/>
              <a:gd name="connsiteX0" fmla="*/ 0 w 912247"/>
              <a:gd name="connsiteY0" fmla="*/ 785816 h 1064419"/>
              <a:gd name="connsiteX1" fmla="*/ 1008 w 912247"/>
              <a:gd name="connsiteY1" fmla="*/ 279241 h 1064419"/>
              <a:gd name="connsiteX2" fmla="*/ 457198 w 912247"/>
              <a:gd name="connsiteY2" fmla="*/ 0 h 1064419"/>
              <a:gd name="connsiteX3" fmla="*/ 912018 w 912247"/>
              <a:gd name="connsiteY3" fmla="*/ 280989 h 1064419"/>
              <a:gd name="connsiteX4" fmla="*/ 912018 w 912247"/>
              <a:gd name="connsiteY4" fmla="*/ 785813 h 1064419"/>
              <a:gd name="connsiteX5" fmla="*/ 457202 w 912247"/>
              <a:gd name="connsiteY5" fmla="*/ 1064419 h 1064419"/>
              <a:gd name="connsiteX6" fmla="*/ 0 w 912247"/>
              <a:gd name="connsiteY6" fmla="*/ 785816 h 1064419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0058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4817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7202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2439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3435 h 1064419"/>
              <a:gd name="connsiteX1" fmla="*/ 1008 w 912247"/>
              <a:gd name="connsiteY1" fmla="*/ 276860 h 1064419"/>
              <a:gd name="connsiteX2" fmla="*/ 457198 w 912247"/>
              <a:gd name="connsiteY2" fmla="*/ 0 h 1064419"/>
              <a:gd name="connsiteX3" fmla="*/ 912018 w 912247"/>
              <a:gd name="connsiteY3" fmla="*/ 278608 h 1064419"/>
              <a:gd name="connsiteX4" fmla="*/ 912018 w 912247"/>
              <a:gd name="connsiteY4" fmla="*/ 783432 h 1064419"/>
              <a:gd name="connsiteX5" fmla="*/ 461964 w 912247"/>
              <a:gd name="connsiteY5" fmla="*/ 1064419 h 1064419"/>
              <a:gd name="connsiteX6" fmla="*/ 0 w 912247"/>
              <a:gd name="connsiteY6" fmla="*/ 783435 h 1064419"/>
              <a:gd name="connsiteX0" fmla="*/ 0 w 912247"/>
              <a:gd name="connsiteY0" fmla="*/ 783435 h 1059657"/>
              <a:gd name="connsiteX1" fmla="*/ 1008 w 912247"/>
              <a:gd name="connsiteY1" fmla="*/ 276860 h 1059657"/>
              <a:gd name="connsiteX2" fmla="*/ 457198 w 912247"/>
              <a:gd name="connsiteY2" fmla="*/ 0 h 1059657"/>
              <a:gd name="connsiteX3" fmla="*/ 912018 w 912247"/>
              <a:gd name="connsiteY3" fmla="*/ 278608 h 1059657"/>
              <a:gd name="connsiteX4" fmla="*/ 912018 w 912247"/>
              <a:gd name="connsiteY4" fmla="*/ 783432 h 1059657"/>
              <a:gd name="connsiteX5" fmla="*/ 459582 w 912247"/>
              <a:gd name="connsiteY5" fmla="*/ 1059657 h 1059657"/>
              <a:gd name="connsiteX6" fmla="*/ 0 w 912247"/>
              <a:gd name="connsiteY6" fmla="*/ 783435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9579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1054 h 1059657"/>
              <a:gd name="connsiteX1" fmla="*/ 1008 w 912247"/>
              <a:gd name="connsiteY1" fmla="*/ 274479 h 1059657"/>
              <a:gd name="connsiteX2" fmla="*/ 454817 w 912247"/>
              <a:gd name="connsiteY2" fmla="*/ 0 h 1059657"/>
              <a:gd name="connsiteX3" fmla="*/ 912018 w 912247"/>
              <a:gd name="connsiteY3" fmla="*/ 276227 h 1059657"/>
              <a:gd name="connsiteX4" fmla="*/ 912018 w 912247"/>
              <a:gd name="connsiteY4" fmla="*/ 781051 h 1059657"/>
              <a:gd name="connsiteX5" fmla="*/ 454820 w 912247"/>
              <a:gd name="connsiteY5" fmla="*/ 1059657 h 1059657"/>
              <a:gd name="connsiteX6" fmla="*/ 0 w 912247"/>
              <a:gd name="connsiteY6" fmla="*/ 781054 h 1059657"/>
              <a:gd name="connsiteX0" fmla="*/ 0 w 912247"/>
              <a:gd name="connsiteY0" fmla="*/ 783435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3435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3432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85814 h 1062038"/>
              <a:gd name="connsiteX5" fmla="*/ 454820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2439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85814 h 1064420"/>
              <a:gd name="connsiteX5" fmla="*/ 459583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85814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2039"/>
              <a:gd name="connsiteX1" fmla="*/ 1008 w 912247"/>
              <a:gd name="connsiteY1" fmla="*/ 276860 h 1062039"/>
              <a:gd name="connsiteX2" fmla="*/ 457198 w 912247"/>
              <a:gd name="connsiteY2" fmla="*/ 0 h 1062039"/>
              <a:gd name="connsiteX3" fmla="*/ 912018 w 912247"/>
              <a:gd name="connsiteY3" fmla="*/ 278608 h 1062039"/>
              <a:gd name="connsiteX4" fmla="*/ 912018 w 912247"/>
              <a:gd name="connsiteY4" fmla="*/ 790576 h 1062039"/>
              <a:gd name="connsiteX5" fmla="*/ 454821 w 912247"/>
              <a:gd name="connsiteY5" fmla="*/ 1062039 h 1062039"/>
              <a:gd name="connsiteX6" fmla="*/ 0 w 912247"/>
              <a:gd name="connsiteY6" fmla="*/ 785817 h 1062039"/>
              <a:gd name="connsiteX0" fmla="*/ 0 w 912247"/>
              <a:gd name="connsiteY0" fmla="*/ 785817 h 1064420"/>
              <a:gd name="connsiteX1" fmla="*/ 1008 w 912247"/>
              <a:gd name="connsiteY1" fmla="*/ 276860 h 1064420"/>
              <a:gd name="connsiteX2" fmla="*/ 457198 w 912247"/>
              <a:gd name="connsiteY2" fmla="*/ 0 h 1064420"/>
              <a:gd name="connsiteX3" fmla="*/ 912018 w 912247"/>
              <a:gd name="connsiteY3" fmla="*/ 278608 h 1064420"/>
              <a:gd name="connsiteX4" fmla="*/ 912018 w 912247"/>
              <a:gd name="connsiteY4" fmla="*/ 790576 h 1064420"/>
              <a:gd name="connsiteX5" fmla="*/ 457202 w 912247"/>
              <a:gd name="connsiteY5" fmla="*/ 1064420 h 1064420"/>
              <a:gd name="connsiteX6" fmla="*/ 0 w 912247"/>
              <a:gd name="connsiteY6" fmla="*/ 785817 h 1064420"/>
              <a:gd name="connsiteX0" fmla="*/ 0 w 912247"/>
              <a:gd name="connsiteY0" fmla="*/ 785817 h 1062038"/>
              <a:gd name="connsiteX1" fmla="*/ 1008 w 912247"/>
              <a:gd name="connsiteY1" fmla="*/ 276860 h 1062038"/>
              <a:gd name="connsiteX2" fmla="*/ 457198 w 912247"/>
              <a:gd name="connsiteY2" fmla="*/ 0 h 1062038"/>
              <a:gd name="connsiteX3" fmla="*/ 912018 w 912247"/>
              <a:gd name="connsiteY3" fmla="*/ 278608 h 1062038"/>
              <a:gd name="connsiteX4" fmla="*/ 912018 w 912247"/>
              <a:gd name="connsiteY4" fmla="*/ 790576 h 1062038"/>
              <a:gd name="connsiteX5" fmla="*/ 454821 w 912247"/>
              <a:gd name="connsiteY5" fmla="*/ 1062038 h 1062038"/>
              <a:gd name="connsiteX6" fmla="*/ 0 w 912247"/>
              <a:gd name="connsiteY6" fmla="*/ 785817 h 1062038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90576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2247"/>
              <a:gd name="connsiteY0" fmla="*/ 785817 h 1069182"/>
              <a:gd name="connsiteX1" fmla="*/ 1008 w 912247"/>
              <a:gd name="connsiteY1" fmla="*/ 276860 h 1069182"/>
              <a:gd name="connsiteX2" fmla="*/ 457198 w 912247"/>
              <a:gd name="connsiteY2" fmla="*/ 0 h 1069182"/>
              <a:gd name="connsiteX3" fmla="*/ 912018 w 912247"/>
              <a:gd name="connsiteY3" fmla="*/ 278608 h 1069182"/>
              <a:gd name="connsiteX4" fmla="*/ 912018 w 912247"/>
              <a:gd name="connsiteY4" fmla="*/ 785814 h 1069182"/>
              <a:gd name="connsiteX5" fmla="*/ 454821 w 912247"/>
              <a:gd name="connsiteY5" fmla="*/ 1069182 h 1069182"/>
              <a:gd name="connsiteX6" fmla="*/ 0 w 912247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8195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9182"/>
              <a:gd name="connsiteX1" fmla="*/ 1008 w 914504"/>
              <a:gd name="connsiteY1" fmla="*/ 276860 h 1069182"/>
              <a:gd name="connsiteX2" fmla="*/ 457198 w 914504"/>
              <a:gd name="connsiteY2" fmla="*/ 0 h 1069182"/>
              <a:gd name="connsiteX3" fmla="*/ 912018 w 914504"/>
              <a:gd name="connsiteY3" fmla="*/ 278608 h 1069182"/>
              <a:gd name="connsiteX4" fmla="*/ 914399 w 914504"/>
              <a:gd name="connsiteY4" fmla="*/ 785814 h 1069182"/>
              <a:gd name="connsiteX5" fmla="*/ 454821 w 914504"/>
              <a:gd name="connsiteY5" fmla="*/ 1069182 h 1069182"/>
              <a:gd name="connsiteX6" fmla="*/ 0 w 914504"/>
              <a:gd name="connsiteY6" fmla="*/ 785817 h 1069182"/>
              <a:gd name="connsiteX0" fmla="*/ 0 w 914504"/>
              <a:gd name="connsiteY0" fmla="*/ 785817 h 1064419"/>
              <a:gd name="connsiteX1" fmla="*/ 1008 w 914504"/>
              <a:gd name="connsiteY1" fmla="*/ 276860 h 1064419"/>
              <a:gd name="connsiteX2" fmla="*/ 457198 w 914504"/>
              <a:gd name="connsiteY2" fmla="*/ 0 h 1064419"/>
              <a:gd name="connsiteX3" fmla="*/ 912018 w 914504"/>
              <a:gd name="connsiteY3" fmla="*/ 278608 h 1064419"/>
              <a:gd name="connsiteX4" fmla="*/ 914399 w 914504"/>
              <a:gd name="connsiteY4" fmla="*/ 785814 h 1064419"/>
              <a:gd name="connsiteX5" fmla="*/ 457202 w 914504"/>
              <a:gd name="connsiteY5" fmla="*/ 1064419 h 1064419"/>
              <a:gd name="connsiteX6" fmla="*/ 0 w 914504"/>
              <a:gd name="connsiteY6" fmla="*/ 785817 h 1064419"/>
              <a:gd name="connsiteX0" fmla="*/ 0 w 914504"/>
              <a:gd name="connsiteY0" fmla="*/ 785817 h 1057275"/>
              <a:gd name="connsiteX1" fmla="*/ 1008 w 914504"/>
              <a:gd name="connsiteY1" fmla="*/ 276860 h 1057275"/>
              <a:gd name="connsiteX2" fmla="*/ 457198 w 914504"/>
              <a:gd name="connsiteY2" fmla="*/ 0 h 1057275"/>
              <a:gd name="connsiteX3" fmla="*/ 912018 w 914504"/>
              <a:gd name="connsiteY3" fmla="*/ 278608 h 1057275"/>
              <a:gd name="connsiteX4" fmla="*/ 914399 w 914504"/>
              <a:gd name="connsiteY4" fmla="*/ 785814 h 1057275"/>
              <a:gd name="connsiteX5" fmla="*/ 454821 w 914504"/>
              <a:gd name="connsiteY5" fmla="*/ 1057275 h 1057275"/>
              <a:gd name="connsiteX6" fmla="*/ 0 w 914504"/>
              <a:gd name="connsiteY6" fmla="*/ 785817 h 1057275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57198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88199 h 1059657"/>
              <a:gd name="connsiteX1" fmla="*/ 1008 w 914504"/>
              <a:gd name="connsiteY1" fmla="*/ 279242 h 1059657"/>
              <a:gd name="connsiteX2" fmla="*/ 464342 w 914504"/>
              <a:gd name="connsiteY2" fmla="*/ 0 h 1059657"/>
              <a:gd name="connsiteX3" fmla="*/ 912018 w 914504"/>
              <a:gd name="connsiteY3" fmla="*/ 280990 h 1059657"/>
              <a:gd name="connsiteX4" fmla="*/ 914399 w 914504"/>
              <a:gd name="connsiteY4" fmla="*/ 788196 h 1059657"/>
              <a:gd name="connsiteX5" fmla="*/ 454821 w 914504"/>
              <a:gd name="connsiteY5" fmla="*/ 1059657 h 1059657"/>
              <a:gd name="connsiteX6" fmla="*/ 0 w 914504"/>
              <a:gd name="connsiteY6" fmla="*/ 788199 h 1059657"/>
              <a:gd name="connsiteX0" fmla="*/ 0 w 914504"/>
              <a:gd name="connsiteY0" fmla="*/ 790581 h 1062039"/>
              <a:gd name="connsiteX1" fmla="*/ 1008 w 914504"/>
              <a:gd name="connsiteY1" fmla="*/ 281624 h 1062039"/>
              <a:gd name="connsiteX2" fmla="*/ 457198 w 914504"/>
              <a:gd name="connsiteY2" fmla="*/ 0 h 1062039"/>
              <a:gd name="connsiteX3" fmla="*/ 912018 w 914504"/>
              <a:gd name="connsiteY3" fmla="*/ 283372 h 1062039"/>
              <a:gd name="connsiteX4" fmla="*/ 914399 w 914504"/>
              <a:gd name="connsiteY4" fmla="*/ 790578 h 1062039"/>
              <a:gd name="connsiteX5" fmla="*/ 454821 w 914504"/>
              <a:gd name="connsiteY5" fmla="*/ 1062039 h 1062039"/>
              <a:gd name="connsiteX6" fmla="*/ 0 w 914504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81624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80991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  <a:gd name="connsiteX0" fmla="*/ 0 w 914628"/>
              <a:gd name="connsiteY0" fmla="*/ 790581 h 1062039"/>
              <a:gd name="connsiteX1" fmla="*/ 1008 w 914628"/>
              <a:gd name="connsiteY1" fmla="*/ 274480 h 1062039"/>
              <a:gd name="connsiteX2" fmla="*/ 457198 w 914628"/>
              <a:gd name="connsiteY2" fmla="*/ 0 h 1062039"/>
              <a:gd name="connsiteX3" fmla="*/ 914399 w 914628"/>
              <a:gd name="connsiteY3" fmla="*/ 273847 h 1062039"/>
              <a:gd name="connsiteX4" fmla="*/ 914399 w 914628"/>
              <a:gd name="connsiteY4" fmla="*/ 790578 h 1062039"/>
              <a:gd name="connsiteX5" fmla="*/ 454821 w 914628"/>
              <a:gd name="connsiteY5" fmla="*/ 1062039 h 1062039"/>
              <a:gd name="connsiteX6" fmla="*/ 0 w 914628"/>
              <a:gd name="connsiteY6" fmla="*/ 790581 h 106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628" h="1062039">
                <a:moveTo>
                  <a:pt x="0" y="790581"/>
                </a:moveTo>
                <a:lnTo>
                  <a:pt x="1008" y="274480"/>
                </a:lnTo>
                <a:lnTo>
                  <a:pt x="457198" y="0"/>
                </a:lnTo>
                <a:lnTo>
                  <a:pt x="914399" y="273847"/>
                </a:lnTo>
                <a:cubicBezTo>
                  <a:pt x="913605" y="445297"/>
                  <a:pt x="915193" y="619128"/>
                  <a:pt x="914399" y="790578"/>
                </a:cubicBezTo>
                <a:lnTo>
                  <a:pt x="454821" y="1062039"/>
                </a:lnTo>
                <a:lnTo>
                  <a:pt x="0" y="7905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188208-1E2E-4C53-A20D-E9478D303E39}"/>
              </a:ext>
            </a:extLst>
          </p:cNvPr>
          <p:cNvCxnSpPr>
            <a:cxnSpLocks/>
          </p:cNvCxnSpPr>
          <p:nvPr/>
        </p:nvCxnSpPr>
        <p:spPr>
          <a:xfrm>
            <a:off x="3536143" y="3328487"/>
            <a:ext cx="2098608" cy="1345503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Volumetric Lower Bounds</a:t>
            </a:r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4977188" y="47301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589013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66"/>
          <p:cNvSpPr>
            <a:spLocks noChangeAspect="1" noChangeArrowheads="1"/>
          </p:cNvSpPr>
          <p:nvPr/>
        </p:nvSpPr>
        <p:spPr bwMode="auto">
          <a:xfrm>
            <a:off x="4520406" y="39443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6804089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70"/>
          <p:cNvSpPr>
            <a:spLocks noChangeAspect="1" noChangeArrowheads="1"/>
          </p:cNvSpPr>
          <p:nvPr/>
        </p:nvSpPr>
        <p:spPr bwMode="auto">
          <a:xfrm>
            <a:off x="40653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3150972" y="47298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2691606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70"/>
          <p:cNvSpPr>
            <a:spLocks noChangeAspect="1" noChangeArrowheads="1"/>
          </p:cNvSpPr>
          <p:nvPr/>
        </p:nvSpPr>
        <p:spPr bwMode="auto">
          <a:xfrm>
            <a:off x="3604557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6351372" y="39468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66"/>
          <p:cNvSpPr>
            <a:spLocks noChangeAspect="1" noChangeArrowheads="1"/>
          </p:cNvSpPr>
          <p:nvPr/>
        </p:nvSpPr>
        <p:spPr bwMode="auto">
          <a:xfrm>
            <a:off x="49796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6808496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70"/>
          <p:cNvSpPr>
            <a:spLocks noChangeAspect="1" noChangeArrowheads="1"/>
          </p:cNvSpPr>
          <p:nvPr/>
        </p:nvSpPr>
        <p:spPr bwMode="auto">
          <a:xfrm>
            <a:off x="40608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7" name="Oval 70"/>
          <p:cNvSpPr>
            <a:spLocks noChangeAspect="1" noChangeArrowheads="1"/>
          </p:cNvSpPr>
          <p:nvPr/>
        </p:nvSpPr>
        <p:spPr bwMode="auto">
          <a:xfrm>
            <a:off x="3146420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53"/>
              <p:cNvSpPr txBox="1">
                <a:spLocks noChangeArrowheads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177" y="4743924"/>
                <a:ext cx="4862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70"/>
          <p:cNvSpPr>
            <a:spLocks noChangeAspect="1" noChangeArrowheads="1"/>
          </p:cNvSpPr>
          <p:nvPr/>
        </p:nvSpPr>
        <p:spPr bwMode="auto">
          <a:xfrm>
            <a:off x="5433357" y="39440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0" name="Oval 70"/>
          <p:cNvSpPr>
            <a:spLocks noChangeAspect="1" noChangeArrowheads="1"/>
          </p:cNvSpPr>
          <p:nvPr/>
        </p:nvSpPr>
        <p:spPr bwMode="auto">
          <a:xfrm>
            <a:off x="5885587" y="31604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4038132" y="3460576"/>
            <a:ext cx="1031362" cy="10313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70" idx="7"/>
            <a:endCxn id="64" idx="3"/>
          </p:cNvCxnSpPr>
          <p:nvPr/>
        </p:nvCxnSpPr>
        <p:spPr>
          <a:xfrm flipV="1">
            <a:off x="4585447" y="3717770"/>
            <a:ext cx="428836" cy="23769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4710322" y="3689776"/>
                <a:ext cx="3886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322" y="3689776"/>
                <a:ext cx="388696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103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↓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1035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-51594" y="5499610"/>
                <a:ext cx="9144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3200" dirty="0"/>
                  <a:t> projection onto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3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94" y="5499610"/>
                <a:ext cx="9144000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980960-123E-474C-A198-B651EFE6CEBC}"/>
              </a:ext>
            </a:extLst>
          </p:cNvPr>
          <p:cNvCxnSpPr>
            <a:cxnSpLocks/>
          </p:cNvCxnSpPr>
          <p:nvPr/>
        </p:nvCxnSpPr>
        <p:spPr>
          <a:xfrm flipV="1">
            <a:off x="4105275" y="3200400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5523AF0-DACC-4A15-B9E8-262E6C9AFBF5}"/>
              </a:ext>
            </a:extLst>
          </p:cNvPr>
          <p:cNvCxnSpPr>
            <a:cxnSpLocks/>
          </p:cNvCxnSpPr>
          <p:nvPr/>
        </p:nvCxnSpPr>
        <p:spPr>
          <a:xfrm flipV="1">
            <a:off x="4990710" y="3225449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9671B00-AEDB-427B-88A0-1934A55C5DBF}"/>
              </a:ext>
            </a:extLst>
          </p:cNvPr>
          <p:cNvCxnSpPr>
            <a:cxnSpLocks/>
          </p:cNvCxnSpPr>
          <p:nvPr/>
        </p:nvCxnSpPr>
        <p:spPr>
          <a:xfrm flipV="1">
            <a:off x="3209516" y="3158018"/>
            <a:ext cx="914400" cy="1571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3B93221-B81E-4BB7-B4A0-22DCE9A1B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4753" y="4082992"/>
                <a:ext cx="618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55" name="Text Box 53">
                <a:extLst>
                  <a:ext uri="{FF2B5EF4-FFF2-40B4-BE49-F238E27FC236}">
                    <a16:creationId xmlns:a16="http://schemas.microsoft.com/office/drawing/2014/main" id="{F3B93221-B81E-4BB7-B4A0-22DCE9A1B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4753" y="4082992"/>
                <a:ext cx="6186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3272F33-D99B-4743-909A-D62C7B95BADF}"/>
              </a:ext>
            </a:extLst>
          </p:cNvPr>
          <p:cNvCxnSpPr>
            <a:cxnSpLocks/>
          </p:cNvCxnSpPr>
          <p:nvPr/>
        </p:nvCxnSpPr>
        <p:spPr>
          <a:xfrm flipV="1">
            <a:off x="4202539" y="3734168"/>
            <a:ext cx="38179" cy="60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396628-E3CE-42B7-A1EF-C859AE015E33}"/>
              </a:ext>
            </a:extLst>
          </p:cNvPr>
          <p:cNvCxnSpPr>
            <a:cxnSpLocks noChangeAspect="1"/>
          </p:cNvCxnSpPr>
          <p:nvPr/>
        </p:nvCxnSpPr>
        <p:spPr>
          <a:xfrm>
            <a:off x="4231481" y="3774440"/>
            <a:ext cx="321084" cy="20586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9627972-10E6-4BAC-94D7-2E5AA4AE74FF}"/>
              </a:ext>
            </a:extLst>
          </p:cNvPr>
          <p:cNvCxnSpPr>
            <a:cxnSpLocks noChangeAspect="1"/>
          </p:cNvCxnSpPr>
          <p:nvPr/>
        </p:nvCxnSpPr>
        <p:spPr>
          <a:xfrm>
            <a:off x="4552971" y="3980062"/>
            <a:ext cx="321084" cy="20586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B4787B-9DE0-4B8F-AA59-0EE078AF1D86}"/>
              </a:ext>
            </a:extLst>
          </p:cNvPr>
          <p:cNvCxnSpPr>
            <a:cxnSpLocks/>
          </p:cNvCxnSpPr>
          <p:nvPr/>
        </p:nvCxnSpPr>
        <p:spPr>
          <a:xfrm flipV="1">
            <a:off x="4864251" y="4165569"/>
            <a:ext cx="38179" cy="60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53">
                <a:extLst>
                  <a:ext uri="{FF2B5EF4-FFF2-40B4-BE49-F238E27FC236}">
                    <a16:creationId xmlns:a16="http://schemas.microsoft.com/office/drawing/2014/main" id="{7D7D3287-4AB2-437E-832F-E5C5C97E6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269" y="3765031"/>
                <a:ext cx="66864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5" name="Text Box 53">
                <a:extLst>
                  <a:ext uri="{FF2B5EF4-FFF2-40B4-BE49-F238E27FC236}">
                    <a16:creationId xmlns:a16="http://schemas.microsoft.com/office/drawing/2014/main" id="{7D7D3287-4AB2-437E-832F-E5C5C97E6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8269" y="3765031"/>
                <a:ext cx="668645" cy="400110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400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"/>
              <p:cNvSpPr txBox="1">
                <a:spLocks noChangeArrowheads="1"/>
              </p:cNvSpPr>
              <p:nvPr/>
            </p:nvSpPr>
            <p:spPr>
              <a:xfrm>
                <a:off x="457200" y="252882"/>
                <a:ext cx="8229600" cy="65314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Kannan-</a:t>
                </a:r>
                <a:r>
                  <a:rPr lang="en-US" sz="4400" dirty="0" err="1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Lovász</a:t>
                </a:r>
                <a:r>
                  <a:rPr lang="en-US" sz="4400" dirty="0">
                    <a:solidFill>
                      <a:schemeClr val="bg2">
                        <a:lumMod val="50000"/>
                      </a:schemeClr>
                    </a:solidFill>
                    <a:effectLst/>
                    <a:latin typeface="+mj-lt"/>
                  </a:rPr>
                  <a:t> Conjecture</a:t>
                </a:r>
              </a:p>
            </p:txBody>
          </p:sp>
        </mc:Choice>
        <mc:Fallback>
          <p:sp>
            <p:nvSpPr>
              <p:cNvPr id="3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882"/>
                <a:ext cx="8229600" cy="653143"/>
              </a:xfrm>
              <a:prstGeom prst="rect">
                <a:avLst/>
              </a:prstGeom>
              <a:blipFill>
                <a:blip r:embed="rId2"/>
                <a:stretch>
                  <a:fillRect t="-40741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485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3200" b="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to be smallest number such that</a:t>
                </a:r>
              </a:p>
              <a:p>
                <a:pPr/>
                <a:endParaRPr lang="en-US" sz="3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≥1</m:t>
                                  </m:r>
                                </m:e>
                              </m:func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↓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pPr/>
                <a:endParaRPr lang="en-US" sz="3200" dirty="0">
                  <a:solidFill>
                    <a:srgbClr val="0000CC"/>
                  </a:solidFill>
                </a:endParaRPr>
              </a:p>
              <a:p>
                <a:pPr/>
                <a:r>
                  <a:rPr lang="en-US" sz="3200" dirty="0"/>
                  <a:t>for all lattices of dimension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/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ra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/>
                <a:r>
                  <a:rPr lang="en-US" sz="3200" dirty="0"/>
                  <a:t>Lower bound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with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4857164"/>
              </a:xfrm>
              <a:prstGeom prst="rect">
                <a:avLst/>
              </a:prstGeom>
              <a:blipFill>
                <a:blip r:embed="rId3"/>
                <a:stretch>
                  <a:fillRect l="-166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Known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5193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≥1</m:t>
                                  </m:r>
                                </m:e>
                              </m:func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↓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Kannan-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</a:rPr>
                  <a:t>Lovász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`88:</a:t>
                </a: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FF0000"/>
                    </a:solidFill>
                  </a:rPr>
                  <a:t>D.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`16: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                         Assuming Reverse </a:t>
                </a:r>
                <a:r>
                  <a:rPr lang="en-US" sz="3200" dirty="0" err="1"/>
                  <a:t>Minkowski</a:t>
                </a:r>
                <a:r>
                  <a:rPr lang="en-US" sz="3200" dirty="0"/>
                  <a:t> Conj.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</a:rPr>
                  <a:t>Regev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</a:rPr>
                  <a:t>S.Davidowitz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 `17: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fNam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                        Reverse </a:t>
                </a:r>
                <a:r>
                  <a:rPr lang="en-US" sz="3200" dirty="0" err="1"/>
                  <a:t>Minkowski</a:t>
                </a:r>
                <a:r>
                  <a:rPr lang="en-US" sz="3200" dirty="0"/>
                  <a:t> Conj. is proved! </a:t>
                </a: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5193473"/>
              </a:xfrm>
              <a:prstGeom prst="rect">
                <a:avLst/>
              </a:prstGeom>
              <a:blipFill>
                <a:blip r:embed="rId2"/>
                <a:stretch>
                  <a:fillRect l="-1667" b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5472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dimensional lattice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</a:rPr>
                  <a:t>Can compute subspace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func>
                  </m:oMath>
                </a14:m>
                <a:br>
                  <a:rPr lang="en-US" sz="3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3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2.5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box>
                              <m:box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func>
                  </m:oMath>
                </a14:m>
                <a:endParaRPr lang="en-US" sz="3200" dirty="0">
                  <a:solidFill>
                    <a:srgbClr val="0000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3200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en-US" sz="32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:br>
                  <a:rPr lang="en-US" sz="32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</a:br>
                <a:r>
                  <a:rPr lang="en-US" sz="32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      </a:t>
                </a:r>
                <a:r>
                  <a:rPr lang="en-US" sz="3200" dirty="0">
                    <a:ea typeface="Cambria Math" panose="02040503050406030204" pitchFamily="18" charset="0"/>
                  </a:rPr>
                  <a:t>in</a:t>
                </a:r>
                <a:r>
                  <a:rPr lang="en-US" sz="32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time with high probability.</a:t>
                </a:r>
              </a:p>
              <a:p>
                <a:pPr/>
                <a:endParaRPr lang="en-US" sz="3200" dirty="0">
                  <a:ea typeface="Cambria Math" panose="02040503050406030204" pitchFamily="18" charset="0"/>
                </a:endParaRPr>
              </a:p>
              <a:p>
                <a:pPr/>
                <a:r>
                  <a:rPr lang="en-US" sz="3200" dirty="0">
                    <a:ea typeface="Cambria Math" panose="02040503050406030204" pitchFamily="18" charset="0"/>
                  </a:rPr>
                  <a:t>  Prior work: </a:t>
                </a:r>
              </a:p>
              <a:p>
                <a:pPr/>
                <a:r>
                  <a:rPr lang="en-US" sz="3200" dirty="0">
                    <a:ea typeface="Cambria Math" panose="02040503050406030204" pitchFamily="18" charset="0"/>
                  </a:rPr>
                  <a:t>  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Kannan 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Lov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</a:rPr>
                  <a:t>á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sz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`88:</a:t>
                </a:r>
                <a:r>
                  <a:rPr lang="en-US" sz="32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time. </a:t>
                </a:r>
              </a:p>
              <a:p>
                <a:pPr/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D.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Micciancio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`13:</a:t>
                </a:r>
                <a:r>
                  <a:rPr lang="en-US" sz="3200" dirty="0">
                    <a:ea typeface="Cambria Math" panose="02040503050406030204" pitchFamily="18" charset="0"/>
                  </a:rPr>
                  <a:t>   best subspace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time.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endParaRPr lang="en-US" sz="32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5472652"/>
              </a:xfrm>
              <a:prstGeom prst="rect">
                <a:avLst/>
              </a:prstGeom>
              <a:blipFill>
                <a:blip r:embed="rId2"/>
                <a:stretch>
                  <a:fillRect l="-1667" t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dimensional lattice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</a:rPr>
                  <a:t>Exists NP certificate for lower bound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that is tight with a constant factor assuming the slicing conjecture for </a:t>
                </a:r>
                <a:r>
                  <a:rPr lang="en-US" sz="3200" dirty="0" err="1">
                    <a:ea typeface="Cambria Math" panose="02040503050406030204" pitchFamily="18" charset="0"/>
                  </a:rPr>
                  <a:t>Voronoi</a:t>
                </a:r>
                <a:r>
                  <a:rPr lang="en-US" sz="3200" dirty="0">
                    <a:ea typeface="Cambria Math" panose="02040503050406030204" pitchFamily="18" charset="0"/>
                  </a:rPr>
                  <a:t> cells*.</a:t>
                </a: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2554545"/>
              </a:xfrm>
              <a:prstGeom prst="rect">
                <a:avLst/>
              </a:prstGeom>
              <a:blipFill>
                <a:blip r:embed="rId2"/>
                <a:stretch>
                  <a:fillRect l="-1667" t="-2864" r="-200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89C3110-D933-4E2F-A4C4-6835712A892A}"/>
              </a:ext>
            </a:extLst>
          </p:cNvPr>
          <p:cNvGrpSpPr>
            <a:grpSpLocks noChangeAspect="1"/>
          </p:cNvGrpSpPr>
          <p:nvPr/>
        </p:nvGrpSpPr>
        <p:grpSpPr>
          <a:xfrm>
            <a:off x="6179169" y="4348061"/>
            <a:ext cx="1706004" cy="1980961"/>
            <a:chOff x="3229027" y="4434523"/>
            <a:chExt cx="914628" cy="1062039"/>
          </a:xfrm>
        </p:grpSpPr>
        <p:sp>
          <p:nvSpPr>
            <p:cNvPr id="4" name="Freeform 63">
              <a:extLst>
                <a:ext uri="{FF2B5EF4-FFF2-40B4-BE49-F238E27FC236}">
                  <a16:creationId xmlns:a16="http://schemas.microsoft.com/office/drawing/2014/main" id="{898CE40F-76A3-4B2D-80DA-260B8B7EAC26}"/>
                </a:ext>
              </a:extLst>
            </p:cNvPr>
            <p:cNvSpPr/>
            <p:nvPr/>
          </p:nvSpPr>
          <p:spPr>
            <a:xfrm>
              <a:off x="3229027" y="4434523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 Box 53">
                  <a:extLst>
                    <a:ext uri="{FF2B5EF4-FFF2-40B4-BE49-F238E27FC236}">
                      <a16:creationId xmlns:a16="http://schemas.microsoft.com/office/drawing/2014/main" id="{18731519-43EA-4B5D-B672-DC7069F72F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2470" y="4471531"/>
                  <a:ext cx="303646" cy="3135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𝒱</m:t>
                        </m:r>
                      </m:oMath>
                    </m:oMathPara>
                  </a14:m>
                  <a:endParaRPr lang="en-US" sz="32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 Box 53">
                  <a:extLst>
                    <a:ext uri="{FF2B5EF4-FFF2-40B4-BE49-F238E27FC236}">
                      <a16:creationId xmlns:a16="http://schemas.microsoft.com/office/drawing/2014/main" id="{18731519-43EA-4B5D-B672-DC7069F72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2470" y="4471531"/>
                  <a:ext cx="303646" cy="3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53">
                <a:extLst>
                  <a:ext uri="{FF2B5EF4-FFF2-40B4-BE49-F238E27FC236}">
                    <a16:creationId xmlns:a16="http://schemas.microsoft.com/office/drawing/2014/main" id="{A8DD1C8B-29B8-4425-ACE3-FABD7FC83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47160" y="4709476"/>
                <a:ext cx="531222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200" b="0" dirty="0">
                    <a:latin typeface="+mn-lt"/>
                  </a:rPr>
                  <a:t>*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3200" b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b="0" i="1" dirty="0">
                    <a:latin typeface="Cambria Math" panose="02040503050406030204" pitchFamily="18" charset="0"/>
                  </a:rPr>
                  <a:t> </a:t>
                </a:r>
                <a:endParaRPr lang="en-US" sz="3200" b="0" i="1" dirty="0">
                  <a:latin typeface="+mn-lt"/>
                </a:endParaRPr>
              </a:p>
              <a:p>
                <a:pPr algn="ctr" eaLnBrk="1" hangingPunct="1"/>
                <a:r>
                  <a:rPr lang="en-US" sz="3200" b="0" dirty="0">
                    <a:latin typeface="+mn-lt"/>
                  </a:rPr>
                  <a:t>can find hyperplane</a:t>
                </a:r>
                <a:r>
                  <a:rPr lang="en-US" sz="32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latin typeface="+mn-lt"/>
                  </a:rPr>
                  <a:t> </a:t>
                </a:r>
                <a:r>
                  <a:rPr lang="en-US" sz="3200" dirty="0" err="1">
                    <a:latin typeface="+mn-lt"/>
                  </a:rPr>
                  <a:t>s.t.</a:t>
                </a:r>
                <a:r>
                  <a:rPr lang="en-US" sz="3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𝒱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>
          <p:sp>
            <p:nvSpPr>
              <p:cNvPr id="7" name="Text Box 53">
                <a:extLst>
                  <a:ext uri="{FF2B5EF4-FFF2-40B4-BE49-F238E27FC236}">
                    <a16:creationId xmlns:a16="http://schemas.microsoft.com/office/drawing/2014/main" id="{A8DD1C8B-29B8-4425-ACE3-FABD7FC8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47160" y="4709476"/>
                <a:ext cx="5312229" cy="1569660"/>
              </a:xfrm>
              <a:prstGeom prst="rect">
                <a:avLst/>
              </a:prstGeom>
              <a:blipFill>
                <a:blip r:embed="rId4"/>
                <a:stretch>
                  <a:fillRect t="-46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B421F-538F-4AF7-B374-C8588913D11F}"/>
              </a:ext>
            </a:extLst>
          </p:cNvPr>
          <p:cNvCxnSpPr>
            <a:cxnSpLocks/>
          </p:cNvCxnSpPr>
          <p:nvPr/>
        </p:nvCxnSpPr>
        <p:spPr>
          <a:xfrm>
            <a:off x="5954486" y="4709476"/>
            <a:ext cx="2177143" cy="1277273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53">
                <a:extLst>
                  <a:ext uri="{FF2B5EF4-FFF2-40B4-BE49-F238E27FC236}">
                    <a16:creationId xmlns:a16="http://schemas.microsoft.com/office/drawing/2014/main" id="{0B8FA5D3-C024-44E9-A73C-428928A67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3330" y="5055724"/>
                <a:ext cx="58464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 Box 53">
                <a:extLst>
                  <a:ext uri="{FF2B5EF4-FFF2-40B4-BE49-F238E27FC236}">
                    <a16:creationId xmlns:a16="http://schemas.microsoft.com/office/drawing/2014/main" id="{0B8FA5D3-C024-44E9-A73C-428928A67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330" y="5055724"/>
                <a:ext cx="584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70">
            <a:extLst>
              <a:ext uri="{FF2B5EF4-FFF2-40B4-BE49-F238E27FC236}">
                <a16:creationId xmlns:a16="http://schemas.microsoft.com/office/drawing/2014/main" id="{E3EDE5D9-80E2-40A4-AB1A-3F320C3711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04957" y="53100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08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dimensional lattice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</a:rPr>
                  <a:t>Exists NP certificate for lower bound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that is tight with a constant factor assuming the slicing conjecture for </a:t>
                </a:r>
                <a:r>
                  <a:rPr lang="en-US" sz="3200" dirty="0" err="1">
                    <a:ea typeface="Cambria Math" panose="02040503050406030204" pitchFamily="18" charset="0"/>
                  </a:rPr>
                  <a:t>Voronoi</a:t>
                </a:r>
                <a:r>
                  <a:rPr lang="en-US" sz="3200" dirty="0">
                    <a:ea typeface="Cambria Math" panose="02040503050406030204" pitchFamily="18" charset="0"/>
                  </a:rPr>
                  <a:t> cells*.</a:t>
                </a: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2554545"/>
              </a:xfrm>
              <a:prstGeom prst="rect">
                <a:avLst/>
              </a:prstGeom>
              <a:blipFill>
                <a:blip r:embed="rId2"/>
                <a:stretch>
                  <a:fillRect l="-1667" t="-2864" r="-200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89C3110-D933-4E2F-A4C4-6835712A892A}"/>
              </a:ext>
            </a:extLst>
          </p:cNvPr>
          <p:cNvGrpSpPr>
            <a:grpSpLocks noChangeAspect="1"/>
          </p:cNvGrpSpPr>
          <p:nvPr/>
        </p:nvGrpSpPr>
        <p:grpSpPr>
          <a:xfrm>
            <a:off x="6179169" y="4348061"/>
            <a:ext cx="1706004" cy="1980961"/>
            <a:chOff x="3229027" y="4434523"/>
            <a:chExt cx="914628" cy="1062039"/>
          </a:xfrm>
        </p:grpSpPr>
        <p:sp>
          <p:nvSpPr>
            <p:cNvPr id="4" name="Freeform 63">
              <a:extLst>
                <a:ext uri="{FF2B5EF4-FFF2-40B4-BE49-F238E27FC236}">
                  <a16:creationId xmlns:a16="http://schemas.microsoft.com/office/drawing/2014/main" id="{898CE40F-76A3-4B2D-80DA-260B8B7EAC26}"/>
                </a:ext>
              </a:extLst>
            </p:cNvPr>
            <p:cNvSpPr/>
            <p:nvPr/>
          </p:nvSpPr>
          <p:spPr>
            <a:xfrm>
              <a:off x="3229027" y="4434523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 Box 53">
                  <a:extLst>
                    <a:ext uri="{FF2B5EF4-FFF2-40B4-BE49-F238E27FC236}">
                      <a16:creationId xmlns:a16="http://schemas.microsoft.com/office/drawing/2014/main" id="{18731519-43EA-4B5D-B672-DC7069F72F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2470" y="4471531"/>
                  <a:ext cx="303646" cy="3135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𝒱</m:t>
                        </m:r>
                      </m:oMath>
                    </m:oMathPara>
                  </a14:m>
                  <a:endParaRPr lang="en-US" sz="32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5" name="Text Box 53">
                  <a:extLst>
                    <a:ext uri="{FF2B5EF4-FFF2-40B4-BE49-F238E27FC236}">
                      <a16:creationId xmlns:a16="http://schemas.microsoft.com/office/drawing/2014/main" id="{18731519-43EA-4B5D-B672-DC7069F72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2470" y="4471531"/>
                  <a:ext cx="303646" cy="3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53">
                <a:extLst>
                  <a:ext uri="{FF2B5EF4-FFF2-40B4-BE49-F238E27FC236}">
                    <a16:creationId xmlns:a16="http://schemas.microsoft.com/office/drawing/2014/main" id="{A8DD1C8B-29B8-4425-ACE3-FABD7FC83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47160" y="4709476"/>
                <a:ext cx="6113510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200" b="0" dirty="0">
                    <a:solidFill>
                      <a:srgbClr val="990099"/>
                    </a:solidFill>
                    <a:latin typeface="+mn-lt"/>
                  </a:rPr>
                  <a:t>Thm D.17:</a:t>
                </a:r>
                <a:r>
                  <a:rPr lang="en-US" sz="3200" dirty="0">
                    <a:latin typeface="+mn-lt"/>
                  </a:rPr>
                  <a:t> </a:t>
                </a:r>
                <a:r>
                  <a:rPr lang="en-US" sz="3200" b="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vo</m:t>
                    </m:r>
                    <m:sSub>
                      <m:sSubPr>
                        <m:ctrlPr>
                          <a:rPr lang="en-US" sz="3200" b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b="0" i="1" dirty="0">
                    <a:latin typeface="Cambria Math" panose="02040503050406030204" pitchFamily="18" charset="0"/>
                  </a:rPr>
                  <a:t> </a:t>
                </a:r>
                <a:endParaRPr lang="en-US" sz="3200" b="0" i="1" dirty="0">
                  <a:latin typeface="+mn-lt"/>
                </a:endParaRPr>
              </a:p>
              <a:p>
                <a:pPr algn="ctr" eaLnBrk="1" hangingPunct="1"/>
                <a:r>
                  <a:rPr lang="en-US" sz="3200" b="0" dirty="0">
                    <a:latin typeface="+mn-lt"/>
                  </a:rPr>
                  <a:t>can find hyperplane</a:t>
                </a:r>
                <a:r>
                  <a:rPr lang="en-US" sz="32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latin typeface="+mn-lt"/>
                  </a:rPr>
                  <a:t> </a:t>
                </a:r>
                <a:r>
                  <a:rPr lang="en-US" sz="3200" dirty="0" err="1">
                    <a:latin typeface="+mn-lt"/>
                  </a:rPr>
                  <a:t>s.t.</a:t>
                </a:r>
                <a:r>
                  <a:rPr lang="en-US" sz="3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3200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𝒱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fName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latin typeface="+mn-lt"/>
                </a:endParaRPr>
              </a:p>
            </p:txBody>
          </p:sp>
        </mc:Choice>
        <mc:Fallback>
          <p:sp>
            <p:nvSpPr>
              <p:cNvPr id="7" name="Text Box 53">
                <a:extLst>
                  <a:ext uri="{FF2B5EF4-FFF2-40B4-BE49-F238E27FC236}">
                    <a16:creationId xmlns:a16="http://schemas.microsoft.com/office/drawing/2014/main" id="{A8DD1C8B-29B8-4425-ACE3-FABD7FC83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47160" y="4709476"/>
                <a:ext cx="6113510" cy="1600438"/>
              </a:xfrm>
              <a:prstGeom prst="rect">
                <a:avLst/>
              </a:prstGeom>
              <a:blipFill>
                <a:blip r:embed="rId4"/>
                <a:stretch>
                  <a:fillRect t="-4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B421F-538F-4AF7-B374-C8588913D11F}"/>
              </a:ext>
            </a:extLst>
          </p:cNvPr>
          <p:cNvCxnSpPr>
            <a:cxnSpLocks/>
          </p:cNvCxnSpPr>
          <p:nvPr/>
        </p:nvCxnSpPr>
        <p:spPr>
          <a:xfrm>
            <a:off x="5954486" y="4709476"/>
            <a:ext cx="2177143" cy="1277273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53">
                <a:extLst>
                  <a:ext uri="{FF2B5EF4-FFF2-40B4-BE49-F238E27FC236}">
                    <a16:creationId xmlns:a16="http://schemas.microsoft.com/office/drawing/2014/main" id="{0B8FA5D3-C024-44E9-A73C-428928A67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3330" y="5055724"/>
                <a:ext cx="58464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>
          <p:sp>
            <p:nvSpPr>
              <p:cNvPr id="12" name="Text Box 53">
                <a:extLst>
                  <a:ext uri="{FF2B5EF4-FFF2-40B4-BE49-F238E27FC236}">
                    <a16:creationId xmlns:a16="http://schemas.microsoft.com/office/drawing/2014/main" id="{0B8FA5D3-C024-44E9-A73C-428928A67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330" y="5055724"/>
                <a:ext cx="584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70">
            <a:extLst>
              <a:ext uri="{FF2B5EF4-FFF2-40B4-BE49-F238E27FC236}">
                <a16:creationId xmlns:a16="http://schemas.microsoft.com/office/drawing/2014/main" id="{E3EDE5D9-80E2-40A4-AB1A-3F320C3711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04957" y="53100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491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Rest of Talk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85800" y="2171194"/>
            <a:ext cx="8196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99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The Canonical Filtration &amp; </a:t>
            </a:r>
            <a:b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</a:br>
            <a: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  <a:t> Stronger NP Certificates</a:t>
            </a:r>
            <a:br>
              <a:rPr lang="en-US" sz="3600" dirty="0">
                <a:solidFill>
                  <a:srgbClr val="990099"/>
                </a:solidFill>
                <a:ea typeface="Cambria Math" panose="02040503050406030204" pitchFamily="18" charset="0"/>
              </a:rPr>
            </a:br>
            <a:endParaRPr lang="en-US" sz="3600" dirty="0">
              <a:solidFill>
                <a:srgbClr val="990099"/>
              </a:solidFill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rgbClr val="990099"/>
                </a:solidFill>
                <a:latin typeface="+mj-lt"/>
                <a:ea typeface="Cambria Math" panose="02040503050406030204" pitchFamily="18" charset="0"/>
              </a:rPr>
              <a:t> Finding Dense Lattice Subspaces and</a:t>
            </a:r>
            <a:br>
              <a:rPr lang="en-US" sz="3600" dirty="0">
                <a:solidFill>
                  <a:srgbClr val="990099"/>
                </a:solidFill>
                <a:latin typeface="+mj-lt"/>
                <a:ea typeface="Cambria Math" panose="02040503050406030204" pitchFamily="18" charset="0"/>
              </a:rPr>
            </a:br>
            <a:r>
              <a:rPr lang="en-US" sz="3600" dirty="0">
                <a:solidFill>
                  <a:srgbClr val="990099"/>
                </a:solidFill>
                <a:latin typeface="+mj-lt"/>
                <a:ea typeface="Cambria Math" panose="02040503050406030204" pitchFamily="18" charset="0"/>
              </a:rPr>
              <a:t>the Reverse </a:t>
            </a:r>
            <a:r>
              <a:rPr lang="en-US" sz="3600" dirty="0" err="1">
                <a:solidFill>
                  <a:srgbClr val="990099"/>
                </a:solidFill>
                <a:latin typeface="+mj-lt"/>
                <a:ea typeface="Cambria Math" panose="02040503050406030204" pitchFamily="18" charset="0"/>
              </a:rPr>
              <a:t>Minkowski</a:t>
            </a:r>
            <a:r>
              <a:rPr lang="en-US" sz="3600" dirty="0">
                <a:solidFill>
                  <a:srgbClr val="990099"/>
                </a:solidFill>
                <a:latin typeface="+mj-lt"/>
                <a:ea typeface="Cambria Math" panose="02040503050406030204" pitchFamily="18" charset="0"/>
              </a:rPr>
              <a:t> Conjecture</a:t>
            </a:r>
            <a:endParaRPr lang="en-US" sz="3600" dirty="0">
              <a:solidFill>
                <a:srgbClr val="99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193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smallest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b="1" dirty="0">
                    <a:solidFill>
                      <a:schemeClr val="tx1"/>
                    </a:solidFill>
                  </a:rPr>
                  <a:t>every shift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an integer point.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2"/>
                <a:stretch>
                  <a:fillRect t="-5988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50"/>
          <p:cNvSpPr>
            <a:spLocks noChangeAspect="1"/>
          </p:cNvSpPr>
          <p:nvPr/>
        </p:nvSpPr>
        <p:spPr>
          <a:xfrm>
            <a:off x="3757132" y="2763730"/>
            <a:ext cx="1958744" cy="1746220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117374" y="3644287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374" y="3644287"/>
                <a:ext cx="4760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</a:rPr>
              <a:t>Main Dichotomy</a:t>
            </a:r>
            <a:endParaRPr lang="en-US" sz="440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Either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covering radius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5"/>
                <a:stretch>
                  <a:fillRect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990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DA08B-59BC-439D-806D-094259D06CD8}"/>
                  </a:ext>
                </a:extLst>
              </p:cNvPr>
              <p:cNvSpPr/>
              <p:nvPr/>
            </p:nvSpPr>
            <p:spPr>
              <a:xfrm>
                <a:off x="598714" y="1583366"/>
                <a:ext cx="8196943" cy="4558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3600" dirty="0">
                    <a:solidFill>
                      <a:srgbClr val="990099"/>
                    </a:solidFill>
                    <a:latin typeface="+mj-lt"/>
                  </a:rPr>
                  <a:t> </a:t>
                </a:r>
                <a:r>
                  <a:rPr lang="en-US" sz="3600" dirty="0" err="1">
                    <a:latin typeface="+mj-lt"/>
                  </a:rPr>
                  <a:t>sublattice</a:t>
                </a:r>
                <a:r>
                  <a:rPr lang="en-US" sz="3600" dirty="0">
                    <a:latin typeface="+mj-lt"/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600" dirty="0">
                  <a:latin typeface="+mj-lt"/>
                </a:endParaRPr>
              </a:p>
              <a:p>
                <a:pPr/>
                <a:r>
                  <a:rPr lang="en-US" sz="3600" dirty="0">
                    <a:latin typeface="+mj-lt"/>
                  </a:rPr>
                  <a:t>Convention: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r>
                  <a:rPr lang="en-US" sz="3600" dirty="0"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36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3600" dirty="0">
                    <a:latin typeface="+mj-lt"/>
                  </a:rPr>
                  <a:t>.</a:t>
                </a:r>
              </a:p>
              <a:p>
                <a:pPr/>
                <a:endParaRPr lang="en-US" sz="3600" dirty="0">
                  <a:latin typeface="+mj-lt"/>
                </a:endParaRPr>
              </a:p>
              <a:p>
                <a:pPr/>
                <a:r>
                  <a:rPr lang="en-US" sz="3600" dirty="0">
                    <a:latin typeface="+mj-lt"/>
                  </a:rPr>
                  <a:t>Normalized Determinant: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nd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+mj-lt"/>
                </a:endParaRPr>
              </a:p>
              <a:p>
                <a:pPr/>
                <a:r>
                  <a:rPr lang="en-US" sz="3600" dirty="0">
                    <a:latin typeface="+mj-lt"/>
                  </a:rPr>
                  <a:t>                    </a:t>
                </a:r>
              </a:p>
              <a:p>
                <a:pPr/>
                <a:r>
                  <a:rPr lang="en-US" sz="3600" dirty="0">
                    <a:latin typeface="+mj-lt"/>
                  </a:rPr>
                  <a:t>Projected </a:t>
                </a:r>
                <a:r>
                  <a:rPr lang="en-US" sz="3600" dirty="0" err="1">
                    <a:latin typeface="+mj-lt"/>
                  </a:rPr>
                  <a:t>Sublattice</a:t>
                </a:r>
                <a:r>
                  <a:rPr lang="en-US" sz="3600" dirty="0">
                    <a:latin typeface="+mj-lt"/>
                  </a:rPr>
                  <a:t>:</a:t>
                </a:r>
              </a:p>
              <a:p>
                <a:pPr algn="ctr"/>
                <a:r>
                  <a:rPr lang="en-US" sz="3600" b="0" dirty="0"/>
                  <a:t>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3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600" dirty="0">
                    <a:latin typeface="+mj-lt"/>
                  </a:rPr>
                  <a:t> projected onto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sz="3600" dirty="0">
                  <a:latin typeface="+mj-lt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DA08B-59BC-439D-806D-094259D06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1583366"/>
                <a:ext cx="8196943" cy="4558940"/>
              </a:xfrm>
              <a:prstGeom prst="rect">
                <a:avLst/>
              </a:prstGeom>
              <a:blipFill>
                <a:blip r:embed="rId2"/>
                <a:stretch>
                  <a:fillRect l="-2230" t="-2139" b="-4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EB35C5-4E4D-4DA4-98A8-06EAA373BB5F}"/>
              </a:ext>
            </a:extLst>
          </p:cNvPr>
          <p:cNvCxnSpPr>
            <a:cxnSpLocks/>
            <a:endCxn id="43" idx="7"/>
          </p:cNvCxnSpPr>
          <p:nvPr/>
        </p:nvCxnSpPr>
        <p:spPr>
          <a:xfrm flipV="1">
            <a:off x="6444341" y="2502354"/>
            <a:ext cx="1817636" cy="1026366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1C1B53-3566-4E56-A84B-0B7B6387EADE}"/>
              </a:ext>
            </a:extLst>
          </p:cNvPr>
          <p:cNvCxnSpPr>
            <a:cxnSpLocks/>
          </p:cNvCxnSpPr>
          <p:nvPr/>
        </p:nvCxnSpPr>
        <p:spPr>
          <a:xfrm flipV="1">
            <a:off x="4626429" y="3534508"/>
            <a:ext cx="1821263" cy="599977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Canonical Polytope [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Stuhler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76]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/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/>
                  <a:t>dimensional lattice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2E36B1-94B4-44ED-BA8D-B7DFC5F70C34}"/>
              </a:ext>
            </a:extLst>
          </p:cNvPr>
          <p:cNvCxnSpPr>
            <a:cxnSpLocks/>
          </p:cNvCxnSpPr>
          <p:nvPr/>
        </p:nvCxnSpPr>
        <p:spPr>
          <a:xfrm>
            <a:off x="1861456" y="4822372"/>
            <a:ext cx="6422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7A580-5685-46CB-94AE-C89325BEA63D}"/>
              </a:ext>
            </a:extLst>
          </p:cNvPr>
          <p:cNvCxnSpPr>
            <a:cxnSpLocks/>
          </p:cNvCxnSpPr>
          <p:nvPr/>
        </p:nvCxnSpPr>
        <p:spPr>
          <a:xfrm flipV="1">
            <a:off x="1861456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29910-B68E-4253-AC37-76C9B235E0B3}"/>
              </a:ext>
            </a:extLst>
          </p:cNvPr>
          <p:cNvCxnSpPr>
            <a:cxnSpLocks/>
          </p:cNvCxnSpPr>
          <p:nvPr/>
        </p:nvCxnSpPr>
        <p:spPr>
          <a:xfrm flipV="1">
            <a:off x="27867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749AF-0DDF-4ED3-921C-CE92A293FA5D}"/>
              </a:ext>
            </a:extLst>
          </p:cNvPr>
          <p:cNvCxnSpPr>
            <a:cxnSpLocks/>
          </p:cNvCxnSpPr>
          <p:nvPr/>
        </p:nvCxnSpPr>
        <p:spPr>
          <a:xfrm flipV="1">
            <a:off x="37011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85962-17A0-44C6-B217-113FBF51D071}"/>
              </a:ext>
            </a:extLst>
          </p:cNvPr>
          <p:cNvCxnSpPr>
            <a:cxnSpLocks/>
          </p:cNvCxnSpPr>
          <p:nvPr/>
        </p:nvCxnSpPr>
        <p:spPr>
          <a:xfrm flipV="1">
            <a:off x="4626429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B08AF-03A1-4406-9F5F-1D74AA8CEFB3}"/>
              </a:ext>
            </a:extLst>
          </p:cNvPr>
          <p:cNvCxnSpPr>
            <a:cxnSpLocks/>
          </p:cNvCxnSpPr>
          <p:nvPr/>
        </p:nvCxnSpPr>
        <p:spPr>
          <a:xfrm flipV="1">
            <a:off x="5540827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5395F2-E8C0-48AB-AC33-F1230F59B51F}"/>
              </a:ext>
            </a:extLst>
          </p:cNvPr>
          <p:cNvCxnSpPr>
            <a:cxnSpLocks/>
          </p:cNvCxnSpPr>
          <p:nvPr/>
        </p:nvCxnSpPr>
        <p:spPr>
          <a:xfrm flipV="1">
            <a:off x="6444341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5E2F1-8ECC-41D4-9369-14D79D0B9776}"/>
              </a:ext>
            </a:extLst>
          </p:cNvPr>
          <p:cNvCxnSpPr>
            <a:cxnSpLocks/>
          </p:cNvCxnSpPr>
          <p:nvPr/>
        </p:nvCxnSpPr>
        <p:spPr>
          <a:xfrm flipV="1">
            <a:off x="73696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D34DE-3FA5-4968-A1B8-D722506C13C1}"/>
              </a:ext>
            </a:extLst>
          </p:cNvPr>
          <p:cNvCxnSpPr>
            <a:cxnSpLocks/>
          </p:cNvCxnSpPr>
          <p:nvPr/>
        </p:nvCxnSpPr>
        <p:spPr>
          <a:xfrm flipV="1">
            <a:off x="82840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/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/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B28BE8-879F-4D3B-A55F-440423CFA055}"/>
              </a:ext>
            </a:extLst>
          </p:cNvPr>
          <p:cNvSpPr txBox="1"/>
          <p:nvPr/>
        </p:nvSpPr>
        <p:spPr>
          <a:xfrm>
            <a:off x="104037" y="503620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/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/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/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/>
              <p:nvPr/>
            </p:nvSpPr>
            <p:spPr>
              <a:xfrm>
                <a:off x="256137" y="5967412"/>
                <a:ext cx="8631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sublattice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37" y="5967412"/>
                <a:ext cx="863172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/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66">
            <a:extLst>
              <a:ext uri="{FF2B5EF4-FFF2-40B4-BE49-F238E27FC236}">
                <a16:creationId xmlns:a16="http://schemas.microsoft.com/office/drawing/2014/main" id="{9AC8CB0F-F2C8-4C0A-A00D-3175405F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8413" y="382021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id="{87B5419E-D689-4A06-A3A5-70762D07A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2814" y="38414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66">
            <a:extLst>
              <a:ext uri="{FF2B5EF4-FFF2-40B4-BE49-F238E27FC236}">
                <a16:creationId xmlns:a16="http://schemas.microsoft.com/office/drawing/2014/main" id="{C3169512-F3A4-4E02-AEA6-EE064069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4627" y="381260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6">
            <a:extLst>
              <a:ext uri="{FF2B5EF4-FFF2-40B4-BE49-F238E27FC236}">
                <a16:creationId xmlns:a16="http://schemas.microsoft.com/office/drawing/2014/main" id="{C939426B-038D-47EB-B924-F01D55BE3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3426" y="28057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>
            <a:extLst>
              <a:ext uri="{FF2B5EF4-FFF2-40B4-BE49-F238E27FC236}">
                <a16:creationId xmlns:a16="http://schemas.microsoft.com/office/drawing/2014/main" id="{611FFA1C-5E22-42DD-9C83-E22549023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6936" y="249119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50847C-93EE-48EA-9D64-A18EB9238B90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V="1">
            <a:off x="1866899" y="4140842"/>
            <a:ext cx="2721430" cy="640884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66">
            <a:extLst>
              <a:ext uri="{FF2B5EF4-FFF2-40B4-BE49-F238E27FC236}">
                <a16:creationId xmlns:a16="http://schemas.microsoft.com/office/drawing/2014/main" id="{37CC9E5E-2F0C-4A0B-8FD2-44598B366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799" y="478172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36D1907B-B597-4E76-AC01-1BDAC1AE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8329" y="410274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81C74-5081-4C15-9F97-BD36F95D39E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1839958" y="1903982"/>
            <a:ext cx="0" cy="288890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54F5DD-3239-4B3A-8CED-16AA84BEC003}"/>
              </a:ext>
            </a:extLst>
          </p:cNvPr>
          <p:cNvCxnSpPr>
            <a:cxnSpLocks/>
          </p:cNvCxnSpPr>
          <p:nvPr/>
        </p:nvCxnSpPr>
        <p:spPr>
          <a:xfrm flipV="1">
            <a:off x="8235036" y="1794773"/>
            <a:ext cx="0" cy="69642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6">
            <a:extLst>
              <a:ext uri="{FF2B5EF4-FFF2-40B4-BE49-F238E27FC236}">
                <a16:creationId xmlns:a16="http://schemas.microsoft.com/office/drawing/2014/main" id="{F9558EEC-356C-4FAF-92EE-9B813AD17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8141" y="350694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D1665F-C32D-4D4F-B14D-B34D4D37D336}"/>
              </a:ext>
            </a:extLst>
          </p:cNvPr>
          <p:cNvSpPr txBox="1"/>
          <p:nvPr/>
        </p:nvSpPr>
        <p:spPr>
          <a:xfrm>
            <a:off x="27103" y="2763658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 </a:t>
            </a:r>
            <a:r>
              <a:rPr lang="en-US" sz="3200" dirty="0" err="1"/>
              <a:t>det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/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D59DAD-E3B5-485F-A1B5-DB40376502E7}"/>
                  </a:ext>
                </a:extLst>
              </p:cNvPr>
              <p:cNvSpPr txBox="1"/>
              <p:nvPr/>
            </p:nvSpPr>
            <p:spPr>
              <a:xfrm>
                <a:off x="2047098" y="2231046"/>
                <a:ext cx="11805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D59DAD-E3B5-485F-A1B5-DB4037650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98" y="2231046"/>
                <a:ext cx="118051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414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1C1B53-3566-4E56-A84B-0B7B6387EADE}"/>
              </a:ext>
            </a:extLst>
          </p:cNvPr>
          <p:cNvCxnSpPr>
            <a:cxnSpLocks/>
          </p:cNvCxnSpPr>
          <p:nvPr/>
        </p:nvCxnSpPr>
        <p:spPr>
          <a:xfrm flipV="1">
            <a:off x="4626429" y="3534508"/>
            <a:ext cx="1821263" cy="599977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Canonical Filtration [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Stuhler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76]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/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/>
                  <a:t>dimensional lattice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2E36B1-94B4-44ED-BA8D-B7DFC5F70C34}"/>
              </a:ext>
            </a:extLst>
          </p:cNvPr>
          <p:cNvCxnSpPr>
            <a:cxnSpLocks/>
          </p:cNvCxnSpPr>
          <p:nvPr/>
        </p:nvCxnSpPr>
        <p:spPr>
          <a:xfrm>
            <a:off x="1861456" y="4822372"/>
            <a:ext cx="6422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7A580-5685-46CB-94AE-C89325BEA63D}"/>
              </a:ext>
            </a:extLst>
          </p:cNvPr>
          <p:cNvCxnSpPr>
            <a:cxnSpLocks/>
          </p:cNvCxnSpPr>
          <p:nvPr/>
        </p:nvCxnSpPr>
        <p:spPr>
          <a:xfrm flipV="1">
            <a:off x="1861456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29910-B68E-4253-AC37-76C9B235E0B3}"/>
              </a:ext>
            </a:extLst>
          </p:cNvPr>
          <p:cNvCxnSpPr>
            <a:cxnSpLocks/>
          </p:cNvCxnSpPr>
          <p:nvPr/>
        </p:nvCxnSpPr>
        <p:spPr>
          <a:xfrm flipV="1">
            <a:off x="27867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749AF-0DDF-4ED3-921C-CE92A293FA5D}"/>
              </a:ext>
            </a:extLst>
          </p:cNvPr>
          <p:cNvCxnSpPr>
            <a:cxnSpLocks/>
          </p:cNvCxnSpPr>
          <p:nvPr/>
        </p:nvCxnSpPr>
        <p:spPr>
          <a:xfrm flipV="1">
            <a:off x="37011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85962-17A0-44C6-B217-113FBF51D071}"/>
              </a:ext>
            </a:extLst>
          </p:cNvPr>
          <p:cNvCxnSpPr>
            <a:cxnSpLocks/>
          </p:cNvCxnSpPr>
          <p:nvPr/>
        </p:nvCxnSpPr>
        <p:spPr>
          <a:xfrm flipV="1">
            <a:off x="4626429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B08AF-03A1-4406-9F5F-1D74AA8CEFB3}"/>
              </a:ext>
            </a:extLst>
          </p:cNvPr>
          <p:cNvCxnSpPr>
            <a:cxnSpLocks/>
          </p:cNvCxnSpPr>
          <p:nvPr/>
        </p:nvCxnSpPr>
        <p:spPr>
          <a:xfrm flipV="1">
            <a:off x="5540827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5395F2-E8C0-48AB-AC33-F1230F59B51F}"/>
              </a:ext>
            </a:extLst>
          </p:cNvPr>
          <p:cNvCxnSpPr>
            <a:cxnSpLocks/>
          </p:cNvCxnSpPr>
          <p:nvPr/>
        </p:nvCxnSpPr>
        <p:spPr>
          <a:xfrm flipV="1">
            <a:off x="6444341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5E2F1-8ECC-41D4-9369-14D79D0B9776}"/>
              </a:ext>
            </a:extLst>
          </p:cNvPr>
          <p:cNvCxnSpPr>
            <a:cxnSpLocks/>
          </p:cNvCxnSpPr>
          <p:nvPr/>
        </p:nvCxnSpPr>
        <p:spPr>
          <a:xfrm flipV="1">
            <a:off x="73696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D34DE-3FA5-4968-A1B8-D722506C13C1}"/>
              </a:ext>
            </a:extLst>
          </p:cNvPr>
          <p:cNvCxnSpPr>
            <a:cxnSpLocks/>
          </p:cNvCxnSpPr>
          <p:nvPr/>
        </p:nvCxnSpPr>
        <p:spPr>
          <a:xfrm flipV="1">
            <a:off x="82840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/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/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B28BE8-879F-4D3B-A55F-440423CFA055}"/>
              </a:ext>
            </a:extLst>
          </p:cNvPr>
          <p:cNvSpPr txBox="1"/>
          <p:nvPr/>
        </p:nvSpPr>
        <p:spPr>
          <a:xfrm>
            <a:off x="104037" y="503620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/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/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/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/>
              <p:nvPr/>
            </p:nvSpPr>
            <p:spPr>
              <a:xfrm>
                <a:off x="62969" y="5744671"/>
                <a:ext cx="76787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Form Chain:</a:t>
                </a: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" y="5744671"/>
                <a:ext cx="7678770" cy="584775"/>
              </a:xfrm>
              <a:prstGeom prst="rect">
                <a:avLst/>
              </a:prstGeom>
              <a:blipFill>
                <a:blip r:embed="rId8"/>
                <a:stretch>
                  <a:fillRect l="-158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/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66">
            <a:extLst>
              <a:ext uri="{FF2B5EF4-FFF2-40B4-BE49-F238E27FC236}">
                <a16:creationId xmlns:a16="http://schemas.microsoft.com/office/drawing/2014/main" id="{9AC8CB0F-F2C8-4C0A-A00D-3175405F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8413" y="382021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id="{87B5419E-D689-4A06-A3A5-70762D07A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2814" y="38414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66">
            <a:extLst>
              <a:ext uri="{FF2B5EF4-FFF2-40B4-BE49-F238E27FC236}">
                <a16:creationId xmlns:a16="http://schemas.microsoft.com/office/drawing/2014/main" id="{C3169512-F3A4-4E02-AEA6-EE064069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4627" y="381260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6">
            <a:extLst>
              <a:ext uri="{FF2B5EF4-FFF2-40B4-BE49-F238E27FC236}">
                <a16:creationId xmlns:a16="http://schemas.microsoft.com/office/drawing/2014/main" id="{C939426B-038D-47EB-B924-F01D55BE3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3426" y="28057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>
            <a:extLst>
              <a:ext uri="{FF2B5EF4-FFF2-40B4-BE49-F238E27FC236}">
                <a16:creationId xmlns:a16="http://schemas.microsoft.com/office/drawing/2014/main" id="{611FFA1C-5E22-42DD-9C83-E22549023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6936" y="2491195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50847C-93EE-48EA-9D64-A18EB9238B90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V="1">
            <a:off x="1866899" y="4140842"/>
            <a:ext cx="2721430" cy="640884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EB35C5-4E4D-4DA4-98A8-06EAA373BB5F}"/>
              </a:ext>
            </a:extLst>
          </p:cNvPr>
          <p:cNvCxnSpPr>
            <a:cxnSpLocks/>
            <a:endCxn id="43" idx="7"/>
          </p:cNvCxnSpPr>
          <p:nvPr/>
        </p:nvCxnSpPr>
        <p:spPr>
          <a:xfrm flipV="1">
            <a:off x="6444341" y="2502354"/>
            <a:ext cx="1817636" cy="1026366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66">
            <a:extLst>
              <a:ext uri="{FF2B5EF4-FFF2-40B4-BE49-F238E27FC236}">
                <a16:creationId xmlns:a16="http://schemas.microsoft.com/office/drawing/2014/main" id="{37CC9E5E-2F0C-4A0B-8FD2-44598B366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799" y="4781726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36D1907B-B597-4E76-AC01-1BDAC1AE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8329" y="4102742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81C74-5081-4C15-9F97-BD36F95D39E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1839958" y="1903982"/>
            <a:ext cx="0" cy="288890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54F5DD-3239-4B3A-8CED-16AA84BEC003}"/>
              </a:ext>
            </a:extLst>
          </p:cNvPr>
          <p:cNvCxnSpPr>
            <a:cxnSpLocks/>
          </p:cNvCxnSpPr>
          <p:nvPr/>
        </p:nvCxnSpPr>
        <p:spPr>
          <a:xfrm flipV="1">
            <a:off x="8235036" y="1794773"/>
            <a:ext cx="0" cy="69642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6">
            <a:extLst>
              <a:ext uri="{FF2B5EF4-FFF2-40B4-BE49-F238E27FC236}">
                <a16:creationId xmlns:a16="http://schemas.microsoft.com/office/drawing/2014/main" id="{F9558EEC-356C-4FAF-92EE-9B813AD17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8141" y="3506948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D1665F-C32D-4D4F-B14D-B34D4D37D336}"/>
              </a:ext>
            </a:extLst>
          </p:cNvPr>
          <p:cNvSpPr txBox="1"/>
          <p:nvPr/>
        </p:nvSpPr>
        <p:spPr>
          <a:xfrm>
            <a:off x="27103" y="2763658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 </a:t>
            </a:r>
            <a:r>
              <a:rPr lang="en-US" sz="3200" dirty="0" err="1"/>
              <a:t>det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/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50FC-367E-4E5B-8429-FA958D61F2FB}"/>
                  </a:ext>
                </a:extLst>
              </p:cNvPr>
              <p:cNvSpPr txBox="1"/>
              <p:nvPr/>
            </p:nvSpPr>
            <p:spPr>
              <a:xfrm>
                <a:off x="4305559" y="4179542"/>
                <a:ext cx="7067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50FC-367E-4E5B-8429-FA958D61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59" y="4179542"/>
                <a:ext cx="70679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9F7044-08EE-470C-9EEE-A42CDAB42DF7}"/>
                  </a:ext>
                </a:extLst>
              </p:cNvPr>
              <p:cNvSpPr txBox="1"/>
              <p:nvPr/>
            </p:nvSpPr>
            <p:spPr>
              <a:xfrm>
                <a:off x="6066976" y="3626141"/>
                <a:ext cx="716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9F7044-08EE-470C-9EEE-A42CDAB4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76" y="3626141"/>
                <a:ext cx="71628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3B2B8E-2FD7-42A0-85EE-25BB0550CDD5}"/>
                  </a:ext>
                </a:extLst>
              </p:cNvPr>
              <p:cNvSpPr txBox="1"/>
              <p:nvPr/>
            </p:nvSpPr>
            <p:spPr>
              <a:xfrm>
                <a:off x="2300120" y="2723149"/>
                <a:ext cx="31051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Vertices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3B2B8E-2FD7-42A0-85EE-25BB0550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120" y="2723149"/>
                <a:ext cx="3105145" cy="584775"/>
              </a:xfrm>
              <a:prstGeom prst="rect">
                <a:avLst/>
              </a:prstGeom>
              <a:blipFill>
                <a:blip r:embed="rId13"/>
                <a:stretch>
                  <a:fillRect l="-451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/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/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784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1C1B53-3566-4E56-A84B-0B7B6387EADE}"/>
              </a:ext>
            </a:extLst>
          </p:cNvPr>
          <p:cNvCxnSpPr>
            <a:cxnSpLocks/>
          </p:cNvCxnSpPr>
          <p:nvPr/>
        </p:nvCxnSpPr>
        <p:spPr>
          <a:xfrm flipV="1">
            <a:off x="4626429" y="3534508"/>
            <a:ext cx="1821263" cy="599977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Canonical Filtration [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Stuhler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76]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/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/>
                  <a:t>dimensional lattice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2E36B1-94B4-44ED-BA8D-B7DFC5F70C34}"/>
              </a:ext>
            </a:extLst>
          </p:cNvPr>
          <p:cNvCxnSpPr>
            <a:cxnSpLocks/>
          </p:cNvCxnSpPr>
          <p:nvPr/>
        </p:nvCxnSpPr>
        <p:spPr>
          <a:xfrm>
            <a:off x="1861456" y="4822372"/>
            <a:ext cx="6422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7A580-5685-46CB-94AE-C89325BEA63D}"/>
              </a:ext>
            </a:extLst>
          </p:cNvPr>
          <p:cNvCxnSpPr>
            <a:cxnSpLocks/>
          </p:cNvCxnSpPr>
          <p:nvPr/>
        </p:nvCxnSpPr>
        <p:spPr>
          <a:xfrm flipV="1">
            <a:off x="1861456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29910-B68E-4253-AC37-76C9B235E0B3}"/>
              </a:ext>
            </a:extLst>
          </p:cNvPr>
          <p:cNvCxnSpPr>
            <a:cxnSpLocks/>
          </p:cNvCxnSpPr>
          <p:nvPr/>
        </p:nvCxnSpPr>
        <p:spPr>
          <a:xfrm flipV="1">
            <a:off x="27867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749AF-0DDF-4ED3-921C-CE92A293FA5D}"/>
              </a:ext>
            </a:extLst>
          </p:cNvPr>
          <p:cNvCxnSpPr>
            <a:cxnSpLocks/>
          </p:cNvCxnSpPr>
          <p:nvPr/>
        </p:nvCxnSpPr>
        <p:spPr>
          <a:xfrm flipV="1">
            <a:off x="37011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85962-17A0-44C6-B217-113FBF51D071}"/>
              </a:ext>
            </a:extLst>
          </p:cNvPr>
          <p:cNvCxnSpPr>
            <a:cxnSpLocks/>
          </p:cNvCxnSpPr>
          <p:nvPr/>
        </p:nvCxnSpPr>
        <p:spPr>
          <a:xfrm flipV="1">
            <a:off x="4626429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B08AF-03A1-4406-9F5F-1D74AA8CEFB3}"/>
              </a:ext>
            </a:extLst>
          </p:cNvPr>
          <p:cNvCxnSpPr>
            <a:cxnSpLocks/>
          </p:cNvCxnSpPr>
          <p:nvPr/>
        </p:nvCxnSpPr>
        <p:spPr>
          <a:xfrm flipV="1">
            <a:off x="5540827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5395F2-E8C0-48AB-AC33-F1230F59B51F}"/>
              </a:ext>
            </a:extLst>
          </p:cNvPr>
          <p:cNvCxnSpPr>
            <a:cxnSpLocks/>
          </p:cNvCxnSpPr>
          <p:nvPr/>
        </p:nvCxnSpPr>
        <p:spPr>
          <a:xfrm flipV="1">
            <a:off x="6444341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5E2F1-8ECC-41D4-9369-14D79D0B9776}"/>
              </a:ext>
            </a:extLst>
          </p:cNvPr>
          <p:cNvCxnSpPr>
            <a:cxnSpLocks/>
          </p:cNvCxnSpPr>
          <p:nvPr/>
        </p:nvCxnSpPr>
        <p:spPr>
          <a:xfrm flipV="1">
            <a:off x="73696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D34DE-3FA5-4968-A1B8-D722506C13C1}"/>
              </a:ext>
            </a:extLst>
          </p:cNvPr>
          <p:cNvCxnSpPr>
            <a:cxnSpLocks/>
          </p:cNvCxnSpPr>
          <p:nvPr/>
        </p:nvCxnSpPr>
        <p:spPr>
          <a:xfrm flipV="1">
            <a:off x="82840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/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/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B28BE8-879F-4D3B-A55F-440423CFA055}"/>
              </a:ext>
            </a:extLst>
          </p:cNvPr>
          <p:cNvSpPr txBox="1"/>
          <p:nvPr/>
        </p:nvSpPr>
        <p:spPr>
          <a:xfrm>
            <a:off x="104037" y="503620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/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/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/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/>
              <p:nvPr/>
            </p:nvSpPr>
            <p:spPr>
              <a:xfrm>
                <a:off x="62969" y="5744671"/>
                <a:ext cx="76787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Form Chain:</a:t>
                </a:r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" y="5744671"/>
                <a:ext cx="7678770" cy="584775"/>
              </a:xfrm>
              <a:prstGeom prst="rect">
                <a:avLst/>
              </a:prstGeom>
              <a:blipFill>
                <a:blip r:embed="rId8"/>
                <a:stretch>
                  <a:fillRect l="-158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/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66">
            <a:extLst>
              <a:ext uri="{FF2B5EF4-FFF2-40B4-BE49-F238E27FC236}">
                <a16:creationId xmlns:a16="http://schemas.microsoft.com/office/drawing/2014/main" id="{9AC8CB0F-F2C8-4C0A-A00D-3175405F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8413" y="382021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id="{87B5419E-D689-4A06-A3A5-70762D07A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2814" y="38414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66">
            <a:extLst>
              <a:ext uri="{FF2B5EF4-FFF2-40B4-BE49-F238E27FC236}">
                <a16:creationId xmlns:a16="http://schemas.microsoft.com/office/drawing/2014/main" id="{C3169512-F3A4-4E02-AEA6-EE064069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4627" y="381260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6">
            <a:extLst>
              <a:ext uri="{FF2B5EF4-FFF2-40B4-BE49-F238E27FC236}">
                <a16:creationId xmlns:a16="http://schemas.microsoft.com/office/drawing/2014/main" id="{C939426B-038D-47EB-B924-F01D55BE3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3426" y="28057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>
            <a:extLst>
              <a:ext uri="{FF2B5EF4-FFF2-40B4-BE49-F238E27FC236}">
                <a16:creationId xmlns:a16="http://schemas.microsoft.com/office/drawing/2014/main" id="{611FFA1C-5E22-42DD-9C83-E22549023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6936" y="2491195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50847C-93EE-48EA-9D64-A18EB9238B90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V="1">
            <a:off x="1866899" y="4140842"/>
            <a:ext cx="2721430" cy="640884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EB35C5-4E4D-4DA4-98A8-06EAA373BB5F}"/>
              </a:ext>
            </a:extLst>
          </p:cNvPr>
          <p:cNvCxnSpPr>
            <a:cxnSpLocks/>
            <a:endCxn id="43" idx="7"/>
          </p:cNvCxnSpPr>
          <p:nvPr/>
        </p:nvCxnSpPr>
        <p:spPr>
          <a:xfrm flipV="1">
            <a:off x="6444341" y="2502354"/>
            <a:ext cx="1817636" cy="1026366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66">
            <a:extLst>
              <a:ext uri="{FF2B5EF4-FFF2-40B4-BE49-F238E27FC236}">
                <a16:creationId xmlns:a16="http://schemas.microsoft.com/office/drawing/2014/main" id="{37CC9E5E-2F0C-4A0B-8FD2-44598B366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799" y="4781726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36D1907B-B597-4E76-AC01-1BDAC1AE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8329" y="4102742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81C74-5081-4C15-9F97-BD36F95D39E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1839958" y="1903982"/>
            <a:ext cx="0" cy="288890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54F5DD-3239-4B3A-8CED-16AA84BEC003}"/>
              </a:ext>
            </a:extLst>
          </p:cNvPr>
          <p:cNvCxnSpPr>
            <a:cxnSpLocks/>
          </p:cNvCxnSpPr>
          <p:nvPr/>
        </p:nvCxnSpPr>
        <p:spPr>
          <a:xfrm flipV="1">
            <a:off x="8235036" y="1794773"/>
            <a:ext cx="0" cy="69642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6">
            <a:extLst>
              <a:ext uri="{FF2B5EF4-FFF2-40B4-BE49-F238E27FC236}">
                <a16:creationId xmlns:a16="http://schemas.microsoft.com/office/drawing/2014/main" id="{F9558EEC-356C-4FAF-92EE-9B813AD17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8141" y="3506948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D1665F-C32D-4D4F-B14D-B34D4D37D336}"/>
              </a:ext>
            </a:extLst>
          </p:cNvPr>
          <p:cNvSpPr txBox="1"/>
          <p:nvPr/>
        </p:nvSpPr>
        <p:spPr>
          <a:xfrm>
            <a:off x="27103" y="2763658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 </a:t>
            </a:r>
            <a:r>
              <a:rPr lang="en-US" sz="3200" dirty="0" err="1"/>
              <a:t>det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/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50FC-367E-4E5B-8429-FA958D61F2FB}"/>
                  </a:ext>
                </a:extLst>
              </p:cNvPr>
              <p:cNvSpPr txBox="1"/>
              <p:nvPr/>
            </p:nvSpPr>
            <p:spPr>
              <a:xfrm>
                <a:off x="4305559" y="4179542"/>
                <a:ext cx="7067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50FC-367E-4E5B-8429-FA958D61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59" y="4179542"/>
                <a:ext cx="70679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9F7044-08EE-470C-9EEE-A42CDAB42DF7}"/>
                  </a:ext>
                </a:extLst>
              </p:cNvPr>
              <p:cNvSpPr txBox="1"/>
              <p:nvPr/>
            </p:nvSpPr>
            <p:spPr>
              <a:xfrm>
                <a:off x="6066976" y="3626141"/>
                <a:ext cx="716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9F7044-08EE-470C-9EEE-A42CDAB4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76" y="3626141"/>
                <a:ext cx="71628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3B2B8E-2FD7-42A0-85EE-25BB0550CDD5}"/>
                  </a:ext>
                </a:extLst>
              </p:cNvPr>
              <p:cNvSpPr txBox="1"/>
              <p:nvPr/>
            </p:nvSpPr>
            <p:spPr>
              <a:xfrm>
                <a:off x="2290108" y="2634645"/>
                <a:ext cx="37768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 Slope: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nd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3B2B8E-2FD7-42A0-85EE-25BB0550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08" y="2634645"/>
                <a:ext cx="3776868" cy="584775"/>
              </a:xfrm>
              <a:prstGeom prst="rect">
                <a:avLst/>
              </a:prstGeom>
              <a:blipFill>
                <a:blip r:embed="rId13"/>
                <a:stretch>
                  <a:fillRect l="-96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/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/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6997E7-D7A3-4CD5-85E1-5D99586B4DBC}"/>
              </a:ext>
            </a:extLst>
          </p:cNvPr>
          <p:cNvCxnSpPr>
            <a:cxnSpLocks/>
          </p:cNvCxnSpPr>
          <p:nvPr/>
        </p:nvCxnSpPr>
        <p:spPr>
          <a:xfrm>
            <a:off x="4698322" y="3284138"/>
            <a:ext cx="470116" cy="566568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952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EB35C5-4E4D-4DA4-98A8-06EAA373BB5F}"/>
              </a:ext>
            </a:extLst>
          </p:cNvPr>
          <p:cNvCxnSpPr>
            <a:cxnSpLocks/>
            <a:stCxn id="32" idx="1"/>
            <a:endCxn id="43" idx="7"/>
          </p:cNvCxnSpPr>
          <p:nvPr/>
        </p:nvCxnSpPr>
        <p:spPr>
          <a:xfrm flipV="1">
            <a:off x="1839958" y="2502354"/>
            <a:ext cx="6422019" cy="2290531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Stable Lattice [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Stuhler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76]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/>
              <p:nvPr/>
            </p:nvSpPr>
            <p:spPr>
              <a:xfrm>
                <a:off x="1447800" y="1148442"/>
                <a:ext cx="64828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/>
                  <a:t>dimensional lattice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/>
                  <a:t>is </a:t>
                </a:r>
                <a:r>
                  <a:rPr lang="en-US" sz="3600" dirty="0">
                    <a:solidFill>
                      <a:srgbClr val="FF0000"/>
                    </a:solidFill>
                  </a:rPr>
                  <a:t>stable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48442"/>
                <a:ext cx="6482827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2E36B1-94B4-44ED-BA8D-B7DFC5F70C34}"/>
              </a:ext>
            </a:extLst>
          </p:cNvPr>
          <p:cNvCxnSpPr>
            <a:cxnSpLocks/>
          </p:cNvCxnSpPr>
          <p:nvPr/>
        </p:nvCxnSpPr>
        <p:spPr>
          <a:xfrm>
            <a:off x="1861456" y="4822372"/>
            <a:ext cx="6422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7A580-5685-46CB-94AE-C89325BEA63D}"/>
              </a:ext>
            </a:extLst>
          </p:cNvPr>
          <p:cNvCxnSpPr>
            <a:cxnSpLocks/>
          </p:cNvCxnSpPr>
          <p:nvPr/>
        </p:nvCxnSpPr>
        <p:spPr>
          <a:xfrm flipV="1">
            <a:off x="1861456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29910-B68E-4253-AC37-76C9B235E0B3}"/>
              </a:ext>
            </a:extLst>
          </p:cNvPr>
          <p:cNvCxnSpPr>
            <a:cxnSpLocks/>
          </p:cNvCxnSpPr>
          <p:nvPr/>
        </p:nvCxnSpPr>
        <p:spPr>
          <a:xfrm flipV="1">
            <a:off x="27867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749AF-0DDF-4ED3-921C-CE92A293FA5D}"/>
              </a:ext>
            </a:extLst>
          </p:cNvPr>
          <p:cNvCxnSpPr>
            <a:cxnSpLocks/>
          </p:cNvCxnSpPr>
          <p:nvPr/>
        </p:nvCxnSpPr>
        <p:spPr>
          <a:xfrm flipV="1">
            <a:off x="37011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85962-17A0-44C6-B217-113FBF51D071}"/>
              </a:ext>
            </a:extLst>
          </p:cNvPr>
          <p:cNvCxnSpPr>
            <a:cxnSpLocks/>
          </p:cNvCxnSpPr>
          <p:nvPr/>
        </p:nvCxnSpPr>
        <p:spPr>
          <a:xfrm flipV="1">
            <a:off x="4626429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B08AF-03A1-4406-9F5F-1D74AA8CEFB3}"/>
              </a:ext>
            </a:extLst>
          </p:cNvPr>
          <p:cNvCxnSpPr>
            <a:cxnSpLocks/>
          </p:cNvCxnSpPr>
          <p:nvPr/>
        </p:nvCxnSpPr>
        <p:spPr>
          <a:xfrm flipV="1">
            <a:off x="5540827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5395F2-E8C0-48AB-AC33-F1230F59B51F}"/>
              </a:ext>
            </a:extLst>
          </p:cNvPr>
          <p:cNvCxnSpPr>
            <a:cxnSpLocks/>
          </p:cNvCxnSpPr>
          <p:nvPr/>
        </p:nvCxnSpPr>
        <p:spPr>
          <a:xfrm flipV="1">
            <a:off x="6444341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5E2F1-8ECC-41D4-9369-14D79D0B9776}"/>
              </a:ext>
            </a:extLst>
          </p:cNvPr>
          <p:cNvCxnSpPr>
            <a:cxnSpLocks/>
          </p:cNvCxnSpPr>
          <p:nvPr/>
        </p:nvCxnSpPr>
        <p:spPr>
          <a:xfrm flipV="1">
            <a:off x="73696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D34DE-3FA5-4968-A1B8-D722506C13C1}"/>
              </a:ext>
            </a:extLst>
          </p:cNvPr>
          <p:cNvCxnSpPr>
            <a:cxnSpLocks/>
          </p:cNvCxnSpPr>
          <p:nvPr/>
        </p:nvCxnSpPr>
        <p:spPr>
          <a:xfrm flipV="1">
            <a:off x="82840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/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/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B28BE8-879F-4D3B-A55F-440423CFA055}"/>
              </a:ext>
            </a:extLst>
          </p:cNvPr>
          <p:cNvSpPr txBox="1"/>
          <p:nvPr/>
        </p:nvSpPr>
        <p:spPr>
          <a:xfrm>
            <a:off x="104037" y="503620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/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/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/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/>
              <p:nvPr/>
            </p:nvSpPr>
            <p:spPr>
              <a:xfrm>
                <a:off x="553851" y="5744671"/>
                <a:ext cx="6697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0" dirty="0"/>
                  <a:t>If canonical filtration is trivial:</a:t>
                </a:r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51" y="5744671"/>
                <a:ext cx="6697026" cy="584775"/>
              </a:xfrm>
              <a:prstGeom prst="rect">
                <a:avLst/>
              </a:prstGeom>
              <a:blipFill>
                <a:blip r:embed="rId8"/>
                <a:stretch>
                  <a:fillRect l="-191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/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66">
            <a:extLst>
              <a:ext uri="{FF2B5EF4-FFF2-40B4-BE49-F238E27FC236}">
                <a16:creationId xmlns:a16="http://schemas.microsoft.com/office/drawing/2014/main" id="{9AC8CB0F-F2C8-4C0A-A00D-3175405F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8413" y="382021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id="{87B5419E-D689-4A06-A3A5-70762D07A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2814" y="38414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66">
            <a:extLst>
              <a:ext uri="{FF2B5EF4-FFF2-40B4-BE49-F238E27FC236}">
                <a16:creationId xmlns:a16="http://schemas.microsoft.com/office/drawing/2014/main" id="{C3169512-F3A4-4E02-AEA6-EE064069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8022" y="322606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6">
            <a:extLst>
              <a:ext uri="{FF2B5EF4-FFF2-40B4-BE49-F238E27FC236}">
                <a16:creationId xmlns:a16="http://schemas.microsoft.com/office/drawing/2014/main" id="{C939426B-038D-47EB-B924-F01D55BE3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3426" y="269078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>
            <a:extLst>
              <a:ext uri="{FF2B5EF4-FFF2-40B4-BE49-F238E27FC236}">
                <a16:creationId xmlns:a16="http://schemas.microsoft.com/office/drawing/2014/main" id="{611FFA1C-5E22-42DD-9C83-E22549023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6936" y="2491195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id="{37CC9E5E-2F0C-4A0B-8FD2-44598B366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799" y="4781726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36D1907B-B597-4E76-AC01-1BDAC1AE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8260" y="377170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81C74-5081-4C15-9F97-BD36F95D39E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1839958" y="1903982"/>
            <a:ext cx="0" cy="288890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54F5DD-3239-4B3A-8CED-16AA84BEC003}"/>
              </a:ext>
            </a:extLst>
          </p:cNvPr>
          <p:cNvCxnSpPr>
            <a:cxnSpLocks/>
          </p:cNvCxnSpPr>
          <p:nvPr/>
        </p:nvCxnSpPr>
        <p:spPr>
          <a:xfrm flipV="1">
            <a:off x="8235036" y="1794773"/>
            <a:ext cx="0" cy="69642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6">
            <a:extLst>
              <a:ext uri="{FF2B5EF4-FFF2-40B4-BE49-F238E27FC236}">
                <a16:creationId xmlns:a16="http://schemas.microsoft.com/office/drawing/2014/main" id="{F9558EEC-356C-4FAF-92EE-9B813AD17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8141" y="288197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D1665F-C32D-4D4F-B14D-B34D4D37D336}"/>
              </a:ext>
            </a:extLst>
          </p:cNvPr>
          <p:cNvSpPr txBox="1"/>
          <p:nvPr/>
        </p:nvSpPr>
        <p:spPr>
          <a:xfrm>
            <a:off x="27103" y="2763658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 </a:t>
            </a:r>
            <a:r>
              <a:rPr lang="en-US" sz="3200" dirty="0" err="1"/>
              <a:t>det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/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/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/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80ABBF99-16C8-4015-B8C2-77F016810B9F}"/>
              </a:ext>
            </a:extLst>
          </p:cNvPr>
          <p:cNvSpPr txBox="1"/>
          <p:nvPr/>
        </p:nvSpPr>
        <p:spPr>
          <a:xfrm>
            <a:off x="2355705" y="2232158"/>
            <a:ext cx="449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I.e. no dense </a:t>
            </a:r>
            <a:r>
              <a:rPr lang="en-US" sz="3200" dirty="0" err="1">
                <a:solidFill>
                  <a:srgbClr val="FF0000"/>
                </a:solidFill>
              </a:rPr>
              <a:t>sublattices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99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EB35C5-4E4D-4DA4-98A8-06EAA373BB5F}"/>
              </a:ext>
            </a:extLst>
          </p:cNvPr>
          <p:cNvCxnSpPr>
            <a:cxnSpLocks/>
          </p:cNvCxnSpPr>
          <p:nvPr/>
        </p:nvCxnSpPr>
        <p:spPr>
          <a:xfrm>
            <a:off x="1828799" y="4822372"/>
            <a:ext cx="6455227" cy="0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Stable Lattice [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Stuhler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76]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/>
              <p:nvPr/>
            </p:nvSpPr>
            <p:spPr>
              <a:xfrm>
                <a:off x="1447800" y="1148442"/>
                <a:ext cx="64828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3600" dirty="0"/>
                  <a:t>   Example: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48442"/>
                <a:ext cx="6482827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7A580-5685-46CB-94AE-C89325BEA63D}"/>
              </a:ext>
            </a:extLst>
          </p:cNvPr>
          <p:cNvCxnSpPr>
            <a:cxnSpLocks/>
          </p:cNvCxnSpPr>
          <p:nvPr/>
        </p:nvCxnSpPr>
        <p:spPr>
          <a:xfrm flipV="1">
            <a:off x="1861456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29910-B68E-4253-AC37-76C9B235E0B3}"/>
              </a:ext>
            </a:extLst>
          </p:cNvPr>
          <p:cNvCxnSpPr>
            <a:cxnSpLocks/>
          </p:cNvCxnSpPr>
          <p:nvPr/>
        </p:nvCxnSpPr>
        <p:spPr>
          <a:xfrm flipV="1">
            <a:off x="27867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749AF-0DDF-4ED3-921C-CE92A293FA5D}"/>
              </a:ext>
            </a:extLst>
          </p:cNvPr>
          <p:cNvCxnSpPr>
            <a:cxnSpLocks/>
          </p:cNvCxnSpPr>
          <p:nvPr/>
        </p:nvCxnSpPr>
        <p:spPr>
          <a:xfrm flipV="1">
            <a:off x="37011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85962-17A0-44C6-B217-113FBF51D071}"/>
              </a:ext>
            </a:extLst>
          </p:cNvPr>
          <p:cNvCxnSpPr>
            <a:cxnSpLocks/>
          </p:cNvCxnSpPr>
          <p:nvPr/>
        </p:nvCxnSpPr>
        <p:spPr>
          <a:xfrm flipV="1">
            <a:off x="4626429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B08AF-03A1-4406-9F5F-1D74AA8CEFB3}"/>
              </a:ext>
            </a:extLst>
          </p:cNvPr>
          <p:cNvCxnSpPr>
            <a:cxnSpLocks/>
          </p:cNvCxnSpPr>
          <p:nvPr/>
        </p:nvCxnSpPr>
        <p:spPr>
          <a:xfrm flipV="1">
            <a:off x="5540827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5395F2-E8C0-48AB-AC33-F1230F59B51F}"/>
              </a:ext>
            </a:extLst>
          </p:cNvPr>
          <p:cNvCxnSpPr>
            <a:cxnSpLocks/>
          </p:cNvCxnSpPr>
          <p:nvPr/>
        </p:nvCxnSpPr>
        <p:spPr>
          <a:xfrm flipV="1">
            <a:off x="6444341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5E2F1-8ECC-41D4-9369-14D79D0B9776}"/>
              </a:ext>
            </a:extLst>
          </p:cNvPr>
          <p:cNvCxnSpPr>
            <a:cxnSpLocks/>
          </p:cNvCxnSpPr>
          <p:nvPr/>
        </p:nvCxnSpPr>
        <p:spPr>
          <a:xfrm flipV="1">
            <a:off x="73696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D34DE-3FA5-4968-A1B8-D722506C13C1}"/>
              </a:ext>
            </a:extLst>
          </p:cNvPr>
          <p:cNvCxnSpPr>
            <a:cxnSpLocks/>
          </p:cNvCxnSpPr>
          <p:nvPr/>
        </p:nvCxnSpPr>
        <p:spPr>
          <a:xfrm flipV="1">
            <a:off x="82840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/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/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B28BE8-879F-4D3B-A55F-440423CFA055}"/>
              </a:ext>
            </a:extLst>
          </p:cNvPr>
          <p:cNvSpPr txBox="1"/>
          <p:nvPr/>
        </p:nvSpPr>
        <p:spPr>
          <a:xfrm>
            <a:off x="104037" y="503620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/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/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/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/>
              <p:nvPr/>
            </p:nvSpPr>
            <p:spPr>
              <a:xfrm>
                <a:off x="1747492" y="5744671"/>
                <a:ext cx="5724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b="0" dirty="0"/>
                  <a:t> has trivial filtration:</a:t>
                </a:r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492" y="5744671"/>
                <a:ext cx="5724901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66">
            <a:extLst>
              <a:ext uri="{FF2B5EF4-FFF2-40B4-BE49-F238E27FC236}">
                <a16:creationId xmlns:a16="http://schemas.microsoft.com/office/drawing/2014/main" id="{611FFA1C-5E22-42DD-9C83-E22549023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1092" y="4773387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id="{37CC9E5E-2F0C-4A0B-8FD2-44598B366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799" y="4781726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81C74-5081-4C15-9F97-BD36F95D39E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1839958" y="1903982"/>
            <a:ext cx="0" cy="288890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54F5DD-3239-4B3A-8CED-16AA84BEC003}"/>
              </a:ext>
            </a:extLst>
          </p:cNvPr>
          <p:cNvCxnSpPr>
            <a:cxnSpLocks/>
          </p:cNvCxnSpPr>
          <p:nvPr/>
        </p:nvCxnSpPr>
        <p:spPr>
          <a:xfrm flipH="1" flipV="1">
            <a:off x="8267694" y="1794775"/>
            <a:ext cx="16056" cy="301671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ED1665F-C32D-4D4F-B14D-B34D4D37D336}"/>
              </a:ext>
            </a:extLst>
          </p:cNvPr>
          <p:cNvSpPr txBox="1"/>
          <p:nvPr/>
        </p:nvSpPr>
        <p:spPr>
          <a:xfrm>
            <a:off x="27103" y="2763658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 </a:t>
            </a:r>
            <a:r>
              <a:rPr lang="en-US" sz="3200" dirty="0" err="1"/>
              <a:t>det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/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3B2B8E-2FD7-42A0-85EE-25BB0550CDD5}"/>
                  </a:ext>
                </a:extLst>
              </p:cNvPr>
              <p:cNvSpPr txBox="1"/>
              <p:nvPr/>
            </p:nvSpPr>
            <p:spPr>
              <a:xfrm>
                <a:off x="1866899" y="2793243"/>
                <a:ext cx="11805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3B2B8E-2FD7-42A0-85EE-25BB0550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99" y="2793243"/>
                <a:ext cx="118051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/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2E36B1-94B4-44ED-BA8D-B7DFC5F70C34}"/>
              </a:ext>
            </a:extLst>
          </p:cNvPr>
          <p:cNvCxnSpPr>
            <a:cxnSpLocks/>
          </p:cNvCxnSpPr>
          <p:nvPr/>
        </p:nvCxnSpPr>
        <p:spPr>
          <a:xfrm>
            <a:off x="1861456" y="4822372"/>
            <a:ext cx="642257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66">
            <a:extLst>
              <a:ext uri="{FF2B5EF4-FFF2-40B4-BE49-F238E27FC236}">
                <a16:creationId xmlns:a16="http://schemas.microsoft.com/office/drawing/2014/main" id="{C939426B-038D-47EB-B924-F01D55BE3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27" y="479288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9AC8CB0F-F2C8-4C0A-A00D-3175405F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8642" y="479167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id="{87B5419E-D689-4A06-A3A5-70762D07A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2814" y="480060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66">
            <a:extLst>
              <a:ext uri="{FF2B5EF4-FFF2-40B4-BE49-F238E27FC236}">
                <a16:creationId xmlns:a16="http://schemas.microsoft.com/office/drawing/2014/main" id="{C3169512-F3A4-4E02-AEA6-EE064069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2070" y="479261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36D1907B-B597-4E76-AC01-1BDAC1AE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8327" y="47733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0" name="Oval 66">
            <a:extLst>
              <a:ext uri="{FF2B5EF4-FFF2-40B4-BE49-F238E27FC236}">
                <a16:creationId xmlns:a16="http://schemas.microsoft.com/office/drawing/2014/main" id="{F9558EEC-356C-4FAF-92EE-9B813AD17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137" y="478309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8551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Canonical Filtration [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Stuhler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 76]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/>
              <p:nvPr/>
            </p:nvSpPr>
            <p:spPr>
              <a:xfrm>
                <a:off x="112793" y="4785187"/>
                <a:ext cx="88243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/>
                  <a:t>Form Chain: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/>
                  <a:t>Blocks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are stable.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/>
                  <a:t>Slope increasing: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nd</m:t>
                    </m:r>
                    <m:d>
                      <m:dPr>
                        <m:ctrl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nd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7D9FE-B32D-44C6-AF51-C6B18AD1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3" y="4785187"/>
                <a:ext cx="8824378" cy="1569660"/>
              </a:xfrm>
              <a:prstGeom prst="rect">
                <a:avLst/>
              </a:prstGeom>
              <a:blipFill>
                <a:blip r:embed="rId2"/>
                <a:stretch>
                  <a:fillRect l="-1866" t="-5837" b="-1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238EDC7-1F68-41DE-9E90-16ECB50494CD}"/>
              </a:ext>
            </a:extLst>
          </p:cNvPr>
          <p:cNvGrpSpPr/>
          <p:nvPr/>
        </p:nvGrpSpPr>
        <p:grpSpPr>
          <a:xfrm>
            <a:off x="1016472" y="1402624"/>
            <a:ext cx="7515200" cy="3166323"/>
            <a:chOff x="1027358" y="2491195"/>
            <a:chExt cx="7515200" cy="316632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1C1B53-3566-4E56-A84B-0B7B6387EA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6429" y="3534508"/>
              <a:ext cx="1821263" cy="599977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2E36B1-94B4-44ED-BA8D-B7DFC5F70C34}"/>
                </a:ext>
              </a:extLst>
            </p:cNvPr>
            <p:cNvCxnSpPr>
              <a:cxnSpLocks/>
            </p:cNvCxnSpPr>
            <p:nvPr/>
          </p:nvCxnSpPr>
          <p:spPr>
            <a:xfrm>
              <a:off x="1861456" y="4822372"/>
              <a:ext cx="642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47A580-5685-46CB-94AE-C89325BEA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456" y="4691744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829910-B68E-4253-AC37-76C9B235E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742" y="4702629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9749AF-0DDF-4ED3-921C-CE92A293F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1142" y="4702629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185962-17A0-44C6-B217-113FBF51D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6429" y="4691744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6B08AF-03A1-4406-9F5F-1D74AA8CE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0827" y="4702629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5395F2-E8C0-48AB-AC33-F1230F59B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4341" y="4702629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D5E2F1-8ECC-41D4-9369-14D79D0B9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9626" y="4702629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6D34DE-3FA5-4968-A1B8-D722506C1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26" y="4702629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38AB3E-6EC5-41A3-8AB2-E4C5C1721945}"/>
                    </a:ext>
                  </a:extLst>
                </p:cNvPr>
                <p:cNvSpPr txBox="1"/>
                <p:nvPr/>
              </p:nvSpPr>
              <p:spPr>
                <a:xfrm>
                  <a:off x="1610425" y="5050973"/>
                  <a:ext cx="5020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38AB3E-6EC5-41A3-8AB2-E4C5C1721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0425" y="5050973"/>
                  <a:ext cx="502061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1C1CF9F-59E3-4858-B6E6-BE89B73CD1C7}"/>
                    </a:ext>
                  </a:extLst>
                </p:cNvPr>
                <p:cNvSpPr txBox="1"/>
                <p:nvPr/>
              </p:nvSpPr>
              <p:spPr>
                <a:xfrm>
                  <a:off x="2535711" y="5050972"/>
                  <a:ext cx="5020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1C1CF9F-59E3-4858-B6E6-BE89B73CD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711" y="5050972"/>
                  <a:ext cx="50206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CF86DBC-707D-4837-8B52-E19CCD02539C}"/>
                    </a:ext>
                  </a:extLst>
                </p:cNvPr>
                <p:cNvSpPr txBox="1"/>
                <p:nvPr/>
              </p:nvSpPr>
              <p:spPr>
                <a:xfrm>
                  <a:off x="8025493" y="5036203"/>
                  <a:ext cx="51706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CF86DBC-707D-4837-8B52-E19CCD025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493" y="5036203"/>
                  <a:ext cx="517065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4E77ACA-10D7-46D4-81F3-85E975690D91}"/>
                    </a:ext>
                  </a:extLst>
                </p:cNvPr>
                <p:cNvSpPr txBox="1"/>
                <p:nvPr/>
              </p:nvSpPr>
              <p:spPr>
                <a:xfrm>
                  <a:off x="6993505" y="5072743"/>
                  <a:ext cx="7591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3200" dirty="0"/>
                    <a:t>-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4E77ACA-10D7-46D4-81F3-85E975690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505" y="5072743"/>
                  <a:ext cx="759119" cy="584775"/>
                </a:xfrm>
                <a:prstGeom prst="rect">
                  <a:avLst/>
                </a:prstGeom>
                <a:blipFill>
                  <a:blip r:embed="rId6"/>
                  <a:stretch>
                    <a:fillRect t="-12632" b="-3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048E39E-F99D-44BA-91D6-67A4DEF9161D}"/>
                    </a:ext>
                  </a:extLst>
                </p:cNvPr>
                <p:cNvSpPr txBox="1"/>
                <p:nvPr/>
              </p:nvSpPr>
              <p:spPr>
                <a:xfrm>
                  <a:off x="3439884" y="5047090"/>
                  <a:ext cx="5020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048E39E-F99D-44BA-91D6-67A4DEF916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884" y="5047090"/>
                  <a:ext cx="502061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66">
              <a:extLst>
                <a:ext uri="{FF2B5EF4-FFF2-40B4-BE49-F238E27FC236}">
                  <a16:creationId xmlns:a16="http://schemas.microsoft.com/office/drawing/2014/main" id="{9AC8CB0F-F2C8-4C0A-A00D-3175405FEA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38413" y="382021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Oval 66">
              <a:extLst>
                <a:ext uri="{FF2B5EF4-FFF2-40B4-BE49-F238E27FC236}">
                  <a16:creationId xmlns:a16="http://schemas.microsoft.com/office/drawing/2014/main" id="{87B5419E-D689-4A06-A3A5-70762D07AB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52814" y="384141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66">
              <a:extLst>
                <a:ext uri="{FF2B5EF4-FFF2-40B4-BE49-F238E27FC236}">
                  <a16:creationId xmlns:a16="http://schemas.microsoft.com/office/drawing/2014/main" id="{C3169512-F3A4-4E02-AEA6-EE064069D0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4627" y="381260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2" name="Oval 66">
              <a:extLst>
                <a:ext uri="{FF2B5EF4-FFF2-40B4-BE49-F238E27FC236}">
                  <a16:creationId xmlns:a16="http://schemas.microsoft.com/office/drawing/2014/main" id="{C939426B-038D-47EB-B924-F01D55BE38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93426" y="2805775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Oval 66">
              <a:extLst>
                <a:ext uri="{FF2B5EF4-FFF2-40B4-BE49-F238E27FC236}">
                  <a16:creationId xmlns:a16="http://schemas.microsoft.com/office/drawing/2014/main" id="{611FFA1C-5E22-42DD-9C83-E225490238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96936" y="2491195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50847C-93EE-48EA-9D64-A18EB9238B90}"/>
                </a:ext>
              </a:extLst>
            </p:cNvPr>
            <p:cNvCxnSpPr>
              <a:cxnSpLocks/>
              <a:stCxn id="32" idx="0"/>
              <a:endCxn id="39" idx="2"/>
            </p:cNvCxnSpPr>
            <p:nvPr/>
          </p:nvCxnSpPr>
          <p:spPr>
            <a:xfrm flipV="1">
              <a:off x="1866899" y="4140842"/>
              <a:ext cx="2721430" cy="640884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EB35C5-4E4D-4DA4-98A8-06EAA373BB5F}"/>
                </a:ext>
              </a:extLst>
            </p:cNvPr>
            <p:cNvCxnSpPr>
              <a:cxnSpLocks/>
              <a:endCxn id="43" idx="7"/>
            </p:cNvCxnSpPr>
            <p:nvPr/>
          </p:nvCxnSpPr>
          <p:spPr>
            <a:xfrm flipV="1">
              <a:off x="6444341" y="2502354"/>
              <a:ext cx="1817636" cy="1026366"/>
            </a:xfrm>
            <a:prstGeom prst="line">
              <a:avLst/>
            </a:prstGeom>
            <a:ln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66">
              <a:extLst>
                <a:ext uri="{FF2B5EF4-FFF2-40B4-BE49-F238E27FC236}">
                  <a16:creationId xmlns:a16="http://schemas.microsoft.com/office/drawing/2014/main" id="{37CC9E5E-2F0C-4A0B-8FD2-44598B3662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28799" y="4781726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36D1907B-B597-4E76-AC01-1BDAC1AE97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8329" y="4102742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66">
              <a:extLst>
                <a:ext uri="{FF2B5EF4-FFF2-40B4-BE49-F238E27FC236}">
                  <a16:creationId xmlns:a16="http://schemas.microsoft.com/office/drawing/2014/main" id="{F9558EEC-356C-4FAF-92EE-9B813AD173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68141" y="3506948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9850FC-367E-4E5B-8429-FA958D61F2FB}"/>
                    </a:ext>
                  </a:extLst>
                </p:cNvPr>
                <p:cNvSpPr txBox="1"/>
                <p:nvPr/>
              </p:nvSpPr>
              <p:spPr>
                <a:xfrm>
                  <a:off x="4305559" y="4179542"/>
                  <a:ext cx="7067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9850FC-367E-4E5B-8429-FA958D61F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559" y="4179542"/>
                  <a:ext cx="706796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09F7044-08EE-470C-9EEE-A42CDAB42DF7}"/>
                    </a:ext>
                  </a:extLst>
                </p:cNvPr>
                <p:cNvSpPr txBox="1"/>
                <p:nvPr/>
              </p:nvSpPr>
              <p:spPr>
                <a:xfrm>
                  <a:off x="6066976" y="3626141"/>
                  <a:ext cx="71628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09F7044-08EE-470C-9EEE-A42CDAB42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976" y="3626141"/>
                  <a:ext cx="716285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0EE128F-38E0-4AD4-B291-580939F44B27}"/>
                    </a:ext>
                  </a:extLst>
                </p:cNvPr>
                <p:cNvSpPr txBox="1"/>
                <p:nvPr/>
              </p:nvSpPr>
              <p:spPr>
                <a:xfrm>
                  <a:off x="7930627" y="2589587"/>
                  <a:ext cx="5295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0EE128F-38E0-4AD4-B291-580939F44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0627" y="2589587"/>
                  <a:ext cx="5295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DAC0C91-3252-45E0-A729-A4651D32A94E}"/>
                    </a:ext>
                  </a:extLst>
                </p:cNvPr>
                <p:cNvSpPr txBox="1"/>
                <p:nvPr/>
              </p:nvSpPr>
              <p:spPr>
                <a:xfrm>
                  <a:off x="1027358" y="4781367"/>
                  <a:ext cx="81945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{0}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DAC0C91-3252-45E0-A729-A4651D32A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58" y="4781367"/>
                  <a:ext cx="819455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9590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KL for Stable Lattices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/>
              <p:nvPr/>
            </p:nvSpPr>
            <p:spPr>
              <a:xfrm>
                <a:off x="544286" y="1257297"/>
                <a:ext cx="7848599" cy="5022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Regev-S.Davidowitz `17:</a:t>
                </a:r>
                <a:endParaRPr lang="en-US" sz="3200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For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r>
                  <a:rPr lang="en-US" sz="3200" dirty="0"/>
                  <a:t>dimensional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stable</a:t>
                </a:r>
                <a:r>
                  <a:rPr lang="en-US" sz="3200" dirty="0"/>
                  <a:t> lattice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≾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nd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32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They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stable</a:t>
                </a:r>
                <a:r>
                  <a:rPr lang="en-US" sz="3200" dirty="0"/>
                  <a:t> lattice of determinant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implies </a:t>
                </a:r>
                <a:r>
                  <a:rPr lang="en-US" sz="3200" dirty="0" err="1"/>
                  <a:t>Voronoi</a:t>
                </a:r>
                <a:r>
                  <a:rPr lang="en-US" sz="3200" dirty="0"/>
                  <a:t> cell has slice of volume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7"/>
                <a:ext cx="7848599" cy="5022337"/>
              </a:xfrm>
              <a:prstGeom prst="rect">
                <a:avLst/>
              </a:prstGeom>
              <a:blipFill>
                <a:blip r:embed="rId2"/>
                <a:stretch>
                  <a:fillRect l="-1941" t="-1456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2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KL for all Lattices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/>
              <p:nvPr/>
            </p:nvSpPr>
            <p:spPr>
              <a:xfrm>
                <a:off x="544286" y="1279069"/>
                <a:ext cx="8218714" cy="4235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Regev-S.Davidowitz `17:</a:t>
                </a:r>
                <a:endParaRPr lang="en-US" sz="3200" dirty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r>
                  <a:rPr lang="en-US" sz="3200" dirty="0"/>
                  <a:t>dimensional lattice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/>
                  <a:t>Canonical filtration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/>
                  <a:t>Then,</a:t>
                </a: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  </a:t>
                </a: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nd</m:t>
                        </m:r>
                      </m:fName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ℒ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79069"/>
                <a:ext cx="8218714" cy="4235134"/>
              </a:xfrm>
              <a:prstGeom prst="rect">
                <a:avLst/>
              </a:prstGeom>
              <a:blipFill>
                <a:blip r:embed="rId2"/>
                <a:stretch>
                  <a:fillRect l="-1853" t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20C428-9ADF-4DE3-BC90-A39317A9728E}"/>
              </a:ext>
            </a:extLst>
          </p:cNvPr>
          <p:cNvCxnSpPr>
            <a:cxnSpLocks/>
          </p:cNvCxnSpPr>
          <p:nvPr/>
        </p:nvCxnSpPr>
        <p:spPr>
          <a:xfrm flipH="1">
            <a:off x="6768637" y="4281165"/>
            <a:ext cx="143791" cy="566568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CC47DC-2DD8-4FFE-9968-8BD0D5A1164E}"/>
              </a:ext>
            </a:extLst>
          </p:cNvPr>
          <p:cNvSpPr txBox="1"/>
          <p:nvPr/>
        </p:nvSpPr>
        <p:spPr>
          <a:xfrm>
            <a:off x="5965371" y="3786842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Kannan </a:t>
            </a:r>
            <a:r>
              <a:rPr lang="en-US" sz="2800" dirty="0" err="1"/>
              <a:t>Lovász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10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Better Certificates for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/>
              <p:nvPr/>
            </p:nvSpPr>
            <p:spPr>
              <a:xfrm>
                <a:off x="544286" y="1257292"/>
                <a:ext cx="7848599" cy="562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D. `17:</a:t>
                </a:r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r>
                  <a:rPr lang="en-US" sz="3200" dirty="0"/>
                  <a:t>dimensional lattice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/>
                  <a:t>Canonical filtration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/>
                  <a:t>Then,</a:t>
                </a: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  </a:t>
                </a: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nd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32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2"/>
                <a:ext cx="7848599" cy="5628079"/>
              </a:xfrm>
              <a:prstGeom prst="rect">
                <a:avLst/>
              </a:prstGeom>
              <a:blipFill>
                <a:blip r:embed="rId2"/>
                <a:stretch>
                  <a:fillRect l="-1941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F9B8CD-8173-41F0-B6CC-12221BC0E8A6}"/>
              </a:ext>
            </a:extLst>
          </p:cNvPr>
          <p:cNvCxnSpPr>
            <a:cxnSpLocks/>
          </p:cNvCxnSpPr>
          <p:nvPr/>
        </p:nvCxnSpPr>
        <p:spPr>
          <a:xfrm>
            <a:off x="1205265" y="5652767"/>
            <a:ext cx="373164" cy="269058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8C4951-D7A6-4E6F-A161-D670477C42EB}"/>
              </a:ext>
            </a:extLst>
          </p:cNvPr>
          <p:cNvSpPr txBox="1"/>
          <p:nvPr/>
        </p:nvSpPr>
        <p:spPr>
          <a:xfrm>
            <a:off x="381000" y="519110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1049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02ED8-1CDF-4B61-AE9B-A4ADDA88DFD6}"/>
              </a:ext>
            </a:extLst>
          </p:cNvPr>
          <p:cNvGrpSpPr/>
          <p:nvPr/>
        </p:nvGrpSpPr>
        <p:grpSpPr>
          <a:xfrm>
            <a:off x="4606133" y="2817459"/>
            <a:ext cx="1958744" cy="1746220"/>
            <a:chOff x="3757132" y="2763730"/>
            <a:chExt cx="1958744" cy="1746220"/>
          </a:xfrm>
        </p:grpSpPr>
        <p:sp>
          <p:nvSpPr>
            <p:cNvPr id="51" name="Freeform 50"/>
            <p:cNvSpPr>
              <a:spLocks noChangeAspect="1"/>
            </p:cNvSpPr>
            <p:nvPr/>
          </p:nvSpPr>
          <p:spPr>
            <a:xfrm>
              <a:off x="3757132" y="2763730"/>
              <a:ext cx="1958744" cy="1746220"/>
            </a:xfrm>
            <a:custGeom>
              <a:avLst/>
              <a:gdLst>
                <a:gd name="connsiteX0" fmla="*/ 0 w 1343025"/>
                <a:gd name="connsiteY0" fmla="*/ 0 h 1162050"/>
                <a:gd name="connsiteX1" fmla="*/ 0 w 1343025"/>
                <a:gd name="connsiteY1" fmla="*/ 1162050 h 1162050"/>
                <a:gd name="connsiteX2" fmla="*/ 1343025 w 1343025"/>
                <a:gd name="connsiteY2" fmla="*/ 1143000 h 1162050"/>
                <a:gd name="connsiteX3" fmla="*/ 0 w 1343025"/>
                <a:gd name="connsiteY3" fmla="*/ 0 h 1162050"/>
                <a:gd name="connsiteX0" fmla="*/ 0 w 1333500"/>
                <a:gd name="connsiteY0" fmla="*/ 0 h 1162050"/>
                <a:gd name="connsiteX1" fmla="*/ 0 w 1333500"/>
                <a:gd name="connsiteY1" fmla="*/ 1162050 h 1162050"/>
                <a:gd name="connsiteX2" fmla="*/ 1333500 w 1333500"/>
                <a:gd name="connsiteY2" fmla="*/ 1162050 h 1162050"/>
                <a:gd name="connsiteX3" fmla="*/ 0 w 1333500"/>
                <a:gd name="connsiteY3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1162050">
                  <a:moveTo>
                    <a:pt x="0" y="0"/>
                  </a:moveTo>
                  <a:lnTo>
                    <a:pt x="0" y="1162050"/>
                  </a:lnTo>
                  <a:lnTo>
                    <a:pt x="1333500" y="11620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117374" y="3644287"/>
                  <a:ext cx="4760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7374" y="3644287"/>
                  <a:ext cx="47609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smallest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b="1" dirty="0">
                    <a:solidFill>
                      <a:schemeClr val="tx1"/>
                    </a:solidFill>
                  </a:rPr>
                  <a:t>every shift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an integer point.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3"/>
                <a:stretch>
                  <a:fillRect t="-5988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Either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covering radius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5"/>
                <a:stretch>
                  <a:fillRect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943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Better Certificates for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/>
              <p:nvPr/>
            </p:nvSpPr>
            <p:spPr>
              <a:xfrm>
                <a:off x="544286" y="1257292"/>
                <a:ext cx="7848599" cy="456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D. `17:</a:t>
                </a:r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r>
                  <a:rPr lang="en-US" sz="3200" dirty="0"/>
                  <a:t>dimensional lattice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/>
                  <a:t>Chain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r>
                  <a:rPr lang="en-US" sz="3200" dirty="0" err="1"/>
                  <a:t>s.t.</a:t>
                </a:r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nd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200" dirty="0"/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Then </a:t>
                </a:r>
              </a:p>
              <a:p>
                <a:r>
                  <a:rPr lang="en-US" sz="3200" dirty="0">
                    <a:solidFill>
                      <a:srgbClr val="FF0066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ℒ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nd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3200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ℒ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3200" i="1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</a:t>
                </a:r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2"/>
                <a:ext cx="7848599" cy="4563942"/>
              </a:xfrm>
              <a:prstGeom prst="rect">
                <a:avLst/>
              </a:prstGeom>
              <a:blipFill>
                <a:blip r:embed="rId2"/>
                <a:stretch>
                  <a:fillRect l="-1941" t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081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Better Certificates for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/>
              <p:nvPr/>
            </p:nvSpPr>
            <p:spPr>
              <a:xfrm>
                <a:off x="544286" y="1257292"/>
                <a:ext cx="7848599" cy="542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≿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dim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nd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3200" i="1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3200" i="1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Proof Idea:  </a:t>
                </a:r>
              </a:p>
              <a:p>
                <a:br>
                  <a:rPr lang="en-US" sz="3200" dirty="0">
                    <a:ea typeface="Cambria Math" panose="02040503050406030204" pitchFamily="18" charset="0"/>
                  </a:rPr>
                </a:br>
                <a:r>
                  <a:rPr lang="en-US" sz="3200" dirty="0">
                    <a:ea typeface="Cambria Math" panose="02040503050406030204" pitchFamily="18" charset="0"/>
                  </a:rPr>
                  <a:t>Construct semidefinite program that lower bounds covering radius. </a:t>
                </a:r>
                <a:br>
                  <a:rPr lang="en-US" sz="3200" dirty="0">
                    <a:ea typeface="Cambria Math" panose="02040503050406030204" pitchFamily="18" charset="0"/>
                  </a:rPr>
                </a:br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Show that any chain with increasing slopes can be turned into a feasible solution.      </a:t>
                </a:r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2"/>
                <a:ext cx="7848599" cy="5426550"/>
              </a:xfrm>
              <a:prstGeom prst="rect">
                <a:avLst/>
              </a:prstGeom>
              <a:blipFill>
                <a:blip r:embed="rId2"/>
                <a:stretch>
                  <a:fillRect l="-1941" b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886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Finding Dense Subspaces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/>
              <p:nvPr/>
            </p:nvSpPr>
            <p:spPr>
              <a:xfrm>
                <a:off x="544286" y="1257292"/>
                <a:ext cx="814251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To find good </a:t>
                </a:r>
                <a:r>
                  <a:rPr lang="en-US" sz="3200" dirty="0">
                    <a:solidFill>
                      <a:srgbClr val="FF0000"/>
                    </a:solidFill>
                  </a:rPr>
                  <a:t>Kannan-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Lovász</a:t>
                </a:r>
                <a:r>
                  <a:rPr lang="en-US" sz="3200" dirty="0"/>
                  <a:t> projection need an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“approximate” </a:t>
                </a:r>
                <a:r>
                  <a:rPr lang="en-US" sz="3200" dirty="0"/>
                  <a:t>canonical filtration.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Key Subproblem:  </a:t>
                </a:r>
                <a:r>
                  <a:rPr lang="en-US" sz="3200" b="1" dirty="0"/>
                  <a:t>Densest Subspace Problem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such that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approximately</a:t>
                </a:r>
                <a:r>
                  <a:rPr lang="en-US" sz="3200" dirty="0"/>
                  <a:t> minimized.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329955-65E8-426A-9C5E-3C17B2C60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2"/>
                <a:ext cx="8142514" cy="4524315"/>
              </a:xfrm>
              <a:prstGeom prst="rect">
                <a:avLst/>
              </a:prstGeom>
              <a:blipFill>
                <a:blip r:embed="rId2"/>
                <a:stretch>
                  <a:fillRect l="-1871" t="-1752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1C1B53-3566-4E56-A84B-0B7B6387EADE}"/>
              </a:ext>
            </a:extLst>
          </p:cNvPr>
          <p:cNvCxnSpPr>
            <a:cxnSpLocks/>
          </p:cNvCxnSpPr>
          <p:nvPr/>
        </p:nvCxnSpPr>
        <p:spPr>
          <a:xfrm flipV="1">
            <a:off x="4626429" y="3534508"/>
            <a:ext cx="1821263" cy="599977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Densest Subspace Problem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/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/>
                  <a:t>dimensional lattice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6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49BA1E-5242-43AC-B612-4C0C85011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84" y="1148442"/>
                <a:ext cx="4855029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2E36B1-94B4-44ED-BA8D-B7DFC5F70C34}"/>
              </a:ext>
            </a:extLst>
          </p:cNvPr>
          <p:cNvCxnSpPr>
            <a:cxnSpLocks/>
          </p:cNvCxnSpPr>
          <p:nvPr/>
        </p:nvCxnSpPr>
        <p:spPr>
          <a:xfrm>
            <a:off x="1861456" y="4822372"/>
            <a:ext cx="6422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47A580-5685-46CB-94AE-C89325BEA63D}"/>
              </a:ext>
            </a:extLst>
          </p:cNvPr>
          <p:cNvCxnSpPr>
            <a:cxnSpLocks/>
          </p:cNvCxnSpPr>
          <p:nvPr/>
        </p:nvCxnSpPr>
        <p:spPr>
          <a:xfrm flipV="1">
            <a:off x="1861456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29910-B68E-4253-AC37-76C9B235E0B3}"/>
              </a:ext>
            </a:extLst>
          </p:cNvPr>
          <p:cNvCxnSpPr>
            <a:cxnSpLocks/>
          </p:cNvCxnSpPr>
          <p:nvPr/>
        </p:nvCxnSpPr>
        <p:spPr>
          <a:xfrm flipV="1">
            <a:off x="27867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749AF-0DDF-4ED3-921C-CE92A293FA5D}"/>
              </a:ext>
            </a:extLst>
          </p:cNvPr>
          <p:cNvCxnSpPr>
            <a:cxnSpLocks/>
          </p:cNvCxnSpPr>
          <p:nvPr/>
        </p:nvCxnSpPr>
        <p:spPr>
          <a:xfrm flipV="1">
            <a:off x="3701142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85962-17A0-44C6-B217-113FBF51D071}"/>
              </a:ext>
            </a:extLst>
          </p:cNvPr>
          <p:cNvCxnSpPr>
            <a:cxnSpLocks/>
          </p:cNvCxnSpPr>
          <p:nvPr/>
        </p:nvCxnSpPr>
        <p:spPr>
          <a:xfrm flipV="1">
            <a:off x="4626429" y="4691744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6B08AF-03A1-4406-9F5F-1D74AA8CEFB3}"/>
              </a:ext>
            </a:extLst>
          </p:cNvPr>
          <p:cNvCxnSpPr>
            <a:cxnSpLocks/>
          </p:cNvCxnSpPr>
          <p:nvPr/>
        </p:nvCxnSpPr>
        <p:spPr>
          <a:xfrm flipV="1">
            <a:off x="5540827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5395F2-E8C0-48AB-AC33-F1230F59B51F}"/>
              </a:ext>
            </a:extLst>
          </p:cNvPr>
          <p:cNvCxnSpPr>
            <a:cxnSpLocks/>
          </p:cNvCxnSpPr>
          <p:nvPr/>
        </p:nvCxnSpPr>
        <p:spPr>
          <a:xfrm flipV="1">
            <a:off x="6444341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D5E2F1-8ECC-41D4-9369-14D79D0B9776}"/>
              </a:ext>
            </a:extLst>
          </p:cNvPr>
          <p:cNvCxnSpPr>
            <a:cxnSpLocks/>
          </p:cNvCxnSpPr>
          <p:nvPr/>
        </p:nvCxnSpPr>
        <p:spPr>
          <a:xfrm flipV="1">
            <a:off x="73696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6D34DE-3FA5-4968-A1B8-D722506C13C1}"/>
              </a:ext>
            </a:extLst>
          </p:cNvPr>
          <p:cNvCxnSpPr>
            <a:cxnSpLocks/>
          </p:cNvCxnSpPr>
          <p:nvPr/>
        </p:nvCxnSpPr>
        <p:spPr>
          <a:xfrm flipV="1">
            <a:off x="8284026" y="4702629"/>
            <a:ext cx="0" cy="239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/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38AB3E-6EC5-41A3-8AB2-E4C5C172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25" y="5050973"/>
                <a:ext cx="50206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/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C1CF9F-59E3-4858-B6E6-BE89B73C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11" y="5050972"/>
                <a:ext cx="5020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7B28BE8-879F-4D3B-A55F-440423CFA055}"/>
              </a:ext>
            </a:extLst>
          </p:cNvPr>
          <p:cNvSpPr txBox="1"/>
          <p:nvPr/>
        </p:nvSpPr>
        <p:spPr>
          <a:xfrm>
            <a:off x="104037" y="503620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/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F86DBC-707D-4837-8B52-E19CCD02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93" y="5036203"/>
                <a:ext cx="5170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/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E77ACA-10D7-46D4-81F3-85E97569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05" y="5072743"/>
                <a:ext cx="759119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/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48E39E-F99D-44BA-91D6-67A4DEF91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84" y="5047090"/>
                <a:ext cx="5020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/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</m:func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60205-933B-47EE-B9F0-81785CEC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72" y="3858316"/>
                <a:ext cx="250344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66">
            <a:extLst>
              <a:ext uri="{FF2B5EF4-FFF2-40B4-BE49-F238E27FC236}">
                <a16:creationId xmlns:a16="http://schemas.microsoft.com/office/drawing/2014/main" id="{9AC8CB0F-F2C8-4C0A-A00D-3175405FE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8413" y="382021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" name="Oval 66">
            <a:extLst>
              <a:ext uri="{FF2B5EF4-FFF2-40B4-BE49-F238E27FC236}">
                <a16:creationId xmlns:a16="http://schemas.microsoft.com/office/drawing/2014/main" id="{87B5419E-D689-4A06-A3A5-70762D07AB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2814" y="3841414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0" name="Oval 66">
            <a:extLst>
              <a:ext uri="{FF2B5EF4-FFF2-40B4-BE49-F238E27FC236}">
                <a16:creationId xmlns:a16="http://schemas.microsoft.com/office/drawing/2014/main" id="{C3169512-F3A4-4E02-AEA6-EE064069D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4627" y="381260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2" name="Oval 66">
            <a:extLst>
              <a:ext uri="{FF2B5EF4-FFF2-40B4-BE49-F238E27FC236}">
                <a16:creationId xmlns:a16="http://schemas.microsoft.com/office/drawing/2014/main" id="{C939426B-038D-47EB-B924-F01D55BE38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3426" y="28057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3" name="Oval 66">
            <a:extLst>
              <a:ext uri="{FF2B5EF4-FFF2-40B4-BE49-F238E27FC236}">
                <a16:creationId xmlns:a16="http://schemas.microsoft.com/office/drawing/2014/main" id="{611FFA1C-5E22-42DD-9C83-E22549023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6936" y="2491195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50847C-93EE-48EA-9D64-A18EB9238B90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V="1">
            <a:off x="1866899" y="4140842"/>
            <a:ext cx="2721430" cy="640884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EB35C5-4E4D-4DA4-98A8-06EAA373BB5F}"/>
              </a:ext>
            </a:extLst>
          </p:cNvPr>
          <p:cNvCxnSpPr>
            <a:cxnSpLocks/>
            <a:endCxn id="43" idx="7"/>
          </p:cNvCxnSpPr>
          <p:nvPr/>
        </p:nvCxnSpPr>
        <p:spPr>
          <a:xfrm flipV="1">
            <a:off x="6444341" y="2502354"/>
            <a:ext cx="1817636" cy="1026366"/>
          </a:xfrm>
          <a:prstGeom prst="line">
            <a:avLst/>
          </a:prstGeom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66">
            <a:extLst>
              <a:ext uri="{FF2B5EF4-FFF2-40B4-BE49-F238E27FC236}">
                <a16:creationId xmlns:a16="http://schemas.microsoft.com/office/drawing/2014/main" id="{37CC9E5E-2F0C-4A0B-8FD2-44598B366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8799" y="4781726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36D1907B-B597-4E76-AC01-1BDAC1AE9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8329" y="4102742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081C74-5081-4C15-9F97-BD36F95D39E1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1839958" y="1903982"/>
            <a:ext cx="0" cy="288890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54F5DD-3239-4B3A-8CED-16AA84BEC003}"/>
              </a:ext>
            </a:extLst>
          </p:cNvPr>
          <p:cNvCxnSpPr>
            <a:cxnSpLocks/>
          </p:cNvCxnSpPr>
          <p:nvPr/>
        </p:nvCxnSpPr>
        <p:spPr>
          <a:xfrm flipV="1">
            <a:off x="8235036" y="1794773"/>
            <a:ext cx="0" cy="696423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6">
            <a:extLst>
              <a:ext uri="{FF2B5EF4-FFF2-40B4-BE49-F238E27FC236}">
                <a16:creationId xmlns:a16="http://schemas.microsoft.com/office/drawing/2014/main" id="{F9558EEC-356C-4FAF-92EE-9B813AD17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8141" y="3506948"/>
            <a:ext cx="76200" cy="76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D1665F-C32D-4D4F-B14D-B34D4D37D336}"/>
              </a:ext>
            </a:extLst>
          </p:cNvPr>
          <p:cNvSpPr txBox="1"/>
          <p:nvPr/>
        </p:nvSpPr>
        <p:spPr>
          <a:xfrm>
            <a:off x="27103" y="2763658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Log </a:t>
            </a:r>
            <a:r>
              <a:rPr lang="en-US" sz="3200" dirty="0" err="1"/>
              <a:t>det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/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3BABD9-01BD-4624-8755-DC08B3577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6" y="4107396"/>
                <a:ext cx="115448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50FC-367E-4E5B-8429-FA958D61F2FB}"/>
                  </a:ext>
                </a:extLst>
              </p:cNvPr>
              <p:cNvSpPr txBox="1"/>
              <p:nvPr/>
            </p:nvSpPr>
            <p:spPr>
              <a:xfrm>
                <a:off x="4305559" y="4179542"/>
                <a:ext cx="7067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9850FC-367E-4E5B-8429-FA958D61F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559" y="4179542"/>
                <a:ext cx="70679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9F7044-08EE-470C-9EEE-A42CDAB42DF7}"/>
                  </a:ext>
                </a:extLst>
              </p:cNvPr>
              <p:cNvSpPr txBox="1"/>
              <p:nvPr/>
            </p:nvSpPr>
            <p:spPr>
              <a:xfrm>
                <a:off x="6066976" y="3626141"/>
                <a:ext cx="716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9F7044-08EE-470C-9EEE-A42CDAB4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76" y="3626141"/>
                <a:ext cx="71628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353B2B8E-2FD7-42A0-85EE-25BB0550CDD5}"/>
              </a:ext>
            </a:extLst>
          </p:cNvPr>
          <p:cNvSpPr txBox="1"/>
          <p:nvPr/>
        </p:nvSpPr>
        <p:spPr>
          <a:xfrm>
            <a:off x="1796057" y="2426972"/>
            <a:ext cx="5197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Want </a:t>
            </a:r>
            <a:r>
              <a:rPr lang="en-US" sz="3200" dirty="0" err="1">
                <a:solidFill>
                  <a:srgbClr val="FF0000"/>
                </a:solidFill>
              </a:rPr>
              <a:t>sublattice</a:t>
            </a:r>
            <a:r>
              <a:rPr lang="en-US" sz="3200" dirty="0">
                <a:solidFill>
                  <a:srgbClr val="FF0000"/>
                </a:solidFill>
              </a:rPr>
              <a:t> with approx.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minimum slope.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/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EE128F-38E0-4AD4-B291-580939F44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27" y="2589587"/>
                <a:ext cx="52950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/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{0}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AC0C91-3252-45E0-A729-A4651D32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58" y="4781367"/>
                <a:ext cx="819455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6997E7-D7A3-4CD5-85E1-5D99586B4DBC}"/>
              </a:ext>
            </a:extLst>
          </p:cNvPr>
          <p:cNvCxnSpPr>
            <a:cxnSpLocks/>
          </p:cNvCxnSpPr>
          <p:nvPr/>
        </p:nvCxnSpPr>
        <p:spPr>
          <a:xfrm>
            <a:off x="3106865" y="3669116"/>
            <a:ext cx="470116" cy="566568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9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Densest Subspace Problem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471C54C-FDE7-475A-AD30-146FB271A3D4}"/>
                  </a:ext>
                </a:extLst>
              </p:cNvPr>
              <p:cNvSpPr/>
              <p:nvPr/>
            </p:nvSpPr>
            <p:spPr>
              <a:xfrm>
                <a:off x="544286" y="1257292"/>
                <a:ext cx="7848599" cy="552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D. `17:</a:t>
                </a:r>
                <a:endParaRPr lang="en-US" sz="3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:r>
                  <a:rPr lang="en-US" sz="3200" dirty="0"/>
                  <a:t>dimensional lattice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Can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{0}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,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approximate minimizer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time with high probability.   </a:t>
                </a:r>
              </a:p>
              <a:p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High Level Idea: 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is not approximate minimizer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will learn </a:t>
                </a:r>
                <a:r>
                  <a:rPr lang="en-US" sz="3200" dirty="0" err="1">
                    <a:ea typeface="Cambria Math" panose="02040503050406030204" pitchFamily="18" charset="0"/>
                  </a:rPr>
                  <a:t>sublattice</a:t>
                </a:r>
                <a:r>
                  <a:rPr lang="en-US" sz="3200" dirty="0">
                    <a:ea typeface="Cambria Math" panose="02040503050406030204" pitchFamily="18" charset="0"/>
                  </a:rPr>
                  <a:t> containing minimizer</a:t>
                </a:r>
                <a:br>
                  <a:rPr lang="en-US" sz="3200" dirty="0">
                    <a:ea typeface="Cambria Math" panose="02040503050406030204" pitchFamily="18" charset="0"/>
                  </a:rPr>
                </a:br>
                <a:r>
                  <a:rPr lang="en-US" sz="3200" dirty="0">
                    <a:ea typeface="Cambria Math" panose="02040503050406030204" pitchFamily="18" charset="0"/>
                  </a:rPr>
                  <a:t>by sampling discrete Gaussian </a:t>
                </a:r>
                <a:br>
                  <a:rPr lang="en-US" sz="3200" dirty="0">
                    <a:ea typeface="Cambria Math" panose="02040503050406030204" pitchFamily="18" charset="0"/>
                  </a:rPr>
                </a:br>
                <a:r>
                  <a:rPr lang="en-US" sz="3200" dirty="0">
                    <a:ea typeface="Cambria Math" panose="02040503050406030204" pitchFamily="18" charset="0"/>
                  </a:rPr>
                  <a:t>from </a:t>
                </a:r>
                <a:r>
                  <a:rPr lang="en-US" sz="3200" b="1" dirty="0">
                    <a:ea typeface="Cambria Math" panose="02040503050406030204" pitchFamily="18" charset="0"/>
                  </a:rPr>
                  <a:t>dual lattice</a:t>
                </a:r>
                <a:r>
                  <a:rPr lang="en-US" sz="3200" dirty="0">
                    <a:ea typeface="Cambria Math" panose="02040503050406030204" pitchFamily="18" charset="0"/>
                  </a:rPr>
                  <a:t>.       </a:t>
                </a:r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471C54C-FDE7-475A-AD30-146FB271A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2"/>
                <a:ext cx="7848599" cy="5529719"/>
              </a:xfrm>
              <a:prstGeom prst="rect">
                <a:avLst/>
              </a:prstGeom>
              <a:blipFill>
                <a:blip r:embed="rId2"/>
                <a:stretch>
                  <a:fillRect l="-1941" t="-1323" b="-2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1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401" y="2241352"/>
            <a:ext cx="6188273" cy="411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0862" y="5965031"/>
            <a:ext cx="875109" cy="232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6235" y="1541057"/>
            <a:ext cx="4085583" cy="5029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772" y="219996"/>
            <a:ext cx="9144000" cy="81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7938720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7265" y="2241352"/>
            <a:ext cx="6188273" cy="4116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0861" y="5965031"/>
            <a:ext cx="723305" cy="232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6235" y="1541057"/>
            <a:ext cx="4085583" cy="5029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772" y="219996"/>
            <a:ext cx="9144000" cy="81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603007-C15B-41E1-9B66-DD4520860B70}"/>
                  </a:ext>
                </a:extLst>
              </p:cNvPr>
              <p:cNvSpPr txBox="1"/>
              <p:nvPr/>
            </p:nvSpPr>
            <p:spPr>
              <a:xfrm>
                <a:off x="118315" y="2253950"/>
                <a:ext cx="8966172" cy="109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A</a:t>
                </a:r>
                <a:r>
                  <a:rPr lang="en-US" sz="3200" dirty="0">
                    <a:solidFill>
                      <a:srgbClr val="FF0000"/>
                    </a:solidFill>
                  </a:rPr>
                  <a:t>D</a:t>
                </a:r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RS `15:</a:t>
                </a:r>
                <a:br>
                  <a:rPr lang="en-US" sz="3200" dirty="0"/>
                </a:br>
                <a:r>
                  <a:rPr lang="en-US" sz="3200" dirty="0"/>
                  <a:t>         Can sample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time for any parameter.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603007-C15B-41E1-9B66-DD4520860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5" y="2253950"/>
                <a:ext cx="8966172" cy="1097736"/>
              </a:xfrm>
              <a:prstGeom prst="rect">
                <a:avLst/>
              </a:prstGeom>
              <a:blipFill>
                <a:blip r:embed="rId6"/>
                <a:stretch>
                  <a:fillRect l="-1700" t="-7222" r="-88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089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5052853" y="4922849"/>
                <a:ext cx="877420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853" y="4922849"/>
                <a:ext cx="877420" cy="362984"/>
              </a:xfrm>
              <a:prstGeom prst="rect">
                <a:avLst/>
              </a:prstGeom>
              <a:blipFill>
                <a:blip r:embed="rId2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70"/>
          <p:cNvSpPr>
            <a:spLocks noChangeAspect="1" noChangeArrowheads="1"/>
          </p:cNvSpPr>
          <p:nvPr/>
        </p:nvSpPr>
        <p:spPr bwMode="auto">
          <a:xfrm>
            <a:off x="5673325" y="5279862"/>
            <a:ext cx="76200" cy="76200"/>
          </a:xfrm>
          <a:prstGeom prst="ellipse">
            <a:avLst/>
          </a:prstGeom>
          <a:solidFill>
            <a:srgbClr val="708F98"/>
          </a:solidFill>
          <a:ln w="19050">
            <a:solidFill>
              <a:srgbClr val="708F9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>
              <a:solidFill>
                <a:srgbClr val="708F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4725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for a 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  <a:r>
                  <a:rPr lang="en-US" sz="3000" dirty="0"/>
                  <a:t>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latin typeface="+mn-lt"/>
                  </a:rPr>
                  <a:t>The dual lattice is</a:t>
                </a:r>
              </a:p>
              <a:p>
                <a:pPr eaLnBrk="1" hangingPunct="1"/>
                <a:r>
                  <a:rPr lang="en-US" sz="3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3000" b="0" dirty="0">
                    <a:latin typeface="+mn-lt"/>
                  </a:rPr>
                </a:br>
                <a:r>
                  <a:rPr lang="en-US" sz="3000" b="0" dirty="0">
                    <a:latin typeface="+mn-lt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000" b="0" dirty="0">
                  <a:latin typeface="+mn-lt"/>
                </a:endParaRPr>
              </a:p>
              <a:p>
                <a:pPr eaLnBrk="1" hangingPunct="1"/>
                <a:r>
                  <a:rPr lang="en-US" sz="3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000" b="0" dirty="0">
                    <a:latin typeface="+mn-lt"/>
                  </a:rPr>
                  <a:t> is generated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0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3000" b="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b="0" i="1" dirty="0">
                    <a:solidFill>
                      <a:srgbClr val="990099"/>
                    </a:solidFill>
                    <a:latin typeface="+mn-lt"/>
                  </a:rPr>
                  <a:t>Remark:</a:t>
                </a:r>
                <a:r>
                  <a:rPr lang="en-US" sz="3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b="0" dirty="0">
                    <a:latin typeface="+mn-lt"/>
                  </a:rPr>
                  <a:t> </a:t>
                </a:r>
              </a:p>
              <a:p>
                <a:pPr eaLnBrk="1" hangingPunct="1"/>
                <a:r>
                  <a:rPr lang="en-US" sz="3000" b="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4725974"/>
              </a:xfrm>
              <a:prstGeom prst="rect">
                <a:avLst/>
              </a:prstGeom>
              <a:blipFill>
                <a:blip r:embed="rId3"/>
                <a:stretch>
                  <a:fillRect l="-2743" t="-1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Dual Lattice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587514" y="4380184"/>
            <a:ext cx="886534" cy="1507727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86524" y="2812995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98267" y="281020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15880" y="2814391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33894" y="281857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30970" y="2769329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50657" y="5214323"/>
            <a:ext cx="441188" cy="75386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ine 24"/>
          <p:cNvSpPr>
            <a:spLocks noChangeShapeType="1"/>
          </p:cNvSpPr>
          <p:nvPr/>
        </p:nvSpPr>
        <p:spPr bwMode="auto">
          <a:xfrm flipV="1">
            <a:off x="4585279" y="5306905"/>
            <a:ext cx="1134942" cy="619106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3692630" y="5924900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2630" y="5924900"/>
                <a:ext cx="1050864" cy="374270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9"/>
              <p:cNvSpPr txBox="1">
                <a:spLocks noChangeArrowheads="1"/>
              </p:cNvSpPr>
              <p:nvPr/>
            </p:nvSpPr>
            <p:spPr bwMode="auto">
              <a:xfrm>
                <a:off x="4616442" y="5904651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6442" y="5904651"/>
                <a:ext cx="1050864" cy="374270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9"/>
              <p:cNvSpPr txBox="1">
                <a:spLocks noChangeArrowheads="1"/>
              </p:cNvSpPr>
              <p:nvPr/>
            </p:nvSpPr>
            <p:spPr bwMode="auto">
              <a:xfrm>
                <a:off x="5528185" y="5893705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8185" y="5893705"/>
                <a:ext cx="1050864" cy="374270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9"/>
              <p:cNvSpPr txBox="1">
                <a:spLocks noChangeArrowheads="1"/>
              </p:cNvSpPr>
              <p:nvPr/>
            </p:nvSpPr>
            <p:spPr bwMode="auto">
              <a:xfrm>
                <a:off x="6451997" y="5882023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997" y="5882023"/>
                <a:ext cx="1050864" cy="374270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9"/>
              <p:cNvSpPr txBox="1">
                <a:spLocks noChangeArrowheads="1"/>
              </p:cNvSpPr>
              <p:nvPr/>
            </p:nvSpPr>
            <p:spPr bwMode="auto">
              <a:xfrm>
                <a:off x="7368473" y="5881787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8473" y="5881787"/>
                <a:ext cx="1050864" cy="374270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/>
          <p:cNvSpPr/>
          <p:nvPr/>
        </p:nvSpPr>
        <p:spPr>
          <a:xfrm rot="14375402">
            <a:off x="6722846" y="4086722"/>
            <a:ext cx="400498" cy="7571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 rot="19733877">
                <a:off x="6829895" y="4574336"/>
                <a:ext cx="716478" cy="660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733877">
                <a:off x="6829895" y="4574336"/>
                <a:ext cx="716478" cy="660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5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  <p:bldP spid="58" grpId="0"/>
      <p:bldP spid="52" grpId="0" animBg="1"/>
      <p:bldP spid="5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5052853" y="4922849"/>
                <a:ext cx="877420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853" y="4922849"/>
                <a:ext cx="877420" cy="362984"/>
              </a:xfrm>
              <a:prstGeom prst="rect">
                <a:avLst/>
              </a:prstGeom>
              <a:blipFill>
                <a:blip r:embed="rId2"/>
                <a:stretch>
                  <a:fillRect b="-101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70"/>
          <p:cNvSpPr>
            <a:spLocks noChangeAspect="1" noChangeArrowheads="1"/>
          </p:cNvSpPr>
          <p:nvPr/>
        </p:nvSpPr>
        <p:spPr bwMode="auto">
          <a:xfrm>
            <a:off x="5673325" y="5279862"/>
            <a:ext cx="76200" cy="76200"/>
          </a:xfrm>
          <a:prstGeom prst="ellipse">
            <a:avLst/>
          </a:prstGeom>
          <a:solidFill>
            <a:srgbClr val="708F98"/>
          </a:solidFill>
          <a:ln w="19050">
            <a:solidFill>
              <a:srgbClr val="708F9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>
              <a:solidFill>
                <a:srgbClr val="708F9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261047"/>
                <a:ext cx="5337175" cy="4264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for a basis </a:t>
                </a:r>
                <a14:m>
                  <m:oMath xmlns:m="http://schemas.openxmlformats.org/officeDocument/2006/math">
                    <m:r>
                      <a:rPr lang="en-US" sz="3000" i="1" dirty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  <a:r>
                  <a:rPr lang="en-US" sz="3000" dirty="0"/>
                  <a:t> 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>
                    <a:latin typeface="+mn-lt"/>
                  </a:rPr>
                  <a:t>The dual lattice is</a:t>
                </a:r>
              </a:p>
              <a:p>
                <a:pPr eaLnBrk="1" hangingPunct="1"/>
                <a:r>
                  <a:rPr lang="en-US" sz="30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3000" b="0" dirty="0">
                    <a:latin typeface="+mn-lt"/>
                  </a:rPr>
                </a:br>
                <a:r>
                  <a:rPr lang="en-US" sz="3000" b="0" dirty="0">
                    <a:latin typeface="+mn-lt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000" b="0" dirty="0">
                  <a:latin typeface="+mn-lt"/>
                </a:endParaRPr>
              </a:p>
              <a:p>
                <a:pPr eaLnBrk="1" hangingPunct="1"/>
                <a:r>
                  <a:rPr lang="en-US" sz="3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000" b="0" dirty="0">
                    <a:latin typeface="+mn-lt"/>
                  </a:rPr>
                  <a:t> is generated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000" b="0" i="0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3000" b="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b="0" dirty="0">
                  <a:latin typeface="+mn-lt"/>
                </a:endParaRPr>
              </a:p>
            </p:txBody>
          </p:sp>
        </mc:Choice>
        <mc:Fallback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261047"/>
                <a:ext cx="5337175" cy="4264309"/>
              </a:xfrm>
              <a:prstGeom prst="rect">
                <a:avLst/>
              </a:prstGeom>
              <a:blipFill>
                <a:blip r:embed="rId3"/>
                <a:stretch>
                  <a:fillRect l="-2743" t="-1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Dual Lattice</a:t>
            </a:r>
          </a:p>
        </p:txBody>
      </p:sp>
      <p:sp>
        <p:nvSpPr>
          <p:cNvPr id="66" name="Oval 66"/>
          <p:cNvSpPr>
            <a:spLocks noChangeAspect="1" noChangeArrowheads="1"/>
          </p:cNvSpPr>
          <p:nvPr/>
        </p:nvSpPr>
        <p:spPr bwMode="auto">
          <a:xfrm>
            <a:off x="6818688" y="509841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7" name="Oval 70"/>
          <p:cNvSpPr>
            <a:spLocks noChangeAspect="1" noChangeArrowheads="1"/>
          </p:cNvSpPr>
          <p:nvPr/>
        </p:nvSpPr>
        <p:spPr bwMode="auto">
          <a:xfrm>
            <a:off x="773163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8" name="Oval 66"/>
          <p:cNvSpPr>
            <a:spLocks noChangeAspect="1" noChangeArrowheads="1"/>
          </p:cNvSpPr>
          <p:nvPr/>
        </p:nvSpPr>
        <p:spPr bwMode="auto">
          <a:xfrm>
            <a:off x="6361906" y="431260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9" name="Oval 70"/>
          <p:cNvSpPr>
            <a:spLocks noChangeAspect="1" noChangeArrowheads="1"/>
          </p:cNvSpPr>
          <p:nvPr/>
        </p:nvSpPr>
        <p:spPr bwMode="auto">
          <a:xfrm>
            <a:off x="8645589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0" name="Oval 70"/>
          <p:cNvSpPr>
            <a:spLocks noChangeAspect="1" noChangeArrowheads="1"/>
          </p:cNvSpPr>
          <p:nvPr/>
        </p:nvSpPr>
        <p:spPr bwMode="auto">
          <a:xfrm>
            <a:off x="59068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4992472" y="509817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2" name="Oval 66"/>
          <p:cNvSpPr>
            <a:spLocks noChangeAspect="1" noChangeArrowheads="1"/>
          </p:cNvSpPr>
          <p:nvPr/>
        </p:nvSpPr>
        <p:spPr bwMode="auto">
          <a:xfrm>
            <a:off x="4533106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446057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4" name="Oval 66"/>
          <p:cNvSpPr>
            <a:spLocks noChangeAspect="1" noChangeArrowheads="1"/>
          </p:cNvSpPr>
          <p:nvPr/>
        </p:nvSpPr>
        <p:spPr bwMode="auto">
          <a:xfrm>
            <a:off x="8192872" y="431514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7" name="Oval 66"/>
          <p:cNvSpPr>
            <a:spLocks noChangeAspect="1" noChangeArrowheads="1"/>
          </p:cNvSpPr>
          <p:nvPr/>
        </p:nvSpPr>
        <p:spPr bwMode="auto">
          <a:xfrm>
            <a:off x="68211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8" name="Oval 70"/>
          <p:cNvSpPr>
            <a:spLocks noChangeAspect="1" noChangeArrowheads="1"/>
          </p:cNvSpPr>
          <p:nvPr/>
        </p:nvSpPr>
        <p:spPr bwMode="auto">
          <a:xfrm>
            <a:off x="8649996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79" name="Oval 70"/>
          <p:cNvSpPr>
            <a:spLocks noChangeAspect="1" noChangeArrowheads="1"/>
          </p:cNvSpPr>
          <p:nvPr/>
        </p:nvSpPr>
        <p:spPr bwMode="auto">
          <a:xfrm>
            <a:off x="59023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0" name="Oval 70"/>
          <p:cNvSpPr>
            <a:spLocks noChangeAspect="1" noChangeArrowheads="1"/>
          </p:cNvSpPr>
          <p:nvPr/>
        </p:nvSpPr>
        <p:spPr bwMode="auto">
          <a:xfrm>
            <a:off x="4987920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2" name="Oval 66"/>
          <p:cNvSpPr>
            <a:spLocks noChangeAspect="1" noChangeArrowheads="1"/>
          </p:cNvSpPr>
          <p:nvPr/>
        </p:nvSpPr>
        <p:spPr bwMode="auto">
          <a:xfrm>
            <a:off x="63624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3" name="Oval 70"/>
          <p:cNvSpPr>
            <a:spLocks noChangeAspect="1" noChangeArrowheads="1"/>
          </p:cNvSpPr>
          <p:nvPr/>
        </p:nvSpPr>
        <p:spPr bwMode="auto">
          <a:xfrm>
            <a:off x="72753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4" name="Oval 66"/>
          <p:cNvSpPr>
            <a:spLocks noChangeAspect="1" noChangeArrowheads="1"/>
          </p:cNvSpPr>
          <p:nvPr/>
        </p:nvSpPr>
        <p:spPr bwMode="auto">
          <a:xfrm>
            <a:off x="4533630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5" name="Oval 70"/>
          <p:cNvSpPr>
            <a:spLocks noChangeAspect="1" noChangeArrowheads="1"/>
          </p:cNvSpPr>
          <p:nvPr/>
        </p:nvSpPr>
        <p:spPr bwMode="auto">
          <a:xfrm>
            <a:off x="5446581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6" name="Oval 66"/>
          <p:cNvSpPr>
            <a:spLocks noChangeAspect="1" noChangeArrowheads="1"/>
          </p:cNvSpPr>
          <p:nvPr/>
        </p:nvSpPr>
        <p:spPr bwMode="auto">
          <a:xfrm>
            <a:off x="8193396" y="5887911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8" name="Oval 66"/>
          <p:cNvSpPr>
            <a:spLocks noChangeAspect="1" noChangeArrowheads="1"/>
          </p:cNvSpPr>
          <p:nvPr/>
        </p:nvSpPr>
        <p:spPr bwMode="auto">
          <a:xfrm>
            <a:off x="63654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89" name="Oval 70"/>
          <p:cNvSpPr>
            <a:spLocks noChangeAspect="1" noChangeArrowheads="1"/>
          </p:cNvSpPr>
          <p:nvPr/>
        </p:nvSpPr>
        <p:spPr bwMode="auto">
          <a:xfrm>
            <a:off x="72783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0" name="Oval 66"/>
          <p:cNvSpPr>
            <a:spLocks noChangeAspect="1" noChangeArrowheads="1"/>
          </p:cNvSpPr>
          <p:nvPr/>
        </p:nvSpPr>
        <p:spPr bwMode="auto">
          <a:xfrm>
            <a:off x="4536644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1" name="Oval 70"/>
          <p:cNvSpPr>
            <a:spLocks noChangeAspect="1" noChangeArrowheads="1"/>
          </p:cNvSpPr>
          <p:nvPr/>
        </p:nvSpPr>
        <p:spPr bwMode="auto">
          <a:xfrm>
            <a:off x="5449595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92" name="Oval 66"/>
          <p:cNvSpPr>
            <a:spLocks noChangeAspect="1" noChangeArrowheads="1"/>
          </p:cNvSpPr>
          <p:nvPr/>
        </p:nvSpPr>
        <p:spPr bwMode="auto">
          <a:xfrm>
            <a:off x="8196410" y="27423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4" name="Oval 70"/>
          <p:cNvSpPr>
            <a:spLocks noChangeAspect="1" noChangeArrowheads="1"/>
          </p:cNvSpPr>
          <p:nvPr/>
        </p:nvSpPr>
        <p:spPr bwMode="auto">
          <a:xfrm>
            <a:off x="7274857" y="431236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25" name="Oval 70"/>
          <p:cNvSpPr>
            <a:spLocks noChangeAspect="1" noChangeArrowheads="1"/>
          </p:cNvSpPr>
          <p:nvPr/>
        </p:nvSpPr>
        <p:spPr bwMode="auto">
          <a:xfrm>
            <a:off x="7727087" y="352875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587514" y="4380184"/>
            <a:ext cx="886534" cy="1507727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86524" y="2812995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498267" y="281020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15880" y="2814391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33894" y="2818576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30970" y="2769329"/>
            <a:ext cx="1794153" cy="3086075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50657" y="5214323"/>
            <a:ext cx="441188" cy="75386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ine 24"/>
          <p:cNvSpPr>
            <a:spLocks noChangeShapeType="1"/>
          </p:cNvSpPr>
          <p:nvPr/>
        </p:nvSpPr>
        <p:spPr bwMode="auto">
          <a:xfrm flipV="1">
            <a:off x="4585279" y="5306905"/>
            <a:ext cx="1134942" cy="619106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3692630" y="5924900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2630" y="5924900"/>
                <a:ext cx="1050864" cy="374270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9"/>
              <p:cNvSpPr txBox="1">
                <a:spLocks noChangeArrowheads="1"/>
              </p:cNvSpPr>
              <p:nvPr/>
            </p:nvSpPr>
            <p:spPr bwMode="auto">
              <a:xfrm>
                <a:off x="4616442" y="5904651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6442" y="5904651"/>
                <a:ext cx="1050864" cy="374270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9"/>
              <p:cNvSpPr txBox="1">
                <a:spLocks noChangeArrowheads="1"/>
              </p:cNvSpPr>
              <p:nvPr/>
            </p:nvSpPr>
            <p:spPr bwMode="auto">
              <a:xfrm>
                <a:off x="5528185" y="5893705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8185" y="5893705"/>
                <a:ext cx="1050864" cy="374270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9"/>
              <p:cNvSpPr txBox="1">
                <a:spLocks noChangeArrowheads="1"/>
              </p:cNvSpPr>
              <p:nvPr/>
            </p:nvSpPr>
            <p:spPr bwMode="auto">
              <a:xfrm>
                <a:off x="6451997" y="5882023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1997" y="5882023"/>
                <a:ext cx="1050864" cy="374270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29"/>
              <p:cNvSpPr txBox="1">
                <a:spLocks noChangeArrowheads="1"/>
              </p:cNvSpPr>
              <p:nvPr/>
            </p:nvSpPr>
            <p:spPr bwMode="auto">
              <a:xfrm>
                <a:off x="7368473" y="5881787"/>
                <a:ext cx="1050864" cy="374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8473" y="5881787"/>
                <a:ext cx="1050864" cy="374270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/>
          <p:cNvSpPr/>
          <p:nvPr/>
        </p:nvSpPr>
        <p:spPr>
          <a:xfrm rot="14375402">
            <a:off x="6722846" y="4086722"/>
            <a:ext cx="400498" cy="7571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 rot="19733877">
                <a:off x="6829895" y="4574336"/>
                <a:ext cx="716478" cy="660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733877">
                <a:off x="6829895" y="4574336"/>
                <a:ext cx="716478" cy="660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7860" y="5393454"/>
                <a:ext cx="4862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00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2188418" y="453434"/>
                <a:ext cx="59689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={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8418" y="453434"/>
                <a:ext cx="596892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6594480" y="2393475"/>
                <a:ext cx="52950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4480" y="2393475"/>
                <a:ext cx="52950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4242392" y="2157757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071191" y="2157757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28"/>
              <p:cNvSpPr txBox="1">
                <a:spLocks noChangeArrowheads="1"/>
              </p:cNvSpPr>
              <p:nvPr/>
            </p:nvSpPr>
            <p:spPr bwMode="auto">
              <a:xfrm>
                <a:off x="3497672" y="1294917"/>
                <a:ext cx="821315" cy="667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7672" y="1294917"/>
                <a:ext cx="821315" cy="667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29"/>
              <p:cNvSpPr txBox="1">
                <a:spLocks noChangeArrowheads="1"/>
              </p:cNvSpPr>
              <p:nvPr/>
            </p:nvSpPr>
            <p:spPr bwMode="auto">
              <a:xfrm>
                <a:off x="4692349" y="2185796"/>
                <a:ext cx="866327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349" y="2185796"/>
                <a:ext cx="866327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53"/>
              <p:cNvSpPr txBox="1">
                <a:spLocks noChangeArrowheads="1"/>
              </p:cNvSpPr>
              <p:nvPr/>
            </p:nvSpPr>
            <p:spPr bwMode="auto">
              <a:xfrm>
                <a:off x="6507123" y="5979423"/>
                <a:ext cx="69987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1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7123" y="5979423"/>
                <a:ext cx="69987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 Box 28"/>
              <p:cNvSpPr txBox="1">
                <a:spLocks noChangeArrowheads="1"/>
              </p:cNvSpPr>
              <p:nvPr/>
            </p:nvSpPr>
            <p:spPr bwMode="auto">
              <a:xfrm>
                <a:off x="3502154" y="4606713"/>
                <a:ext cx="821315" cy="668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5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2154" y="4606713"/>
                <a:ext cx="821315" cy="668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 Box 29"/>
              <p:cNvSpPr txBox="1">
                <a:spLocks noChangeArrowheads="1"/>
              </p:cNvSpPr>
              <p:nvPr/>
            </p:nvSpPr>
            <p:spPr bwMode="auto">
              <a:xfrm>
                <a:off x="4102082" y="5455022"/>
                <a:ext cx="811824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2082" y="5455022"/>
                <a:ext cx="811824" cy="666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65396" y="3360314"/>
                <a:ext cx="5318572" cy="527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6" y="3360314"/>
                <a:ext cx="5318572" cy="5278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/>
          <p:cNvSpPr/>
          <p:nvPr/>
        </p:nvSpPr>
        <p:spPr>
          <a:xfrm>
            <a:off x="2413778" y="2157757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86840" y="1243358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85216" y="2157757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585216" y="3075934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415402" y="1472184"/>
            <a:ext cx="5559790" cy="73378"/>
            <a:chOff x="2415402" y="1243358"/>
            <a:chExt cx="5559790" cy="73378"/>
          </a:xfrm>
        </p:grpSpPr>
        <p:sp>
          <p:nvSpPr>
            <p:cNvPr id="93" name="Oval 92"/>
            <p:cNvSpPr/>
            <p:nvPr/>
          </p:nvSpPr>
          <p:spPr>
            <a:xfrm>
              <a:off x="4242392" y="124335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071191" y="124335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415402" y="124335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7902040" y="1243584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Oval 142"/>
          <p:cNvSpPr/>
          <p:nvPr/>
        </p:nvSpPr>
        <p:spPr>
          <a:xfrm>
            <a:off x="7900416" y="2157983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13778" y="2871216"/>
            <a:ext cx="5559790" cy="81209"/>
            <a:chOff x="2413778" y="3068103"/>
            <a:chExt cx="5559790" cy="81209"/>
          </a:xfrm>
        </p:grpSpPr>
        <p:sp>
          <p:nvSpPr>
            <p:cNvPr id="102" name="Oval 101"/>
            <p:cNvSpPr/>
            <p:nvPr/>
          </p:nvSpPr>
          <p:spPr>
            <a:xfrm>
              <a:off x="6071191" y="306810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42392" y="307215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413778" y="3075934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900416" y="3076160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Oval 115"/>
          <p:cNvSpPr/>
          <p:nvPr/>
        </p:nvSpPr>
        <p:spPr>
          <a:xfrm>
            <a:off x="1935309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849523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763923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678324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592722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507123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392747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306961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221361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135762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50160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64561" y="5411482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83360" y="4197096"/>
            <a:ext cx="5554353" cy="75321"/>
            <a:chOff x="1483360" y="4497083"/>
            <a:chExt cx="5554353" cy="75321"/>
          </a:xfrm>
        </p:grpSpPr>
        <p:sp>
          <p:nvSpPr>
            <p:cNvPr id="115" name="Oval 114"/>
            <p:cNvSpPr/>
            <p:nvPr/>
          </p:nvSpPr>
          <p:spPr>
            <a:xfrm>
              <a:off x="1936933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2849523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763923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678324" y="4497083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92722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507123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2394371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306961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221361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135762" y="4497083"/>
              <a:ext cx="73152" cy="73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050160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964561" y="44970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483360" y="4499252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Oval 166"/>
          <p:cNvSpPr/>
          <p:nvPr/>
        </p:nvSpPr>
        <p:spPr>
          <a:xfrm>
            <a:off x="1481736" y="5413651"/>
            <a:ext cx="73152" cy="731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81736" y="6620256"/>
            <a:ext cx="5555977" cy="83152"/>
            <a:chOff x="1481736" y="6321828"/>
            <a:chExt cx="5555977" cy="83152"/>
          </a:xfrm>
        </p:grpSpPr>
        <p:sp>
          <p:nvSpPr>
            <p:cNvPr id="117" name="Oval 116"/>
            <p:cNvSpPr/>
            <p:nvPr/>
          </p:nvSpPr>
          <p:spPr>
            <a:xfrm>
              <a:off x="1935309" y="6329659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2849523" y="63258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592722" y="632182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507123" y="6323030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763923" y="63258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678747" y="632182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392747" y="6329659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3306961" y="63258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050160" y="632182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964561" y="6323030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4221361" y="6325883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136185" y="632182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481736" y="6331828"/>
              <a:ext cx="73152" cy="731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Line 24"/>
          <p:cNvSpPr>
            <a:spLocks noChangeShapeType="1"/>
          </p:cNvSpPr>
          <p:nvPr/>
        </p:nvSpPr>
        <p:spPr bwMode="auto">
          <a:xfrm flipV="1">
            <a:off x="4251544" y="5447960"/>
            <a:ext cx="446287" cy="3627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4"/>
          <p:cNvSpPr>
            <a:spLocks noChangeShapeType="1"/>
          </p:cNvSpPr>
          <p:nvPr/>
        </p:nvSpPr>
        <p:spPr bwMode="auto">
          <a:xfrm flipH="1" flipV="1">
            <a:off x="4251544" y="4224303"/>
            <a:ext cx="7013" cy="1211028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4272173" y="1513394"/>
            <a:ext cx="8344" cy="684991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24"/>
          <p:cNvSpPr>
            <a:spLocks noChangeShapeType="1"/>
          </p:cNvSpPr>
          <p:nvPr/>
        </p:nvSpPr>
        <p:spPr bwMode="auto">
          <a:xfrm flipV="1">
            <a:off x="4263447" y="2193813"/>
            <a:ext cx="1840743" cy="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35" grpId="0"/>
      <p:bldP spid="136" grpId="0"/>
      <p:bldP spid="2" grpId="0"/>
      <p:bldP spid="116" grpId="0" animBg="1"/>
      <p:bldP spid="119" grpId="0" animBg="1"/>
      <p:bldP spid="122" grpId="0" animBg="1"/>
      <p:bldP spid="127" grpId="0" animBg="1"/>
      <p:bldP spid="129" grpId="0" animBg="1"/>
      <p:bldP spid="132" grpId="0" animBg="1"/>
      <p:bldP spid="150" grpId="0" animBg="1"/>
      <p:bldP spid="153" grpId="0" animBg="1"/>
      <p:bldP spid="156" grpId="0" animBg="1"/>
      <p:bldP spid="158" grpId="0" animBg="1"/>
      <p:bldP spid="160" grpId="0" animBg="1"/>
      <p:bldP spid="163" grpId="0" animBg="1"/>
      <p:bldP spid="167" grpId="0" animBg="1"/>
      <p:bldP spid="112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02ED8-1CDF-4B61-AE9B-A4ADDA88DFD6}"/>
              </a:ext>
            </a:extLst>
          </p:cNvPr>
          <p:cNvGrpSpPr/>
          <p:nvPr/>
        </p:nvGrpSpPr>
        <p:grpSpPr>
          <a:xfrm>
            <a:off x="4133966" y="2304225"/>
            <a:ext cx="1958744" cy="1746220"/>
            <a:chOff x="3757132" y="2763730"/>
            <a:chExt cx="1958744" cy="1746220"/>
          </a:xfrm>
        </p:grpSpPr>
        <p:sp>
          <p:nvSpPr>
            <p:cNvPr id="51" name="Freeform 50"/>
            <p:cNvSpPr>
              <a:spLocks noChangeAspect="1"/>
            </p:cNvSpPr>
            <p:nvPr/>
          </p:nvSpPr>
          <p:spPr>
            <a:xfrm>
              <a:off x="3757132" y="2763730"/>
              <a:ext cx="1958744" cy="1746220"/>
            </a:xfrm>
            <a:custGeom>
              <a:avLst/>
              <a:gdLst>
                <a:gd name="connsiteX0" fmla="*/ 0 w 1343025"/>
                <a:gd name="connsiteY0" fmla="*/ 0 h 1162050"/>
                <a:gd name="connsiteX1" fmla="*/ 0 w 1343025"/>
                <a:gd name="connsiteY1" fmla="*/ 1162050 h 1162050"/>
                <a:gd name="connsiteX2" fmla="*/ 1343025 w 1343025"/>
                <a:gd name="connsiteY2" fmla="*/ 1143000 h 1162050"/>
                <a:gd name="connsiteX3" fmla="*/ 0 w 1343025"/>
                <a:gd name="connsiteY3" fmla="*/ 0 h 1162050"/>
                <a:gd name="connsiteX0" fmla="*/ 0 w 1333500"/>
                <a:gd name="connsiteY0" fmla="*/ 0 h 1162050"/>
                <a:gd name="connsiteX1" fmla="*/ 0 w 1333500"/>
                <a:gd name="connsiteY1" fmla="*/ 1162050 h 1162050"/>
                <a:gd name="connsiteX2" fmla="*/ 1333500 w 1333500"/>
                <a:gd name="connsiteY2" fmla="*/ 1162050 h 1162050"/>
                <a:gd name="connsiteX3" fmla="*/ 0 w 1333500"/>
                <a:gd name="connsiteY3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1162050">
                  <a:moveTo>
                    <a:pt x="0" y="0"/>
                  </a:moveTo>
                  <a:lnTo>
                    <a:pt x="0" y="1162050"/>
                  </a:lnTo>
                  <a:lnTo>
                    <a:pt x="1333500" y="11620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828561" y="3969413"/>
                  <a:ext cx="4760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8561" y="3969413"/>
                  <a:ext cx="47609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smallest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b="1" dirty="0">
                    <a:solidFill>
                      <a:schemeClr val="tx1"/>
                    </a:solidFill>
                  </a:rPr>
                  <a:t>every shift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an integer point.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3"/>
                <a:stretch>
                  <a:fillRect t="-5988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Either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covering radius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5"/>
                <a:stretch>
                  <a:fillRect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493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772" y="219996"/>
            <a:ext cx="9144000" cy="81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3C9757-889B-46CF-8B05-95F323451D50}"/>
                  </a:ext>
                </a:extLst>
              </p:cNvPr>
              <p:cNvSpPr/>
              <p:nvPr/>
            </p:nvSpPr>
            <p:spPr>
              <a:xfrm>
                <a:off x="544286" y="1257292"/>
                <a:ext cx="7848599" cy="5064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′⊆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rgbClr val="990099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</a:rPr>
                  <a:t>be densest subspace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nd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 (can guess it)</a:t>
                </a:r>
              </a:p>
              <a:p>
                <a:endParaRPr lang="en-US" sz="3200" dirty="0"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nd</m:t>
                    </m:r>
                    <m:d>
                      <m:dPr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≾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, return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>
                  <a:solidFill>
                    <a:srgbClr val="0000CC"/>
                  </a:solidFill>
                </a:endParaRPr>
              </a:p>
              <a:p>
                <a:r>
                  <a:rPr lang="en-US" sz="3200" dirty="0"/>
                  <a:t>o/w sample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,1/(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Repeat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Key Point: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non-zero </a:t>
                </a:r>
                <a:r>
                  <a:rPr lang="en-US" sz="3200" dirty="0" err="1"/>
                  <a:t>w.h.p</a:t>
                </a:r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Analysis needs </a:t>
                </a:r>
                <a:r>
                  <a:rPr lang="en-US" sz="3200" b="1" dirty="0"/>
                  <a:t>Reverse </a:t>
                </a:r>
                <a:r>
                  <a:rPr lang="en-US" sz="3200" b="1" dirty="0" err="1"/>
                  <a:t>Minkowski</a:t>
                </a:r>
                <a:r>
                  <a:rPr lang="en-US" sz="3200" b="1" dirty="0"/>
                  <a:t> Theorem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3C9757-889B-46CF-8B05-95F323451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1257292"/>
                <a:ext cx="7848599" cy="5064143"/>
              </a:xfrm>
              <a:prstGeom prst="rect">
                <a:avLst/>
              </a:prstGeom>
              <a:blipFill>
                <a:blip r:embed="rId3"/>
                <a:stretch>
                  <a:fillRect l="-1941" t="-1444" r="-1786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013298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772" y="219996"/>
            <a:ext cx="9144000" cy="81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Reverse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Conjecture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8852C-32E4-452A-A6CD-14912EC30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1779814"/>
            <a:ext cx="2095500" cy="2105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D96CE-A748-4AF5-A492-B54F3CAE515F}"/>
                  </a:ext>
                </a:extLst>
              </p:cNvPr>
              <p:cNvSpPr txBox="1"/>
              <p:nvPr/>
            </p:nvSpPr>
            <p:spPr>
              <a:xfrm>
                <a:off x="2971799" y="2035629"/>
                <a:ext cx="5617030" cy="159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lattice dimension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points at distance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D96CE-A748-4AF5-A492-B54F3CAE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99" y="2035629"/>
                <a:ext cx="5617030" cy="1590179"/>
              </a:xfrm>
              <a:prstGeom prst="rect">
                <a:avLst/>
              </a:prstGeom>
              <a:blipFill>
                <a:blip r:embed="rId4"/>
                <a:stretch>
                  <a:fillRect l="-2711" t="-4598" b="-1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E94879-8878-4715-B8E3-AE6808DBD82D}"/>
              </a:ext>
            </a:extLst>
          </p:cNvPr>
          <p:cNvSpPr txBox="1"/>
          <p:nvPr/>
        </p:nvSpPr>
        <p:spPr>
          <a:xfrm>
            <a:off x="925284" y="3884839"/>
            <a:ext cx="111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1889</a:t>
            </a:r>
          </a:p>
        </p:txBody>
      </p:sp>
    </p:spTree>
    <p:extLst>
      <p:ext uri="{BB962C8B-B14F-4D97-AF65-F5344CB8AC3E}">
        <p14:creationId xmlns:p14="http://schemas.microsoft.com/office/powerpoint/2010/main" val="927113789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772" y="219996"/>
            <a:ext cx="9144000" cy="81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Reverse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Conjecture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8852C-32E4-452A-A6CD-14912EC30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" y="1779814"/>
            <a:ext cx="2095500" cy="2105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D96CE-A748-4AF5-A492-B54F3CAE515F}"/>
                  </a:ext>
                </a:extLst>
              </p:cNvPr>
              <p:cNvSpPr txBox="1"/>
              <p:nvPr/>
            </p:nvSpPr>
            <p:spPr>
              <a:xfrm>
                <a:off x="2971798" y="2035629"/>
                <a:ext cx="5878287" cy="1621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lattice dimension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points at distance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7D96CE-A748-4AF5-A492-B54F3CAE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98" y="2035629"/>
                <a:ext cx="5878287" cy="1621021"/>
              </a:xfrm>
              <a:prstGeom prst="rect">
                <a:avLst/>
              </a:prstGeom>
              <a:blipFill>
                <a:blip r:embed="rId4"/>
                <a:stretch>
                  <a:fillRect l="-2591" t="-4511" b="-1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E94879-8878-4715-B8E3-AE6808DBD82D}"/>
              </a:ext>
            </a:extLst>
          </p:cNvPr>
          <p:cNvSpPr txBox="1"/>
          <p:nvPr/>
        </p:nvSpPr>
        <p:spPr>
          <a:xfrm>
            <a:off x="925284" y="3884839"/>
            <a:ext cx="111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1889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C2239-544C-4A15-90E6-8C02DC7D17DA}"/>
                  </a:ext>
                </a:extLst>
              </p:cNvPr>
              <p:cNvSpPr txBox="1"/>
              <p:nvPr/>
            </p:nvSpPr>
            <p:spPr>
              <a:xfrm>
                <a:off x="432707" y="4884280"/>
                <a:ext cx="871129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Conjecture:</a:t>
                </a:r>
                <a:r>
                  <a:rPr lang="en-US" sz="3200" dirty="0"/>
                  <a:t>  If all non-trivial </a:t>
                </a:r>
                <a:r>
                  <a:rPr lang="en-US" sz="3200" dirty="0" err="1"/>
                  <a:t>sublattices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have determinant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can we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upper bound</a:t>
                </a:r>
              </a:p>
              <a:p>
                <a:r>
                  <a:rPr lang="en-US" sz="3200" dirty="0"/>
                  <a:t>number of points as above?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C2239-544C-4A15-90E6-8C02DC7D1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7" y="4884280"/>
                <a:ext cx="8711293" cy="1569660"/>
              </a:xfrm>
              <a:prstGeom prst="rect">
                <a:avLst/>
              </a:prstGeom>
              <a:blipFill>
                <a:blip r:embed="rId5"/>
                <a:stretch>
                  <a:fillRect l="-1819" t="-46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345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772" y="219996"/>
            <a:ext cx="9144000" cy="816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Reverse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Minkowski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C2239-544C-4A15-90E6-8C02DC7D17DA}"/>
                  </a:ext>
                </a:extLst>
              </p:cNvPr>
              <p:cNvSpPr txBox="1"/>
              <p:nvPr/>
            </p:nvSpPr>
            <p:spPr>
              <a:xfrm>
                <a:off x="356507" y="1934251"/>
                <a:ext cx="8711293" cy="462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2">
                        <a:lumMod val="50000"/>
                      </a:schemeClr>
                    </a:solidFill>
                  </a:rPr>
                  <a:t>Regev-S.Davidowitz `17:</a:t>
                </a:r>
                <a:r>
                  <a:rPr lang="en-US" sz="3200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lattice dimension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If all non-trivial </a:t>
                </a:r>
                <a:r>
                  <a:rPr lang="en-US" sz="3200" dirty="0" err="1"/>
                  <a:t>sublattices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have determinant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then:</a:t>
                </a:r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points at distance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Almost tight: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points at distance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sz="3200" dirty="0"/>
              </a:p>
              <a:p>
                <a:r>
                  <a:rPr lang="en-US" sz="3200" dirty="0"/>
                  <a:t>                     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2C2239-544C-4A15-90E6-8C02DC7D1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" y="1934251"/>
                <a:ext cx="8711293" cy="4628768"/>
              </a:xfrm>
              <a:prstGeom prst="rect">
                <a:avLst/>
              </a:prstGeom>
              <a:blipFill>
                <a:blip r:embed="rId3"/>
                <a:stretch>
                  <a:fillRect l="-1748" t="-1711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092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38100" y="1256794"/>
                <a:ext cx="91440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Algorithmic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Kannan-</a:t>
                </a:r>
                <a:r>
                  <a:rPr lang="en-US" sz="3200" dirty="0" err="1"/>
                  <a:t>Lovász</a:t>
                </a:r>
                <a:r>
                  <a:rPr lang="en-US" sz="3200" dirty="0"/>
                  <a:t> conjecture via discrete Gaussian sampling.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NP certificates for covering radius that are tight within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 assuming slicing conjecture. </a:t>
                </a: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256794"/>
                <a:ext cx="9144000" cy="2062103"/>
              </a:xfrm>
              <a:prstGeom prst="rect">
                <a:avLst/>
              </a:prstGeom>
              <a:blipFill>
                <a:blip r:embed="rId2"/>
                <a:stretch>
                  <a:fillRect l="-1733" t="-4142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92C96BCD-0CC9-401E-B759-921D21127E92}"/>
              </a:ext>
            </a:extLst>
          </p:cNvPr>
          <p:cNvSpPr txBox="1">
            <a:spLocks noChangeArrowheads="1"/>
          </p:cNvSpPr>
          <p:nvPr/>
        </p:nvSpPr>
        <p:spPr>
          <a:xfrm>
            <a:off x="326571" y="3736311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Open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B4CCB-FBBE-4411-950B-746FE01A297E}"/>
              </a:ext>
            </a:extLst>
          </p:cNvPr>
          <p:cNvSpPr/>
          <p:nvPr/>
        </p:nvSpPr>
        <p:spPr>
          <a:xfrm>
            <a:off x="38100" y="46095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ea typeface="Cambria Math" panose="02040503050406030204" pitchFamily="18" charset="0"/>
                <a:cs typeface="Arial" panose="020B0604020202020204" pitchFamily="34" charset="0"/>
              </a:rPr>
              <a:t>Prove KL conjecture for general convex bodies.</a:t>
            </a:r>
          </a:p>
        </p:txBody>
      </p:sp>
    </p:spTree>
    <p:extLst>
      <p:ext uri="{BB962C8B-B14F-4D97-AF65-F5344CB8AC3E}">
        <p14:creationId xmlns:p14="http://schemas.microsoft.com/office/powerpoint/2010/main" val="23545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116548" y="2859416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smallest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scaling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b="1" dirty="0">
                    <a:solidFill>
                      <a:schemeClr val="tx1"/>
                    </a:solidFill>
                  </a:rPr>
                  <a:t>every shift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an integer point.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2"/>
                <a:stretch>
                  <a:fillRect t="-5988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Either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covering radius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4"/>
                <a:stretch>
                  <a:fillRect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179268" y="3466363"/>
                <a:ext cx="605935" cy="523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8" y="3466363"/>
                <a:ext cx="605935" cy="52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2FE259-2DCD-4B32-BB23-F9BE938B0CE4}"/>
                  </a:ext>
                </a:extLst>
              </p:cNvPr>
              <p:cNvSpPr txBox="1"/>
              <p:nvPr/>
            </p:nvSpPr>
            <p:spPr>
              <a:xfrm>
                <a:off x="1738568" y="3429429"/>
                <a:ext cx="2165656" cy="597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2FE259-2DCD-4B32-BB23-F9BE938B0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68" y="3429429"/>
                <a:ext cx="2165656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98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02ED8-1CDF-4B61-AE9B-A4ADDA88DFD6}"/>
              </a:ext>
            </a:extLst>
          </p:cNvPr>
          <p:cNvGrpSpPr/>
          <p:nvPr/>
        </p:nvGrpSpPr>
        <p:grpSpPr>
          <a:xfrm>
            <a:off x="4606133" y="2817459"/>
            <a:ext cx="1958744" cy="1746220"/>
            <a:chOff x="3757132" y="2763730"/>
            <a:chExt cx="1958744" cy="1746220"/>
          </a:xfrm>
        </p:grpSpPr>
        <p:sp>
          <p:nvSpPr>
            <p:cNvPr id="51" name="Freeform 50"/>
            <p:cNvSpPr>
              <a:spLocks noChangeAspect="1"/>
            </p:cNvSpPr>
            <p:nvPr/>
          </p:nvSpPr>
          <p:spPr>
            <a:xfrm>
              <a:off x="3757132" y="2763730"/>
              <a:ext cx="1958744" cy="1746220"/>
            </a:xfrm>
            <a:custGeom>
              <a:avLst/>
              <a:gdLst>
                <a:gd name="connsiteX0" fmla="*/ 0 w 1343025"/>
                <a:gd name="connsiteY0" fmla="*/ 0 h 1162050"/>
                <a:gd name="connsiteX1" fmla="*/ 0 w 1343025"/>
                <a:gd name="connsiteY1" fmla="*/ 1162050 h 1162050"/>
                <a:gd name="connsiteX2" fmla="*/ 1343025 w 1343025"/>
                <a:gd name="connsiteY2" fmla="*/ 1143000 h 1162050"/>
                <a:gd name="connsiteX3" fmla="*/ 0 w 1343025"/>
                <a:gd name="connsiteY3" fmla="*/ 0 h 1162050"/>
                <a:gd name="connsiteX0" fmla="*/ 0 w 1333500"/>
                <a:gd name="connsiteY0" fmla="*/ 0 h 1162050"/>
                <a:gd name="connsiteX1" fmla="*/ 0 w 1333500"/>
                <a:gd name="connsiteY1" fmla="*/ 1162050 h 1162050"/>
                <a:gd name="connsiteX2" fmla="*/ 1333500 w 1333500"/>
                <a:gd name="connsiteY2" fmla="*/ 1162050 h 1162050"/>
                <a:gd name="connsiteX3" fmla="*/ 0 w 1333500"/>
                <a:gd name="connsiteY3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1162050">
                  <a:moveTo>
                    <a:pt x="0" y="0"/>
                  </a:moveTo>
                  <a:lnTo>
                    <a:pt x="0" y="1162050"/>
                  </a:lnTo>
                  <a:lnTo>
                    <a:pt x="1333500" y="11620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117374" y="3644287"/>
                  <a:ext cx="4760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7374" y="3644287"/>
                  <a:ext cx="47609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Either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covering radius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4"/>
                <a:stretch>
                  <a:fillRect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44ED0B60-0DB4-47C0-82C4-7E020D04E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662" y="2889499"/>
                <a:ext cx="4864510" cy="1405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Can find integer point in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800" dirty="0">
                    <a:solidFill>
                      <a:srgbClr val="FF0000"/>
                    </a:solidFill>
                  </a:rPr>
                  <a:t>D.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12]</a:t>
                </a: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44ED0B60-0DB4-47C0-82C4-7E020D04E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2" y="2889499"/>
                <a:ext cx="4864510" cy="1405277"/>
              </a:xfrm>
              <a:prstGeom prst="rect">
                <a:avLst/>
              </a:prstGeom>
              <a:blipFill>
                <a:blip r:embed="rId5"/>
                <a:stretch>
                  <a:fillRect t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2B963E4-0B72-47A9-953C-04D3F640F0FF}"/>
              </a:ext>
            </a:extLst>
          </p:cNvPr>
          <p:cNvSpPr/>
          <p:nvPr/>
        </p:nvSpPr>
        <p:spPr>
          <a:xfrm>
            <a:off x="4748774" y="4007385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72B6B21-410F-4C39-9FFD-6A09D1B2FA53}"/>
              </a:ext>
            </a:extLst>
          </p:cNvPr>
          <p:cNvSpPr/>
          <p:nvPr/>
        </p:nvSpPr>
        <p:spPr>
          <a:xfrm>
            <a:off x="4748774" y="3436422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1D656F5-CC90-42FC-8649-B9F819CCCFF0}"/>
              </a:ext>
            </a:extLst>
          </p:cNvPr>
          <p:cNvSpPr/>
          <p:nvPr/>
        </p:nvSpPr>
        <p:spPr>
          <a:xfrm>
            <a:off x="5406174" y="4018844"/>
            <a:ext cx="66364" cy="580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0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>
            <a:spLocks noChangeAspect="1"/>
          </p:cNvSpPr>
          <p:nvPr/>
        </p:nvSpPr>
        <p:spPr>
          <a:xfrm>
            <a:off x="4116548" y="2859416"/>
            <a:ext cx="1345752" cy="1199738"/>
          </a:xfrm>
          <a:custGeom>
            <a:avLst/>
            <a:gdLst>
              <a:gd name="connsiteX0" fmla="*/ 0 w 1343025"/>
              <a:gd name="connsiteY0" fmla="*/ 0 h 1162050"/>
              <a:gd name="connsiteX1" fmla="*/ 0 w 1343025"/>
              <a:gd name="connsiteY1" fmla="*/ 1162050 h 1162050"/>
              <a:gd name="connsiteX2" fmla="*/ 1343025 w 1343025"/>
              <a:gd name="connsiteY2" fmla="*/ 1143000 h 1162050"/>
              <a:gd name="connsiteX3" fmla="*/ 0 w 1343025"/>
              <a:gd name="connsiteY3" fmla="*/ 0 h 1162050"/>
              <a:gd name="connsiteX0" fmla="*/ 0 w 1333500"/>
              <a:gd name="connsiteY0" fmla="*/ 0 h 1162050"/>
              <a:gd name="connsiteX1" fmla="*/ 0 w 1333500"/>
              <a:gd name="connsiteY1" fmla="*/ 1162050 h 1162050"/>
              <a:gd name="connsiteX2" fmla="*/ 1333500 w 1333500"/>
              <a:gd name="connsiteY2" fmla="*/ 1162050 h 1162050"/>
              <a:gd name="connsiteX3" fmla="*/ 0 w 133350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1162050">
                <a:moveTo>
                  <a:pt x="0" y="0"/>
                </a:moveTo>
                <a:lnTo>
                  <a:pt x="0" y="1162050"/>
                </a:lnTo>
                <a:lnTo>
                  <a:pt x="1333500" y="1162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C8AB71-B721-4823-AF47-6DAA4D2F16D6}"/>
              </a:ext>
            </a:extLst>
          </p:cNvPr>
          <p:cNvCxnSpPr>
            <a:cxnSpLocks/>
            <a:stCxn id="51" idx="0"/>
            <a:endCxn id="70" idx="4"/>
          </p:cNvCxnSpPr>
          <p:nvPr/>
        </p:nvCxnSpPr>
        <p:spPr>
          <a:xfrm>
            <a:off x="4116548" y="2859416"/>
            <a:ext cx="827" cy="1221416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092268" y="2853435"/>
            <a:ext cx="4051357" cy="1807892"/>
            <a:chOff x="2537533" y="1262545"/>
            <a:chExt cx="4051357" cy="1807892"/>
          </a:xfrm>
        </p:grpSpPr>
        <p:grpSp>
          <p:nvGrpSpPr>
            <p:cNvPr id="23" name="Group 22"/>
            <p:cNvGrpSpPr/>
            <p:nvPr/>
          </p:nvGrpSpPr>
          <p:grpSpPr>
            <a:xfrm>
              <a:off x="2537533" y="1268053"/>
              <a:ext cx="2059431" cy="1802384"/>
              <a:chOff x="5434874" y="2457450"/>
              <a:chExt cx="2837600" cy="283913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434874" y="24574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436448" y="33718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34874" y="42862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34874" y="520065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94039" y="1262545"/>
              <a:ext cx="1394851" cy="1801539"/>
              <a:chOff x="6350570" y="2458781"/>
              <a:chExt cx="1921904" cy="28377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350570" y="24587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352144" y="33731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350570" y="42875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50570" y="5201981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66266" y="24601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67840" y="33745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66266" y="42889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266266" y="5203312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179460" y="24619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181034" y="33763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179460" y="42907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179460" y="5205140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39" y="4053259"/>
                <a:ext cx="71147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38150" y="131317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Main Dichotomy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20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 rank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integer projection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vol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small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D6FC111-51FF-49D8-8A8C-A3A105D0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36" y="5306697"/>
                <a:ext cx="8495538" cy="1021517"/>
              </a:xfrm>
              <a:prstGeom prst="rect">
                <a:avLst/>
              </a:prstGeom>
              <a:blipFill>
                <a:blip r:embed="rId3"/>
                <a:stretch>
                  <a:fillRect t="-1197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/>
              <p:nvPr/>
            </p:nvSpPr>
            <p:spPr>
              <a:xfrm>
                <a:off x="4179268" y="3466363"/>
                <a:ext cx="476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412F1E-C849-456E-A36C-31F2D139E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8" y="3466363"/>
                <a:ext cx="47609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51CE3C-ECFF-4450-9D11-69B0DE4FD2AA}"/>
                  </a:ext>
                </a:extLst>
              </p:cNvPr>
              <p:cNvSpPr txBox="1"/>
              <p:nvPr/>
            </p:nvSpPr>
            <p:spPr>
              <a:xfrm>
                <a:off x="753373" y="2917001"/>
                <a:ext cx="3170804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/>
                  <a:t>Projection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(0 1)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51CE3C-ECFF-4450-9D11-69B0DE4FD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73" y="2917001"/>
                <a:ext cx="3170804" cy="1126462"/>
              </a:xfrm>
              <a:prstGeom prst="rect">
                <a:avLst/>
              </a:prstGeom>
              <a:blipFill>
                <a:blip r:embed="rId5"/>
                <a:stretch>
                  <a:fillRect l="-4038" t="-1087" r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7A84E7BC-9DC2-4908-9296-FBB135E192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is “flat”:</a:t>
                </a:r>
              </a:p>
            </p:txBody>
          </p:sp>
        </mc:Choice>
        <mc:Fallback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7A84E7BC-9DC2-4908-9296-FBB135E19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150" y="1120796"/>
                <a:ext cx="8495538" cy="1021517"/>
              </a:xfrm>
              <a:blipFill>
                <a:blip r:embed="rId6"/>
                <a:stretch>
                  <a:fillRect t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Line 24">
            <a:extLst>
              <a:ext uri="{FF2B5EF4-FFF2-40B4-BE49-F238E27FC236}">
                <a16:creationId xmlns:a16="http://schemas.microsoft.com/office/drawing/2014/main" id="{6E547064-E05C-44FD-9A7E-39CA039DB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1651" y="3481013"/>
            <a:ext cx="1" cy="560903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28033</TotalTime>
  <Words>2129</Words>
  <Application>Microsoft Office PowerPoint</Application>
  <PresentationFormat>On-screen Show (4:3)</PresentationFormat>
  <Paragraphs>528</Paragraphs>
  <Slides>64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Mathematica1</vt:lpstr>
      <vt:lpstr>epfl</vt:lpstr>
      <vt:lpstr>On Approximating the Covering Radius and Finding Dense Lattice Subspaces</vt:lpstr>
      <vt:lpstr>PowerPoint Presentation</vt:lpstr>
      <vt:lpstr>Integer Programming (IP)</vt:lpstr>
      <vt:lpstr>Main Dichotomy</vt:lpstr>
      <vt:lpstr>Main Dichotomy</vt:lpstr>
      <vt:lpstr>Main Dichotomy</vt:lpstr>
      <vt:lpstr>Main Dichotomy</vt:lpstr>
      <vt:lpstr>Main Dichotomy</vt:lpstr>
      <vt:lpstr>Main Dichotomy</vt:lpstr>
      <vt:lpstr>Main Dichotomy</vt:lpstr>
      <vt:lpstr>Main Dichotomy</vt:lpstr>
      <vt:lpstr>Duality Relation</vt:lpstr>
      <vt:lpstr>Khinchine Flatness Theorem</vt:lpstr>
      <vt:lpstr>Khinchine Flatness Theorem</vt:lpstr>
      <vt:lpstr>Kannan-Lovász Flatness Theorem</vt:lpstr>
      <vt:lpstr>Kannan-Lovász Conjecture</vt:lpstr>
      <vt:lpstr>Faster Algorithm for IP?</vt:lpstr>
      <vt:lpstr>ℓ_2 Kannan-Lovász Conjecture</vt:lpstr>
      <vt:lpstr>ℓ_2 Kannan-Lovász Conjecture</vt:lpstr>
      <vt:lpstr>ℓ_2 Kannan-Lovász Conjecture</vt:lpstr>
      <vt:lpstr>PowerPoint Presentation</vt:lpstr>
      <vt:lpstr>ℓ_2 Kannan-Lovász Conjecture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Daniel Dadush</cp:lastModifiedBy>
  <cp:revision>1054</cp:revision>
  <dcterms:created xsi:type="dcterms:W3CDTF">2012-06-08T18:11:31Z</dcterms:created>
  <dcterms:modified xsi:type="dcterms:W3CDTF">2017-09-12T04:21:44Z</dcterms:modified>
</cp:coreProperties>
</file>