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9"/>
  </p:notesMasterIdLst>
  <p:sldIdLst>
    <p:sldId id="256" r:id="rId2"/>
    <p:sldId id="314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90" r:id="rId14"/>
    <p:sldId id="291" r:id="rId15"/>
    <p:sldId id="292" r:id="rId16"/>
    <p:sldId id="293" r:id="rId17"/>
    <p:sldId id="294" r:id="rId18"/>
    <p:sldId id="328" r:id="rId19"/>
    <p:sldId id="329" r:id="rId20"/>
    <p:sldId id="320" r:id="rId21"/>
    <p:sldId id="319" r:id="rId22"/>
    <p:sldId id="315" r:id="rId23"/>
    <p:sldId id="326" r:id="rId24"/>
    <p:sldId id="327" r:id="rId25"/>
    <p:sldId id="331" r:id="rId26"/>
    <p:sldId id="316" r:id="rId27"/>
    <p:sldId id="317" r:id="rId28"/>
    <p:sldId id="332" r:id="rId29"/>
    <p:sldId id="333" r:id="rId30"/>
    <p:sldId id="318" r:id="rId31"/>
    <p:sldId id="321" r:id="rId32"/>
    <p:sldId id="301" r:id="rId33"/>
    <p:sldId id="302" r:id="rId34"/>
    <p:sldId id="303" r:id="rId35"/>
    <p:sldId id="304" r:id="rId36"/>
    <p:sldId id="306" r:id="rId37"/>
    <p:sldId id="308" r:id="rId38"/>
    <p:sldId id="309" r:id="rId39"/>
    <p:sldId id="311" r:id="rId40"/>
    <p:sldId id="323" r:id="rId41"/>
    <p:sldId id="322" r:id="rId42"/>
    <p:sldId id="312" r:id="rId43"/>
    <p:sldId id="313" r:id="rId44"/>
    <p:sldId id="324" r:id="rId45"/>
    <p:sldId id="325" r:id="rId46"/>
    <p:sldId id="257" r:id="rId47"/>
    <p:sldId id="258" r:id="rId48"/>
    <p:sldId id="259" r:id="rId49"/>
    <p:sldId id="260" r:id="rId50"/>
    <p:sldId id="261" r:id="rId51"/>
    <p:sldId id="262" r:id="rId52"/>
    <p:sldId id="263" r:id="rId53"/>
    <p:sldId id="264" r:id="rId54"/>
    <p:sldId id="265" r:id="rId55"/>
    <p:sldId id="266" r:id="rId56"/>
    <p:sldId id="267" r:id="rId57"/>
    <p:sldId id="268" r:id="rId58"/>
    <p:sldId id="330" r:id="rId59"/>
    <p:sldId id="271" r:id="rId60"/>
    <p:sldId id="272" r:id="rId61"/>
    <p:sldId id="273" r:id="rId62"/>
    <p:sldId id="274" r:id="rId63"/>
    <p:sldId id="275" r:id="rId64"/>
    <p:sldId id="276" r:id="rId65"/>
    <p:sldId id="277" r:id="rId66"/>
    <p:sldId id="278" r:id="rId67"/>
    <p:sldId id="334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6041"/>
  </p:normalViewPr>
  <p:slideViewPr>
    <p:cSldViewPr snapToGrid="0" snapToObjects="1">
      <p:cViewPr>
        <p:scale>
          <a:sx n="123" d="100"/>
          <a:sy n="123" d="100"/>
        </p:scale>
        <p:origin x="304" y="-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1917F-C17B-0043-ADCB-82648AC8A376}" type="datetimeFigureOut">
              <a:rPr lang="en-US" smtClean="0"/>
              <a:t>5/2/17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23FA6-58D1-B649-A18B-C18BBA525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5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hape 16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4" name="Shape 168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I’l start by telling you a story about Bob.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Not his real name of course. 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But Bob is a real person. </a:t>
            </a:r>
          </a:p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Bob’s percent kidney function is on the y axis 0-100.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Bob’s age is on the x-axis starting at age 47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The legend over shows the different types of events and medical care Bob receives</a:t>
            </a:r>
          </a:p>
        </p:txBody>
      </p:sp>
    </p:spTree>
    <p:extLst>
      <p:ext uri="{BB962C8B-B14F-4D97-AF65-F5344CB8AC3E}">
        <p14:creationId xmlns:p14="http://schemas.microsoft.com/office/powerpoint/2010/main" val="39815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hape 326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9394" name="Shape 327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So we’re going to assume that given latent variable for person i, the conditional likelihood factorizes over the variables.  So we first need to specify the model for a single trajectory.  So we’re going to use a GP model, with a highly structured mean function. The first grey term is a population term that uses baseline covariates.  The second red term is a clustering term, assuming that the trajectory for this person’s lab follows a common curve like those shown at bottom left.  The green term allows for an individual to adjust this mean function, and the blue term is the explicit GP short-term variations.  The figures at right show the effect of these terms to the predicted mean function</a:t>
            </a:r>
          </a:p>
        </p:txBody>
      </p:sp>
    </p:spTree>
    <p:extLst>
      <p:ext uri="{BB962C8B-B14F-4D97-AF65-F5344CB8AC3E}">
        <p14:creationId xmlns:p14="http://schemas.microsoft.com/office/powerpoint/2010/main" val="598020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hape 36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42" name="Shape 362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So now, we’re going to specify priors that will allow us to learn correlations and induce dependence between the different labs. So we’ll assume that those long-term individual deviations b are correlated via MVN, and the cluster assignments z are correlated via a mixture of multinomials.  The c_i is a global cluster assignment that tells which multinomial distribution to draw the corresponding z from</a:t>
            </a:r>
          </a:p>
        </p:txBody>
      </p:sp>
    </p:spTree>
    <p:extLst>
      <p:ext uri="{BB962C8B-B14F-4D97-AF65-F5344CB8AC3E}">
        <p14:creationId xmlns:p14="http://schemas.microsoft.com/office/powerpoint/2010/main" val="719519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hape 36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3490" name="Shape 368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To evaluate our approach we use a dataset 6 variables - kidney function + 5 labs relevant to CKD, for a cohort of 44k CKD patients at Duke. After training the model using stochastic variational inference, for each test patient we use all their labs up until a cutoff time to predict held-out labs in the future. We evaluate by taking the mean absolute error for each test patient in future time bins and averaging over test patients.  As a baseline we use the model for a single trajectory from 2 slides ago, trained independently to each variable.</a:t>
            </a:r>
          </a:p>
        </p:txBody>
      </p:sp>
    </p:spTree>
    <p:extLst>
      <p:ext uri="{BB962C8B-B14F-4D97-AF65-F5344CB8AC3E}">
        <p14:creationId xmlns:p14="http://schemas.microsoft.com/office/powerpoint/2010/main" val="1081418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hape 37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5538" name="Shape 373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This table shows the results.  Each row shows error for each lab, for our method and the baseline; bold or lower is better.  Columns show errors in future time windows.  The t=1, for instance, indicates the results for using data up until t=1 for test patients to then make predictions for future labs between t=1 to 2, 2 to 4, 4 to 8, etc.  Overall, our method performs better for those labs that tend to have higher degrees of missingness, because our method leverages correlations between labs while the comparator can only use baseline covariates.</a:t>
            </a:r>
          </a:p>
        </p:txBody>
      </p:sp>
    </p:spTree>
    <p:extLst>
      <p:ext uri="{BB962C8B-B14F-4D97-AF65-F5344CB8AC3E}">
        <p14:creationId xmlns:p14="http://schemas.microsoft.com/office/powerpoint/2010/main" val="1991347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D2FF5-E5B0-8842-9E00-4C07D309FBA7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29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D2FF5-E5B0-8842-9E00-4C07D309FBA7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88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D2FF5-E5B0-8842-9E00-4C07D309FBA7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60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D2FF5-E5B0-8842-9E00-4C07D309FBA7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9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D2FF5-E5B0-8842-9E00-4C07D309FBA7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71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hape 20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66914" name="Shape 206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Our initial focus will be one of the most distressing issues to MSers: seemingly chaotic symptoms.  Twenty-two non-specific non-pathognomonic symptoms are seen with MS, ranging from generalized fatigue and cognitive changes to focal sensory changes and walking instability.  </a:t>
            </a:r>
          </a:p>
          <a:p>
            <a:endParaRPr lang="en-US" altLang="en-US">
              <a:ea typeface="ＭＳ Ｐゴシック" charset="-128"/>
            </a:endParaRPr>
          </a:p>
          <a:p>
            <a:r>
              <a:rPr lang="en-US" altLang="en-US">
                <a:ea typeface="ＭＳ Ｐゴシック" charset="-128"/>
              </a:rPr>
              <a:t>Each symptom or collection of symptoms can be affected by active relapse or recrudescence from a silent relapse, medication/toxic effects, temperature change, stress, sleep deprivation, or biorhythm.</a:t>
            </a:r>
          </a:p>
          <a:p>
            <a:endParaRPr lang="en-US" altLang="en-US">
              <a:ea typeface="ＭＳ Ｐゴシック" charset="-128"/>
            </a:endParaRPr>
          </a:p>
          <a:p>
            <a:r>
              <a:rPr lang="en-US" altLang="en-US">
                <a:ea typeface="ＭＳ Ｐゴシック" charset="-128"/>
              </a:rPr>
              <a:t>So we had to ask…</a:t>
            </a:r>
          </a:p>
          <a:p>
            <a:endParaRPr lang="en-US" altLang="en-US">
              <a:ea typeface="ＭＳ Ｐゴシック" charset="-128"/>
            </a:endParaRPr>
          </a:p>
          <a:p>
            <a:r>
              <a:rPr lang="en-US" altLang="en-US">
                <a:ea typeface="ＭＳ Ｐゴシック" charset="-128"/>
              </a:rPr>
              <a:t>How can we monitor this continuously to find the patterns in these fragmented symptoms?</a:t>
            </a:r>
          </a:p>
        </p:txBody>
      </p:sp>
    </p:spTree>
    <p:extLst>
      <p:ext uri="{BB962C8B-B14F-4D97-AF65-F5344CB8AC3E}">
        <p14:creationId xmlns:p14="http://schemas.microsoft.com/office/powerpoint/2010/main" val="208062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hape 18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0962" name="Shape 186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Bob first meets Duke health system about 15 years ago at age 47. 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Bob shows up at the ED about a half-dozen times, gets a battery of tests.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We collect enough data on Bob to know that he has 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Uncontrolled diabetes and HTN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He has normal kidney function but evidence of kidney damage</a:t>
            </a:r>
          </a:p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18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hape 220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68962" name="Shape 221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So we developed an app.  The app walks them through the consent process and then obtains some preliminary information on disease history</a:t>
            </a:r>
          </a:p>
          <a:p>
            <a:r>
              <a:rPr lang="en-US" altLang="en-US">
                <a:ea typeface="ＭＳ Ｐゴシック" charset="-128"/>
              </a:rPr>
              <a:t>— Year and age at diagnosis, MS type, the diagnostic studies used to make, state of birth, # of relapses, family history, co-morbidities.</a:t>
            </a:r>
          </a:p>
          <a:p>
            <a:endParaRPr lang="en-US" altLang="en-US">
              <a:ea typeface="ＭＳ Ｐゴシック" charset="-128"/>
            </a:endParaRPr>
          </a:p>
          <a:p>
            <a:r>
              <a:rPr lang="en-US" altLang="en-US">
                <a:ea typeface="ＭＳ Ｐゴシック" charset="-128"/>
              </a:rPr>
              <a:t>The daily symptom and medication survey then prompts the user to report </a:t>
            </a:r>
          </a:p>
          <a:p>
            <a:r>
              <a:rPr lang="en-US" altLang="en-US">
                <a:ea typeface="ＭＳ Ｐゴシック" charset="-128"/>
              </a:rPr>
              <a:t>— Monitor all 22 common symptoms in multiple sclerosis</a:t>
            </a:r>
          </a:p>
          <a:p>
            <a:r>
              <a:rPr lang="en-US" altLang="en-US">
                <a:ea typeface="ＭＳ Ｐゴシック" charset="-128"/>
              </a:rPr>
              <a:t>— Monitor all current medications (pre-populated with 80 medications commonly used in MS and ability to add ones not pre-populated)</a:t>
            </a:r>
          </a:p>
          <a:p>
            <a:r>
              <a:rPr lang="en-US" altLang="en-US">
                <a:ea typeface="ＭＳ Ｐゴシック" charset="-128"/>
              </a:rPr>
              <a:t>— Relapse data</a:t>
            </a:r>
          </a:p>
          <a:p>
            <a:r>
              <a:rPr lang="en-US" altLang="en-US">
                <a:ea typeface="ＭＳ Ｐゴシック" charset="-128"/>
              </a:rPr>
              <a:t>— Five prompted tasks useful for MS monitoring (evaluate spatial memory; auditory processing, cognitive flexibility, and mental calculation;  walking stability; rapid alternating movements and fatiguability; coordination)</a:t>
            </a:r>
          </a:p>
        </p:txBody>
      </p:sp>
    </p:spTree>
    <p:extLst>
      <p:ext uri="{BB962C8B-B14F-4D97-AF65-F5344CB8AC3E}">
        <p14:creationId xmlns:p14="http://schemas.microsoft.com/office/powerpoint/2010/main" val="161218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hape 2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1010" name="Shape 242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Data types that are of interest in multiple sclerosis (at least 13): BMI, Weight, Height, electrodermal activity, UV index, steps, workouts, dietary energy, biotin, vitamin D, body temperature, heart rate, sleep analysis</a:t>
            </a:r>
          </a:p>
        </p:txBody>
      </p:sp>
    </p:spTree>
    <p:extLst>
      <p:ext uri="{BB962C8B-B14F-4D97-AF65-F5344CB8AC3E}">
        <p14:creationId xmlns:p14="http://schemas.microsoft.com/office/powerpoint/2010/main" val="1945456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hape 256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3058" name="Shape 257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Features immediately useful to participants</a:t>
            </a:r>
          </a:p>
          <a:p>
            <a:r>
              <a:rPr lang="en-US" altLang="en-US">
                <a:ea typeface="ＭＳ Ｐゴシック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987442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hape 26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5106" name="Shape 266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Feedback through journal review (ability to supplement each day’s entry with free text), weekly check-in on their symptoms, and a provider report</a:t>
            </a:r>
          </a:p>
          <a:p>
            <a:r>
              <a:rPr lang="en-US" altLang="en-US">
                <a:ea typeface="ＭＳ Ｐゴシック" charset="-128"/>
              </a:rPr>
              <a:t>Provider Reports</a:t>
            </a:r>
          </a:p>
          <a:p>
            <a:r>
              <a:rPr lang="en-US" altLang="en-US">
                <a:ea typeface="ＭＳ Ｐゴシック" charset="-128"/>
              </a:rPr>
              <a:t>Summarize events between clinic visits</a:t>
            </a:r>
          </a:p>
          <a:p>
            <a:r>
              <a:rPr lang="en-US" altLang="en-US">
                <a:ea typeface="ＭＳ Ｐゴシック" charset="-128"/>
              </a:rPr>
              <a:t>Facilitates communication during clinical encounters</a:t>
            </a:r>
          </a:p>
          <a:p>
            <a:r>
              <a:rPr lang="en-US" altLang="en-US">
                <a:ea typeface="ＭＳ Ｐゴシック" charset="-128"/>
              </a:rPr>
              <a:t>Exportable PDF for EMR </a:t>
            </a:r>
          </a:p>
          <a:p>
            <a:r>
              <a:rPr lang="en-US" altLang="en-US">
                <a:ea typeface="ＭＳ Ｐゴシック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5020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hape 27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7154" name="Shape 275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Lastly, we have the app’s learn section, where users have direct access to more than 16,000 pages of curated content</a:t>
            </a:r>
          </a:p>
          <a:p>
            <a:r>
              <a:rPr lang="en-US" altLang="en-US">
                <a:ea typeface="ＭＳ Ｐゴシック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80065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hape 27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9202" name="Shape 280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— Develop a sparse logistic regression model for predicting whether patients are likely to experience a particular symptom in the future.</a:t>
            </a:r>
          </a:p>
          <a:p>
            <a:r>
              <a:rPr lang="en-US" altLang="en-US">
                <a:ea typeface="ＭＳ Ｐゴシック" charset="-128"/>
              </a:rPr>
              <a:t>— Incorporate a hierarchical layer, based on Gaussian Processes for modeling time series data, such as data from sleep or activity trackers.</a:t>
            </a:r>
          </a:p>
          <a:p>
            <a:r>
              <a:rPr lang="en-US" altLang="en-US">
                <a:ea typeface="ＭＳ Ｐゴシック" charset="-128"/>
              </a:rPr>
              <a:t>— Use clustering methodology, such as Dirichlet Process mixture models, to discover hidden subpopulations of MS patients. For example, a patient might experience fatigue because they’re not getting enough sleep, they’re depressed, or the underlying cause is their MS.</a:t>
            </a:r>
          </a:p>
          <a:p>
            <a:r>
              <a:rPr lang="en-US" altLang="en-US">
                <a:ea typeface="ＭＳ Ｐゴシック" charset="-128"/>
              </a:rPr>
              <a:t>— Evaluate the efficacy of symptom interventions and disease modifying drugs using longitudinal models and clinical trials.</a:t>
            </a:r>
          </a:p>
        </p:txBody>
      </p:sp>
    </p:spTree>
    <p:extLst>
      <p:ext uri="{BB962C8B-B14F-4D97-AF65-F5344CB8AC3E}">
        <p14:creationId xmlns:p14="http://schemas.microsoft.com/office/powerpoint/2010/main" val="181205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hape 20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3010" name="Shape 204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After a couple of years and visits the ER his kidney function has fallen by half.</a:t>
            </a:r>
          </a:p>
        </p:txBody>
      </p:sp>
    </p:spTree>
    <p:extLst>
      <p:ext uri="{BB962C8B-B14F-4D97-AF65-F5344CB8AC3E}">
        <p14:creationId xmlns:p14="http://schemas.microsoft.com/office/powerpoint/2010/main" val="161454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hape 2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5058" name="Shape 222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He finally sees a kidney specialist after 5 consistent years of decline</a:t>
            </a:r>
          </a:p>
        </p:txBody>
      </p:sp>
    </p:spTree>
    <p:extLst>
      <p:ext uri="{BB962C8B-B14F-4D97-AF65-F5344CB8AC3E}">
        <p14:creationId xmlns:p14="http://schemas.microsoft.com/office/powerpoint/2010/main" val="76798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hape 240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7106" name="Shape 241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Three months after that visit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Bob starts hemodialysis</a:t>
            </a:r>
          </a:p>
        </p:txBody>
      </p:sp>
    </p:spTree>
    <p:extLst>
      <p:ext uri="{BB962C8B-B14F-4D97-AF65-F5344CB8AC3E}">
        <p14:creationId xmlns:p14="http://schemas.microsoft.com/office/powerpoint/2010/main" val="931453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hape 2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9154" name="Shape 258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He spent 10 years on dialysis and died last year at the age of 63.</a:t>
            </a:r>
          </a:p>
        </p:txBody>
      </p:sp>
    </p:spTree>
    <p:extLst>
      <p:ext uri="{BB962C8B-B14F-4D97-AF65-F5344CB8AC3E}">
        <p14:creationId xmlns:p14="http://schemas.microsoft.com/office/powerpoint/2010/main" val="957862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hape 27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1202" name="Shape 276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Bob missed out.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He didn’t get treatment that could have slowed his progression and prolonged his life.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He didn’t get any warning that his life would be turned upside-down.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Nothing to smooth his transition.</a:t>
            </a:r>
          </a:p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But this isn’t just about Bob.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This was a missed opportunity for every taxpayer now footing the bill for all this expensive medical care.</a:t>
            </a:r>
          </a:p>
        </p:txBody>
      </p:sp>
    </p:spTree>
    <p:extLst>
      <p:ext uri="{BB962C8B-B14F-4D97-AF65-F5344CB8AC3E}">
        <p14:creationId xmlns:p14="http://schemas.microsoft.com/office/powerpoint/2010/main" val="118021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hape 28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3250" name="Shape 288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So we end up in a situation where 42% of incident dialysis patients have no prior nephrology care.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Some of those patients had no prior medical care at all.  </a:t>
            </a:r>
          </a:p>
        </p:txBody>
      </p:sp>
    </p:spTree>
    <p:extLst>
      <p:ext uri="{BB962C8B-B14F-4D97-AF65-F5344CB8AC3E}">
        <p14:creationId xmlns:p14="http://schemas.microsoft.com/office/powerpoint/2010/main" val="29500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hape 29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5298" name="Shape 300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Where the majority of people with CKD don’t even know they have the disease.</a:t>
            </a:r>
          </a:p>
          <a:p>
            <a:endParaRPr lang="en-US" altLang="en-US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Of course, seeing a kidney specialist is not a guarantee of a smooth transition to dialysis.</a:t>
            </a:r>
          </a:p>
          <a:p>
            <a:r>
              <a:rPr lang="en-US" altLang="en-US">
                <a:latin typeface="Calibri" charset="0"/>
                <a:ea typeface="Calibri" charset="0"/>
                <a:cs typeface="Calibri" charset="0"/>
                <a:sym typeface="Calibri" charset="0"/>
              </a:rPr>
              <a:t>Even specialists struggle to predict how fast patients will progress.  </a:t>
            </a:r>
          </a:p>
        </p:txBody>
      </p:sp>
    </p:spTree>
    <p:extLst>
      <p:ext uri="{BB962C8B-B14F-4D97-AF65-F5344CB8AC3E}">
        <p14:creationId xmlns:p14="http://schemas.microsoft.com/office/powerpoint/2010/main" val="1597657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5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3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201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601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74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3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601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3547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67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2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2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63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58"/>
          <p:cNvSpPr>
            <a:spLocks noGrp="1"/>
          </p:cNvSpPr>
          <p:nvPr>
            <p:ph type="sldNum" sz="quarter" idx="10"/>
          </p:nvPr>
        </p:nvSpPr>
        <p:spPr>
          <a:xfrm>
            <a:off x="4408489" y="6500813"/>
            <a:ext cx="301625" cy="296862"/>
          </a:xfrm>
        </p:spPr>
        <p:txBody>
          <a:bodyPr vert="horz" numCol="1" anchor="t" anchorCtr="0" compatLnSpc="1">
            <a:prstTxWarp prst="textNoShape">
              <a:avLst/>
            </a:prstTxWarp>
          </a:bodyPr>
          <a:lstStyle>
            <a:lvl1pPr algn="l" defTabSz="914400" eaLnBrk="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Helvetica Light" charset="0"/>
              </a:defRPr>
            </a:lvl1pPr>
          </a:lstStyle>
          <a:p>
            <a:fld id="{BE9CB6A3-E22F-C541-A933-BC85BFF91C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28102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6" y="1821658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7" y="1821658"/>
            <a:ext cx="3750469" cy="4420195"/>
          </a:xfrm>
          <a:prstGeom prst="rect">
            <a:avLst/>
          </a:prstGeom>
        </p:spPr>
        <p:txBody>
          <a:bodyPr/>
          <a:lstStyle>
            <a:lvl1pPr marL="267881" indent="-267881">
              <a:spcBef>
                <a:spcPts val="2672"/>
              </a:spcBef>
              <a:defRPr sz="1969"/>
            </a:lvl1pPr>
            <a:lvl2pPr marL="535762" indent="-267881">
              <a:spcBef>
                <a:spcPts val="2672"/>
              </a:spcBef>
              <a:defRPr sz="1969"/>
            </a:lvl2pPr>
            <a:lvl3pPr marL="803643" indent="-267881">
              <a:spcBef>
                <a:spcPts val="2672"/>
              </a:spcBef>
              <a:defRPr sz="1969"/>
            </a:lvl3pPr>
            <a:lvl4pPr marL="1071524" indent="-267881">
              <a:spcBef>
                <a:spcPts val="2672"/>
              </a:spcBef>
              <a:defRPr sz="1969"/>
            </a:lvl4pPr>
            <a:lvl5pPr marL="1339406" indent="-267881">
              <a:spcBef>
                <a:spcPts val="2672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68"/>
          <p:cNvSpPr>
            <a:spLocks noGrp="1"/>
          </p:cNvSpPr>
          <p:nvPr>
            <p:ph type="sldNum" sz="quarter" idx="14"/>
          </p:nvPr>
        </p:nvSpPr>
        <p:spPr>
          <a:xfrm>
            <a:off x="4408489" y="6500813"/>
            <a:ext cx="301625" cy="296862"/>
          </a:xfrm>
        </p:spPr>
        <p:txBody>
          <a:bodyPr vert="horz" numCol="1" anchor="t" anchorCtr="0" compatLnSpc="1">
            <a:prstTxWarp prst="textNoShape">
              <a:avLst/>
            </a:prstTxWarp>
          </a:bodyPr>
          <a:lstStyle>
            <a:lvl1pPr algn="l" defTabSz="914400" eaLnBrk="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Helvetica Light" charset="0"/>
              </a:defRPr>
            </a:lvl1pPr>
          </a:lstStyle>
          <a:p>
            <a:fld id="{69FCE67B-F95F-294E-82B1-38EC50B7D3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41106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2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7924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756649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4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1025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40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40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1025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09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59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2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7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121025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752602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2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1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8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9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png"/><Relationship Id="rId3" Type="http://schemas.openxmlformats.org/officeDocument/2006/relationships/image" Target="../media/image58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91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jpeg"/><Relationship Id="rId12" Type="http://schemas.openxmlformats.org/officeDocument/2006/relationships/image" Target="../media/image100.jpeg"/><Relationship Id="rId13" Type="http://schemas.openxmlformats.org/officeDocument/2006/relationships/image" Target="../media/image101.png"/><Relationship Id="rId14" Type="http://schemas.openxmlformats.org/officeDocument/2006/relationships/image" Target="../media/image102.jpeg"/><Relationship Id="rId15" Type="http://schemas.openxmlformats.org/officeDocument/2006/relationships/image" Target="../media/image103.png"/><Relationship Id="rId16" Type="http://schemas.openxmlformats.org/officeDocument/2006/relationships/image" Target="../media/image104.tif"/><Relationship Id="rId17" Type="http://schemas.openxmlformats.org/officeDocument/2006/relationships/image" Target="../media/image88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7.pn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7" Type="http://schemas.openxmlformats.org/officeDocument/2006/relationships/image" Target="../media/image95.jpeg"/><Relationship Id="rId8" Type="http://schemas.openxmlformats.org/officeDocument/2006/relationships/image" Target="../media/image96.jpeg"/><Relationship Id="rId9" Type="http://schemas.openxmlformats.org/officeDocument/2006/relationships/image" Target="../media/image97.jpeg"/><Relationship Id="rId10" Type="http://schemas.openxmlformats.org/officeDocument/2006/relationships/image" Target="../media/image9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107.jpeg"/><Relationship Id="rId5" Type="http://schemas.openxmlformats.org/officeDocument/2006/relationships/image" Target="../media/image108.jpeg"/><Relationship Id="rId6" Type="http://schemas.openxmlformats.org/officeDocument/2006/relationships/image" Target="../media/image109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6" Type="http://schemas.openxmlformats.org/officeDocument/2006/relationships/image" Target="../media/image112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87.png"/><Relationship Id="rId5" Type="http://schemas.openxmlformats.org/officeDocument/2006/relationships/image" Target="../media/image115.jpeg"/><Relationship Id="rId6" Type="http://schemas.openxmlformats.org/officeDocument/2006/relationships/image" Target="../media/image116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Machine Learning for Healthcare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84171"/>
            <a:ext cx="7772400" cy="877824"/>
          </a:xfrm>
        </p:spPr>
        <p:txBody>
          <a:bodyPr/>
          <a:lstStyle/>
          <a:p>
            <a:r>
              <a:rPr lang="en-US" dirty="0" smtClean="0"/>
              <a:t>Katherine A. Heller</a:t>
            </a:r>
          </a:p>
          <a:p>
            <a:r>
              <a:rPr lang="en-US" dirty="0" smtClean="0"/>
              <a:t>Duke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7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ag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61" name="Shape 261"/>
          <p:cNvSpPr/>
          <p:nvPr/>
        </p:nvSpPr>
        <p:spPr>
          <a:xfrm>
            <a:off x="9042400" y="52388"/>
            <a:ext cx="101600" cy="62976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79" name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693738"/>
            <a:ext cx="20701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63" name="Shape 263"/>
          <p:cNvSpPr/>
          <p:nvPr/>
        </p:nvSpPr>
        <p:spPr>
          <a:xfrm flipV="1">
            <a:off x="746125" y="6203952"/>
            <a:ext cx="8039100" cy="17463"/>
          </a:xfrm>
          <a:prstGeom prst="line">
            <a:avLst/>
          </a:prstGeom>
          <a:ln w="12700">
            <a:solidFill>
              <a:srgbClr val="A6A6A6"/>
            </a:solidFill>
          </a:ln>
        </p:spPr>
        <p:txBody>
          <a:bodyPr lIns="45719" tIns="45719" rIns="45719" bIns="45719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6524625" y="198755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PCP Visit</a:t>
            </a:r>
          </a:p>
        </p:txBody>
      </p:sp>
      <p:sp>
        <p:nvSpPr>
          <p:cNvPr id="265" name="Shape 265"/>
          <p:cNvSpPr/>
          <p:nvPr/>
        </p:nvSpPr>
        <p:spPr>
          <a:xfrm>
            <a:off x="6524625" y="23701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ED Visit</a:t>
            </a:r>
          </a:p>
        </p:txBody>
      </p:sp>
      <p:sp>
        <p:nvSpPr>
          <p:cNvPr id="266" name="Shape 266"/>
          <p:cNvSpPr/>
          <p:nvPr/>
        </p:nvSpPr>
        <p:spPr>
          <a:xfrm>
            <a:off x="6524625" y="27051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Hospital Admission</a:t>
            </a:r>
          </a:p>
        </p:txBody>
      </p:sp>
      <p:sp>
        <p:nvSpPr>
          <p:cNvPr id="267" name="Shape 267"/>
          <p:cNvSpPr/>
          <p:nvPr/>
        </p:nvSpPr>
        <p:spPr>
          <a:xfrm>
            <a:off x="6524625" y="3127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Acute MI</a:t>
            </a:r>
          </a:p>
        </p:txBody>
      </p:sp>
      <p:sp>
        <p:nvSpPr>
          <p:cNvPr id="268" name="Shape 268"/>
          <p:cNvSpPr/>
          <p:nvPr/>
        </p:nvSpPr>
        <p:spPr>
          <a:xfrm>
            <a:off x="6524625" y="35258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Death</a:t>
            </a:r>
          </a:p>
        </p:txBody>
      </p:sp>
      <p:sp>
        <p:nvSpPr>
          <p:cNvPr id="269" name="Shape 269"/>
          <p:cNvSpPr/>
          <p:nvPr/>
        </p:nvSpPr>
        <p:spPr>
          <a:xfrm>
            <a:off x="6524625" y="1603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Nephrology Visit</a:t>
            </a:r>
          </a:p>
        </p:txBody>
      </p:sp>
      <p:sp>
        <p:nvSpPr>
          <p:cNvPr id="270" name="Shape 270"/>
          <p:cNvSpPr/>
          <p:nvPr/>
        </p:nvSpPr>
        <p:spPr>
          <a:xfrm>
            <a:off x="6524625" y="11430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sz="844" baseline="305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st</a:t>
            </a: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Nephrology Visit</a:t>
            </a:r>
          </a:p>
        </p:txBody>
      </p:sp>
      <p:sp>
        <p:nvSpPr>
          <p:cNvPr id="271" name="Shape 271"/>
          <p:cNvSpPr/>
          <p:nvPr/>
        </p:nvSpPr>
        <p:spPr>
          <a:xfrm>
            <a:off x="6524625" y="817563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eGFR</a:t>
            </a:r>
          </a:p>
        </p:txBody>
      </p:sp>
      <p:sp>
        <p:nvSpPr>
          <p:cNvPr id="272" name="Shape 272"/>
          <p:cNvSpPr/>
          <p:nvPr/>
        </p:nvSpPr>
        <p:spPr>
          <a:xfrm>
            <a:off x="746125" y="4233863"/>
            <a:ext cx="1308100" cy="1254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2865440" y="1050927"/>
            <a:ext cx="3603625" cy="26892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109" b="1" u="sng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Missed Opportunities</a:t>
            </a:r>
            <a:r>
              <a:rPr sz="2109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:</a:t>
            </a:r>
            <a:br>
              <a:rPr sz="2109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</a:br>
            <a:endParaRPr sz="2109" b="1">
              <a:solidFill>
                <a:srgbClr val="FF0000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109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To prevent or delay</a:t>
            </a:r>
            <a:br>
              <a:rPr sz="2109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</a:br>
            <a:r>
              <a:rPr sz="2109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kidney failure</a:t>
            </a:r>
          </a:p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endParaRPr sz="2109" b="1">
              <a:solidFill>
                <a:srgbClr val="FF0000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109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To prepare for kidney failure</a:t>
            </a:r>
          </a:p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  </a:t>
            </a:r>
          </a:p>
        </p:txBody>
      </p:sp>
      <p:sp>
        <p:nvSpPr>
          <p:cNvPr id="274" name="Shape 274"/>
          <p:cNvSpPr/>
          <p:nvPr/>
        </p:nvSpPr>
        <p:spPr>
          <a:xfrm rot="19971544">
            <a:off x="2306640" y="-73025"/>
            <a:ext cx="549275" cy="5345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83"/>
                  <a:pt x="10800" y="185"/>
                </a:cubicBezTo>
                <a:lnTo>
                  <a:pt x="10800" y="10615"/>
                </a:lnTo>
                <a:cubicBezTo>
                  <a:pt x="10800" y="10717"/>
                  <a:pt x="15635" y="10800"/>
                  <a:pt x="21600" y="10800"/>
                </a:cubicBezTo>
                <a:cubicBezTo>
                  <a:pt x="15635" y="10800"/>
                  <a:pt x="10800" y="10883"/>
                  <a:pt x="10800" y="10985"/>
                </a:cubicBezTo>
                <a:lnTo>
                  <a:pt x="10800" y="21415"/>
                </a:lnTo>
                <a:cubicBezTo>
                  <a:pt x="10800" y="21517"/>
                  <a:pt x="5965" y="21600"/>
                  <a:pt x="0" y="21600"/>
                </a:cubicBezTo>
              </a:path>
            </a:pathLst>
          </a:custGeom>
          <a:ln w="25400">
            <a:solidFill>
              <a:srgbClr val="4F81BD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5356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age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52226" name="Group 284"/>
          <p:cNvGrpSpPr>
            <a:grpSpLocks/>
          </p:cNvGrpSpPr>
          <p:nvPr/>
        </p:nvGrpSpPr>
        <p:grpSpPr bwMode="auto">
          <a:xfrm>
            <a:off x="1660525" y="-92075"/>
            <a:ext cx="6954838" cy="4791075"/>
            <a:chOff x="0" y="0"/>
            <a:chExt cx="9890162" cy="6813319"/>
          </a:xfrm>
        </p:grpSpPr>
        <p:sp>
          <p:nvSpPr>
            <p:cNvPr id="279" name="Shape 279"/>
            <p:cNvSpPr/>
            <p:nvPr/>
          </p:nvSpPr>
          <p:spPr>
            <a:xfrm>
              <a:off x="0" y="0"/>
              <a:ext cx="9890162" cy="593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lnTo>
                    <a:pt x="6778" y="2419"/>
                  </a:ln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lnTo>
                    <a:pt x="13801" y="17556"/>
                  </a:ln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lIns="45719" tIns="45719" rIns="45719" bIns="45719" anchor="ctr"/>
            <a:lstStyle/>
            <a:p>
              <a:pPr defTabSz="457184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8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2778998" y="5463298"/>
              <a:ext cx="988790" cy="988812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lIns="45719" tIns="45719" rIns="45719" bIns="45719" anchor="ctr"/>
            <a:lstStyle/>
            <a:p>
              <a:pPr defTabSz="457184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8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2672895" y="6117990"/>
              <a:ext cx="656937" cy="659208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lIns="45719" tIns="45719" rIns="45719" bIns="45719" anchor="ctr"/>
            <a:lstStyle/>
            <a:p>
              <a:pPr defTabSz="457184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8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724818" y="6483715"/>
              <a:ext cx="329597" cy="329604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lIns="45719" tIns="45719" rIns="45719" bIns="45719" anchor="ctr"/>
            <a:lstStyle/>
            <a:p>
              <a:pPr defTabSz="457184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8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>
              <a:off x="501168" y="302513"/>
              <a:ext cx="9063913" cy="5041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lnTo>
                    <a:pt x="1380" y="14010"/>
                  </a:ln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lnTo>
                    <a:pt x="17421" y="12116"/>
                  </a:ln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lnTo>
                    <a:pt x="10888" y="1399"/>
                  </a:ln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lIns="45719" tIns="45719" rIns="45719" bIns="45719" anchor="ctr"/>
            <a:lstStyle/>
            <a:p>
              <a:pPr defTabSz="457184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8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5" name="Shape 285"/>
          <p:cNvSpPr/>
          <p:nvPr/>
        </p:nvSpPr>
        <p:spPr>
          <a:xfrm>
            <a:off x="2914650" y="179390"/>
            <a:ext cx="4572000" cy="3057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18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3078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42%</a:t>
            </a:r>
          </a:p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094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starting dialysis have </a:t>
            </a:r>
            <a:br>
              <a:rPr sz="3094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sz="3094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prior nephrology care</a:t>
            </a:r>
          </a:p>
        </p:txBody>
      </p:sp>
      <p:sp>
        <p:nvSpPr>
          <p:cNvPr id="286" name="Shape 286"/>
          <p:cNvSpPr>
            <a:spLocks noGrp="1"/>
          </p:cNvSpPr>
          <p:nvPr>
            <p:ph type="sldNum" sz="quarter" idx="12"/>
          </p:nvPr>
        </p:nvSpPr>
        <p:spPr>
          <a:xfrm>
            <a:off x="4394200" y="6375400"/>
            <a:ext cx="173038" cy="260350"/>
          </a:xfr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ctr" anchorCtr="0" compatLnSpc="1">
            <a:prstTxWarp prst="textNoShape">
              <a:avLst/>
            </a:prstTxWarp>
          </a:bodyPr>
          <a:lstStyle>
            <a:lvl1pPr algn="r" defTabSz="457184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/>
            </a:pPr>
            <a:fld id="{10550CEB-977F-BB43-9C2D-34904C8B5129}" type="slidenum">
              <a:rPr/>
              <a:pPr>
                <a:defRPr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3992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age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54274" name="Group 296"/>
          <p:cNvGrpSpPr>
            <a:grpSpLocks/>
          </p:cNvGrpSpPr>
          <p:nvPr/>
        </p:nvGrpSpPr>
        <p:grpSpPr bwMode="auto">
          <a:xfrm>
            <a:off x="1660525" y="-92075"/>
            <a:ext cx="6954838" cy="4791075"/>
            <a:chOff x="0" y="0"/>
            <a:chExt cx="9890162" cy="6813319"/>
          </a:xfrm>
        </p:grpSpPr>
        <p:sp>
          <p:nvSpPr>
            <p:cNvPr id="291" name="Shape 291"/>
            <p:cNvSpPr/>
            <p:nvPr/>
          </p:nvSpPr>
          <p:spPr>
            <a:xfrm>
              <a:off x="0" y="0"/>
              <a:ext cx="9890162" cy="593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lnTo>
                    <a:pt x="6778" y="2419"/>
                  </a:ln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lnTo>
                    <a:pt x="13801" y="17556"/>
                  </a:ln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lIns="45719" tIns="45719" rIns="45719" bIns="45719" anchor="ctr"/>
            <a:lstStyle/>
            <a:p>
              <a:pPr defTabSz="457184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8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Shape 292"/>
            <p:cNvSpPr/>
            <p:nvPr/>
          </p:nvSpPr>
          <p:spPr>
            <a:xfrm>
              <a:off x="2778998" y="5463298"/>
              <a:ext cx="988790" cy="988812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lIns="45719" tIns="45719" rIns="45719" bIns="45719" anchor="ctr"/>
            <a:lstStyle/>
            <a:p>
              <a:pPr defTabSz="457184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8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2672895" y="6117990"/>
              <a:ext cx="656937" cy="659208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lIns="45719" tIns="45719" rIns="45719" bIns="45719" anchor="ctr"/>
            <a:lstStyle/>
            <a:p>
              <a:pPr defTabSz="457184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8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2724818" y="6483715"/>
              <a:ext cx="329597" cy="329604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lIns="45719" tIns="45719" rIns="45719" bIns="45719" anchor="ctr"/>
            <a:lstStyle/>
            <a:p>
              <a:pPr defTabSz="457184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8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501168" y="302513"/>
              <a:ext cx="9063913" cy="5041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lnTo>
                    <a:pt x="1380" y="14010"/>
                  </a:ln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lnTo>
                    <a:pt x="17421" y="12116"/>
                  </a:ln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lnTo>
                    <a:pt x="10888" y="1399"/>
                  </a:ln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lIns="45719" tIns="45719" rIns="45719" bIns="45719" anchor="ctr"/>
            <a:lstStyle/>
            <a:p>
              <a:pPr defTabSz="457184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8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Shape 297"/>
          <p:cNvSpPr/>
          <p:nvPr/>
        </p:nvSpPr>
        <p:spPr>
          <a:xfrm>
            <a:off x="1976440" y="668340"/>
            <a:ext cx="5648325" cy="2333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lvl="1" indent="330387" eaLnBrk="0" fontAlgn="base" hangingPunct="0">
              <a:spcBef>
                <a:spcPts val="1687"/>
              </a:spcBef>
              <a:spcAft>
                <a:spcPct val="0"/>
              </a:spcAft>
              <a:buClr>
                <a:srgbClr val="929292"/>
              </a:buClr>
              <a:defRPr sz="28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922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&lt;10%</a:t>
            </a:r>
            <a:r>
              <a:rPr sz="1969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91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with moderate CKD </a:t>
            </a:r>
            <a:r>
              <a:rPr sz="1969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922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&lt;50%</a:t>
            </a:r>
            <a:r>
              <a:rPr sz="1969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91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with severe CKD </a:t>
            </a:r>
          </a:p>
          <a:p>
            <a:pPr lvl="1" indent="330387" eaLnBrk="0" fontAlgn="base" hangingPunct="0">
              <a:spcBef>
                <a:spcPts val="1687"/>
              </a:spcBef>
              <a:spcAft>
                <a:spcPct val="0"/>
              </a:spcAft>
              <a:buClr>
                <a:srgbClr val="929292"/>
              </a:buClr>
              <a:defRPr sz="4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305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even aware of illness!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12"/>
          </p:nvPr>
        </p:nvSpPr>
        <p:spPr>
          <a:xfrm>
            <a:off x="4322765" y="6375400"/>
            <a:ext cx="244475" cy="260350"/>
          </a:xfr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ctr" anchorCtr="0" compatLnSpc="1">
            <a:prstTxWarp prst="textNoShape">
              <a:avLst/>
            </a:prstTxWarp>
          </a:bodyPr>
          <a:lstStyle>
            <a:lvl1pPr algn="r" defTabSz="457184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/>
            </a:pPr>
            <a:fld id="{69CC58AA-83B3-B242-A8D3-F40B0BE71F01}" type="slidenum">
              <a:rPr/>
              <a:pPr>
                <a:defRPr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8158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5057" y="1662047"/>
            <a:ext cx="8803370" cy="466997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369" name="Shape 309"/>
          <p:cNvSpPr>
            <a:spLocks noGrp="1"/>
          </p:cNvSpPr>
          <p:nvPr>
            <p:ph type="title"/>
          </p:nvPr>
        </p:nvSpPr>
        <p:spPr>
          <a:xfrm>
            <a:off x="673894" y="289728"/>
            <a:ext cx="7770813" cy="1429871"/>
          </a:xfrm>
        </p:spPr>
        <p:txBody>
          <a:bodyPr/>
          <a:lstStyle/>
          <a:p>
            <a:r>
              <a:rPr lang="en-US" altLang="en-US"/>
              <a:t>Model for a single trajectory</a:t>
            </a:r>
          </a:p>
        </p:txBody>
      </p:sp>
      <p:sp>
        <p:nvSpPr>
          <p:cNvPr id="58370" name="Shape 310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C7172DF-DC1C-584C-98B1-035EE35A62B0}" type="slidenum">
              <a:rPr lang="en-US" altLang="en-US" sz="1200">
                <a:solidFill>
                  <a:srgbClr val="000000"/>
                </a:solidFill>
                <a:latin typeface="Garamond" charset="0"/>
              </a:rPr>
              <a:pPr/>
              <a:t>13</a:t>
            </a:fld>
            <a:endParaRPr lang="en-US" altLang="en-US" sz="12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12" name="Shape 312"/>
          <p:cNvSpPr/>
          <p:nvPr/>
        </p:nvSpPr>
        <p:spPr>
          <a:xfrm>
            <a:off x="3649663" y="4733635"/>
            <a:ext cx="2881312" cy="677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800">
                <a:solidFill>
                  <a:srgbClr val="0433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1969"/>
              <a:t>Individual transient deviations (GP)</a:t>
            </a:r>
          </a:p>
        </p:txBody>
      </p:sp>
      <p:pic>
        <p:nvPicPr>
          <p:cNvPr id="58373" name="Screen Shot 2016-07-25 at 11.32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0" t="4883"/>
          <a:stretch>
            <a:fillRect/>
          </a:stretch>
        </p:blipFill>
        <p:spPr bwMode="auto">
          <a:xfrm>
            <a:off x="6777038" y="2484148"/>
            <a:ext cx="1585912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8374" name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90" y="1915821"/>
            <a:ext cx="297497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5" name="Shape 315"/>
          <p:cNvSpPr/>
          <p:nvPr/>
        </p:nvSpPr>
        <p:spPr>
          <a:xfrm>
            <a:off x="3649090" y="2681624"/>
            <a:ext cx="2881269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800">
                <a:solidFill>
                  <a:srgbClr val="000000">
                    <a:alpha val="47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1969"/>
              <a:t>Population effect</a:t>
            </a:r>
          </a:p>
        </p:txBody>
      </p:sp>
      <p:sp>
        <p:nvSpPr>
          <p:cNvPr id="316" name="Shape 316"/>
          <p:cNvSpPr/>
          <p:nvPr/>
        </p:nvSpPr>
        <p:spPr>
          <a:xfrm>
            <a:off x="3649663" y="3152485"/>
            <a:ext cx="2881312" cy="677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800">
                <a:solidFill>
                  <a:srgbClr val="FF26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1969"/>
              <a:t>Latent subpopulation curve</a:t>
            </a:r>
          </a:p>
        </p:txBody>
      </p:sp>
      <p:sp>
        <p:nvSpPr>
          <p:cNvPr id="317" name="Shape 317"/>
          <p:cNvSpPr/>
          <p:nvPr/>
        </p:nvSpPr>
        <p:spPr>
          <a:xfrm>
            <a:off x="3649663" y="3938296"/>
            <a:ext cx="2881312" cy="67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800">
                <a:solidFill>
                  <a:srgbClr val="00850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1969"/>
              <a:t>Individual long-term deviations</a:t>
            </a:r>
          </a:p>
        </p:txBody>
      </p:sp>
      <p:pic>
        <p:nvPicPr>
          <p:cNvPr id="58378" name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5494048"/>
            <a:ext cx="2243138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8379" name="Screen Shot 2016-08-15 at 2.35.2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4674898"/>
            <a:ext cx="2243138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20" name="Shape 320"/>
          <p:cNvSpPr/>
          <p:nvPr/>
        </p:nvSpPr>
        <p:spPr>
          <a:xfrm>
            <a:off x="520700" y="5132746"/>
            <a:ext cx="514350" cy="525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2600"/>
                </a:solidFill>
              </a:defRPr>
            </a:pPr>
            <a:r>
              <a:rPr sz="984" dirty="0">
                <a:solidFill>
                  <a:srgbClr val="FF2600"/>
                </a:solidFill>
              </a:rPr>
              <a:t>Curves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2600"/>
                </a:solidFill>
              </a:defRPr>
            </a:pPr>
            <a:r>
              <a:rPr sz="984" dirty="0">
                <a:solidFill>
                  <a:srgbClr val="FF2600"/>
                </a:solidFill>
              </a:rPr>
              <a:t>per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2600"/>
                </a:solidFill>
              </a:defRPr>
            </a:pPr>
            <a:r>
              <a:rPr sz="984" dirty="0">
                <a:solidFill>
                  <a:srgbClr val="FF2600"/>
                </a:solidFill>
              </a:rPr>
              <a:t>subtype</a:t>
            </a:r>
          </a:p>
        </p:txBody>
      </p:sp>
      <p:sp>
        <p:nvSpPr>
          <p:cNvPr id="321" name="Shape 321"/>
          <p:cNvSpPr/>
          <p:nvPr/>
        </p:nvSpPr>
        <p:spPr>
          <a:xfrm>
            <a:off x="2711450" y="3346158"/>
            <a:ext cx="355600" cy="223838"/>
          </a:xfrm>
          <a:prstGeom prst="rect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35719" tIns="35719" rIns="35719" bIns="3571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2903538" y="3577935"/>
            <a:ext cx="107950" cy="1096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59" h="21600" extrusionOk="0">
                <a:moveTo>
                  <a:pt x="3685" y="0"/>
                </a:moveTo>
                <a:cubicBezTo>
                  <a:pt x="21600" y="7970"/>
                  <a:pt x="20372" y="15170"/>
                  <a:pt x="0" y="21600"/>
                </a:cubicBezTo>
              </a:path>
            </a:pathLst>
          </a:custGeom>
          <a:ln w="25400">
            <a:solidFill>
              <a:srgbClr val="414141"/>
            </a:solidFill>
            <a:miter lim="400000"/>
            <a:tailEnd type="arrow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sz="984">
              <a:solidFill>
                <a:srgbClr val="000000"/>
              </a:solidFill>
            </a:endParaRPr>
          </a:p>
        </p:txBody>
      </p:sp>
      <p:pic>
        <p:nvPicPr>
          <p:cNvPr id="58384" name="pasted-imag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549233"/>
            <a:ext cx="265271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70880" y="6439967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Schulam</a:t>
            </a:r>
            <a:r>
              <a:rPr lang="en-US" dirty="0" smtClean="0"/>
              <a:t> and </a:t>
            </a:r>
            <a:r>
              <a:rPr lang="en-US" dirty="0" err="1" smtClean="0"/>
              <a:t>Saria</a:t>
            </a:r>
            <a:r>
              <a:rPr lang="en-US" dirty="0" smtClean="0"/>
              <a:t>, NIPS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981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4313" y="1100138"/>
            <a:ext cx="8774114" cy="5697537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7" name="Shape 329"/>
          <p:cNvSpPr>
            <a:spLocks noGrp="1"/>
          </p:cNvSpPr>
          <p:nvPr>
            <p:ph type="title"/>
          </p:nvPr>
        </p:nvSpPr>
        <p:spPr>
          <a:xfrm>
            <a:off x="633846" y="-55622"/>
            <a:ext cx="7770813" cy="1429871"/>
          </a:xfrm>
        </p:spPr>
        <p:txBody>
          <a:bodyPr/>
          <a:lstStyle/>
          <a:p>
            <a:r>
              <a:rPr lang="en-US" altLang="en-US"/>
              <a:t>Inducing Dependence</a:t>
            </a:r>
          </a:p>
        </p:txBody>
      </p:sp>
      <p:sp>
        <p:nvSpPr>
          <p:cNvPr id="60418" name="Shape 330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03C058B-E917-C942-A4FD-23AF6ABF3274}" type="slidenum">
              <a:rPr lang="en-US" altLang="en-US" sz="1200">
                <a:solidFill>
                  <a:srgbClr val="000000"/>
                </a:solidFill>
                <a:latin typeface="Garamond" charset="0"/>
              </a:rPr>
              <a:pPr/>
              <a:t>14</a:t>
            </a:fld>
            <a:endParaRPr lang="en-US" altLang="en-US" sz="12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31" name="Shape 331"/>
          <p:cNvSpPr/>
          <p:nvPr/>
        </p:nvSpPr>
        <p:spPr>
          <a:xfrm>
            <a:off x="2611438" y="1893887"/>
            <a:ext cx="3895725" cy="22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984" dirty="0">
                <a:solidFill>
                  <a:srgbClr val="000000"/>
                </a:solidFill>
              </a:rPr>
              <a:t>Dependence between mean functions for the </a:t>
            </a:r>
            <a:r>
              <a:rPr sz="984" i="1" dirty="0">
                <a:solidFill>
                  <a:srgbClr val="000000"/>
                </a:solidFill>
              </a:rPr>
              <a:t>P</a:t>
            </a:r>
            <a:r>
              <a:rPr sz="984" dirty="0">
                <a:solidFill>
                  <a:srgbClr val="000000"/>
                </a:solidFill>
              </a:rPr>
              <a:t> labs in 2 ways:</a:t>
            </a:r>
          </a:p>
        </p:txBody>
      </p:sp>
      <p:sp>
        <p:nvSpPr>
          <p:cNvPr id="332" name="Shape 332"/>
          <p:cNvSpPr/>
          <p:nvPr/>
        </p:nvSpPr>
        <p:spPr>
          <a:xfrm>
            <a:off x="607297" y="2965452"/>
            <a:ext cx="3255963" cy="54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2200"/>
            </a:pPr>
            <a:r>
              <a:rPr sz="1547" dirty="0">
                <a:solidFill>
                  <a:srgbClr val="000000"/>
                </a:solidFill>
              </a:rPr>
              <a:t>Long-term deviations are correlated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2200"/>
            </a:pPr>
            <a:r>
              <a:rPr sz="1547" dirty="0">
                <a:solidFill>
                  <a:srgbClr val="000000"/>
                </a:solidFill>
              </a:rPr>
              <a:t>via multivariate normal:</a:t>
            </a:r>
          </a:p>
        </p:txBody>
      </p:sp>
      <p:sp>
        <p:nvSpPr>
          <p:cNvPr id="333" name="Shape 333"/>
          <p:cNvSpPr/>
          <p:nvPr/>
        </p:nvSpPr>
        <p:spPr>
          <a:xfrm>
            <a:off x="513633" y="4440240"/>
            <a:ext cx="3897312" cy="54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2200"/>
            </a:pPr>
            <a:r>
              <a:rPr sz="1547">
                <a:solidFill>
                  <a:srgbClr val="000000"/>
                </a:solidFill>
              </a:rPr>
              <a:t>Subtypes/clusters per lab are correlated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2200"/>
            </a:pPr>
            <a:r>
              <a:rPr sz="1547">
                <a:solidFill>
                  <a:srgbClr val="000000"/>
                </a:solidFill>
              </a:rPr>
              <a:t>via mixture of multinomials:</a:t>
            </a:r>
          </a:p>
        </p:txBody>
      </p:sp>
      <p:pic>
        <p:nvPicPr>
          <p:cNvPr id="60422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90" y="2190752"/>
            <a:ext cx="58642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0423" name="Screen Shot 2016-08-10 at 10.42.2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4140202"/>
            <a:ext cx="12827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36" name="Shape 336"/>
          <p:cNvSpPr/>
          <p:nvPr/>
        </p:nvSpPr>
        <p:spPr>
          <a:xfrm flipH="1" flipV="1">
            <a:off x="5175250" y="5797550"/>
            <a:ext cx="1041400" cy="622300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3200"/>
            </a:pPr>
            <a:endParaRPr sz="2250">
              <a:solidFill>
                <a:srgbClr val="000000"/>
              </a:solidFill>
            </a:endParaRPr>
          </a:p>
        </p:txBody>
      </p:sp>
      <p:sp>
        <p:nvSpPr>
          <p:cNvPr id="337" name="Shape 337"/>
          <p:cNvSpPr/>
          <p:nvPr/>
        </p:nvSpPr>
        <p:spPr>
          <a:xfrm flipV="1">
            <a:off x="6424613" y="5759450"/>
            <a:ext cx="0" cy="668338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3200"/>
            </a:pPr>
            <a:endParaRPr sz="2250">
              <a:solidFill>
                <a:srgbClr val="000000"/>
              </a:solidFill>
            </a:endParaRPr>
          </a:p>
        </p:txBody>
      </p:sp>
      <p:sp>
        <p:nvSpPr>
          <p:cNvPr id="338" name="Shape 338"/>
          <p:cNvSpPr/>
          <p:nvPr/>
        </p:nvSpPr>
        <p:spPr>
          <a:xfrm>
            <a:off x="5076827" y="4232277"/>
            <a:ext cx="142875" cy="1482725"/>
          </a:xfrm>
          <a:prstGeom prst="rect">
            <a:avLst/>
          </a:prstGeom>
          <a:ln w="25400">
            <a:solidFill>
              <a:schemeClr val="accent5">
                <a:hueOff val="-411174"/>
                <a:satOff val="4030"/>
                <a:lumOff val="-29867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3200"/>
            </a:pPr>
            <a:endParaRPr sz="2250">
              <a:solidFill>
                <a:srgbClr val="000000"/>
              </a:solidFill>
            </a:endParaRPr>
          </a:p>
        </p:txBody>
      </p:sp>
      <p:pic>
        <p:nvPicPr>
          <p:cNvPr id="60427" name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3925890"/>
            <a:ext cx="3698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0428" name="Screen Shot 2016-08-10 at 10.42.06 AM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5" y="4110038"/>
            <a:ext cx="12842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41" name="Shape 341"/>
          <p:cNvSpPr/>
          <p:nvPr/>
        </p:nvSpPr>
        <p:spPr>
          <a:xfrm>
            <a:off x="7197725" y="4203702"/>
            <a:ext cx="141288" cy="1482725"/>
          </a:xfrm>
          <a:prstGeom prst="rect">
            <a:avLst/>
          </a:prstGeom>
          <a:ln w="25400">
            <a:solidFill>
              <a:schemeClr val="accent5">
                <a:hueOff val="-411174"/>
                <a:satOff val="4030"/>
                <a:lumOff val="-29867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32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225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42" name="Shape 342"/>
          <p:cNvSpPr/>
          <p:nvPr/>
        </p:nvSpPr>
        <p:spPr>
          <a:xfrm>
            <a:off x="6353175" y="5153027"/>
            <a:ext cx="520700" cy="64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45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3164">
                <a:solidFill>
                  <a:srgbClr val="000000"/>
                </a:solidFill>
              </a:rPr>
              <a:t>…</a:t>
            </a:r>
          </a:p>
        </p:txBody>
      </p:sp>
      <p:pic>
        <p:nvPicPr>
          <p:cNvPr id="60431" name="pasted-image.pd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3925890"/>
            <a:ext cx="3667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0432" name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90" y="4171950"/>
            <a:ext cx="28892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0433" name="pasted-image.pdf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2" y="4171950"/>
            <a:ext cx="28892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46" name="Shape 346"/>
          <p:cNvSpPr/>
          <p:nvPr/>
        </p:nvSpPr>
        <p:spPr>
          <a:xfrm flipV="1">
            <a:off x="6553200" y="5800727"/>
            <a:ext cx="693738" cy="627063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3200"/>
            </a:pPr>
            <a:endParaRPr sz="2250">
              <a:solidFill>
                <a:srgbClr val="000000"/>
              </a:solidFill>
            </a:endParaRPr>
          </a:p>
        </p:txBody>
      </p:sp>
      <p:pic>
        <p:nvPicPr>
          <p:cNvPr id="60435" name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6415090"/>
            <a:ext cx="8778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0436" name="Screen Shot 2016-08-15 at 2.35.28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2" y="2792413"/>
            <a:ext cx="13366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59" name="Shape 359"/>
          <p:cNvSpPr/>
          <p:nvPr/>
        </p:nvSpPr>
        <p:spPr>
          <a:xfrm>
            <a:off x="4732338" y="3579815"/>
            <a:ext cx="61912" cy="592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54" h="21600" extrusionOk="0">
                <a:moveTo>
                  <a:pt x="12722" y="21600"/>
                </a:moveTo>
                <a:cubicBezTo>
                  <a:pt x="-5346" y="12655"/>
                  <a:pt x="-4169" y="5455"/>
                  <a:pt x="16254" y="0"/>
                </a:cubicBezTo>
              </a:path>
            </a:pathLst>
          </a:custGeom>
          <a:ln w="25400">
            <a:solidFill>
              <a:srgbClr val="414141"/>
            </a:solidFill>
            <a:miter lim="400000"/>
            <a:tailEnd type="triangle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sz="984">
              <a:solidFill>
                <a:srgbClr val="000000"/>
              </a:solidFill>
            </a:endParaRPr>
          </a:p>
        </p:txBody>
      </p:sp>
      <p:sp>
        <p:nvSpPr>
          <p:cNvPr id="350" name="Shape 350"/>
          <p:cNvSpPr/>
          <p:nvPr/>
        </p:nvSpPr>
        <p:spPr>
          <a:xfrm>
            <a:off x="6162675" y="2792413"/>
            <a:ext cx="522288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45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3164">
                <a:solidFill>
                  <a:srgbClr val="000000"/>
                </a:solidFill>
              </a:rPr>
              <a:t>…</a:t>
            </a:r>
          </a:p>
        </p:txBody>
      </p:sp>
      <p:pic>
        <p:nvPicPr>
          <p:cNvPr id="60439" name="pasted-image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8" y="5072063"/>
            <a:ext cx="27622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0440" name="Screen Shot 2016-08-15 at 4.01.12 PM.png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2792415"/>
            <a:ext cx="1339850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60" name="Shape 360"/>
          <p:cNvSpPr/>
          <p:nvPr/>
        </p:nvSpPr>
        <p:spPr>
          <a:xfrm>
            <a:off x="6835775" y="3683000"/>
            <a:ext cx="76200" cy="488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95" h="21600" extrusionOk="0">
                <a:moveTo>
                  <a:pt x="17595" y="21600"/>
                </a:moveTo>
                <a:cubicBezTo>
                  <a:pt x="741" y="13132"/>
                  <a:pt x="-4005" y="5932"/>
                  <a:pt x="3358" y="0"/>
                </a:cubicBezTo>
              </a:path>
            </a:pathLst>
          </a:custGeom>
          <a:ln w="25400">
            <a:solidFill>
              <a:srgbClr val="414141"/>
            </a:solidFill>
            <a:miter lim="400000"/>
            <a:tailEnd type="triangle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sz="984">
              <a:solidFill>
                <a:srgbClr val="000000"/>
              </a:solidFill>
            </a:endParaRPr>
          </a:p>
        </p:txBody>
      </p:sp>
      <p:pic>
        <p:nvPicPr>
          <p:cNvPr id="60442" name="Screen Shot 2016-08-15 at 4.04.09 PM.png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7" y="4406902"/>
            <a:ext cx="920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0443" name="Screen Shot 2016-08-15 at 4.04.29 P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4406902"/>
            <a:ext cx="88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0444" name="pasted-image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7" y="5318125"/>
            <a:ext cx="20637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0445" name="pasted-image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5327650"/>
            <a:ext cx="204788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0446" name="pasted-image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8" y="3573463"/>
            <a:ext cx="3370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2" name="Shape 311"/>
          <p:cNvSpPr/>
          <p:nvPr/>
        </p:nvSpPr>
        <p:spPr>
          <a:xfrm>
            <a:off x="662781" y="1244601"/>
            <a:ext cx="6561137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3100"/>
            </a:pPr>
            <a:r>
              <a:rPr sz="2180">
                <a:solidFill>
                  <a:srgbClr val="000000"/>
                </a:solidFill>
              </a:rPr>
              <a:t>Conditional likelihood factorizes across </a:t>
            </a:r>
            <a:r>
              <a:rPr sz="2180" i="1">
                <a:solidFill>
                  <a:srgbClr val="000000"/>
                </a:solidFill>
              </a:rPr>
              <a:t>P</a:t>
            </a:r>
            <a:r>
              <a:rPr sz="2180">
                <a:solidFill>
                  <a:srgbClr val="000000"/>
                </a:solidFill>
              </a:rPr>
              <a:t> labs:</a:t>
            </a:r>
          </a:p>
        </p:txBody>
      </p:sp>
      <p:pic>
        <p:nvPicPr>
          <p:cNvPr id="33" name="pasted-image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2" y="1477870"/>
            <a:ext cx="31972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7562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3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Experimental Setup</a:t>
            </a:r>
          </a:p>
        </p:txBody>
      </p:sp>
      <p:sp>
        <p:nvSpPr>
          <p:cNvPr id="62466" name="Shape 365"/>
          <p:cNvSpPr>
            <a:spLocks noGrp="1"/>
          </p:cNvSpPr>
          <p:nvPr>
            <p:ph type="body" idx="1"/>
          </p:nvPr>
        </p:nvSpPr>
        <p:spPr>
          <a:xfrm>
            <a:off x="353724" y="1887683"/>
            <a:ext cx="8229600" cy="4530725"/>
          </a:xfrm>
        </p:spPr>
        <p:txBody>
          <a:bodyPr>
            <a:normAutofit fontScale="92500"/>
          </a:bodyPr>
          <a:lstStyle/>
          <a:p>
            <a:pPr marL="312738" indent="-312738" defTabSz="388938">
              <a:spcBef>
                <a:spcPts val="1550"/>
              </a:spcBef>
            </a:pPr>
            <a:r>
              <a:rPr lang="en-US" altLang="en-US" sz="2600" dirty="0"/>
              <a:t>6 variables of interest: </a:t>
            </a:r>
            <a:r>
              <a:rPr lang="en-US" altLang="en-US" sz="2600" dirty="0" err="1"/>
              <a:t>eGFR</a:t>
            </a:r>
            <a:r>
              <a:rPr lang="en-US" altLang="en-US" sz="2600" dirty="0"/>
              <a:t>, 5 other labs relevant to CKD</a:t>
            </a:r>
          </a:p>
          <a:p>
            <a:pPr marL="312738" indent="-312738" defTabSz="388938">
              <a:spcBef>
                <a:spcPts val="1550"/>
              </a:spcBef>
            </a:pPr>
            <a:r>
              <a:rPr lang="en-US" altLang="en-US" sz="2600" dirty="0"/>
              <a:t>Cohort of 44,000 patients at Duke with at least moderate stage CKD (Stage 3+) and 5+ measurements for </a:t>
            </a:r>
            <a:r>
              <a:rPr lang="en-US" altLang="en-US" sz="2600" dirty="0" err="1"/>
              <a:t>eGFR</a:t>
            </a:r>
            <a:endParaRPr lang="en-US" altLang="en-US" sz="2600" dirty="0"/>
          </a:p>
          <a:p>
            <a:pPr marL="312738" indent="-312738" defTabSz="388938">
              <a:spcBef>
                <a:spcPts val="1550"/>
              </a:spcBef>
            </a:pPr>
            <a:r>
              <a:rPr lang="en-US" altLang="en-US" sz="2600" dirty="0"/>
              <a:t>For each test patient: use data before </a:t>
            </a:r>
            <a:r>
              <a:rPr lang="en-US" altLang="en-US" sz="2600" i="1" dirty="0"/>
              <a:t>t</a:t>
            </a:r>
            <a:r>
              <a:rPr lang="en-US" altLang="en-US" sz="2600" dirty="0"/>
              <a:t> to predict future labs</a:t>
            </a:r>
          </a:p>
          <a:p>
            <a:pPr marL="312738" indent="-312738" defTabSz="388938">
              <a:spcBef>
                <a:spcPts val="1550"/>
              </a:spcBef>
            </a:pPr>
            <a:r>
              <a:rPr lang="en-US" altLang="en-US" sz="2600" dirty="0"/>
              <a:t>Evaluation for each lab:</a:t>
            </a:r>
          </a:p>
          <a:p>
            <a:pPr marL="639763" lvl="1" indent="-312738" defTabSz="388938">
              <a:spcBef>
                <a:spcPts val="1550"/>
              </a:spcBef>
            </a:pPr>
            <a:r>
              <a:rPr lang="en-US" altLang="en-US" sz="2200" dirty="0"/>
              <a:t>average MAE across test patients, in future time windows</a:t>
            </a:r>
          </a:p>
          <a:p>
            <a:pPr marL="639763" lvl="1" indent="-312738" defTabSz="388938">
              <a:spcBef>
                <a:spcPts val="1550"/>
              </a:spcBef>
            </a:pPr>
            <a:r>
              <a:rPr lang="en-US" altLang="en-US" sz="2200" dirty="0"/>
              <a:t>Baseline: [</a:t>
            </a:r>
            <a:r>
              <a:rPr lang="en-US" altLang="en-US" sz="2200" dirty="0" err="1"/>
              <a:t>Schulam</a:t>
            </a:r>
            <a:r>
              <a:rPr lang="en-US" altLang="en-US" sz="2200" dirty="0"/>
              <a:t> &amp; </a:t>
            </a:r>
            <a:r>
              <a:rPr lang="en-US" altLang="en-US" sz="2200" dirty="0" err="1"/>
              <a:t>Saria</a:t>
            </a:r>
            <a:r>
              <a:rPr lang="en-US" altLang="en-US" sz="2200" dirty="0"/>
              <a:t>, 2015] trained independently</a:t>
            </a:r>
          </a:p>
        </p:txBody>
      </p:sp>
    </p:spTree>
    <p:extLst>
      <p:ext uri="{BB962C8B-B14F-4D97-AF65-F5344CB8AC3E}">
        <p14:creationId xmlns:p14="http://schemas.microsoft.com/office/powerpoint/2010/main" val="4836857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hape 3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Quantitative Results</a:t>
            </a:r>
          </a:p>
        </p:txBody>
      </p:sp>
      <p:pic>
        <p:nvPicPr>
          <p:cNvPr id="64514" name="Screen Shot 2016-08-10 at 9.10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043"/>
            <a:ext cx="9144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8181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asted-image-filter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-1344839"/>
            <a:ext cx="9412288" cy="956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62" name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5" y="1508127"/>
            <a:ext cx="3419475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63" name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1449390"/>
            <a:ext cx="22240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6567" name="Shape 368"/>
          <p:cNvSpPr>
            <a:spLocks noGrp="1"/>
          </p:cNvSpPr>
          <p:nvPr>
            <p:ph type="sldNum" sz="quarter" idx="12"/>
          </p:nvPr>
        </p:nvSpPr>
        <p:spPr>
          <a:xfrm>
            <a:off x="4446588" y="6510338"/>
            <a:ext cx="241300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16FC275-5F08-BF4C-BCA6-60F8D6EA4FC4}" type="slidenum">
              <a:rPr lang="en-US" altLang="en-US" sz="1200">
                <a:solidFill>
                  <a:srgbClr val="000000"/>
                </a:solidFill>
                <a:latin typeface="Garamond" charset="0"/>
              </a:rPr>
              <a:pPr/>
              <a:t>17</a:t>
            </a:fld>
            <a:endParaRPr lang="en-US" altLang="en-US" sz="12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66564" name="Shape 365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Chronic Kidney Disease (CKD)</a:t>
            </a:r>
          </a:p>
        </p:txBody>
      </p:sp>
      <p:sp>
        <p:nvSpPr>
          <p:cNvPr id="366" name="Shape 366"/>
          <p:cNvSpPr/>
          <p:nvPr/>
        </p:nvSpPr>
        <p:spPr>
          <a:xfrm>
            <a:off x="788988" y="4795840"/>
            <a:ext cx="3238500" cy="657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spcBef>
                <a:spcPts val="2400"/>
              </a:spcBef>
              <a:buClr>
                <a:srgbClr val="929292"/>
              </a:buClr>
              <a:buFont typeface="Zapf Dingbats"/>
              <a:defRPr sz="5400" b="1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sz="3797"/>
              <a:t>Heart disease</a:t>
            </a:r>
          </a:p>
        </p:txBody>
      </p:sp>
      <p:sp>
        <p:nvSpPr>
          <p:cNvPr id="367" name="Shape 367"/>
          <p:cNvSpPr/>
          <p:nvPr/>
        </p:nvSpPr>
        <p:spPr>
          <a:xfrm>
            <a:off x="6002338" y="4805365"/>
            <a:ext cx="1992312" cy="657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spcBef>
                <a:spcPts val="2400"/>
              </a:spcBef>
              <a:buClr>
                <a:srgbClr val="929292"/>
              </a:buClr>
              <a:buFont typeface="Zapf Dingbats"/>
              <a:defRPr sz="5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sz="3797"/>
              <a:t>Diabetes</a:t>
            </a:r>
          </a:p>
        </p:txBody>
      </p:sp>
    </p:spTree>
    <p:extLst>
      <p:ext uri="{BB962C8B-B14F-4D97-AF65-F5344CB8AC3E}">
        <p14:creationId xmlns:p14="http://schemas.microsoft.com/office/powerpoint/2010/main" val="3660899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 animBg="1" advAuto="0"/>
      <p:bldP spid="363" grpId="0" animBg="1" advAuto="0"/>
      <p:bldP spid="366" grpId="0" animBg="1" advAuto="0"/>
      <p:bldP spid="367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16976" y="4197927"/>
            <a:ext cx="7367155" cy="436418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Joint 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Goal: Jointly model risk of future loss of kidney function and cardiac events. </a:t>
            </a:r>
          </a:p>
          <a:p>
            <a:r>
              <a:rPr lang="en-US" dirty="0" smtClean="0"/>
              <a:t>Hierarchical latent variable model captures dependencies between disease trajectory and event risk</a:t>
            </a:r>
          </a:p>
          <a:p>
            <a:r>
              <a:rPr lang="en-US" dirty="0" smtClean="0"/>
              <a:t>Conditional independence in joint likelihood: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</a:t>
            </a:r>
            <a:r>
              <a:rPr lang="en-US" dirty="0" smtClean="0"/>
              <a:t>here y are </a:t>
            </a:r>
            <a:r>
              <a:rPr lang="en-US" dirty="0" err="1" smtClean="0"/>
              <a:t>eGFR</a:t>
            </a:r>
            <a:r>
              <a:rPr lang="en-US" dirty="0" smtClean="0"/>
              <a:t> values at times t, u are event times, and x are covariates</a:t>
            </a:r>
            <a:endParaRPr lang="en-US" dirty="0"/>
          </a:p>
        </p:txBody>
      </p:sp>
      <p:pic>
        <p:nvPicPr>
          <p:cNvPr id="6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46" y="4267202"/>
            <a:ext cx="7023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306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96291" y="2265218"/>
            <a:ext cx="5517573" cy="1018309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Process </a:t>
            </a:r>
            <a:r>
              <a:rPr lang="en-US" dirty="0" err="1" smtClean="0"/>
              <a:t>Submodel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Poisson process model with conditional likelihood on events: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Rate function -- hazard </a:t>
            </a:r>
            <a:r>
              <a:rPr lang="en-US" dirty="0" err="1" smtClean="0"/>
              <a:t>funtion</a:t>
            </a:r>
            <a:r>
              <a:rPr lang="en-US" dirty="0" smtClean="0"/>
              <a:t> in Cox proportional hazards model:</a:t>
            </a:r>
            <a:endParaRPr lang="en-US" dirty="0"/>
          </a:p>
        </p:txBody>
      </p:sp>
      <p:pic>
        <p:nvPicPr>
          <p:cNvPr id="4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78" y="2430752"/>
            <a:ext cx="50514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05248" y="4447307"/>
            <a:ext cx="8666018" cy="2182091"/>
            <a:chOff x="-10392" y="4675909"/>
            <a:chExt cx="8666018" cy="2182091"/>
          </a:xfrm>
        </p:grpSpPr>
        <p:sp>
          <p:nvSpPr>
            <p:cNvPr id="19" name="Rounded Rectangle 18"/>
            <p:cNvSpPr/>
            <p:nvPr/>
          </p:nvSpPr>
          <p:spPr>
            <a:xfrm>
              <a:off x="-10392" y="4675909"/>
              <a:ext cx="8666018" cy="2182091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638" y="5091115"/>
              <a:ext cx="60499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7" name="Shape 519"/>
            <p:cNvSpPr/>
            <p:nvPr/>
          </p:nvSpPr>
          <p:spPr>
            <a:xfrm flipV="1">
              <a:off x="1428752" y="5386390"/>
              <a:ext cx="538163" cy="350837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 sz="3200"/>
              </a:pPr>
              <a:endParaRPr sz="2250">
                <a:solidFill>
                  <a:srgbClr val="414141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" name="Shape 520"/>
            <p:cNvSpPr/>
            <p:nvPr/>
          </p:nvSpPr>
          <p:spPr>
            <a:xfrm>
              <a:off x="68265" y="5799138"/>
              <a:ext cx="1138237" cy="3746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</a:defRPr>
              </a:pPr>
              <a:r>
                <a:rPr sz="984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piecewise constant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</a:defRPr>
              </a:pPr>
              <a:r>
                <a:rPr sz="984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baseline rate</a:t>
              </a:r>
            </a:p>
          </p:txBody>
        </p:sp>
        <p:sp>
          <p:nvSpPr>
            <p:cNvPr id="9" name="Shape 521"/>
            <p:cNvSpPr/>
            <p:nvPr/>
          </p:nvSpPr>
          <p:spPr>
            <a:xfrm flipV="1">
              <a:off x="2501900" y="5521325"/>
              <a:ext cx="700088" cy="52070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 sz="3200"/>
              </a:pPr>
              <a:endParaRPr sz="2250">
                <a:solidFill>
                  <a:srgbClr val="414141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" name="Shape 522"/>
            <p:cNvSpPr/>
            <p:nvPr/>
          </p:nvSpPr>
          <p:spPr>
            <a:xfrm>
              <a:off x="1800227" y="6056313"/>
              <a:ext cx="639763" cy="3746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</a:defRPr>
              </a:pPr>
              <a:r>
                <a:rPr sz="984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coefficient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</a:defRPr>
              </a:pPr>
              <a:r>
                <a:rPr sz="984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vector</a:t>
              </a:r>
            </a:p>
          </p:txBody>
        </p:sp>
        <p:sp>
          <p:nvSpPr>
            <p:cNvPr id="11" name="Shape 523"/>
            <p:cNvSpPr/>
            <p:nvPr/>
          </p:nvSpPr>
          <p:spPr>
            <a:xfrm flipV="1">
              <a:off x="3454402" y="5443540"/>
              <a:ext cx="239713" cy="460375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 sz="3200"/>
              </a:pPr>
              <a:endParaRPr sz="2250">
                <a:solidFill>
                  <a:srgbClr val="414141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" name="Shape 524"/>
            <p:cNvSpPr/>
            <p:nvPr/>
          </p:nvSpPr>
          <p:spPr>
            <a:xfrm>
              <a:off x="2957513" y="6056313"/>
              <a:ext cx="646112" cy="3746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</a:defRPr>
              </a:pPr>
              <a:r>
                <a:rPr sz="984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baseline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</a:defRPr>
              </a:pPr>
              <a:r>
                <a:rPr sz="984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covariates</a:t>
              </a:r>
            </a:p>
          </p:txBody>
        </p:sp>
        <p:sp>
          <p:nvSpPr>
            <p:cNvPr id="13" name="Shape 525"/>
            <p:cNvSpPr/>
            <p:nvPr/>
          </p:nvSpPr>
          <p:spPr>
            <a:xfrm flipV="1">
              <a:off x="5164140" y="5419727"/>
              <a:ext cx="376237" cy="506413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 sz="3200"/>
              </a:pPr>
              <a:endParaRPr sz="2250">
                <a:solidFill>
                  <a:srgbClr val="414141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" name="Shape 526"/>
            <p:cNvSpPr/>
            <p:nvPr/>
          </p:nvSpPr>
          <p:spPr>
            <a:xfrm>
              <a:off x="4048127" y="6103938"/>
              <a:ext cx="1274763" cy="677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</a:defRPr>
              </a:pPr>
              <a:r>
                <a:rPr sz="984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association between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</a:defRPr>
              </a:pPr>
              <a:r>
                <a:rPr sz="984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event risk and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</a:defRPr>
              </a:pPr>
              <a:r>
                <a:rPr sz="984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expected mean/slope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</a:defRPr>
              </a:pPr>
              <a:r>
                <a:rPr sz="984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of eGFR</a:t>
              </a:r>
            </a:p>
          </p:txBody>
        </p:sp>
        <p:sp>
          <p:nvSpPr>
            <p:cNvPr id="15" name="Shape 527"/>
            <p:cNvSpPr/>
            <p:nvPr/>
          </p:nvSpPr>
          <p:spPr>
            <a:xfrm flipH="1" flipV="1">
              <a:off x="4467225" y="5443540"/>
              <a:ext cx="458788" cy="458787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 sz="3200"/>
              </a:pPr>
              <a:endParaRPr sz="2250">
                <a:solidFill>
                  <a:srgbClr val="414141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7" name="Shape 529"/>
            <p:cNvSpPr/>
            <p:nvPr/>
          </p:nvSpPr>
          <p:spPr>
            <a:xfrm flipV="1">
              <a:off x="6845300" y="5457825"/>
              <a:ext cx="0" cy="57150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 sz="3200"/>
              </a:pPr>
              <a:endParaRPr sz="2250">
                <a:solidFill>
                  <a:srgbClr val="414141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8" name="Shape 530"/>
            <p:cNvSpPr/>
            <p:nvPr/>
          </p:nvSpPr>
          <p:spPr>
            <a:xfrm>
              <a:off x="6218240" y="6075365"/>
              <a:ext cx="847725" cy="3762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</a:defRPr>
              </a:pPr>
              <a:r>
                <a:rPr sz="984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random effect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</a:defRPr>
              </a:pPr>
              <a:r>
                <a:rPr sz="984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(frailty term):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0748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550896"/>
            <a:ext cx="7770813" cy="457526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Electronic Health Records</a:t>
            </a:r>
          </a:p>
          <a:p>
            <a:pPr lvl="1"/>
            <a:r>
              <a:rPr lang="en-US" dirty="0" smtClean="0"/>
              <a:t>Gaussian Process-based Models for:</a:t>
            </a:r>
          </a:p>
          <a:p>
            <a:pPr lvl="2"/>
            <a:r>
              <a:rPr lang="en-US" dirty="0" smtClean="0"/>
              <a:t>Chronic Kidney Disease</a:t>
            </a:r>
          </a:p>
          <a:p>
            <a:pPr lvl="2"/>
            <a:r>
              <a:rPr lang="en-US" dirty="0" smtClean="0"/>
              <a:t>Sepsis</a:t>
            </a:r>
          </a:p>
          <a:p>
            <a:pPr lvl="2"/>
            <a:endParaRPr lang="en-US" dirty="0"/>
          </a:p>
          <a:p>
            <a:r>
              <a:rPr lang="en-US" dirty="0" smtClean="0"/>
              <a:t>National Surgery Quality Improvement Program</a:t>
            </a:r>
          </a:p>
          <a:p>
            <a:pPr lvl="1"/>
            <a:r>
              <a:rPr lang="en-US" dirty="0" smtClean="0"/>
              <a:t>The Basics of Predicting Surgical Complications</a:t>
            </a:r>
          </a:p>
          <a:p>
            <a:pPr lvl="1"/>
            <a:r>
              <a:rPr lang="en-US" dirty="0" smtClean="0"/>
              <a:t>Clustering Procedural Codes</a:t>
            </a:r>
          </a:p>
          <a:p>
            <a:pPr lvl="1"/>
            <a:r>
              <a:rPr lang="en-US" dirty="0" smtClean="0"/>
              <a:t>Transfer Learning Models</a:t>
            </a:r>
          </a:p>
          <a:p>
            <a:pPr lvl="1"/>
            <a:endParaRPr lang="en-US" dirty="0"/>
          </a:p>
          <a:p>
            <a:r>
              <a:rPr lang="en-US" dirty="0" smtClean="0"/>
              <a:t>Mobile apps</a:t>
            </a:r>
          </a:p>
          <a:p>
            <a:pPr lvl="1"/>
            <a:r>
              <a:rPr lang="en-US" dirty="0" smtClean="0"/>
              <a:t>Graph-coupled HMMs for Predicting the Spread of Influenza</a:t>
            </a:r>
          </a:p>
          <a:p>
            <a:pPr lvl="1"/>
            <a:r>
              <a:rPr lang="en-US" dirty="0" smtClean="0"/>
              <a:t>MS Mosaic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60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698172"/>
            <a:ext cx="7770813" cy="4373563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23,450 patients with moderate stage CKD and 10+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sym typeface="Palatino"/>
              </a:rPr>
              <a:t>eGFR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sym typeface="Palatino"/>
              </a:rPr>
              <a:t>readings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CKD definition: 2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sym typeface="Palatino"/>
              </a:rPr>
              <a:t>eGFR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 readings &lt; 60mL/min, separated by 90+ days</a:t>
            </a:r>
          </a:p>
          <a:p>
            <a:r>
              <a:rPr lang="en-US" sz="2400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Preprocessing: mean in monthly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sym typeface="Palatino"/>
              </a:rPr>
              <a:t>bins</a:t>
            </a:r>
          </a:p>
          <a:p>
            <a:pPr lvl="1"/>
            <a:r>
              <a:rPr lang="en-US" dirty="0" err="1">
                <a:solidFill>
                  <a:schemeClr val="tx1">
                    <a:lumMod val="95000"/>
                  </a:schemeClr>
                </a:solidFill>
                <a:sym typeface="Palatino"/>
              </a:rPr>
              <a:t>eGFR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 only valid estimate of kidney function at steady state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22.9 readings on average (std. dev. 13.6, median 19.0)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Alignment: set 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t=0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 to be first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sym typeface="Palatino"/>
              </a:rPr>
              <a:t>eGFR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 reading &lt;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sym typeface="Palatino"/>
              </a:rPr>
              <a:t>60mL/min</a:t>
            </a:r>
          </a:p>
          <a:p>
            <a:r>
              <a:rPr lang="en-US" sz="2400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Adverse events: AMI, CVA identified using ICD9 codes. Max 1 event / month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13.4% had 1+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sym typeface="Palatino"/>
              </a:rPr>
              <a:t>CVA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sym typeface="Palatino"/>
              </a:rPr>
              <a:t>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code (mean w/ 1+: 4.1,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sym typeface="Palatino"/>
              </a:rPr>
              <a:t>std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sym typeface="Palatino"/>
              </a:rPr>
              <a:t>dev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: 7.1, median: 2.0)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17.4% had 1+ AMI code (mean w/ 1+: 6.4,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sym typeface="Palatino"/>
              </a:rPr>
              <a:t>std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sym typeface="Palatino"/>
              </a:rPr>
              <a:t>dev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: 13.3, median: 3.0)</a:t>
            </a:r>
          </a:p>
          <a:p>
            <a:r>
              <a:rPr lang="en-US" sz="2400" dirty="0">
                <a:solidFill>
                  <a:schemeClr val="tx1">
                    <a:lumMod val="95000"/>
                  </a:schemeClr>
                </a:solidFill>
                <a:sym typeface="Palatino"/>
              </a:rPr>
              <a:t>Baseline covariates: baseline age, race, gender; hypertension, diabetes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</a:schemeClr>
              </a:solidFill>
              <a:sym typeface="Palatino"/>
            </a:endParaRPr>
          </a:p>
          <a:p>
            <a:pPr lvl="1"/>
            <a:endParaRPr lang="en-US" dirty="0">
              <a:solidFill>
                <a:schemeClr val="tx1">
                  <a:lumMod val="95000"/>
                </a:schemeClr>
              </a:solidFill>
              <a:sym typeface="Palatin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993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Model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reds_test1529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" y="1469571"/>
            <a:ext cx="9145658" cy="526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82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le 1"/>
          <p:cNvSpPr>
            <a:spLocks noGrp="1"/>
          </p:cNvSpPr>
          <p:nvPr>
            <p:ph type="title"/>
          </p:nvPr>
        </p:nvSpPr>
        <p:spPr>
          <a:xfrm>
            <a:off x="457200" y="3200402"/>
            <a:ext cx="8229600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/>
              <a:t>Sepsis</a:t>
            </a:r>
            <a:br>
              <a:rPr lang="en-US" altLang="en-US" dirty="0" smtClean="0"/>
            </a:b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59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52" y="1654592"/>
            <a:ext cx="2481943" cy="36655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Early Warning Scores in widespread use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Duke uses NEWS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Overly simplistic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56" y="1550896"/>
            <a:ext cx="6641193" cy="4198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953" y="5853315"/>
            <a:ext cx="7470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(Henry, Hager, </a:t>
            </a:r>
            <a:r>
              <a:rPr lang="en-US" dirty="0" err="1"/>
              <a:t>Pronovost</a:t>
            </a:r>
            <a:r>
              <a:rPr lang="en-US" dirty="0"/>
              <a:t>, </a:t>
            </a:r>
            <a:r>
              <a:rPr lang="en-US" dirty="0" err="1"/>
              <a:t>Saria</a:t>
            </a:r>
            <a:r>
              <a:rPr lang="en-US" dirty="0"/>
              <a:t>; Science Translational Medicine 2015) </a:t>
            </a:r>
            <a:r>
              <a:rPr lang="en-US" dirty="0" smtClean="0"/>
              <a:t>use</a:t>
            </a:r>
          </a:p>
          <a:p>
            <a:r>
              <a:rPr lang="en-US" dirty="0" smtClean="0"/>
              <a:t> </a:t>
            </a:r>
            <a:r>
              <a:rPr lang="en-US" dirty="0"/>
              <a:t>Cox regression to predict time to septic shock, using 54 potential features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57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148225" y="4599394"/>
            <a:ext cx="3580619" cy="540286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063" y="1769537"/>
            <a:ext cx="7770813" cy="50884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Calisto MT" charset="0"/>
                <a:ea typeface="Calisto MT" charset="0"/>
                <a:cs typeface="Calisto MT" charset="0"/>
              </a:rPr>
              <a:t>Classify time series with sparse and irregular sampling, observed on common time interval [</a:t>
            </a:r>
            <a:r>
              <a:rPr lang="en-US" dirty="0" smtClean="0">
                <a:latin typeface="Calisto MT" charset="0"/>
                <a:ea typeface="Calisto MT" charset="0"/>
                <a:cs typeface="Calisto MT" charset="0"/>
              </a:rPr>
              <a:t>0,T]</a:t>
            </a:r>
            <a:endParaRPr lang="en-US" dirty="0">
              <a:latin typeface="Calisto MT" charset="0"/>
              <a:ea typeface="Calisto MT" charset="0"/>
              <a:cs typeface="Calisto MT" charset="0"/>
            </a:endParaRPr>
          </a:p>
          <a:p>
            <a:r>
              <a:rPr lang="en-US" dirty="0"/>
              <a:t>Observation </a:t>
            </a:r>
            <a:r>
              <a:rPr lang="en-US" dirty="0" smtClean="0"/>
              <a:t>times t, Observation </a:t>
            </a:r>
            <a:r>
              <a:rPr lang="en-US" dirty="0"/>
              <a:t>values </a:t>
            </a:r>
            <a:r>
              <a:rPr lang="en-US" dirty="0" smtClean="0"/>
              <a:t>v, </a:t>
            </a:r>
            <a:r>
              <a:rPr lang="en-US" dirty="0"/>
              <a:t>Reference </a:t>
            </a:r>
            <a:r>
              <a:rPr lang="en-US" dirty="0" smtClean="0"/>
              <a:t>times x</a:t>
            </a:r>
            <a:endParaRPr lang="en-US" dirty="0"/>
          </a:p>
          <a:p>
            <a:r>
              <a:rPr lang="en-US" dirty="0" smtClean="0"/>
              <a:t>Represent </a:t>
            </a:r>
            <a:r>
              <a:rPr lang="en-US" dirty="0"/>
              <a:t>a time series by its marginal posterior at x: 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Use </a:t>
            </a:r>
            <a:r>
              <a:rPr lang="en-US" dirty="0"/>
              <a:t>a GP regression with zero-mean, parameters (kernel, noise)</a:t>
            </a:r>
          </a:p>
          <a:p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/>
              <a:t>z </a:t>
            </a:r>
            <a:r>
              <a:rPr lang="en-US" dirty="0"/>
              <a:t>is random, so use expected loss </a:t>
            </a:r>
            <a:r>
              <a:rPr lang="en-US" dirty="0" err="1"/>
              <a:t>w.r.t</a:t>
            </a:r>
            <a:r>
              <a:rPr lang="en-US" dirty="0"/>
              <a:t> GP posterior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Learn GP parameters and classifier parameters </a:t>
            </a:r>
            <a:r>
              <a:rPr lang="en-US" dirty="0" smtClean="0"/>
              <a:t>end-to-end</a:t>
            </a:r>
          </a:p>
          <a:p>
            <a:pPr lvl="1"/>
            <a:r>
              <a:rPr lang="en-US" dirty="0" err="1" smtClean="0"/>
              <a:t>Reparameterization</a:t>
            </a:r>
            <a:r>
              <a:rPr lang="en-US" dirty="0" smtClean="0"/>
              <a:t> </a:t>
            </a:r>
            <a:r>
              <a:rPr lang="en-US" dirty="0"/>
              <a:t>trick to get gradients of the expectation</a:t>
            </a:r>
          </a:p>
          <a:p>
            <a:pPr lvl="1"/>
            <a:r>
              <a:rPr lang="en-US" dirty="0"/>
              <a:t>Approximate intractable expectations with a few Monte Carlo samples</a:t>
            </a:r>
          </a:p>
          <a:p>
            <a:pPr lvl="1"/>
            <a:r>
              <a:rPr lang="en-US" dirty="0"/>
              <a:t>Conjugate gradient to compute GP means and </a:t>
            </a:r>
            <a:r>
              <a:rPr lang="en-US" dirty="0" err="1"/>
              <a:t>covariances</a:t>
            </a:r>
            <a:endParaRPr lang="en-US" dirty="0"/>
          </a:p>
          <a:p>
            <a:pPr lvl="1"/>
            <a:r>
              <a:rPr lang="en-US" dirty="0" err="1"/>
              <a:t>Lanczos</a:t>
            </a:r>
            <a:r>
              <a:rPr lang="en-US" dirty="0"/>
              <a:t> method to efficiently draw samples from a (large) normal from the GP (can </a:t>
            </a:r>
            <a:r>
              <a:rPr lang="en-US" dirty="0" err="1"/>
              <a:t>backprop</a:t>
            </a:r>
            <a:r>
              <a:rPr lang="en-US" dirty="0"/>
              <a:t> through this) 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0"/>
            <a:endParaRPr lang="en-US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2539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Gaussian Processes for </a:t>
            </a:r>
            <a:r>
              <a:rPr lang="en-US" dirty="0" smtClean="0"/>
              <a:t>Irregularly </a:t>
            </a:r>
            <a:r>
              <a:rPr lang="en-US" dirty="0"/>
              <a:t>Sampled Time </a:t>
            </a:r>
            <a:r>
              <a:rPr lang="en-US" dirty="0" smtClean="0"/>
              <a:t>Series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96571" y="6581001"/>
            <a:ext cx="25394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(Cheng-Xian Li, Marlin NIPS 2016)</a:t>
            </a:r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43592" y="3166726"/>
            <a:ext cx="3964926" cy="646738"/>
            <a:chOff x="3771900" y="1815907"/>
            <a:chExt cx="5372100" cy="841664"/>
          </a:xfrm>
        </p:grpSpPr>
        <p:sp>
          <p:nvSpPr>
            <p:cNvPr id="7" name="Rounded Rectangle 6"/>
            <p:cNvSpPr/>
            <p:nvPr/>
          </p:nvSpPr>
          <p:spPr>
            <a:xfrm>
              <a:off x="3771900" y="1815907"/>
              <a:ext cx="5372100" cy="841664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4649" y="1896725"/>
              <a:ext cx="4851400" cy="6985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009" y="4599394"/>
            <a:ext cx="3372428" cy="5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660074" y="4848681"/>
            <a:ext cx="2763981" cy="710455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Similar setup, but now multivariate (M=31) time series, with highly variable lengths (many &lt; 12 hours, some &gt; 10 days)</a:t>
            </a:r>
          </a:p>
          <a:p>
            <a:r>
              <a:rPr lang="en-US" dirty="0"/>
              <a:t>Goal: use clinical time series, baseline covariates, times of medications to predict </a:t>
            </a:r>
            <a:r>
              <a:rPr lang="en-US" dirty="0" smtClean="0"/>
              <a:t>sepsis</a:t>
            </a:r>
          </a:p>
          <a:p>
            <a:r>
              <a:rPr lang="en-US" dirty="0" smtClean="0"/>
              <a:t>New mean which depends on medications p</a:t>
            </a:r>
          </a:p>
          <a:p>
            <a:endParaRPr lang="en-US" dirty="0"/>
          </a:p>
          <a:p>
            <a:r>
              <a:rPr lang="en-US" dirty="0" smtClean="0"/>
              <a:t>GP kernel now defines </a:t>
            </a:r>
            <a:r>
              <a:rPr lang="en-US" dirty="0" err="1" smtClean="0"/>
              <a:t>covariances</a:t>
            </a:r>
            <a:r>
              <a:rPr lang="en-US" dirty="0" smtClean="0"/>
              <a:t> amongst m: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RNN (LSTM with several layers) classifier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Sepsis with a Multitask GP RNN</a:t>
            </a:r>
            <a:endParaRPr lang="en-US" sz="4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660074" y="3865418"/>
            <a:ext cx="2431473" cy="665018"/>
            <a:chOff x="2473036" y="3865418"/>
            <a:chExt cx="2431473" cy="665018"/>
          </a:xfrm>
        </p:grpSpPr>
        <p:sp>
          <p:nvSpPr>
            <p:cNvPr id="7" name="Rounded Rectangle 6"/>
            <p:cNvSpPr/>
            <p:nvPr/>
          </p:nvSpPr>
          <p:spPr>
            <a:xfrm>
              <a:off x="2473036" y="3865418"/>
              <a:ext cx="2431473" cy="665018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7517" y="3931857"/>
              <a:ext cx="2048741" cy="53214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555" y="4921417"/>
            <a:ext cx="2324027" cy="6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2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" y="587814"/>
            <a:ext cx="9134262" cy="5715736"/>
          </a:xfrm>
        </p:spPr>
      </p:pic>
    </p:spTree>
    <p:extLst>
      <p:ext uri="{BB962C8B-B14F-4D97-AF65-F5344CB8AC3E}">
        <p14:creationId xmlns:p14="http://schemas.microsoft.com/office/powerpoint/2010/main" val="994450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" y="408669"/>
            <a:ext cx="9128182" cy="6085455"/>
          </a:xfrm>
        </p:spPr>
      </p:pic>
    </p:spTree>
    <p:extLst>
      <p:ext uri="{BB962C8B-B14F-4D97-AF65-F5344CB8AC3E}">
        <p14:creationId xmlns:p14="http://schemas.microsoft.com/office/powerpoint/2010/main" val="206999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52,000 inpatient encounters for training (all data from 18 months).  14,000 for testing (6 months of future data)</a:t>
            </a:r>
          </a:p>
          <a:p>
            <a:r>
              <a:rPr lang="en-US" dirty="0"/>
              <a:t>31 longitudinal variables (6 vitals, 25 labs)</a:t>
            </a:r>
          </a:p>
          <a:p>
            <a:r>
              <a:rPr lang="en-US" dirty="0"/>
              <a:t>36 baseline covariates (29 comorbidity indicators;  6 demographic / admission info)</a:t>
            </a:r>
          </a:p>
          <a:p>
            <a:r>
              <a:rPr lang="en-US" dirty="0"/>
              <a:t>8 medication classes</a:t>
            </a:r>
          </a:p>
          <a:p>
            <a:r>
              <a:rPr lang="en-US" dirty="0"/>
              <a:t>Mean length of stay 121 hours (</a:t>
            </a:r>
            <a:r>
              <a:rPr lang="en-US" dirty="0" err="1"/>
              <a:t>sd</a:t>
            </a:r>
            <a:r>
              <a:rPr lang="en-US" dirty="0"/>
              <a:t>: 108)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392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19" y="1707174"/>
            <a:ext cx="4715381" cy="47153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498"/>
            <a:ext cx="4693515" cy="469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le 1"/>
          <p:cNvSpPr>
            <a:spLocks noGrp="1"/>
          </p:cNvSpPr>
          <p:nvPr>
            <p:ph type="title"/>
          </p:nvPr>
        </p:nvSpPr>
        <p:spPr>
          <a:xfrm>
            <a:off x="696686" y="2656116"/>
            <a:ext cx="8229600" cy="1139825"/>
          </a:xfrm>
        </p:spPr>
        <p:txBody>
          <a:bodyPr/>
          <a:lstStyle/>
          <a:p>
            <a:pPr algn="ctr"/>
            <a:r>
              <a:rPr lang="en-US" altLang="en-US"/>
              <a:t>Chronic Kidney Disease</a:t>
            </a:r>
          </a:p>
        </p:txBody>
      </p:sp>
    </p:spTree>
    <p:extLst>
      <p:ext uri="{BB962C8B-B14F-4D97-AF65-F5344CB8AC3E}">
        <p14:creationId xmlns:p14="http://schemas.microsoft.com/office/powerpoint/2010/main" val="15426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" y="0"/>
            <a:ext cx="8392919" cy="6857999"/>
          </a:xfrm>
        </p:spPr>
      </p:pic>
    </p:spTree>
    <p:extLst>
      <p:ext uri="{BB962C8B-B14F-4D97-AF65-F5344CB8AC3E}">
        <p14:creationId xmlns:p14="http://schemas.microsoft.com/office/powerpoint/2010/main" val="124972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le 1"/>
          <p:cNvSpPr>
            <a:spLocks noGrp="1"/>
          </p:cNvSpPr>
          <p:nvPr>
            <p:ph type="title"/>
          </p:nvPr>
        </p:nvSpPr>
        <p:spPr>
          <a:xfrm>
            <a:off x="457200" y="3145972"/>
            <a:ext cx="8229600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/>
              <a:t>Surgery</a:t>
            </a:r>
            <a:br>
              <a:rPr lang="en-US" altLang="en-US" dirty="0" smtClean="0"/>
            </a:b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721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09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1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0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43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90"/>
            <a:ext cx="9144000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46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0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" y="0"/>
            <a:ext cx="909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8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4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4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0" name="Shape 150"/>
          <p:cNvSpPr/>
          <p:nvPr/>
        </p:nvSpPr>
        <p:spPr>
          <a:xfrm>
            <a:off x="785815" y="52388"/>
            <a:ext cx="8358187" cy="62976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1" name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693738"/>
            <a:ext cx="20701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2" name="Shape 152"/>
          <p:cNvSpPr/>
          <p:nvPr/>
        </p:nvSpPr>
        <p:spPr>
          <a:xfrm flipV="1">
            <a:off x="746125" y="6203952"/>
            <a:ext cx="8039100" cy="17463"/>
          </a:xfrm>
          <a:prstGeom prst="line">
            <a:avLst/>
          </a:prstGeom>
          <a:ln w="12700">
            <a:solidFill>
              <a:srgbClr val="A6A6A6"/>
            </a:solidFill>
          </a:ln>
        </p:spPr>
        <p:txBody>
          <a:bodyPr lIns="45719" tIns="45719" rIns="45719" bIns="45719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6524625" y="198755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PCP Visit</a:t>
            </a:r>
          </a:p>
        </p:txBody>
      </p:sp>
      <p:sp>
        <p:nvSpPr>
          <p:cNvPr id="154" name="Shape 154"/>
          <p:cNvSpPr/>
          <p:nvPr/>
        </p:nvSpPr>
        <p:spPr>
          <a:xfrm>
            <a:off x="6524625" y="23701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ED Visit</a:t>
            </a:r>
          </a:p>
        </p:txBody>
      </p:sp>
      <p:sp>
        <p:nvSpPr>
          <p:cNvPr id="155" name="Shape 155"/>
          <p:cNvSpPr/>
          <p:nvPr/>
        </p:nvSpPr>
        <p:spPr>
          <a:xfrm>
            <a:off x="6524625" y="27051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Hospital Admission</a:t>
            </a:r>
          </a:p>
        </p:txBody>
      </p:sp>
      <p:sp>
        <p:nvSpPr>
          <p:cNvPr id="156" name="Shape 156"/>
          <p:cNvSpPr/>
          <p:nvPr/>
        </p:nvSpPr>
        <p:spPr>
          <a:xfrm>
            <a:off x="6524625" y="3127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Acute MI</a:t>
            </a:r>
          </a:p>
        </p:txBody>
      </p:sp>
      <p:sp>
        <p:nvSpPr>
          <p:cNvPr id="157" name="Shape 157"/>
          <p:cNvSpPr/>
          <p:nvPr/>
        </p:nvSpPr>
        <p:spPr>
          <a:xfrm>
            <a:off x="6524625" y="35258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Death</a:t>
            </a:r>
          </a:p>
        </p:txBody>
      </p:sp>
      <p:sp>
        <p:nvSpPr>
          <p:cNvPr id="158" name="Shape 158"/>
          <p:cNvSpPr/>
          <p:nvPr/>
        </p:nvSpPr>
        <p:spPr>
          <a:xfrm>
            <a:off x="6524625" y="1603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Nephrology Visit</a:t>
            </a:r>
          </a:p>
        </p:txBody>
      </p:sp>
      <p:sp>
        <p:nvSpPr>
          <p:cNvPr id="159" name="Shape 159"/>
          <p:cNvSpPr/>
          <p:nvPr/>
        </p:nvSpPr>
        <p:spPr>
          <a:xfrm>
            <a:off x="6524625" y="11430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sz="844" baseline="305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st</a:t>
            </a: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Nephrology Visit</a:t>
            </a:r>
          </a:p>
        </p:txBody>
      </p:sp>
      <p:sp>
        <p:nvSpPr>
          <p:cNvPr id="160" name="Shape 160"/>
          <p:cNvSpPr/>
          <p:nvPr/>
        </p:nvSpPr>
        <p:spPr>
          <a:xfrm>
            <a:off x="6524625" y="817563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eGFR</a:t>
            </a:r>
          </a:p>
        </p:txBody>
      </p:sp>
      <p:sp>
        <p:nvSpPr>
          <p:cNvPr id="161" name="Shape 161"/>
          <p:cNvSpPr/>
          <p:nvPr/>
        </p:nvSpPr>
        <p:spPr>
          <a:xfrm>
            <a:off x="2941638" y="1266825"/>
            <a:ext cx="236855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3516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Kidney Function</a:t>
            </a:r>
          </a:p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3516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(eGFR)</a:t>
            </a:r>
          </a:p>
        </p:txBody>
      </p:sp>
      <p:cxnSp>
        <p:nvCxnSpPr>
          <p:cNvPr id="162" name="Connector 162"/>
          <p:cNvCxnSpPr>
            <a:stCxn id="161" idx="0"/>
            <a:endCxn id="150" idx="0"/>
          </p:cNvCxnSpPr>
          <p:nvPr/>
        </p:nvCxnSpPr>
        <p:spPr>
          <a:xfrm flipV="1">
            <a:off x="4125915" y="52390"/>
            <a:ext cx="839787" cy="1214437"/>
          </a:xfrm>
          <a:prstGeom prst="straightConnector1">
            <a:avLst/>
          </a:pr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3" name="Shape 163"/>
          <p:cNvSpPr/>
          <p:nvPr/>
        </p:nvSpPr>
        <p:spPr>
          <a:xfrm>
            <a:off x="4124325" y="3595688"/>
            <a:ext cx="973138" cy="633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5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3516"/>
              <a:t>Age</a:t>
            </a:r>
          </a:p>
        </p:txBody>
      </p:sp>
      <p:sp>
        <p:nvSpPr>
          <p:cNvPr id="164" name="Shape 164"/>
          <p:cNvSpPr/>
          <p:nvPr/>
        </p:nvSpPr>
        <p:spPr>
          <a:xfrm rot="16200000" flipH="1">
            <a:off x="3843338" y="5227638"/>
            <a:ext cx="1890712" cy="354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447" y="0"/>
                  <a:pt x="12894" y="5400"/>
                  <a:pt x="12894" y="10800"/>
                </a:cubicBezTo>
                <a:cubicBezTo>
                  <a:pt x="12894" y="16200"/>
                  <a:pt x="17247" y="21600"/>
                  <a:pt x="21600" y="21600"/>
                </a:cubicBezTo>
              </a:path>
            </a:pathLst>
          </a:cu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6165850" y="217488"/>
            <a:ext cx="2711450" cy="4286250"/>
          </a:xfrm>
          <a:prstGeom prst="ellipse">
            <a:avLst/>
          </a:prstGeom>
          <a:ln w="12700">
            <a:solidFill>
              <a:srgbClr val="4A7EBB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 flipH="1">
            <a:off x="993775" y="1909763"/>
            <a:ext cx="1892300" cy="354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447" y="0"/>
                  <a:pt x="12894" y="5400"/>
                  <a:pt x="12894" y="10800"/>
                </a:cubicBezTo>
                <a:cubicBezTo>
                  <a:pt x="12894" y="16200"/>
                  <a:pt x="17247" y="21600"/>
                  <a:pt x="21600" y="21600"/>
                </a:cubicBezTo>
              </a:path>
            </a:pathLst>
          </a:cu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03712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098"/>
            <a:ext cx="9144000" cy="50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46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100"/>
            <a:ext cx="9144000" cy="49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92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95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18" y="4038600"/>
            <a:ext cx="5443682" cy="281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5772" y="155863"/>
            <a:ext cx="3926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Hierarchical Infinite Factor Model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6795" y="4551218"/>
            <a:ext cx="14845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Speeding up: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Stochastic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Gradient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Nose-Hoover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Thermostats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Sampling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4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536" y="1699155"/>
            <a:ext cx="8944590" cy="4270172"/>
            <a:chOff x="208465" y="954970"/>
            <a:chExt cx="11754935" cy="5611839"/>
          </a:xfrm>
        </p:grpSpPr>
        <p:sp>
          <p:nvSpPr>
            <p:cNvPr id="3" name="Rounded Rectangle 2"/>
            <p:cNvSpPr/>
            <p:nvPr/>
          </p:nvSpPr>
          <p:spPr>
            <a:xfrm>
              <a:off x="6939665" y="2672939"/>
              <a:ext cx="2007476" cy="606392"/>
            </a:xfrm>
            <a:prstGeom prst="roundRect">
              <a:avLst/>
            </a:prstGeom>
            <a:solidFill>
              <a:schemeClr val="accent2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Phone Screen</a:t>
              </a:r>
              <a:endParaRPr lang="en-US" dirty="0">
                <a:solidFill>
                  <a:prstClr val="white"/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sp>
          <p:nvSpPr>
            <p:cNvPr id="4" name="Can 3"/>
            <p:cNvSpPr/>
            <p:nvPr/>
          </p:nvSpPr>
          <p:spPr>
            <a:xfrm>
              <a:off x="457200" y="3776054"/>
              <a:ext cx="1124608" cy="1177158"/>
            </a:xfrm>
            <a:prstGeom prst="can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EPIC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C</a:t>
              </a:r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larity</a:t>
              </a:r>
              <a:endParaRPr lang="en-US" dirty="0">
                <a:solidFill>
                  <a:prstClr val="white"/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71817" y="3175411"/>
              <a:ext cx="2174106" cy="15616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Machine Learning RISK PREDICTION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(MODEL 1)</a:t>
              </a:r>
              <a:endParaRPr lang="en-US" dirty="0">
                <a:solidFill>
                  <a:prstClr val="white"/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8458081" y="3968834"/>
              <a:ext cx="1219319" cy="92780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8" idx="4"/>
              <a:endCxn id="11" idx="1"/>
            </p:cNvCxnSpPr>
            <p:nvPr/>
          </p:nvCxnSpPr>
          <p:spPr>
            <a:xfrm flipV="1">
              <a:off x="1581808" y="3956237"/>
              <a:ext cx="590009" cy="40839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4953000" y="2754395"/>
              <a:ext cx="1035266" cy="443481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LOW</a:t>
              </a:r>
              <a:endParaRPr lang="en-US" dirty="0">
                <a:solidFill>
                  <a:prstClr val="white"/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8465" y="2641605"/>
              <a:ext cx="1752600" cy="1213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tx2">
                      <a:lumMod val="90000"/>
                    </a:schemeClr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D</a:t>
              </a:r>
              <a:r>
                <a:rPr lang="en-US" i="1" dirty="0" smtClean="0">
                  <a:solidFill>
                    <a:schemeClr val="tx2">
                      <a:lumMod val="90000"/>
                    </a:schemeClr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ata pulls every 24 hours</a:t>
              </a:r>
              <a:endParaRPr lang="en-US" i="1" dirty="0">
                <a:solidFill>
                  <a:schemeClr val="tx2">
                    <a:lumMod val="90000"/>
                  </a:schemeClr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9741079" y="5399799"/>
              <a:ext cx="2158641" cy="663545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Optimization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Interventions</a:t>
              </a:r>
              <a:endParaRPr lang="en-US" dirty="0">
                <a:solidFill>
                  <a:schemeClr val="tx1"/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797716" y="2438400"/>
              <a:ext cx="1981200" cy="495875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Standard Care</a:t>
              </a:r>
              <a:endParaRPr lang="en-US" dirty="0">
                <a:solidFill>
                  <a:prstClr val="white"/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cxnSp>
          <p:nvCxnSpPr>
            <p:cNvPr id="13" name="Straight Arrow Connector 12"/>
            <p:cNvCxnSpPr>
              <a:stCxn id="21" idx="3"/>
            </p:cNvCxnSpPr>
            <p:nvPr/>
          </p:nvCxnSpPr>
          <p:spPr>
            <a:xfrm flipV="1">
              <a:off x="5988266" y="2976135"/>
              <a:ext cx="951399" cy="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3" idx="3"/>
              <a:endCxn id="30" idx="1"/>
            </p:cNvCxnSpPr>
            <p:nvPr/>
          </p:nvCxnSpPr>
          <p:spPr>
            <a:xfrm>
              <a:off x="6939665" y="3957330"/>
              <a:ext cx="343349" cy="349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25" idx="0"/>
            </p:cNvCxnSpPr>
            <p:nvPr/>
          </p:nvCxnSpPr>
          <p:spPr>
            <a:xfrm>
              <a:off x="10820400" y="4739792"/>
              <a:ext cx="0" cy="66000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258112" y="4953212"/>
              <a:ext cx="1012624" cy="107399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7283014" y="3656024"/>
              <a:ext cx="1169276" cy="609600"/>
            </a:xfrm>
            <a:prstGeom prst="roundRect">
              <a:avLst/>
            </a:prstGeom>
            <a:solidFill>
              <a:schemeClr val="accent2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PAT*</a:t>
              </a:r>
              <a:endParaRPr lang="en-US" dirty="0">
                <a:solidFill>
                  <a:prstClr val="white"/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72804" y="3656024"/>
              <a:ext cx="1966861" cy="602611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INTERMEDIATE</a:t>
              </a:r>
              <a:endParaRPr lang="en-US" dirty="0">
                <a:solidFill>
                  <a:prstClr val="white"/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9677400" y="3197876"/>
              <a:ext cx="2286000" cy="154191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Machine Learning  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RISK PREDICTION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(MODEL 2)</a:t>
              </a:r>
              <a:endParaRPr lang="en-US" dirty="0">
                <a:solidFill>
                  <a:prstClr val="white"/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270736" y="5704721"/>
              <a:ext cx="1257305" cy="644961"/>
            </a:xfrm>
            <a:prstGeom prst="roundRect">
              <a:avLst/>
            </a:prstGeom>
            <a:solidFill>
              <a:schemeClr val="accent2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POSH</a:t>
              </a:r>
              <a:r>
                <a:rPr lang="en-US" sz="1600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***</a:t>
              </a:r>
            </a:p>
          </p:txBody>
        </p:sp>
        <p:cxnSp>
          <p:nvCxnSpPr>
            <p:cNvPr id="21" name="Straight Arrow Connector 20"/>
            <p:cNvCxnSpPr>
              <a:endCxn id="26" idx="1"/>
            </p:cNvCxnSpPr>
            <p:nvPr/>
          </p:nvCxnSpPr>
          <p:spPr>
            <a:xfrm flipV="1">
              <a:off x="8947141" y="2686338"/>
              <a:ext cx="850575" cy="28979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/>
            <p:cNvSpPr/>
            <p:nvPr/>
          </p:nvSpPr>
          <p:spPr>
            <a:xfrm>
              <a:off x="7358765" y="4655774"/>
              <a:ext cx="1169276" cy="594875"/>
            </a:xfrm>
            <a:prstGeom prst="roundRect">
              <a:avLst/>
            </a:prstGeom>
            <a:solidFill>
              <a:schemeClr val="accent2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POET**</a:t>
              </a:r>
              <a:endParaRPr lang="en-US" dirty="0">
                <a:solidFill>
                  <a:prstClr val="white"/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cxnSp>
          <p:nvCxnSpPr>
            <p:cNvPr id="23" name="Straight Arrow Connector 22"/>
            <p:cNvCxnSpPr>
              <a:stCxn id="30" idx="3"/>
              <a:endCxn id="26" idx="1"/>
            </p:cNvCxnSpPr>
            <p:nvPr/>
          </p:nvCxnSpPr>
          <p:spPr>
            <a:xfrm flipV="1">
              <a:off x="8452290" y="2686338"/>
              <a:ext cx="1345426" cy="127448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8528041" y="3968834"/>
              <a:ext cx="1149359" cy="205836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6258112" y="4953212"/>
              <a:ext cx="1100653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4972804" y="4753697"/>
              <a:ext cx="1285308" cy="3990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HIGH</a:t>
              </a:r>
            </a:p>
          </p:txBody>
        </p:sp>
        <p:cxnSp>
          <p:nvCxnSpPr>
            <p:cNvPr id="27" name="Elbow Connector 26"/>
            <p:cNvCxnSpPr>
              <a:stCxn id="11" idx="3"/>
              <a:endCxn id="33" idx="1"/>
            </p:cNvCxnSpPr>
            <p:nvPr/>
          </p:nvCxnSpPr>
          <p:spPr>
            <a:xfrm>
              <a:off x="4345923" y="3956237"/>
              <a:ext cx="626881" cy="1093"/>
            </a:xfrm>
            <a:prstGeom prst="bentConnector3">
              <a:avLst>
                <a:gd name="adj1" fmla="val 50000"/>
              </a:avLst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stCxn id="11" idx="3"/>
              <a:endCxn id="21" idx="1"/>
            </p:cNvCxnSpPr>
            <p:nvPr/>
          </p:nvCxnSpPr>
          <p:spPr>
            <a:xfrm flipV="1">
              <a:off x="4345923" y="2976136"/>
              <a:ext cx="607077" cy="980101"/>
            </a:xfrm>
            <a:prstGeom prst="bentConnector3">
              <a:avLst>
                <a:gd name="adj1" fmla="val 50000"/>
              </a:avLst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stCxn id="11" idx="3"/>
            </p:cNvCxnSpPr>
            <p:nvPr/>
          </p:nvCxnSpPr>
          <p:spPr>
            <a:xfrm>
              <a:off x="4345923" y="3956237"/>
              <a:ext cx="626881" cy="996975"/>
            </a:xfrm>
            <a:prstGeom prst="bentConnector3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ounded Rectangle 29"/>
            <p:cNvSpPr/>
            <p:nvPr/>
          </p:nvSpPr>
          <p:spPr>
            <a:xfrm>
              <a:off x="457200" y="1180525"/>
              <a:ext cx="1981200" cy="49587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Surgery Scheduled </a:t>
              </a:r>
              <a:endParaRPr lang="en-US" dirty="0">
                <a:solidFill>
                  <a:schemeClr val="tx1"/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724400" y="954970"/>
              <a:ext cx="2971800" cy="95003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Preoperative Assessment: Phone/PAT/POET/POSH</a:t>
              </a:r>
              <a:endParaRPr lang="en-US" dirty="0">
                <a:solidFill>
                  <a:schemeClr val="tx1"/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9601200" y="1180525"/>
              <a:ext cx="1981200" cy="49587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Preoperative Care</a:t>
              </a:r>
              <a:endParaRPr lang="en-US" dirty="0">
                <a:solidFill>
                  <a:schemeClr val="tx1"/>
                </a:solidFill>
                <a:latin typeface="Avenir Next Condensed" charset="0"/>
                <a:ea typeface="Avenir Next Condensed" charset="0"/>
                <a:cs typeface="Avenir Next Condensed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9955" y="5643479"/>
              <a:ext cx="53592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*      PAT: Pre-operative Anesthesia Testing</a:t>
              </a:r>
            </a:p>
            <a:p>
              <a:r>
                <a:rPr lang="en-US" dirty="0" smtClean="0"/>
                <a:t>**    POET: </a:t>
              </a:r>
              <a:r>
                <a:rPr lang="en-US" dirty="0" err="1" smtClean="0"/>
                <a:t>Peri</a:t>
              </a:r>
              <a:r>
                <a:rPr lang="en-US" dirty="0" smtClean="0"/>
                <a:t>-Operative Enhancement Team</a:t>
              </a:r>
            </a:p>
            <a:p>
              <a:r>
                <a:rPr lang="en-US" dirty="0" smtClean="0"/>
                <a:t>***  POSH: Perioperative Optimization of Senior Health</a:t>
              </a:r>
              <a:endParaRPr lang="en-US" dirty="0"/>
            </a:p>
          </p:txBody>
        </p:sp>
      </p:grpSp>
      <p:sp>
        <p:nvSpPr>
          <p:cNvPr id="400" name="Title 1"/>
          <p:cNvSpPr txBox="1">
            <a:spLocks/>
          </p:cNvSpPr>
          <p:nvPr/>
        </p:nvSpPr>
        <p:spPr>
          <a:xfrm>
            <a:off x="685801" y="164569"/>
            <a:ext cx="7770813" cy="142987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Pre-operative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13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le 1"/>
          <p:cNvSpPr>
            <a:spLocks noGrp="1"/>
          </p:cNvSpPr>
          <p:nvPr>
            <p:ph type="title"/>
          </p:nvPr>
        </p:nvSpPr>
        <p:spPr>
          <a:xfrm>
            <a:off x="457200" y="3080656"/>
            <a:ext cx="8229600" cy="1139825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 smtClean="0"/>
              <a:t>Infectious Disease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621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Infection in a Social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Goal</a:t>
            </a:r>
            <a:r>
              <a:rPr lang="en-US" dirty="0" smtClean="0"/>
              <a:t>: To model dynamical interactions between agents in a social network and apply to inferring the spread of infection.</a:t>
            </a:r>
          </a:p>
          <a:p>
            <a:r>
              <a:rPr lang="en-US" dirty="0" smtClean="0"/>
              <a:t>Many traditional epidemics models work on a population level, treating each person the same way.</a:t>
            </a:r>
          </a:p>
          <a:p>
            <a:r>
              <a:rPr lang="en-US" dirty="0" smtClean="0"/>
              <a:t>Contemporary data collection techniques allow us to model the spread of infection on an individual level.</a:t>
            </a:r>
          </a:p>
          <a:p>
            <a:r>
              <a:rPr lang="en-US" dirty="0" smtClean="0"/>
              <a:t>Being able to make infection predictions on an individual level is enormously beneficial because it allows people to receive more personalized and relevant health advice.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8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Evolution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Data collected in the social evolution experiment allows us for the first time to closely track proximities and contagion in an entire community over a substantial period of time.</a:t>
            </a:r>
          </a:p>
          <a:p>
            <a:r>
              <a:rPr lang="en-US" dirty="0" smtClean="0"/>
              <a:t>Tracked “common cold” symptoms in an MIT residence hall from January to April 2009.</a:t>
            </a:r>
          </a:p>
          <a:p>
            <a:r>
              <a:rPr lang="en-US" dirty="0" smtClean="0"/>
              <a:t>Monitored over 80% of residents through their cell phones from October 2008 to May 2009, taking daily surveys and tracking their location, proximities and phone calls.</a:t>
            </a:r>
          </a:p>
          <a:p>
            <a:r>
              <a:rPr lang="en-US" dirty="0" smtClean="0"/>
              <a:t>Monthly surveys on social, health, and political issues taken. Locations taken by having cell phones scan nearby </a:t>
            </a:r>
            <a:r>
              <a:rPr lang="en-US" dirty="0" err="1" smtClean="0"/>
              <a:t>wifi</a:t>
            </a:r>
            <a:r>
              <a:rPr lang="en-US" dirty="0" smtClean="0"/>
              <a:t> access points and </a:t>
            </a:r>
            <a:r>
              <a:rPr lang="en-US" dirty="0" err="1" smtClean="0"/>
              <a:t>bluetooth</a:t>
            </a:r>
            <a:r>
              <a:rPr lang="en-US" dirty="0" smtClean="0"/>
              <a:t> devices.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07446" y="1438006"/>
            <a:ext cx="5418667" cy="5307106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Hall Network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39" t="6983" r="3592"/>
          <a:stretch/>
        </p:blipFill>
        <p:spPr>
          <a:xfrm>
            <a:off x="2088444" y="1651003"/>
            <a:ext cx="4741334" cy="4783667"/>
          </a:xfrm>
        </p:spPr>
      </p:pic>
    </p:spTree>
    <p:extLst>
      <p:ext uri="{BB962C8B-B14F-4D97-AF65-F5344CB8AC3E}">
        <p14:creationId xmlns:p14="http://schemas.microsoft.com/office/powerpoint/2010/main" val="85002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Surveys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869142"/>
            <a:ext cx="7770813" cy="460472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the Social Evolution experiment students were paid $1 a day to answer surveys about contracting infection. </a:t>
            </a:r>
          </a:p>
          <a:p>
            <a:r>
              <a:rPr lang="en-US" dirty="0" smtClean="0"/>
              <a:t>The surveys asked about symptoms: </a:t>
            </a:r>
          </a:p>
          <a:p>
            <a:pPr lvl="1"/>
            <a:r>
              <a:rPr lang="en-US" dirty="0" smtClean="0"/>
              <a:t>Runny nose, nasal congestion, sneezing</a:t>
            </a:r>
          </a:p>
          <a:p>
            <a:pPr lvl="1"/>
            <a:r>
              <a:rPr lang="en-US" dirty="0" smtClean="0"/>
              <a:t>Nausea, vomiting, diarrhea</a:t>
            </a:r>
          </a:p>
          <a:p>
            <a:pPr lvl="1"/>
            <a:r>
              <a:rPr lang="en-US" dirty="0" smtClean="0"/>
              <a:t>Stress</a:t>
            </a:r>
          </a:p>
          <a:p>
            <a:pPr lvl="1"/>
            <a:r>
              <a:rPr lang="en-US" dirty="0" smtClean="0"/>
              <a:t>Sadness and depression</a:t>
            </a:r>
          </a:p>
          <a:p>
            <a:pPr lvl="1"/>
            <a:r>
              <a:rPr lang="en-US" dirty="0" smtClean="0"/>
              <a:t>Fever</a:t>
            </a:r>
          </a:p>
          <a:p>
            <a:r>
              <a:rPr lang="en-US" dirty="0" smtClean="0"/>
              <a:t>64 of the 85 residents answered the surveys</a:t>
            </a:r>
          </a:p>
          <a:p>
            <a:r>
              <a:rPr lang="en-US" dirty="0" smtClean="0"/>
              <a:t>Symptoms dependent on the social network. A student with a symptom had a 3-10x higher odds of having a friend with the same symptom.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91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71" name="Shape 171"/>
          <p:cNvSpPr/>
          <p:nvPr/>
        </p:nvSpPr>
        <p:spPr>
          <a:xfrm>
            <a:off x="1098550" y="52388"/>
            <a:ext cx="8045450" cy="62976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9" name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693738"/>
            <a:ext cx="20701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73" name="Shape 173"/>
          <p:cNvSpPr/>
          <p:nvPr/>
        </p:nvSpPr>
        <p:spPr>
          <a:xfrm flipV="1">
            <a:off x="746125" y="6203952"/>
            <a:ext cx="8039100" cy="17463"/>
          </a:xfrm>
          <a:prstGeom prst="line">
            <a:avLst/>
          </a:prstGeom>
          <a:ln w="12700">
            <a:solidFill>
              <a:srgbClr val="A6A6A6"/>
            </a:solidFill>
          </a:ln>
        </p:spPr>
        <p:txBody>
          <a:bodyPr lIns="45719" tIns="45719" rIns="45719" bIns="45719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6524625" y="198755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PCP Visit</a:t>
            </a:r>
          </a:p>
        </p:txBody>
      </p:sp>
      <p:sp>
        <p:nvSpPr>
          <p:cNvPr id="175" name="Shape 175"/>
          <p:cNvSpPr/>
          <p:nvPr/>
        </p:nvSpPr>
        <p:spPr>
          <a:xfrm>
            <a:off x="6524625" y="23701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ED Visit</a:t>
            </a:r>
          </a:p>
        </p:txBody>
      </p:sp>
      <p:sp>
        <p:nvSpPr>
          <p:cNvPr id="176" name="Shape 176"/>
          <p:cNvSpPr/>
          <p:nvPr/>
        </p:nvSpPr>
        <p:spPr>
          <a:xfrm>
            <a:off x="6524625" y="27051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Hospital Admission</a:t>
            </a:r>
          </a:p>
        </p:txBody>
      </p:sp>
      <p:sp>
        <p:nvSpPr>
          <p:cNvPr id="177" name="Shape 177"/>
          <p:cNvSpPr/>
          <p:nvPr/>
        </p:nvSpPr>
        <p:spPr>
          <a:xfrm>
            <a:off x="6524625" y="3127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Acute MI</a:t>
            </a:r>
          </a:p>
        </p:txBody>
      </p:sp>
      <p:sp>
        <p:nvSpPr>
          <p:cNvPr id="178" name="Shape 178"/>
          <p:cNvSpPr/>
          <p:nvPr/>
        </p:nvSpPr>
        <p:spPr>
          <a:xfrm>
            <a:off x="6524625" y="35258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Death</a:t>
            </a:r>
          </a:p>
        </p:txBody>
      </p:sp>
      <p:sp>
        <p:nvSpPr>
          <p:cNvPr id="179" name="Shape 179"/>
          <p:cNvSpPr/>
          <p:nvPr/>
        </p:nvSpPr>
        <p:spPr>
          <a:xfrm>
            <a:off x="6524625" y="1603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Nephrology Visit</a:t>
            </a:r>
          </a:p>
        </p:txBody>
      </p:sp>
      <p:sp>
        <p:nvSpPr>
          <p:cNvPr id="180" name="Shape 180"/>
          <p:cNvSpPr/>
          <p:nvPr/>
        </p:nvSpPr>
        <p:spPr>
          <a:xfrm>
            <a:off x="6524625" y="11430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sz="844" baseline="305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st</a:t>
            </a: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Nephrology Visit</a:t>
            </a:r>
          </a:p>
        </p:txBody>
      </p:sp>
      <p:sp>
        <p:nvSpPr>
          <p:cNvPr id="181" name="Shape 181"/>
          <p:cNvSpPr/>
          <p:nvPr/>
        </p:nvSpPr>
        <p:spPr>
          <a:xfrm>
            <a:off x="6524625" y="817563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eGFR</a:t>
            </a:r>
          </a:p>
        </p:txBody>
      </p:sp>
      <p:sp>
        <p:nvSpPr>
          <p:cNvPr id="182" name="Shape 182"/>
          <p:cNvSpPr/>
          <p:nvPr/>
        </p:nvSpPr>
        <p:spPr>
          <a:xfrm>
            <a:off x="746125" y="4233863"/>
            <a:ext cx="1308100" cy="1254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2216150" y="171452"/>
            <a:ext cx="3638550" cy="3338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Age 47</a:t>
            </a:r>
          </a:p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endParaRPr sz="2109">
              <a:solidFill>
                <a:srgbClr val="FF0000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Untreated diabetes &amp; high blood pressure.</a:t>
            </a:r>
            <a:b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</a:br>
            <a:endParaRPr sz="2109">
              <a:solidFill>
                <a:srgbClr val="FF0000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Normal kidney function, but with evidence of kidney damage.</a:t>
            </a:r>
            <a:b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</a:br>
            <a:endParaRPr sz="2109">
              <a:solidFill>
                <a:srgbClr val="FF0000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No regular medical care.</a:t>
            </a:r>
          </a:p>
        </p:txBody>
      </p:sp>
      <p:sp>
        <p:nvSpPr>
          <p:cNvPr id="184" name="Shape 184"/>
          <p:cNvSpPr/>
          <p:nvPr/>
        </p:nvSpPr>
        <p:spPr>
          <a:xfrm rot="10800000">
            <a:off x="1098550" y="495300"/>
            <a:ext cx="1117600" cy="400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443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73668" y="2977443"/>
            <a:ext cx="6999111" cy="3245556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Hidden Markov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602810"/>
            <a:ext cx="7770813" cy="4257022"/>
          </a:xfrm>
        </p:spPr>
        <p:txBody>
          <a:bodyPr/>
          <a:lstStyle/>
          <a:p>
            <a:r>
              <a:rPr lang="en-US" dirty="0" smtClean="0"/>
              <a:t>We aim to leverage the social evolution data to predict the spread of infection to individuals in our social network using a model related to HMMs.</a:t>
            </a:r>
            <a:endParaRPr lang="en-US" dirty="0"/>
          </a:p>
        </p:txBody>
      </p:sp>
      <p:pic>
        <p:nvPicPr>
          <p:cNvPr id="7" name="Picture 6" descr="FG_H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10" y="3969453"/>
            <a:ext cx="4676279" cy="1717323"/>
          </a:xfrm>
          <a:prstGeom prst="rect">
            <a:avLst/>
          </a:prstGeom>
        </p:spPr>
      </p:pic>
      <p:pic>
        <p:nvPicPr>
          <p:cNvPr id="9" name="Picture 8" descr="sick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177" y="3301998"/>
            <a:ext cx="640644" cy="640644"/>
          </a:xfrm>
          <a:prstGeom prst="rect">
            <a:avLst/>
          </a:prstGeom>
        </p:spPr>
      </p:pic>
      <p:pic>
        <p:nvPicPr>
          <p:cNvPr id="10" name="Picture 9" descr="sick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03" y="3299177"/>
            <a:ext cx="640644" cy="640644"/>
          </a:xfrm>
          <a:prstGeom prst="rect">
            <a:avLst/>
          </a:prstGeom>
        </p:spPr>
      </p:pic>
      <p:pic>
        <p:nvPicPr>
          <p:cNvPr id="11" name="Picture 10" descr="happy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08" y="3310464"/>
            <a:ext cx="632178" cy="632178"/>
          </a:xfrm>
          <a:prstGeom prst="rect">
            <a:avLst/>
          </a:prstGeom>
        </p:spPr>
      </p:pic>
      <p:pic>
        <p:nvPicPr>
          <p:cNvPr id="12" name="Picture 11" descr="happy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86" y="3310464"/>
            <a:ext cx="632178" cy="63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7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2779" y="3132668"/>
            <a:ext cx="3866445" cy="3485444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Graph-coupled HMMs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728031"/>
            <a:ext cx="7770813" cy="4257022"/>
          </a:xfrm>
        </p:spPr>
        <p:txBody>
          <a:bodyPr/>
          <a:lstStyle/>
          <a:p>
            <a:r>
              <a:rPr lang="en-US" dirty="0" smtClean="0"/>
              <a:t>Associate each person in the dynamic interaction network with an HMM chain. Let interaction network structure determine the HMM couplings: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49" y="3303414"/>
            <a:ext cx="3448783" cy="314042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31252" y="3972861"/>
            <a:ext cx="4630162" cy="1551406"/>
            <a:chOff x="4288919" y="3258828"/>
            <a:chExt cx="4630162" cy="1551406"/>
          </a:xfrm>
        </p:grpSpPr>
        <p:pic>
          <p:nvPicPr>
            <p:cNvPr id="7" name="Picture 6" descr="eq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443" y="3258828"/>
              <a:ext cx="3909638" cy="246477"/>
            </a:xfrm>
            <a:prstGeom prst="rect">
              <a:avLst/>
            </a:prstGeom>
          </p:spPr>
        </p:pic>
        <p:pic>
          <p:nvPicPr>
            <p:cNvPr id="8" name="Picture 7" descr="eq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443" y="3711929"/>
              <a:ext cx="1439333" cy="260932"/>
            </a:xfrm>
            <a:prstGeom prst="rect">
              <a:avLst/>
            </a:prstGeom>
          </p:spPr>
        </p:pic>
        <p:pic>
          <p:nvPicPr>
            <p:cNvPr id="9" name="Picture 8" descr="eqn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887" y="4162076"/>
              <a:ext cx="1354667" cy="224488"/>
            </a:xfrm>
            <a:prstGeom prst="rect">
              <a:avLst/>
            </a:prstGeom>
          </p:spPr>
        </p:pic>
        <p:pic>
          <p:nvPicPr>
            <p:cNvPr id="10" name="Picture 9" descr="eq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919" y="4545893"/>
              <a:ext cx="2907748" cy="264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30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GCHMM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869142"/>
            <a:ext cx="7770813" cy="452278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Inference in the coupled HMM is very hard.</a:t>
            </a:r>
          </a:p>
          <a:p>
            <a:pPr lvl="1"/>
            <a:r>
              <a:rPr lang="en-US" dirty="0" smtClean="0"/>
              <a:t>Typically ML estimation is done on few chains with few states or another approximation is made.</a:t>
            </a:r>
          </a:p>
          <a:p>
            <a:r>
              <a:rPr lang="en-US" dirty="0" smtClean="0"/>
              <a:t>In the worst case GCHMM inference is as difficult as CHMM inference.</a:t>
            </a:r>
          </a:p>
          <a:p>
            <a:pPr lvl="1"/>
            <a:r>
              <a:rPr lang="en-US" dirty="0" smtClean="0"/>
              <a:t>When the graph is fully connected.</a:t>
            </a:r>
          </a:p>
          <a:p>
            <a:r>
              <a:rPr lang="en-US" dirty="0" smtClean="0"/>
              <a:t>Fortunately, since we’re dealing with social networks we can leverage a couple of properties:</a:t>
            </a:r>
          </a:p>
          <a:p>
            <a:pPr lvl="1"/>
            <a:r>
              <a:rPr lang="en-US" dirty="0" smtClean="0"/>
              <a:t>Social networks are usually sparse</a:t>
            </a:r>
          </a:p>
          <a:p>
            <a:pPr lvl="1"/>
            <a:r>
              <a:rPr lang="en-US" dirty="0" smtClean="0"/>
              <a:t>For many applications the influence of interactions can be modeled in a fairly simple way via a small number of parameters.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GCHMMs for Modeling Infection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case of the social evolution data the influence of other HMMs can be summarized by counts of interactions in the infectious state.</a:t>
            </a:r>
          </a:p>
          <a:p>
            <a:r>
              <a:rPr lang="en-US" dirty="0" smtClean="0"/>
              <a:t>The GCHMM can provide an individual level version of the susceptible-infectious-susceptible (SIS) epidemiology model:</a:t>
            </a:r>
          </a:p>
          <a:p>
            <a:endParaRPr lang="en-US" dirty="0"/>
          </a:p>
          <a:p>
            <a:r>
              <a:rPr lang="en-US" dirty="0" smtClean="0"/>
              <a:t>GCHMM for infection: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407140" y="4023783"/>
            <a:ext cx="6051059" cy="419100"/>
            <a:chOff x="1209584" y="3995561"/>
            <a:chExt cx="6051059" cy="419100"/>
          </a:xfrm>
        </p:grpSpPr>
        <p:pic>
          <p:nvPicPr>
            <p:cNvPr id="11" name="Picture 10" descr="eq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584" y="3995561"/>
              <a:ext cx="2641600" cy="419100"/>
            </a:xfrm>
            <a:prstGeom prst="rect">
              <a:avLst/>
            </a:prstGeom>
          </p:spPr>
        </p:pic>
        <p:pic>
          <p:nvPicPr>
            <p:cNvPr id="12" name="Picture 11" descr="eq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943" y="3995561"/>
              <a:ext cx="2298700" cy="4191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15245" y="5139799"/>
            <a:ext cx="3095010" cy="937579"/>
            <a:chOff x="601134" y="5224463"/>
            <a:chExt cx="3095010" cy="937579"/>
          </a:xfrm>
        </p:grpSpPr>
        <p:pic>
          <p:nvPicPr>
            <p:cNvPr id="13" name="Picture 12" descr="eq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5224463"/>
              <a:ext cx="3010344" cy="258029"/>
            </a:xfrm>
            <a:prstGeom prst="rect">
              <a:avLst/>
            </a:prstGeom>
          </p:spPr>
        </p:pic>
        <p:pic>
          <p:nvPicPr>
            <p:cNvPr id="14" name="Picture 13" descr="eqn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34" y="5590761"/>
              <a:ext cx="2197160" cy="242391"/>
            </a:xfrm>
            <a:prstGeom prst="rect">
              <a:avLst/>
            </a:prstGeom>
          </p:spPr>
        </p:pic>
        <p:pic>
          <p:nvPicPr>
            <p:cNvPr id="15" name="Picture 14" descr="eq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355" y="5958771"/>
              <a:ext cx="1226637" cy="20327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77588" y="6174102"/>
            <a:ext cx="5334000" cy="551203"/>
            <a:chOff x="464700" y="6174100"/>
            <a:chExt cx="5334000" cy="551203"/>
          </a:xfrm>
        </p:grpSpPr>
        <p:pic>
          <p:nvPicPr>
            <p:cNvPr id="17" name="Picture 16" descr="eq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0" y="6174100"/>
              <a:ext cx="2363258" cy="214842"/>
            </a:xfrm>
            <a:prstGeom prst="rect">
              <a:avLst/>
            </a:prstGeom>
          </p:spPr>
        </p:pic>
        <p:pic>
          <p:nvPicPr>
            <p:cNvPr id="18" name="Picture 17" descr="eqn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0" y="6427393"/>
              <a:ext cx="5334000" cy="29791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095997" y="5257279"/>
            <a:ext cx="1456267" cy="757624"/>
            <a:chOff x="5348112" y="5229057"/>
            <a:chExt cx="1456267" cy="757624"/>
          </a:xfrm>
        </p:grpSpPr>
        <p:pic>
          <p:nvPicPr>
            <p:cNvPr id="20" name="Picture 19" descr="eqn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334" y="5229057"/>
              <a:ext cx="1225974" cy="182880"/>
            </a:xfrm>
            <a:prstGeom prst="rect">
              <a:avLst/>
            </a:prstGeom>
          </p:spPr>
        </p:pic>
        <p:pic>
          <p:nvPicPr>
            <p:cNvPr id="21" name="Picture 20" descr="eqn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223" y="5506095"/>
              <a:ext cx="1354667" cy="209973"/>
            </a:xfrm>
            <a:prstGeom prst="rect">
              <a:avLst/>
            </a:prstGeom>
          </p:spPr>
        </p:pic>
        <p:pic>
          <p:nvPicPr>
            <p:cNvPr id="22" name="Picture 21" descr="eqn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112" y="5776708"/>
              <a:ext cx="1456267" cy="209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87778" y="1202634"/>
            <a:ext cx="6942666" cy="5194217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62" y="-91025"/>
            <a:ext cx="7770813" cy="1429871"/>
          </a:xfrm>
        </p:spPr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5" t="3057" r="5242" b="2718"/>
          <a:stretch/>
        </p:blipFill>
        <p:spPr>
          <a:xfrm>
            <a:off x="1312333" y="1387404"/>
            <a:ext cx="6208888" cy="4826000"/>
          </a:xfrm>
        </p:spPr>
      </p:pic>
      <p:sp>
        <p:nvSpPr>
          <p:cNvPr id="3" name="TextBox 2"/>
          <p:cNvSpPr txBox="1"/>
          <p:nvPr/>
        </p:nvSpPr>
        <p:spPr>
          <a:xfrm>
            <a:off x="168720" y="6464695"/>
            <a:ext cx="2287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</a:rPr>
              <a:t>Dong et al, UAI 2012</a:t>
            </a:r>
          </a:p>
        </p:txBody>
      </p:sp>
    </p:spTree>
    <p:extLst>
      <p:ext uri="{BB962C8B-B14F-4D97-AF65-F5344CB8AC3E}">
        <p14:creationId xmlns:p14="http://schemas.microsoft.com/office/powerpoint/2010/main" val="162889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Aiello Group Data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456406" y="1470662"/>
            <a:ext cx="8229600" cy="4530725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2400" dirty="0" err="1"/>
              <a:t>eX</a:t>
            </a:r>
            <a:r>
              <a:rPr lang="en-US" altLang="en-US" sz="2400" dirty="0"/>
              <a:t>-FLU study at University of Michigan</a:t>
            </a:r>
          </a:p>
          <a:p>
            <a:pPr lvl="1"/>
            <a:r>
              <a:rPr lang="en-US" altLang="en-US" sz="2400" dirty="0"/>
              <a:t>590 students from 6 dorms</a:t>
            </a:r>
          </a:p>
          <a:p>
            <a:pPr lvl="1"/>
            <a:r>
              <a:rPr lang="en-US" altLang="en-US" sz="2400" dirty="0"/>
              <a:t>Chain referral scheme</a:t>
            </a:r>
          </a:p>
          <a:p>
            <a:endParaRPr lang="en-US" altLang="en-US" sz="2400" dirty="0"/>
          </a:p>
          <a:p>
            <a:r>
              <a:rPr lang="en-US" altLang="en-US" sz="2400" dirty="0"/>
              <a:t>A 103 student subset participated in </a:t>
            </a:r>
            <a:r>
              <a:rPr lang="en-US" altLang="en-US" sz="2400" dirty="0" err="1"/>
              <a:t>iEpi</a:t>
            </a:r>
            <a:endParaRPr lang="en-US" altLang="en-US" sz="2400" dirty="0"/>
          </a:p>
          <a:p>
            <a:pPr lvl="1"/>
            <a:r>
              <a:rPr lang="en-US" altLang="en-US" sz="2400" dirty="0"/>
              <a:t>Smartphone based study where location is tracked and surveys taken</a:t>
            </a:r>
          </a:p>
          <a:p>
            <a:pPr lvl="1"/>
            <a:endParaRPr lang="en-US" altLang="en-US" sz="2400" dirty="0"/>
          </a:p>
          <a:p>
            <a:r>
              <a:rPr lang="en-US" altLang="en-US" sz="2400" dirty="0"/>
              <a:t>Unlike MIT study confirmation of interaction was recorded on phones and flu testing was done on students who reported being ill.</a:t>
            </a:r>
          </a:p>
          <a:p>
            <a:endParaRPr lang="en-US" altLang="en-US" sz="2400" dirty="0"/>
          </a:p>
          <a:p>
            <a:r>
              <a:rPr lang="en-US" altLang="en-US" sz="2400" dirty="0"/>
              <a:t>Also an isolation intervention was tested.</a:t>
            </a:r>
          </a:p>
        </p:txBody>
      </p:sp>
    </p:spTree>
    <p:extLst>
      <p:ext uri="{BB962C8B-B14F-4D97-AF65-F5344CB8AC3E}">
        <p14:creationId xmlns:p14="http://schemas.microsoft.com/office/powerpoint/2010/main" val="7515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23110" y="2491740"/>
            <a:ext cx="5566410" cy="2994660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GCHMMs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869142"/>
            <a:ext cx="7770813" cy="4623099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Add a hierarchical level to where beta distributed infection parameters are learned: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Inference Gibbs-EM algorithm but follow up papers e.g. stochastic VB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931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2590800"/>
            <a:ext cx="46482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4418330"/>
            <a:ext cx="48133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5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685801" y="-139195"/>
            <a:ext cx="7770813" cy="1429871"/>
          </a:xfrm>
        </p:spPr>
        <p:txBody>
          <a:bodyPr/>
          <a:lstStyle/>
          <a:p>
            <a:r>
              <a:rPr lang="en-US" altLang="en-US" dirty="0"/>
              <a:t>Results</a:t>
            </a:r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8590" y="1211582"/>
            <a:ext cx="8995410" cy="5539423"/>
            <a:chOff x="148590" y="1211580"/>
            <a:chExt cx="8995410" cy="5539423"/>
          </a:xfrm>
        </p:grpSpPr>
        <p:sp>
          <p:nvSpPr>
            <p:cNvPr id="2" name="Rounded Rectangle 1"/>
            <p:cNvSpPr/>
            <p:nvPr/>
          </p:nvSpPr>
          <p:spPr>
            <a:xfrm>
              <a:off x="148590" y="1211580"/>
              <a:ext cx="8995410" cy="5539423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4211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06" y="1605776"/>
              <a:ext cx="3276600" cy="219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2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30" y="3842703"/>
              <a:ext cx="3669030" cy="26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3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706" y="1427737"/>
              <a:ext cx="4368800" cy="163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4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9906" y="2992392"/>
              <a:ext cx="3911600" cy="90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5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045" y="3819843"/>
              <a:ext cx="4866482" cy="2711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936264" y="6381671"/>
            <a:ext cx="223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Fan </a:t>
            </a:r>
            <a:r>
              <a:rPr lang="en-US">
                <a:solidFill>
                  <a:prstClr val="black"/>
                </a:solidFill>
              </a:rPr>
              <a:t>et al, KDD 2016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5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le 1"/>
          <p:cNvSpPr>
            <a:spLocks noGrp="1"/>
          </p:cNvSpPr>
          <p:nvPr>
            <p:ph type="title"/>
          </p:nvPr>
        </p:nvSpPr>
        <p:spPr>
          <a:xfrm>
            <a:off x="457200" y="3028701"/>
            <a:ext cx="8229600" cy="1139825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 smtClean="0"/>
              <a:t>Multiple Sclerosis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400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hape 202"/>
          <p:cNvSpPr>
            <a:spLocks noGrp="1"/>
          </p:cNvSpPr>
          <p:nvPr>
            <p:ph type="title"/>
          </p:nvPr>
        </p:nvSpPr>
        <p:spPr bwMode="auto"/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6000">
                <a:solidFill>
                  <a:srgbClr val="F28D32"/>
                </a:solidFill>
              </a:rPr>
              <a:t>Initial Focus</a:t>
            </a:r>
          </a:p>
        </p:txBody>
      </p:sp>
      <p:sp>
        <p:nvSpPr>
          <p:cNvPr id="203" name="Shape 203"/>
          <p:cNvSpPr>
            <a:spLocks noGrp="1"/>
          </p:cNvSpPr>
          <p:nvPr>
            <p:ph type="body" idx="1"/>
          </p:nvPr>
        </p:nvSpPr>
        <p:spPr>
          <a:xfrm>
            <a:off x="524452" y="2727039"/>
            <a:ext cx="7804150" cy="3859213"/>
          </a:xfrm>
        </p:spPr>
        <p:txBody>
          <a:bodyPr>
            <a:normAutofit/>
          </a:bodyPr>
          <a:lstStyle/>
          <a:p>
            <a:pPr marL="0" indent="0" algn="ctr" defTabSz="402536">
              <a:spcBef>
                <a:spcPts val="2883"/>
              </a:spcBef>
              <a:buNone/>
              <a:defRPr sz="4116"/>
            </a:pPr>
            <a:r>
              <a:rPr sz="2400" dirty="0">
                <a:sym typeface="Helvetica Light"/>
              </a:rPr>
              <a:t>Chaotic symptoms</a:t>
            </a:r>
          </a:p>
          <a:p>
            <a:pPr marL="0" indent="0" algn="ctr" defTabSz="402536">
              <a:spcBef>
                <a:spcPts val="2883"/>
              </a:spcBef>
              <a:buNone/>
              <a:defRPr sz="4116"/>
            </a:pPr>
            <a:r>
              <a:rPr sz="2400" dirty="0">
                <a:sym typeface="Helvetica Light"/>
              </a:rPr>
              <a:t>Twenty-two non-pathognomonic symptoms</a:t>
            </a:r>
          </a:p>
          <a:p>
            <a:pPr marL="0" indent="0" algn="ctr" defTabSz="402536">
              <a:spcBef>
                <a:spcPts val="2883"/>
              </a:spcBef>
              <a:buNone/>
              <a:defRPr sz="4116"/>
            </a:pPr>
            <a:r>
              <a:rPr sz="2400" dirty="0">
                <a:sym typeface="Helvetica Light"/>
              </a:rPr>
              <a:t>Onset, duration, and severity do not clarify etiology</a:t>
            </a:r>
          </a:p>
          <a:p>
            <a:pPr marL="0" indent="0" algn="ctr" defTabSz="402536">
              <a:spcBef>
                <a:spcPts val="2883"/>
              </a:spcBef>
              <a:buNone/>
              <a:defRPr sz="4116"/>
            </a:pPr>
            <a:r>
              <a:rPr sz="2400" dirty="0">
                <a:sym typeface="Helvetica Light"/>
              </a:rPr>
              <a:t>How can we monitor this continuously to start making sense of it?</a:t>
            </a:r>
          </a:p>
        </p:txBody>
      </p:sp>
      <p:pic>
        <p:nvPicPr>
          <p:cNvPr id="165891" name="MS_Mosaic_Logo_Icon_RGB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1541897"/>
            <a:ext cx="9525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57060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89" name="Shape 189"/>
          <p:cNvSpPr/>
          <p:nvPr/>
        </p:nvSpPr>
        <p:spPr>
          <a:xfrm>
            <a:off x="2174877" y="52388"/>
            <a:ext cx="6969125" cy="62976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87" name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693738"/>
            <a:ext cx="20701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91" name="Shape 191"/>
          <p:cNvSpPr/>
          <p:nvPr/>
        </p:nvSpPr>
        <p:spPr>
          <a:xfrm flipV="1">
            <a:off x="746125" y="6203952"/>
            <a:ext cx="8039100" cy="17463"/>
          </a:xfrm>
          <a:prstGeom prst="line">
            <a:avLst/>
          </a:prstGeom>
          <a:ln w="12700">
            <a:solidFill>
              <a:srgbClr val="A6A6A6"/>
            </a:solidFill>
          </a:ln>
        </p:spPr>
        <p:txBody>
          <a:bodyPr lIns="45719" tIns="45719" rIns="45719" bIns="45719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6524625" y="198755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PCP Visit</a:t>
            </a:r>
          </a:p>
        </p:txBody>
      </p:sp>
      <p:sp>
        <p:nvSpPr>
          <p:cNvPr id="193" name="Shape 193"/>
          <p:cNvSpPr/>
          <p:nvPr/>
        </p:nvSpPr>
        <p:spPr>
          <a:xfrm>
            <a:off x="6524625" y="23701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ED Visit</a:t>
            </a:r>
          </a:p>
        </p:txBody>
      </p:sp>
      <p:sp>
        <p:nvSpPr>
          <p:cNvPr id="194" name="Shape 194"/>
          <p:cNvSpPr/>
          <p:nvPr/>
        </p:nvSpPr>
        <p:spPr>
          <a:xfrm>
            <a:off x="6524625" y="27051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Hospital Admission</a:t>
            </a:r>
          </a:p>
        </p:txBody>
      </p:sp>
      <p:sp>
        <p:nvSpPr>
          <p:cNvPr id="195" name="Shape 195"/>
          <p:cNvSpPr/>
          <p:nvPr/>
        </p:nvSpPr>
        <p:spPr>
          <a:xfrm>
            <a:off x="6524625" y="3127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Acute MI</a:t>
            </a:r>
          </a:p>
        </p:txBody>
      </p:sp>
      <p:sp>
        <p:nvSpPr>
          <p:cNvPr id="196" name="Shape 196"/>
          <p:cNvSpPr/>
          <p:nvPr/>
        </p:nvSpPr>
        <p:spPr>
          <a:xfrm>
            <a:off x="6524625" y="35258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Death</a:t>
            </a:r>
          </a:p>
        </p:txBody>
      </p:sp>
      <p:sp>
        <p:nvSpPr>
          <p:cNvPr id="197" name="Shape 197"/>
          <p:cNvSpPr/>
          <p:nvPr/>
        </p:nvSpPr>
        <p:spPr>
          <a:xfrm>
            <a:off x="6524625" y="1603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Nephrology Visit</a:t>
            </a:r>
          </a:p>
        </p:txBody>
      </p:sp>
      <p:sp>
        <p:nvSpPr>
          <p:cNvPr id="198" name="Shape 198"/>
          <p:cNvSpPr/>
          <p:nvPr/>
        </p:nvSpPr>
        <p:spPr>
          <a:xfrm>
            <a:off x="6524625" y="11430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sz="844" baseline="305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st</a:t>
            </a: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Nephrology Visit</a:t>
            </a:r>
          </a:p>
        </p:txBody>
      </p:sp>
      <p:sp>
        <p:nvSpPr>
          <p:cNvPr id="199" name="Shape 199"/>
          <p:cNvSpPr/>
          <p:nvPr/>
        </p:nvSpPr>
        <p:spPr>
          <a:xfrm>
            <a:off x="6524625" y="817563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eGFR</a:t>
            </a:r>
          </a:p>
        </p:txBody>
      </p:sp>
      <p:sp>
        <p:nvSpPr>
          <p:cNvPr id="200" name="Shape 200"/>
          <p:cNvSpPr/>
          <p:nvPr/>
        </p:nvSpPr>
        <p:spPr>
          <a:xfrm>
            <a:off x="746125" y="4233863"/>
            <a:ext cx="1308100" cy="1254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3236913" y="2803527"/>
            <a:ext cx="3287712" cy="741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Age 49</a:t>
            </a:r>
            <a:b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</a:br>
            <a: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Kidney function now 50%</a:t>
            </a:r>
          </a:p>
        </p:txBody>
      </p:sp>
      <p:sp>
        <p:nvSpPr>
          <p:cNvPr id="202" name="Shape 202"/>
          <p:cNvSpPr/>
          <p:nvPr/>
        </p:nvSpPr>
        <p:spPr>
          <a:xfrm rot="10800000">
            <a:off x="2120902" y="3127377"/>
            <a:ext cx="1116013" cy="61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3805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phone6plus_gold_portra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1902" y="125415"/>
            <a:ext cx="6607175" cy="660717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260350" y="509590"/>
            <a:ext cx="4997450" cy="1393825"/>
          </a:xfrm>
        </p:spPr>
        <p:txBody>
          <a:bodyPr>
            <a:normAutofit fontScale="90000"/>
          </a:bodyPr>
          <a:lstStyle>
            <a:lvl1pPr>
              <a:defRPr sz="6000">
                <a:solidFill>
                  <a:srgbClr val="F28D32"/>
                </a:solidFill>
              </a:defRPr>
            </a:lvl1pPr>
          </a:lstStyle>
          <a:p>
            <a:pPr defTabSz="410751">
              <a:spcBef>
                <a:spcPts val="0"/>
              </a:spcBef>
              <a:defRPr/>
            </a:pPr>
            <a:r>
              <a:rPr>
                <a:sym typeface="Helvetica Light"/>
              </a:rPr>
              <a:t>MS Mosaic App</a:t>
            </a:r>
          </a:p>
        </p:txBody>
      </p:sp>
      <p:pic>
        <p:nvPicPr>
          <p:cNvPr id="215" name="IMG_0070.jpg"/>
          <p:cNvPicPr>
            <a:picLocks noChangeAspect="1"/>
          </p:cNvPicPr>
          <p:nvPr/>
        </p:nvPicPr>
        <p:blipFill>
          <a:blip r:embed="rId4">
            <a:extLst/>
          </a:blip>
          <a:srcRect l="78" t="78" r="67" b="108"/>
          <a:stretch>
            <a:fillRect/>
          </a:stretch>
        </p:blipFill>
        <p:spPr>
          <a:xfrm>
            <a:off x="2415546" y="1589724"/>
            <a:ext cx="686749" cy="686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57" y="0"/>
                </a:moveTo>
                <a:cubicBezTo>
                  <a:pt x="7151" y="17"/>
                  <a:pt x="4107" y="63"/>
                  <a:pt x="4029" y="132"/>
                </a:cubicBezTo>
                <a:cubicBezTo>
                  <a:pt x="3934" y="214"/>
                  <a:pt x="3508" y="379"/>
                  <a:pt x="3081" y="500"/>
                </a:cubicBezTo>
                <a:cubicBezTo>
                  <a:pt x="2035" y="798"/>
                  <a:pt x="980" y="1795"/>
                  <a:pt x="597" y="2836"/>
                </a:cubicBezTo>
                <a:cubicBezTo>
                  <a:pt x="426" y="3301"/>
                  <a:pt x="214" y="3752"/>
                  <a:pt x="132" y="3846"/>
                </a:cubicBezTo>
                <a:cubicBezTo>
                  <a:pt x="62" y="3925"/>
                  <a:pt x="17" y="7025"/>
                  <a:pt x="0" y="10800"/>
                </a:cubicBezTo>
                <a:cubicBezTo>
                  <a:pt x="18" y="14576"/>
                  <a:pt x="67" y="17675"/>
                  <a:pt x="140" y="17754"/>
                </a:cubicBezTo>
                <a:cubicBezTo>
                  <a:pt x="228" y="17848"/>
                  <a:pt x="395" y="18213"/>
                  <a:pt x="509" y="18571"/>
                </a:cubicBezTo>
                <a:cubicBezTo>
                  <a:pt x="807" y="19504"/>
                  <a:pt x="1805" y="20602"/>
                  <a:pt x="2712" y="20977"/>
                </a:cubicBezTo>
                <a:cubicBezTo>
                  <a:pt x="3142" y="21154"/>
                  <a:pt x="3617" y="21367"/>
                  <a:pt x="3765" y="21451"/>
                </a:cubicBezTo>
                <a:cubicBezTo>
                  <a:pt x="3898" y="21525"/>
                  <a:pt x="7342" y="21583"/>
                  <a:pt x="11480" y="21600"/>
                </a:cubicBezTo>
                <a:lnTo>
                  <a:pt x="11533" y="21600"/>
                </a:lnTo>
                <a:cubicBezTo>
                  <a:pt x="12586" y="21593"/>
                  <a:pt x="13769" y="21596"/>
                  <a:pt x="14587" y="21582"/>
                </a:cubicBezTo>
                <a:cubicBezTo>
                  <a:pt x="14618" y="21582"/>
                  <a:pt x="14601" y="21583"/>
                  <a:pt x="14631" y="21582"/>
                </a:cubicBezTo>
                <a:cubicBezTo>
                  <a:pt x="16155" y="21555"/>
                  <a:pt x="17165" y="21510"/>
                  <a:pt x="17212" y="21468"/>
                </a:cubicBezTo>
                <a:cubicBezTo>
                  <a:pt x="17306" y="21384"/>
                  <a:pt x="17787" y="21207"/>
                  <a:pt x="18282" y="21073"/>
                </a:cubicBezTo>
                <a:cubicBezTo>
                  <a:pt x="19518" y="20740"/>
                  <a:pt x="20732" y="19526"/>
                  <a:pt x="21065" y="18290"/>
                </a:cubicBezTo>
                <a:cubicBezTo>
                  <a:pt x="21198" y="17794"/>
                  <a:pt x="21375" y="17313"/>
                  <a:pt x="21460" y="17219"/>
                </a:cubicBezTo>
                <a:cubicBezTo>
                  <a:pt x="21495" y="17179"/>
                  <a:pt x="21530" y="16174"/>
                  <a:pt x="21556" y="15015"/>
                </a:cubicBezTo>
                <a:cubicBezTo>
                  <a:pt x="21577" y="13828"/>
                  <a:pt x="21592" y="12403"/>
                  <a:pt x="21600" y="10730"/>
                </a:cubicBezTo>
                <a:cubicBezTo>
                  <a:pt x="21582" y="6993"/>
                  <a:pt x="21532" y="3924"/>
                  <a:pt x="21460" y="3846"/>
                </a:cubicBezTo>
                <a:cubicBezTo>
                  <a:pt x="21372" y="3752"/>
                  <a:pt x="21196" y="3370"/>
                  <a:pt x="21073" y="2985"/>
                </a:cubicBezTo>
                <a:cubicBezTo>
                  <a:pt x="20757" y="1995"/>
                  <a:pt x="19763" y="964"/>
                  <a:pt x="18765" y="597"/>
                </a:cubicBezTo>
                <a:cubicBezTo>
                  <a:pt x="18300" y="426"/>
                  <a:pt x="17841" y="214"/>
                  <a:pt x="17747" y="132"/>
                </a:cubicBezTo>
                <a:cubicBezTo>
                  <a:pt x="17668" y="63"/>
                  <a:pt x="14601" y="18"/>
                  <a:pt x="1085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940" name="IMG_00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5" y="1189040"/>
            <a:ext cx="25177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7941" name="IMG_007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0" b="62404"/>
          <a:stretch>
            <a:fillRect/>
          </a:stretch>
        </p:blipFill>
        <p:spPr bwMode="auto">
          <a:xfrm>
            <a:off x="5815015" y="3379790"/>
            <a:ext cx="25177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7942" name="IMG_007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4"/>
          <a:stretch>
            <a:fillRect/>
          </a:stretch>
        </p:blipFill>
        <p:spPr bwMode="auto">
          <a:xfrm>
            <a:off x="5808665" y="3738565"/>
            <a:ext cx="25177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257177" y="2409973"/>
            <a:ext cx="5002213" cy="4048125"/>
          </a:xfrm>
        </p:spPr>
        <p:txBody>
          <a:bodyPr>
            <a:normAutofit/>
          </a:bodyPr>
          <a:lstStyle/>
          <a:p>
            <a:pPr marL="0" lvl="1" indent="160729" algn="ctr" defTabSz="410751">
              <a:buNone/>
              <a:defRPr sz="3600"/>
            </a:pPr>
            <a:r>
              <a:rPr sz="2400" dirty="0">
                <a:sym typeface="Helvetica Light"/>
              </a:rPr>
              <a:t>Embedded Consent</a:t>
            </a:r>
          </a:p>
          <a:p>
            <a:pPr marL="0" lvl="1" indent="160729" algn="ctr" defTabSz="410751">
              <a:buNone/>
              <a:defRPr sz="3600"/>
            </a:pPr>
            <a:r>
              <a:rPr sz="2400" dirty="0">
                <a:sym typeface="Helvetica Light"/>
              </a:rPr>
              <a:t>Disease History Survey</a:t>
            </a:r>
          </a:p>
          <a:p>
            <a:pPr marL="0" lvl="1" indent="160729" algn="ctr" defTabSz="410751">
              <a:buNone/>
              <a:defRPr sz="3600"/>
            </a:pPr>
            <a:r>
              <a:rPr sz="2400" dirty="0">
                <a:sym typeface="Helvetica Light"/>
              </a:rPr>
              <a:t>Daily Symptom &amp; Medication Survey (customized)</a:t>
            </a:r>
          </a:p>
          <a:p>
            <a:pPr marL="0" lvl="1" indent="160729" algn="ctr" defTabSz="410751">
              <a:buNone/>
              <a:defRPr sz="3600"/>
            </a:pPr>
            <a:r>
              <a:rPr sz="2400" dirty="0">
                <a:sym typeface="Helvetica Light"/>
              </a:rPr>
              <a:t>Exportable Relapse Survey</a:t>
            </a:r>
          </a:p>
          <a:p>
            <a:pPr marL="0" lvl="1" indent="160729" algn="ctr" defTabSz="410751">
              <a:buNone/>
              <a:defRPr sz="3600"/>
            </a:pPr>
            <a:r>
              <a:rPr sz="2400" dirty="0">
                <a:sym typeface="Helvetica Light"/>
              </a:rPr>
              <a:t>Five Activities</a:t>
            </a:r>
          </a:p>
        </p:txBody>
      </p:sp>
    </p:spTree>
    <p:extLst>
      <p:ext uri="{BB962C8B-B14F-4D97-AF65-F5344CB8AC3E}">
        <p14:creationId xmlns:p14="http://schemas.microsoft.com/office/powerpoint/2010/main" val="2958044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phone6plus_gold_portra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1902" y="125415"/>
            <a:ext cx="6607175" cy="660717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xfrm>
            <a:off x="260350" y="291379"/>
            <a:ext cx="4997450" cy="1393825"/>
          </a:xfrm>
        </p:spPr>
        <p:txBody>
          <a:bodyPr>
            <a:normAutofit fontScale="90000"/>
          </a:bodyPr>
          <a:lstStyle>
            <a:lvl1pPr>
              <a:defRPr sz="6000">
                <a:solidFill>
                  <a:srgbClr val="F28D32"/>
                </a:solidFill>
              </a:defRPr>
            </a:lvl1pPr>
          </a:lstStyle>
          <a:p>
            <a:pPr defTabSz="410751">
              <a:spcBef>
                <a:spcPts val="0"/>
              </a:spcBef>
              <a:defRPr/>
            </a:pPr>
            <a:r>
              <a:rPr>
                <a:sym typeface="Helvetica Light"/>
              </a:rPr>
              <a:t>MS Mosaic App</a:t>
            </a:r>
          </a:p>
        </p:txBody>
      </p:sp>
      <p:pic>
        <p:nvPicPr>
          <p:cNvPr id="169987" name="IMG_00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2" y="1165225"/>
            <a:ext cx="2544763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9988" name="Weigh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2" y="5318125"/>
            <a:ext cx="25304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9989" name="BM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3538538"/>
            <a:ext cx="25447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9990" name="Sleep Analysi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2" y="4421188"/>
            <a:ext cx="25304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9991" name="Step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2" y="4727577"/>
            <a:ext cx="25304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9992" name="Body Tem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3846513"/>
            <a:ext cx="2540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9993" name="Electrodermal Activity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4125915"/>
            <a:ext cx="254476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9994" name="UV Index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2" y="5029200"/>
            <a:ext cx="25304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33" name="Shape 233"/>
          <p:cNvSpPr>
            <a:spLocks noGrp="1"/>
          </p:cNvSpPr>
          <p:nvPr>
            <p:ph type="body" sz="half" idx="1"/>
          </p:nvPr>
        </p:nvSpPr>
        <p:spPr>
          <a:xfrm>
            <a:off x="257177" y="2526438"/>
            <a:ext cx="5002213" cy="2644775"/>
          </a:xfrm>
        </p:spPr>
        <p:txBody>
          <a:bodyPr>
            <a:normAutofit/>
          </a:bodyPr>
          <a:lstStyle/>
          <a:p>
            <a:pPr marL="0" lvl="1" indent="159121" algn="ctr" defTabSz="406644">
              <a:spcBef>
                <a:spcPts val="2601"/>
              </a:spcBef>
              <a:buNone/>
              <a:defRPr sz="3564"/>
            </a:pPr>
            <a:r>
              <a:rPr sz="2000" dirty="0">
                <a:sym typeface="Helvetica Light"/>
              </a:rPr>
              <a:t>Passively collects HealthKit data</a:t>
            </a:r>
          </a:p>
          <a:p>
            <a:pPr marL="0" lvl="1" indent="159121" algn="ctr" defTabSz="406644">
              <a:spcBef>
                <a:spcPts val="2601"/>
              </a:spcBef>
              <a:buNone/>
              <a:defRPr sz="3564"/>
            </a:pPr>
            <a:r>
              <a:rPr sz="2000" dirty="0">
                <a:sym typeface="Helvetica Light"/>
              </a:rPr>
              <a:t>82 Different Data Types (&gt;10 thought to affect MS)</a:t>
            </a:r>
          </a:p>
          <a:p>
            <a:pPr marL="0" lvl="1" indent="159121" algn="ctr" defTabSz="406644">
              <a:spcBef>
                <a:spcPts val="2601"/>
              </a:spcBef>
              <a:buNone/>
              <a:defRPr sz="3564"/>
            </a:pPr>
            <a:r>
              <a:rPr sz="2000" dirty="0">
                <a:sym typeface="Helvetica Light"/>
              </a:rPr>
              <a:t>Tagged with date, time, and provenance</a:t>
            </a:r>
          </a:p>
        </p:txBody>
      </p:sp>
      <p:sp>
        <p:nvSpPr>
          <p:cNvPr id="234" name="Shape 234"/>
          <p:cNvSpPr/>
          <p:nvPr/>
        </p:nvSpPr>
        <p:spPr>
          <a:xfrm>
            <a:off x="414340" y="4984752"/>
            <a:ext cx="4689475" cy="1363663"/>
          </a:xfrm>
          <a:prstGeom prst="roundRect">
            <a:avLst>
              <a:gd name="adj" fmla="val 9826"/>
            </a:avLst>
          </a:prstGeom>
          <a:solidFill>
            <a:srgbClr val="FFFFFF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35719" tIns="35719" rIns="35719" bIns="35719" anchor="ctr"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600">
              <a:effectLst>
                <a:outerShdw blurRad="38100" dist="38100" dir="2700000" algn="tl">
                  <a:srgbClr val="C0C0C0"/>
                </a:outerShdw>
              </a:effectLst>
              <a:ea typeface="Helvetica Light" charset="0"/>
            </a:endParaRPr>
          </a:p>
        </p:txBody>
      </p:sp>
      <p:pic>
        <p:nvPicPr>
          <p:cNvPr id="235" name="misfit_shine.jpg"/>
          <p:cNvPicPr>
            <a:picLocks noChangeAspect="1"/>
          </p:cNvPicPr>
          <p:nvPr/>
        </p:nvPicPr>
        <p:blipFill>
          <a:blip r:embed="rId12">
            <a:extLst/>
          </a:blip>
          <a:srcRect l="34668" t="12444" r="35901" b="9144"/>
          <a:stretch>
            <a:fillRect/>
          </a:stretch>
        </p:blipFill>
        <p:spPr>
          <a:xfrm>
            <a:off x="3482581" y="5200013"/>
            <a:ext cx="723516" cy="996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546" extrusionOk="0">
                <a:moveTo>
                  <a:pt x="9700" y="2"/>
                </a:moveTo>
                <a:cubicBezTo>
                  <a:pt x="7756" y="-54"/>
                  <a:pt x="3016" y="1021"/>
                  <a:pt x="2052" y="1782"/>
                </a:cubicBezTo>
                <a:cubicBezTo>
                  <a:pt x="1024" y="2594"/>
                  <a:pt x="-7" y="5017"/>
                  <a:pt x="0" y="6604"/>
                </a:cubicBezTo>
                <a:cubicBezTo>
                  <a:pt x="21" y="11056"/>
                  <a:pt x="4117" y="17086"/>
                  <a:pt x="8141" y="18595"/>
                </a:cubicBezTo>
                <a:cubicBezTo>
                  <a:pt x="9000" y="18917"/>
                  <a:pt x="9951" y="19403"/>
                  <a:pt x="10258" y="19675"/>
                </a:cubicBezTo>
                <a:cubicBezTo>
                  <a:pt x="11068" y="20393"/>
                  <a:pt x="12019" y="20176"/>
                  <a:pt x="17225" y="18076"/>
                </a:cubicBezTo>
                <a:cubicBezTo>
                  <a:pt x="19431" y="17186"/>
                  <a:pt x="20511" y="15542"/>
                  <a:pt x="20523" y="13055"/>
                </a:cubicBezTo>
                <a:cubicBezTo>
                  <a:pt x="20528" y="12069"/>
                  <a:pt x="20747" y="10501"/>
                  <a:pt x="21008" y="9573"/>
                </a:cubicBezTo>
                <a:cubicBezTo>
                  <a:pt x="21593" y="7489"/>
                  <a:pt x="21225" y="5936"/>
                  <a:pt x="19875" y="4757"/>
                </a:cubicBezTo>
                <a:cubicBezTo>
                  <a:pt x="18480" y="3538"/>
                  <a:pt x="11647" y="253"/>
                  <a:pt x="10044" y="32"/>
                </a:cubicBezTo>
                <a:cubicBezTo>
                  <a:pt x="9942" y="18"/>
                  <a:pt x="9829" y="6"/>
                  <a:pt x="9700" y="2"/>
                </a:cubicBezTo>
                <a:close/>
                <a:moveTo>
                  <a:pt x="6524" y="1179"/>
                </a:moveTo>
                <a:cubicBezTo>
                  <a:pt x="7261" y="1187"/>
                  <a:pt x="8246" y="1624"/>
                  <a:pt x="9659" y="2452"/>
                </a:cubicBezTo>
                <a:cubicBezTo>
                  <a:pt x="10771" y="3104"/>
                  <a:pt x="10836" y="3270"/>
                  <a:pt x="10857" y="5524"/>
                </a:cubicBezTo>
                <a:cubicBezTo>
                  <a:pt x="10882" y="8310"/>
                  <a:pt x="11524" y="9291"/>
                  <a:pt x="14287" y="10762"/>
                </a:cubicBezTo>
                <a:cubicBezTo>
                  <a:pt x="16601" y="11994"/>
                  <a:pt x="17040" y="12859"/>
                  <a:pt x="16486" y="15107"/>
                </a:cubicBezTo>
                <a:cubicBezTo>
                  <a:pt x="16247" y="16078"/>
                  <a:pt x="15830" y="17058"/>
                  <a:pt x="15567" y="17292"/>
                </a:cubicBezTo>
                <a:cubicBezTo>
                  <a:pt x="15304" y="17525"/>
                  <a:pt x="14978" y="17721"/>
                  <a:pt x="14837" y="17720"/>
                </a:cubicBezTo>
                <a:cubicBezTo>
                  <a:pt x="14140" y="17717"/>
                  <a:pt x="11743" y="16374"/>
                  <a:pt x="9683" y="14835"/>
                </a:cubicBezTo>
                <a:cubicBezTo>
                  <a:pt x="5491" y="11704"/>
                  <a:pt x="3305" y="6826"/>
                  <a:pt x="4530" y="3327"/>
                </a:cubicBezTo>
                <a:cubicBezTo>
                  <a:pt x="5042" y="1866"/>
                  <a:pt x="5577" y="1169"/>
                  <a:pt x="6524" y="1179"/>
                </a:cubicBezTo>
                <a:close/>
                <a:moveTo>
                  <a:pt x="11087" y="21377"/>
                </a:moveTo>
                <a:cubicBezTo>
                  <a:pt x="10603" y="21377"/>
                  <a:pt x="10116" y="21392"/>
                  <a:pt x="9749" y="21425"/>
                </a:cubicBezTo>
                <a:cubicBezTo>
                  <a:pt x="9015" y="21492"/>
                  <a:pt x="9618" y="21546"/>
                  <a:pt x="11087" y="21546"/>
                </a:cubicBezTo>
                <a:cubicBezTo>
                  <a:pt x="12555" y="21546"/>
                  <a:pt x="13150" y="21492"/>
                  <a:pt x="12416" y="21425"/>
                </a:cubicBezTo>
                <a:cubicBezTo>
                  <a:pt x="12049" y="21392"/>
                  <a:pt x="11571" y="21377"/>
                  <a:pt x="11087" y="2137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" name="jawbone_up4-black-twist.r2.1_rgb-100579606-orig.png"/>
          <p:cNvPicPr>
            <a:picLocks noChangeAspect="1"/>
          </p:cNvPicPr>
          <p:nvPr/>
        </p:nvPicPr>
        <p:blipFill>
          <a:blip r:embed="rId13">
            <a:extLst/>
          </a:blip>
          <a:srcRect l="11043" t="23114" r="12630" b="22516"/>
          <a:stretch>
            <a:fillRect/>
          </a:stretch>
        </p:blipFill>
        <p:spPr>
          <a:xfrm rot="19587620">
            <a:off x="491622" y="5435652"/>
            <a:ext cx="1047435" cy="498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342" extrusionOk="0">
                <a:moveTo>
                  <a:pt x="9463" y="1"/>
                </a:moveTo>
                <a:cubicBezTo>
                  <a:pt x="7256" y="-12"/>
                  <a:pt x="6824" y="133"/>
                  <a:pt x="6643" y="586"/>
                </a:cubicBezTo>
                <a:cubicBezTo>
                  <a:pt x="6334" y="1361"/>
                  <a:pt x="5065" y="1522"/>
                  <a:pt x="4855" y="813"/>
                </a:cubicBezTo>
                <a:cubicBezTo>
                  <a:pt x="4671" y="196"/>
                  <a:pt x="3217" y="722"/>
                  <a:pt x="2235" y="1758"/>
                </a:cubicBezTo>
                <a:cubicBezTo>
                  <a:pt x="681" y="3398"/>
                  <a:pt x="13" y="6760"/>
                  <a:pt x="0" y="13003"/>
                </a:cubicBezTo>
                <a:cubicBezTo>
                  <a:pt x="-7" y="16479"/>
                  <a:pt x="1052" y="18241"/>
                  <a:pt x="3829" y="19373"/>
                </a:cubicBezTo>
                <a:cubicBezTo>
                  <a:pt x="4513" y="19652"/>
                  <a:pt x="5211" y="20009"/>
                  <a:pt x="5382" y="20162"/>
                </a:cubicBezTo>
                <a:cubicBezTo>
                  <a:pt x="5553" y="20314"/>
                  <a:pt x="6257" y="20678"/>
                  <a:pt x="6941" y="20975"/>
                </a:cubicBezTo>
                <a:cubicBezTo>
                  <a:pt x="8356" y="21588"/>
                  <a:pt x="14758" y="21393"/>
                  <a:pt x="16472" y="20688"/>
                </a:cubicBezTo>
                <a:cubicBezTo>
                  <a:pt x="17751" y="20161"/>
                  <a:pt x="20228" y="18632"/>
                  <a:pt x="20925" y="17939"/>
                </a:cubicBezTo>
                <a:cubicBezTo>
                  <a:pt x="21425" y="17441"/>
                  <a:pt x="21447" y="17257"/>
                  <a:pt x="21504" y="12693"/>
                </a:cubicBezTo>
                <a:cubicBezTo>
                  <a:pt x="21593" y="5670"/>
                  <a:pt x="21034" y="3392"/>
                  <a:pt x="18650" y="1112"/>
                </a:cubicBezTo>
                <a:cubicBezTo>
                  <a:pt x="17799" y="299"/>
                  <a:pt x="17241" y="206"/>
                  <a:pt x="12317" y="61"/>
                </a:cubicBezTo>
                <a:cubicBezTo>
                  <a:pt x="11130" y="26"/>
                  <a:pt x="10198" y="5"/>
                  <a:pt x="9463" y="1"/>
                </a:cubicBezTo>
                <a:close/>
                <a:moveTo>
                  <a:pt x="10299" y="8677"/>
                </a:moveTo>
                <a:cubicBezTo>
                  <a:pt x="13864" y="8675"/>
                  <a:pt x="17782" y="8944"/>
                  <a:pt x="18283" y="9382"/>
                </a:cubicBezTo>
                <a:cubicBezTo>
                  <a:pt x="18980" y="9991"/>
                  <a:pt x="19039" y="11392"/>
                  <a:pt x="18398" y="12107"/>
                </a:cubicBezTo>
                <a:cubicBezTo>
                  <a:pt x="18147" y="12387"/>
                  <a:pt x="17471" y="12894"/>
                  <a:pt x="16896" y="13230"/>
                </a:cubicBezTo>
                <a:cubicBezTo>
                  <a:pt x="15877" y="13826"/>
                  <a:pt x="9526" y="14546"/>
                  <a:pt x="9319" y="14091"/>
                </a:cubicBezTo>
                <a:cubicBezTo>
                  <a:pt x="9262" y="13965"/>
                  <a:pt x="8241" y="13769"/>
                  <a:pt x="7044" y="13649"/>
                </a:cubicBezTo>
                <a:cubicBezTo>
                  <a:pt x="4945" y="13438"/>
                  <a:pt x="2242" y="12141"/>
                  <a:pt x="1966" y="11211"/>
                </a:cubicBezTo>
                <a:cubicBezTo>
                  <a:pt x="1700" y="10315"/>
                  <a:pt x="2908" y="9456"/>
                  <a:pt x="5084" y="9000"/>
                </a:cubicBezTo>
                <a:cubicBezTo>
                  <a:pt x="6149" y="8777"/>
                  <a:pt x="8161" y="8678"/>
                  <a:pt x="10299" y="867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" name="pop-3-4-face-noire-bd-1.jpg"/>
          <p:cNvPicPr>
            <a:picLocks noChangeAspect="1"/>
          </p:cNvPicPr>
          <p:nvPr/>
        </p:nvPicPr>
        <p:blipFill>
          <a:blip r:embed="rId14">
            <a:extLst/>
          </a:blip>
          <a:srcRect l="27387" t="13302" r="28954" b="29089"/>
          <a:stretch>
            <a:fillRect/>
          </a:stretch>
        </p:blipFill>
        <p:spPr>
          <a:xfrm rot="856846">
            <a:off x="1650733" y="5169166"/>
            <a:ext cx="619632" cy="937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1488" extrusionOk="0">
                <a:moveTo>
                  <a:pt x="14786" y="1"/>
                </a:moveTo>
                <a:cubicBezTo>
                  <a:pt x="14407" y="-3"/>
                  <a:pt x="13973" y="3"/>
                  <a:pt x="13491" y="8"/>
                </a:cubicBezTo>
                <a:cubicBezTo>
                  <a:pt x="8306" y="63"/>
                  <a:pt x="7639" y="229"/>
                  <a:pt x="5927" y="1908"/>
                </a:cubicBezTo>
                <a:cubicBezTo>
                  <a:pt x="5100" y="2719"/>
                  <a:pt x="4479" y="3566"/>
                  <a:pt x="4549" y="3788"/>
                </a:cubicBezTo>
                <a:cubicBezTo>
                  <a:pt x="4619" y="4010"/>
                  <a:pt x="3995" y="4589"/>
                  <a:pt x="3161" y="5074"/>
                </a:cubicBezTo>
                <a:cubicBezTo>
                  <a:pt x="120" y="6842"/>
                  <a:pt x="-904" y="10205"/>
                  <a:pt x="869" y="12602"/>
                </a:cubicBezTo>
                <a:cubicBezTo>
                  <a:pt x="1358" y="13262"/>
                  <a:pt x="1952" y="13879"/>
                  <a:pt x="2183" y="13977"/>
                </a:cubicBezTo>
                <a:cubicBezTo>
                  <a:pt x="2413" y="14076"/>
                  <a:pt x="2732" y="14566"/>
                  <a:pt x="2891" y="15065"/>
                </a:cubicBezTo>
                <a:cubicBezTo>
                  <a:pt x="3050" y="15564"/>
                  <a:pt x="3524" y="16287"/>
                  <a:pt x="3953" y="16677"/>
                </a:cubicBezTo>
                <a:cubicBezTo>
                  <a:pt x="4381" y="17066"/>
                  <a:pt x="5085" y="18028"/>
                  <a:pt x="5508" y="18813"/>
                </a:cubicBezTo>
                <a:cubicBezTo>
                  <a:pt x="6551" y="20745"/>
                  <a:pt x="7376" y="21184"/>
                  <a:pt x="10268" y="21320"/>
                </a:cubicBezTo>
                <a:cubicBezTo>
                  <a:pt x="16129" y="21597"/>
                  <a:pt x="16809" y="21563"/>
                  <a:pt x="17580" y="20975"/>
                </a:cubicBezTo>
                <a:cubicBezTo>
                  <a:pt x="17993" y="20660"/>
                  <a:pt x="18851" y="19307"/>
                  <a:pt x="19490" y="17969"/>
                </a:cubicBezTo>
                <a:cubicBezTo>
                  <a:pt x="20445" y="15965"/>
                  <a:pt x="20661" y="14935"/>
                  <a:pt x="20682" y="12129"/>
                </a:cubicBezTo>
                <a:cubicBezTo>
                  <a:pt x="20696" y="10255"/>
                  <a:pt x="20554" y="8553"/>
                  <a:pt x="20365" y="8342"/>
                </a:cubicBezTo>
                <a:cubicBezTo>
                  <a:pt x="20176" y="8132"/>
                  <a:pt x="20158" y="7260"/>
                  <a:pt x="20328" y="6411"/>
                </a:cubicBezTo>
                <a:cubicBezTo>
                  <a:pt x="20552" y="5286"/>
                  <a:pt x="20465" y="4724"/>
                  <a:pt x="20011" y="4345"/>
                </a:cubicBezTo>
                <a:cubicBezTo>
                  <a:pt x="19668" y="4058"/>
                  <a:pt x="19124" y="3270"/>
                  <a:pt x="18800" y="2592"/>
                </a:cubicBezTo>
                <a:cubicBezTo>
                  <a:pt x="17758" y="404"/>
                  <a:pt x="17436" y="32"/>
                  <a:pt x="1478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" name="pasted-image.png"/>
          <p:cNvPicPr>
            <a:picLocks noChangeAspect="1"/>
          </p:cNvPicPr>
          <p:nvPr/>
        </p:nvPicPr>
        <p:blipFill>
          <a:blip r:embed="rId15">
            <a:extLst/>
          </a:blip>
          <a:srcRect l="29097" t="25419" r="26561" b="12602"/>
          <a:stretch>
            <a:fillRect/>
          </a:stretch>
        </p:blipFill>
        <p:spPr>
          <a:xfrm>
            <a:off x="4327723" y="5280890"/>
            <a:ext cx="691348" cy="834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9" h="21523" extrusionOk="0">
                <a:moveTo>
                  <a:pt x="15874" y="3"/>
                </a:moveTo>
                <a:cubicBezTo>
                  <a:pt x="14965" y="-6"/>
                  <a:pt x="13922" y="6"/>
                  <a:pt x="12967" y="46"/>
                </a:cubicBezTo>
                <a:cubicBezTo>
                  <a:pt x="10019" y="170"/>
                  <a:pt x="9153" y="329"/>
                  <a:pt x="7237" y="1089"/>
                </a:cubicBezTo>
                <a:cubicBezTo>
                  <a:pt x="4058" y="2351"/>
                  <a:pt x="1253" y="4744"/>
                  <a:pt x="444" y="6883"/>
                </a:cubicBezTo>
                <a:cubicBezTo>
                  <a:pt x="-147" y="8446"/>
                  <a:pt x="-145" y="8674"/>
                  <a:pt x="427" y="11928"/>
                </a:cubicBezTo>
                <a:cubicBezTo>
                  <a:pt x="1161" y="16108"/>
                  <a:pt x="2242" y="18166"/>
                  <a:pt x="4287" y="19268"/>
                </a:cubicBezTo>
                <a:cubicBezTo>
                  <a:pt x="6311" y="20361"/>
                  <a:pt x="8516" y="21030"/>
                  <a:pt x="10882" y="21269"/>
                </a:cubicBezTo>
                <a:cubicBezTo>
                  <a:pt x="12028" y="21385"/>
                  <a:pt x="13066" y="21499"/>
                  <a:pt x="13181" y="21521"/>
                </a:cubicBezTo>
                <a:cubicBezTo>
                  <a:pt x="13565" y="21594"/>
                  <a:pt x="16109" y="19917"/>
                  <a:pt x="17083" y="18952"/>
                </a:cubicBezTo>
                <a:cubicBezTo>
                  <a:pt x="18427" y="17621"/>
                  <a:pt x="19927" y="15054"/>
                  <a:pt x="20643" y="12856"/>
                </a:cubicBezTo>
                <a:cubicBezTo>
                  <a:pt x="21437" y="10418"/>
                  <a:pt x="21453" y="6042"/>
                  <a:pt x="20677" y="3903"/>
                </a:cubicBezTo>
                <a:cubicBezTo>
                  <a:pt x="20360" y="3028"/>
                  <a:pt x="19970" y="1862"/>
                  <a:pt x="19811" y="1305"/>
                </a:cubicBezTo>
                <a:cubicBezTo>
                  <a:pt x="19548" y="380"/>
                  <a:pt x="19391" y="273"/>
                  <a:pt x="17984" y="96"/>
                </a:cubicBezTo>
                <a:cubicBezTo>
                  <a:pt x="17560" y="43"/>
                  <a:pt x="16783" y="11"/>
                  <a:pt x="15874" y="3"/>
                </a:cubicBezTo>
                <a:close/>
                <a:moveTo>
                  <a:pt x="13464" y="708"/>
                </a:moveTo>
                <a:cubicBezTo>
                  <a:pt x="13871" y="708"/>
                  <a:pt x="14273" y="911"/>
                  <a:pt x="14562" y="1377"/>
                </a:cubicBezTo>
                <a:cubicBezTo>
                  <a:pt x="14783" y="1735"/>
                  <a:pt x="15242" y="2282"/>
                  <a:pt x="15583" y="2601"/>
                </a:cubicBezTo>
                <a:cubicBezTo>
                  <a:pt x="17209" y="4122"/>
                  <a:pt x="17828" y="9282"/>
                  <a:pt x="16749" y="12316"/>
                </a:cubicBezTo>
                <a:cubicBezTo>
                  <a:pt x="15684" y="15310"/>
                  <a:pt x="13497" y="17901"/>
                  <a:pt x="10925" y="19218"/>
                </a:cubicBezTo>
                <a:cubicBezTo>
                  <a:pt x="10328" y="19524"/>
                  <a:pt x="9298" y="19856"/>
                  <a:pt x="8627" y="19959"/>
                </a:cubicBezTo>
                <a:cubicBezTo>
                  <a:pt x="7626" y="20114"/>
                  <a:pt x="7265" y="20027"/>
                  <a:pt x="6645" y="19477"/>
                </a:cubicBezTo>
                <a:cubicBezTo>
                  <a:pt x="5720" y="18656"/>
                  <a:pt x="4477" y="16431"/>
                  <a:pt x="4467" y="15576"/>
                </a:cubicBezTo>
                <a:cubicBezTo>
                  <a:pt x="4456" y="14729"/>
                  <a:pt x="5943" y="13317"/>
                  <a:pt x="7786" y="12417"/>
                </a:cubicBezTo>
                <a:cubicBezTo>
                  <a:pt x="9744" y="11461"/>
                  <a:pt x="11169" y="10088"/>
                  <a:pt x="11929" y="8430"/>
                </a:cubicBezTo>
                <a:cubicBezTo>
                  <a:pt x="12534" y="7109"/>
                  <a:pt x="12532" y="6792"/>
                  <a:pt x="11869" y="2953"/>
                </a:cubicBezTo>
                <a:cubicBezTo>
                  <a:pt x="11649" y="1684"/>
                  <a:pt x="12568" y="708"/>
                  <a:pt x="13464" y="70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" name="pasted-image.tiff"/>
          <p:cNvPicPr>
            <a:picLocks noChangeAspect="1"/>
          </p:cNvPicPr>
          <p:nvPr/>
        </p:nvPicPr>
        <p:blipFill>
          <a:blip r:embed="rId16">
            <a:extLst/>
          </a:blip>
          <a:srcRect l="26312" t="3247" r="29563" b="692"/>
          <a:stretch>
            <a:fillRect/>
          </a:stretch>
        </p:blipFill>
        <p:spPr>
          <a:xfrm>
            <a:off x="2495836" y="5131568"/>
            <a:ext cx="865123" cy="105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5" h="21593" extrusionOk="0">
                <a:moveTo>
                  <a:pt x="14212" y="16"/>
                </a:moveTo>
                <a:cubicBezTo>
                  <a:pt x="13537" y="-7"/>
                  <a:pt x="12690" y="-4"/>
                  <a:pt x="11684" y="21"/>
                </a:cubicBezTo>
                <a:cubicBezTo>
                  <a:pt x="10611" y="49"/>
                  <a:pt x="9936" y="76"/>
                  <a:pt x="9369" y="124"/>
                </a:cubicBezTo>
                <a:cubicBezTo>
                  <a:pt x="9162" y="148"/>
                  <a:pt x="8941" y="161"/>
                  <a:pt x="8741" y="193"/>
                </a:cubicBezTo>
                <a:cubicBezTo>
                  <a:pt x="8709" y="198"/>
                  <a:pt x="8676" y="205"/>
                  <a:pt x="8645" y="210"/>
                </a:cubicBezTo>
                <a:cubicBezTo>
                  <a:pt x="8367" y="256"/>
                  <a:pt x="8078" y="329"/>
                  <a:pt x="7798" y="393"/>
                </a:cubicBezTo>
                <a:cubicBezTo>
                  <a:pt x="7590" y="451"/>
                  <a:pt x="7382" y="510"/>
                  <a:pt x="7136" y="593"/>
                </a:cubicBezTo>
                <a:cubicBezTo>
                  <a:pt x="6322" y="865"/>
                  <a:pt x="5566" y="1153"/>
                  <a:pt x="5455" y="1238"/>
                </a:cubicBezTo>
                <a:cubicBezTo>
                  <a:pt x="5345" y="1323"/>
                  <a:pt x="4988" y="1393"/>
                  <a:pt x="4656" y="1393"/>
                </a:cubicBezTo>
                <a:cubicBezTo>
                  <a:pt x="4040" y="1393"/>
                  <a:pt x="3280" y="1676"/>
                  <a:pt x="2853" y="2021"/>
                </a:cubicBezTo>
                <a:cubicBezTo>
                  <a:pt x="2750" y="2115"/>
                  <a:pt x="2658" y="2217"/>
                  <a:pt x="2573" y="2329"/>
                </a:cubicBezTo>
                <a:cubicBezTo>
                  <a:pt x="2315" y="2805"/>
                  <a:pt x="775" y="8054"/>
                  <a:pt x="182" y="10470"/>
                </a:cubicBezTo>
                <a:cubicBezTo>
                  <a:pt x="-174" y="11924"/>
                  <a:pt x="-33" y="12538"/>
                  <a:pt x="818" y="13258"/>
                </a:cubicBezTo>
                <a:cubicBezTo>
                  <a:pt x="873" y="13303"/>
                  <a:pt x="934" y="13356"/>
                  <a:pt x="995" y="13418"/>
                </a:cubicBezTo>
                <a:cubicBezTo>
                  <a:pt x="998" y="13420"/>
                  <a:pt x="999" y="13427"/>
                  <a:pt x="1002" y="13429"/>
                </a:cubicBezTo>
                <a:cubicBezTo>
                  <a:pt x="1690" y="13958"/>
                  <a:pt x="2204" y="14764"/>
                  <a:pt x="2826" y="16286"/>
                </a:cubicBezTo>
                <a:cubicBezTo>
                  <a:pt x="2938" y="16561"/>
                  <a:pt x="3051" y="16802"/>
                  <a:pt x="3167" y="17051"/>
                </a:cubicBezTo>
                <a:cubicBezTo>
                  <a:pt x="3297" y="17319"/>
                  <a:pt x="3425" y="17577"/>
                  <a:pt x="3563" y="17834"/>
                </a:cubicBezTo>
                <a:cubicBezTo>
                  <a:pt x="3678" y="18043"/>
                  <a:pt x="3792" y="18258"/>
                  <a:pt x="3912" y="18445"/>
                </a:cubicBezTo>
                <a:cubicBezTo>
                  <a:pt x="3927" y="18470"/>
                  <a:pt x="3944" y="18495"/>
                  <a:pt x="3959" y="18520"/>
                </a:cubicBezTo>
                <a:cubicBezTo>
                  <a:pt x="5145" y="20344"/>
                  <a:pt x="6612" y="21154"/>
                  <a:pt x="8850" y="21347"/>
                </a:cubicBezTo>
                <a:cubicBezTo>
                  <a:pt x="9473" y="21401"/>
                  <a:pt x="10022" y="21510"/>
                  <a:pt x="10100" y="21593"/>
                </a:cubicBezTo>
                <a:cubicBezTo>
                  <a:pt x="10139" y="21586"/>
                  <a:pt x="10306" y="21578"/>
                  <a:pt x="10312" y="21570"/>
                </a:cubicBezTo>
                <a:cubicBezTo>
                  <a:pt x="10383" y="21473"/>
                  <a:pt x="10810" y="21393"/>
                  <a:pt x="11261" y="21393"/>
                </a:cubicBezTo>
                <a:cubicBezTo>
                  <a:pt x="11712" y="21393"/>
                  <a:pt x="12138" y="21473"/>
                  <a:pt x="12210" y="21570"/>
                </a:cubicBezTo>
                <a:cubicBezTo>
                  <a:pt x="12282" y="21473"/>
                  <a:pt x="12690" y="21394"/>
                  <a:pt x="13119" y="21393"/>
                </a:cubicBezTo>
                <a:cubicBezTo>
                  <a:pt x="14214" y="21391"/>
                  <a:pt x="15886" y="20692"/>
                  <a:pt x="16739" y="19879"/>
                </a:cubicBezTo>
                <a:cubicBezTo>
                  <a:pt x="18297" y="18393"/>
                  <a:pt x="19591" y="15173"/>
                  <a:pt x="19860" y="12104"/>
                </a:cubicBezTo>
                <a:cubicBezTo>
                  <a:pt x="19964" y="10915"/>
                  <a:pt x="20149" y="10235"/>
                  <a:pt x="20598" y="9408"/>
                </a:cubicBezTo>
                <a:cubicBezTo>
                  <a:pt x="21426" y="7878"/>
                  <a:pt x="21380" y="7183"/>
                  <a:pt x="20345" y="5460"/>
                </a:cubicBezTo>
                <a:cubicBezTo>
                  <a:pt x="19877" y="4681"/>
                  <a:pt x="19298" y="3595"/>
                  <a:pt x="19054" y="3049"/>
                </a:cubicBezTo>
                <a:cubicBezTo>
                  <a:pt x="18905" y="2716"/>
                  <a:pt x="18702" y="2390"/>
                  <a:pt x="18460" y="2078"/>
                </a:cubicBezTo>
                <a:cubicBezTo>
                  <a:pt x="17975" y="1455"/>
                  <a:pt x="17339" y="898"/>
                  <a:pt x="16684" y="536"/>
                </a:cubicBezTo>
                <a:cubicBezTo>
                  <a:pt x="16356" y="355"/>
                  <a:pt x="16020" y="224"/>
                  <a:pt x="15700" y="153"/>
                </a:cubicBezTo>
                <a:cubicBezTo>
                  <a:pt x="15389" y="83"/>
                  <a:pt x="14886" y="38"/>
                  <a:pt x="14212" y="16"/>
                </a:cubicBezTo>
                <a:close/>
                <a:moveTo>
                  <a:pt x="12470" y="11527"/>
                </a:moveTo>
                <a:cubicBezTo>
                  <a:pt x="12751" y="11554"/>
                  <a:pt x="12746" y="12326"/>
                  <a:pt x="12449" y="13761"/>
                </a:cubicBezTo>
                <a:cubicBezTo>
                  <a:pt x="12255" y="14698"/>
                  <a:pt x="12099" y="15767"/>
                  <a:pt x="12101" y="16137"/>
                </a:cubicBezTo>
                <a:cubicBezTo>
                  <a:pt x="12103" y="16508"/>
                  <a:pt x="11913" y="17167"/>
                  <a:pt x="11678" y="17600"/>
                </a:cubicBezTo>
                <a:cubicBezTo>
                  <a:pt x="11442" y="18032"/>
                  <a:pt x="11220" y="18388"/>
                  <a:pt x="11179" y="18388"/>
                </a:cubicBezTo>
                <a:cubicBezTo>
                  <a:pt x="10734" y="18388"/>
                  <a:pt x="9991" y="16343"/>
                  <a:pt x="9991" y="15115"/>
                </a:cubicBezTo>
                <a:cubicBezTo>
                  <a:pt x="9991" y="14278"/>
                  <a:pt x="10068" y="14151"/>
                  <a:pt x="10940" y="13435"/>
                </a:cubicBezTo>
                <a:cubicBezTo>
                  <a:pt x="11458" y="13009"/>
                  <a:pt x="11933" y="12442"/>
                  <a:pt x="12005" y="12167"/>
                </a:cubicBezTo>
                <a:cubicBezTo>
                  <a:pt x="12077" y="11892"/>
                  <a:pt x="12232" y="11617"/>
                  <a:pt x="12340" y="11561"/>
                </a:cubicBezTo>
                <a:cubicBezTo>
                  <a:pt x="12392" y="11534"/>
                  <a:pt x="12430" y="11523"/>
                  <a:pt x="12470" y="1152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" name="IMG_0070.jpg"/>
          <p:cNvPicPr>
            <a:picLocks noChangeAspect="1"/>
          </p:cNvPicPr>
          <p:nvPr/>
        </p:nvPicPr>
        <p:blipFill>
          <a:blip r:embed="rId17">
            <a:extLst/>
          </a:blip>
          <a:srcRect l="78" t="78" r="67" b="108"/>
          <a:stretch>
            <a:fillRect/>
          </a:stretch>
        </p:blipFill>
        <p:spPr>
          <a:xfrm>
            <a:off x="2415546" y="1589724"/>
            <a:ext cx="686749" cy="686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57" y="0"/>
                </a:moveTo>
                <a:cubicBezTo>
                  <a:pt x="7151" y="17"/>
                  <a:pt x="4107" y="63"/>
                  <a:pt x="4029" y="132"/>
                </a:cubicBezTo>
                <a:cubicBezTo>
                  <a:pt x="3934" y="214"/>
                  <a:pt x="3508" y="379"/>
                  <a:pt x="3081" y="500"/>
                </a:cubicBezTo>
                <a:cubicBezTo>
                  <a:pt x="2035" y="798"/>
                  <a:pt x="980" y="1795"/>
                  <a:pt x="597" y="2836"/>
                </a:cubicBezTo>
                <a:cubicBezTo>
                  <a:pt x="426" y="3301"/>
                  <a:pt x="214" y="3752"/>
                  <a:pt x="132" y="3846"/>
                </a:cubicBezTo>
                <a:cubicBezTo>
                  <a:pt x="62" y="3925"/>
                  <a:pt x="17" y="7025"/>
                  <a:pt x="0" y="10800"/>
                </a:cubicBezTo>
                <a:cubicBezTo>
                  <a:pt x="18" y="14576"/>
                  <a:pt x="67" y="17675"/>
                  <a:pt x="140" y="17754"/>
                </a:cubicBezTo>
                <a:cubicBezTo>
                  <a:pt x="228" y="17848"/>
                  <a:pt x="395" y="18213"/>
                  <a:pt x="509" y="18571"/>
                </a:cubicBezTo>
                <a:cubicBezTo>
                  <a:pt x="807" y="19504"/>
                  <a:pt x="1805" y="20602"/>
                  <a:pt x="2712" y="20977"/>
                </a:cubicBezTo>
                <a:cubicBezTo>
                  <a:pt x="3142" y="21154"/>
                  <a:pt x="3617" y="21367"/>
                  <a:pt x="3765" y="21451"/>
                </a:cubicBezTo>
                <a:cubicBezTo>
                  <a:pt x="3898" y="21525"/>
                  <a:pt x="7342" y="21583"/>
                  <a:pt x="11480" y="21600"/>
                </a:cubicBezTo>
                <a:lnTo>
                  <a:pt x="11533" y="21600"/>
                </a:lnTo>
                <a:cubicBezTo>
                  <a:pt x="12586" y="21593"/>
                  <a:pt x="13769" y="21596"/>
                  <a:pt x="14587" y="21582"/>
                </a:cubicBezTo>
                <a:cubicBezTo>
                  <a:pt x="14618" y="21582"/>
                  <a:pt x="14601" y="21583"/>
                  <a:pt x="14631" y="21582"/>
                </a:cubicBezTo>
                <a:cubicBezTo>
                  <a:pt x="16155" y="21555"/>
                  <a:pt x="17165" y="21510"/>
                  <a:pt x="17212" y="21468"/>
                </a:cubicBezTo>
                <a:cubicBezTo>
                  <a:pt x="17306" y="21384"/>
                  <a:pt x="17787" y="21207"/>
                  <a:pt x="18282" y="21073"/>
                </a:cubicBezTo>
                <a:cubicBezTo>
                  <a:pt x="19518" y="20740"/>
                  <a:pt x="20732" y="19526"/>
                  <a:pt x="21065" y="18290"/>
                </a:cubicBezTo>
                <a:cubicBezTo>
                  <a:pt x="21198" y="17794"/>
                  <a:pt x="21375" y="17313"/>
                  <a:pt x="21460" y="17219"/>
                </a:cubicBezTo>
                <a:cubicBezTo>
                  <a:pt x="21495" y="17179"/>
                  <a:pt x="21530" y="16174"/>
                  <a:pt x="21556" y="15015"/>
                </a:cubicBezTo>
                <a:cubicBezTo>
                  <a:pt x="21577" y="13828"/>
                  <a:pt x="21592" y="12403"/>
                  <a:pt x="21600" y="10730"/>
                </a:cubicBezTo>
                <a:cubicBezTo>
                  <a:pt x="21582" y="6993"/>
                  <a:pt x="21532" y="3924"/>
                  <a:pt x="21460" y="3846"/>
                </a:cubicBezTo>
                <a:cubicBezTo>
                  <a:pt x="21372" y="3752"/>
                  <a:pt x="21196" y="3370"/>
                  <a:pt x="21073" y="2985"/>
                </a:cubicBezTo>
                <a:cubicBezTo>
                  <a:pt x="20757" y="1995"/>
                  <a:pt x="19763" y="964"/>
                  <a:pt x="18765" y="597"/>
                </a:cubicBezTo>
                <a:cubicBezTo>
                  <a:pt x="18300" y="426"/>
                  <a:pt x="17841" y="214"/>
                  <a:pt x="17747" y="132"/>
                </a:cubicBezTo>
                <a:cubicBezTo>
                  <a:pt x="17668" y="63"/>
                  <a:pt x="14601" y="18"/>
                  <a:pt x="10857" y="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986252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phone6plus_gold_portra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8415" y="196852"/>
            <a:ext cx="6607175" cy="660717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52" name="iphone6plus_gold_portra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1802" y="196852"/>
            <a:ext cx="6607175" cy="660717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2035" name="IMG_00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1263650"/>
            <a:ext cx="2513012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4" name="Shape 254"/>
          <p:cNvSpPr>
            <a:spLocks noGrp="1"/>
          </p:cNvSpPr>
          <p:nvPr>
            <p:ph type="body" sz="quarter" idx="4294967295"/>
          </p:nvPr>
        </p:nvSpPr>
        <p:spPr>
          <a:xfrm>
            <a:off x="360363" y="1243015"/>
            <a:ext cx="2514600" cy="4371975"/>
          </a:xfrm>
        </p:spPr>
        <p:txBody>
          <a:bodyPr>
            <a:normAutofit fontScale="62500" lnSpcReduction="20000"/>
          </a:bodyPr>
          <a:lstStyle/>
          <a:p>
            <a:pPr marL="0" lvl="1" indent="143049" algn="ctr" defTabSz="365568">
              <a:spcBef>
                <a:spcPts val="2320"/>
              </a:spcBef>
              <a:buNone/>
              <a:defRPr sz="3204"/>
            </a:pPr>
            <a:endParaRPr sz="3204" dirty="0">
              <a:sym typeface="Helvetica Light"/>
            </a:endParaRPr>
          </a:p>
          <a:p>
            <a:pPr marL="0" lvl="1" indent="143049" algn="ctr" defTabSz="365568">
              <a:spcBef>
                <a:spcPts val="2320"/>
              </a:spcBef>
              <a:buNone/>
              <a:defRPr sz="3204"/>
            </a:pPr>
            <a:r>
              <a:rPr sz="3204" dirty="0">
                <a:sym typeface="Helvetica Light"/>
              </a:rPr>
              <a:t>Single </a:t>
            </a:r>
            <a:r>
              <a:rPr sz="3204" dirty="0" smtClean="0">
                <a:sym typeface="Helvetica Light"/>
              </a:rPr>
              <a:t>notification</a:t>
            </a:r>
            <a:endParaRPr lang="en-US" sz="3204" dirty="0" smtClean="0">
              <a:sym typeface="Helvetica Light"/>
            </a:endParaRPr>
          </a:p>
          <a:p>
            <a:pPr marL="0" lvl="1" indent="143049" algn="ctr" defTabSz="365568">
              <a:spcBef>
                <a:spcPts val="2320"/>
              </a:spcBef>
              <a:buNone/>
              <a:defRPr sz="3204"/>
            </a:pPr>
            <a:endParaRPr sz="3204" dirty="0">
              <a:sym typeface="Helvetica Light"/>
            </a:endParaRPr>
          </a:p>
          <a:p>
            <a:pPr marL="0" lvl="1" indent="143049" algn="ctr" defTabSz="365568">
              <a:spcBef>
                <a:spcPts val="2320"/>
              </a:spcBef>
              <a:buNone/>
              <a:defRPr sz="3204"/>
            </a:pPr>
            <a:r>
              <a:rPr sz="3204" dirty="0">
                <a:sym typeface="Helvetica Light"/>
              </a:rPr>
              <a:t>Each day’s survey will take no more than 1 minute to </a:t>
            </a:r>
            <a:r>
              <a:rPr sz="3204" dirty="0" smtClean="0">
                <a:sym typeface="Helvetica Light"/>
              </a:rPr>
              <a:t>complete</a:t>
            </a:r>
            <a:endParaRPr lang="en-US" sz="3204" dirty="0" smtClean="0">
              <a:sym typeface="Helvetica Light"/>
            </a:endParaRPr>
          </a:p>
          <a:p>
            <a:pPr marL="0" lvl="1" indent="143049" algn="ctr" defTabSz="365568">
              <a:spcBef>
                <a:spcPts val="2320"/>
              </a:spcBef>
              <a:buNone/>
              <a:defRPr sz="3204"/>
            </a:pPr>
            <a:endParaRPr sz="3204" dirty="0">
              <a:sym typeface="Helvetica Light"/>
            </a:endParaRPr>
          </a:p>
          <a:p>
            <a:pPr marL="0" lvl="1" indent="143049" algn="ctr" defTabSz="365568">
              <a:spcBef>
                <a:spcPts val="2320"/>
              </a:spcBef>
              <a:buNone/>
              <a:defRPr sz="3204"/>
            </a:pPr>
            <a:r>
              <a:rPr sz="3204" dirty="0">
                <a:sym typeface="Helvetica Light"/>
              </a:rPr>
              <a:t>Weekly tasks no more than 5 minutes</a:t>
            </a:r>
          </a:p>
        </p:txBody>
      </p:sp>
      <p:pic>
        <p:nvPicPr>
          <p:cNvPr id="172037" name="IMG_007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1265238"/>
            <a:ext cx="2514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07151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phone6plus_gold_portra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16088" y="196852"/>
            <a:ext cx="6607176" cy="660717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0" name="iphone6plus_gold_portra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8415" y="196852"/>
            <a:ext cx="6607175" cy="660717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1" name="iphone6plus_gold_portra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1802" y="196852"/>
            <a:ext cx="6607175" cy="660717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4084" name="IMG_01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5" y="1262063"/>
            <a:ext cx="251777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085" name="IMG_007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90" y="1266825"/>
            <a:ext cx="25114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086" name="IMG_011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90" y="1266827"/>
            <a:ext cx="25114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3827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phone6plus_gold_portra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16088" y="196852"/>
            <a:ext cx="6607176" cy="660717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9" name="iphone6plus_gold_portra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8415" y="196852"/>
            <a:ext cx="6607175" cy="660717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70" name="iphone6plus_gold_portra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1802" y="196852"/>
            <a:ext cx="6607175" cy="660717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6132" name="IMG_00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268413"/>
            <a:ext cx="25082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6133" name="IMG_00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1268413"/>
            <a:ext cx="25082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6134" name="IMG_008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1268413"/>
            <a:ext cx="25098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06140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28D32"/>
                </a:solidFill>
              </a:defRPr>
            </a:lvl1pPr>
          </a:lstStyle>
          <a:p>
            <a:pPr defTabSz="410751">
              <a:spcBef>
                <a:spcPts val="0"/>
              </a:spcBef>
              <a:defRPr/>
            </a:pPr>
            <a:r>
              <a:rPr sz="5625">
                <a:sym typeface="Helvetica Light"/>
              </a:rPr>
              <a:t>Initial Analyses</a:t>
            </a:r>
          </a:p>
        </p:txBody>
      </p:sp>
      <p:sp>
        <p:nvSpPr>
          <p:cNvPr id="278" name="Shape 278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 defTabSz="369675">
              <a:spcBef>
                <a:spcPts val="2601"/>
              </a:spcBef>
              <a:buNone/>
              <a:defRPr sz="3420"/>
            </a:pPr>
            <a:r>
              <a:rPr sz="3420">
                <a:sym typeface="Helvetica Light"/>
              </a:rPr>
              <a:t>Develop a sparse logistic regression model for predicting the likelihood of each symptom experience</a:t>
            </a:r>
          </a:p>
          <a:p>
            <a:pPr marL="0" indent="0" algn="ctr" defTabSz="369675">
              <a:spcBef>
                <a:spcPts val="2601"/>
              </a:spcBef>
              <a:buNone/>
              <a:defRPr sz="3420"/>
            </a:pPr>
            <a:r>
              <a:rPr sz="3420">
                <a:sym typeface="Helvetica Light"/>
              </a:rPr>
              <a:t>Incorporate a hierarchical layer based on Gaussian processes for modeling time series data (e.g. sleep)</a:t>
            </a:r>
          </a:p>
          <a:p>
            <a:pPr marL="0" indent="0" algn="ctr" defTabSz="369675">
              <a:spcBef>
                <a:spcPts val="2601"/>
              </a:spcBef>
              <a:buNone/>
              <a:defRPr sz="3420"/>
            </a:pPr>
            <a:r>
              <a:rPr sz="3420">
                <a:sym typeface="Helvetica Light"/>
              </a:rPr>
              <a:t>Discover hidden subpopulations within symptoms (using clustering methodology, such as Dirichlet Process mixture models)</a:t>
            </a:r>
          </a:p>
          <a:p>
            <a:pPr marL="0" indent="0" algn="ctr" defTabSz="369675">
              <a:spcBef>
                <a:spcPts val="2601"/>
              </a:spcBef>
              <a:buNone/>
              <a:defRPr sz="3420"/>
            </a:pPr>
            <a:r>
              <a:rPr sz="3420">
                <a:sym typeface="Helvetica Light"/>
              </a:rPr>
              <a:t>Evaluate the efficacy of symptom interventions using longitudinal models and clinical trials</a:t>
            </a:r>
          </a:p>
        </p:txBody>
      </p:sp>
    </p:spTree>
    <p:extLst>
      <p:ext uri="{BB962C8B-B14F-4D97-AF65-F5344CB8AC3E}">
        <p14:creationId xmlns:p14="http://schemas.microsoft.com/office/powerpoint/2010/main" val="373844334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99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99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499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499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499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build="p" bldLvl="5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Shape 282"/>
          <p:cNvSpPr>
            <a:spLocks noGrp="1"/>
          </p:cNvSpPr>
          <p:nvPr>
            <p:ph type="title"/>
          </p:nvPr>
        </p:nvSpPr>
        <p:spPr bwMode="auto">
          <a:xfrm>
            <a:off x="669925" y="290513"/>
            <a:ext cx="7804150" cy="1490662"/>
          </a:xfrm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defTabSz="536575"/>
            <a:r>
              <a:rPr lang="en-US" altLang="en-US" sz="4500">
                <a:solidFill>
                  <a:srgbClr val="F28D32"/>
                </a:solidFill>
              </a:rPr>
              <a:t>Planned Dataset Evolution</a:t>
            </a:r>
          </a:p>
        </p:txBody>
      </p:sp>
      <p:pic>
        <p:nvPicPr>
          <p:cNvPr id="283" name="Insert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5" t="7649" r="18500" b="10988"/>
          <a:stretch>
            <a:fillRect/>
          </a:stretch>
        </p:blipFill>
        <p:spPr bwMode="auto">
          <a:xfrm>
            <a:off x="3524250" y="1568450"/>
            <a:ext cx="2095500" cy="1911350"/>
          </a:xfrm>
          <a:prstGeom prst="rect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" name="Database-2.png"/>
          <p:cNvPicPr>
            <a:picLocks noChangeAspect="1"/>
          </p:cNvPicPr>
          <p:nvPr/>
        </p:nvPicPr>
        <p:blipFill>
          <a:blip r:embed="rId3">
            <a:extLst/>
          </a:blip>
          <a:srcRect l="19837" t="4337" r="18935" b="4094"/>
          <a:stretch>
            <a:fillRect/>
          </a:stretch>
        </p:blipFill>
        <p:spPr>
          <a:xfrm>
            <a:off x="3754983" y="4729467"/>
            <a:ext cx="1586398" cy="1779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536" extrusionOk="0">
                <a:moveTo>
                  <a:pt x="10228" y="0"/>
                </a:moveTo>
                <a:cubicBezTo>
                  <a:pt x="5628" y="-1"/>
                  <a:pt x="4325" y="139"/>
                  <a:pt x="2088" y="871"/>
                </a:cubicBezTo>
                <a:cubicBezTo>
                  <a:pt x="409" y="1421"/>
                  <a:pt x="389" y="1458"/>
                  <a:pt x="389" y="4445"/>
                </a:cubicBezTo>
                <a:cubicBezTo>
                  <a:pt x="389" y="6543"/>
                  <a:pt x="438" y="7081"/>
                  <a:pt x="646" y="7295"/>
                </a:cubicBezTo>
                <a:cubicBezTo>
                  <a:pt x="876" y="7532"/>
                  <a:pt x="876" y="7580"/>
                  <a:pt x="646" y="7758"/>
                </a:cubicBezTo>
                <a:cubicBezTo>
                  <a:pt x="268" y="8050"/>
                  <a:pt x="269" y="13116"/>
                  <a:pt x="646" y="13408"/>
                </a:cubicBezTo>
                <a:cubicBezTo>
                  <a:pt x="853" y="13568"/>
                  <a:pt x="859" y="13647"/>
                  <a:pt x="686" y="13841"/>
                </a:cubicBezTo>
                <a:cubicBezTo>
                  <a:pt x="601" y="13936"/>
                  <a:pt x="516" y="14333"/>
                  <a:pt x="454" y="14854"/>
                </a:cubicBezTo>
                <a:cubicBezTo>
                  <a:pt x="485" y="15154"/>
                  <a:pt x="511" y="15537"/>
                  <a:pt x="523" y="16029"/>
                </a:cubicBezTo>
                <a:cubicBezTo>
                  <a:pt x="564" y="17700"/>
                  <a:pt x="526" y="18027"/>
                  <a:pt x="230" y="18569"/>
                </a:cubicBezTo>
                <a:cubicBezTo>
                  <a:pt x="69" y="18863"/>
                  <a:pt x="-11" y="19122"/>
                  <a:pt x="1" y="19356"/>
                </a:cubicBezTo>
                <a:cubicBezTo>
                  <a:pt x="39" y="20057"/>
                  <a:pt x="890" y="20517"/>
                  <a:pt x="2740" y="20916"/>
                </a:cubicBezTo>
                <a:cubicBezTo>
                  <a:pt x="5208" y="21448"/>
                  <a:pt x="7399" y="21599"/>
                  <a:pt x="11384" y="21514"/>
                </a:cubicBezTo>
                <a:cubicBezTo>
                  <a:pt x="18513" y="21362"/>
                  <a:pt x="21589" y="20329"/>
                  <a:pt x="20314" y="18515"/>
                </a:cubicBezTo>
                <a:cubicBezTo>
                  <a:pt x="20110" y="18224"/>
                  <a:pt x="20067" y="17735"/>
                  <a:pt x="20104" y="16130"/>
                </a:cubicBezTo>
                <a:cubicBezTo>
                  <a:pt x="20118" y="15517"/>
                  <a:pt x="20152" y="15041"/>
                  <a:pt x="20191" y="14702"/>
                </a:cubicBezTo>
                <a:cubicBezTo>
                  <a:pt x="20141" y="14340"/>
                  <a:pt x="20071" y="14121"/>
                  <a:pt x="19963" y="14009"/>
                </a:cubicBezTo>
                <a:cubicBezTo>
                  <a:pt x="19725" y="13764"/>
                  <a:pt x="19722" y="13706"/>
                  <a:pt x="19966" y="13381"/>
                </a:cubicBezTo>
                <a:cubicBezTo>
                  <a:pt x="20336" y="12890"/>
                  <a:pt x="20366" y="8299"/>
                  <a:pt x="20003" y="7836"/>
                </a:cubicBezTo>
                <a:cubicBezTo>
                  <a:pt x="19801" y="7578"/>
                  <a:pt x="19801" y="7490"/>
                  <a:pt x="20003" y="7221"/>
                </a:cubicBezTo>
                <a:cubicBezTo>
                  <a:pt x="20180" y="6984"/>
                  <a:pt x="20238" y="6297"/>
                  <a:pt x="20238" y="4424"/>
                </a:cubicBezTo>
                <a:cubicBezTo>
                  <a:pt x="20238" y="1548"/>
                  <a:pt x="20205" y="1479"/>
                  <a:pt x="18521" y="892"/>
                </a:cubicBezTo>
                <a:cubicBezTo>
                  <a:pt x="16448" y="169"/>
                  <a:pt x="14887" y="1"/>
                  <a:pt x="102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2387600" y="4114800"/>
            <a:ext cx="1295400" cy="68580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687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286" name="Shape 286"/>
          <p:cNvSpPr/>
          <p:nvPr/>
        </p:nvSpPr>
        <p:spPr>
          <a:xfrm flipH="1">
            <a:off x="4556125" y="4233865"/>
            <a:ext cx="6350" cy="439737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687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pic>
        <p:nvPicPr>
          <p:cNvPr id="287" name="iphone6plus_gold_portrai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1612" y="1363663"/>
            <a:ext cx="3446463" cy="344646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80231" name="IMG_01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" y="1920877"/>
            <a:ext cx="129857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89" name="Shape 289"/>
          <p:cNvSpPr/>
          <p:nvPr/>
        </p:nvSpPr>
        <p:spPr>
          <a:xfrm>
            <a:off x="3590927" y="3460752"/>
            <a:ext cx="1863725" cy="720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000"/>
            </a:pPr>
            <a:r>
              <a:rPr sz="2109"/>
              <a:t>MRI Sub-study</a:t>
            </a:r>
          </a:p>
          <a:p>
            <a:pPr>
              <a:defRPr sz="3000"/>
            </a:pPr>
            <a:r>
              <a:rPr sz="2109"/>
              <a:t>(Duke Pilot)</a:t>
            </a:r>
          </a:p>
        </p:txBody>
      </p:sp>
      <p:sp>
        <p:nvSpPr>
          <p:cNvPr id="290" name="Shape 290"/>
          <p:cNvSpPr/>
          <p:nvPr/>
        </p:nvSpPr>
        <p:spPr>
          <a:xfrm>
            <a:off x="242888" y="4668838"/>
            <a:ext cx="2557462" cy="1046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3000"/>
            </a:pPr>
            <a:r>
              <a:rPr sz="2109"/>
              <a:t>Symptom sub-study</a:t>
            </a:r>
          </a:p>
          <a:p>
            <a:pPr>
              <a:defRPr sz="3000"/>
            </a:pPr>
            <a:r>
              <a:rPr sz="2109"/>
              <a:t>v1.0 - 4.0</a:t>
            </a:r>
          </a:p>
          <a:p>
            <a:pPr>
              <a:defRPr sz="3000"/>
            </a:pPr>
            <a:r>
              <a:rPr sz="2109"/>
              <a:t>Road-mapped </a:t>
            </a:r>
          </a:p>
        </p:txBody>
      </p:sp>
      <p:pic>
        <p:nvPicPr>
          <p:cNvPr id="291" name="Fotolia_53712251_X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430" r="18581" b="430"/>
          <a:stretch>
            <a:fillRect/>
          </a:stretch>
        </p:blipFill>
        <p:spPr bwMode="auto">
          <a:xfrm>
            <a:off x="6769100" y="1595438"/>
            <a:ext cx="159385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2" name="Shape 292"/>
          <p:cNvSpPr/>
          <p:nvPr/>
        </p:nvSpPr>
        <p:spPr>
          <a:xfrm flipH="1">
            <a:off x="5461000" y="4114800"/>
            <a:ext cx="1195388" cy="68580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687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6350002" y="4830763"/>
            <a:ext cx="2309813" cy="722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000"/>
            </a:pPr>
            <a:r>
              <a:rPr sz="2109"/>
              <a:t>“Omics” Sub-study</a:t>
            </a:r>
          </a:p>
          <a:p>
            <a:pPr>
              <a:defRPr sz="3000"/>
            </a:pPr>
            <a:r>
              <a:rPr sz="2109"/>
              <a:t>(Duke Pilot)</a:t>
            </a:r>
          </a:p>
        </p:txBody>
      </p:sp>
    </p:spTree>
    <p:extLst>
      <p:ext uri="{BB962C8B-B14F-4D97-AF65-F5344CB8AC3E}">
        <p14:creationId xmlns:p14="http://schemas.microsoft.com/office/powerpoint/2010/main" val="1727038734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 advAuto="0"/>
      <p:bldP spid="289" grpId="0" animBg="1" advAuto="0"/>
      <p:bldP spid="291" grpId="0" animBg="1" advAuto="0"/>
      <p:bldP spid="293" grpId="0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r="7579"/>
          <a:stretch>
            <a:fillRect/>
          </a:stretch>
        </p:blipFill>
        <p:spPr>
          <a:xfrm>
            <a:off x="545848" y="1434704"/>
            <a:ext cx="1558286" cy="183655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1" y="17115"/>
            <a:ext cx="7770813" cy="1429871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15" y="1527739"/>
            <a:ext cx="2508052" cy="1743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44" y="1550896"/>
            <a:ext cx="2499039" cy="1737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1" y="3543300"/>
            <a:ext cx="204543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Joe </a:t>
            </a:r>
            <a:r>
              <a:rPr lang="en-US" dirty="0" err="1" smtClean="0"/>
              <a:t>Futoma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Sanjay </a:t>
            </a:r>
            <a:r>
              <a:rPr lang="en-US" dirty="0" err="1" smtClean="0"/>
              <a:t>Hariharan</a:t>
            </a:r>
            <a:endParaRPr lang="en-US" dirty="0" smtClean="0"/>
          </a:p>
          <a:p>
            <a:r>
              <a:rPr lang="en-US" dirty="0" smtClean="0"/>
              <a:t>Cara O’Brien</a:t>
            </a:r>
            <a:endParaRPr lang="en-US" dirty="0"/>
          </a:p>
          <a:p>
            <a:r>
              <a:rPr lang="en-US" dirty="0" smtClean="0"/>
              <a:t>Blake Cameron</a:t>
            </a:r>
          </a:p>
          <a:p>
            <a:r>
              <a:rPr lang="en-US" dirty="0" smtClean="0"/>
              <a:t>Mark </a:t>
            </a:r>
            <a:r>
              <a:rPr lang="en-US" dirty="0" err="1" smtClean="0"/>
              <a:t>Sendak</a:t>
            </a:r>
            <a:endParaRPr lang="en-US" dirty="0" smtClean="0"/>
          </a:p>
          <a:p>
            <a:r>
              <a:rPr lang="en-US" dirty="0" smtClean="0"/>
              <a:t>Armando </a:t>
            </a:r>
            <a:r>
              <a:rPr lang="en-US" dirty="0" err="1" smtClean="0"/>
              <a:t>Bedhoya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227634" y="3543300"/>
            <a:ext cx="23998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Liz </a:t>
            </a:r>
            <a:r>
              <a:rPr lang="en-US" dirty="0" err="1" smtClean="0"/>
              <a:t>Lorenzi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Erich Huang</a:t>
            </a:r>
          </a:p>
          <a:p>
            <a:r>
              <a:rPr lang="en-US" dirty="0" smtClean="0"/>
              <a:t>Jeff Sun</a:t>
            </a:r>
          </a:p>
          <a:p>
            <a:r>
              <a:rPr lang="en-US" dirty="0" err="1" smtClean="0"/>
              <a:t>Sandhya</a:t>
            </a:r>
            <a:r>
              <a:rPr lang="en-US" dirty="0" smtClean="0"/>
              <a:t> </a:t>
            </a:r>
            <a:r>
              <a:rPr lang="en-US" dirty="0" err="1" smtClean="0"/>
              <a:t>Lagoo</a:t>
            </a:r>
            <a:endParaRPr lang="en-US" dirty="0" smtClean="0"/>
          </a:p>
          <a:p>
            <a:r>
              <a:rPr lang="en-US" dirty="0" smtClean="0"/>
              <a:t>Mitch Heflin</a:t>
            </a:r>
          </a:p>
          <a:p>
            <a:r>
              <a:rPr lang="en-US" dirty="0" err="1" smtClean="0"/>
              <a:t>Madhav</a:t>
            </a:r>
            <a:r>
              <a:rPr lang="en-US" dirty="0" smtClean="0"/>
              <a:t> </a:t>
            </a:r>
            <a:r>
              <a:rPr lang="en-US" dirty="0" err="1" smtClean="0"/>
              <a:t>Swaminathan</a:t>
            </a:r>
            <a:endParaRPr lang="en-US" dirty="0" smtClean="0"/>
          </a:p>
          <a:p>
            <a:r>
              <a:rPr lang="en-US" dirty="0" err="1" smtClean="0"/>
              <a:t>Ouwen</a:t>
            </a:r>
            <a:r>
              <a:rPr lang="en-US" dirty="0" smtClean="0"/>
              <a:t> Huang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70754" y="3467100"/>
            <a:ext cx="17136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Kai Fan</a:t>
            </a:r>
          </a:p>
          <a:p>
            <a:endParaRPr lang="en-US" dirty="0"/>
          </a:p>
          <a:p>
            <a:r>
              <a:rPr lang="en-US" dirty="0" smtClean="0"/>
              <a:t>Allison Aiello</a:t>
            </a:r>
          </a:p>
          <a:p>
            <a:r>
              <a:rPr lang="en-US" dirty="0" smtClean="0"/>
              <a:t>Sandy </a:t>
            </a:r>
            <a:r>
              <a:rPr lang="en-US" dirty="0" err="1" smtClean="0"/>
              <a:t>Pentland</a:t>
            </a:r>
            <a:endParaRPr lang="en-US" dirty="0" smtClean="0"/>
          </a:p>
          <a:p>
            <a:r>
              <a:rPr lang="en-US" dirty="0" smtClean="0"/>
              <a:t>Wen Dong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1" y="717422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Sepsis</a:t>
            </a:r>
          </a:p>
          <a:p>
            <a:r>
              <a:rPr lang="en-US" dirty="0" smtClean="0"/>
              <a:t>CKD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24098" y="1124475"/>
            <a:ext cx="94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Surgery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07751" y="1065372"/>
            <a:ext cx="111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Influenza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94777" y="6106778"/>
            <a:ext cx="324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Sclerosis: Lee </a:t>
            </a:r>
            <a:r>
              <a:rPr lang="en-US" dirty="0" err="1" smtClean="0"/>
              <a:t>Hartsell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6179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07" name="Shape 207"/>
          <p:cNvSpPr/>
          <p:nvPr/>
        </p:nvSpPr>
        <p:spPr>
          <a:xfrm>
            <a:off x="3314700" y="52388"/>
            <a:ext cx="5829300" cy="62976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35" name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693738"/>
            <a:ext cx="20701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09" name="Shape 209"/>
          <p:cNvSpPr/>
          <p:nvPr/>
        </p:nvSpPr>
        <p:spPr>
          <a:xfrm flipV="1">
            <a:off x="746125" y="6203952"/>
            <a:ext cx="8039100" cy="17463"/>
          </a:xfrm>
          <a:prstGeom prst="line">
            <a:avLst/>
          </a:prstGeom>
          <a:ln w="12700">
            <a:solidFill>
              <a:srgbClr val="A6A6A6"/>
            </a:solidFill>
          </a:ln>
        </p:spPr>
        <p:txBody>
          <a:bodyPr lIns="45719" tIns="45719" rIns="45719" bIns="45719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6524625" y="198755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PCP Visit</a:t>
            </a:r>
          </a:p>
        </p:txBody>
      </p:sp>
      <p:sp>
        <p:nvSpPr>
          <p:cNvPr id="211" name="Shape 211"/>
          <p:cNvSpPr/>
          <p:nvPr/>
        </p:nvSpPr>
        <p:spPr>
          <a:xfrm>
            <a:off x="6524625" y="23701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ED Visit</a:t>
            </a:r>
          </a:p>
        </p:txBody>
      </p:sp>
      <p:sp>
        <p:nvSpPr>
          <p:cNvPr id="212" name="Shape 212"/>
          <p:cNvSpPr/>
          <p:nvPr/>
        </p:nvSpPr>
        <p:spPr>
          <a:xfrm>
            <a:off x="6524625" y="27051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Hospital Admission</a:t>
            </a:r>
          </a:p>
        </p:txBody>
      </p:sp>
      <p:sp>
        <p:nvSpPr>
          <p:cNvPr id="213" name="Shape 213"/>
          <p:cNvSpPr/>
          <p:nvPr/>
        </p:nvSpPr>
        <p:spPr>
          <a:xfrm>
            <a:off x="6524625" y="3127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Acute MI</a:t>
            </a:r>
          </a:p>
        </p:txBody>
      </p:sp>
      <p:sp>
        <p:nvSpPr>
          <p:cNvPr id="214" name="Shape 214"/>
          <p:cNvSpPr/>
          <p:nvPr/>
        </p:nvSpPr>
        <p:spPr>
          <a:xfrm>
            <a:off x="6524625" y="35258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Death</a:t>
            </a:r>
          </a:p>
        </p:txBody>
      </p:sp>
      <p:sp>
        <p:nvSpPr>
          <p:cNvPr id="215" name="Shape 215"/>
          <p:cNvSpPr/>
          <p:nvPr/>
        </p:nvSpPr>
        <p:spPr>
          <a:xfrm>
            <a:off x="6524625" y="1603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Nephrology Visit</a:t>
            </a:r>
          </a:p>
        </p:txBody>
      </p:sp>
      <p:sp>
        <p:nvSpPr>
          <p:cNvPr id="216" name="Shape 216"/>
          <p:cNvSpPr/>
          <p:nvPr/>
        </p:nvSpPr>
        <p:spPr>
          <a:xfrm>
            <a:off x="6524625" y="11430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sz="844" baseline="305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st</a:t>
            </a: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Nephrology Visit</a:t>
            </a:r>
          </a:p>
        </p:txBody>
      </p:sp>
      <p:sp>
        <p:nvSpPr>
          <p:cNvPr id="217" name="Shape 217"/>
          <p:cNvSpPr/>
          <p:nvPr/>
        </p:nvSpPr>
        <p:spPr>
          <a:xfrm>
            <a:off x="6524625" y="817563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eGFR</a:t>
            </a:r>
          </a:p>
        </p:txBody>
      </p:sp>
      <p:sp>
        <p:nvSpPr>
          <p:cNvPr id="218" name="Shape 218"/>
          <p:cNvSpPr/>
          <p:nvPr/>
        </p:nvSpPr>
        <p:spPr>
          <a:xfrm>
            <a:off x="746125" y="4233863"/>
            <a:ext cx="1308100" cy="1254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4430713" y="4675188"/>
            <a:ext cx="3287712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Age 51</a:t>
            </a:r>
          </a:p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Referred to </a:t>
            </a:r>
          </a:p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kidney specialist</a:t>
            </a:r>
          </a:p>
        </p:txBody>
      </p:sp>
      <p:sp>
        <p:nvSpPr>
          <p:cNvPr id="220" name="Shape 220"/>
          <p:cNvSpPr/>
          <p:nvPr/>
        </p:nvSpPr>
        <p:spPr>
          <a:xfrm flipH="1">
            <a:off x="3314702" y="4891088"/>
            <a:ext cx="1116013" cy="107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179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25" name="Shape 225"/>
          <p:cNvSpPr/>
          <p:nvPr/>
        </p:nvSpPr>
        <p:spPr>
          <a:xfrm>
            <a:off x="3719515" y="52388"/>
            <a:ext cx="5424487" cy="62976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83" name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693738"/>
            <a:ext cx="20701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27" name="Shape 227"/>
          <p:cNvSpPr/>
          <p:nvPr/>
        </p:nvSpPr>
        <p:spPr>
          <a:xfrm flipV="1">
            <a:off x="746125" y="6203952"/>
            <a:ext cx="8039100" cy="17463"/>
          </a:xfrm>
          <a:prstGeom prst="line">
            <a:avLst/>
          </a:prstGeom>
          <a:ln w="12700">
            <a:solidFill>
              <a:srgbClr val="A6A6A6"/>
            </a:solidFill>
          </a:ln>
        </p:spPr>
        <p:txBody>
          <a:bodyPr lIns="45719" tIns="45719" rIns="45719" bIns="45719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6524625" y="198755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PCP Visit</a:t>
            </a:r>
          </a:p>
        </p:txBody>
      </p:sp>
      <p:sp>
        <p:nvSpPr>
          <p:cNvPr id="229" name="Shape 229"/>
          <p:cNvSpPr/>
          <p:nvPr/>
        </p:nvSpPr>
        <p:spPr>
          <a:xfrm>
            <a:off x="6524625" y="23701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ED Visit</a:t>
            </a:r>
          </a:p>
        </p:txBody>
      </p:sp>
      <p:sp>
        <p:nvSpPr>
          <p:cNvPr id="230" name="Shape 230"/>
          <p:cNvSpPr/>
          <p:nvPr/>
        </p:nvSpPr>
        <p:spPr>
          <a:xfrm>
            <a:off x="6524625" y="27051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Hospital Admission</a:t>
            </a:r>
          </a:p>
        </p:txBody>
      </p:sp>
      <p:sp>
        <p:nvSpPr>
          <p:cNvPr id="231" name="Shape 231"/>
          <p:cNvSpPr/>
          <p:nvPr/>
        </p:nvSpPr>
        <p:spPr>
          <a:xfrm>
            <a:off x="6524625" y="3127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Acute MI</a:t>
            </a:r>
          </a:p>
        </p:txBody>
      </p:sp>
      <p:sp>
        <p:nvSpPr>
          <p:cNvPr id="232" name="Shape 232"/>
          <p:cNvSpPr/>
          <p:nvPr/>
        </p:nvSpPr>
        <p:spPr>
          <a:xfrm>
            <a:off x="6524625" y="35258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Death</a:t>
            </a:r>
          </a:p>
        </p:txBody>
      </p:sp>
      <p:sp>
        <p:nvSpPr>
          <p:cNvPr id="233" name="Shape 233"/>
          <p:cNvSpPr/>
          <p:nvPr/>
        </p:nvSpPr>
        <p:spPr>
          <a:xfrm>
            <a:off x="6524625" y="1603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Nephrology Visit</a:t>
            </a:r>
          </a:p>
        </p:txBody>
      </p:sp>
      <p:sp>
        <p:nvSpPr>
          <p:cNvPr id="234" name="Shape 234"/>
          <p:cNvSpPr/>
          <p:nvPr/>
        </p:nvSpPr>
        <p:spPr>
          <a:xfrm>
            <a:off x="6524625" y="11430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sz="844" baseline="305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st</a:t>
            </a: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Nephrology Visit</a:t>
            </a:r>
          </a:p>
        </p:txBody>
      </p:sp>
      <p:sp>
        <p:nvSpPr>
          <p:cNvPr id="235" name="Shape 235"/>
          <p:cNvSpPr/>
          <p:nvPr/>
        </p:nvSpPr>
        <p:spPr>
          <a:xfrm>
            <a:off x="6524625" y="817563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eGFR</a:t>
            </a:r>
          </a:p>
        </p:txBody>
      </p:sp>
      <p:sp>
        <p:nvSpPr>
          <p:cNvPr id="236" name="Shape 236"/>
          <p:cNvSpPr/>
          <p:nvPr/>
        </p:nvSpPr>
        <p:spPr>
          <a:xfrm>
            <a:off x="746125" y="4233863"/>
            <a:ext cx="1308100" cy="1254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4656138" y="4802188"/>
            <a:ext cx="3879850" cy="1390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Three months later presents to ER with kidney failure symptoms and </a:t>
            </a:r>
            <a:b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</a:br>
            <a:r>
              <a:rPr sz="2109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rPr>
              <a:t>“crash starts” dialysis</a:t>
            </a:r>
          </a:p>
        </p:txBody>
      </p:sp>
      <p:sp>
        <p:nvSpPr>
          <p:cNvPr id="238" name="Shape 238"/>
          <p:cNvSpPr/>
          <p:nvPr/>
        </p:nvSpPr>
        <p:spPr>
          <a:xfrm rot="10800000">
            <a:off x="3602038" y="5251450"/>
            <a:ext cx="1117600" cy="400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Shape 239"/>
          <p:cNvSpPr/>
          <p:nvPr/>
        </p:nvSpPr>
        <p:spPr>
          <a:xfrm rot="16200000">
            <a:off x="2587626" y="2595564"/>
            <a:ext cx="2290762" cy="4619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2531"/>
              <a:t>Dialysis Begins</a:t>
            </a:r>
          </a:p>
        </p:txBody>
      </p:sp>
    </p:spTree>
    <p:extLst>
      <p:ext uri="{BB962C8B-B14F-4D97-AF65-F5344CB8AC3E}">
        <p14:creationId xmlns:p14="http://schemas.microsoft.com/office/powerpoint/2010/main" val="11165373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ag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44" name="Shape 244"/>
          <p:cNvSpPr/>
          <p:nvPr/>
        </p:nvSpPr>
        <p:spPr>
          <a:xfrm>
            <a:off x="9042400" y="52388"/>
            <a:ext cx="101600" cy="62976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31" name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693738"/>
            <a:ext cx="20701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46" name="Shape 246"/>
          <p:cNvSpPr/>
          <p:nvPr/>
        </p:nvSpPr>
        <p:spPr>
          <a:xfrm flipV="1">
            <a:off x="746125" y="6203952"/>
            <a:ext cx="8039100" cy="17463"/>
          </a:xfrm>
          <a:prstGeom prst="line">
            <a:avLst/>
          </a:prstGeom>
          <a:ln w="12700">
            <a:solidFill>
              <a:srgbClr val="A6A6A6"/>
            </a:solidFill>
          </a:ln>
        </p:spPr>
        <p:txBody>
          <a:bodyPr lIns="45719" tIns="45719" rIns="45719" bIns="45719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6524625" y="198755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PCP Visit</a:t>
            </a:r>
          </a:p>
        </p:txBody>
      </p:sp>
      <p:sp>
        <p:nvSpPr>
          <p:cNvPr id="248" name="Shape 248"/>
          <p:cNvSpPr/>
          <p:nvPr/>
        </p:nvSpPr>
        <p:spPr>
          <a:xfrm>
            <a:off x="6524625" y="23701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ED Visit</a:t>
            </a:r>
          </a:p>
        </p:txBody>
      </p:sp>
      <p:sp>
        <p:nvSpPr>
          <p:cNvPr id="249" name="Shape 249"/>
          <p:cNvSpPr/>
          <p:nvPr/>
        </p:nvSpPr>
        <p:spPr>
          <a:xfrm>
            <a:off x="6524625" y="27051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Hospital Admission</a:t>
            </a:r>
          </a:p>
        </p:txBody>
      </p:sp>
      <p:sp>
        <p:nvSpPr>
          <p:cNvPr id="250" name="Shape 250"/>
          <p:cNvSpPr/>
          <p:nvPr/>
        </p:nvSpPr>
        <p:spPr>
          <a:xfrm>
            <a:off x="6524625" y="3127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Acute MI</a:t>
            </a:r>
          </a:p>
        </p:txBody>
      </p:sp>
      <p:sp>
        <p:nvSpPr>
          <p:cNvPr id="251" name="Shape 251"/>
          <p:cNvSpPr/>
          <p:nvPr/>
        </p:nvSpPr>
        <p:spPr>
          <a:xfrm>
            <a:off x="6524625" y="3525838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Death</a:t>
            </a:r>
          </a:p>
        </p:txBody>
      </p:sp>
      <p:sp>
        <p:nvSpPr>
          <p:cNvPr id="252" name="Shape 252"/>
          <p:cNvSpPr/>
          <p:nvPr/>
        </p:nvSpPr>
        <p:spPr>
          <a:xfrm>
            <a:off x="6524625" y="1603375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Nephrology Visit</a:t>
            </a:r>
          </a:p>
        </p:txBody>
      </p:sp>
      <p:sp>
        <p:nvSpPr>
          <p:cNvPr id="253" name="Shape 253"/>
          <p:cNvSpPr/>
          <p:nvPr/>
        </p:nvSpPr>
        <p:spPr>
          <a:xfrm>
            <a:off x="6524625" y="1143000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sz="844" baseline="305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st</a:t>
            </a:r>
            <a:r>
              <a:rPr sz="844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Nephrology Visit</a:t>
            </a:r>
          </a:p>
        </p:txBody>
      </p:sp>
      <p:sp>
        <p:nvSpPr>
          <p:cNvPr id="254" name="Shape 254"/>
          <p:cNvSpPr/>
          <p:nvPr/>
        </p:nvSpPr>
        <p:spPr>
          <a:xfrm>
            <a:off x="6524625" y="817563"/>
            <a:ext cx="1316038" cy="222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650240">
              <a:defRPr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844"/>
              <a:t>eGFR</a:t>
            </a:r>
          </a:p>
        </p:txBody>
      </p:sp>
      <p:sp>
        <p:nvSpPr>
          <p:cNvPr id="255" name="Shape 255"/>
          <p:cNvSpPr/>
          <p:nvPr/>
        </p:nvSpPr>
        <p:spPr>
          <a:xfrm>
            <a:off x="746125" y="4233863"/>
            <a:ext cx="1308100" cy="1254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8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Shape 256"/>
          <p:cNvSpPr/>
          <p:nvPr/>
        </p:nvSpPr>
        <p:spPr>
          <a:xfrm rot="16200000">
            <a:off x="2587626" y="2595564"/>
            <a:ext cx="2290762" cy="4619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2531"/>
              <a:t>Dialysis Begins</a:t>
            </a:r>
          </a:p>
        </p:txBody>
      </p:sp>
    </p:spTree>
    <p:extLst>
      <p:ext uri="{BB962C8B-B14F-4D97-AF65-F5344CB8AC3E}">
        <p14:creationId xmlns:p14="http://schemas.microsoft.com/office/powerpoint/2010/main" val="19272596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2573</TotalTime>
  <Words>2874</Words>
  <Application>Microsoft Macintosh PowerPoint</Application>
  <PresentationFormat>On-screen Show (4:3)</PresentationFormat>
  <Paragraphs>454</Paragraphs>
  <Slides>67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Arial Black</vt:lpstr>
      <vt:lpstr>Avenir Next Condensed</vt:lpstr>
      <vt:lpstr>Calibri</vt:lpstr>
      <vt:lpstr>Calisto MT</vt:lpstr>
      <vt:lpstr>Chalkboard</vt:lpstr>
      <vt:lpstr>Garamond</vt:lpstr>
      <vt:lpstr>Helvetica</vt:lpstr>
      <vt:lpstr>Helvetica Light</vt:lpstr>
      <vt:lpstr>ＭＳ Ｐゴシック</vt:lpstr>
      <vt:lpstr>Palatino</vt:lpstr>
      <vt:lpstr>Zapf Dingbats</vt:lpstr>
      <vt:lpstr>Arial</vt:lpstr>
      <vt:lpstr>Story</vt:lpstr>
      <vt:lpstr>Machine Learning for Healthcare Data</vt:lpstr>
      <vt:lpstr>Outline </vt:lpstr>
      <vt:lpstr>Chronic Kidney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for a single trajectory</vt:lpstr>
      <vt:lpstr>Inducing Dependence</vt:lpstr>
      <vt:lpstr>Experimental Setup</vt:lpstr>
      <vt:lpstr>Quantitative Results</vt:lpstr>
      <vt:lpstr>Chronic Kidney Disease (CKD)</vt:lpstr>
      <vt:lpstr>Proposed Joint Model</vt:lpstr>
      <vt:lpstr>Point Process Submodel</vt:lpstr>
      <vt:lpstr>Data</vt:lpstr>
      <vt:lpstr>Joint Model Results</vt:lpstr>
      <vt:lpstr>Sepsis </vt:lpstr>
      <vt:lpstr>Previous Methods</vt:lpstr>
      <vt:lpstr>Gaussian Processes for Irregularly Sampled Time Series</vt:lpstr>
      <vt:lpstr>Sepsis with a Multitask GP RNN</vt:lpstr>
      <vt:lpstr>PowerPoint Presentation</vt:lpstr>
      <vt:lpstr>PowerPoint Presentation</vt:lpstr>
      <vt:lpstr>Data</vt:lpstr>
      <vt:lpstr>Results</vt:lpstr>
      <vt:lpstr>PowerPoint Presentation</vt:lpstr>
      <vt:lpstr>Surgery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Infectious Disease</vt:lpstr>
      <vt:lpstr>Infection in a Social Network</vt:lpstr>
      <vt:lpstr>Social Evolution Experiment</vt:lpstr>
      <vt:lpstr>Student Hall Network</vt:lpstr>
      <vt:lpstr>Health Surveys</vt:lpstr>
      <vt:lpstr>Hidden Markov Models</vt:lpstr>
      <vt:lpstr>Graph-coupled HMMs</vt:lpstr>
      <vt:lpstr>GCHMM Inference</vt:lpstr>
      <vt:lpstr>GCHMMs for Modeling Infection</vt:lpstr>
      <vt:lpstr>Experimental Results</vt:lpstr>
      <vt:lpstr>Aiello Group Data</vt:lpstr>
      <vt:lpstr>Hierarchical GCHMMs</vt:lpstr>
      <vt:lpstr>Results</vt:lpstr>
      <vt:lpstr>Multiple Sclerosis</vt:lpstr>
      <vt:lpstr>Initial Focus</vt:lpstr>
      <vt:lpstr>MS Mosaic App</vt:lpstr>
      <vt:lpstr>MS Mosaic App</vt:lpstr>
      <vt:lpstr>PowerPoint Presentation</vt:lpstr>
      <vt:lpstr>PowerPoint Presentation</vt:lpstr>
      <vt:lpstr>PowerPoint Presentation</vt:lpstr>
      <vt:lpstr>Initial Analyses</vt:lpstr>
      <vt:lpstr>Planned Dataset Evolution</vt:lpstr>
      <vt:lpstr>Thanks!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54</cp:revision>
  <dcterms:created xsi:type="dcterms:W3CDTF">2017-05-01T18:04:58Z</dcterms:created>
  <dcterms:modified xsi:type="dcterms:W3CDTF">2017-05-03T15:28:52Z</dcterms:modified>
</cp:coreProperties>
</file>