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75" r:id="rId3"/>
    <p:sldId id="376" r:id="rId4"/>
    <p:sldId id="377" r:id="rId5"/>
    <p:sldId id="378" r:id="rId6"/>
    <p:sldId id="380" r:id="rId7"/>
    <p:sldId id="381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6" r:id="rId19"/>
    <p:sldId id="395" r:id="rId20"/>
    <p:sldId id="397" r:id="rId21"/>
    <p:sldId id="398" r:id="rId22"/>
    <p:sldId id="399" r:id="rId23"/>
    <p:sldId id="400" r:id="rId24"/>
    <p:sldId id="403" r:id="rId25"/>
    <p:sldId id="404" r:id="rId26"/>
    <p:sldId id="405" r:id="rId27"/>
    <p:sldId id="406" r:id="rId28"/>
    <p:sldId id="407" r:id="rId29"/>
    <p:sldId id="409" r:id="rId30"/>
    <p:sldId id="410" r:id="rId31"/>
    <p:sldId id="411" r:id="rId32"/>
    <p:sldId id="412" r:id="rId33"/>
    <p:sldId id="415" r:id="rId34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8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011" autoAdjust="0"/>
  </p:normalViewPr>
  <p:slideViewPr>
    <p:cSldViewPr>
      <p:cViewPr varScale="1">
        <p:scale>
          <a:sx n="95" d="100"/>
          <a:sy n="95" d="100"/>
        </p:scale>
        <p:origin x="14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DCAEBF9-1FDD-4D95-BBDF-D3B08B8E87BE}" type="datetimeFigureOut">
              <a:rPr lang="he-IL" smtClean="0"/>
              <a:t>י"ז/ניסן/תשע"ז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1275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12E0895-7FFD-486A-89EF-B590903C1B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780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08D9C-51D6-4653-B3B7-5876A46F31EC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BE245-A712-4EA4-B003-9EDF9A22A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6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3ED8A2-983A-4D2A-A009-D2A05BF7ACF6}" type="slidenum">
              <a:rPr lang="he-IL" altLang="he-IL" smtClean="0"/>
              <a:pPr eaLnBrk="1" hangingPunct="1"/>
              <a:t>1</a:t>
            </a:fld>
            <a:endParaRPr lang="en-US" altLang="he-I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66588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23708F4-2F1D-4CA3-8F6D-39EE7708F878}" type="slidenum">
              <a:rPr lang="he-IL" altLang="he-IL" smtClean="0"/>
              <a:pPr eaLnBrk="1" hangingPunct="1"/>
              <a:t>12</a:t>
            </a:fld>
            <a:endParaRPr lang="en-US" altLang="he-IL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1157526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</p:spTree>
    <p:extLst>
      <p:ext uri="{BB962C8B-B14F-4D97-AF65-F5344CB8AC3E}">
        <p14:creationId xmlns:p14="http://schemas.microsoft.com/office/powerpoint/2010/main" val="348085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3ED8A2-983A-4D2A-A009-D2A05BF7ACF6}" type="slidenum">
              <a:rPr lang="he-IL" altLang="he-IL" smtClean="0"/>
              <a:pPr eaLnBrk="1" hangingPunct="1"/>
              <a:t>2</a:t>
            </a:fld>
            <a:endParaRPr lang="en-US" altLang="he-I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66588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3ED8A2-983A-4D2A-A009-D2A05BF7ACF6}" type="slidenum">
              <a:rPr lang="he-IL" altLang="he-IL" smtClean="0"/>
              <a:pPr eaLnBrk="1" hangingPunct="1"/>
              <a:t>3</a:t>
            </a:fld>
            <a:endParaRPr lang="en-US" altLang="he-I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66588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3ED8A2-983A-4D2A-A009-D2A05BF7ACF6}" type="slidenum">
              <a:rPr lang="he-IL" altLang="he-IL" smtClean="0"/>
              <a:pPr eaLnBrk="1" hangingPunct="1"/>
              <a:t>4</a:t>
            </a:fld>
            <a:endParaRPr lang="en-US" altLang="he-I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66588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3ED8A2-983A-4D2A-A009-D2A05BF7ACF6}" type="slidenum">
              <a:rPr lang="he-IL" altLang="he-IL" smtClean="0"/>
              <a:pPr eaLnBrk="1" hangingPunct="1"/>
              <a:t>5</a:t>
            </a:fld>
            <a:endParaRPr lang="en-US" altLang="he-I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2099681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23708F4-2F1D-4CA3-8F6D-39EE7708F878}" type="slidenum">
              <a:rPr lang="he-IL" altLang="he-IL" smtClean="0"/>
              <a:pPr eaLnBrk="1" hangingPunct="1"/>
              <a:t>6</a:t>
            </a:fld>
            <a:endParaRPr lang="en-US" altLang="he-IL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17113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23708F4-2F1D-4CA3-8F6D-39EE7708F878}" type="slidenum">
              <a:rPr lang="he-IL" altLang="he-IL" smtClean="0"/>
              <a:pPr eaLnBrk="1" hangingPunct="1"/>
              <a:t>9</a:t>
            </a:fld>
            <a:endParaRPr lang="en-US" altLang="he-IL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556463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23708F4-2F1D-4CA3-8F6D-39EE7708F878}" type="slidenum">
              <a:rPr lang="he-IL" altLang="he-IL" smtClean="0"/>
              <a:pPr eaLnBrk="1" hangingPunct="1"/>
              <a:t>10</a:t>
            </a:fld>
            <a:endParaRPr lang="en-US" altLang="he-IL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1833220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23708F4-2F1D-4CA3-8F6D-39EE7708F878}" type="slidenum">
              <a:rPr lang="he-IL" altLang="he-IL" smtClean="0"/>
              <a:pPr eaLnBrk="1" hangingPunct="1"/>
              <a:t>11</a:t>
            </a:fld>
            <a:endParaRPr lang="en-US" altLang="he-IL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173232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4DCE-8553-4B5F-80C1-0973BEE84D42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5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59F8-BA42-4B9D-96AF-992D1C2F8053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7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3625-49A8-4344-8384-ECB463C5B839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59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FEB4E-9685-4940-BCB6-DAB17C64A6A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5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ED3E-B8B8-4105-96B7-3815EDC2AA1F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16F2-FD95-4760-BB6C-C3528192C02A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2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8C09-79B4-4FD9-8B77-3CF24969CC48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8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707D-9EFF-4B71-A552-9EA80A185A62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8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2AED-5168-41E7-BD96-FD0FAEA56EF3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6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4652-9D81-4816-94DD-6F40F9587FBE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36F3-A16A-4638-9ACA-7D7ABCAC5065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4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29C6-A0BA-4CC1-9F46-1B73D06F031D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3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9F209-1A07-4499-BB9A-0DAEED0C7225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7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4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CC33"/>
                </a:solidFill>
              </a:rPr>
              <a:t/>
            </a:r>
            <a:br>
              <a:rPr lang="en-US" dirty="0" smtClean="0">
                <a:solidFill>
                  <a:srgbClr val="33CC33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Positional Games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and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Randomness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Michael </a:t>
            </a:r>
            <a:r>
              <a:rPr lang="en-US" dirty="0" err="1" smtClean="0">
                <a:solidFill>
                  <a:srgbClr val="0033CC"/>
                </a:solidFill>
              </a:rPr>
              <a:t>Krivelevich</a:t>
            </a:r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Tel Aviv University</a:t>
            </a:r>
          </a:p>
          <a:p>
            <a:endParaRPr lang="en-US" sz="2800" dirty="0">
              <a:solidFill>
                <a:srgbClr val="0033CC"/>
              </a:solidFill>
            </a:endParaRPr>
          </a:p>
          <a:p>
            <a:endParaRPr lang="en-US" dirty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50" y="4542828"/>
            <a:ext cx="1670050" cy="1743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14801"/>
            <a:ext cx="322370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4FEB625-A03D-4B8E-A27B-5A0A23B9F748}" type="slidenum">
              <a:rPr lang="he-IL" altLang="he-IL" smtClean="0"/>
              <a:pPr eaLnBrk="1" hangingPunct="1"/>
              <a:t>9</a:t>
            </a:fld>
            <a:endParaRPr lang="en-US" altLang="he-IL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z="3200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Erd</a:t>
            </a:r>
            <a:r>
              <a:rPr lang="hu-HU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s-Selfridge criterion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Autofit/>
              </a:bodyPr>
              <a:lstStyle/>
              <a:p>
                <a:pPr algn="l" rtl="0" eaLnBrk="1" hangingPunct="1">
                  <a:buFontTx/>
                  <a:buChar char="-"/>
                </a:pP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Breaker’s win in the unbiased Maker-Breaker game</a:t>
                </a:r>
              </a:p>
              <a:p>
                <a:pPr algn="l" rtl="0" eaLnBrk="1" hangingPunct="1">
                  <a:buFontTx/>
                  <a:buChar char="-"/>
                </a:pPr>
                <a:endParaRPr lang="en-US" altLang="he-IL" sz="2400" dirty="0"/>
              </a:p>
              <a:p>
                <a:pPr marL="0" indent="0">
                  <a:buNone/>
                </a:pPr>
                <a:r>
                  <a:rPr lang="en-US" altLang="he-IL" sz="2400" u="sng" dirty="0" smtClean="0">
                    <a:solidFill>
                      <a:srgbClr val="FF0000"/>
                    </a:solidFill>
                  </a:rPr>
                  <a:t>Th.</a:t>
                </a:r>
                <a:r>
                  <a:rPr lang="en-US" altLang="he-IL" sz="2400" dirty="0" smtClean="0"/>
                  <a:t> (ES’73): 1:1 Maker-Breaker game </a:t>
                </a:r>
              </a:p>
              <a:p>
                <a:pPr marL="0" indent="0">
                  <a:buNone/>
                </a:pPr>
                <a:r>
                  <a:rPr lang="en-US" altLang="he-IL" sz="240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he-I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i="1">
                            <a:latin typeface="Cambria Math"/>
                          </a:rPr>
                          <m:t>𝑋</m:t>
                        </m:r>
                        <m:r>
                          <a:rPr lang="en-US" altLang="he-IL" sz="2400" i="1">
                            <a:latin typeface="Cambria Math"/>
                          </a:rPr>
                          <m:t>,</m:t>
                        </m:r>
                        <m:r>
                          <a:rPr lang="en-US" altLang="he-IL" sz="2400" i="1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</m:d>
                  </m:oMath>
                </a14:m>
                <a:r>
                  <a:rPr lang="en-US" altLang="he-IL" sz="2400" dirty="0"/>
                  <a:t> </a:t>
                </a:r>
                <a:r>
                  <a:rPr lang="en-US" altLang="he-IL" sz="2400" dirty="0" smtClean="0"/>
                  <a:t>– game hypergraph.</a:t>
                </a:r>
              </a:p>
              <a:p>
                <a:pPr marL="0" indent="0">
                  <a:buNone/>
                </a:pPr>
                <a:endParaRPr lang="en-US" altLang="he-IL" sz="2400" dirty="0" smtClean="0"/>
              </a:p>
              <a:p>
                <a:pPr marL="0" indent="0">
                  <a:buNone/>
                </a:pPr>
                <a:r>
                  <a:rPr lang="en-US" altLang="he-IL" sz="2400" dirty="0" smtClean="0"/>
                  <a:t>If: </a:t>
                </a:r>
                <a:endParaRPr lang="en-US" altLang="he-I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he-IL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he-IL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he-IL" sz="24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altLang="he-IL" sz="2400" i="1">
                              <a:latin typeface="Cambria Math"/>
                              <a:ea typeface="Cambria Math"/>
                            </a:rPr>
                            <m:t>ℱ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he-IL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he-IL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he-IL" sz="2400" b="0" i="1" smtClean="0">
                                  <a:latin typeface="Cambria Math"/>
                                </a:rPr>
                                <m:t>−|</m:t>
                              </m:r>
                              <m:r>
                                <a:rPr lang="en-US" altLang="he-IL" sz="24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altLang="he-IL" sz="2400" b="0" i="1" smtClean="0">
                                  <a:latin typeface="Cambria Math"/>
                                </a:rPr>
                                <m:t>|</m:t>
                              </m:r>
                            </m:sup>
                          </m:sSup>
                          <m:r>
                            <a:rPr lang="en-US" altLang="he-IL" sz="2400" b="0" i="1" smtClean="0">
                              <a:latin typeface="Cambria Math"/>
                            </a:rPr>
                            <m:t>&lt;</m:t>
                          </m:r>
                          <m:f>
                            <m:fPr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he-IL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he-IL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altLang="he-IL" sz="24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altLang="he-IL" sz="2400" dirty="0" smtClean="0"/>
              </a:p>
              <a:p>
                <a:pPr marL="0" indent="0">
                  <a:buNone/>
                </a:pPr>
                <a:endParaRPr lang="en-US" altLang="he-IL" sz="2400" dirty="0"/>
              </a:p>
              <a:p>
                <a:pPr marL="0" indent="0">
                  <a:buNone/>
                </a:pPr>
                <a:r>
                  <a:rPr lang="en-US" altLang="he-IL" sz="2400" dirty="0" smtClean="0"/>
                  <a:t>Then Breaker wins the game.</a:t>
                </a:r>
                <a:endParaRPr lang="en-US" altLang="he-IL" sz="2400" dirty="0"/>
              </a:p>
              <a:p>
                <a:pPr marL="0" indent="0">
                  <a:buNone/>
                </a:pPr>
                <a:endParaRPr lang="en-US" altLang="he-IL" sz="2000" dirty="0"/>
              </a:p>
            </p:txBody>
          </p:sp>
        </mc:Choice>
        <mc:Fallback xmlns="">
          <p:sp>
            <p:nvSpPr>
              <p:cNvPr id="184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185" t="-13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352800" y="4114800"/>
            <a:ext cx="2493818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697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4FEB625-A03D-4B8E-A27B-5A0A23B9F748}" type="slidenum">
              <a:rPr lang="he-IL" altLang="he-IL" smtClean="0"/>
              <a:pPr eaLnBrk="1" hangingPunct="1"/>
              <a:t>10</a:t>
            </a:fld>
            <a:endParaRPr lang="en-US" altLang="he-IL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z="3200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Erd</a:t>
            </a:r>
            <a:r>
              <a:rPr lang="hu-HU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s-Selfridge </a:t>
            </a:r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criterion </a:t>
            </a:r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he-IL" sz="2000" u="sng" dirty="0" smtClean="0">
                    <a:solidFill>
                      <a:srgbClr val="00B050"/>
                    </a:solidFill>
                  </a:rPr>
                  <a:t>Proof</a:t>
                </a:r>
                <a:r>
                  <a:rPr lang="en-US" altLang="he-IL" sz="2000" dirty="0" smtClean="0">
                    <a:solidFill>
                      <a:srgbClr val="002060"/>
                    </a:solidFill>
                  </a:rPr>
                  <a:t>: Given a game position </a:t>
                </a:r>
                <a14:m>
                  <m:oMath xmlns:m="http://schemas.openxmlformats.org/officeDocument/2006/math">
                    <m:r>
                      <a:rPr lang="en-US" altLang="he-IL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altLang="he-IL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𝑀</m:t>
                    </m:r>
                    <m:r>
                      <a:rPr lang="en-US" altLang="he-IL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altLang="he-IL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𝐵</m:t>
                    </m:r>
                    <m:r>
                      <a:rPr lang="en-US" altLang="he-IL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he-IL" sz="2000" dirty="0" smtClean="0">
                    <a:solidFill>
                      <a:srgbClr val="002060"/>
                    </a:solidFill>
                  </a:rPr>
                  <a:t>, define</a:t>
                </a:r>
                <a:endParaRPr lang="en-US" altLang="he-IL" sz="2000" dirty="0" smtClean="0"/>
              </a:p>
              <a:p>
                <a:pPr marL="0" indent="0">
                  <a:buNone/>
                </a:pPr>
                <a:endParaRPr lang="en-US" altLang="he-IL" sz="2000" dirty="0" smtClean="0"/>
              </a:p>
              <a:p>
                <a:pPr marL="0" indent="0">
                  <a:buNone/>
                </a:pPr>
                <a:r>
                  <a:rPr lang="en-US" altLang="he-IL" sz="2000" dirty="0"/>
                  <a:t>	</a:t>
                </a:r>
                <a14:m>
                  <m:oMath xmlns:m="http://schemas.openxmlformats.org/officeDocument/2006/math">
                    <m:r>
                      <a:rPr lang="en-US" altLang="he-IL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𝑑𝑎𝑛𝑔𝑒𝑟</m:t>
                    </m:r>
                    <m:d>
                      <m:dPr>
                        <m:ctrlPr>
                          <a:rPr lang="en-US" altLang="he-IL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</m:d>
                    <m:r>
                      <a:rPr lang="en-US" altLang="he-IL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≔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he-IL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he-IL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he-IL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altLang="he-IL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altLang="he-IL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ℱ</m:t>
                              </m:r>
                            </m:e>
                          </m:mr>
                          <m:mr>
                            <m:e>
                              <m:r>
                                <a:rPr lang="en-US" altLang="he-IL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m:rPr>
                                  <m:brk m:alnAt="7"/>
                                </m:rPr>
                                <a:rPr lang="en-US" altLang="he-IL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en-US" altLang="he-IL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  <m:r>
                                <a:rPr lang="en-US" altLang="he-IL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altLang="he-IL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∅</m:t>
                              </m:r>
                            </m:e>
                          </m:mr>
                        </m:m>
                      </m:sub>
                      <m:sup/>
                      <m:e>
                        <m:sSup>
                          <m:sSupPr>
                            <m:ctrlPr>
                              <a:rPr lang="en-US" altLang="he-IL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he-IL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he-IL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he-IL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he-IL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  <m:r>
                                  <a:rPr lang="en-US" altLang="he-IL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∖</m:t>
                                </m:r>
                                <m:r>
                                  <a:rPr lang="en-US" altLang="he-IL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lang="en-US" altLang="he-IL" sz="2000" dirty="0" smtClean="0">
                    <a:solidFill>
                      <a:srgbClr val="00206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altLang="he-IL" sz="20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altLang="he-IL" sz="2000" dirty="0" smtClean="0">
                    <a:solidFill>
                      <a:srgbClr val="002060"/>
                    </a:solidFill>
                  </a:rPr>
                  <a:t>Breaker claims free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he-IL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he-IL" sz="2000" dirty="0" smtClean="0">
                    <a:solidFill>
                      <a:srgbClr val="002060"/>
                    </a:solidFill>
                  </a:rPr>
                  <a:t> decreasing </a:t>
                </a:r>
                <a14:m>
                  <m:oMath xmlns:m="http://schemas.openxmlformats.org/officeDocument/2006/math">
                    <m:r>
                      <a:rPr lang="en-US" altLang="he-IL" sz="2000" i="1">
                        <a:solidFill>
                          <a:srgbClr val="002060"/>
                        </a:solidFill>
                        <a:latin typeface="Cambria Math"/>
                      </a:rPr>
                      <m:t>𝑑𝑎𝑛𝑔𝑒𝑟</m:t>
                    </m:r>
                    <m:d>
                      <m:dPr>
                        <m:ctrlPr>
                          <a:rPr lang="en-US" altLang="he-IL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</m:d>
                  </m:oMath>
                </a14:m>
                <a:r>
                  <a:rPr lang="en-US" altLang="he-IL" sz="2000" dirty="0" smtClean="0">
                    <a:solidFill>
                      <a:srgbClr val="002060"/>
                    </a:solidFill>
                  </a:rPr>
                  <a:t> the most.</a:t>
                </a:r>
              </a:p>
              <a:p>
                <a:pPr marL="0" indent="0">
                  <a:buNone/>
                </a:pPr>
                <a:endParaRPr lang="en-US" altLang="he-IL" sz="20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altLang="he-IL" sz="2000" dirty="0" smtClean="0">
                    <a:solidFill>
                      <a:srgbClr val="00B050"/>
                    </a:solidFill>
                  </a:rPr>
                  <a:t>Prove</a:t>
                </a:r>
                <a:r>
                  <a:rPr lang="en-US" altLang="he-IL" sz="2000" dirty="0" smtClean="0">
                    <a:solidFill>
                      <a:srgbClr val="002060"/>
                    </a:solidFill>
                  </a:rPr>
                  <a:t>:</a:t>
                </a:r>
              </a:p>
              <a:p>
                <a:r>
                  <a:rPr lang="en-US" altLang="he-IL" sz="2000" dirty="0" smtClean="0">
                    <a:solidFill>
                      <a:srgbClr val="002060"/>
                    </a:solidFill>
                  </a:rPr>
                  <a:t>After 1</a:t>
                </a:r>
                <a:r>
                  <a:rPr lang="en-US" altLang="he-IL" sz="2000" baseline="30000" dirty="0" smtClean="0">
                    <a:solidFill>
                      <a:srgbClr val="002060"/>
                    </a:solidFill>
                  </a:rPr>
                  <a:t>st</a:t>
                </a:r>
                <a:r>
                  <a:rPr lang="en-US" altLang="he-IL" sz="2000" dirty="0" smtClean="0">
                    <a:solidFill>
                      <a:srgbClr val="002060"/>
                    </a:solidFill>
                  </a:rPr>
                  <a:t> move of Maker, </a:t>
                </a:r>
                <a14:m>
                  <m:oMath xmlns:m="http://schemas.openxmlformats.org/officeDocument/2006/math">
                    <m:r>
                      <a:rPr lang="en-US" altLang="he-IL" sz="2000" i="1">
                        <a:solidFill>
                          <a:srgbClr val="002060"/>
                        </a:solidFill>
                        <a:latin typeface="Cambria Math"/>
                      </a:rPr>
                      <m:t>𝑑𝑎𝑛𝑔𝑒𝑟</m:t>
                    </m:r>
                    <m:d>
                      <m:dPr>
                        <m:ctrlPr>
                          <a:rPr lang="en-US" altLang="he-IL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</m:d>
                    <m:r>
                      <a:rPr lang="en-US" altLang="he-IL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he-IL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altLang="he-IL" sz="2000" dirty="0" smtClean="0">
                    <a:solidFill>
                      <a:srgbClr val="002060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altLang="he-IL" sz="2000" i="1">
                        <a:solidFill>
                          <a:srgbClr val="002060"/>
                        </a:solidFill>
                        <a:latin typeface="Cambria Math"/>
                      </a:rPr>
                      <m:t>𝑑𝑎𝑛𝑔𝑒𝑟</m:t>
                    </m:r>
                    <m:d>
                      <m:dPr>
                        <m:ctrlPr>
                          <a:rPr lang="en-US" altLang="he-IL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</m:d>
                  </m:oMath>
                </a14:m>
                <a:r>
                  <a:rPr lang="en-US" altLang="he-IL" sz="2000" dirty="0" smtClean="0">
                    <a:solidFill>
                      <a:srgbClr val="002060"/>
                    </a:solidFill>
                  </a:rPr>
                  <a:t> does not increase after each round</a:t>
                </a:r>
              </a:p>
              <a:p>
                <a:pPr marL="0" indent="0">
                  <a:buNone/>
                </a:pPr>
                <a:r>
                  <a:rPr lang="en-US" altLang="he-IL" sz="2000" dirty="0">
                    <a:solidFill>
                      <a:srgbClr val="002060"/>
                    </a:solidFill>
                  </a:rPr>
                  <a:t>	</a:t>
                </a:r>
                <a:r>
                  <a:rPr lang="en-US" altLang="he-IL" sz="2000" dirty="0" smtClean="0">
                    <a:solidFill>
                      <a:srgbClr val="002060"/>
                    </a:solidFill>
                  </a:rPr>
                  <a:t>(= a move of Breaker followed by a move of Maker);</a:t>
                </a:r>
              </a:p>
              <a:p>
                <a14:m>
                  <m:oMath xmlns:m="http://schemas.openxmlformats.org/officeDocument/2006/math">
                    <m:r>
                      <a:rPr lang="en-US" altLang="he-IL" sz="2000" i="1">
                        <a:solidFill>
                          <a:srgbClr val="002060"/>
                        </a:solidFill>
                        <a:latin typeface="Cambria Math"/>
                      </a:rPr>
                      <m:t>𝑑𝑎𝑛𝑔𝑒𝑟</m:t>
                    </m:r>
                    <m:d>
                      <m:dPr>
                        <m:ctrlPr>
                          <a:rPr lang="en-US" altLang="he-IL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</m:d>
                    <m:r>
                      <a:rPr lang="en-US" altLang="he-IL" sz="20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he-IL" sz="20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altLang="he-IL" sz="2000" dirty="0" smtClean="0">
                    <a:solidFill>
                      <a:srgbClr val="002060"/>
                    </a:solidFill>
                  </a:rPr>
                  <a:t> in the end </a:t>
                </a:r>
                <a14:m>
                  <m:oMath xmlns:m="http://schemas.openxmlformats.org/officeDocument/2006/math">
                    <m:r>
                      <a:rPr lang="en-US" altLang="he-IL" sz="20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altLang="he-IL" sz="2000" dirty="0" smtClean="0">
                    <a:solidFill>
                      <a:srgbClr val="002060"/>
                    </a:solidFill>
                  </a:rPr>
                  <a:t> no edges fully occupied by Maker.   </a:t>
                </a:r>
                <a14:m>
                  <m:oMath xmlns:m="http://schemas.openxmlformats.org/officeDocument/2006/math">
                    <m:r>
                      <a:rPr lang="en-US" altLang="he-IL" sz="20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altLang="he-IL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4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741" t="-8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43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4FEB625-A03D-4B8E-A27B-5A0A23B9F748}" type="slidenum">
              <a:rPr lang="he-IL" altLang="he-IL" smtClean="0"/>
              <a:pPr eaLnBrk="1" hangingPunct="1"/>
              <a:t>11</a:t>
            </a:fld>
            <a:endParaRPr lang="en-US" altLang="he-IL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This looks familiar…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altLang="he-IL" sz="2400" dirty="0" smtClean="0"/>
              <a:t>Proof = </a:t>
            </a:r>
            <a:r>
              <a:rPr lang="en-US" altLang="he-IL" sz="2400" dirty="0" err="1"/>
              <a:t>d</a:t>
            </a:r>
            <a:r>
              <a:rPr lang="en-US" altLang="he-IL" sz="2400" dirty="0" err="1" smtClean="0"/>
              <a:t>erandomization</a:t>
            </a:r>
            <a:r>
              <a:rPr lang="en-US" altLang="he-IL" sz="2400" dirty="0" smtClean="0"/>
              <a:t> argument</a:t>
            </a:r>
          </a:p>
          <a:p>
            <a:pPr marL="0" indent="0">
              <a:buNone/>
            </a:pPr>
            <a:endParaRPr lang="en-US" altLang="he-IL" sz="2400" dirty="0" smtClean="0"/>
          </a:p>
          <a:p>
            <a:pPr marL="0" indent="0">
              <a:buNone/>
            </a:pPr>
            <a:r>
              <a:rPr lang="en-US" altLang="he-IL" sz="2400" dirty="0" smtClean="0"/>
              <a:t>(a.k.a. </a:t>
            </a:r>
            <a:r>
              <a:rPr lang="en-US" altLang="he-IL" sz="2400" dirty="0">
                <a:solidFill>
                  <a:srgbClr val="FF0000"/>
                </a:solidFill>
              </a:rPr>
              <a:t>m</a:t>
            </a:r>
            <a:r>
              <a:rPr lang="en-US" altLang="he-IL" sz="2400" dirty="0" smtClean="0">
                <a:solidFill>
                  <a:srgbClr val="FF0000"/>
                </a:solidFill>
              </a:rPr>
              <a:t>ethod of conditional expectations</a:t>
            </a:r>
            <a:r>
              <a:rPr lang="en-US" altLang="he-IL" sz="2400" dirty="0" smtClean="0"/>
              <a:t>)</a:t>
            </a:r>
          </a:p>
          <a:p>
            <a:pPr marL="0" indent="0">
              <a:buNone/>
            </a:pPr>
            <a:endParaRPr lang="en-US" altLang="he-IL" sz="2400" dirty="0"/>
          </a:p>
          <a:p>
            <a:pPr marL="0" indent="0">
              <a:buNone/>
            </a:pPr>
            <a:endParaRPr lang="en-US" altLang="he-IL" sz="2400" dirty="0" smtClean="0"/>
          </a:p>
          <a:p>
            <a:pPr marL="0" indent="0">
              <a:buNone/>
            </a:pPr>
            <a:r>
              <a:rPr lang="en-US" altLang="he-IL" sz="2400" dirty="0" smtClean="0">
                <a:solidFill>
                  <a:srgbClr val="7030A0"/>
                </a:solidFill>
              </a:rPr>
              <a:t>Have witnessed</a:t>
            </a:r>
            <a:r>
              <a:rPr lang="en-US" altLang="he-IL" sz="2400" dirty="0" smtClean="0"/>
              <a:t>: </a:t>
            </a:r>
            <a:r>
              <a:rPr lang="en-US" altLang="he-IL" sz="2400" dirty="0" smtClean="0">
                <a:solidFill>
                  <a:srgbClr val="7030A0"/>
                </a:solidFill>
              </a:rPr>
              <a:t>probabilistic (looking) criterion for win</a:t>
            </a:r>
          </a:p>
          <a:p>
            <a:pPr marL="0" indent="0">
              <a:buNone/>
            </a:pPr>
            <a:r>
              <a:rPr lang="en-US" altLang="he-IL" sz="2400" dirty="0">
                <a:solidFill>
                  <a:srgbClr val="7030A0"/>
                </a:solidFill>
              </a:rPr>
              <a:t>	</a:t>
            </a:r>
            <a:r>
              <a:rPr lang="en-US" altLang="he-IL" sz="2400" dirty="0" smtClean="0">
                <a:solidFill>
                  <a:srgbClr val="7030A0"/>
                </a:solidFill>
              </a:rPr>
              <a:t> of a player </a:t>
            </a:r>
            <a:endParaRPr lang="en-US" altLang="he-IL" sz="2400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endParaRPr lang="en-US" altLang="he-IL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600200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5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4FEB625-A03D-4B8E-A27B-5A0A23B9F748}" type="slidenum">
              <a:rPr lang="he-IL" altLang="he-IL" smtClean="0"/>
              <a:pPr eaLnBrk="1" hangingPunct="1"/>
              <a:t>12</a:t>
            </a:fld>
            <a:endParaRPr lang="en-US" altLang="he-IL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z="3200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Erd</a:t>
            </a:r>
            <a:r>
              <a:rPr lang="hu-HU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s-Selfridge Criterion –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he-IL" sz="2000" u="sng" dirty="0" smtClean="0">
                    <a:solidFill>
                      <a:srgbClr val="FF0000"/>
                    </a:solidFill>
                  </a:rPr>
                  <a:t>Th.</a:t>
                </a:r>
                <a:r>
                  <a:rPr lang="en-US" altLang="he-IL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he-IL" sz="2000" b="0" i="1" smtClean="0">
                        <a:latin typeface="Cambria Math"/>
                      </a:rPr>
                      <m:t>𝑘</m:t>
                    </m:r>
                    <m:r>
                      <a:rPr lang="en-US" altLang="he-IL" sz="2000" b="0" i="1" smtClean="0">
                        <a:latin typeface="Cambria Math"/>
                      </a:rPr>
                      <m:t>,</m:t>
                    </m:r>
                    <m:r>
                      <a:rPr lang="en-US" altLang="he-IL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he-IL" sz="2000" dirty="0" smtClean="0"/>
                  <a:t> satisfy: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he-IL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he-IL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he-IL" sz="20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he-IL" sz="2000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altLang="he-IL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he-IL" sz="20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altLang="he-IL" sz="20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0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he-IL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sup>
                      </m:sSup>
                      <m:r>
                        <a:rPr lang="en-US" altLang="he-IL" sz="2000" b="0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altLang="he-IL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he-IL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he-IL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he-IL" sz="2000" dirty="0" smtClean="0"/>
              </a:p>
              <a:p>
                <a:pPr marL="0" indent="0">
                  <a:buNone/>
                </a:pPr>
                <a:r>
                  <a:rPr lang="en-US" altLang="he-IL" sz="2000" dirty="0" smtClean="0"/>
                  <a:t>	</a:t>
                </a:r>
                <a14:m>
                  <m:oMath xmlns:m="http://schemas.openxmlformats.org/officeDocument/2006/math">
                    <m:r>
                      <a:rPr lang="en-US" altLang="he-IL" sz="20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altLang="he-IL" sz="2000" dirty="0" smtClean="0"/>
                  <a:t> Breaker wins the </a:t>
                </a:r>
                <a14:m>
                  <m:oMath xmlns:m="http://schemas.openxmlformats.org/officeDocument/2006/math">
                    <m:r>
                      <a:rPr lang="en-US" altLang="he-IL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he-IL" sz="2000" dirty="0" smtClean="0">
                    <a:solidFill>
                      <a:srgbClr val="FF0000"/>
                    </a:solidFill>
                  </a:rPr>
                  <a:t>-clique game </a:t>
                </a:r>
                <a:r>
                  <a:rPr lang="en-US" altLang="he-IL" sz="2000" dirty="0" smtClean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0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he-IL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he-IL" sz="2000" dirty="0" smtClean="0"/>
                  <a:t>.</a:t>
                </a:r>
              </a:p>
              <a:p>
                <a:pPr marL="0" indent="0">
                  <a:buNone/>
                </a:pPr>
                <a:endParaRPr lang="en-US" altLang="he-IL" sz="2000" dirty="0"/>
              </a:p>
              <a:p>
                <a:pPr marL="0" indent="0">
                  <a:buNone/>
                </a:pPr>
                <a:r>
                  <a:rPr lang="en-US" altLang="he-IL" sz="2000" u="sng" dirty="0" smtClean="0">
                    <a:solidFill>
                      <a:srgbClr val="00B050"/>
                    </a:solidFill>
                  </a:rPr>
                  <a:t>Proof</a:t>
                </a:r>
                <a:r>
                  <a:rPr lang="en-US" altLang="he-IL" sz="2000" dirty="0" smtClean="0">
                    <a:solidFill>
                      <a:srgbClr val="002060"/>
                    </a:solidFill>
                  </a:rPr>
                  <a:t>: Winning sets </a:t>
                </a:r>
                <a14:m>
                  <m:oMath xmlns:m="http://schemas.openxmlformats.org/officeDocument/2006/math">
                    <m:r>
                      <a:rPr lang="en-US" altLang="he-IL" sz="20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ℱ</m:t>
                    </m:r>
                    <m:r>
                      <a:rPr lang="en-US" altLang="he-IL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≔</m:t>
                    </m:r>
                  </m:oMath>
                </a14:m>
                <a:r>
                  <a:rPr lang="en-US" altLang="he-IL" sz="2000" dirty="0" smtClean="0">
                    <a:solidFill>
                      <a:srgbClr val="002060"/>
                    </a:solidFill>
                  </a:rPr>
                  <a:t> family of </a:t>
                </a:r>
                <a14:m>
                  <m:oMath xmlns:m="http://schemas.openxmlformats.org/officeDocument/2006/math">
                    <m:r>
                      <a:rPr lang="en-US" altLang="he-IL" sz="2000" i="1" dirty="0">
                        <a:solidFill>
                          <a:srgbClr val="00206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he-IL" sz="2000" dirty="0">
                    <a:solidFill>
                      <a:srgbClr val="002060"/>
                    </a:solidFill>
                  </a:rPr>
                  <a:t>-</a:t>
                </a:r>
                <a:r>
                  <a:rPr lang="en-US" altLang="he-IL" sz="2000" dirty="0" smtClean="0">
                    <a:solidFill>
                      <a:srgbClr val="002060"/>
                    </a:solidFill>
                  </a:rPr>
                  <a:t>cliques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he-IL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he-IL" sz="2000" dirty="0" smtClean="0">
                    <a:solidFill>
                      <a:srgbClr val="002060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altLang="he-IL" sz="20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#=</m:t>
                    </m:r>
                    <m:d>
                      <m:dPr>
                        <m:ctrlPr>
                          <a:rPr lang="en-US" altLang="he-IL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he-IL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he-IL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altLang="he-IL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he-IL" sz="2000" dirty="0" smtClean="0">
                    <a:solidFill>
                      <a:srgbClr val="002060"/>
                    </a:solidFill>
                  </a:rPr>
                  <a:t>, each of size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he-IL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he-IL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he-IL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en-US" altLang="he-IL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he-IL" sz="20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altLang="he-IL" sz="2000" dirty="0">
                    <a:solidFill>
                      <a:srgbClr val="002060"/>
                    </a:solidFill>
                  </a:rPr>
                  <a:t>	</a:t>
                </a:r>
                <a:r>
                  <a:rPr lang="en-US" altLang="he-IL" sz="2000" dirty="0" smtClean="0">
                    <a:solidFill>
                      <a:srgbClr val="002060"/>
                    </a:solidFill>
                  </a:rPr>
                  <a:t>Apply </a:t>
                </a:r>
                <a:r>
                  <a:rPr lang="en-US" altLang="he-IL" sz="2000" dirty="0" err="1" smtClean="0">
                    <a:solidFill>
                      <a:srgbClr val="002060"/>
                    </a:solidFill>
                  </a:rPr>
                  <a:t>Erd</a:t>
                </a:r>
                <a:r>
                  <a:rPr lang="hu-HU" altLang="he-IL" sz="2000" dirty="0" smtClean="0">
                    <a:solidFill>
                      <a:srgbClr val="002060"/>
                    </a:solidFill>
                  </a:rPr>
                  <a:t>ő</a:t>
                </a:r>
                <a:r>
                  <a:rPr lang="en-US" altLang="he-IL" sz="2000" dirty="0" smtClean="0">
                    <a:solidFill>
                      <a:srgbClr val="002060"/>
                    </a:solidFill>
                  </a:rPr>
                  <a:t>s-Selfridge. 		</a:t>
                </a:r>
                <a14:m>
                  <m:oMath xmlns:m="http://schemas.openxmlformats.org/officeDocument/2006/math">
                    <m:r>
                      <a:rPr lang="en-US" altLang="he-IL" sz="20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altLang="he-IL" sz="20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altLang="he-IL" sz="2000" dirty="0"/>
              </a:p>
              <a:p>
                <a:pPr marL="0" indent="0">
                  <a:buNone/>
                </a:pPr>
                <a:r>
                  <a:rPr lang="en-US" altLang="he-IL" sz="2000" dirty="0" smtClean="0"/>
                  <a:t>Solving </a:t>
                </a:r>
                <a14:m>
                  <m:oMath xmlns:m="http://schemas.openxmlformats.org/officeDocument/2006/math">
                    <m:r>
                      <a:rPr lang="en-US" altLang="he-IL" sz="20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altLang="he-IL" sz="20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altLang="he-IL" sz="20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altLang="he-IL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he-IL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altLang="he-IL" sz="20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altLang="he-IL" sz="2000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altLang="he-IL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he-IL" sz="2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altLang="he-IL" sz="2000" b="0" i="1" smtClean="0">
                        <a:latin typeface="Cambria Math" panose="02040503050406030204" pitchFamily="18" charset="0"/>
                        <a:ea typeface="Cambria Math"/>
                      </a:rPr>
                      <m:t>2</m:t>
                    </m:r>
                    <m:sSub>
                      <m:sSubPr>
                        <m:ctrlPr>
                          <a:rPr lang="en-US" altLang="he-IL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he-IL" sz="2000" b="0" i="0" smtClean="0">
                            <a:latin typeface="Cambria Math"/>
                            <a:ea typeface="Cambria Math"/>
                          </a:rPr>
                          <m:t>log</m:t>
                        </m:r>
                      </m:e>
                      <m:sub>
                        <m:r>
                          <a:rPr lang="en-US" altLang="he-IL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he-IL" sz="20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he-IL" sz="2000" dirty="0" smtClean="0"/>
                  <a:t> .</a:t>
                </a:r>
              </a:p>
              <a:p>
                <a:pPr marL="0" indent="0">
                  <a:buNone/>
                </a:pPr>
                <a:endParaRPr lang="en-US" altLang="he-IL" sz="2000" dirty="0"/>
              </a:p>
              <a:p>
                <a:pPr marL="0" indent="0">
                  <a:buNone/>
                </a:pPr>
                <a:r>
                  <a:rPr lang="en-US" altLang="he-IL" sz="2000" dirty="0" smtClean="0"/>
                  <a:t>(This too should look familiar </a:t>
                </a:r>
                <a:r>
                  <a:rPr lang="en-US" altLang="he-IL" sz="2000" dirty="0">
                    <a:latin typeface="Times New Roman" pitchFamily="18" charset="0"/>
                    <a:cs typeface="Times New Roman" pitchFamily="18" charset="0"/>
                  </a:rPr>
                  <a:t>–</a:t>
                </a:r>
                <a:r>
                  <a:rPr lang="en-US" altLang="he-IL" sz="2000" dirty="0" smtClean="0"/>
                  <a:t> the typical clique number of </a:t>
                </a:r>
                <a14:m>
                  <m:oMath xmlns:m="http://schemas.openxmlformats.org/officeDocument/2006/math">
                    <m:r>
                      <a:rPr lang="en-US" altLang="he-IL" sz="2000" b="0" i="1" smtClean="0">
                        <a:latin typeface="Cambria Math"/>
                      </a:rPr>
                      <m:t>𝐺</m:t>
                    </m:r>
                    <m:r>
                      <a:rPr lang="en-US" altLang="he-IL" sz="2000" b="0" i="1" smtClean="0">
                        <a:latin typeface="Cambria Math"/>
                      </a:rPr>
                      <m:t>∼</m:t>
                    </m:r>
                    <m:r>
                      <a:rPr lang="en-US" altLang="he-IL" sz="2000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altLang="he-I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he-IL" sz="2000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altLang="he-IL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he-IL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he-IL" sz="20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he-IL" sz="2000" dirty="0" smtClean="0"/>
                  <a:t> )</a:t>
                </a:r>
                <a:endParaRPr lang="en-US" altLang="he-IL" sz="2000" dirty="0"/>
              </a:p>
            </p:txBody>
          </p:sp>
        </mc:Choice>
        <mc:Fallback xmlns="">
          <p:sp>
            <p:nvSpPr>
              <p:cNvPr id="184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741" t="-8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6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Maker-Breaker unbiased games are frequently boring…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l" rtl="0">
                  <a:buNone/>
                </a:pPr>
                <a:r>
                  <a:rPr lang="en-US" sz="2200" u="sng" dirty="0" smtClean="0">
                    <a:solidFill>
                      <a:srgbClr val="FF0000"/>
                    </a:solidFill>
                  </a:rPr>
                  <a:t>Ex.</a:t>
                </a:r>
                <a:r>
                  <a:rPr lang="en-US" sz="2200" dirty="0" smtClean="0"/>
                  <a:t>: </a:t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Hamiltonicity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game</a:t>
                </a:r>
              </a:p>
              <a:p>
                <a:pPr marL="0" indent="0" algn="l" rtl="0">
                  <a:buNone/>
                </a:pPr>
                <a:r>
                  <a:rPr lang="en-US" sz="2200" dirty="0" smtClean="0"/>
                  <a:t>Maker wins if creates a Hamilton cycle </a:t>
                </a:r>
              </a:p>
              <a:p>
                <a:pPr marL="0" indent="0" algn="l" rtl="0">
                  <a:buNone/>
                </a:pPr>
                <a:r>
                  <a:rPr lang="en-US" sz="2200" dirty="0" err="1" smtClean="0">
                    <a:solidFill>
                      <a:srgbClr val="002060"/>
                    </a:solidFill>
                  </a:rPr>
                  <a:t>Chvátal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, Erdős’78: Maker wins, very fast  - 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solidFill>
                      <a:srgbClr val="002060"/>
                    </a:solidFill>
                  </a:rPr>
                  <a:t>moves</a:t>
                </a:r>
              </a:p>
              <a:p>
                <a:pPr marL="0" indent="0" algn="l" rtl="0">
                  <a:buNone/>
                </a:pPr>
                <a:r>
                  <a:rPr lang="en-US" sz="2200" dirty="0" smtClean="0">
                    <a:solidFill>
                      <a:srgbClr val="002060"/>
                    </a:solidFill>
                  </a:rPr>
                  <a:t>(…, Hefetz, Stich’09: Maker wins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 smtClean="0">
                    <a:solidFill>
                      <a:srgbClr val="002060"/>
                    </a:solidFill>
                  </a:rPr>
                  <a:t> moves, optimal)</a:t>
                </a:r>
              </a:p>
              <a:p>
                <a:pPr marL="0" indent="0" algn="l" rtl="0">
                  <a:buNone/>
                </a:pPr>
                <a:endParaRPr lang="en-US" sz="2200" dirty="0"/>
              </a:p>
              <a:p>
                <a:pPr marL="0" indent="0" algn="l" rtl="0">
                  <a:buNone/>
                </a:pPr>
                <a:r>
                  <a:rPr lang="en-US" sz="2200" u="sng" dirty="0" smtClean="0">
                    <a:solidFill>
                      <a:srgbClr val="FF0000"/>
                    </a:solidFill>
                  </a:rPr>
                  <a:t>Ex.</a:t>
                </a:r>
                <a:r>
                  <a:rPr lang="en-US" sz="2200" dirty="0" smtClean="0"/>
                  <a:t>: </a:t>
                </a:r>
                <a:r>
                  <a:rPr lang="en-US" sz="2200" dirty="0">
                    <a:solidFill>
                      <a:srgbClr val="FF0000"/>
                    </a:solidFill>
                  </a:rPr>
                  <a:t>N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on-planarity game</a:t>
                </a:r>
              </a:p>
              <a:p>
                <a:pPr marL="0" indent="0" algn="l" rtl="0">
                  <a:buNone/>
                </a:pPr>
                <a:r>
                  <a:rPr lang="en-US" sz="2200" dirty="0" smtClean="0"/>
                  <a:t>Maker wins if creates a non-planar graph</a:t>
                </a:r>
              </a:p>
              <a:p>
                <a:pPr algn="l" rtl="0">
                  <a:buFontTx/>
                  <a:buChar char="-"/>
                </a:pPr>
                <a:r>
                  <a:rPr lang="en-US" sz="2200" dirty="0" smtClean="0">
                    <a:solidFill>
                      <a:srgbClr val="002060"/>
                    </a:solidFill>
                  </a:rPr>
                  <a:t>just wait for it to come</a:t>
                </a:r>
              </a:p>
              <a:p>
                <a:pPr marL="0" indent="0" algn="l" rtl="0">
                  <a:buNone/>
                </a:pPr>
                <a:r>
                  <a:rPr lang="en-US" sz="2200" dirty="0" smtClean="0">
                    <a:solidFill>
                      <a:srgbClr val="002060"/>
                    </a:solidFill>
                  </a:rPr>
                  <a:t>	( but grab an edge occasionally…)</a:t>
                </a:r>
              </a:p>
              <a:p>
                <a:pPr marL="0" indent="0" algn="l" rtl="0">
                  <a:buNone/>
                </a:pPr>
                <a:r>
                  <a:rPr lang="en-US" sz="2200" dirty="0" smtClean="0">
                    <a:solidFill>
                      <a:srgbClr val="002060"/>
                    </a:solidFill>
                  </a:rPr>
                  <a:t>- after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200" dirty="0" smtClean="0">
                    <a:solidFill>
                      <a:srgbClr val="002060"/>
                    </a:solidFill>
                  </a:rPr>
                  <a:t> rounds Maker, doing anything, has a non-planar graph…</a:t>
                </a:r>
                <a:endParaRPr lang="he-IL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13</a:t>
            </a:fld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58" y="3233142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5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Biased Maker-Breaker games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sz="2400" dirty="0" smtClean="0"/>
              </a:p>
              <a:p>
                <a:pPr marL="0" indent="0" algn="l" rtl="0">
                  <a:buNone/>
                </a:pPr>
                <a:r>
                  <a:rPr lang="en-US" sz="2400" dirty="0" smtClean="0"/>
                  <a:t>Now: Breaker takes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 smtClean="0"/>
                  <a:t> elements in each move</a:t>
                </a:r>
                <a:endParaRPr lang="he-IL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hvatal-Erdos-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08" y="1653952"/>
            <a:ext cx="2979571" cy="322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75" y="1653952"/>
            <a:ext cx="5415401" cy="322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364088" y="1680596"/>
            <a:ext cx="432048" cy="3006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Straight Arrow Connector 9"/>
          <p:cNvCxnSpPr>
            <a:endCxn id="8" idx="0"/>
          </p:cNvCxnSpPr>
          <p:nvPr/>
        </p:nvCxnSpPr>
        <p:spPr>
          <a:xfrm flipH="1">
            <a:off x="5580112" y="1354754"/>
            <a:ext cx="992138" cy="3258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553472" y="3293368"/>
            <a:ext cx="1152128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118059" y="1354754"/>
            <a:ext cx="454191" cy="19386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14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8162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Bias monotonicity, threshold bias</a:t>
            </a:r>
            <a:endParaRPr lang="he-IL" sz="3200" u="sng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188" y="1571625"/>
                <a:ext cx="8429625" cy="4525963"/>
              </a:xfrm>
            </p:spPr>
            <p:txBody>
              <a:bodyPr>
                <a:normAutofit/>
              </a:bodyPr>
              <a:lstStyle/>
              <a:p>
                <a:pPr algn="l" rtl="0">
                  <a:buNone/>
                </a:pPr>
                <a:r>
                  <a:rPr lang="en-US" sz="2400" u="sng" dirty="0" smtClean="0">
                    <a:solidFill>
                      <a:srgbClr val="FF0000"/>
                    </a:solidFill>
                  </a:rPr>
                  <a:t>Prop.</a:t>
                </a:r>
                <a:r>
                  <a:rPr lang="en-US" sz="2400" dirty="0" smtClean="0"/>
                  <a:t>: Maker wins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/>
                  <a:t> game</a:t>
                </a:r>
              </a:p>
              <a:p>
                <a:pPr algn="l" rtl="0">
                  <a:buNone/>
                </a:pPr>
                <a:r>
                  <a:rPr lang="en-US" sz="2400" dirty="0" smtClean="0"/>
                  <a:t>	</a:t>
                </a:r>
                <a:r>
                  <a:rPr lang="en-US" sz="2400" dirty="0" smtClean="0">
                    <a:sym typeface="Symbol" pitchFamily="18" charset="2"/>
                  </a:rPr>
                  <a:t>  </a:t>
                </a:r>
                <a:r>
                  <a:rPr lang="en-US" sz="2400" dirty="0" smtClean="0"/>
                  <a:t>Maker wins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:(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400" dirty="0" smtClean="0">
                    <a:sym typeface="Wingdings" pitchFamily="2" charset="2"/>
                  </a:rPr>
                  <a:t>-game</a:t>
                </a:r>
              </a:p>
              <a:p>
                <a:pPr algn="l" rtl="0" eaLnBrk="1" hangingPunct="1">
                  <a:buFontTx/>
                  <a:buNone/>
                </a:pPr>
                <a:r>
                  <a:rPr lang="en-US" sz="2400" u="sng" dirty="0" smtClean="0">
                    <a:solidFill>
                      <a:srgbClr val="009900"/>
                    </a:solidFill>
                    <a:sym typeface="Wingdings" pitchFamily="2" charset="2"/>
                  </a:rPr>
                  <a:t>Proof</a:t>
                </a:r>
                <a:r>
                  <a:rPr lang="en-US" sz="2400" dirty="0" smtClean="0">
                    <a:sym typeface="Wingdings" pitchFamily="2" charset="2"/>
                  </a:rPr>
                  <a:t>: </a:t>
                </a:r>
                <a:r>
                  <a:rPr lang="en-US" sz="2400" i="1" dirty="0" err="1" smtClean="0">
                    <a:solidFill>
                      <a:srgbClr val="CC0000"/>
                    </a:solidFill>
                    <a:latin typeface="Script MT Bold" pitchFamily="66" charset="0"/>
                    <a:sym typeface="Wingdings" pitchFamily="2" charset="2"/>
                  </a:rPr>
                  <a:t>S</a:t>
                </a:r>
                <a:r>
                  <a:rPr lang="en-US" sz="2400" i="1" baseline="-25000" dirty="0" err="1" smtClean="0">
                    <a:solidFill>
                      <a:srgbClr val="CC0000"/>
                    </a:solidFill>
                    <a:sym typeface="Wingdings" pitchFamily="2" charset="2"/>
                  </a:rPr>
                  <a:t>b</a:t>
                </a:r>
                <a:r>
                  <a:rPr lang="en-US" sz="2400" dirty="0" smtClean="0">
                    <a:sym typeface="Wingdings" pitchFamily="2" charset="2"/>
                  </a:rPr>
                  <a:t> </a:t>
                </a:r>
                <a:r>
                  <a:rPr lang="en-US" sz="2400" dirty="0" smtClean="0">
                    <a:solidFill>
                      <a:srgbClr val="0033CC"/>
                    </a:solidFill>
                    <a:sym typeface="Wingdings" pitchFamily="2" charset="2"/>
                  </a:rPr>
                  <a:t>:= winning strategy for M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1</m:t>
                    </m:r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:</m:t>
                    </m:r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𝑏</m:t>
                    </m:r>
                  </m:oMath>
                </a14:m>
                <a:endParaRPr lang="en-US" sz="2400" i="1" dirty="0" smtClean="0">
                  <a:solidFill>
                    <a:srgbClr val="0033CC"/>
                  </a:solidFill>
                  <a:sym typeface="Wingdings" pitchFamily="2" charset="2"/>
                </a:endParaRPr>
              </a:p>
              <a:p>
                <a:pPr algn="l" rtl="0" eaLnBrk="1" hangingPunct="1">
                  <a:buFontTx/>
                  <a:buNone/>
                </a:pPr>
                <a:r>
                  <a:rPr lang="en-US" sz="2400" dirty="0" smtClean="0">
                    <a:solidFill>
                      <a:srgbClr val="0033CC"/>
                    </a:solidFill>
                    <a:sym typeface="Wingdings" pitchFamily="2" charset="2"/>
                  </a:rPr>
                  <a:t>	When playing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1</m:t>
                    </m:r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:(</m:t>
                    </m:r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1</m:t>
                    </m:r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) </m:t>
                    </m:r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  <a:sym typeface="Wingdings" pitchFamily="2" charset="2"/>
                  </a:rPr>
                  <a:t>: use </a:t>
                </a:r>
                <a:r>
                  <a:rPr lang="en-US" sz="2400" i="1" dirty="0" err="1" smtClean="0">
                    <a:solidFill>
                      <a:srgbClr val="0033CC"/>
                    </a:solidFill>
                    <a:latin typeface="Script MT Bold" pitchFamily="66" charset="0"/>
                    <a:sym typeface="Wingdings" pitchFamily="2" charset="2"/>
                  </a:rPr>
                  <a:t>S</a:t>
                </a:r>
                <a:r>
                  <a:rPr lang="en-US" sz="2400" i="1" baseline="-25000" dirty="0" err="1" smtClean="0">
                    <a:solidFill>
                      <a:srgbClr val="0033CC"/>
                    </a:solidFill>
                    <a:sym typeface="Wingdings" pitchFamily="2" charset="2"/>
                  </a:rPr>
                  <a:t>b</a:t>
                </a:r>
                <a:r>
                  <a:rPr lang="en-US" sz="2400" dirty="0" smtClean="0">
                    <a:solidFill>
                      <a:srgbClr val="0033CC"/>
                    </a:solidFill>
                    <a:sym typeface="Wingdings" pitchFamily="2" charset="2"/>
                  </a:rPr>
                  <a:t>; each time assign a fictitious </a:t>
                </a:r>
              </a:p>
              <a:p>
                <a:pPr algn="l" rtl="0" eaLnBrk="1" hangingPunct="1">
                  <a:buFontTx/>
                  <a:buNone/>
                </a:pPr>
                <a:r>
                  <a:rPr lang="en-US" sz="2400" i="1" dirty="0" smtClean="0">
                    <a:solidFill>
                      <a:srgbClr val="0033CC"/>
                    </a:solidFill>
                    <a:sym typeface="Wingdings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  <a:sym typeface="Wingdings" pitchFamily="2" charset="2"/>
                  </a:rPr>
                  <a:t>-</a:t>
                </a:r>
                <a:r>
                  <a:rPr lang="en-US" sz="2400" dirty="0" err="1" smtClean="0">
                    <a:solidFill>
                      <a:srgbClr val="0033CC"/>
                    </a:solidFill>
                    <a:sym typeface="Wingdings" pitchFamily="2" charset="2"/>
                  </a:rPr>
                  <a:t>th</a:t>
                </a:r>
                <a:r>
                  <a:rPr lang="en-US" sz="2400" dirty="0" smtClean="0">
                    <a:solidFill>
                      <a:srgbClr val="0033CC"/>
                    </a:solidFill>
                    <a:sym typeface="Wingdings" pitchFamily="2" charset="2"/>
                  </a:rPr>
                  <a:t> element to Breaker.			</a:t>
                </a:r>
                <a:r>
                  <a:rPr lang="en-US" sz="2800" dirty="0" smtClean="0">
                    <a:solidFill>
                      <a:srgbClr val="0033CC"/>
                    </a:solidFill>
                    <a:sym typeface="Wingdings" pitchFamily="2" charset="2"/>
                  </a:rPr>
                  <a:t>■</a:t>
                </a:r>
              </a:p>
              <a:p>
                <a:pPr algn="l" rtl="0" eaLnBrk="1" hangingPunct="1">
                  <a:buFontTx/>
                  <a:buNone/>
                </a:pPr>
                <a:endParaRPr lang="en-US" sz="2800" dirty="0" smtClean="0">
                  <a:sym typeface="Wingdings" pitchFamily="2" charset="2"/>
                </a:endParaRPr>
              </a:p>
              <a:p>
                <a:pPr algn="l" rtl="0" eaLnBrk="1" hangingPunct="1">
                  <a:buFontTx/>
                  <a:buNone/>
                </a:pPr>
                <a:endParaRPr lang="en-US" sz="2800" dirty="0" smtClean="0"/>
              </a:p>
              <a:p>
                <a:pPr algn="l" rtl="0" eaLnBrk="1" hangingPunct="1">
                  <a:buFontTx/>
                  <a:buNone/>
                </a:pPr>
                <a:endParaRPr lang="en-US" sz="2800" dirty="0"/>
              </a:p>
              <a:p>
                <a:pPr algn="l" rtl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C00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C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min{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/>
                  <a:t>: Breaker wins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/>
                  <a:t> game} – </a:t>
                </a:r>
                <a:r>
                  <a:rPr lang="en-US" sz="2400" u="sng" dirty="0" smtClean="0">
                    <a:solidFill>
                      <a:srgbClr val="FF0000"/>
                    </a:solidFill>
                  </a:rPr>
                  <a:t>threshold bias</a:t>
                </a:r>
              </a:p>
              <a:p>
                <a:pPr algn="l" rtl="0" eaLnBrk="1" hangingPunct="1">
                  <a:buFontTx/>
                  <a:buNone/>
                </a:pPr>
                <a:endParaRPr lang="he-IL" sz="2800" dirty="0" smtClean="0"/>
              </a:p>
            </p:txBody>
          </p:sp>
        </mc:Choice>
        <mc:Fallback xmlns="">
          <p:sp>
            <p:nvSpPr>
              <p:cNvPr id="2765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188" y="1571625"/>
                <a:ext cx="8429625" cy="4525963"/>
              </a:xfrm>
              <a:blipFill rotWithShape="0">
                <a:blip r:embed="rId3"/>
                <a:stretch>
                  <a:fillRect l="-1158" t="-10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27A05D-8200-4571-8964-57CBB8A09EF3}" type="slidenum">
              <a:rPr lang="he-IL" smtClean="0"/>
              <a:pPr/>
              <a:t>15</a:t>
            </a:fld>
            <a:endParaRPr lang="en-US" smtClean="0"/>
          </a:p>
        </p:txBody>
      </p:sp>
      <p:cxnSp>
        <p:nvCxnSpPr>
          <p:cNvPr id="27653" name="Straight Arrow Connector 7"/>
          <p:cNvCxnSpPr>
            <a:cxnSpLocks noChangeShapeType="1"/>
          </p:cNvCxnSpPr>
          <p:nvPr/>
        </p:nvCxnSpPr>
        <p:spPr bwMode="auto">
          <a:xfrm>
            <a:off x="785813" y="5072063"/>
            <a:ext cx="692943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2143125" y="507206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he-IL"/>
          </a:p>
        </p:txBody>
      </p:sp>
      <p:sp>
        <p:nvSpPr>
          <p:cNvPr id="27655" name="TextBox 12"/>
          <p:cNvSpPr txBox="1">
            <a:spLocks noChangeArrowheads="1"/>
          </p:cNvSpPr>
          <p:nvPr/>
        </p:nvSpPr>
        <p:spPr bwMode="auto">
          <a:xfrm>
            <a:off x="1473200" y="507206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he-IL"/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785813" y="507206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7" name="TextBox 14"/>
              <p:cNvSpPr txBox="1">
                <a:spLocks noChangeArrowheads="1"/>
              </p:cNvSpPr>
              <p:nvPr/>
            </p:nvSpPr>
            <p:spPr bwMode="auto">
              <a:xfrm>
                <a:off x="4798162" y="5072063"/>
                <a:ext cx="47243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27657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8162" y="5072063"/>
                <a:ext cx="47243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58" name="TextBox 15"/>
              <p:cNvSpPr txBox="1">
                <a:spLocks noChangeArrowheads="1"/>
              </p:cNvSpPr>
              <p:nvPr/>
            </p:nvSpPr>
            <p:spPr bwMode="auto">
              <a:xfrm>
                <a:off x="7500938" y="5013176"/>
                <a:ext cx="84856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bias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 </a:t>
                </a:r>
                <a:endParaRPr lang="he-IL" dirty="0"/>
              </a:p>
            </p:txBody>
          </p:sp>
        </mc:Choice>
        <mc:Fallback xmlns="">
          <p:sp>
            <p:nvSpPr>
              <p:cNvPr id="27658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0938" y="5013176"/>
                <a:ext cx="84856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714" t="-8197" b="-245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1423152" y="4714875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27660" name="TextBox 18"/>
          <p:cNvSpPr txBox="1">
            <a:spLocks noChangeArrowheads="1"/>
          </p:cNvSpPr>
          <p:nvPr/>
        </p:nvSpPr>
        <p:spPr bwMode="auto">
          <a:xfrm>
            <a:off x="2137527" y="4714875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27661" name="TextBox 22"/>
          <p:cNvSpPr txBox="1">
            <a:spLocks noChangeArrowheads="1"/>
          </p:cNvSpPr>
          <p:nvPr/>
        </p:nvSpPr>
        <p:spPr bwMode="auto">
          <a:xfrm>
            <a:off x="3423402" y="4714875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27662" name="TextBox 23"/>
          <p:cNvSpPr txBox="1">
            <a:spLocks noChangeArrowheads="1"/>
          </p:cNvSpPr>
          <p:nvPr/>
        </p:nvSpPr>
        <p:spPr bwMode="auto">
          <a:xfrm>
            <a:off x="4118727" y="4714875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27663" name="TextBox 24"/>
          <p:cNvSpPr txBox="1">
            <a:spLocks noChangeArrowheads="1"/>
          </p:cNvSpPr>
          <p:nvPr/>
        </p:nvSpPr>
        <p:spPr bwMode="auto">
          <a:xfrm>
            <a:off x="4833800" y="4714875"/>
            <a:ext cx="3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7664" name="TextBox 25"/>
          <p:cNvSpPr txBox="1">
            <a:spLocks noChangeArrowheads="1"/>
          </p:cNvSpPr>
          <p:nvPr/>
        </p:nvSpPr>
        <p:spPr bwMode="auto">
          <a:xfrm>
            <a:off x="5476738" y="4714875"/>
            <a:ext cx="3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7665" name="TextBox 26"/>
          <p:cNvSpPr txBox="1">
            <a:spLocks noChangeArrowheads="1"/>
          </p:cNvSpPr>
          <p:nvPr/>
        </p:nvSpPr>
        <p:spPr bwMode="auto">
          <a:xfrm>
            <a:off x="7172188" y="4714875"/>
            <a:ext cx="3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7666" name="Rectangular Callout 28"/>
          <p:cNvSpPr>
            <a:spLocks noChangeArrowheads="1"/>
          </p:cNvSpPr>
          <p:nvPr/>
        </p:nvSpPr>
        <p:spPr bwMode="auto">
          <a:xfrm>
            <a:off x="4963988" y="4149080"/>
            <a:ext cx="4000500" cy="428625"/>
          </a:xfrm>
          <a:prstGeom prst="wedgeRectCallout">
            <a:avLst>
              <a:gd name="adj1" fmla="val -48039"/>
              <a:gd name="adj2" fmla="val 100234"/>
            </a:avLst>
          </a:prstGeom>
          <a:solidFill>
            <a:srgbClr val="33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Critical point: game changes hands</a:t>
            </a:r>
            <a:endParaRPr lang="he-IL" dirty="0"/>
          </a:p>
        </p:txBody>
      </p:sp>
      <p:cxnSp>
        <p:nvCxnSpPr>
          <p:cNvPr id="28691" name="Straight Connector 32"/>
          <p:cNvCxnSpPr>
            <a:cxnSpLocks noChangeShapeType="1"/>
            <a:stCxn id="27656" idx="0"/>
          </p:cNvCxnSpPr>
          <p:nvPr/>
        </p:nvCxnSpPr>
        <p:spPr bwMode="auto">
          <a:xfrm rot="16200000" flipH="1">
            <a:off x="942182" y="5072856"/>
            <a:ext cx="12700" cy="111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7668" name="TextBox 33"/>
          <p:cNvSpPr txBox="1">
            <a:spLocks noChangeArrowheads="1"/>
          </p:cNvSpPr>
          <p:nvPr/>
        </p:nvSpPr>
        <p:spPr bwMode="auto">
          <a:xfrm>
            <a:off x="780214" y="4714875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</a:t>
            </a:r>
            <a:endParaRPr lang="he-IL" dirty="0">
              <a:solidFill>
                <a:srgbClr val="0070C0"/>
              </a:solidFill>
            </a:endParaRPr>
          </a:p>
        </p:txBody>
      </p:sp>
      <p:cxnSp>
        <p:nvCxnSpPr>
          <p:cNvPr id="28693" name="Straight Connector 38"/>
          <p:cNvCxnSpPr>
            <a:cxnSpLocks noChangeShapeType="1"/>
            <a:stCxn id="27668" idx="2"/>
            <a:endCxn id="27668" idx="2"/>
          </p:cNvCxnSpPr>
          <p:nvPr/>
        </p:nvCxnSpPr>
        <p:spPr bwMode="auto">
          <a:xfrm>
            <a:off x="971132" y="5084207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0" name="Straight Connector 40"/>
          <p:cNvCxnSpPr>
            <a:cxnSpLocks noChangeShapeType="1"/>
          </p:cNvCxnSpPr>
          <p:nvPr/>
        </p:nvCxnSpPr>
        <p:spPr bwMode="auto">
          <a:xfrm rot="5400000">
            <a:off x="964406" y="5107782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1" name="Straight Connector 41"/>
          <p:cNvCxnSpPr>
            <a:cxnSpLocks noChangeShapeType="1"/>
          </p:cNvCxnSpPr>
          <p:nvPr/>
        </p:nvCxnSpPr>
        <p:spPr bwMode="auto">
          <a:xfrm rot="5400000">
            <a:off x="1607344" y="5107782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2" name="Straight Connector 42"/>
          <p:cNvCxnSpPr>
            <a:cxnSpLocks noChangeShapeType="1"/>
          </p:cNvCxnSpPr>
          <p:nvPr/>
        </p:nvCxnSpPr>
        <p:spPr bwMode="auto">
          <a:xfrm rot="5400000">
            <a:off x="2250281" y="5107782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3" name="Straight Connector 43"/>
          <p:cNvCxnSpPr>
            <a:cxnSpLocks noChangeShapeType="1"/>
          </p:cNvCxnSpPr>
          <p:nvPr/>
        </p:nvCxnSpPr>
        <p:spPr bwMode="auto">
          <a:xfrm rot="5400000">
            <a:off x="3607594" y="5107782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4" name="Straight Connector 44"/>
          <p:cNvCxnSpPr>
            <a:cxnSpLocks noChangeShapeType="1"/>
          </p:cNvCxnSpPr>
          <p:nvPr/>
        </p:nvCxnSpPr>
        <p:spPr bwMode="auto">
          <a:xfrm rot="5400000">
            <a:off x="4250531" y="5107782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5" name="Straight Connector 45"/>
          <p:cNvCxnSpPr>
            <a:cxnSpLocks noChangeShapeType="1"/>
          </p:cNvCxnSpPr>
          <p:nvPr/>
        </p:nvCxnSpPr>
        <p:spPr bwMode="auto">
          <a:xfrm rot="5400000">
            <a:off x="4893469" y="5107782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6" name="Straight Connector 46"/>
          <p:cNvCxnSpPr>
            <a:cxnSpLocks noChangeShapeType="1"/>
          </p:cNvCxnSpPr>
          <p:nvPr/>
        </p:nvCxnSpPr>
        <p:spPr bwMode="auto">
          <a:xfrm rot="5400000">
            <a:off x="5536406" y="5107782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7" name="Straight Connector 47"/>
          <p:cNvCxnSpPr>
            <a:cxnSpLocks noChangeShapeType="1"/>
          </p:cNvCxnSpPr>
          <p:nvPr/>
        </p:nvCxnSpPr>
        <p:spPr bwMode="auto">
          <a:xfrm rot="5400000">
            <a:off x="7250906" y="5107782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7402511" y="4715296"/>
            <a:ext cx="841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winner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6914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  <p:bldP spid="27656" grpId="0"/>
      <p:bldP spid="27657" grpId="0"/>
      <p:bldP spid="27658" grpId="0"/>
      <p:bldP spid="27659" grpId="0"/>
      <p:bldP spid="27660" grpId="0"/>
      <p:bldP spid="27661" grpId="0"/>
      <p:bldP spid="27662" grpId="0"/>
      <p:bldP spid="27663" grpId="0"/>
      <p:bldP spid="27664" grpId="0"/>
      <p:bldP spid="27665" grpId="0"/>
      <p:bldP spid="27666" grpId="0" animBg="1"/>
      <p:bldP spid="27668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 what is the threshold bias for…?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  <a:buClr>
                    <a:schemeClr val="tx1"/>
                  </a:buClr>
                  <a:buFontTx/>
                  <a:buChar char="-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positive min. degree game</a:t>
                </a:r>
                <a:r>
                  <a:rPr lang="en-US" sz="2000" dirty="0" smtClean="0"/>
                  <a:t>: Maker wins if in the end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000" dirty="0" smtClean="0"/>
                  <a:t>?</a:t>
                </a:r>
              </a:p>
              <a:p>
                <a:pPr algn="l" rtl="0">
                  <a:lnSpc>
                    <a:spcPct val="150000"/>
                  </a:lnSpc>
                  <a:buClr>
                    <a:schemeClr val="tx1"/>
                  </a:buClr>
                  <a:buFontTx/>
                  <a:buChar char="-"/>
                </a:pPr>
                <a:r>
                  <a:rPr lang="en-US" sz="2000" dirty="0">
                    <a:solidFill>
                      <a:srgbClr val="FF0000"/>
                    </a:solidFill>
                  </a:rPr>
                  <a:t>c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onnectivity game</a:t>
                </a:r>
                <a:r>
                  <a:rPr lang="en-US" sz="2000" dirty="0" smtClean="0"/>
                  <a:t>:  	 ---------||---------||--------- has a spanning tree?</a:t>
                </a:r>
              </a:p>
              <a:p>
                <a:pPr algn="l" rtl="0">
                  <a:lnSpc>
                    <a:spcPct val="150000"/>
                  </a:lnSpc>
                  <a:buClr>
                    <a:schemeClr val="tx1"/>
                  </a:buClr>
                  <a:buFontTx/>
                  <a:buChar char="-"/>
                </a:pPr>
                <a:r>
                  <a:rPr lang="en-US" sz="2000" dirty="0" err="1" smtClean="0">
                    <a:solidFill>
                      <a:srgbClr val="FF0000"/>
                    </a:solidFill>
                  </a:rPr>
                  <a:t>Hamiltonicity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game</a:t>
                </a:r>
                <a:r>
                  <a:rPr lang="en-US" sz="2000" dirty="0" smtClean="0"/>
                  <a:t>:	 ---------||---------||--------- a Hamilton cycle?</a:t>
                </a:r>
              </a:p>
              <a:p>
                <a:pPr algn="l" rtl="0">
                  <a:lnSpc>
                    <a:spcPct val="150000"/>
                  </a:lnSpc>
                  <a:buClr>
                    <a:schemeClr val="tx1"/>
                  </a:buClr>
                  <a:buFontTx/>
                  <a:buChar char="-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non-planarity game</a:t>
                </a:r>
                <a:r>
                  <a:rPr lang="en-US" sz="2000" dirty="0" smtClean="0"/>
                  <a:t>:	 ---------||---------||--------- a non-planar graph?</a:t>
                </a:r>
              </a:p>
              <a:p>
                <a:pPr algn="l" rtl="0">
                  <a:lnSpc>
                    <a:spcPct val="150000"/>
                  </a:lnSpc>
                  <a:buClr>
                    <a:schemeClr val="tx1"/>
                  </a:buClr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-game</a:t>
                </a:r>
                <a:r>
                  <a:rPr lang="en-US" sz="2000" dirty="0" smtClean="0"/>
                  <a:t>: 		 ---------||---------||--------- a copy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 smtClean="0"/>
                  <a:t>?</a:t>
                </a:r>
              </a:p>
              <a:p>
                <a:pPr algn="l" rtl="0">
                  <a:lnSpc>
                    <a:spcPct val="150000"/>
                  </a:lnSpc>
                  <a:buFontTx/>
                  <a:buChar char="-"/>
                </a:pPr>
                <a:r>
                  <a:rPr lang="en-US" sz="2000" dirty="0" smtClean="0"/>
                  <a:t>etc.</a:t>
                </a:r>
              </a:p>
              <a:p>
                <a:pPr algn="l" rtl="0">
                  <a:buFontTx/>
                  <a:buChar char="-"/>
                </a:pPr>
                <a:endParaRPr lang="en-US" sz="2000" dirty="0" smtClean="0"/>
              </a:p>
              <a:p>
                <a:pPr algn="l" rtl="0">
                  <a:buFontTx/>
                  <a:buChar char="-"/>
                </a:pPr>
                <a:endParaRPr lang="en-US" sz="2000" dirty="0"/>
              </a:p>
              <a:p>
                <a:pPr algn="l" rtl="0">
                  <a:buFontTx/>
                  <a:buChar char="-"/>
                </a:pPr>
                <a:r>
                  <a:rPr lang="en-US" sz="2000" dirty="0" smtClean="0">
                    <a:solidFill>
                      <a:srgbClr val="002060"/>
                    </a:solidFill>
                  </a:rPr>
                  <a:t>Most important meta-question in positional games.</a:t>
                </a:r>
              </a:p>
              <a:p>
                <a:pPr algn="l" rtl="0">
                  <a:buFontTx/>
                  <a:buChar char="-"/>
                </a:pPr>
                <a:endParaRPr lang="en-US" sz="2200" dirty="0" smtClean="0"/>
              </a:p>
              <a:p>
                <a:pPr algn="l" rtl="0">
                  <a:buFontTx/>
                  <a:buChar char="-"/>
                </a:pPr>
                <a:endParaRPr lang="he-IL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57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Clever=Dumb?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70037"/>
                <a:ext cx="8229600" cy="452596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l" rtl="0">
                  <a:buNone/>
                </a:pPr>
                <a:r>
                  <a:rPr lang="en-US" sz="2800" u="sng" dirty="0" smtClean="0">
                    <a:solidFill>
                      <a:srgbClr val="FF0000"/>
                    </a:solidFill>
                  </a:rPr>
                  <a:t>Probabilistic intuition/</a:t>
                </a:r>
                <a:r>
                  <a:rPr lang="en-US" sz="2800" u="sng" dirty="0" err="1" smtClean="0">
                    <a:solidFill>
                      <a:srgbClr val="FF0000"/>
                    </a:solidFill>
                  </a:rPr>
                  <a:t>Erdős</a:t>
                </a:r>
                <a:r>
                  <a:rPr lang="en-US" sz="2800" u="sng" dirty="0" smtClean="0">
                    <a:solidFill>
                      <a:srgbClr val="FF0000"/>
                    </a:solidFill>
                  </a:rPr>
                  <a:t> paradigm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: </a:t>
                </a:r>
              </a:p>
              <a:p>
                <a:pPr marL="0" indent="0" algn="l" rtl="0">
                  <a:buNone/>
                </a:pPr>
                <a:endParaRPr lang="en-US" sz="2800" u="sng" dirty="0" smtClean="0">
                  <a:solidFill>
                    <a:srgbClr val="00B05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2800" u="sng" dirty="0" smtClean="0">
                    <a:solidFill>
                      <a:srgbClr val="00B050"/>
                    </a:solidFill>
                  </a:rPr>
                  <a:t>What if…?</a:t>
                </a:r>
              </a:p>
              <a:p>
                <a:pPr marL="0" indent="0" algn="l" rtl="0">
                  <a:buNone/>
                </a:pPr>
                <a:endParaRPr lang="en-US" sz="2800" u="sng" dirty="0" smtClean="0">
                  <a:solidFill>
                    <a:srgbClr val="00B05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2800" dirty="0" smtClean="0"/>
                  <a:t>Instead of clever Maker </a:t>
                </a:r>
                <a:r>
                  <a:rPr lang="en-US" sz="2800" dirty="0" err="1" smtClean="0"/>
                  <a:t>vs</a:t>
                </a:r>
                <a:r>
                  <a:rPr lang="en-US" sz="2800" dirty="0" smtClean="0"/>
                  <a:t> clever Breaker</a:t>
                </a:r>
              </a:p>
              <a:p>
                <a:pPr algn="l" rtl="0">
                  <a:buFontTx/>
                  <a:buChar char="-"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random</a:t>
                </a:r>
                <a:r>
                  <a:rPr lang="en-US" sz="2800" dirty="0" smtClean="0"/>
                  <a:t> Maker </a:t>
                </a:r>
                <a:r>
                  <a:rPr lang="en-US" sz="2800" dirty="0" err="1" smtClean="0"/>
                  <a:t>vs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random</a:t>
                </a:r>
                <a:r>
                  <a:rPr lang="en-US" sz="2800" dirty="0" smtClean="0"/>
                  <a:t> Breaker</a:t>
                </a:r>
              </a:p>
              <a:p>
                <a:pPr marL="0" indent="0" algn="l" rtl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(Maker claims 1 free edge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at random</a:t>
                </a:r>
                <a:r>
                  <a:rPr lang="en-US" sz="2800" dirty="0" smtClean="0"/>
                  <a:t>,</a:t>
                </a:r>
              </a:p>
              <a:p>
                <a:pPr marL="0" indent="0" algn="l" rtl="0">
                  <a:buNone/>
                </a:pPr>
                <a:r>
                  <a:rPr lang="en-US" sz="2800" dirty="0" smtClean="0"/>
                  <a:t>	 Breaker claims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 smtClean="0"/>
                  <a:t> free edges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at random</a:t>
                </a:r>
                <a:r>
                  <a:rPr lang="en-US" sz="2800" dirty="0" smtClean="0"/>
                  <a:t>)</a:t>
                </a:r>
              </a:p>
              <a:p>
                <a:pPr marL="0" indent="0" algn="l" rtl="0">
                  <a:buNone/>
                </a:pPr>
                <a:endParaRPr lang="en-US" sz="2800" dirty="0"/>
              </a:p>
              <a:p>
                <a:pPr marL="0" indent="0" algn="l" rtl="0">
                  <a:buNone/>
                </a:pPr>
                <a:r>
                  <a:rPr lang="en-US" sz="2800" dirty="0" smtClean="0">
                    <a:solidFill>
                      <a:srgbClr val="002060"/>
                    </a:solidFill>
                  </a:rPr>
                  <a:t>In the end: Maker’s graph =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random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2800" b="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0" dirty="0" smtClean="0">
                    <a:solidFill>
                      <a:srgbClr val="00206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d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70037"/>
                <a:ext cx="8229600" cy="4525963"/>
              </a:xfrm>
              <a:blipFill rotWithShape="0">
                <a:blip r:embed="rId2"/>
                <a:stretch>
                  <a:fillRect l="-1185" t="-25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17</a:t>
            </a:fld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7988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Probabilistic intuition/</a:t>
            </a:r>
            <a:r>
              <a:rPr lang="en-US" sz="3200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Erd</a:t>
            </a:r>
            <a:r>
              <a:rPr lang="hu-HU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 paradigm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2800" dirty="0" smtClean="0"/>
                  <a:t>F</a:t>
                </a:r>
                <a:r>
                  <a:rPr lang="en-US" sz="2400" dirty="0" smtClean="0"/>
                  <a:t>or a target property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</m:oMath>
                </a14:m>
                <a:r>
                  <a:rPr lang="en-US" sz="2400" dirty="0" smtClean="0"/>
                  <a:t> (=</a:t>
                </a:r>
                <a:r>
                  <a:rPr lang="en-US" sz="2400" dirty="0" err="1" smtClean="0"/>
                  <a:t>Ham’ty</a:t>
                </a:r>
                <a:r>
                  <a:rPr lang="en-US" sz="2400" dirty="0" smtClean="0"/>
                  <a:t>, appearance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 smtClean="0"/>
                  <a:t>, etc.)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Look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min</m:t>
                    </m:r>
                    <m:r>
                      <a:rPr lang="en-US" sz="2400" b="0" i="1" smtClean="0">
                        <a:latin typeface="Cambria Math"/>
                      </a:rPr>
                      <m:t>⁡{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 smtClean="0"/>
                  <a:t> has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</m:oMath>
                </a14:m>
                <a:r>
                  <a:rPr lang="en-US" sz="2400" dirty="0" smtClean="0"/>
                  <a:t> with high prob. (</a:t>
                </a:r>
                <a:r>
                  <a:rPr lang="en-US" sz="2400" u="sng" dirty="0" err="1" smtClean="0">
                    <a:solidFill>
                      <a:srgbClr val="FF0000"/>
                    </a:solidFill>
                  </a:rPr>
                  <a:t>whp</a:t>
                </a:r>
                <a:r>
                  <a:rPr lang="en-US" sz="2400" dirty="0" smtClean="0"/>
                  <a:t>)}</a:t>
                </a:r>
              </a:p>
              <a:p>
                <a:pPr marL="0" indent="0" algn="l" rtl="0">
                  <a:buNone/>
                </a:pPr>
                <a:endParaRPr lang="en-US" sz="2400" dirty="0"/>
              </a:p>
              <a:p>
                <a:pPr algn="l" rtl="0">
                  <a:buFontTx/>
                  <a:buChar char="-"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Then</a:t>
                </a:r>
                <a:r>
                  <a:rPr lang="en-US" sz="2400" dirty="0" smtClean="0"/>
                  <a:t> </a:t>
                </a:r>
                <a:r>
                  <a:rPr lang="en-US" sz="2400" u="sng" dirty="0" smtClean="0">
                    <a:solidFill>
                      <a:srgbClr val="00B050"/>
                    </a:solidFill>
                  </a:rPr>
                  <a:t>guess</a:t>
                </a:r>
                <a:r>
                  <a:rPr lang="en-US" sz="2400" dirty="0" smtClean="0"/>
                  <a:t>:</a:t>
                </a:r>
              </a:p>
              <a:p>
                <a:pPr marL="0" indent="0" algn="l" rtl="0">
                  <a:buNone/>
                </a:pPr>
                <a:r>
                  <a:rPr lang="en-US" sz="2400" dirty="0" smtClean="0"/>
                  <a:t> </a:t>
                </a:r>
              </a:p>
              <a:p>
                <a:pPr marL="0" indent="0" algn="l" rtl="0">
                  <a:buNone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	</a:t>
                </a:r>
                <a:r>
                  <a:rPr lang="en-US" sz="2400" dirty="0" smtClean="0">
                    <a:sym typeface="Symbol" pitchFamily="18" charset="2"/>
                  </a:rPr>
                  <a:t>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2400" i="1" smtClean="0">
                        <a:latin typeface="Cambria Math"/>
                        <a:ea typeface="Cambria Math"/>
                        <a:sym typeface="Symbol" pitchFamily="18" charset="2"/>
                      </a:rPr>
                      <m:t>≈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endParaRPr lang="en-US" sz="2400" dirty="0"/>
              </a:p>
              <a:p>
                <a:pPr marL="0" indent="0" algn="l" rtl="0">
                  <a:buNone/>
                </a:pPr>
                <a:r>
                  <a:rPr lang="en-US" sz="2400" dirty="0" smtClean="0"/>
                  <a:t>- bridging between </a:t>
                </a:r>
                <a:r>
                  <a:rPr lang="en-US" sz="2400" u="sng" dirty="0" smtClean="0">
                    <a:solidFill>
                      <a:srgbClr val="FF0000"/>
                    </a:solidFill>
                  </a:rPr>
                  <a:t>positional games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and </a:t>
                </a:r>
                <a:r>
                  <a:rPr lang="en-US" sz="2400" u="sng" dirty="0" smtClean="0">
                    <a:solidFill>
                      <a:srgbClr val="002060"/>
                    </a:solidFill>
                  </a:rPr>
                  <a:t>random graphs</a:t>
                </a:r>
                <a:endParaRPr lang="he-IL" sz="2400" u="sng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18</a:t>
            </a:fld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4067944" y="3861048"/>
            <a:ext cx="1728192" cy="9361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08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5CEBB2-C670-4681-880D-2F835411B96D}" type="slidenum">
              <a:rPr lang="he-IL" altLang="he-IL" smtClean="0"/>
              <a:pPr eaLnBrk="1" hangingPunct="1"/>
              <a:t>1</a:t>
            </a:fld>
            <a:endParaRPr lang="en-US" altLang="he-IL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Main goal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218488" cy="475615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he-IL" sz="2400" u="sng" dirty="0" smtClean="0">
                <a:solidFill>
                  <a:srgbClr val="00B050"/>
                </a:solidFill>
              </a:rPr>
              <a:t>To discuss: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he-IL" sz="240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he-IL" sz="2400" dirty="0" smtClean="0"/>
              <a:t>positional games, Maker-Breaker games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he-IL" sz="2400" dirty="0" smtClean="0"/>
              <a:t>(multiple and fruitful) connections between positional games and randomness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he-IL" sz="2400" dirty="0"/>
              <a:t>m</a:t>
            </a:r>
            <a:r>
              <a:rPr lang="en-US" altLang="he-IL" sz="2400" dirty="0" smtClean="0"/>
              <a:t>anifestations and uses of randomness in positional games</a:t>
            </a:r>
            <a:endParaRPr lang="en-US" altLang="he-IL" sz="24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90000"/>
              </a:lnSpc>
              <a:buClr>
                <a:srgbClr val="00B050"/>
              </a:buClr>
              <a:buAutoNum type="arabicPeriod"/>
            </a:pPr>
            <a:endParaRPr lang="en-US" altLang="he-IL" sz="24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90000"/>
              </a:lnSpc>
              <a:buClr>
                <a:srgbClr val="00B050"/>
              </a:buClr>
              <a:buAutoNum type="arabicPeriod"/>
            </a:pPr>
            <a:endParaRPr lang="en-US" altLang="he-IL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Clr>
                <a:srgbClr val="00B050"/>
              </a:buClr>
              <a:buNone/>
            </a:pPr>
            <a:r>
              <a:rPr lang="en-US" altLang="he-IL" sz="2400" u="sng" dirty="0" smtClean="0">
                <a:solidFill>
                  <a:srgbClr val="FF0000"/>
                </a:solidFill>
              </a:rPr>
              <a:t>Disclaimer</a:t>
            </a:r>
            <a:r>
              <a:rPr lang="en-US" altLang="he-IL" sz="2400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lnSpc>
                <a:spcPct val="90000"/>
              </a:lnSpc>
              <a:buClr>
                <a:srgbClr val="00B050"/>
              </a:buClr>
              <a:buNone/>
            </a:pPr>
            <a:r>
              <a:rPr lang="en-US" altLang="he-IL" sz="2400" dirty="0">
                <a:solidFill>
                  <a:srgbClr val="002060"/>
                </a:solidFill>
              </a:rPr>
              <a:t>	</a:t>
            </a:r>
            <a:r>
              <a:rPr lang="en-US" altLang="he-IL" sz="2400" dirty="0" smtClean="0">
                <a:solidFill>
                  <a:srgbClr val="002060"/>
                </a:solidFill>
              </a:rPr>
              <a:t>- not a systematic introduction to positional games;</a:t>
            </a:r>
          </a:p>
          <a:p>
            <a:pPr marL="0" indent="0">
              <a:lnSpc>
                <a:spcPct val="90000"/>
              </a:lnSpc>
              <a:buClr>
                <a:srgbClr val="00B050"/>
              </a:buClr>
              <a:buNone/>
            </a:pPr>
            <a:r>
              <a:rPr lang="en-US" altLang="he-IL" sz="2400" dirty="0">
                <a:solidFill>
                  <a:srgbClr val="002060"/>
                </a:solidFill>
              </a:rPr>
              <a:t>	</a:t>
            </a:r>
            <a:r>
              <a:rPr lang="en-US" altLang="he-IL" sz="2400" dirty="0" smtClean="0">
                <a:solidFill>
                  <a:srgbClr val="002060"/>
                </a:solidFill>
              </a:rPr>
              <a:t>- choice of topics/results to present is rather subjective</a:t>
            </a:r>
          </a:p>
        </p:txBody>
      </p:sp>
    </p:spTree>
    <p:extLst>
      <p:ext uri="{BB962C8B-B14F-4D97-AF65-F5344CB8AC3E}">
        <p14:creationId xmlns:p14="http://schemas.microsoft.com/office/powerpoint/2010/main" val="47590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Biased </a:t>
            </a:r>
            <a:r>
              <a:rPr lang="en-US" sz="3200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Hamiltonicity</a:t>
            </a:r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game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 algn="l" rtl="0">
                  <a:buNone/>
                </a:pPr>
                <a:r>
                  <a:rPr lang="en-US" u="sng" dirty="0" smtClean="0">
                    <a:solidFill>
                      <a:srgbClr val="FF0000"/>
                    </a:solidFill>
                  </a:rPr>
                  <a:t>Setting</a:t>
                </a:r>
                <a:r>
                  <a:rPr lang="en-US" dirty="0" smtClean="0"/>
                  <a:t>: </a:t>
                </a:r>
              </a:p>
              <a:p>
                <a:pPr algn="l" rtl="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Maker-Breaker;</a:t>
                </a:r>
              </a:p>
              <a:p>
                <a:pPr algn="l" rtl="0">
                  <a:buFontTx/>
                  <a:buChar char="-"/>
                </a:pPr>
                <a:r>
                  <a:rPr lang="en-US" dirty="0"/>
                  <a:t>p</a:t>
                </a:r>
                <a:r>
                  <a:rPr lang="en-US" dirty="0" smtClean="0"/>
                  <a:t>layed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;</a:t>
                </a:r>
              </a:p>
              <a:p>
                <a:pPr algn="l" rtl="0">
                  <a:buFontTx/>
                  <a:buChar char="-"/>
                </a:pPr>
                <a:r>
                  <a:rPr lang="en-US" dirty="0" smtClean="0"/>
                  <a:t>Maker wins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his graph in the end contains 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-cycle</a:t>
                </a:r>
              </a:p>
              <a:p>
                <a:pPr algn="l" rtl="0">
                  <a:buFontTx/>
                  <a:buChar char="-"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u="sng" dirty="0" smtClean="0">
                    <a:solidFill>
                      <a:srgbClr val="FF0000"/>
                    </a:solidFill>
                  </a:rPr>
                  <a:t>Q.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(CE): Does Maker win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𝑏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∞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? </m:t>
                    </m:r>
                  </m:oMath>
                </a14:m>
                <a:endParaRPr lang="en-US" b="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Bollob</a:t>
                </a:r>
                <a:r>
                  <a:rPr lang="en-US" dirty="0" err="1" smtClean="0">
                    <a:cs typeface="Times New Roman" pitchFamily="18" charset="0"/>
                  </a:rPr>
                  <a:t>á</a:t>
                </a:r>
                <a:r>
                  <a:rPr lang="en-US" dirty="0" err="1" smtClean="0"/>
                  <a:t>s</a:t>
                </a:r>
                <a:r>
                  <a:rPr lang="en-US" dirty="0"/>
                  <a:t>, </a:t>
                </a:r>
                <a:r>
                  <a:rPr lang="en-US" dirty="0" smtClean="0"/>
                  <a:t>Papaionnau’82: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rgbClr val="FF0000"/>
                    </a:solidFill>
                  </a:rPr>
                  <a:t>Breaker’s side </a:t>
                </a:r>
                <a:r>
                  <a:rPr lang="en-US" b="0" dirty="0" smtClean="0"/>
                  <a:t>(CE’78):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≥(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b="0" dirty="0" smtClean="0"/>
                  <a:t> Breaker wins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(by isolating some vertex in Maker’s graph) </a:t>
                </a:r>
                <a:endParaRPr lang="en-US" b="0" dirty="0" smtClean="0"/>
              </a:p>
              <a:p>
                <a:pPr>
                  <a:buFontTx/>
                  <a:buChar char="-"/>
                </a:pPr>
                <a:endParaRPr lang="en-US" b="0" dirty="0" smtClean="0"/>
              </a:p>
              <a:p>
                <a:pPr algn="l" rtl="0">
                  <a:buFontTx/>
                  <a:buChar char="-"/>
                </a:pPr>
                <a:endParaRPr lang="en-US" dirty="0" smtClean="0"/>
              </a:p>
              <a:p>
                <a:pPr algn="l" rtl="0">
                  <a:buFontTx/>
                  <a:buChar char="-"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19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36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Biased </a:t>
            </a:r>
            <a:r>
              <a:rPr lang="en-US" sz="3200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Hamiltonicity</a:t>
            </a:r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game – </a:t>
            </a:r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resolution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0" u="sng" dirty="0" smtClean="0">
                    <a:solidFill>
                      <a:srgbClr val="FF0000"/>
                    </a:solidFill>
                  </a:rPr>
                  <a:t>Th.</a:t>
                </a:r>
                <a:r>
                  <a:rPr lang="en-US" sz="2400" b="0" dirty="0" smtClean="0"/>
                  <a:t> (K’11):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≤(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𝜖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400" b="0" dirty="0" smtClean="0"/>
                  <a:t> Maker wins.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0" u="sng" dirty="0" smtClean="0">
                    <a:solidFill>
                      <a:srgbClr val="00B050"/>
                    </a:solidFill>
                  </a:rPr>
                  <a:t>Conclusion</a:t>
                </a:r>
                <a:r>
                  <a:rPr lang="en-US" sz="2400" b="0" dirty="0" smtClean="0"/>
                  <a:t>: threshold bias for the biased MB </a:t>
                </a:r>
                <a:r>
                  <a:rPr lang="en-US" sz="2400" b="0" dirty="0" err="1" smtClean="0"/>
                  <a:t>Hamiltonicity</a:t>
                </a:r>
                <a:r>
                  <a:rPr lang="en-US" sz="2400" b="0" dirty="0" smtClean="0"/>
                  <a:t> game 	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b="0" dirty="0" smtClean="0"/>
                  <a:t>   (CE’78,K’11).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>
                  <a:buFontTx/>
                  <a:buChar char="-"/>
                </a:pPr>
                <a:r>
                  <a:rPr lang="en-US" sz="2400" dirty="0"/>
                  <a:t>i</a:t>
                </a:r>
                <a:r>
                  <a:rPr lang="en-US" sz="2400" b="0" dirty="0" smtClean="0"/>
                  <a:t>n complete agreement with the </a:t>
                </a:r>
                <a:r>
                  <a:rPr lang="en-US" sz="2400" b="0" dirty="0" err="1" smtClean="0"/>
                  <a:t>Erd</a:t>
                </a:r>
                <a:r>
                  <a:rPr lang="en-US" sz="2400" dirty="0" err="1" smtClean="0"/>
                  <a:t>ő</a:t>
                </a:r>
                <a:r>
                  <a:rPr lang="en-US" sz="2400" b="0" dirty="0" err="1" smtClean="0"/>
                  <a:t>s</a:t>
                </a:r>
                <a:r>
                  <a:rPr lang="en-US" sz="2400" b="0" dirty="0" smtClean="0"/>
                  <a:t> paradigm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0" dirty="0" smtClean="0">
                    <a:solidFill>
                      <a:srgbClr val="7030A0"/>
                    </a:solidFill>
                  </a:rPr>
                  <a:t>Prob. arguments  are used to predict threshold bias</a:t>
                </a:r>
              </a:p>
              <a:p>
                <a:pPr algn="l" rtl="0">
                  <a:buFontTx/>
                  <a:buChar char="-"/>
                </a:pPr>
                <a:endParaRPr lang="en-US" dirty="0" smtClean="0"/>
              </a:p>
              <a:p>
                <a:pPr algn="l" rtl="0">
                  <a:buFontTx/>
                  <a:buChar char="-"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r="-11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20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9873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Biased </a:t>
            </a:r>
            <a:r>
              <a:rPr lang="en-US" sz="3200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Hamiltonicity</a:t>
            </a:r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game – Maker’s side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 algn="l" rtl="0">
                  <a:buNone/>
                </a:pPr>
                <a:r>
                  <a:rPr lang="en-US" sz="2600" u="sng" dirty="0" smtClean="0">
                    <a:solidFill>
                      <a:srgbClr val="00B050"/>
                    </a:solidFill>
                  </a:rPr>
                  <a:t>Proof sketch</a:t>
                </a:r>
                <a:r>
                  <a:rPr lang="en-US" sz="2600" dirty="0" smtClean="0"/>
                  <a:t>:</a:t>
                </a:r>
              </a:p>
              <a:p>
                <a:pPr marL="0" indent="0" algn="l" rtl="0">
                  <a:buNone/>
                </a:pPr>
                <a:r>
                  <a:rPr lang="en-US" sz="2600" dirty="0" smtClean="0"/>
                  <a:t>Maker achieves his goal in three stages:</a:t>
                </a:r>
              </a:p>
              <a:p>
                <a:pPr marL="0" indent="0" algn="l" rtl="0">
                  <a:buNone/>
                </a:pPr>
                <a:endParaRPr lang="en-US" sz="2600" dirty="0"/>
              </a:p>
              <a:p>
                <a:pPr marL="0" indent="0" algn="l" rtl="0">
                  <a:buNone/>
                </a:pPr>
                <a:r>
                  <a:rPr lang="en-US" sz="2600" u="sng" dirty="0" smtClean="0">
                    <a:solidFill>
                      <a:srgbClr val="00B050"/>
                    </a:solidFill>
                  </a:rPr>
                  <a:t>Stage 1</a:t>
                </a:r>
                <a:r>
                  <a:rPr lang="en-US" sz="2600" dirty="0" smtClean="0"/>
                  <a:t>: </a:t>
                </a:r>
                <a:r>
                  <a:rPr lang="en-US" sz="2600" dirty="0" smtClean="0">
                    <a:solidFill>
                      <a:srgbClr val="008000"/>
                    </a:solidFill>
                  </a:rPr>
                  <a:t>creates a good local expander</a:t>
                </a:r>
              </a:p>
              <a:p>
                <a:pPr marL="0" indent="0">
                  <a:buNone/>
                </a:pPr>
                <a:r>
                  <a:rPr lang="en-US" altLang="he-IL" sz="2600" dirty="0"/>
                  <a:t>Given a game position </a:t>
                </a:r>
                <a14:m>
                  <m:oMath xmlns:m="http://schemas.openxmlformats.org/officeDocument/2006/math">
                    <m:r>
                      <a:rPr lang="en-US" altLang="he-IL" sz="2600" i="1">
                        <a:latin typeface="Cambria Math"/>
                      </a:rPr>
                      <m:t>(</m:t>
                    </m:r>
                    <m:r>
                      <a:rPr lang="en-US" altLang="he-IL" sz="26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he-IL" sz="2600" i="1">
                        <a:latin typeface="Cambria Math"/>
                      </a:rPr>
                      <m:t>,</m:t>
                    </m:r>
                    <m:r>
                      <a:rPr lang="en-US" altLang="he-IL" sz="26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he-IL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he-IL" sz="2600" dirty="0"/>
                  <a:t>, </a:t>
                </a:r>
                <a:r>
                  <a:rPr lang="en-US" altLang="he-IL" sz="2600" dirty="0" smtClean="0"/>
                  <a:t>define</a:t>
                </a:r>
                <a:endParaRPr lang="en-US" altLang="he-IL" sz="2600" dirty="0"/>
              </a:p>
              <a:p>
                <a:pPr marL="0" indent="0">
                  <a:buNone/>
                </a:pPr>
                <a:r>
                  <a:rPr lang="en-US" altLang="he-IL" sz="2600" dirty="0"/>
                  <a:t>	</a:t>
                </a:r>
                <a14:m>
                  <m:oMath xmlns:m="http://schemas.openxmlformats.org/officeDocument/2006/math">
                    <m:r>
                      <a:rPr lang="en-US" altLang="he-IL" sz="2600" i="1" smtClean="0">
                        <a:solidFill>
                          <a:srgbClr val="FF0000"/>
                        </a:solidFill>
                        <a:latin typeface="Cambria Math"/>
                      </a:rPr>
                      <m:t>𝑑𝑎𝑛𝑔𝑒𝑟</m:t>
                    </m:r>
                    <m:d>
                      <m:dPr>
                        <m:ctrlPr>
                          <a:rPr lang="en-US" altLang="he-IL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  <m:r>
                      <a:rPr lang="en-US" altLang="he-IL" sz="2600" b="0" i="0" smtClean="0">
                        <a:latin typeface="Cambria Math"/>
                        <a:ea typeface="Cambria Math"/>
                      </a:rPr>
                      <m:t>≔</m:t>
                    </m:r>
                    <m:sSub>
                      <m:sSubPr>
                        <m:ctrlPr>
                          <a:rPr lang="en-US" altLang="he-IL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he-IL" sz="2600" b="0" i="0" smtClean="0">
                            <a:latin typeface="Cambria Math"/>
                            <a:ea typeface="Cambria Math"/>
                          </a:rPr>
                          <m:t>deg</m:t>
                        </m:r>
                      </m:e>
                      <m:sub>
                        <m:r>
                          <a:rPr lang="en-US" altLang="he-IL" sz="26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altLang="he-IL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he-IL" sz="26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  <m:r>
                      <a:rPr lang="en-US" altLang="he-IL" sz="2600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he-IL" sz="2600" b="0" i="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altLang="he-IL" sz="26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altLang="he-IL" sz="2600" b="0" i="1" smtClean="0">
                        <a:latin typeface="Cambria Math"/>
                        <a:ea typeface="Cambria Math"/>
                      </a:rPr>
                      <m:t>⋅</m:t>
                    </m:r>
                    <m:func>
                      <m:funcPr>
                        <m:ctrlPr>
                          <a:rPr lang="en-US" altLang="he-IL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he-IL" sz="2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he-IL" sz="2600" b="0" i="0" smtClean="0">
                                <a:latin typeface="Cambria Math"/>
                                <a:ea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he-IL" sz="2600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he-IL" sz="2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he-IL" sz="2600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6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600" dirty="0"/>
                  <a:t>	</a:t>
                </a:r>
                <a:r>
                  <a:rPr lang="en-US" sz="2600" dirty="0" smtClean="0"/>
                  <a:t>[</a:t>
                </a:r>
                <a:r>
                  <a:rPr lang="en-US" sz="2600" dirty="0" err="1" smtClean="0"/>
                  <a:t>Gebauer</a:t>
                </a:r>
                <a:r>
                  <a:rPr lang="en-US" sz="2600" dirty="0" smtClean="0"/>
                  <a:t>, Szabó’09]</a:t>
                </a:r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Maker: </a:t>
                </a:r>
              </a:p>
              <a:p>
                <a:pPr>
                  <a:buFontTx/>
                  <a:buChar char="-"/>
                </a:pPr>
                <a:r>
                  <a:rPr lang="en-US" sz="2600" dirty="0" smtClean="0"/>
                  <a:t>chooses a vertex </a:t>
                </a:r>
                <a14:m>
                  <m:oMath xmlns:m="http://schemas.openxmlformats.org/officeDocument/2006/math">
                    <m:r>
                      <a:rPr lang="en-US" altLang="he-IL" sz="2600" i="1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altLang="he-IL" sz="2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600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&lt;</m:t>
                    </m:r>
                    <m:r>
                      <a:rPr lang="en-US" sz="2600" b="0" i="1" smtClean="0">
                        <a:latin typeface="Cambria Math"/>
                      </a:rPr>
                      <m:t>16</m:t>
                    </m:r>
                  </m:oMath>
                </a14:m>
                <a:r>
                  <a:rPr lang="en-US" sz="2600" dirty="0" smtClean="0"/>
                  <a:t> in his graph</a:t>
                </a:r>
              </a:p>
              <a:p>
                <a:pPr marL="0" indent="0">
                  <a:buNone/>
                </a:pPr>
                <a:r>
                  <a:rPr lang="en-US" sz="2600" dirty="0"/>
                  <a:t>	</a:t>
                </a:r>
                <a:r>
                  <a:rPr lang="en-US" sz="2600" dirty="0" smtClean="0"/>
                  <a:t>with max. </a:t>
                </a:r>
                <a14:m>
                  <m:oMath xmlns:m="http://schemas.openxmlformats.org/officeDocument/2006/math">
                    <m:r>
                      <a:rPr lang="en-US" altLang="he-IL" sz="2600" i="1">
                        <a:latin typeface="Cambria Math"/>
                      </a:rPr>
                      <m:t>𝑑𝑎𝑛𝑔𝑒𝑟</m:t>
                    </m:r>
                    <m:d>
                      <m:dPr>
                        <m:ctrlPr>
                          <a:rPr lang="en-US" altLang="he-IL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6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600" dirty="0" smtClean="0"/>
                  <a:t>;</a:t>
                </a:r>
              </a:p>
              <a:p>
                <a:pPr>
                  <a:buFontTx/>
                  <a:buChar char="-"/>
                </a:pPr>
                <a:r>
                  <a:rPr lang="en-US" sz="2600" dirty="0" smtClean="0"/>
                  <a:t>claims a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random</a:t>
                </a:r>
                <a:r>
                  <a:rPr lang="en-US" sz="2600" dirty="0" smtClean="0"/>
                  <a:t> free edge incident to </a:t>
                </a:r>
                <a14:m>
                  <m:oMath xmlns:m="http://schemas.openxmlformats.org/officeDocument/2006/math">
                    <m:r>
                      <a:rPr lang="en-US" altLang="he-IL" sz="2600" i="1"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pPr>
                  <a:buFontTx/>
                  <a:buChar char="-"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Gets a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(</m:t>
                    </m:r>
                    <m:r>
                      <a:rPr lang="en-US" sz="2600" i="1">
                        <a:latin typeface="Cambria Math"/>
                      </a:rPr>
                      <m:t>𝑘</m:t>
                    </m:r>
                    <m:r>
                      <a:rPr lang="en-US" sz="2600" i="1">
                        <a:latin typeface="Cambria Math"/>
                      </a:rPr>
                      <m:t>,</m:t>
                    </m:r>
                    <m:r>
                      <a:rPr lang="en-US" sz="2600" i="1">
                        <a:latin typeface="Cambria Math"/>
                      </a:rPr>
                      <m:t>2</m:t>
                    </m:r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-</a:t>
                </a:r>
                <a:r>
                  <a:rPr lang="en-US" sz="2600" dirty="0" smtClean="0"/>
                  <a:t>expander,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0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21</a:t>
            </a:fld>
            <a:endParaRPr lang="he-IL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5410200"/>
            <a:ext cx="4953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85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Biased </a:t>
            </a:r>
            <a:r>
              <a:rPr lang="en-US" sz="3000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Hamiltonicity</a:t>
            </a:r>
            <a:r>
              <a:rPr lang="en-US" sz="30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game – Maker’s side (cont.)</a:t>
            </a:r>
            <a:endParaRPr lang="he-IL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l" rtl="0">
                  <a:buNone/>
                </a:pPr>
                <a:r>
                  <a:rPr lang="en-US" sz="2400" u="sng" dirty="0" smtClean="0">
                    <a:solidFill>
                      <a:srgbClr val="00B050"/>
                    </a:solidFill>
                  </a:rPr>
                  <a:t>Stage 2</a:t>
                </a:r>
                <a:r>
                  <a:rPr lang="en-US" sz="2400" dirty="0" smtClean="0"/>
                  <a:t>: 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makes sure his graph is connected</a:t>
                </a:r>
              </a:p>
              <a:p>
                <a:pPr marL="0" indent="0" algn="l" rtl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- easy</a:t>
                </a:r>
              </a:p>
              <a:p>
                <a:pPr marL="0" indent="0" algn="l" rtl="0">
                  <a:buNone/>
                </a:pPr>
                <a:endParaRPr lang="en-US" sz="2400" dirty="0"/>
              </a:p>
              <a:p>
                <a:pPr marL="0" indent="0" algn="l" rtl="0">
                  <a:buNone/>
                </a:pPr>
                <a:r>
                  <a:rPr lang="en-US" sz="2400" u="sng" dirty="0" smtClean="0">
                    <a:solidFill>
                      <a:srgbClr val="00B050"/>
                    </a:solidFill>
                  </a:rPr>
                  <a:t>Stage 3</a:t>
                </a:r>
                <a:r>
                  <a:rPr lang="en-US" sz="2400" dirty="0" smtClean="0"/>
                  <a:t>: 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brings his graph to </a:t>
                </a:r>
                <a:r>
                  <a:rPr lang="en-US" sz="2400" dirty="0" err="1" smtClean="0">
                    <a:solidFill>
                      <a:srgbClr val="008000"/>
                    </a:solidFill>
                  </a:rPr>
                  <a:t>Hamiltonicity</a:t>
                </a:r>
                <a:endParaRPr lang="en-US" sz="2400" dirty="0" smtClean="0">
                  <a:solidFill>
                    <a:srgbClr val="00800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- standard</a:t>
                </a:r>
              </a:p>
              <a:p>
                <a:pPr marL="0" indent="0" algn="l" rtl="0"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	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 (boosters, etc.)</a:t>
                </a:r>
              </a:p>
              <a:p>
                <a:pPr marL="0" indent="0" algn="l" rtl="0">
                  <a:buNone/>
                </a:pPr>
                <a:endParaRPr lang="en-US" sz="2400" dirty="0"/>
              </a:p>
              <a:p>
                <a:pPr marL="0" indent="0" algn="l" rtl="0">
                  <a:buNone/>
                </a:pPr>
                <a:r>
                  <a:rPr lang="en-US" sz="2400" dirty="0" smtClean="0"/>
                  <a:t>All this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18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moves; 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wins when most of the board is still empty…	</a:t>
                </a:r>
                <a:r>
                  <a:rPr lang="en-US" altLang="he-IL" sz="2400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he-IL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altLang="he-IL" sz="2400" dirty="0">
                    <a:solidFill>
                      <a:srgbClr val="7030A0"/>
                    </a:solidFill>
                  </a:rPr>
                  <a:t>Have witnessed: </a:t>
                </a:r>
                <a:r>
                  <a:rPr lang="en-US" altLang="he-IL" sz="2400" dirty="0" smtClean="0">
                    <a:solidFill>
                      <a:srgbClr val="7030A0"/>
                    </a:solidFill>
                  </a:rPr>
                  <a:t>winning strategy based on a random play </a:t>
                </a:r>
                <a:endParaRPr lang="en-US" altLang="he-IL" sz="2400" dirty="0">
                  <a:solidFill>
                    <a:srgbClr val="7030A0"/>
                  </a:solidFill>
                </a:endParaRP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887" b="-12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22</a:t>
            </a:fld>
            <a:endParaRPr lang="he-IL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4267200"/>
            <a:ext cx="5562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5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Large component game</a:t>
            </a:r>
            <a:endParaRPr lang="he-IL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u="sng" dirty="0" smtClean="0">
                    <a:solidFill>
                      <a:srgbClr val="FF0000"/>
                    </a:solidFill>
                  </a:rPr>
                  <a:t>Setting</a:t>
                </a:r>
                <a:r>
                  <a:rPr lang="en-US" sz="2400" dirty="0"/>
                  <a:t>: </a:t>
                </a:r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Maker-Breaker;</a:t>
                </a:r>
              </a:p>
              <a:p>
                <a:pPr>
                  <a:buFontTx/>
                  <a:buChar char="-"/>
                </a:pPr>
                <a:r>
                  <a:rPr lang="en-US" sz="2400" dirty="0"/>
                  <a:t>played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;</a:t>
                </a:r>
              </a:p>
              <a:p>
                <a:pPr>
                  <a:buFontTx/>
                  <a:buChar char="-"/>
                </a:pPr>
                <a:r>
                  <a:rPr lang="en-US" sz="2400" dirty="0"/>
                  <a:t>Maker </a:t>
                </a:r>
                <a:r>
                  <a:rPr lang="en-US" sz="2400" dirty="0" smtClean="0"/>
                  <a:t>aims to create as large a connected component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 as possible in his graph</a:t>
                </a:r>
              </a:p>
              <a:p>
                <a:pPr>
                  <a:buFontTx/>
                  <a:buChar char="-"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Considered by </a:t>
                </a:r>
                <a:r>
                  <a:rPr lang="en-US" sz="2400" dirty="0" err="1" smtClean="0">
                    <a:solidFill>
                      <a:srgbClr val="002060"/>
                    </a:solidFill>
                  </a:rPr>
                  <a:t>Bednarska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, Łuczak’01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	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(“Biased positional games and phase transition”)</a:t>
                </a:r>
                <a:endParaRPr lang="en-US" dirty="0">
                  <a:solidFill>
                    <a:srgbClr val="002060"/>
                  </a:solidFill>
                </a:endParaRP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0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23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3724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000" u="sng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Recall what happens in </a:t>
                </a:r>
                <a14:m>
                  <m:oMath xmlns:m="http://schemas.openxmlformats.org/officeDocument/2006/math">
                    <m:r>
                      <a:rPr lang="en-US" sz="3000" b="0" i="1" u="sng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𝐺</m:t>
                    </m:r>
                    <m:d>
                      <m:dPr>
                        <m:ctrlPr>
                          <a:rPr lang="en-US" sz="3000" b="0" i="1" u="sng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000" b="0" i="1" u="sng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3000" b="0" i="1" u="sng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3000" b="0" i="1" u="sng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</m:d>
                    <m:r>
                      <a:rPr lang="en-US" sz="3000" b="0" i="1" u="sng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…</m:t>
                    </m:r>
                  </m:oMath>
                </a14:m>
                <a:endParaRPr lang="he-IL" sz="3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Erdős, Rényi’60: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u="sng" dirty="0" smtClean="0">
                    <a:solidFill>
                      <a:srgbClr val="00B050"/>
                    </a:solidFill>
                  </a:rPr>
                  <a:t>Random graph model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u="sng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u="sng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u="sng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u="sng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u="sng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: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u="sng" dirty="0" smtClean="0"/>
                  <a:t>whp</a:t>
                </a:r>
                <a:r>
                  <a:rPr lang="en-US" sz="2400" dirty="0" smtClean="0"/>
                  <a:t> all conn. components 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>
                  <a:buFontTx/>
                  <a:buChar char="-"/>
                </a:pPr>
                <a:endParaRPr lang="en-US" sz="2400" dirty="0"/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u="sng" dirty="0" err="1"/>
                  <a:t>whp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the largest conn</a:t>
                </a:r>
                <a:r>
                  <a:rPr lang="en-US" sz="2400" dirty="0"/>
                  <a:t>. c</a:t>
                </a:r>
                <a:r>
                  <a:rPr lang="en-US" sz="2400" dirty="0" smtClean="0"/>
                  <a:t>omp.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is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of size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(the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giant component</a:t>
                </a:r>
                <a:r>
                  <a:rPr lang="en-US" sz="2400" dirty="0" smtClean="0"/>
                  <a:t>);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all others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-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phase transition 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in random graphs</a:t>
                </a:r>
                <a:endParaRPr lang="en-US" sz="24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>
                  <a:buFontTx/>
                  <a:buChar char="-"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17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24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8275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And now – this is what happens in games</a:t>
            </a:r>
            <a:endParaRPr lang="he-IL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Bednarska</a:t>
                </a:r>
                <a:r>
                  <a:rPr lang="en-US" sz="2400" dirty="0"/>
                  <a:t>, Łuczak’01 </a:t>
                </a:r>
                <a:r>
                  <a:rPr lang="en-US" sz="2400" dirty="0" smtClean="0"/>
                  <a:t>: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 Breaker has a strategy to keep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	all components in Maker’s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2400" dirty="0" smtClean="0"/>
                  <a:t> ;</a:t>
                </a:r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Maker </a:t>
                </a:r>
                <a:r>
                  <a:rPr lang="en-US" sz="2400" dirty="0"/>
                  <a:t>has a strategy to </a:t>
                </a:r>
                <a:r>
                  <a:rPr lang="en-US" sz="2400" dirty="0" smtClean="0"/>
                  <a:t>create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	a  component of size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-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phase transition in games 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>
                  <a:solidFill>
                    <a:srgbClr val="002060"/>
                  </a:solidFill>
                </a:endParaRPr>
              </a:p>
              <a:p>
                <a:pPr>
                  <a:buFontTx/>
                  <a:buChar char="-"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amazingly similar to random graphs</a:t>
                </a:r>
              </a:p>
              <a:p>
                <a:pPr>
                  <a:buFontTx/>
                  <a:buChar char="-"/>
                </a:pPr>
                <a:endParaRPr lang="en-US" sz="24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(recall the </a:t>
                </a:r>
                <a:r>
                  <a:rPr lang="en-US" sz="2400" dirty="0" err="1" smtClean="0">
                    <a:solidFill>
                      <a:srgbClr val="002060"/>
                    </a:solidFill>
                  </a:rPr>
                  <a:t>Erdős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paradigm (Dumb = Clever)…)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>
                  <a:buFontTx/>
                  <a:buChar char="-"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752" b="-4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25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619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Games on random boards </a:t>
            </a:r>
            <a:endParaRPr lang="he-IL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400" u="sng" dirty="0" smtClean="0">
                    <a:solidFill>
                      <a:srgbClr val="FF0000"/>
                    </a:solidFill>
                  </a:rPr>
                  <a:t>Motivation</a:t>
                </a:r>
                <a:r>
                  <a:rPr lang="en-US" sz="24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Unbiased MB games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are frequently easy for Maker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u="sng" dirty="0" smtClean="0">
                    <a:solidFill>
                      <a:srgbClr val="00B050"/>
                    </a:solidFill>
                  </a:rPr>
                  <a:t>Possible remedies</a:t>
                </a:r>
                <a:r>
                  <a:rPr lang="en-US" sz="2400" dirty="0" smtClean="0"/>
                  <a:t>:</a:t>
                </a:r>
              </a:p>
              <a:p>
                <a:pPr>
                  <a:buFontTx/>
                  <a:buChar char="-"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introduce game bias;</a:t>
                </a:r>
              </a:p>
              <a:p>
                <a:pPr>
                  <a:buFontTx/>
                  <a:buChar char="-"/>
                </a:pPr>
                <a:r>
                  <a:rPr lang="en-US" sz="2400" dirty="0" err="1" smtClean="0">
                    <a:solidFill>
                      <a:srgbClr val="002060"/>
                    </a:solidFill>
                  </a:rPr>
                  <a:t>sparsify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the board (say, play 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);</a:t>
                </a:r>
              </a:p>
              <a:p>
                <a:pPr>
                  <a:buFontTx/>
                  <a:buChar char="-"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(both)</a:t>
                </a:r>
              </a:p>
              <a:p>
                <a:pPr>
                  <a:buFontTx/>
                  <a:buChar char="-"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u="sng" dirty="0">
                    <a:solidFill>
                      <a:srgbClr val="FF0000"/>
                    </a:solidFill>
                  </a:rPr>
                  <a:t>Setting</a:t>
                </a:r>
                <a:r>
                  <a:rPr lang="en-US" sz="2400" dirty="0"/>
                  <a:t>: </a:t>
                </a:r>
              </a:p>
              <a:p>
                <a:pPr>
                  <a:buFontTx/>
                  <a:buChar char="-"/>
                </a:pPr>
                <a:r>
                  <a:rPr lang="en-US" sz="2400" dirty="0"/>
                  <a:t>u</a:t>
                </a:r>
                <a:r>
                  <a:rPr lang="en-US" sz="2400" dirty="0" smtClean="0"/>
                  <a:t>nbiased Maker-Breaker</a:t>
                </a:r>
                <a:r>
                  <a:rPr lang="en-US" sz="2400" dirty="0"/>
                  <a:t>;</a:t>
                </a:r>
              </a:p>
              <a:p>
                <a:pPr>
                  <a:buFontTx/>
                  <a:buChar char="-"/>
                </a:pPr>
                <a:r>
                  <a:rPr lang="en-US" sz="2400" dirty="0"/>
                  <a:t>played on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;</a:t>
                </a:r>
              </a:p>
              <a:p>
                <a:pPr>
                  <a:buFontTx/>
                  <a:buChar char="-"/>
                </a:pPr>
                <a:r>
                  <a:rPr lang="en-US" sz="2400" dirty="0"/>
                  <a:t>Maker aims to create </a:t>
                </a:r>
                <a:r>
                  <a:rPr lang="en-US" sz="2400" dirty="0" smtClean="0"/>
                  <a:t>a graph possessing a given target property </a:t>
                </a:r>
              </a:p>
              <a:p>
                <a:pPr marL="0" indent="0">
                  <a:buNone/>
                </a:pPr>
                <a:r>
                  <a:rPr lang="en-US" sz="2400" dirty="0"/>
                  <a:t>	(connectivity, </a:t>
                </a:r>
                <a:r>
                  <a:rPr lang="en-US" sz="2400" dirty="0" err="1" smtClean="0"/>
                  <a:t>Hamiltonicity</a:t>
                </a:r>
                <a:r>
                  <a:rPr lang="en-US" sz="2400" dirty="0"/>
                  <a:t>, copy 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, etc</a:t>
                </a:r>
                <a:r>
                  <a:rPr lang="en-US" sz="2400" dirty="0" smtClean="0"/>
                  <a:t>.)</a:t>
                </a:r>
              </a:p>
              <a:p>
                <a:pPr>
                  <a:buFontTx/>
                  <a:buChar char="-"/>
                </a:pPr>
                <a:r>
                  <a:rPr lang="en-US" sz="2400" dirty="0" smtClean="0"/>
                  <a:t>Outcome: binary </a:t>
                </a:r>
                <a:r>
                  <a:rPr lang="en-US" sz="2400" dirty="0" err="1" smtClean="0"/>
                  <a:t>r.v</a:t>
                </a:r>
                <a:r>
                  <a:rPr lang="en-US" sz="2400" dirty="0" smtClean="0"/>
                  <a:t>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 smtClean="0"/>
                  <a:t>iff</a:t>
                </a:r>
                <a:r>
                  <a:rPr lang="en-US" sz="2400" dirty="0" smtClean="0"/>
                  <a:t> Maker wins the game</a:t>
                </a:r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>
                  <a:buFontTx/>
                  <a:buChar char="-"/>
                </a:pPr>
                <a:endParaRPr lang="en-US" sz="2400" dirty="0" smtClean="0"/>
              </a:p>
              <a:p>
                <a:pPr>
                  <a:buFontTx/>
                  <a:buChar char="-"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>
                  <a:buFontTx/>
                  <a:buChar char="-"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0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26</a:t>
            </a:fld>
            <a:endParaRPr lang="he-I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65257"/>
            <a:ext cx="1904762" cy="190476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9600" y="3048000"/>
            <a:ext cx="6172200" cy="533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197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u="sng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Unbiased </a:t>
                </a:r>
                <a:r>
                  <a:rPr lang="en-US" sz="3200" u="sng" dirty="0" err="1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Hamiltonicity</a:t>
                </a:r>
                <a:r>
                  <a:rPr lang="en-US" sz="3200" u="sng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game on </a:t>
                </a:r>
                <a14:m>
                  <m:oMath xmlns:m="http://schemas.openxmlformats.org/officeDocument/2006/math">
                    <m:r>
                      <a:rPr lang="en-US" sz="3200" b="0" i="1" u="sng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𝐺</m:t>
                    </m:r>
                    <m:r>
                      <a:rPr lang="en-US" sz="3200" b="0" i="1" u="sng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 b="0" i="1" u="sng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sz="3200" b="0" i="1" u="sng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3200" b="0" i="1" u="sng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US" sz="3200" b="0" i="1" u="sng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he-IL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Char char="-"/>
                </a:pPr>
                <a:r>
                  <a:rPr lang="en-US" sz="2400" b="0" dirty="0" smtClean="0"/>
                  <a:t>Maker aims to creat</a:t>
                </a:r>
                <a:r>
                  <a:rPr lang="en-US" sz="2400" dirty="0" smtClean="0"/>
                  <a:t>e a Hamilton cycle</a:t>
                </a:r>
              </a:p>
              <a:p>
                <a:pPr>
                  <a:buFontTx/>
                  <a:buChar char="-"/>
                </a:pPr>
                <a:endParaRPr lang="en-US" sz="2400" b="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Necessary conditions 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for Maker’s typical win: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num>
                      <m:den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b="0" dirty="0" smtClean="0">
                    <a:solidFill>
                      <a:srgbClr val="00206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	</a:t>
                </a:r>
                <a:r>
                  <a:rPr lang="en-US" sz="2400" b="0" dirty="0" smtClean="0">
                    <a:solidFill>
                      <a:srgbClr val="002060"/>
                    </a:solidFill>
                  </a:rPr>
                  <a:t>(to ensure: </a:t>
                </a:r>
                <a:r>
                  <a:rPr lang="en-US" sz="2400" b="0" u="sng" dirty="0" err="1" smtClean="0">
                    <a:solidFill>
                      <a:srgbClr val="002060"/>
                    </a:solidFill>
                  </a:rPr>
                  <a:t>whp</a:t>
                </a:r>
                <a:r>
                  <a:rPr lang="en-US" sz="2400" b="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0" dirty="0" smtClean="0">
                    <a:solidFill>
                      <a:srgbClr val="002060"/>
                    </a:solidFill>
                  </a:rPr>
                  <a:t> contains a Hamilton cycle)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endParaRPr lang="en-US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	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(</a:t>
                </a:r>
                <a:r>
                  <a:rPr lang="en-US" sz="2400" dirty="0">
                    <a:solidFill>
                      <a:srgbClr val="002060"/>
                    </a:solidFill>
                  </a:rPr>
                  <a:t>to ensure: </a:t>
                </a:r>
                <a:r>
                  <a:rPr lang="en-US" sz="2400" u="sng" dirty="0" err="1">
                    <a:solidFill>
                      <a:srgbClr val="002060"/>
                    </a:solidFill>
                  </a:rPr>
                  <a:t>whp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	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– otherwise Breaker easily forces: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)</a:t>
                </a:r>
              </a:p>
              <a:p>
                <a:endParaRPr lang="en-US" b="0" dirty="0" smtClean="0"/>
              </a:p>
              <a:p>
                <a:pPr algn="l" rtl="0">
                  <a:buFontTx/>
                  <a:buChar char="-"/>
                </a:pPr>
                <a:endParaRPr lang="en-US" dirty="0" smtClean="0"/>
              </a:p>
              <a:p>
                <a:pPr algn="l" rtl="0">
                  <a:buFontTx/>
                  <a:buChar char="-"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3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27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7912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u="sng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Hamiltonicity game on </a:t>
                </a:r>
                <a14:m>
                  <m:oMath xmlns:m="http://schemas.openxmlformats.org/officeDocument/2006/math">
                    <m:r>
                      <a:rPr lang="en-US" sz="3200" i="1" u="sng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𝐺</m:t>
                    </m:r>
                    <m:r>
                      <a:rPr lang="en-US" sz="3200" i="1" u="sng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 i="1" u="sng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sz="3200" i="1" u="sng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3200" i="1" u="sng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US" sz="3200" i="1" u="sng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200" u="sng" dirty="0"/>
                  <a:t> </a:t>
                </a:r>
                <a:r>
                  <a:rPr lang="en-US" sz="3200" u="sng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– result</a:t>
                </a:r>
                <a:endParaRPr lang="he-IL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0" dirty="0" smtClean="0">
                    <a:solidFill>
                      <a:srgbClr val="002060"/>
                    </a:solidFill>
                  </a:rPr>
                  <a:t>Resolved in: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Ben-Shimon, Ferber, Hefetz, K.’12</a:t>
                </a:r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:r>
                  <a:rPr lang="en-US" sz="2400" u="sng" dirty="0" smtClean="0">
                    <a:solidFill>
                      <a:srgbClr val="FF0000"/>
                    </a:solidFill>
                  </a:rPr>
                  <a:t>Th.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b="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 smtClean="0"/>
                  <a:t> is </a:t>
                </a:r>
                <a:r>
                  <a:rPr lang="en-US" sz="2400" u="sng" dirty="0" err="1" smtClean="0"/>
                  <a:t>whp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Maker wins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  the unbiased </a:t>
                </a:r>
                <a:r>
                  <a:rPr lang="en-US" sz="2400" dirty="0" err="1" smtClean="0"/>
                  <a:t>Hamiltonicity</a:t>
                </a:r>
                <a:r>
                  <a:rPr lang="en-US" sz="2400" dirty="0" smtClean="0"/>
                  <a:t> game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(in fact, proved a stronger – hitting time – version)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altLang="he-IL" sz="2400" dirty="0">
                    <a:solidFill>
                      <a:srgbClr val="7030A0"/>
                    </a:solidFill>
                  </a:rPr>
                  <a:t>Have </a:t>
                </a:r>
                <a:r>
                  <a:rPr lang="en-US" altLang="he-IL" sz="2400" dirty="0" smtClean="0">
                    <a:solidFill>
                      <a:srgbClr val="7030A0"/>
                    </a:solidFill>
                  </a:rPr>
                  <a:t>seen: games played on random boards </a:t>
                </a:r>
                <a:endParaRPr lang="en-US" altLang="he-IL" sz="24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algn="l" rtl="0">
                  <a:buFontTx/>
                  <a:buChar char="-"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28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4654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5CEBB2-C670-4681-880D-2F835411B96D}" type="slidenum">
              <a:rPr lang="he-IL" altLang="he-IL" smtClean="0"/>
              <a:pPr eaLnBrk="1" hangingPunct="1"/>
              <a:t>2</a:t>
            </a:fld>
            <a:endParaRPr lang="en-US" altLang="he-IL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Positional games – setting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600200"/>
                <a:ext cx="8218488" cy="475615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he-IL" sz="2400" dirty="0" smtClean="0">
                    <a:solidFill>
                      <a:schemeClr val="tx1"/>
                    </a:solidFill>
                  </a:rPr>
                  <a:t>2-player</a:t>
                </a:r>
              </a:p>
              <a:p>
                <a:pPr>
                  <a:lnSpc>
                    <a:spcPct val="90000"/>
                  </a:lnSpc>
                </a:pPr>
                <a:endParaRPr lang="en-US" altLang="he-IL" sz="24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he-IL" sz="2400" dirty="0" smtClean="0"/>
                  <a:t>zero-sum game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400" dirty="0"/>
                  <a:t>	</a:t>
                </a:r>
                <a:r>
                  <a:rPr lang="en-US" altLang="he-IL" sz="2400" dirty="0" smtClean="0"/>
                  <a:t>(win of 1</a:t>
                </a:r>
                <a:r>
                  <a:rPr lang="en-US" altLang="he-IL" sz="2400" baseline="30000" dirty="0" smtClean="0"/>
                  <a:t>st</a:t>
                </a:r>
                <a:r>
                  <a:rPr lang="en-US" altLang="he-IL" sz="2400" dirty="0" smtClean="0"/>
                  <a:t>=loss of 2</a:t>
                </a:r>
                <a:r>
                  <a:rPr lang="en-US" altLang="he-IL" sz="2400" baseline="30000" dirty="0" smtClean="0"/>
                  <a:t>nd</a:t>
                </a:r>
                <a:r>
                  <a:rPr lang="en-US" altLang="he-IL" sz="2400" dirty="0"/>
                  <a:t>/</a:t>
                </a:r>
                <a:r>
                  <a:rPr lang="en-US" altLang="he-IL" sz="2400" dirty="0" smtClean="0"/>
                  <a:t>win of 2</a:t>
                </a:r>
                <a:r>
                  <a:rPr lang="en-US" altLang="he-IL" sz="2400" baseline="30000" dirty="0" smtClean="0"/>
                  <a:t>nd</a:t>
                </a:r>
                <a:r>
                  <a:rPr lang="en-US" altLang="he-IL" sz="2400" dirty="0" smtClean="0"/>
                  <a:t>=loss of 1</a:t>
                </a:r>
                <a:r>
                  <a:rPr lang="en-US" altLang="he-IL" sz="2400" baseline="30000" dirty="0" smtClean="0"/>
                  <a:t>st</a:t>
                </a:r>
                <a:r>
                  <a:rPr lang="en-US" altLang="he-IL" sz="2400" dirty="0" smtClean="0"/>
                  <a:t>/draw)</a:t>
                </a:r>
              </a:p>
              <a:p>
                <a:pPr>
                  <a:lnSpc>
                    <a:spcPct val="90000"/>
                  </a:lnSpc>
                </a:pPr>
                <a:endParaRPr lang="en-US" altLang="he-IL" sz="24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altLang="he-IL" sz="2400" dirty="0"/>
                  <a:t>p</a:t>
                </a:r>
                <a:r>
                  <a:rPr lang="en-US" altLang="he-IL" sz="2400" dirty="0" smtClean="0">
                    <a:solidFill>
                      <a:schemeClr val="tx1"/>
                    </a:solidFill>
                  </a:rPr>
                  <a:t>erfect information games</a:t>
                </a:r>
              </a:p>
              <a:p>
                <a:pPr>
                  <a:lnSpc>
                    <a:spcPct val="90000"/>
                  </a:lnSpc>
                </a:pPr>
                <a:endParaRPr lang="en-US" altLang="he-IL" sz="2400" dirty="0"/>
              </a:p>
              <a:p>
                <a:pPr>
                  <a:lnSpc>
                    <a:spcPct val="90000"/>
                  </a:lnSpc>
                </a:pPr>
                <a:r>
                  <a:rPr lang="en-US" altLang="he-IL" sz="2400" dirty="0"/>
                  <a:t>n</a:t>
                </a:r>
                <a:r>
                  <a:rPr lang="en-US" altLang="he-IL" sz="2400" dirty="0" smtClean="0">
                    <a:solidFill>
                      <a:schemeClr val="tx1"/>
                    </a:solidFill>
                  </a:rPr>
                  <a:t>o chance moves </a:t>
                </a:r>
              </a:p>
              <a:p>
                <a:pPr>
                  <a:lnSpc>
                    <a:spcPct val="90000"/>
                  </a:lnSpc>
                </a:pPr>
                <a:endParaRPr lang="en-US" altLang="he-IL" sz="24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he-IL" sz="2400" dirty="0"/>
                  <a:t>b</a:t>
                </a:r>
                <a:r>
                  <a:rPr lang="en-US" altLang="he-IL" sz="2400" dirty="0" smtClean="0"/>
                  <a:t>oth players assumed to play perfectly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400" dirty="0" smtClean="0"/>
                  <a:t>	</a:t>
                </a:r>
                <a:r>
                  <a:rPr lang="en-US" altLang="he-IL" sz="240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he-IL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altLang="he-IL" sz="2400" dirty="0" smtClean="0">
                    <a:solidFill>
                      <a:schemeClr val="tx1"/>
                    </a:solidFill>
                  </a:rPr>
                  <a:t> game outcome = deterministic function of 	  	      parameters)</a:t>
                </a: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600200"/>
                <a:ext cx="8218488" cy="4756150"/>
              </a:xfrm>
              <a:blipFill rotWithShape="0">
                <a:blip r:embed="rId3"/>
                <a:stretch>
                  <a:fillRect l="-1039" t="-24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97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Half-random 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games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l" rtl="0">
                  <a:buNone/>
                </a:pPr>
                <a:r>
                  <a:rPr lang="en-US" sz="2600" u="sng" dirty="0" smtClean="0">
                    <a:solidFill>
                      <a:srgbClr val="FF0000"/>
                    </a:solidFill>
                  </a:rPr>
                  <a:t>Setting</a:t>
                </a:r>
                <a:r>
                  <a:rPr lang="en-US" sz="2600" dirty="0" smtClean="0"/>
                  <a:t>:</a:t>
                </a:r>
              </a:p>
              <a:p>
                <a:pPr marL="0" indent="0" algn="l" rtl="0">
                  <a:buNone/>
                </a:pPr>
                <a:r>
                  <a:rPr lang="en-US" sz="2600" dirty="0" smtClean="0"/>
                  <a:t>-  Maker-Breaker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 smtClean="0"/>
                  <a:t>game</a:t>
                </a:r>
              </a:p>
              <a:p>
                <a:pPr marL="0" indent="0" algn="l" rtl="0">
                  <a:buNone/>
                </a:pPr>
                <a:r>
                  <a:rPr lang="en-US" sz="2600" dirty="0" smtClean="0"/>
                  <a:t>-  played 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 smtClean="0"/>
                  <a:t> (or more generally 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)</a:t>
                </a:r>
              </a:p>
              <a:p>
                <a:pPr algn="l" rtl="0">
                  <a:buFontTx/>
                  <a:buChar char="-"/>
                </a:pPr>
                <a:r>
                  <a:rPr lang="en-US" sz="2600" dirty="0" smtClean="0">
                    <a:solidFill>
                      <a:srgbClr val="FF0000"/>
                    </a:solidFill>
                  </a:rPr>
                  <a:t>one</a:t>
                </a:r>
                <a:r>
                  <a:rPr lang="en-US" sz="2600" dirty="0" smtClean="0"/>
                  <a:t> of the players plays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randomly</a:t>
                </a:r>
                <a:r>
                  <a:rPr lang="en-US" sz="2600" dirty="0" smtClean="0"/>
                  <a:t> (chooses random free elements in each turn),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other</a:t>
                </a:r>
                <a:r>
                  <a:rPr lang="en-US" sz="2600" dirty="0" smtClean="0"/>
                  <a:t> plays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perfectly</a:t>
                </a:r>
              </a:p>
              <a:p>
                <a:pPr algn="l" rtl="0">
                  <a:buFontTx/>
                  <a:buChar char="-"/>
                </a:pPr>
                <a:endParaRPr lang="en-US" sz="2600" dirty="0"/>
              </a:p>
              <a:p>
                <a:pPr marL="0" indent="0" algn="l" rtl="0">
                  <a:buNone/>
                </a:pPr>
                <a:r>
                  <a:rPr lang="en-US" sz="2600" dirty="0" smtClean="0">
                    <a:solidFill>
                      <a:srgbClr val="002060"/>
                    </a:solidFill>
                  </a:rPr>
                  <a:t>Somewhat reminiscent of the </a:t>
                </a:r>
                <a:r>
                  <a:rPr lang="en-US" sz="2600" dirty="0" err="1" smtClean="0">
                    <a:solidFill>
                      <a:srgbClr val="002060"/>
                    </a:solidFill>
                  </a:rPr>
                  <a:t>s.c.</a:t>
                </a:r>
                <a:r>
                  <a:rPr lang="en-US" sz="2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 smtClean="0">
                    <a:solidFill>
                      <a:srgbClr val="FF0000"/>
                    </a:solidFill>
                  </a:rPr>
                  <a:t>Achlioptas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 process</a:t>
                </a:r>
              </a:p>
              <a:p>
                <a:pPr marL="0" indent="0" algn="l" rtl="0">
                  <a:buNone/>
                </a:pPr>
                <a:endParaRPr lang="en-US" sz="2600" dirty="0"/>
              </a:p>
              <a:p>
                <a:pPr marL="0" indent="0" algn="l" rtl="0">
                  <a:buNone/>
                </a:pPr>
                <a:r>
                  <a:rPr lang="en-US" sz="2600" dirty="0" smtClean="0">
                    <a:solidFill>
                      <a:srgbClr val="002060"/>
                    </a:solidFill>
                  </a:rPr>
                  <a:t>Considered independently by:</a:t>
                </a:r>
              </a:p>
              <a:p>
                <a:pPr marL="0" indent="0" algn="l" rtl="0">
                  <a:buNone/>
                </a:pP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smtClean="0">
                    <a:solidFill>
                      <a:srgbClr val="002060"/>
                    </a:solidFill>
                  </a:rPr>
                  <a:t>- </a:t>
                </a:r>
                <a:r>
                  <a:rPr lang="en-US" sz="2600" dirty="0" err="1" smtClean="0">
                    <a:solidFill>
                      <a:srgbClr val="002060"/>
                    </a:solidFill>
                  </a:rPr>
                  <a:t>Groschwitz</a:t>
                </a:r>
                <a:r>
                  <a:rPr lang="en-US" sz="2600" dirty="0" smtClean="0">
                    <a:solidFill>
                      <a:srgbClr val="002060"/>
                    </a:solidFill>
                  </a:rPr>
                  <a:t>, Szabó’16</a:t>
                </a:r>
              </a:p>
              <a:p>
                <a:pPr marL="0" indent="0" algn="l" rtl="0">
                  <a:buNone/>
                </a:pPr>
                <a:r>
                  <a:rPr lang="en-US" sz="2600" dirty="0" smtClean="0">
                    <a:solidFill>
                      <a:srgbClr val="002060"/>
                    </a:solidFill>
                  </a:rPr>
                  <a:t> - K., Kronenberg’ 15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algn="l" rtl="0">
                  <a:buFontTx/>
                  <a:buChar char="-"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8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29</a:t>
            </a:fld>
            <a:endParaRPr lang="he-I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2400"/>
            <a:ext cx="3158854" cy="22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Hamiltonicity game with random Breaker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endParaRPr lang="en-US" sz="2400" u="sng" dirty="0" smtClean="0">
                  <a:solidFill>
                    <a:srgbClr val="FF000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2400" u="sng" dirty="0" smtClean="0">
                    <a:solidFill>
                      <a:srgbClr val="FF0000"/>
                    </a:solidFill>
                  </a:rPr>
                  <a:t>Th.</a:t>
                </a:r>
                <a:r>
                  <a:rPr lang="en-US" sz="2400" dirty="0" smtClean="0"/>
                  <a:t> (GS; KK): 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/>
                  <a:t> clever Maker vs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random</a:t>
                </a:r>
                <a:r>
                  <a:rPr lang="en-US" sz="2400" dirty="0" smtClean="0"/>
                  <a:t> Breaker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 algn="l" rtl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Maker has a strategy to create a Hamilton cycle </a:t>
                </a:r>
                <a:r>
                  <a:rPr lang="en-US" sz="2400" u="sng" dirty="0" err="1" smtClean="0"/>
                  <a:t>whp</a:t>
                </a:r>
                <a:endParaRPr lang="en-US" sz="2400" u="sng" dirty="0" smtClean="0"/>
              </a:p>
              <a:p>
                <a:pPr marL="0" indent="0" algn="l" rtl="0">
                  <a:buNone/>
                </a:pPr>
                <a:endParaRPr lang="en-US" sz="2400" u="sng" dirty="0"/>
              </a:p>
              <a:p>
                <a:pPr marL="0" indent="0" algn="l" rtl="0">
                  <a:buNone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Obviously asymptotically optimal – Maker </a:t>
                </a:r>
                <a:r>
                  <a:rPr lang="en-US" sz="2400" u="sng" dirty="0" err="1" smtClean="0">
                    <a:solidFill>
                      <a:srgbClr val="002060"/>
                    </a:solidFill>
                  </a:rPr>
                  <a:t>whp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wins with </a:t>
                </a:r>
              </a:p>
              <a:p>
                <a:pPr marL="0" indent="0" algn="l" rtl="0">
                  <a:buNone/>
                </a:pPr>
                <a:r>
                  <a:rPr lang="en-US" sz="2400" b="0" dirty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edges on the board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30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9985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Hamiltonicity game with random Maker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endParaRPr lang="en-US" sz="2400" u="sng" dirty="0" smtClean="0">
                  <a:solidFill>
                    <a:srgbClr val="FF000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2400" u="sng" dirty="0" smtClean="0">
                    <a:solidFill>
                      <a:srgbClr val="FF0000"/>
                    </a:solidFill>
                  </a:rPr>
                  <a:t>Th.</a:t>
                </a:r>
                <a:r>
                  <a:rPr lang="en-US" sz="2400" dirty="0" smtClean="0"/>
                  <a:t> (GS; KK): 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random</a:t>
                </a:r>
                <a:r>
                  <a:rPr lang="en-US" sz="2400" dirty="0" smtClean="0"/>
                  <a:t> Maker vs clever Breaker </a:t>
                </a:r>
                <a:r>
                  <a:rPr lang="en-US" sz="2400" dirty="0" err="1" smtClean="0"/>
                  <a:t>Hamiltonicity</a:t>
                </a:r>
                <a:r>
                  <a:rPr lang="en-US" sz="2400" dirty="0" smtClean="0"/>
                  <a:t> game </a:t>
                </a:r>
              </a:p>
              <a:p>
                <a:pPr marL="0" indent="0" algn="l" rtl="0">
                  <a:buNone/>
                </a:pPr>
                <a:r>
                  <a:rPr lang="en-US" sz="2400" dirty="0" smtClean="0"/>
                  <a:t>  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 smtClean="0"/>
                  <a:t> - threshold function for likely Maker’s win</a:t>
                </a:r>
              </a:p>
              <a:p>
                <a:pPr marL="0" indent="0" algn="l" rtl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altLang="he-IL" sz="2400" dirty="0">
                    <a:solidFill>
                      <a:srgbClr val="7030A0"/>
                    </a:solidFill>
                  </a:rPr>
                  <a:t>Have seen: games </a:t>
                </a:r>
                <a:r>
                  <a:rPr lang="en-US" altLang="he-IL" sz="2400" dirty="0" smtClean="0">
                    <a:solidFill>
                      <a:srgbClr val="7030A0"/>
                    </a:solidFill>
                  </a:rPr>
                  <a:t>with randomness in game rules</a:t>
                </a:r>
                <a:endParaRPr lang="en-US" altLang="he-IL" sz="2400" dirty="0">
                  <a:solidFill>
                    <a:srgbClr val="7030A0"/>
                  </a:solidFill>
                </a:endParaRPr>
              </a:p>
              <a:p>
                <a:pPr marL="0" indent="0" algn="l" rtl="0">
                  <a:buNone/>
                </a:pPr>
                <a:endParaRPr lang="en-US" sz="2400" dirty="0" smtClean="0"/>
              </a:p>
              <a:p>
                <a:pPr marL="0" indent="0" algn="l" rtl="0">
                  <a:buNone/>
                </a:pPr>
                <a:r>
                  <a:rPr lang="en-US" sz="2400" dirty="0"/>
                  <a:t>	</a:t>
                </a:r>
                <a:endParaRPr lang="en-US" sz="2400" u="sng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31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3190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057400"/>
            <a:ext cx="86106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END</a:t>
            </a:r>
            <a:endParaRPr lang="he-IL" sz="1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41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5CEBB2-C670-4681-880D-2F835411B96D}" type="slidenum">
              <a:rPr lang="he-IL" altLang="he-IL" smtClean="0"/>
              <a:pPr eaLnBrk="1" hangingPunct="1"/>
              <a:t>3</a:t>
            </a:fld>
            <a:endParaRPr lang="en-US" altLang="he-IL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 what’s the connection?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218488" cy="475615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he-IL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he-IL" sz="2400" dirty="0" smtClean="0">
                <a:solidFill>
                  <a:srgbClr val="002060"/>
                </a:solidFill>
              </a:rPr>
              <a:t>How exactly is randomness related to it?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he-IL" sz="2400" dirty="0">
                <a:solidFill>
                  <a:srgbClr val="002060"/>
                </a:solidFill>
              </a:rPr>
              <a:t>	</a:t>
            </a:r>
            <a:r>
              <a:rPr lang="en-US" altLang="he-IL" sz="2400" dirty="0" smtClean="0">
                <a:solidFill>
                  <a:srgbClr val="002060"/>
                </a:solidFill>
              </a:rPr>
              <a:t>Quite unclear…</a:t>
            </a:r>
            <a:endParaRPr lang="en-US" altLang="he-IL" sz="2400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he-IL" sz="24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he-IL" sz="2400" dirty="0" smtClean="0">
                <a:solidFill>
                  <a:srgbClr val="002060"/>
                </a:solidFill>
              </a:rPr>
              <a:t>… This will be a fairly short talk…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600450"/>
            <a:ext cx="4133850" cy="3100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94" y="3608693"/>
            <a:ext cx="2966906" cy="310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5CEBB2-C670-4681-880D-2F835411B96D}" type="slidenum">
              <a:rPr lang="he-IL" altLang="he-IL" smtClean="0"/>
              <a:pPr eaLnBrk="1" hangingPunct="1"/>
              <a:t>4</a:t>
            </a:fld>
            <a:endParaRPr lang="en-US" altLang="he-IL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Omnipresent randomness in positional games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218488" cy="47561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altLang="he-IL" sz="2400" dirty="0" smtClean="0">
                <a:solidFill>
                  <a:schemeClr val="accent2"/>
                </a:solidFill>
              </a:rPr>
              <a:t>One of the most surprising/important discoveries of the field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he-IL" sz="2400" dirty="0"/>
          </a:p>
          <a:p>
            <a:pPr>
              <a:lnSpc>
                <a:spcPct val="150000"/>
              </a:lnSpc>
            </a:pPr>
            <a:r>
              <a:rPr lang="en-US" altLang="he-IL" sz="2400" dirty="0"/>
              <a:t>p</a:t>
            </a:r>
            <a:r>
              <a:rPr lang="en-US" altLang="he-IL" sz="2400" dirty="0" smtClean="0">
                <a:solidFill>
                  <a:schemeClr val="tx1"/>
                </a:solidFill>
              </a:rPr>
              <a:t>robabilistic (looking) winning criteria;</a:t>
            </a:r>
          </a:p>
          <a:p>
            <a:pPr>
              <a:lnSpc>
                <a:spcPct val="150000"/>
              </a:lnSpc>
            </a:pPr>
            <a:r>
              <a:rPr lang="en-US" altLang="he-IL" sz="2400" dirty="0"/>
              <a:t>g</a:t>
            </a:r>
            <a:r>
              <a:rPr lang="en-US" altLang="he-IL" sz="2400" dirty="0" smtClean="0"/>
              <a:t>uessing the threshold bias for biased games;</a:t>
            </a:r>
          </a:p>
          <a:p>
            <a:pPr>
              <a:lnSpc>
                <a:spcPct val="150000"/>
              </a:lnSpc>
            </a:pPr>
            <a:r>
              <a:rPr lang="en-US" altLang="he-IL" sz="2400" dirty="0" smtClean="0"/>
              <a:t>winning games using random play;</a:t>
            </a:r>
          </a:p>
          <a:p>
            <a:pPr>
              <a:lnSpc>
                <a:spcPct val="150000"/>
              </a:lnSpc>
            </a:pPr>
            <a:r>
              <a:rPr lang="en-US" altLang="he-IL" sz="2400" dirty="0"/>
              <a:t>p</a:t>
            </a:r>
            <a:r>
              <a:rPr lang="en-US" altLang="he-IL" sz="2400" dirty="0" smtClean="0"/>
              <a:t>laying on random boards;</a:t>
            </a:r>
          </a:p>
          <a:p>
            <a:pPr>
              <a:lnSpc>
                <a:spcPct val="150000"/>
              </a:lnSpc>
            </a:pPr>
            <a:r>
              <a:rPr lang="en-US" altLang="he-IL" sz="2400" dirty="0"/>
              <a:t>i</a:t>
            </a:r>
            <a:r>
              <a:rPr lang="en-US" altLang="he-IL" sz="2400" dirty="0" smtClean="0"/>
              <a:t>ntroducing randomness into game rules;</a:t>
            </a:r>
          </a:p>
          <a:p>
            <a:pPr>
              <a:lnSpc>
                <a:spcPct val="150000"/>
              </a:lnSpc>
            </a:pPr>
            <a:r>
              <a:rPr lang="en-US" altLang="he-IL" sz="2400" dirty="0" smtClean="0"/>
              <a:t>… </a:t>
            </a:r>
            <a:endParaRPr lang="en-US" altLang="he-IL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3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5CEBB2-C670-4681-880D-2F835411B96D}" type="slidenum">
              <a:rPr lang="he-IL" altLang="he-IL" smtClean="0"/>
              <a:pPr eaLnBrk="1" hangingPunct="1"/>
              <a:t>5</a:t>
            </a:fld>
            <a:endParaRPr lang="en-US" altLang="he-IL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Basic setting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218488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 eaLnBrk="1" hangingPunct="1">
                  <a:lnSpc>
                    <a:spcPct val="90000"/>
                  </a:lnSpc>
                  <a:buClr>
                    <a:srgbClr val="009900"/>
                  </a:buClr>
                </a:pPr>
                <a14:m>
                  <m:oMath xmlns:m="http://schemas.openxmlformats.org/officeDocument/2006/math">
                    <m:r>
                      <a:rPr lang="en-US" altLang="he-IL" sz="2400" i="1" dirty="0" smtClean="0">
                        <a:solidFill>
                          <a:srgbClr val="CC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he-IL" sz="2400" dirty="0" smtClean="0"/>
                  <a:t> = </a:t>
                </a:r>
                <a:r>
                  <a:rPr lang="en-US" altLang="he-IL" sz="2400" dirty="0" smtClean="0">
                    <a:solidFill>
                      <a:srgbClr val="CC0000"/>
                    </a:solidFill>
                  </a:rPr>
                  <a:t>board</a:t>
                </a:r>
                <a:r>
                  <a:rPr lang="en-US" altLang="he-IL" sz="2400" dirty="0" smtClean="0"/>
                  <a:t> of the game (usually a finite set)</a:t>
                </a:r>
              </a:p>
              <a:p>
                <a:pPr>
                  <a:lnSpc>
                    <a:spcPct val="90000"/>
                  </a:lnSpc>
                  <a:buClr>
                    <a:srgbClr val="009900"/>
                  </a:buClr>
                  <a:buNone/>
                </a:pPr>
                <a:r>
                  <a:rPr lang="en-US" altLang="he-IL" sz="2400" b="0" dirty="0" smtClean="0">
                    <a:solidFill>
                      <a:srgbClr val="FF0000"/>
                    </a:solidFill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latin typeface="Cambria Math"/>
                        <a:ea typeface="Cambria Math"/>
                      </a:rPr>
                      <m:t>ℱ</m:t>
                    </m:r>
                    <m:r>
                      <a:rPr lang="en-US" altLang="he-IL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he-I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he-IL" sz="24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he-IL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he-IL" sz="24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he-I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he-IL" sz="24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he-IL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he-IL" sz="2400" dirty="0" smtClean="0"/>
                  <a:t> </a:t>
                </a:r>
                <a:r>
                  <a:rPr lang="en-US" altLang="he-IL" sz="2400" dirty="0"/>
                  <a:t>– </a:t>
                </a:r>
                <a:r>
                  <a:rPr lang="en-US" altLang="he-IL" sz="2400" dirty="0" smtClean="0"/>
                  <a:t>family of subsets of </a:t>
                </a:r>
                <a14:m>
                  <m:oMath xmlns:m="http://schemas.openxmlformats.org/officeDocument/2006/math">
                    <m:r>
                      <a:rPr lang="en-US" altLang="he-IL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altLang="he-IL" sz="2400" dirty="0" smtClean="0">
                  <a:solidFill>
                    <a:schemeClr val="tx1"/>
                  </a:solidFill>
                </a:endParaRPr>
              </a:p>
              <a:p>
                <a:pPr algn="l" rtl="0" eaLnBrk="1" hangingPunct="1">
                  <a:lnSpc>
                    <a:spcPct val="90000"/>
                  </a:lnSpc>
                  <a:buClr>
                    <a:srgbClr val="009900"/>
                  </a:buClr>
                  <a:buFontTx/>
                  <a:buNone/>
                </a:pPr>
                <a:r>
                  <a:rPr lang="en-US" altLang="he-IL" sz="2400" dirty="0" smtClean="0">
                    <a:solidFill>
                      <a:srgbClr val="FF0000"/>
                    </a:solidFill>
                  </a:rPr>
                  <a:t>		</a:t>
                </a:r>
                <a:r>
                  <a:rPr lang="en-US" altLang="he-IL" sz="2400" dirty="0" smtClean="0"/>
                  <a:t>(</a:t>
                </a:r>
                <a:r>
                  <a:rPr lang="en-US" altLang="he-IL" sz="2400" dirty="0" smtClean="0">
                    <a:solidFill>
                      <a:srgbClr val="CC0000"/>
                    </a:solidFill>
                  </a:rPr>
                  <a:t>winning sets</a:t>
                </a:r>
                <a:r>
                  <a:rPr lang="en-US" altLang="he-IL" sz="2400" dirty="0" smtClean="0"/>
                  <a:t>)</a:t>
                </a:r>
              </a:p>
              <a:p>
                <a:pPr>
                  <a:lnSpc>
                    <a:spcPct val="90000"/>
                  </a:lnSpc>
                  <a:buClr>
                    <a:srgbClr val="009900"/>
                  </a:buClr>
                  <a:buNone/>
                </a:pPr>
                <a:r>
                  <a:rPr lang="en-US" altLang="he-IL" sz="2400" b="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he-IL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he-IL" sz="2400" i="1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</m:d>
                  </m:oMath>
                </a14:m>
                <a:r>
                  <a:rPr lang="en-US" altLang="he-IL" sz="2400" dirty="0" smtClean="0"/>
                  <a:t> – the </a:t>
                </a:r>
                <a:r>
                  <a:rPr lang="en-US" altLang="he-IL" sz="2400" dirty="0" err="1" smtClean="0">
                    <a:solidFill>
                      <a:srgbClr val="CC0000"/>
                    </a:solidFill>
                  </a:rPr>
                  <a:t>hypergraph</a:t>
                </a:r>
                <a:r>
                  <a:rPr lang="en-US" altLang="he-IL" sz="2400" dirty="0" smtClean="0"/>
                  <a:t> of the game</a:t>
                </a:r>
              </a:p>
              <a:p>
                <a:pPr algn="l" rtl="0">
                  <a:lnSpc>
                    <a:spcPct val="90000"/>
                  </a:lnSpc>
                  <a:buClr>
                    <a:srgbClr val="009900"/>
                  </a:buClr>
                  <a:buNone/>
                </a:pPr>
                <a:endParaRPr lang="en-US" altLang="he-IL" sz="2400" dirty="0" smtClean="0"/>
              </a:p>
              <a:p>
                <a:pPr algn="l" rtl="0">
                  <a:lnSpc>
                    <a:spcPct val="90000"/>
                  </a:lnSpc>
                  <a:buClr>
                    <a:srgbClr val="009900"/>
                  </a:buClr>
                </a:pPr>
                <a:r>
                  <a:rPr lang="en-US" altLang="he-IL" sz="2400" u="sng" dirty="0" smtClean="0">
                    <a:solidFill>
                      <a:srgbClr val="7030A0"/>
                    </a:solidFill>
                  </a:rPr>
                  <a:t>Two players</a:t>
                </a:r>
              </a:p>
              <a:p>
                <a:pPr marL="0" indent="0" algn="l" rtl="0">
                  <a:lnSpc>
                    <a:spcPct val="90000"/>
                  </a:lnSpc>
                  <a:buClr>
                    <a:srgbClr val="009900"/>
                  </a:buClr>
                  <a:buNone/>
                </a:pPr>
                <a:r>
                  <a:rPr lang="en-US" altLang="he-IL" sz="2400" dirty="0"/>
                  <a:t>	</a:t>
                </a:r>
                <a:r>
                  <a:rPr lang="en-US" altLang="he-IL" sz="2400" dirty="0" smtClean="0"/>
                  <a:t>alternately taking turns, claiming unoccupied elements of </a:t>
                </a:r>
                <a14:m>
                  <m:oMath xmlns:m="http://schemas.openxmlformats.org/officeDocument/2006/math">
                    <m:r>
                      <a:rPr lang="en-US" altLang="he-IL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altLang="he-IL" sz="2400" dirty="0" smtClean="0"/>
              </a:p>
              <a:p>
                <a:pPr marL="0" indent="0" algn="l" rtl="0">
                  <a:lnSpc>
                    <a:spcPct val="90000"/>
                  </a:lnSpc>
                  <a:buClr>
                    <a:srgbClr val="009900"/>
                  </a:buClr>
                  <a:buNone/>
                </a:pPr>
                <a:endParaRPr lang="en-US" altLang="he-IL" sz="2400" dirty="0" smtClean="0"/>
              </a:p>
              <a:p>
                <a:pPr>
                  <a:lnSpc>
                    <a:spcPct val="90000"/>
                  </a:lnSpc>
                  <a:buClr>
                    <a:srgbClr val="009900"/>
                  </a:buClr>
                </a:pPr>
                <a:r>
                  <a:rPr lang="en-US" altLang="he-IL" sz="2400" u="sng" dirty="0">
                    <a:solidFill>
                      <a:srgbClr val="7030A0"/>
                    </a:solidFill>
                  </a:rPr>
                  <a:t>Game bias </a:t>
                </a: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dirty="0"/>
                  <a:t>	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he-IL" sz="2400" i="1">
                        <a:latin typeface="Cambria Math"/>
                      </a:rPr>
                      <m:t>,</m:t>
                    </m:r>
                    <m:r>
                      <a:rPr lang="en-US" altLang="he-IL" sz="24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he-IL" sz="2400" i="1">
                        <a:latin typeface="Cambria Math"/>
                      </a:rPr>
                      <m:t>≥</m:t>
                    </m:r>
                    <m:r>
                      <a:rPr lang="en-US" altLang="he-IL" sz="2400" i="1">
                        <a:latin typeface="Cambria Math"/>
                      </a:rPr>
                      <m:t>1</m:t>
                    </m:r>
                  </m:oMath>
                </a14:m>
                <a:r>
                  <a:rPr lang="en-US" altLang="he-IL" sz="2400" dirty="0"/>
                  <a:t> – integers</a:t>
                </a: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dirty="0"/>
                  <a:t>1</a:t>
                </a:r>
                <a:r>
                  <a:rPr lang="en-US" altLang="he-IL" sz="2400" baseline="30000" dirty="0"/>
                  <a:t>st</a:t>
                </a:r>
                <a:r>
                  <a:rPr lang="en-US" altLang="he-IL" sz="2400" dirty="0"/>
                  <a:t> player: claims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he-IL" sz="2400" dirty="0"/>
                  <a:t> elements each turn</a:t>
                </a: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dirty="0"/>
                  <a:t>2</a:t>
                </a:r>
                <a:r>
                  <a:rPr lang="en-US" altLang="he-IL" sz="2400" baseline="30000" dirty="0"/>
                  <a:t>nd</a:t>
                </a:r>
                <a:r>
                  <a:rPr lang="en-US" altLang="he-IL" sz="2400" dirty="0"/>
                  <a:t> player: claims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he-IL" sz="2400" dirty="0"/>
                  <a:t> elements each turn</a:t>
                </a: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14:m>
                  <m:oMath xmlns:m="http://schemas.openxmlformats.org/officeDocument/2006/math"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he-IL" sz="2400" i="1">
                        <a:latin typeface="Cambria Math"/>
                      </a:rPr>
                      <m:t>=</m:t>
                    </m:r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he-IL" sz="2400" i="1">
                        <a:latin typeface="Cambria Math"/>
                      </a:rPr>
                      <m:t>=</m:t>
                    </m:r>
                    <m:r>
                      <a:rPr lang="en-US" altLang="he-IL" sz="2400" i="1">
                        <a:latin typeface="Cambria Math"/>
                      </a:rPr>
                      <m:t>1</m:t>
                    </m:r>
                  </m:oMath>
                </a14:m>
                <a:r>
                  <a:rPr lang="en-US" altLang="he-IL" sz="2400" dirty="0"/>
                  <a:t> – </a:t>
                </a:r>
                <a:r>
                  <a:rPr lang="en-US" altLang="he-IL" sz="2400" u="sng" dirty="0">
                    <a:solidFill>
                      <a:srgbClr val="7030A0"/>
                    </a:solidFill>
                  </a:rPr>
                  <a:t>unbiased version  </a:t>
                </a: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218488" cy="4525963"/>
              </a:xfrm>
              <a:blipFill rotWithShape="0">
                <a:blip r:embed="rId3"/>
                <a:stretch>
                  <a:fillRect l="-964" t="-22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01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4FEB625-A03D-4B8E-A27B-5A0A23B9F748}" type="slidenum">
              <a:rPr lang="he-IL" altLang="he-IL" smtClean="0"/>
              <a:pPr eaLnBrk="1" hangingPunct="1"/>
              <a:t>6</a:t>
            </a:fld>
            <a:endParaRPr lang="en-US" altLang="he-IL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Basic setting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Autofit/>
              </a:bodyPr>
              <a:lstStyle/>
              <a:p>
                <a:pPr algn="l" rtl="0" eaLnBrk="1" hangingPunct="1">
                  <a:buFontTx/>
                  <a:buNone/>
                </a:pPr>
                <a:r>
                  <a:rPr lang="en-US" altLang="he-IL" sz="2200" u="sng" dirty="0" smtClean="0">
                    <a:solidFill>
                      <a:srgbClr val="7030A0"/>
                    </a:solidFill>
                  </a:rPr>
                  <a:t>Possible outcomes</a:t>
                </a:r>
                <a:r>
                  <a:rPr lang="en-US" altLang="he-IL" sz="2200" dirty="0" smtClean="0"/>
                  <a:t>: 	</a:t>
                </a:r>
                <a:r>
                  <a:rPr lang="en-US" altLang="he-IL" sz="2200" dirty="0" smtClean="0">
                    <a:solidFill>
                      <a:srgbClr val="008DF6"/>
                    </a:solidFill>
                  </a:rPr>
                  <a:t>1</a:t>
                </a:r>
                <a:r>
                  <a:rPr lang="en-US" altLang="he-IL" sz="2200" baseline="30000" dirty="0" smtClean="0">
                    <a:solidFill>
                      <a:srgbClr val="008DF6"/>
                    </a:solidFill>
                  </a:rPr>
                  <a:t>st</a:t>
                </a:r>
                <a:r>
                  <a:rPr lang="en-US" altLang="he-IL" sz="2200" dirty="0" smtClean="0">
                    <a:solidFill>
                      <a:srgbClr val="008DF6"/>
                    </a:solidFill>
                  </a:rPr>
                  <a:t> player’s win</a:t>
                </a:r>
              </a:p>
              <a:p>
                <a:pPr algn="l" rtl="0" eaLnBrk="1" hangingPunct="1">
                  <a:buFontTx/>
                  <a:buNone/>
                </a:pPr>
                <a:r>
                  <a:rPr lang="en-US" altLang="he-IL" sz="2200" dirty="0"/>
                  <a:t>	</a:t>
                </a:r>
                <a:r>
                  <a:rPr lang="en-US" altLang="he-IL" sz="2200" dirty="0" smtClean="0"/>
                  <a:t>			</a:t>
                </a:r>
                <a:r>
                  <a:rPr lang="en-US" altLang="he-IL" sz="2200" dirty="0" smtClean="0">
                    <a:solidFill>
                      <a:srgbClr val="00B050"/>
                    </a:solidFill>
                  </a:rPr>
                  <a:t>draw</a:t>
                </a:r>
              </a:p>
              <a:p>
                <a:pPr algn="l" rtl="0" eaLnBrk="1" hangingPunct="1">
                  <a:buFontTx/>
                  <a:buNone/>
                </a:pPr>
                <a:r>
                  <a:rPr lang="en-US" altLang="he-IL" sz="2200" dirty="0"/>
                  <a:t>	</a:t>
                </a:r>
                <a:r>
                  <a:rPr lang="en-US" altLang="he-IL" sz="2200" dirty="0" smtClean="0"/>
                  <a:t>			</a:t>
                </a:r>
                <a:r>
                  <a:rPr lang="en-US" altLang="he-IL" sz="22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altLang="he-IL" sz="2200" baseline="30000" dirty="0" smtClean="0">
                    <a:solidFill>
                      <a:srgbClr val="FF0000"/>
                    </a:solidFill>
                  </a:rPr>
                  <a:t>nd</a:t>
                </a:r>
                <a:r>
                  <a:rPr lang="en-US" altLang="he-IL" sz="2200" dirty="0" smtClean="0">
                    <a:solidFill>
                      <a:srgbClr val="FF0000"/>
                    </a:solidFill>
                  </a:rPr>
                  <a:t> player’s win </a:t>
                </a:r>
                <a:endParaRPr lang="en-US" altLang="he-IL" sz="2200" dirty="0">
                  <a:solidFill>
                    <a:srgbClr val="FF0000"/>
                  </a:solidFill>
                </a:endParaRPr>
              </a:p>
              <a:p>
                <a:pPr algn="l" rtl="0" eaLnBrk="1" hangingPunct="1">
                  <a:buFontTx/>
                  <a:buNone/>
                </a:pPr>
                <a:r>
                  <a:rPr lang="en-US" altLang="he-IL" sz="2200" dirty="0" smtClean="0"/>
                  <a:t>	- determined by a final position</a:t>
                </a:r>
              </a:p>
              <a:p>
                <a:pPr algn="l" rtl="0" eaLnBrk="1" hangingPunct="1">
                  <a:buFontTx/>
                  <a:buNone/>
                </a:pPr>
                <a:r>
                  <a:rPr lang="en-US" altLang="he-IL" sz="2200" dirty="0"/>
                  <a:t>	</a:t>
                </a:r>
                <a:r>
                  <a:rPr lang="en-US" altLang="he-IL" sz="2200" dirty="0" smtClean="0"/>
                  <a:t>- or more generally by game’s course</a:t>
                </a:r>
              </a:p>
              <a:p>
                <a:pPr algn="l" rtl="0" eaLnBrk="1" hangingPunct="1">
                  <a:buFontTx/>
                  <a:buNone/>
                </a:pPr>
                <a:endParaRPr lang="en-US" altLang="he-IL" sz="2200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he-IL" sz="2200" dirty="0" smtClean="0">
                    <a:solidFill>
                      <a:srgbClr val="002060"/>
                    </a:solidFill>
                  </a:rPr>
                  <a:t>Here (and frequently): 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he-IL" sz="2200" dirty="0">
                    <a:solidFill>
                      <a:srgbClr val="002060"/>
                    </a:solidFill>
                  </a:rPr>
                  <a:t>	</a:t>
                </a:r>
                <a:r>
                  <a:rPr lang="en-US" altLang="he-IL" sz="2200" dirty="0" smtClean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he-IL" sz="2200" i="1">
                        <a:solidFill>
                          <a:srgbClr val="002060"/>
                        </a:solidFill>
                        <a:latin typeface="Cambria Math"/>
                      </a:rPr>
                      <m:t>𝑋</m:t>
                    </m:r>
                    <m:r>
                      <a:rPr lang="en-US" altLang="he-IL" sz="22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altLang="he-IL" sz="2200" i="1">
                        <a:solidFill>
                          <a:srgbClr val="00206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altLang="he-IL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he-IL" sz="2200" i="1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en-US" altLang="he-IL" sz="2200" dirty="0">
                    <a:solidFill>
                      <a:srgbClr val="002060"/>
                    </a:solidFill>
                  </a:rPr>
                  <a:t> </a:t>
                </a:r>
                <a:endParaRPr lang="en-US" altLang="he-IL" sz="2200" dirty="0" smtClean="0">
                  <a:solidFill>
                    <a:srgbClr val="002060"/>
                  </a:solidFill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he-IL" sz="2200" dirty="0">
                    <a:solidFill>
                      <a:srgbClr val="002060"/>
                    </a:solidFill>
                    <a:ea typeface="Cambria Math"/>
                  </a:rPr>
                  <a:t>	</a:t>
                </a:r>
                <a:r>
                  <a:rPr lang="en-US" altLang="he-IL" sz="2200" dirty="0" smtClean="0">
                    <a:solidFill>
                      <a:srgbClr val="002060"/>
                    </a:solidFill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he-IL" sz="22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ℱ</m:t>
                    </m:r>
                    <m:r>
                      <a:rPr lang="en-US" altLang="he-IL" sz="22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he-IL" sz="2200" dirty="0">
                    <a:solidFill>
                      <a:srgbClr val="002060"/>
                    </a:solidFill>
                  </a:rPr>
                  <a:t> subgraphs of </a:t>
                </a:r>
                <a14:m>
                  <m:oMath xmlns:m="http://schemas.openxmlformats.org/officeDocument/2006/math">
                    <m:r>
                      <a:rPr lang="en-US" altLang="he-IL" sz="2200" i="1">
                        <a:solidFill>
                          <a:srgbClr val="00206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he-IL" sz="2200" dirty="0">
                    <a:solidFill>
                      <a:srgbClr val="002060"/>
                    </a:solidFill>
                  </a:rPr>
                  <a:t> possessing a </a:t>
                </a:r>
                <a:r>
                  <a:rPr lang="en-US" altLang="he-IL" sz="2200" dirty="0" smtClean="0">
                    <a:solidFill>
                      <a:srgbClr val="002060"/>
                    </a:solidFill>
                  </a:rPr>
                  <a:t>given </a:t>
                </a:r>
                <a:r>
                  <a:rPr lang="en-US" altLang="he-IL" sz="2200" dirty="0">
                    <a:solidFill>
                      <a:srgbClr val="002060"/>
                    </a:solidFill>
                  </a:rPr>
                  <a:t>graph property </a:t>
                </a:r>
              </a:p>
              <a:p>
                <a:pPr>
                  <a:lnSpc>
                    <a:spcPct val="90000"/>
                  </a:lnSpc>
                  <a:buNone/>
                </a:pPr>
                <a:endParaRPr lang="en-US" altLang="he-IL" sz="2200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he-IL" sz="2200" dirty="0">
                    <a:solidFill>
                      <a:srgbClr val="002060"/>
                    </a:solidFill>
                  </a:rPr>
                  <a:t>Concentrate on: </a:t>
                </a:r>
                <a:r>
                  <a:rPr lang="en-US" altLang="he-IL" sz="2200" dirty="0">
                    <a:solidFill>
                      <a:srgbClr val="FF0000"/>
                    </a:solidFill>
                  </a:rPr>
                  <a:t>Maker-Breaker games</a:t>
                </a:r>
              </a:p>
            </p:txBody>
          </p:sp>
        </mc:Choice>
        <mc:Fallback xmlns="">
          <p:sp>
            <p:nvSpPr>
              <p:cNvPr id="184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20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0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Unbiased Maker-Breaker games</a:t>
            </a:r>
            <a:endParaRPr lang="he-IL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100" dirty="0" smtClean="0"/>
                  <a:t>Board =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2100" b="0" i="1" smtClean="0">
                        <a:latin typeface="Cambria Math"/>
                      </a:rPr>
                      <m:t>→</m:t>
                    </m:r>
                    <m:r>
                      <a:rPr lang="en-US" sz="2100" b="0" i="1" smtClean="0">
                        <a:latin typeface="Cambria Math"/>
                      </a:rPr>
                      <m:t>∞</m:t>
                    </m:r>
                  </m:oMath>
                </a14:m>
                <a:endParaRPr lang="en-US" sz="2100" b="0" dirty="0" smtClean="0"/>
              </a:p>
              <a:p>
                <a:endParaRPr lang="en-US" sz="2100" b="0" dirty="0" smtClean="0"/>
              </a:p>
              <a:p>
                <a:r>
                  <a:rPr lang="en-US" sz="2100" dirty="0" smtClean="0"/>
                  <a:t>Two players: </a:t>
                </a:r>
                <a:r>
                  <a:rPr lang="en-US" sz="2100" dirty="0" smtClean="0">
                    <a:solidFill>
                      <a:srgbClr val="0033CC"/>
                    </a:solidFill>
                  </a:rPr>
                  <a:t>Maker</a:t>
                </a:r>
                <a:r>
                  <a:rPr lang="en-US" sz="2100" dirty="0" smtClean="0"/>
                  <a:t>, </a:t>
                </a:r>
                <a:r>
                  <a:rPr lang="en-US" sz="2100" dirty="0" smtClean="0">
                    <a:solidFill>
                      <a:srgbClr val="FF0000"/>
                    </a:solidFill>
                  </a:rPr>
                  <a:t>Breaker</a:t>
                </a:r>
                <a:r>
                  <a:rPr lang="en-US" sz="2100" dirty="0" smtClean="0"/>
                  <a:t>,</a:t>
                </a:r>
                <a:r>
                  <a:rPr lang="en-US" sz="21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100" dirty="0" smtClean="0"/>
                  <a:t>alternately claiming one free edge of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𝐺</m:t>
                    </m:r>
                  </m:oMath>
                </a14:m>
                <a:endParaRPr lang="en-US" sz="2100" dirty="0" smtClean="0"/>
              </a:p>
              <a:p>
                <a:pPr marL="0" indent="0" algn="l" rtl="0">
                  <a:buNone/>
                </a:pPr>
                <a:r>
                  <a:rPr lang="en-US" sz="2100" dirty="0" smtClean="0"/>
                  <a:t>	- till all edges of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100" dirty="0" smtClean="0"/>
                  <a:t> have been claimed</a:t>
                </a:r>
              </a:p>
              <a:p>
                <a:pPr marL="0" indent="0" algn="l" rtl="0">
                  <a:buNone/>
                </a:pPr>
                <a:endParaRPr lang="en-US" sz="2100" dirty="0" smtClean="0"/>
              </a:p>
              <a:p>
                <a:pPr algn="l" rtl="0">
                  <a:buClr>
                    <a:schemeClr val="tx1"/>
                  </a:buClr>
                </a:pPr>
                <a:r>
                  <a:rPr lang="en-US" sz="2100" dirty="0" smtClean="0">
                    <a:solidFill>
                      <a:srgbClr val="0033CC"/>
                    </a:solidFill>
                  </a:rPr>
                  <a:t>Maker</a:t>
                </a:r>
                <a:r>
                  <a:rPr lang="en-US" sz="2100" dirty="0" smtClean="0"/>
                  <a:t> wins if in the end his graph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100" dirty="0" smtClean="0"/>
                  <a:t> has a given graph property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100" i="1" dirty="0" smtClean="0">
                  <a:solidFill>
                    <a:srgbClr val="FF0000"/>
                  </a:solidFill>
                </a:endParaRPr>
              </a:p>
              <a:p>
                <a:pPr algn="l" rtl="0">
                  <a:buClr>
                    <a:schemeClr val="tx1"/>
                  </a:buClr>
                </a:pPr>
                <a:endParaRPr lang="en-US" sz="2100" i="1" dirty="0" smtClean="0">
                  <a:solidFill>
                    <a:srgbClr val="FF0000"/>
                  </a:solidFill>
                </a:endParaRPr>
              </a:p>
              <a:p>
                <a:pPr algn="l" rtl="0">
                  <a:buClr>
                    <a:schemeClr val="tx1"/>
                  </a:buClr>
                </a:pPr>
                <a:r>
                  <a:rPr lang="en-US" sz="2100" dirty="0" smtClean="0">
                    <a:solidFill>
                      <a:srgbClr val="FF0000"/>
                    </a:solidFill>
                  </a:rPr>
                  <a:t>Breaker</a:t>
                </a:r>
                <a:r>
                  <a:rPr lang="en-US" sz="2100" dirty="0" smtClean="0"/>
                  <a:t> wins otherwise, </a:t>
                </a:r>
                <a:r>
                  <a:rPr lang="en-US" sz="2100" dirty="0" smtClean="0">
                    <a:solidFill>
                      <a:srgbClr val="00B050"/>
                    </a:solidFill>
                  </a:rPr>
                  <a:t>no draw</a:t>
                </a:r>
              </a:p>
              <a:p>
                <a:pPr algn="l" rtl="0">
                  <a:buClr>
                    <a:schemeClr val="tx1"/>
                  </a:buClr>
                </a:pPr>
                <a:endParaRPr lang="en-US" sz="2100" dirty="0" smtClean="0">
                  <a:solidFill>
                    <a:srgbClr val="00B050"/>
                  </a:solidFill>
                </a:endParaRPr>
              </a:p>
              <a:p>
                <a:pPr algn="l" rtl="0"/>
                <a:r>
                  <a:rPr lang="en-US" sz="2100" dirty="0" smtClean="0"/>
                  <a:t>Say, Maker starts</a:t>
                </a:r>
                <a:endParaRPr lang="he-IL" sz="2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9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7</a:t>
            </a:fld>
            <a:endParaRPr lang="he-IL"/>
          </a:p>
        </p:txBody>
      </p:sp>
      <p:sp>
        <p:nvSpPr>
          <p:cNvPr id="5" name="Oval 4"/>
          <p:cNvSpPr/>
          <p:nvPr/>
        </p:nvSpPr>
        <p:spPr>
          <a:xfrm>
            <a:off x="6172200" y="2438400"/>
            <a:ext cx="533400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53200" y="2133600"/>
            <a:ext cx="4572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10400" y="1905000"/>
            <a:ext cx="1224136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6858000" y="1905000"/>
            <a:ext cx="14510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200" dirty="0" smtClean="0">
                <a:solidFill>
                  <a:srgbClr val="7030A0"/>
                </a:solidFill>
              </a:rPr>
              <a:t>unbiased</a:t>
            </a:r>
            <a:endParaRPr lang="he-IL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6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Maker-Breaker games </a:t>
            </a:r>
            <a:r>
              <a:rPr lang="en-US" altLang="he-IL" sz="2800" u="sng" dirty="0">
                <a:solidFill>
                  <a:srgbClr val="0033CC"/>
                </a:solidFill>
                <a:latin typeface="Times New Roman" pitchFamily="18" charset="0"/>
              </a:rPr>
              <a:t>–</a:t>
            </a:r>
            <a:r>
              <a:rPr lang="en-US" sz="30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examples</a:t>
            </a:r>
            <a:endParaRPr lang="he-IL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</a:rPr>
                  <a:t>- game</a:t>
                </a:r>
                <a:r>
                  <a:rPr lang="en-US" sz="2200" dirty="0" smtClean="0"/>
                  <a:t>: Maker wins </a:t>
                </a:r>
                <a:r>
                  <a:rPr lang="en-US" sz="2200" dirty="0" err="1" smtClean="0"/>
                  <a:t>iff</a:t>
                </a:r>
                <a:r>
                  <a:rPr lang="en-US" sz="2200" dirty="0" smtClean="0"/>
                  <a:t> his graph contains a copy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200" dirty="0" smtClean="0"/>
                  <a:t> in the end</a:t>
                </a:r>
              </a:p>
              <a:p>
                <a:pPr marL="0" indent="0">
                  <a:buNone/>
                </a:pPr>
                <a:r>
                  <a:rPr lang="en-US" sz="2200" b="0" dirty="0"/>
                  <a:t>	</a:t>
                </a:r>
                <a:r>
                  <a:rPr lang="en-US" sz="2200" b="0" dirty="0" smtClean="0"/>
                  <a:t>(Ex.: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𝐻</m:t>
                    </m:r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200" b="0" dirty="0" smtClean="0"/>
                  <a:t> - triangle game)</a:t>
                </a:r>
              </a:p>
              <a:p>
                <a:pPr marL="0" indent="0">
                  <a:buNone/>
                </a:pPr>
                <a:endParaRPr lang="en-US" sz="2200" b="0" dirty="0" smtClean="0"/>
              </a:p>
              <a:p>
                <a:r>
                  <a:rPr lang="en-US" sz="2200" dirty="0" err="1">
                    <a:solidFill>
                      <a:srgbClr val="FF0000"/>
                    </a:solidFill>
                  </a:rPr>
                  <a:t>Hamiltonicity</a:t>
                </a:r>
                <a:r>
                  <a:rPr lang="en-US" sz="2200" dirty="0">
                    <a:solidFill>
                      <a:srgbClr val="FF0000"/>
                    </a:solidFill>
                  </a:rPr>
                  <a:t> game</a:t>
                </a:r>
                <a:r>
                  <a:rPr lang="en-US" sz="2200" dirty="0"/>
                  <a:t>: Maker wins </a:t>
                </a:r>
                <a:r>
                  <a:rPr lang="en-US" sz="2200" dirty="0" err="1"/>
                  <a:t>iff</a:t>
                </a:r>
                <a:r>
                  <a:rPr lang="en-US" sz="2200" dirty="0"/>
                  <a:t> his graph contains a Hamilton cycle in the end</a:t>
                </a:r>
              </a:p>
              <a:p>
                <a:pPr marL="0" indent="0" algn="l" rtl="0">
                  <a:buNone/>
                </a:pPr>
                <a:endParaRPr lang="en-US" sz="2200" dirty="0" smtClean="0"/>
              </a:p>
              <a:p>
                <a:r>
                  <a:rPr lang="en-US" sz="2200" dirty="0" smtClean="0">
                    <a:solidFill>
                      <a:srgbClr val="FF0000"/>
                    </a:solidFill>
                  </a:rPr>
                  <a:t>Large clique game</a:t>
                </a:r>
                <a:r>
                  <a:rPr lang="en-US" sz="2200" dirty="0" smtClean="0"/>
                  <a:t>: Maker aims to create as large as possible clique of his edges in the end</a:t>
                </a:r>
              </a:p>
              <a:p>
                <a:pPr marL="0" indent="0" algn="l" rtl="0">
                  <a:buClr>
                    <a:schemeClr val="tx1"/>
                  </a:buClr>
                  <a:buNone/>
                </a:pPr>
                <a:endParaRPr lang="en-US" sz="2200" i="1" dirty="0" smtClean="0">
                  <a:solidFill>
                    <a:srgbClr val="FF0000"/>
                  </a:solidFill>
                </a:endParaRPr>
              </a:p>
              <a:p>
                <a:pPr algn="l" rtl="0">
                  <a:buClr>
                    <a:schemeClr val="tx1"/>
                  </a:buClr>
                </a:pPr>
                <a:r>
                  <a:rPr lang="en-US" sz="2200" dirty="0" smtClean="0">
                    <a:solidFill>
                      <a:srgbClr val="FF0000"/>
                    </a:solidFill>
                  </a:rPr>
                  <a:t>Large component game</a:t>
                </a:r>
                <a:r>
                  <a:rPr lang="en-US" sz="2200" dirty="0" smtClean="0"/>
                  <a:t>: Maker aims to create a large connected component in his graph in the end</a:t>
                </a:r>
              </a:p>
              <a:p>
                <a:pPr marL="0" indent="0" algn="l" rtl="0">
                  <a:buClr>
                    <a:schemeClr val="tx1"/>
                  </a:buClr>
                  <a:buNone/>
                </a:pPr>
                <a:endParaRPr lang="en-US" sz="220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8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946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17250</TotalTime>
  <Words>732</Words>
  <Application>Microsoft Office PowerPoint</Application>
  <PresentationFormat>On-screen Show (4:3)</PresentationFormat>
  <Paragraphs>463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 Math</vt:lpstr>
      <vt:lpstr>Script MT Bold</vt:lpstr>
      <vt:lpstr>Symbol</vt:lpstr>
      <vt:lpstr>Times New Roman</vt:lpstr>
      <vt:lpstr>Wingdings</vt:lpstr>
      <vt:lpstr>Office Theme</vt:lpstr>
      <vt:lpstr> Positional Games  and Randomness</vt:lpstr>
      <vt:lpstr>Main goal</vt:lpstr>
      <vt:lpstr>Positional games – setting</vt:lpstr>
      <vt:lpstr>So what’s the connection?</vt:lpstr>
      <vt:lpstr>Omnipresent randomness in positional games</vt:lpstr>
      <vt:lpstr>Basic setting</vt:lpstr>
      <vt:lpstr>Basic setting (cont.)</vt:lpstr>
      <vt:lpstr>Unbiased Maker-Breaker games</vt:lpstr>
      <vt:lpstr>Maker-Breaker games – examples</vt:lpstr>
      <vt:lpstr>Erdős-Selfridge criterion</vt:lpstr>
      <vt:lpstr>Erdős-Selfridge criterion – proof sketch</vt:lpstr>
      <vt:lpstr>This looks familiar…</vt:lpstr>
      <vt:lpstr>Erdős-Selfridge Criterion – application</vt:lpstr>
      <vt:lpstr>Maker-Breaker unbiased games are frequently boring…</vt:lpstr>
      <vt:lpstr>Biased Maker-Breaker games</vt:lpstr>
      <vt:lpstr>Bias monotonicity, threshold bias</vt:lpstr>
      <vt:lpstr>So what is the threshold bias for…?</vt:lpstr>
      <vt:lpstr>Clever=Dumb?</vt:lpstr>
      <vt:lpstr>Probabilistic intuition/Erdős paradigm</vt:lpstr>
      <vt:lpstr>Biased Hamiltonicity game</vt:lpstr>
      <vt:lpstr>Biased Hamiltonicity game – resolution</vt:lpstr>
      <vt:lpstr>Biased Hamiltonicity game – Maker’s side</vt:lpstr>
      <vt:lpstr>Biased Hamiltonicity game – Maker’s side (cont.)</vt:lpstr>
      <vt:lpstr>Large component game</vt:lpstr>
      <vt:lpstr>Recall what happens in G(n,m)…</vt:lpstr>
      <vt:lpstr>And now – this is what happens in games</vt:lpstr>
      <vt:lpstr>Games on random boards </vt:lpstr>
      <vt:lpstr>Unbiased Hamiltonicity game on G(n,p)</vt:lpstr>
      <vt:lpstr>Hamiltonicity game on G(n,p) – result</vt:lpstr>
      <vt:lpstr>Half-random games</vt:lpstr>
      <vt:lpstr>Hamiltonicity game with random Breaker</vt:lpstr>
      <vt:lpstr>Hamiltonicity game with random Maker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Krivelevich</dc:creator>
  <cp:lastModifiedBy>Michael Krivelevich</cp:lastModifiedBy>
  <cp:revision>317</cp:revision>
  <cp:lastPrinted>2015-09-16T15:18:39Z</cp:lastPrinted>
  <dcterms:created xsi:type="dcterms:W3CDTF">2012-08-07T19:45:05Z</dcterms:created>
  <dcterms:modified xsi:type="dcterms:W3CDTF">2017-04-13T14:43:25Z</dcterms:modified>
</cp:coreProperties>
</file>