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822" r:id="rId2"/>
    <p:sldId id="729" r:id="rId3"/>
    <p:sldId id="679" r:id="rId4"/>
    <p:sldId id="825" r:id="rId5"/>
    <p:sldId id="833" r:id="rId6"/>
    <p:sldId id="798" r:id="rId7"/>
    <p:sldId id="777" r:id="rId8"/>
    <p:sldId id="781" r:id="rId9"/>
    <p:sldId id="681" r:id="rId10"/>
    <p:sldId id="800" r:id="rId11"/>
    <p:sldId id="782" r:id="rId12"/>
    <p:sldId id="783" r:id="rId13"/>
    <p:sldId id="799" r:id="rId14"/>
    <p:sldId id="788" r:id="rId15"/>
    <p:sldId id="784" r:id="rId16"/>
    <p:sldId id="785" r:id="rId17"/>
    <p:sldId id="786" r:id="rId18"/>
    <p:sldId id="787" r:id="rId19"/>
    <p:sldId id="801" r:id="rId20"/>
    <p:sldId id="789" r:id="rId21"/>
    <p:sldId id="802" r:id="rId22"/>
    <p:sldId id="803" r:id="rId23"/>
    <p:sldId id="813" r:id="rId24"/>
    <p:sldId id="804" r:id="rId25"/>
    <p:sldId id="827" r:id="rId26"/>
    <p:sldId id="814" r:id="rId27"/>
    <p:sldId id="819" r:id="rId28"/>
    <p:sldId id="821" r:id="rId29"/>
    <p:sldId id="826" r:id="rId30"/>
    <p:sldId id="805" r:id="rId31"/>
    <p:sldId id="808" r:id="rId32"/>
    <p:sldId id="806" r:id="rId33"/>
    <p:sldId id="815" r:id="rId34"/>
    <p:sldId id="829" r:id="rId35"/>
    <p:sldId id="831" r:id="rId36"/>
    <p:sldId id="816" r:id="rId37"/>
    <p:sldId id="807" r:id="rId38"/>
    <p:sldId id="810" r:id="rId39"/>
    <p:sldId id="811" r:id="rId40"/>
    <p:sldId id="830" r:id="rId41"/>
    <p:sldId id="824" r:id="rId42"/>
    <p:sldId id="791" r:id="rId43"/>
    <p:sldId id="823" r:id="rId44"/>
    <p:sldId id="820" r:id="rId45"/>
    <p:sldId id="792" r:id="rId46"/>
    <p:sldId id="817" r:id="rId47"/>
    <p:sldId id="818" r:id="rId48"/>
    <p:sldId id="698" r:id="rId49"/>
    <p:sldId id="699" r:id="rId50"/>
    <p:sldId id="763" r:id="rId51"/>
    <p:sldId id="709" r:id="rId52"/>
    <p:sldId id="832" r:id="rId53"/>
    <p:sldId id="834" r:id="rId5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8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99FF"/>
    <a:srgbClr val="0033CC"/>
    <a:srgbClr val="CC3300"/>
    <a:srgbClr val="CC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4" autoAdjust="0"/>
    <p:restoredTop sz="99494" autoAdjust="0"/>
  </p:normalViewPr>
  <p:slideViewPr>
    <p:cSldViewPr>
      <p:cViewPr varScale="1">
        <p:scale>
          <a:sx n="108" d="100"/>
          <a:sy n="108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1BAD3C-5129-844C-BA0D-954462266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6319DA0-CBDE-1140-BBF3-2883CBCA7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0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F365D-5430-F143-899E-85C5A400841C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1A7B2-CAE5-CD45-8FF5-61877E4615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00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7E7BD-37D6-FF40-AA8B-47F6A6079676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5F013-3E95-A740-B244-A7EFCB77D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971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14BF4-C46A-8E43-B274-0F269A61E9BE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67F6C-8188-674A-B76C-62A7D7389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661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94653-293E-9440-B81A-61942528C960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A442A-9602-FC4D-907E-BE9DC464E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218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89DF3-1857-5D4A-B65E-F3559F080786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7E34-99F4-2C41-B9E7-4B950C1394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490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77DBCB-B3A9-D948-A7C7-0BD33B0979D9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6B88F-F881-144B-BFA3-C8ABC0238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507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1FD71-25E8-2C4F-89B8-2144864E7648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3228-9A9D-4A44-B524-6442B5E320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4290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9DA46-00C8-004E-88F1-309ED1977608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AFF95-6C3F-1F40-B407-0E6185220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324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00DF8-9A61-3B45-9E88-B8EBADE8976B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2009-2218-C847-9318-0240F22DE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4934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BDAA7-32D3-5846-8AE5-07154C7BCC52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36423-3973-7B46-B53A-73D8C5327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203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000C9-3E48-ED49-9D9A-EB4074DB2704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E6815-C662-9643-8919-712B4E0D72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01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751B0F-2F6E-D94B-A78D-0824A73CCF49}" type="datetime1">
              <a:rPr lang="el-GR" smtClean="0"/>
              <a:pPr>
                <a:defRPr/>
              </a:pPr>
              <a:t>3/30/17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Hurwitz lecture, ETH, May 29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D77C6A-0E66-8943-A7E1-D8AC7F3B7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fade thruBlk="1"/>
  </p:transition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7432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Symbolic Memories </a:t>
            </a:r>
            <a:br>
              <a:rPr lang="en-US" sz="6000" dirty="0">
                <a:solidFill>
                  <a:schemeClr val="accent2"/>
                </a:solidFill>
              </a:rPr>
            </a:br>
            <a:r>
              <a:rPr lang="en-US" sz="6000" dirty="0">
                <a:solidFill>
                  <a:schemeClr val="accent2"/>
                </a:solidFill>
              </a:rPr>
              <a:t>in the Brain</a:t>
            </a:r>
            <a:br>
              <a:rPr lang="en-US" sz="6000" dirty="0">
                <a:solidFill>
                  <a:schemeClr val="accent2"/>
                </a:solidFill>
              </a:rPr>
            </a:br>
            <a:r>
              <a:rPr lang="en-US" sz="6000" dirty="0">
                <a:solidFill>
                  <a:schemeClr val="accent2"/>
                </a:solidFill>
              </a:rPr>
              <a:t/>
            </a:r>
            <a:br>
              <a:rPr lang="en-US" sz="6000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Christos Papadimitriou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UC Berkeley</a:t>
            </a:r>
          </a:p>
        </p:txBody>
      </p:sp>
    </p:spTree>
    <p:extLst>
      <p:ext uri="{BB962C8B-B14F-4D97-AF65-F5344CB8AC3E}">
        <p14:creationId xmlns:p14="http://schemas.microsoft.com/office/powerpoint/2010/main" val="3574477321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So, can we use Marr’s framework </a:t>
            </a:r>
          </a:p>
          <a:p>
            <a:pPr marL="0" indent="0">
              <a:buNone/>
            </a:pPr>
            <a:r>
              <a:rPr lang="en-US" dirty="0"/>
              <a:t>to identify </a:t>
            </a:r>
            <a:r>
              <a:rPr lang="en-US" i="1" dirty="0">
                <a:solidFill>
                  <a:schemeClr val="accent2"/>
                </a:solidFill>
              </a:rPr>
              <a:t>the algorithm run by the Brain?</a:t>
            </a:r>
            <a:r>
              <a:rPr lang="en-US" i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5800"/>
            <a:ext cx="1610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SGD?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3429000"/>
            <a:ext cx="296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kernel trick?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04800"/>
            <a:ext cx="158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PCA?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671" y="3657600"/>
            <a:ext cx="2579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LP?    </a:t>
            </a:r>
          </a:p>
          <a:p>
            <a:r>
              <a:rPr lang="en-US" sz="4000" b="0" i="1" dirty="0">
                <a:solidFill>
                  <a:schemeClr val="accent1"/>
                </a:solidFill>
              </a:rPr>
              <a:t>        SDP?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595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J-</a:t>
            </a:r>
            <a:r>
              <a:rPr lang="en-US" sz="4000" b="0" i="1" dirty="0" err="1">
                <a:solidFill>
                  <a:schemeClr val="accent1"/>
                </a:solidFill>
              </a:rPr>
              <a:t>Lindenstrauss</a:t>
            </a:r>
            <a:r>
              <a:rPr lang="en-US" sz="4000" b="0" i="1" dirty="0">
                <a:solidFill>
                  <a:schemeClr val="accent1"/>
                </a:solidFill>
              </a:rPr>
              <a:t>?       FFT?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191000"/>
            <a:ext cx="1353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EM?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4236" y="5715000"/>
            <a:ext cx="2621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 err="1">
                <a:solidFill>
                  <a:schemeClr val="accent1"/>
                </a:solidFill>
              </a:rPr>
              <a:t>AdaBoost</a:t>
            </a:r>
            <a:r>
              <a:rPr lang="en-US" sz="4000" b="0" i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0448" y="990600"/>
            <a:ext cx="2237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hashing?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23" y="1600200"/>
            <a:ext cx="342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decision trees?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3561" y="4191000"/>
            <a:ext cx="1610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i="1" dirty="0">
                <a:solidFill>
                  <a:schemeClr val="accent1"/>
                </a:solidFill>
              </a:rPr>
              <a:t>SVM?</a:t>
            </a:r>
          </a:p>
        </p:txBody>
      </p:sp>
    </p:spTree>
    <p:extLst>
      <p:ext uri="{BB962C8B-B14F-4D97-AF65-F5344CB8AC3E}">
        <p14:creationId xmlns:p14="http://schemas.microsoft.com/office/powerpoint/2010/main" val="320798396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Come up with computational theories consistent as much as possible with what we know from Neuroscience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Start by admitting defeat: Expect large-scale algorithmic heterogeneity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Start at the boundary between “symbolic/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subsymbolic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” brain function</a:t>
            </a:r>
          </a:p>
          <a:p>
            <a:r>
              <a:rPr lang="en-US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One candidate: </a:t>
            </a:r>
            <a:r>
              <a:rPr lang="en-US" i="1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Assemblies of excitatory neurons in medial temporal lobe (MTL)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[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Ison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et al. 2016]</a:t>
            </a:r>
          </a:p>
        </p:txBody>
      </p:sp>
      <p:pic>
        <p:nvPicPr>
          <p:cNvPr id="5427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27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3891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8916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939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39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9397" name="Picture 1" descr="forbid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214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5298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5300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6322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324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286000"/>
            <a:ext cx="2175263" cy="243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7346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7348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4" cstate="email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1066800" cy="11958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8370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8372" name="Picture 6" descr="eiffe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882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59394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396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9397" name="Picture 1" descr="forbid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214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56513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…work with…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err="1"/>
              <a:t>Santosh</a:t>
            </a:r>
            <a:r>
              <a:rPr lang="en-US" dirty="0"/>
              <a:t> </a:t>
            </a:r>
            <a:r>
              <a:rPr lang="en-US" dirty="0" err="1"/>
              <a:t>Vempala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Wolfgang </a:t>
            </a:r>
            <a:r>
              <a:rPr lang="en-US" dirty="0" err="1"/>
              <a:t>Maass</a:t>
            </a:r>
            <a:endParaRPr lang="en-US" dirty="0"/>
          </a:p>
        </p:txBody>
      </p:sp>
      <p:pic>
        <p:nvPicPr>
          <p:cNvPr id="5" name="Picture 4" descr="vempa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1828800" cy="2743200"/>
          </a:xfrm>
          <a:prstGeom prst="rect">
            <a:avLst/>
          </a:prstGeom>
        </p:spPr>
      </p:pic>
      <p:pic>
        <p:nvPicPr>
          <p:cNvPr id="6" name="Picture 5" descr="maas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2438400" cy="29073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02108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experiment by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[Ison et al. 2016]</a:t>
            </a:r>
          </a:p>
        </p:txBody>
      </p:sp>
      <p:pic>
        <p:nvPicPr>
          <p:cNvPr id="60418" name="Picture 4" descr="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2514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3733800" y="5029200"/>
            <a:ext cx="3886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420" name="Right Triangle 8"/>
          <p:cNvSpPr>
            <a:spLocks noChangeArrowheads="1"/>
          </p:cNvSpPr>
          <p:nvPr/>
        </p:nvSpPr>
        <p:spPr bwMode="auto">
          <a:xfrm rot="10800000">
            <a:off x="5715000" y="3429000"/>
            <a:ext cx="1981200" cy="76200"/>
          </a:xfrm>
          <a:prstGeom prst="rtTriangle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638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 descr="Obama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38400"/>
            <a:ext cx="1903355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These are the specs (Marr)</a:t>
            </a:r>
          </a:p>
          <a:p>
            <a:r>
              <a:rPr lang="en-US" dirty="0"/>
              <a:t>What is the hardware?</a:t>
            </a:r>
          </a:p>
          <a:p>
            <a:r>
              <a:rPr lang="en-US" dirty="0"/>
              <a:t>What is the algorithm?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993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Speculating on the Hardware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little analysis first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They recorded from ~10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out of ~10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7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MTL neurons in every subject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Showed ~10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pictures of familiar persons/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places, with repetitions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~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each of ~10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neurons responded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consistently to one image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6000" i="1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Hmmmm</a:t>
            </a:r>
            <a:r>
              <a:rPr lang="en-US" sz="6000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...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4848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dirty="0"/>
              <a:t>Speculating on Hardware (cont.)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Each memory is represented by an </a:t>
            </a:r>
            <a:r>
              <a:rPr lang="en-US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assembly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of </a:t>
            </a:r>
            <a:r>
              <a:rPr lang="en-US" b="1" i="1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many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(perhaps  ~ 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4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- 10</a:t>
            </a:r>
            <a:r>
              <a:rPr lang="en-US" baseline="30000" dirty="0">
                <a:latin typeface="+mj-lt"/>
                <a:ea typeface="ＭＳ Ｐゴシック" charset="0"/>
                <a:cs typeface="ＭＳ Ｐゴシック" charset="0"/>
              </a:rPr>
              <a:t>5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) neurons;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   </a:t>
            </a:r>
            <a:r>
              <a:rPr lang="en-US" i="1" dirty="0" err="1">
                <a:latin typeface="+mj-lt"/>
                <a:ea typeface="ＭＳ Ｐゴシック" charset="0"/>
                <a:cs typeface="ＭＳ Ｐゴシック" charset="0"/>
              </a:rPr>
              <a:t>cf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 [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Hebb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1949], [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Buzsaki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2003, 2010]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Highly connected, therefore stable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It is somehow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formed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by sensory stimuli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Every time we think of this memory, </a:t>
            </a:r>
            <a:r>
              <a:rPr lang="en-US" dirty="0">
                <a:solidFill>
                  <a:srgbClr val="C0504D"/>
                </a:solidFill>
                <a:latin typeface="+mj-lt"/>
                <a:ea typeface="ＭＳ Ｐゴシック" charset="0"/>
                <a:cs typeface="ＭＳ Ｐゴシック" charset="0"/>
              </a:rPr>
              <a:t>~ all these neurons fire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Two memories can be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associated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by “seeping” into each other</a:t>
            </a:r>
          </a:p>
          <a:p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0971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are assemblies formed?</a:t>
            </a:r>
          </a:p>
          <a:p>
            <a:r>
              <a:rPr lang="en-US" dirty="0"/>
              <a:t>How are they recalled?</a:t>
            </a:r>
          </a:p>
          <a:p>
            <a:r>
              <a:rPr lang="en-US" dirty="0"/>
              <a:t>How does association happen?</a:t>
            </a:r>
          </a:p>
        </p:txBody>
      </p:sp>
    </p:spTree>
    <p:extLst>
      <p:ext uri="{BB962C8B-B14F-4D97-AF65-F5344CB8AC3E}">
        <p14:creationId xmlns:p14="http://schemas.microsoft.com/office/powerpoint/2010/main" val="360466998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</a:rPr>
              <a:t>The theory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4F81BD"/>
                </a:solidFill>
              </a:rPr>
              <a:t>In a sparse graph, how can you select a dense induced </a:t>
            </a:r>
            <a:r>
              <a:rPr lang="en-US" dirty="0" err="1">
                <a:solidFill>
                  <a:srgbClr val="4F81BD"/>
                </a:solidFill>
              </a:rPr>
              <a:t>subgraph</a:t>
            </a:r>
            <a:r>
              <a:rPr lang="en-US" dirty="0">
                <a:solidFill>
                  <a:srgbClr val="4F81BD"/>
                </a:solidFill>
              </a:rPr>
              <a:t>?</a:t>
            </a:r>
          </a:p>
          <a:p>
            <a:endParaRPr lang="en-US" dirty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0384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47" y="381000"/>
            <a:ext cx="423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+mj-lt"/>
              </a:rPr>
              <a:t>MTL, ~10</a:t>
            </a:r>
            <a:r>
              <a:rPr lang="en-US" sz="4000" b="0" baseline="30000" dirty="0">
                <a:latin typeface="+mj-lt"/>
              </a:rPr>
              <a:t>7</a:t>
            </a:r>
            <a:r>
              <a:rPr lang="en-US" sz="4000" b="0" dirty="0">
                <a:latin typeface="+mj-lt"/>
              </a:rPr>
              <a:t> neurons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3984" y="0"/>
            <a:ext cx="2006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“sensory</a:t>
            </a:r>
          </a:p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cortex”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0648" y="3657600"/>
            <a:ext cx="296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1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chemeClr val="accent1"/>
                </a:solidFill>
                <a:latin typeface="+mj-lt"/>
              </a:rPr>
              <a:t> neurons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7448" y="3657600"/>
            <a:ext cx="29631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stimulus</a:t>
            </a:r>
          </a:p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chemeClr val="accent2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chemeClr val="accent2"/>
                </a:solidFill>
                <a:latin typeface="+mj-lt"/>
              </a:rPr>
              <a:t> neurons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684" y="5715000"/>
            <a:ext cx="5091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1"/>
                </a:solidFill>
                <a:latin typeface="+mj-lt"/>
              </a:rPr>
              <a:t>[selection by inhibition]</a:t>
            </a:r>
          </a:p>
        </p:txBody>
      </p:sp>
    </p:spTree>
    <p:extLst>
      <p:ext uri="{BB962C8B-B14F-4D97-AF65-F5344CB8AC3E}">
        <p14:creationId xmlns:p14="http://schemas.microsoft.com/office/powerpoint/2010/main" val="156035401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2" grpId="0" animBg="1"/>
      <p:bldP spid="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432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5814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3622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14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812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764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276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9050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5052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2766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62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19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514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5146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2766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219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9624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8288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2192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962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1212" y="0"/>
            <a:ext cx="4645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chemeClr val="accent1"/>
                </a:solidFill>
                <a:latin typeface="+mj-lt"/>
              </a:rPr>
              <a:t>NB: these are </a:t>
            </a:r>
            <a:r>
              <a:rPr lang="en-US" sz="3600" b="0" i="1" dirty="0">
                <a:solidFill>
                  <a:schemeClr val="accent1"/>
                </a:solidFill>
                <a:latin typeface="+mj-lt"/>
              </a:rPr>
              <a:t>scattered</a:t>
            </a:r>
          </a:p>
          <a:p>
            <a:r>
              <a:rPr lang="en-US" sz="3600" b="0" dirty="0">
                <a:solidFill>
                  <a:srgbClr val="4F81BD"/>
                </a:solidFill>
                <a:latin typeface="+mj-lt"/>
              </a:rPr>
              <a:t>neurons!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6248" y="5867400"/>
            <a:ext cx="296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rgbClr val="4F81BD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rgbClr val="4F81BD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rgbClr val="4F81BD"/>
                </a:solidFill>
                <a:latin typeface="+mj-lt"/>
              </a:rPr>
              <a:t> neurons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1088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638" b="3638"/>
          <a:stretch>
            <a:fillRect/>
          </a:stretch>
        </p:blipFill>
        <p:spPr>
          <a:xfrm>
            <a:off x="228600" y="1295400"/>
            <a:ext cx="11084413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metaphor: olfaction </a:t>
            </a:r>
            <a:br>
              <a:rPr lang="en-US" dirty="0"/>
            </a:br>
            <a:r>
              <a:rPr lang="en-US" dirty="0"/>
              <a:t>in the mouse </a:t>
            </a:r>
            <a:r>
              <a:rPr lang="en-US" sz="3600" dirty="0">
                <a:solidFill>
                  <a:schemeClr val="accent2"/>
                </a:solidFill>
              </a:rPr>
              <a:t>[</a:t>
            </a:r>
            <a:r>
              <a:rPr lang="en-US" sz="3600" i="1" dirty="0">
                <a:solidFill>
                  <a:schemeClr val="accent2"/>
                </a:solidFill>
              </a:rPr>
              <a:t>al. et</a:t>
            </a:r>
            <a:r>
              <a:rPr lang="en-US" sz="3600" dirty="0">
                <a:solidFill>
                  <a:schemeClr val="accent2"/>
                </a:solidFill>
              </a:rPr>
              <a:t> Axel 2011]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95399" y="5810070"/>
            <a:ext cx="6858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791200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1</a:t>
            </a: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flipH="1" flipV="1">
            <a:off x="1447800" y="3429000"/>
            <a:ext cx="190499" cy="238107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047999" y="6172200"/>
            <a:ext cx="6858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2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399" y="6172200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2</a:t>
            </a: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3124202" y="4019730"/>
            <a:ext cx="152398" cy="215247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5334000" y="5429071"/>
            <a:ext cx="685800" cy="685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 New Roman" pitchFamily="12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5429071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rgbClr val="FFFFFF"/>
                </a:solidFill>
              </a:rPr>
              <a:t>3</a:t>
            </a:r>
          </a:p>
          <a:p>
            <a:endParaRPr lang="en-US" sz="3600" b="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 bwMode="auto">
          <a:xfrm flipH="1" flipV="1">
            <a:off x="5257800" y="2286000"/>
            <a:ext cx="419100" cy="314307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CC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"/>
            <a:ext cx="1816100" cy="1258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3200" y="1447800"/>
            <a:ext cx="32004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683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6" grpId="0"/>
      <p:bldP spid="18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</a:t>
            </a:r>
            <a:r>
              <a:rPr lang="en-US" i="1" dirty="0"/>
              <a:t>Discussion</a:t>
            </a:r>
            <a:r>
              <a:rPr lang="en-US" dirty="0"/>
              <a:t> section</a:t>
            </a:r>
            <a:br>
              <a:rPr lang="en-US" dirty="0"/>
            </a:br>
            <a:r>
              <a:rPr lang="en-US" dirty="0"/>
              <a:t>of [</a:t>
            </a:r>
            <a:r>
              <a:rPr lang="en-US" i="1" dirty="0"/>
              <a:t>al.</a:t>
            </a:r>
            <a:r>
              <a:rPr lang="en-US" dirty="0"/>
              <a:t> </a:t>
            </a:r>
            <a:r>
              <a:rPr lang="en-US" i="1" dirty="0"/>
              <a:t>et</a:t>
            </a:r>
            <a:r>
              <a:rPr lang="en-US" dirty="0"/>
              <a:t> Axel]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r-IN" i="1" dirty="0">
                <a:solidFill>
                  <a:schemeClr val="accent1"/>
                </a:solidFill>
              </a:rPr>
              <a:t>…</a:t>
            </a:r>
            <a:r>
              <a:rPr lang="en-US" i="1" dirty="0">
                <a:solidFill>
                  <a:schemeClr val="accent1"/>
                </a:solidFill>
              </a:rPr>
              <a:t>an odorant may evoke </a:t>
            </a:r>
            <a:r>
              <a:rPr lang="en-US" i="1" dirty="0" err="1">
                <a:solidFill>
                  <a:schemeClr val="accent1"/>
                </a:solidFill>
              </a:rPr>
              <a:t>suprathreshold</a:t>
            </a:r>
            <a:r>
              <a:rPr lang="en-US" i="1" dirty="0">
                <a:solidFill>
                  <a:schemeClr val="accent1"/>
                </a:solidFill>
              </a:rPr>
              <a:t> input in a small subset of </a:t>
            </a:r>
            <a:r>
              <a:rPr lang="mr-IN" i="1" dirty="0">
                <a:solidFill>
                  <a:schemeClr val="accent1"/>
                </a:solidFill>
              </a:rPr>
              <a:t>…</a:t>
            </a:r>
            <a:r>
              <a:rPr lang="en-US" i="1" dirty="0">
                <a:solidFill>
                  <a:schemeClr val="accent1"/>
                </a:solidFill>
              </a:rPr>
              <a:t> neurons. This small fraction of ... cells would then generate sufficient recurrent excitation to recruit a larger population of neurons... The strong feedback inhibition resulting from activation of this larger population of neurons would then suppress further spiking</a:t>
            </a:r>
            <a:r>
              <a:rPr lang="mr-IN" i="1" dirty="0">
                <a:solidFill>
                  <a:schemeClr val="accent1"/>
                </a:solidFill>
              </a:rPr>
              <a:t>…</a:t>
            </a:r>
            <a:r>
              <a:rPr lang="en-US" i="1" dirty="0">
                <a:solidFill>
                  <a:schemeClr val="accent1"/>
                </a:solidFill>
              </a:rPr>
              <a:t> In the extreme, some cells could receive enough recurrent input to fire … without receiving [initial] input</a:t>
            </a:r>
            <a:r>
              <a:rPr lang="mr-IN" i="1" dirty="0">
                <a:solidFill>
                  <a:schemeClr val="accent1"/>
                </a:solidFill>
              </a:rPr>
              <a:t>…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729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Brain and Computation: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Babies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C0504D"/>
                </a:solidFill>
              </a:rPr>
              <a:t>vs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computers</a:t>
            </a:r>
          </a:p>
          <a:p>
            <a:r>
              <a:rPr lang="en-US" dirty="0"/>
              <a:t>Clever algorithms </a:t>
            </a:r>
            <a:r>
              <a:rPr lang="en-US" i="1" dirty="0" err="1">
                <a:solidFill>
                  <a:srgbClr val="C0504D"/>
                </a:solidFill>
              </a:rPr>
              <a:t>vs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what happens in cortex</a:t>
            </a:r>
          </a:p>
          <a:p>
            <a:r>
              <a:rPr lang="en-US" dirty="0">
                <a:solidFill>
                  <a:srgbClr val="000000"/>
                </a:solidFill>
              </a:rPr>
              <a:t>Deep nets </a:t>
            </a:r>
            <a:r>
              <a:rPr lang="en-US" dirty="0" err="1">
                <a:solidFill>
                  <a:srgbClr val="C0504D"/>
                </a:solidFill>
              </a:rPr>
              <a:t>vs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 Brain</a:t>
            </a:r>
          </a:p>
          <a:p>
            <a:r>
              <a:rPr lang="en-US" dirty="0"/>
              <a:t>Understanding Brain anatomy and function </a:t>
            </a:r>
            <a:r>
              <a:rPr lang="en-US" i="1" dirty="0" err="1">
                <a:solidFill>
                  <a:srgbClr val="C0504D"/>
                </a:solidFill>
              </a:rPr>
              <a:t>vs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understanding the emergence of the Mind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1043" y="1143000"/>
            <a:ext cx="2456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dirty="0">
                <a:latin typeface="+mj-lt"/>
              </a:rPr>
              <a:t>The Great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0119" y="1143000"/>
            <a:ext cx="2942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0" dirty="0">
                <a:latin typeface="+mj-lt"/>
              </a:rPr>
              <a:t>Disconnects</a:t>
            </a:r>
          </a:p>
        </p:txBody>
      </p:sp>
    </p:spTree>
    <p:extLst>
      <p:ext uri="{BB962C8B-B14F-4D97-AF65-F5344CB8AC3E}">
        <p14:creationId xmlns:p14="http://schemas.microsoft.com/office/powerpoint/2010/main" val="54722265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03704E-6 L -0.11666 -7.0370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03704E-6 L 0.125 -7.03704E-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47" y="381000"/>
            <a:ext cx="423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+mj-lt"/>
              </a:rPr>
              <a:t>MTL, ~10</a:t>
            </a:r>
            <a:r>
              <a:rPr lang="en-US" sz="4000" b="0" baseline="30000" dirty="0">
                <a:latin typeface="+mj-lt"/>
              </a:rPr>
              <a:t>7</a:t>
            </a:r>
            <a:r>
              <a:rPr lang="en-US" sz="4000" b="0" dirty="0">
                <a:latin typeface="+mj-lt"/>
              </a:rPr>
              <a:t> neurons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3984" y="0"/>
            <a:ext cx="2006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rgbClr val="C0504D"/>
                </a:solidFill>
                <a:latin typeface="+mj-lt"/>
              </a:rPr>
              <a:t>“sensory</a:t>
            </a:r>
          </a:p>
          <a:p>
            <a:r>
              <a:rPr lang="en-US" sz="4000" b="0" dirty="0">
                <a:solidFill>
                  <a:srgbClr val="C0504D"/>
                </a:solidFill>
                <a:latin typeface="+mj-lt"/>
              </a:rPr>
              <a:t>cortex”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rgbClr val="4F81BD"/>
              </a:solidFill>
              <a:effectLst/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0648" y="3581400"/>
            <a:ext cx="296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1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chemeClr val="accent1"/>
                </a:solidFill>
                <a:latin typeface="+mj-lt"/>
              </a:rPr>
              <a:t> neurons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7448" y="4038600"/>
            <a:ext cx="296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solidFill>
                  <a:schemeClr val="accent2"/>
                </a:solidFill>
                <a:latin typeface="+mj-lt"/>
              </a:rPr>
              <a:t>~10</a:t>
            </a:r>
            <a:r>
              <a:rPr lang="en-US" sz="4000" b="0" baseline="30000" dirty="0">
                <a:solidFill>
                  <a:schemeClr val="accent2"/>
                </a:solidFill>
                <a:latin typeface="+mj-lt"/>
              </a:rPr>
              <a:t>4</a:t>
            </a:r>
            <a:r>
              <a:rPr lang="en-US" sz="4000" b="0" dirty="0">
                <a:solidFill>
                  <a:schemeClr val="accent2"/>
                </a:solidFill>
                <a:latin typeface="+mj-lt"/>
              </a:rPr>
              <a:t> neurons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2667000" y="5105400"/>
            <a:ext cx="36576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-3176" y="5486400"/>
            <a:ext cx="487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j-lt"/>
              </a:rPr>
              <a:t>random graph, </a:t>
            </a:r>
          </a:p>
          <a:p>
            <a:r>
              <a:rPr lang="en-US" sz="3600" b="0" dirty="0">
                <a:latin typeface="+mj-lt"/>
              </a:rPr>
              <a:t> </a:t>
            </a:r>
            <a:r>
              <a:rPr lang="en-US" sz="3600" b="0" i="1" dirty="0">
                <a:latin typeface="+mj-lt"/>
              </a:rPr>
              <a:t>p </a:t>
            </a:r>
            <a:r>
              <a:rPr lang="en-US" sz="3600" b="0" dirty="0">
                <a:latin typeface="+mj-lt"/>
              </a:rPr>
              <a:t>~ 10</a:t>
            </a:r>
            <a:r>
              <a:rPr lang="en-US" sz="3600" baseline="30000" dirty="0">
                <a:latin typeface="+mj-lt"/>
              </a:rPr>
              <a:t>−</a:t>
            </a:r>
            <a:r>
              <a:rPr lang="en-US" sz="3600" b="0" baseline="30000" dirty="0">
                <a:latin typeface="+mj-lt"/>
              </a:rPr>
              <a:t>2</a:t>
            </a:r>
            <a:endParaRPr lang="en-US" sz="3600" b="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4648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latin typeface="+mj-lt"/>
              </a:rPr>
              <a:t>synapses</a:t>
            </a:r>
          </a:p>
        </p:txBody>
      </p:sp>
      <p:cxnSp>
        <p:nvCxnSpPr>
          <p:cNvPr id="17" name="Straight Arrow Connector 16"/>
          <p:cNvCxnSpPr>
            <a:endCxn id="8" idx="0"/>
          </p:cNvCxnSpPr>
          <p:nvPr/>
        </p:nvCxnSpPr>
        <p:spPr bwMode="auto">
          <a:xfrm>
            <a:off x="2438400" y="2362200"/>
            <a:ext cx="153809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618942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Hebb</a:t>
            </a:r>
            <a:r>
              <a:rPr lang="en-US" dirty="0"/>
              <a:t> 1949: </a:t>
            </a:r>
            <a:r>
              <a:rPr lang="en-US" i="1" dirty="0"/>
              <a:t>“Fire together, wire together”</a:t>
            </a:r>
          </a:p>
          <a:p>
            <a:r>
              <a:rPr lang="en-US" dirty="0"/>
              <a:t>STDP: near synchronous firing of two cells connected by a synapse increases synaptic weight (by a small factor, up to a limit)</a:t>
            </a:r>
          </a:p>
        </p:txBody>
      </p:sp>
    </p:spTree>
    <p:extLst>
      <p:ext uri="{BB962C8B-B14F-4D97-AF65-F5344CB8AC3E}">
        <p14:creationId xmlns:p14="http://schemas.microsoft.com/office/powerpoint/2010/main" val="2184657594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how does one verify </a:t>
            </a:r>
            <a:br>
              <a:rPr lang="en-US" dirty="0"/>
            </a:br>
            <a:r>
              <a:rPr lang="en-US" dirty="0"/>
              <a:t>such a theory?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It is reproduced in simulations by artificial neural networks with realistic (scaled down) parameters [</a:t>
            </a:r>
            <a:r>
              <a:rPr lang="en-US" dirty="0" err="1"/>
              <a:t>Pokorny</a:t>
            </a:r>
            <a:r>
              <a:rPr lang="en-US" dirty="0"/>
              <a:t> et al 2017]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sz="6000" i="1" dirty="0">
                <a:solidFill>
                  <a:schemeClr val="accent2"/>
                </a:solidFill>
              </a:rPr>
              <a:t>Math?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052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Linearized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x</a:t>
            </a:r>
            <a:r>
              <a:rPr lang="en-US" sz="4000" baseline="-25000" dirty="0" err="1"/>
              <a:t>j</a:t>
            </a:r>
            <a:r>
              <a:rPr lang="en-US" sz="4000" dirty="0"/>
              <a:t>(t+1) = </a:t>
            </a:r>
            <a:r>
              <a:rPr lang="en-US" sz="4000" dirty="0" err="1"/>
              <a:t>s</a:t>
            </a:r>
            <a:r>
              <a:rPr lang="en-US" sz="4000" baseline="-25000" dirty="0" err="1"/>
              <a:t>j</a:t>
            </a:r>
            <a:r>
              <a:rPr lang="en-US" sz="4000" dirty="0"/>
              <a:t> + </a:t>
            </a:r>
            <a:r>
              <a:rPr lang="en-US" sz="4000" dirty="0" err="1"/>
              <a:t>Σ</a:t>
            </a:r>
            <a:r>
              <a:rPr lang="en-US" sz="4000" baseline="-25000" dirty="0" err="1"/>
              <a:t>i</a:t>
            </a:r>
            <a:r>
              <a:rPr lang="en-US" sz="4000" baseline="-25000" dirty="0" err="1">
                <a:sym typeface="Wingdings"/>
              </a:rPr>
              <a:t>j</a:t>
            </a:r>
            <a:r>
              <a:rPr lang="en-US" sz="4000" baseline="-25000" dirty="0">
                <a:sym typeface="Wingdings"/>
              </a:rPr>
              <a:t>  </a:t>
            </a:r>
            <a:r>
              <a:rPr lang="en-US" sz="4000" dirty="0"/>
              <a:t> x</a:t>
            </a:r>
            <a:r>
              <a:rPr lang="en-US" sz="4000" baseline="-25000" dirty="0"/>
              <a:t>i</a:t>
            </a:r>
            <a:r>
              <a:rPr lang="en-US" sz="4000" dirty="0"/>
              <a:t>(t) </a:t>
            </a:r>
            <a:r>
              <a:rPr lang="en-US" sz="4000" dirty="0" err="1"/>
              <a:t>w</a:t>
            </a:r>
            <a:r>
              <a:rPr lang="en-US" sz="4000" baseline="-25000" dirty="0" err="1"/>
              <a:t>ij</a:t>
            </a:r>
            <a:r>
              <a:rPr lang="en-US" sz="4000" dirty="0"/>
              <a:t>(t)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w</a:t>
            </a:r>
            <a:r>
              <a:rPr lang="en-US" sz="4000" baseline="-25000" dirty="0" err="1"/>
              <a:t>ij</a:t>
            </a:r>
            <a:r>
              <a:rPr lang="en-US" sz="4000" dirty="0"/>
              <a:t>(t+1) = </a:t>
            </a:r>
            <a:r>
              <a:rPr lang="en-US" sz="4000" dirty="0" err="1"/>
              <a:t>w</a:t>
            </a:r>
            <a:r>
              <a:rPr lang="en-US" sz="4000" baseline="-25000" dirty="0" err="1"/>
              <a:t>ij</a:t>
            </a:r>
            <a:r>
              <a:rPr lang="en-US" sz="4000" dirty="0"/>
              <a:t>(t) [1 + β x</a:t>
            </a:r>
            <a:r>
              <a:rPr lang="en-US" sz="4000" baseline="-25000" dirty="0"/>
              <a:t>i</a:t>
            </a:r>
            <a:r>
              <a:rPr lang="en-US" sz="4000" dirty="0"/>
              <a:t>(t) </a:t>
            </a:r>
            <a:r>
              <a:rPr lang="en-US" sz="4000" dirty="0" err="1"/>
              <a:t>x</a:t>
            </a:r>
            <a:r>
              <a:rPr lang="en-US" sz="4000" baseline="-25000" dirty="0" err="1"/>
              <a:t>j</a:t>
            </a:r>
            <a:r>
              <a:rPr lang="en-US" sz="4000" dirty="0"/>
              <a:t>(t + 1)]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38400" y="1143000"/>
            <a:ext cx="2590800" cy="8382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/>
              <a:t>activation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524000" y="3276600"/>
            <a:ext cx="4343400" cy="8382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/>
              <a:t>synaptic weights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733800" y="1143000"/>
            <a:ext cx="2590800" cy="8382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/>
              <a:t>stimulus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105400" y="3200400"/>
            <a:ext cx="4343400" cy="838200"/>
          </a:xfrm>
          <a:prstGeom prst="wedgeRoundRectCallout">
            <a:avLst>
              <a:gd name="adj1" fmla="val -50347"/>
              <a:gd name="adj2" fmla="val 11432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0" dirty="0"/>
              <a:t>plasticity</a:t>
            </a:r>
          </a:p>
        </p:txBody>
      </p:sp>
    </p:spTree>
    <p:extLst>
      <p:ext uri="{BB962C8B-B14F-4D97-AF65-F5344CB8AC3E}">
        <p14:creationId xmlns:p14="http://schemas.microsoft.com/office/powerpoint/2010/main" val="133949402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Linearized model: Result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504D"/>
                </a:solidFill>
              </a:rPr>
              <a:t>Theorem:  </a:t>
            </a:r>
            <a:r>
              <a:rPr lang="en-US" sz="4000" dirty="0">
                <a:solidFill>
                  <a:srgbClr val="C0504D"/>
                </a:solidFill>
              </a:rPr>
              <a:t>The linearized dynamics converges geometrically to</a:t>
            </a:r>
          </a:p>
          <a:p>
            <a:pPr marL="0" indent="0">
              <a:buNone/>
            </a:pPr>
            <a:r>
              <a:rPr lang="en-US" sz="4000" dirty="0"/>
              <a:t>          </a:t>
            </a:r>
            <a:r>
              <a:rPr lang="en-US" sz="4000" dirty="0" err="1"/>
              <a:t>x</a:t>
            </a:r>
            <a:r>
              <a:rPr lang="en-US" sz="4000" baseline="-25000" dirty="0" err="1"/>
              <a:t>j</a:t>
            </a:r>
            <a:r>
              <a:rPr lang="en-US" sz="4000" dirty="0"/>
              <a:t> = </a:t>
            </a:r>
            <a:r>
              <a:rPr lang="en-US" sz="4000" dirty="0" err="1"/>
              <a:t>s</a:t>
            </a:r>
            <a:r>
              <a:rPr lang="en-US" sz="4000" baseline="-25000" dirty="0" err="1"/>
              <a:t>j</a:t>
            </a:r>
            <a:r>
              <a:rPr lang="en-US" sz="4000" dirty="0"/>
              <a:t> + α </a:t>
            </a:r>
            <a:r>
              <a:rPr lang="en-US" sz="4000" dirty="0" err="1"/>
              <a:t>Σ</a:t>
            </a:r>
            <a:r>
              <a:rPr lang="en-US" sz="4000" baseline="-25000" dirty="0" err="1"/>
              <a:t>i</a:t>
            </a:r>
            <a:r>
              <a:rPr lang="en-US" sz="4000" baseline="-25000" dirty="0" err="1">
                <a:sym typeface="Wingdings"/>
              </a:rPr>
              <a:t>j</a:t>
            </a:r>
            <a:r>
              <a:rPr lang="en-US" sz="4000" baseline="-25000" dirty="0">
                <a:sym typeface="Wingdings"/>
              </a:rPr>
              <a:t>  </a:t>
            </a:r>
            <a:r>
              <a:rPr lang="en-US" sz="4000" dirty="0"/>
              <a:t> x</a:t>
            </a:r>
            <a:r>
              <a:rPr lang="en-US" sz="4000" baseline="-25000" dirty="0"/>
              <a:t>i</a:t>
            </a:r>
            <a:r>
              <a:rPr lang="en-US" sz="4000" baseline="30000" dirty="0"/>
              <a:t>2</a:t>
            </a: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495800"/>
            <a:ext cx="1816100" cy="12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134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Nonlinear model: </a:t>
            </a:r>
            <a:br>
              <a:rPr lang="en-US" dirty="0"/>
            </a:br>
            <a:r>
              <a:rPr lang="en-US" dirty="0"/>
              <a:t>a quantitative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sz="4400" dirty="0" err="1">
                <a:solidFill>
                  <a:srgbClr val="000090"/>
                </a:solidFill>
              </a:rPr>
              <a:t>x</a:t>
            </a:r>
            <a:r>
              <a:rPr lang="en-US" sz="4400" baseline="-25000" dirty="0" err="1">
                <a:solidFill>
                  <a:srgbClr val="000090"/>
                </a:solidFill>
              </a:rPr>
              <a:t>j</a:t>
            </a:r>
            <a:r>
              <a:rPr lang="en-US" sz="4400" dirty="0">
                <a:solidFill>
                  <a:srgbClr val="000090"/>
                </a:solidFill>
              </a:rPr>
              <a:t> = </a:t>
            </a:r>
            <a:r>
              <a:rPr lang="en-US" sz="4400" dirty="0" err="1">
                <a:solidFill>
                  <a:srgbClr val="000090"/>
                </a:solidFill>
              </a:rPr>
              <a:t>s</a:t>
            </a:r>
            <a:r>
              <a:rPr lang="en-US" sz="4400" baseline="-25000" dirty="0" err="1">
                <a:solidFill>
                  <a:srgbClr val="000090"/>
                </a:solidFill>
              </a:rPr>
              <a:t>j</a:t>
            </a:r>
            <a:r>
              <a:rPr lang="en-US" sz="4400" dirty="0">
                <a:solidFill>
                  <a:srgbClr val="000090"/>
                </a:solidFill>
              </a:rPr>
              <a:t> + α </a:t>
            </a:r>
            <a:r>
              <a:rPr lang="en-US" sz="4400" dirty="0" err="1">
                <a:solidFill>
                  <a:srgbClr val="000090"/>
                </a:solidFill>
              </a:rPr>
              <a:t>Σ</a:t>
            </a:r>
            <a:r>
              <a:rPr lang="en-US" sz="4400" baseline="-25000" dirty="0" err="1">
                <a:solidFill>
                  <a:srgbClr val="000090"/>
                </a:solidFill>
              </a:rPr>
              <a:t>i</a:t>
            </a:r>
            <a:r>
              <a:rPr lang="en-US" sz="4400" baseline="-25000" dirty="0" err="1">
                <a:solidFill>
                  <a:srgbClr val="000090"/>
                </a:solidFill>
                <a:sym typeface="Wingdings"/>
              </a:rPr>
              <a:t>j</a:t>
            </a:r>
            <a:r>
              <a:rPr lang="en-US" sz="4400" baseline="-25000" dirty="0">
                <a:solidFill>
                  <a:srgbClr val="000090"/>
                </a:solidFill>
                <a:sym typeface="Wingdings"/>
              </a:rPr>
              <a:t>  </a:t>
            </a:r>
            <a:r>
              <a:rPr lang="en-US" sz="4400" dirty="0">
                <a:solidFill>
                  <a:srgbClr val="000090"/>
                </a:solidFill>
              </a:rPr>
              <a:t>x</a:t>
            </a:r>
            <a:r>
              <a:rPr lang="en-US" sz="4400" baseline="-25000" dirty="0">
                <a:solidFill>
                  <a:srgbClr val="000090"/>
                </a:solidFill>
              </a:rPr>
              <a:t>i</a:t>
            </a:r>
            <a:r>
              <a:rPr lang="en-US" sz="4400" baseline="30000" dirty="0">
                <a:solidFill>
                  <a:srgbClr val="000090"/>
                </a:solidFill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high </a:t>
            </a:r>
            <a:r>
              <a:rPr lang="en-US" dirty="0" err="1"/>
              <a:t>s</a:t>
            </a:r>
            <a:r>
              <a:rPr lang="en-US" baseline="-25000" dirty="0" err="1"/>
              <a:t>j</a:t>
            </a:r>
            <a:r>
              <a:rPr lang="en-US" dirty="0"/>
              <a:t> cells fire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Next, high connectivity cells fire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Next, among the high </a:t>
            </a:r>
            <a:r>
              <a:rPr lang="en-US" dirty="0" err="1"/>
              <a:t>s</a:t>
            </a:r>
            <a:r>
              <a:rPr lang="en-US" baseline="-25000" dirty="0" err="1"/>
              <a:t>j</a:t>
            </a:r>
            <a:r>
              <a:rPr lang="en-US" dirty="0"/>
              <a:t> cells, the ones with high connectivity fire again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“The rich get stably rich” through plasticity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part of the assembly may keep oscillating (periods of 2 and 3 are common)</a:t>
            </a:r>
          </a:p>
        </p:txBody>
      </p:sp>
    </p:spTree>
    <p:extLst>
      <p:ext uri="{BB962C8B-B14F-4D97-AF65-F5344CB8AC3E}">
        <p14:creationId xmlns:p14="http://schemas.microsoft.com/office/powerpoint/2010/main" val="12603073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Mysteries remain...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can a set of random neurons have exceptionally strong connectivity?</a:t>
            </a:r>
          </a:p>
          <a:p>
            <a:r>
              <a:rPr lang="en-US" dirty="0"/>
              <a:t>And how are </a:t>
            </a:r>
            <a:r>
              <a:rPr lang="en-US" dirty="0">
                <a:solidFill>
                  <a:schemeClr val="accent2"/>
                </a:solidFill>
              </a:rPr>
              <a:t>associations </a:t>
            </a:r>
            <a:r>
              <a:rPr lang="en-US" dirty="0"/>
              <a:t>(Obama + Eiffel) formed?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95594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343400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accent2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810000"/>
            <a:ext cx="914400" cy="9144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7282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6666 " pathEditMode="relative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L -0.01667 -0.05555 " pathEditMode="relative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2" grpId="0" animBg="1"/>
      <p:bldP spid="8" grpId="0" animBg="1"/>
      <p:bldP spid="8" grpId="1" animBg="1"/>
      <p:bldP spid="8" grpId="2" animBg="1"/>
      <p:bldP spid="8" grpId="3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504D"/>
                </a:solidFill>
              </a:rPr>
              <a:t>High connectivity? Associations?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Random graph theory does not seem to suffice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[Song et al 2005]: reciprocity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  and triangle completion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2672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912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8674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19800" y="4800600"/>
            <a:ext cx="228600" cy="228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495800" y="35052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7"/>
            <a:endCxn id="9" idx="2"/>
          </p:cNvCxnSpPr>
          <p:nvPr/>
        </p:nvCxnSpPr>
        <p:spPr bwMode="auto">
          <a:xfrm flipV="1">
            <a:off x="4386122" y="4914900"/>
            <a:ext cx="1633678" cy="5287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5"/>
          </p:cNvCxnSpPr>
          <p:nvPr/>
        </p:nvCxnSpPr>
        <p:spPr bwMode="auto">
          <a:xfrm>
            <a:off x="4386122" y="5605322"/>
            <a:ext cx="1633678" cy="4144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9" idx="4"/>
            <a:endCxn id="8" idx="0"/>
          </p:cNvCxnSpPr>
          <p:nvPr/>
        </p:nvCxnSpPr>
        <p:spPr bwMode="auto">
          <a:xfrm>
            <a:off x="6134100" y="5029200"/>
            <a:ext cx="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6" idx="1"/>
          </p:cNvCxnSpPr>
          <p:nvPr/>
        </p:nvCxnSpPr>
        <p:spPr bwMode="auto">
          <a:xfrm flipH="1">
            <a:off x="4495800" y="3386278"/>
            <a:ext cx="1328878" cy="4272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291481" y="3886200"/>
            <a:ext cx="2164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+mn-lt"/>
              </a:rPr>
              <a:t>G</a:t>
            </a:r>
            <a:r>
              <a:rPr lang="en-US" i="1" baseline="-25000" dirty="0" err="1">
                <a:solidFill>
                  <a:srgbClr val="FF0000"/>
                </a:solidFill>
                <a:latin typeface="+mn-lt"/>
              </a:rPr>
              <a:t>n,p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++</a:t>
            </a:r>
          </a:p>
          <a:p>
            <a:r>
              <a:rPr lang="en-US" i="1" dirty="0">
                <a:solidFill>
                  <a:srgbClr val="FF0000"/>
                </a:solidFill>
                <a:latin typeface="+mn-lt"/>
              </a:rPr>
              <a:t>p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~ 10</a:t>
            </a:r>
            <a:r>
              <a:rPr lang="en-US" baseline="30000" dirty="0">
                <a:solidFill>
                  <a:srgbClr val="FF0000"/>
                </a:solidFill>
                <a:latin typeface="+mn-lt"/>
              </a:rPr>
              <a:t>−1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693" y="4876800"/>
            <a:ext cx="2155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+mj-lt"/>
              </a:rPr>
              <a:t>G</a:t>
            </a:r>
            <a:r>
              <a:rPr lang="en-US" i="1" baseline="-25000" dirty="0" err="1">
                <a:latin typeface="+mj-lt"/>
              </a:rPr>
              <a:t>n,p</a:t>
            </a:r>
            <a:endParaRPr lang="en-US" b="0" i="1" dirty="0">
              <a:latin typeface="+mj-lt"/>
            </a:endParaRPr>
          </a:p>
          <a:p>
            <a:r>
              <a:rPr lang="en-US" b="0" i="1" dirty="0">
                <a:latin typeface="+mj-lt"/>
              </a:rPr>
              <a:t>p </a:t>
            </a:r>
            <a:r>
              <a:rPr lang="en-US" b="0" dirty="0">
                <a:latin typeface="+mj-lt"/>
              </a:rPr>
              <a:t>~ 10</a:t>
            </a:r>
            <a:r>
              <a:rPr lang="en-US" b="0" baseline="30000" dirty="0">
                <a:latin typeface="+mj-lt"/>
              </a:rPr>
              <a:t>−2</a:t>
            </a:r>
          </a:p>
        </p:txBody>
      </p:sp>
    </p:spTree>
    <p:extLst>
      <p:ext uri="{BB962C8B-B14F-4D97-AF65-F5344CB8AC3E}">
        <p14:creationId xmlns:p14="http://schemas.microsoft.com/office/powerpoint/2010/main" val="158771662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343400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accent2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962400"/>
            <a:ext cx="914400" cy="9144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3276600" y="3124200"/>
            <a:ext cx="3886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3124200" y="3200400"/>
            <a:ext cx="40386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3124200" y="3124200"/>
            <a:ext cx="152400" cy="1066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269715" y="1447800"/>
            <a:ext cx="1666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+mj-lt"/>
              </a:rPr>
              <a:t>birthday</a:t>
            </a:r>
          </a:p>
          <a:p>
            <a:r>
              <a:rPr lang="en-US" sz="3200" b="0" dirty="0">
                <a:latin typeface="+mj-lt"/>
              </a:rPr>
              <a:t>paradox!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0463" y="2057400"/>
            <a:ext cx="2002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+mj-lt"/>
              </a:rPr>
              <a:t>also, </a:t>
            </a:r>
          </a:p>
          <a:p>
            <a:r>
              <a:rPr lang="en-US" sz="3200" b="0" dirty="0">
                <a:latin typeface="+mj-lt"/>
              </a:rPr>
              <a:t>inside </a:t>
            </a:r>
          </a:p>
          <a:p>
            <a:r>
              <a:rPr lang="en-US" sz="3200" b="0" dirty="0">
                <a:latin typeface="+mj-lt"/>
              </a:rPr>
              <a:t>assemblies</a:t>
            </a:r>
          </a:p>
        </p:txBody>
      </p:sp>
      <p:cxnSp>
        <p:nvCxnSpPr>
          <p:cNvPr id="7" name="Straight Arrow Connector 6"/>
          <p:cNvCxnSpPr>
            <a:endCxn id="12" idx="6"/>
          </p:cNvCxnSpPr>
          <p:nvPr/>
        </p:nvCxnSpPr>
        <p:spPr bwMode="auto">
          <a:xfrm flipV="1">
            <a:off x="2819400" y="2819400"/>
            <a:ext cx="838200" cy="76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3200400" y="30480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71800" y="4114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53489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does the Mind </a:t>
            </a:r>
            <a:b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emerge from the Brain? </a:t>
            </a:r>
            <a:b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24352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/>
                </a:solidFill>
              </a:rPr>
              <a:t>Recall the theory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4F81BD"/>
                </a:solidFill>
              </a:rPr>
              <a:t>In a sparse graph, how can you select a dense induced </a:t>
            </a:r>
            <a:r>
              <a:rPr lang="en-US" dirty="0" err="1">
                <a:solidFill>
                  <a:srgbClr val="4F81BD"/>
                </a:solidFill>
              </a:rPr>
              <a:t>subgraph</a:t>
            </a:r>
            <a:r>
              <a:rPr lang="en-US" dirty="0">
                <a:solidFill>
                  <a:srgbClr val="4F81BD"/>
                </a:solidFill>
              </a:rPr>
              <a:t>?</a:t>
            </a:r>
          </a:p>
          <a:p>
            <a:endParaRPr lang="en-US" dirty="0">
              <a:solidFill>
                <a:srgbClr val="4F81BD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Answer:  Through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Recruiting highly connected nodes (recall equation)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Plasticity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Triangle completion and birthday paradox</a:t>
            </a:r>
          </a:p>
          <a:p>
            <a:pPr lvl="1"/>
            <a:endParaRPr lang="en-US" dirty="0">
              <a:solidFill>
                <a:srgbClr val="4F81BD"/>
              </a:solidFill>
            </a:endParaRPr>
          </a:p>
          <a:p>
            <a:endParaRPr lang="en-US" dirty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4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/>
              <a:t>Remember</a:t>
            </a:r>
            <a:r>
              <a:rPr lang="en-US" dirty="0">
                <a:solidFill>
                  <a:schemeClr val="tx1"/>
                </a:solidFill>
              </a:rPr>
              <a:t> Marr?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5400" y="228600"/>
            <a:ext cx="4038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three-step program: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specs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algorithm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47" t="3929" r="23864" b="42945"/>
          <a:stretch/>
        </p:blipFill>
        <p:spPr>
          <a:xfrm>
            <a:off x="1219200" y="2057400"/>
            <a:ext cx="3286205" cy="41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58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4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operation: </a:t>
            </a:r>
            <a:r>
              <a:rPr lang="en-US" dirty="0">
                <a:solidFill>
                  <a:srgbClr val="C0504D"/>
                </a:solidFill>
                <a:ea typeface="ＭＳ Ｐゴシック" charset="0"/>
                <a:cs typeface="ＭＳ Ｐゴシック" charset="0"/>
              </a:rPr>
              <a:t>Bind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e. g., “give”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isa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“verb” 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Not between assemblies, but...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...between an assembly and a brain area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“pointer assembly,” a surrogate for “give,” is formed in the “verb” area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Also supported by simulations [</a:t>
            </a:r>
            <a:r>
              <a:rPr lang="en-US" dirty="0" err="1">
                <a:latin typeface="+mj-lt"/>
                <a:ea typeface="ＭＳ Ｐゴシック" charset="0"/>
                <a:cs typeface="ＭＳ Ｐゴシック" charset="0"/>
              </a:rPr>
              <a:t>Legenstein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et al.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2017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] 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and same math</a:t>
            </a: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-1066800" y="-1600200"/>
            <a:ext cx="5791200" cy="99822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76800" y="1676400"/>
            <a:ext cx="4267200" cy="46482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69057" y="304800"/>
            <a:ext cx="1794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+mj-lt"/>
              </a:rPr>
              <a:t>Bind: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2362200" y="2743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8614" y="1905000"/>
            <a:ext cx="1405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dirty="0">
                <a:solidFill>
                  <a:srgbClr val="C0504D"/>
                </a:solidFill>
                <a:latin typeface="+mn-lt"/>
              </a:rPr>
              <a:t>MTL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0" y="3810000"/>
            <a:ext cx="20349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C0504D"/>
                </a:solidFill>
                <a:latin typeface="+mj-lt"/>
              </a:rPr>
              <a:t>“give”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5791200" y="29718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6694" y="5029200"/>
            <a:ext cx="3432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dirty="0">
                <a:solidFill>
                  <a:schemeClr val="accent1"/>
                </a:solidFill>
                <a:latin typeface="+mj-lt"/>
              </a:rPr>
              <a:t>“verb area”</a:t>
            </a:r>
          </a:p>
        </p:txBody>
      </p:sp>
      <p:cxnSp>
        <p:nvCxnSpPr>
          <p:cNvPr id="3" name="Straight Arrow Connector 2"/>
          <p:cNvCxnSpPr>
            <a:stCxn id="37" idx="2"/>
            <a:endCxn id="57" idx="6"/>
          </p:cNvCxnSpPr>
          <p:nvPr/>
        </p:nvCxnSpPr>
        <p:spPr>
          <a:xfrm flipH="1" flipV="1">
            <a:off x="3276600" y="3200400"/>
            <a:ext cx="2514600" cy="228600"/>
          </a:xfrm>
          <a:prstGeom prst="straightConnector1">
            <a:avLst/>
          </a:prstGeom>
          <a:ln w="762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2000" y="1981200"/>
            <a:ext cx="33924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accent1"/>
                </a:solidFill>
                <a:latin typeface="+mj-lt"/>
              </a:rPr>
              <a:t>“assembly pointer”</a:t>
            </a:r>
          </a:p>
        </p:txBody>
      </p:sp>
    </p:spTree>
    <p:extLst>
      <p:ext uri="{BB962C8B-B14F-4D97-AF65-F5344CB8AC3E}">
        <p14:creationId xmlns:p14="http://schemas.microsoft.com/office/powerpoint/2010/main" val="4058047110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cf</a:t>
            </a:r>
            <a:r>
              <a:rPr lang="en-US" dirty="0"/>
              <a:t>  [Valiant 1994]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Items</a:t>
            </a:r>
            <a:r>
              <a:rPr lang="en-US" dirty="0"/>
              <a:t>: internal connectivity immaterial</a:t>
            </a:r>
          </a:p>
          <a:p>
            <a:r>
              <a:rPr lang="en-US" dirty="0"/>
              <a:t>Operations </a:t>
            </a:r>
            <a:r>
              <a:rPr lang="en-US" dirty="0">
                <a:solidFill>
                  <a:srgbClr val="C0504D"/>
                </a:solidFill>
              </a:rPr>
              <a:t>Join</a:t>
            </a:r>
            <a:r>
              <a:rPr lang="en-US" dirty="0"/>
              <a:t>, </a:t>
            </a:r>
            <a:r>
              <a:rPr lang="en-US" dirty="0">
                <a:solidFill>
                  <a:srgbClr val="C0504D"/>
                </a:solidFill>
              </a:rPr>
              <a:t>Link </a:t>
            </a:r>
            <a:r>
              <a:rPr lang="en-US" dirty="0"/>
              <a:t>≠ </a:t>
            </a:r>
            <a:r>
              <a:rPr lang="en-US" dirty="0" smtClean="0"/>
              <a:t>Association</a:t>
            </a:r>
            <a:endParaRPr lang="en-US" dirty="0">
              <a:solidFill>
                <a:srgbClr val="C0504D"/>
              </a:solidFill>
            </a:endParaRPr>
          </a:p>
          <a:p>
            <a:r>
              <a:rPr lang="en-US" dirty="0"/>
              <a:t>Formed by recruiting completely new cells</a:t>
            </a:r>
          </a:p>
          <a:p>
            <a:r>
              <a:rPr lang="en-US" dirty="0"/>
              <a:t>Through orchestrated precise setting of the parameters (strengths, thresholds) 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504D"/>
                </a:solidFill>
              </a:rPr>
              <a:t>Predictive Join </a:t>
            </a:r>
            <a:r>
              <a:rPr lang="en-US" dirty="0"/>
              <a:t>[P. </a:t>
            </a:r>
            <a:r>
              <a:rPr lang="en-US" dirty="0" err="1"/>
              <a:t>Vempala</a:t>
            </a:r>
            <a:r>
              <a:rPr lang="en-US" dirty="0"/>
              <a:t> COLT 2015</a:t>
            </a:r>
            <a:r>
              <a:rPr lang="en-US" dirty="0" smtClean="0"/>
              <a:t>]</a:t>
            </a:r>
          </a:p>
          <a:p>
            <a:r>
              <a:rPr lang="en-US" dirty="0" smtClean="0"/>
              <a:t>Can do a bunch of feats, but is subject to same criticism </a:t>
            </a:r>
            <a:r>
              <a:rPr lang="en-US" i="1" dirty="0" err="1" smtClean="0"/>
              <a:t>viz</a:t>
            </a:r>
            <a:r>
              <a:rPr lang="en-US" i="1" dirty="0" smtClean="0"/>
              <a:t> </a:t>
            </a:r>
            <a:r>
              <a:rPr lang="en-US" dirty="0" smtClean="0"/>
              <a:t>plausibility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3766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Incidentally, a Theory Problem:</a:t>
            </a:r>
            <a:br>
              <a:rPr lang="en-US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Association Graphs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4495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Are these</a:t>
            </a:r>
          </a:p>
          <a:p>
            <a:pPr marL="0" indent="0">
              <a:buFontTx/>
              <a:buNone/>
            </a:pP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legitimate strengths</a:t>
            </a:r>
          </a:p>
          <a:p>
            <a:pPr marL="0" indent="0">
              <a:buFontTx/>
              <a:buNone/>
            </a:pP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of associations </a:t>
            </a:r>
          </a:p>
          <a:p>
            <a:pPr marL="0" indent="0">
              <a:buFontTx/>
              <a:buNone/>
            </a:pP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between ~equal</a:t>
            </a:r>
          </a:p>
          <a:p>
            <a:pPr marL="0" indent="0">
              <a:buFontTx/>
              <a:buNone/>
            </a:pP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assemblies?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Connection to the </a:t>
            </a:r>
          </a:p>
          <a:p>
            <a:pPr marL="0" indent="0">
              <a:buFontTx/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cut norm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(also with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Anari</a:t>
            </a:r>
            <a:r>
              <a:rPr lang="en-US" dirty="0">
                <a:ea typeface="ＭＳ Ｐゴシック" charset="0"/>
                <a:cs typeface="ＭＳ Ｐゴシック" charset="0"/>
              </a:rPr>
              <a:t> &amp;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Saberi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>
              <a:buFontTx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51816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4267200" y="419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63493" name="Oval 6"/>
          <p:cNvSpPr>
            <a:spLocks noChangeArrowheads="1"/>
          </p:cNvSpPr>
          <p:nvPr/>
        </p:nvSpPr>
        <p:spPr bwMode="auto">
          <a:xfrm>
            <a:off x="78486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54864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63495" name="Oval 8"/>
          <p:cNvSpPr>
            <a:spLocks noChangeArrowheads="1"/>
          </p:cNvSpPr>
          <p:nvPr/>
        </p:nvSpPr>
        <p:spPr bwMode="auto">
          <a:xfrm>
            <a:off x="64770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cxnSp>
        <p:nvCxnSpPr>
          <p:cNvPr id="63496" name="Straight Connector 9"/>
          <p:cNvCxnSpPr>
            <a:cxnSpLocks noChangeShapeType="1"/>
            <a:stCxn id="63492" idx="7"/>
            <a:endCxn id="63491" idx="3"/>
          </p:cNvCxnSpPr>
          <p:nvPr/>
        </p:nvCxnSpPr>
        <p:spPr bwMode="auto">
          <a:xfrm flipV="1">
            <a:off x="4462463" y="3395663"/>
            <a:ext cx="752475" cy="8286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63497" name="Straight Connector 13"/>
          <p:cNvCxnSpPr>
            <a:cxnSpLocks noChangeShapeType="1"/>
            <a:stCxn id="63491" idx="6"/>
            <a:endCxn id="63495" idx="2"/>
          </p:cNvCxnSpPr>
          <p:nvPr/>
        </p:nvCxnSpPr>
        <p:spPr bwMode="auto">
          <a:xfrm flipV="1">
            <a:off x="5410200" y="3238500"/>
            <a:ext cx="1066800" cy="762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63498" name="Straight Connector 15"/>
          <p:cNvCxnSpPr>
            <a:cxnSpLocks noChangeShapeType="1"/>
            <a:stCxn id="63495" idx="5"/>
            <a:endCxn id="63493" idx="1"/>
          </p:cNvCxnSpPr>
          <p:nvPr/>
        </p:nvCxnSpPr>
        <p:spPr bwMode="auto">
          <a:xfrm>
            <a:off x="6672263" y="3319463"/>
            <a:ext cx="1209675" cy="11334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63499" name="Straight Connector 17"/>
          <p:cNvCxnSpPr>
            <a:cxnSpLocks noChangeShapeType="1"/>
            <a:stCxn id="63492" idx="5"/>
            <a:endCxn id="63494" idx="1"/>
          </p:cNvCxnSpPr>
          <p:nvPr/>
        </p:nvCxnSpPr>
        <p:spPr bwMode="auto">
          <a:xfrm>
            <a:off x="4462463" y="4386263"/>
            <a:ext cx="1057275" cy="6762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63500" name="Straight Connector 20"/>
          <p:cNvCxnSpPr>
            <a:cxnSpLocks noChangeShapeType="1"/>
            <a:stCxn id="63495" idx="3"/>
            <a:endCxn id="63494" idx="7"/>
          </p:cNvCxnSpPr>
          <p:nvPr/>
        </p:nvCxnSpPr>
        <p:spPr bwMode="auto">
          <a:xfrm flipH="1">
            <a:off x="5681663" y="3319463"/>
            <a:ext cx="828675" cy="174307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63501" name="TextBox 21"/>
          <p:cNvSpPr txBox="1">
            <a:spLocks noChangeArrowheads="1"/>
          </p:cNvSpPr>
          <p:nvPr/>
        </p:nvSpPr>
        <p:spPr bwMode="auto">
          <a:xfrm>
            <a:off x="4339737" y="4648200"/>
            <a:ext cx="7042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</a:rPr>
              <a:t>0.4</a:t>
            </a:r>
          </a:p>
        </p:txBody>
      </p:sp>
      <p:sp>
        <p:nvSpPr>
          <p:cNvPr id="63502" name="TextBox 23"/>
          <p:cNvSpPr txBox="1">
            <a:spLocks noChangeArrowheads="1"/>
          </p:cNvSpPr>
          <p:nvPr/>
        </p:nvSpPr>
        <p:spPr bwMode="auto">
          <a:xfrm>
            <a:off x="4187337" y="3276600"/>
            <a:ext cx="7042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</a:rPr>
              <a:t>0.5</a:t>
            </a:r>
          </a:p>
        </p:txBody>
      </p:sp>
      <p:sp>
        <p:nvSpPr>
          <p:cNvPr id="63503" name="TextBox 24"/>
          <p:cNvSpPr txBox="1">
            <a:spLocks noChangeArrowheads="1"/>
          </p:cNvSpPr>
          <p:nvPr/>
        </p:nvSpPr>
        <p:spPr bwMode="auto">
          <a:xfrm>
            <a:off x="5482737" y="2743200"/>
            <a:ext cx="7042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</a:rPr>
              <a:t>0.2</a:t>
            </a:r>
          </a:p>
        </p:txBody>
      </p:sp>
      <p:sp>
        <p:nvSpPr>
          <p:cNvPr id="63504" name="TextBox 25"/>
          <p:cNvSpPr txBox="1">
            <a:spLocks noChangeArrowheads="1"/>
          </p:cNvSpPr>
          <p:nvPr/>
        </p:nvSpPr>
        <p:spPr bwMode="auto">
          <a:xfrm>
            <a:off x="7159137" y="3352800"/>
            <a:ext cx="7042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</a:rPr>
              <a:t>0.6</a:t>
            </a:r>
          </a:p>
        </p:txBody>
      </p:sp>
      <p:sp>
        <p:nvSpPr>
          <p:cNvPr id="63505" name="TextBox 26"/>
          <p:cNvSpPr txBox="1">
            <a:spLocks noChangeArrowheads="1"/>
          </p:cNvSpPr>
          <p:nvPr/>
        </p:nvSpPr>
        <p:spPr bwMode="auto">
          <a:xfrm>
            <a:off x="6016137" y="4191000"/>
            <a:ext cx="70423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</a:rPr>
              <a:t>0.3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Btw, the Mystery of Invariants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very different stimuli elicit the same memory?</a:t>
            </a:r>
          </a:p>
          <a:p>
            <a:r>
              <a:rPr lang="en-US" dirty="0"/>
              <a:t>E.g. different projections, rotations, and zooms of a familiar face, the person’s voice, gait, and </a:t>
            </a:r>
            <a:r>
              <a:rPr lang="en-US" sz="2400" dirty="0">
                <a:solidFill>
                  <a:srgbClr val="C0504D"/>
                </a:solidFill>
                <a:latin typeface="Arial"/>
                <a:cs typeface="Arial"/>
              </a:rPr>
              <a:t>NAME</a:t>
            </a:r>
          </a:p>
          <a:p>
            <a:r>
              <a:rPr lang="en-US" sz="3600" i="1" dirty="0">
                <a:solidFill>
                  <a:srgbClr val="4F81BD"/>
                </a:solidFill>
              </a:rPr>
              <a:t>Association gone awry?</a:t>
            </a:r>
          </a:p>
          <a:p>
            <a:endParaRPr lang="en-US" sz="2800" dirty="0">
              <a:solidFill>
                <a:srgbClr val="4F81B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09757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685800" y="1219200"/>
            <a:ext cx="3962400" cy="4419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2743200"/>
            <a:ext cx="914400" cy="9144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29200" y="-838200"/>
            <a:ext cx="5867400" cy="8534400"/>
          </a:xfrm>
          <a:prstGeom prst="ellipse">
            <a:avLst/>
          </a:prstGeom>
          <a:noFill/>
          <a:ln w="57150" cap="flat" cmpd="sng" algn="ctr">
            <a:solidFill>
              <a:srgbClr val="73E5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43200" y="2362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934200" y="4343400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accent2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810000"/>
            <a:ext cx="914400" cy="9144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1628" y="5181600"/>
            <a:ext cx="1766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j-lt"/>
              </a:rPr>
              <a:t>“Eifel”</a:t>
            </a:r>
          </a:p>
        </p:txBody>
      </p:sp>
      <p:pic>
        <p:nvPicPr>
          <p:cNvPr id="9" name="Picture 6" descr="eiff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135665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750968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11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1666 -0.122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2" grpId="0" animBg="1"/>
      <p:bldP spid="8" grpId="0" animBg="1"/>
      <p:bldP spid="8" grpId="1" animBg="1"/>
      <p:bldP spid="8" grpId="2" animBg="1"/>
      <p:bldP spid="8" grpId="3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dirty="0"/>
              <a:t>Finally: The Brain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>
            <a:normAutofit/>
          </a:bodyPr>
          <a:lstStyle/>
          <a:p>
            <a:r>
              <a:rPr lang="en-US" dirty="0"/>
              <a:t>The environment is paramount</a:t>
            </a:r>
          </a:p>
          <a:p>
            <a:r>
              <a:rPr lang="en-US" dirty="0"/>
              <a:t>Language:  An environment created </a:t>
            </a:r>
            <a:r>
              <a:rPr lang="en-US" i="1" dirty="0">
                <a:solidFill>
                  <a:schemeClr val="accent2"/>
                </a:solidFill>
              </a:rPr>
              <a:t>by us </a:t>
            </a:r>
            <a:r>
              <a:rPr lang="en-US" dirty="0"/>
              <a:t>a few thousand generations ago</a:t>
            </a:r>
          </a:p>
          <a:p>
            <a:r>
              <a:rPr lang="en-US" dirty="0"/>
              <a:t>A “last-minute adaptation”</a:t>
            </a:r>
          </a:p>
          <a:p>
            <a:r>
              <a:rPr lang="en-US" dirty="0"/>
              <a:t>Hypothesis: it evolved so as to exploit the Brain’s strengths</a:t>
            </a:r>
          </a:p>
          <a:p>
            <a:r>
              <a:rPr lang="en-US" i="1" dirty="0">
                <a:solidFill>
                  <a:schemeClr val="accent2"/>
                </a:solidFill>
              </a:rPr>
              <a:t>Language is optimized so babies can learn it</a:t>
            </a:r>
          </a:p>
        </p:txBody>
      </p:sp>
    </p:spTree>
    <p:extLst>
      <p:ext uri="{BB962C8B-B14F-4D97-AF65-F5344CB8AC3E}">
        <p14:creationId xmlns:p14="http://schemas.microsoft.com/office/powerpoint/2010/main" val="2933640552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Language!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Knowledge of language = grammar</a:t>
            </a:r>
          </a:p>
          <a:p>
            <a:r>
              <a:rPr lang="en-US" dirty="0"/>
              <a:t>Some grammatical knowledge may predate experience (is innate)</a:t>
            </a:r>
          </a:p>
          <a:p>
            <a:r>
              <a:rPr lang="en-US" dirty="0" smtClean="0"/>
              <a:t>Grammatical minimalism:</a:t>
            </a:r>
            <a:r>
              <a:rPr lang="en-US" dirty="0" smtClean="0"/>
              <a:t> </a:t>
            </a:r>
            <a:r>
              <a:rPr lang="en-US" dirty="0">
                <a:solidFill>
                  <a:srgbClr val="C0504D"/>
                </a:solidFill>
              </a:rPr>
              <a:t>S </a:t>
            </a:r>
            <a:r>
              <a:rPr lang="en-US" dirty="0">
                <a:solidFill>
                  <a:srgbClr val="C0504D"/>
                </a:solidFill>
                <a:sym typeface="Wingdings"/>
              </a:rPr>
              <a:t> VP </a:t>
            </a:r>
            <a:r>
              <a:rPr lang="en-US" dirty="0" smtClean="0">
                <a:solidFill>
                  <a:srgbClr val="C0504D"/>
                </a:solidFill>
                <a:sym typeface="Wingdings"/>
              </a:rPr>
              <a:t>NP 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Assemblies, Association</a:t>
            </a:r>
            <a:r>
              <a:rPr lang="en-US" i="1" dirty="0">
                <a:solidFill>
                  <a:schemeClr val="accent2"/>
                </a:solidFill>
              </a:rPr>
              <a:t> and </a:t>
            </a:r>
            <a:r>
              <a:rPr lang="en-US" dirty="0">
                <a:solidFill>
                  <a:schemeClr val="accent2"/>
                </a:solidFill>
              </a:rPr>
              <a:t>Bind (</a:t>
            </a:r>
            <a:r>
              <a:rPr lang="en-US" i="1" dirty="0">
                <a:solidFill>
                  <a:schemeClr val="accent2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Pjoin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i="1" dirty="0">
                <a:solidFill>
                  <a:schemeClr val="accent2"/>
                </a:solidFill>
              </a:rPr>
              <a:t> seem ideally suited for implementing grammar and language in the Brain.</a:t>
            </a:r>
            <a:endParaRPr lang="en-US" b="1" i="1" dirty="0">
              <a:solidFill>
                <a:schemeClr val="accent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447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34925"/>
            <a:ext cx="10439595" cy="7086600"/>
          </a:xfrm>
          <a:prstGeom prst="rect">
            <a:avLst/>
          </a:prstGeom>
        </p:spPr>
      </p:pic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How does the Mind </a:t>
            </a:r>
            <a:b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emerge from the Brain? </a:t>
            </a:r>
            <a:b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7728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 </a:t>
            </a:r>
            <a:r>
              <a:rPr lang="en-US" dirty="0">
                <a:sym typeface="Wingdings"/>
              </a:rPr>
              <a:t> NP VP</a:t>
            </a:r>
            <a:r>
              <a:rPr lang="en-US" dirty="0"/>
              <a:t> Innate?</a:t>
            </a:r>
          </a:p>
        </p:txBody>
      </p:sp>
      <p:pic>
        <p:nvPicPr>
          <p:cNvPr id="5" name="Content Placeholder 4" descr="1-s2.0-S1364661312002823-g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16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187367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10600" cy="1143000"/>
          </a:xfrm>
        </p:spPr>
        <p:txBody>
          <a:bodyPr/>
          <a:lstStyle/>
          <a:p>
            <a:r>
              <a:rPr lang="en-US" dirty="0" err="1"/>
              <a:t>Sooooooo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How does one think computationally about the Brain? </a:t>
            </a:r>
          </a:p>
          <a:p>
            <a:r>
              <a:rPr lang="en-US" dirty="0"/>
              <a:t>Assemblies may be one path</a:t>
            </a:r>
          </a:p>
          <a:p>
            <a:r>
              <a:rPr lang="en-US" dirty="0"/>
              <a:t>Experimental Neuroscience and Cognitive Science provide specs, hardware</a:t>
            </a:r>
          </a:p>
          <a:p>
            <a:r>
              <a:rPr lang="en-US" dirty="0"/>
              <a:t>The algorithm </a:t>
            </a:r>
            <a:r>
              <a:rPr lang="en-US" dirty="0" smtClean="0"/>
              <a:t>[rather often</a:t>
            </a:r>
            <a:r>
              <a:rPr lang="en-US" dirty="0"/>
              <a:t>] vanishes</a:t>
            </a:r>
          </a:p>
          <a:p>
            <a:r>
              <a:rPr lang="en-US" dirty="0"/>
              <a:t>Ultimately, language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3808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Next spring,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in an oddly familiar building</a:t>
            </a:r>
            <a:r>
              <a:rPr lang="mr-IN" dirty="0">
                <a:solidFill>
                  <a:srgbClr val="008000"/>
                </a:solidFill>
              </a:rPr>
              <a:t>…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Program in Computation and the Brain!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</a:rPr>
              <a:t>Be there</a:t>
            </a:r>
            <a:r>
              <a:rPr lang="mr-IN" sz="4800" b="1" i="1" dirty="0">
                <a:solidFill>
                  <a:srgbClr val="FF0000"/>
                </a:solidFill>
              </a:rPr>
              <a:t>…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simons-calvin-3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191000" cy="26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1707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34925"/>
            <a:ext cx="10439595" cy="7086600"/>
          </a:xfrm>
          <a:prstGeom prst="rect">
            <a:avLst/>
          </a:prstGeom>
        </p:spPr>
      </p:pic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5400" i="1" dirty="0" smtClean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charset="0"/>
                <a:cs typeface="ＭＳ Ｐゴシック" charset="0"/>
              </a:rPr>
              <a:t>Thank You!</a:t>
            </a:r>
            <a:endParaRPr lang="en-US" sz="5400" dirty="0">
              <a:solidFill>
                <a:schemeClr val="tx2">
                  <a:lumMod val="40000"/>
                  <a:lumOff val="60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91686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How does one think computationally about the Brain?</a:t>
            </a:r>
            <a:br>
              <a:rPr lang="en-US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Alan_Tu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590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-1524000" y="5334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0" dirty="0">
                <a:latin typeface="+mj-lt"/>
              </a:rPr>
              <a:t>Good Question!</a:t>
            </a:r>
          </a:p>
        </p:txBody>
      </p:sp>
      <p:pic>
        <p:nvPicPr>
          <p:cNvPr id="50179" name="Picture 1" descr="vnm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2501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3733800" y="609600"/>
            <a:ext cx="5105400" cy="2286000"/>
          </a:xfrm>
          <a:prstGeom prst="wedgeRoundRectCallou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2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374" y="609600"/>
            <a:ext cx="47429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accent2"/>
                </a:solidFill>
                <a:latin typeface="+mj-lt"/>
              </a:rPr>
              <a:t>John von Neumann 1950:</a:t>
            </a:r>
          </a:p>
          <a:p>
            <a:pPr algn="l"/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[the way the brain works] </a:t>
            </a:r>
          </a:p>
          <a:p>
            <a:pPr algn="l"/>
            <a:r>
              <a:rPr lang="en-US" sz="2800" b="0" i="1" dirty="0">
                <a:solidFill>
                  <a:schemeClr val="accent2"/>
                </a:solidFill>
                <a:latin typeface="+mj-lt"/>
              </a:rPr>
              <a:t>may be characterized by less </a:t>
            </a:r>
          </a:p>
          <a:p>
            <a:pPr algn="l"/>
            <a:r>
              <a:rPr lang="en-US" sz="2800" b="0" i="1" dirty="0">
                <a:solidFill>
                  <a:schemeClr val="accent2"/>
                </a:solidFill>
                <a:latin typeface="+mj-lt"/>
              </a:rPr>
              <a:t>logical and arithmetical depth </a:t>
            </a:r>
          </a:p>
          <a:p>
            <a:pPr algn="l"/>
            <a:r>
              <a:rPr lang="en-US" sz="2800" b="0" i="1" dirty="0">
                <a:solidFill>
                  <a:schemeClr val="accent2"/>
                </a:solidFill>
                <a:latin typeface="+mj-lt"/>
              </a:rPr>
              <a:t>than we are normally used to</a:t>
            </a:r>
            <a:r>
              <a:rPr lang="en-US" sz="2800" b="0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r>
              <a:rPr lang="en-US" sz="2800" b="0" dirty="0">
                <a:latin typeface="+mj-lt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Les Valiant on the Brain (1994)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24400" y="2743200"/>
            <a:ext cx="6172200" cy="3505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A computational </a:t>
            </a:r>
          </a:p>
          <a:p>
            <a:pPr marL="0" indent="0">
              <a:buNone/>
              <a:defRPr/>
            </a:pPr>
            <a:r>
              <a:rPr lang="en-US" dirty="0"/>
              <a:t>theory of the Brain is </a:t>
            </a:r>
          </a:p>
          <a:p>
            <a:pPr marL="0" indent="0">
              <a:buNone/>
              <a:defRPr/>
            </a:pPr>
            <a:r>
              <a:rPr lang="en-US" dirty="0"/>
              <a:t>possible and essential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neuroidal</a:t>
            </a:r>
            <a:r>
              <a:rPr lang="en-US" dirty="0">
                <a:solidFill>
                  <a:srgbClr val="000000"/>
                </a:solidFill>
              </a:rPr>
              <a:t> model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and vicinal algorithms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2226" name="Picture 4" descr="LGV_20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David Marr (1945 – 1980)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5400" y="228600"/>
            <a:ext cx="4038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three-step program: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specs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algorithm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147" t="3929" r="23864" b="42945"/>
          <a:stretch/>
        </p:blipFill>
        <p:spPr>
          <a:xfrm>
            <a:off x="1219200" y="2057400"/>
            <a:ext cx="3286205" cy="41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6321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37244</TotalTime>
  <Words>1240</Words>
  <Application>Microsoft Macintosh PowerPoint</Application>
  <PresentationFormat>On-screen Show (4:3)</PresentationFormat>
  <Paragraphs>270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Symbolic Memories  in the Brain  Christos Papadimitriou UC Berkeley</vt:lpstr>
      <vt:lpstr>…work with…</vt:lpstr>
      <vt:lpstr>Brain and Computation:</vt:lpstr>
      <vt:lpstr>How does the Mind  emerge from the Brain?  </vt:lpstr>
      <vt:lpstr>How does the Mind  emerge from the Brain?  </vt:lpstr>
      <vt:lpstr>How does one think computationally about the Brain? </vt:lpstr>
      <vt:lpstr>PowerPoint Presentation</vt:lpstr>
      <vt:lpstr>Les Valiant on the Brain (1994)</vt:lpstr>
      <vt:lpstr>David Marr (1945 – 1980)</vt:lpstr>
      <vt:lpstr>PowerPoint Presentation</vt:lpstr>
      <vt:lpstr>Our approach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experiment by  [Ison et al. 2016]</vt:lpstr>
      <vt:lpstr>The Challenge:</vt:lpstr>
      <vt:lpstr>Speculating on the Hardware</vt:lpstr>
      <vt:lpstr>Speculating on Hardware (cont.)</vt:lpstr>
      <vt:lpstr>Algorithm?</vt:lpstr>
      <vt:lpstr>The theory challenge</vt:lpstr>
      <vt:lpstr>PowerPoint Presentation</vt:lpstr>
      <vt:lpstr>PowerPoint Presentation</vt:lpstr>
      <vt:lpstr>A metaphor: olfaction  in the mouse [al. et Axel 2011]</vt:lpstr>
      <vt:lpstr>From the Discussion section of [al. et Axel]</vt:lpstr>
      <vt:lpstr>PowerPoint Presentation</vt:lpstr>
      <vt:lpstr>Plasticity</vt:lpstr>
      <vt:lpstr>But how does one verify  such a theory? </vt:lpstr>
      <vt:lpstr>Linearized model </vt:lpstr>
      <vt:lpstr>Linearized model: Result </vt:lpstr>
      <vt:lpstr>Nonlinear model:  a quantitative narrative</vt:lpstr>
      <vt:lpstr>Mysteries remain...</vt:lpstr>
      <vt:lpstr>PowerPoint Presentation</vt:lpstr>
      <vt:lpstr>High connectivity? Associations?</vt:lpstr>
      <vt:lpstr>PowerPoint Presentation</vt:lpstr>
      <vt:lpstr>Recall the theory challenge</vt:lpstr>
      <vt:lpstr>Remember Marr?</vt:lpstr>
      <vt:lpstr>Another operation: Bind </vt:lpstr>
      <vt:lpstr>PowerPoint Presentation</vt:lpstr>
      <vt:lpstr>cf  [Valiant 1994]</vt:lpstr>
      <vt:lpstr>Incidentally, a Theory Problem: Association Graphs</vt:lpstr>
      <vt:lpstr>Btw, the Mystery of Invariants</vt:lpstr>
      <vt:lpstr>PowerPoint Presentation</vt:lpstr>
      <vt:lpstr>Finally: The Brain in context</vt:lpstr>
      <vt:lpstr>Language!</vt:lpstr>
      <vt:lpstr>Is S  NP VP Innate?</vt:lpstr>
      <vt:lpstr>Sooooooo…</vt:lpstr>
      <vt:lpstr>Next spring,  in an oddly familiar building…</vt:lpstr>
      <vt:lpstr> Thank You!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Problems Related To The Internet</dc:title>
  <dc:creator>christos</dc:creator>
  <cp:lastModifiedBy>macuser</cp:lastModifiedBy>
  <cp:revision>564</cp:revision>
  <cp:lastPrinted>2009-10-06T15:41:39Z</cp:lastPrinted>
  <dcterms:created xsi:type="dcterms:W3CDTF">2011-07-25T04:30:19Z</dcterms:created>
  <dcterms:modified xsi:type="dcterms:W3CDTF">2017-04-01T17:40:04Z</dcterms:modified>
</cp:coreProperties>
</file>