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9" r:id="rId3"/>
    <p:sldId id="257" r:id="rId4"/>
    <p:sldId id="258" r:id="rId5"/>
    <p:sldId id="259" r:id="rId6"/>
    <p:sldId id="260" r:id="rId7"/>
    <p:sldId id="262" r:id="rId8"/>
    <p:sldId id="278" r:id="rId9"/>
    <p:sldId id="279" r:id="rId10"/>
    <p:sldId id="280" r:id="rId11"/>
    <p:sldId id="281" r:id="rId12"/>
    <p:sldId id="282" r:id="rId13"/>
    <p:sldId id="288" r:id="rId14"/>
    <p:sldId id="283" r:id="rId15"/>
    <p:sldId id="285" r:id="rId16"/>
    <p:sldId id="268" r:id="rId17"/>
    <p:sldId id="269" r:id="rId18"/>
    <p:sldId id="286" r:id="rId19"/>
    <p:sldId id="287" r:id="rId20"/>
    <p:sldId id="270" r:id="rId21"/>
    <p:sldId id="274" r:id="rId22"/>
    <p:sldId id="271" r:id="rId23"/>
    <p:sldId id="273" r:id="rId24"/>
    <p:sldId id="275" r:id="rId25"/>
    <p:sldId id="277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Diseases Recovered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Infinite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229</c:v>
                </c:pt>
                <c:pt idx="1">
                  <c:v>361</c:v>
                </c:pt>
                <c:pt idx="2">
                  <c:v>444</c:v>
                </c:pt>
                <c:pt idx="3">
                  <c:v>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0E-4B3B-9171-26A9CB7326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Finite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229</c:v>
                </c:pt>
                <c:pt idx="1">
                  <c:v>298</c:v>
                </c:pt>
                <c:pt idx="2">
                  <c:v>298</c:v>
                </c:pt>
                <c:pt idx="3">
                  <c:v>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0E-4B3B-9171-26A9CB7326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570</c:v>
                </c:pt>
                <c:pt idx="1">
                  <c:v>570</c:v>
                </c:pt>
                <c:pt idx="2">
                  <c:v>570</c:v>
                </c:pt>
                <c:pt idx="3">
                  <c:v>570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0E-4B3B-9171-26A9CB7326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066256"/>
        <c:axId val="341066584"/>
      </c:lineChart>
      <c:catAx>
        <c:axId val="34106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66584"/>
        <c:crosses val="autoZero"/>
        <c:auto val="1"/>
        <c:lblAlgn val="ctr"/>
        <c:lblOffset val="100"/>
        <c:noMultiLvlLbl val="0"/>
      </c:catAx>
      <c:valAx>
        <c:axId val="341066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6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4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4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8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72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7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0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2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7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1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C1829-E837-44EE-A1D3-9A6D4F6ABEC1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DC76-117B-47E4-8FD9-36309D72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2.png"/><Relationship Id="rId5" Type="http://schemas.openxmlformats.org/officeDocument/2006/relationships/image" Target="../media/image14.png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160.png"/><Relationship Id="rId5" Type="http://schemas.openxmlformats.org/officeDocument/2006/relationships/image" Target="../media/image16.png"/><Relationship Id="rId4" Type="http://schemas.openxmlformats.org/officeDocument/2006/relationships/image" Target="../media/image14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14.png"/><Relationship Id="rId4" Type="http://schemas.openxmlformats.org/officeDocument/2006/relationships/image" Target="../media/image19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0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13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916928"/>
          </a:xfrm>
        </p:spPr>
        <p:txBody>
          <a:bodyPr>
            <a:normAutofit/>
          </a:bodyPr>
          <a:lstStyle/>
          <a:p>
            <a:r>
              <a:rPr lang="en-US" sz="3600" dirty="0"/>
              <a:t>Provable Learning of Noisy-OR Networks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3568" y="3593329"/>
            <a:ext cx="7556863" cy="1655762"/>
          </a:xfrm>
        </p:spPr>
        <p:txBody>
          <a:bodyPr>
            <a:noAutofit/>
          </a:bodyPr>
          <a:lstStyle/>
          <a:p>
            <a:r>
              <a:rPr lang="en-US" dirty="0"/>
              <a:t>Rong Ge</a:t>
            </a:r>
          </a:p>
          <a:p>
            <a:r>
              <a:rPr lang="en-US" dirty="0"/>
              <a:t>Duke University</a:t>
            </a:r>
          </a:p>
          <a:p>
            <a:r>
              <a:rPr lang="en-US" dirty="0"/>
              <a:t>Joint work with Sanjeev Arora, </a:t>
            </a:r>
            <a:r>
              <a:rPr lang="en-US" dirty="0" err="1"/>
              <a:t>Tengyu</a:t>
            </a:r>
            <a:r>
              <a:rPr lang="en-US" dirty="0"/>
              <a:t> Ma, Andrej </a:t>
            </a:r>
            <a:r>
              <a:rPr lang="en-US" dirty="0" err="1"/>
              <a:t>Risteski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484915" y="722845"/>
            <a:ext cx="3734344" cy="1278859"/>
            <a:chOff x="1631227" y="1690689"/>
            <a:chExt cx="6884123" cy="2357529"/>
          </a:xfrm>
        </p:grpSpPr>
        <p:sp>
          <p:nvSpPr>
            <p:cNvPr id="5" name="Oval 4"/>
            <p:cNvSpPr/>
            <p:nvPr/>
          </p:nvSpPr>
          <p:spPr>
            <a:xfrm>
              <a:off x="2232119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773536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467353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161170" y="1690689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631227" y="3360241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055078" y="3360241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657455" y="3360240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6259832" y="3360239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827373" y="3360238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stCxn id="5" idx="3"/>
              <a:endCxn id="9" idx="0"/>
            </p:cNvCxnSpPr>
            <p:nvPr/>
          </p:nvCxnSpPr>
          <p:spPr>
            <a:xfrm flipH="1">
              <a:off x="1975216" y="2277915"/>
              <a:ext cx="357655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5" idx="5"/>
              <a:endCxn id="10" idx="0"/>
            </p:cNvCxnSpPr>
            <p:nvPr/>
          </p:nvCxnSpPr>
          <p:spPr>
            <a:xfrm>
              <a:off x="2819344" y="2277915"/>
              <a:ext cx="579723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5" idx="6"/>
              <a:endCxn id="11" idx="1"/>
            </p:cNvCxnSpPr>
            <p:nvPr/>
          </p:nvCxnSpPr>
          <p:spPr>
            <a:xfrm>
              <a:off x="2920096" y="2034679"/>
              <a:ext cx="1838111" cy="1426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6" idx="3"/>
              <a:endCxn id="10" idx="0"/>
            </p:cNvCxnSpPr>
            <p:nvPr/>
          </p:nvCxnSpPr>
          <p:spPr>
            <a:xfrm flipH="1">
              <a:off x="3399067" y="2277915"/>
              <a:ext cx="475221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6" idx="5"/>
              <a:endCxn id="12" idx="1"/>
            </p:cNvCxnSpPr>
            <p:nvPr/>
          </p:nvCxnSpPr>
          <p:spPr>
            <a:xfrm>
              <a:off x="4360761" y="2277915"/>
              <a:ext cx="1999823" cy="11830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3"/>
              <a:endCxn id="11" idx="0"/>
            </p:cNvCxnSpPr>
            <p:nvPr/>
          </p:nvCxnSpPr>
          <p:spPr>
            <a:xfrm flipH="1">
              <a:off x="5001444" y="2277915"/>
              <a:ext cx="566661" cy="10823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7" idx="5"/>
              <a:endCxn id="12" idx="0"/>
            </p:cNvCxnSpPr>
            <p:nvPr/>
          </p:nvCxnSpPr>
          <p:spPr>
            <a:xfrm>
              <a:off x="6054578" y="2277915"/>
              <a:ext cx="549243" cy="10823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8" idx="3"/>
              <a:endCxn id="11" idx="7"/>
            </p:cNvCxnSpPr>
            <p:nvPr/>
          </p:nvCxnSpPr>
          <p:spPr>
            <a:xfrm flipH="1">
              <a:off x="5244680" y="2277914"/>
              <a:ext cx="2017242" cy="11830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4"/>
              <a:endCxn id="13" idx="0"/>
            </p:cNvCxnSpPr>
            <p:nvPr/>
          </p:nvCxnSpPr>
          <p:spPr>
            <a:xfrm>
              <a:off x="7505159" y="2378666"/>
              <a:ext cx="666203" cy="9815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8" idx="2"/>
              <a:endCxn id="10" idx="7"/>
            </p:cNvCxnSpPr>
            <p:nvPr/>
          </p:nvCxnSpPr>
          <p:spPr>
            <a:xfrm flipH="1">
              <a:off x="3642303" y="2034678"/>
              <a:ext cx="3518867" cy="14263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793568" y="5803129"/>
            <a:ext cx="83631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“Provable Learning of Noisy-OR Networks”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STOC 2017</a:t>
            </a:r>
            <a:r>
              <a:rPr lang="en-US" sz="2000" dirty="0"/>
              <a:t> arxiv:1612.08795</a:t>
            </a:r>
          </a:p>
          <a:p>
            <a:r>
              <a:rPr lang="en-US" sz="2000" dirty="0"/>
              <a:t>“New practical algorithms for learning Noisy-OR networks via symmetric NMF”</a:t>
            </a:r>
          </a:p>
        </p:txBody>
      </p:sp>
    </p:spTree>
    <p:extLst>
      <p:ext uri="{BB962C8B-B14F-4D97-AF65-F5344CB8AC3E}">
        <p14:creationId xmlns:p14="http://schemas.microsoft.com/office/powerpoint/2010/main" val="317382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930"/>
    </mc:Choice>
    <mc:Fallback xmlns="">
      <p:transition spd="slow" advTm="3593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8537"/>
            <a:ext cx="8245384" cy="481842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[AFHKL12, A</a:t>
            </a:r>
            <a:r>
              <a:rPr lang="en-US" sz="2400" dirty="0">
                <a:solidFill>
                  <a:schemeClr val="accent5"/>
                </a:solidFill>
              </a:rPr>
              <a:t>G</a:t>
            </a:r>
            <a:r>
              <a:rPr lang="en-US" sz="2400" dirty="0">
                <a:solidFill>
                  <a:schemeClr val="accent6"/>
                </a:solidFill>
              </a:rPr>
              <a:t>HKT14]</a:t>
            </a:r>
            <a:r>
              <a:rPr lang="en-US" sz="2400" dirty="0"/>
              <a:t>: tensor decomposition for topic models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932634" y="2272933"/>
            <a:ext cx="1959428" cy="16459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Word-Word Correlation</a:t>
            </a:r>
          </a:p>
        </p:txBody>
      </p:sp>
      <p:sp>
        <p:nvSpPr>
          <p:cNvPr id="6" name="Cube 5"/>
          <p:cNvSpPr/>
          <p:nvPr/>
        </p:nvSpPr>
        <p:spPr>
          <a:xfrm>
            <a:off x="897799" y="4100553"/>
            <a:ext cx="1994263" cy="1785257"/>
          </a:xfrm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3-Word Correlation</a:t>
            </a:r>
          </a:p>
        </p:txBody>
      </p:sp>
      <p:sp>
        <p:nvSpPr>
          <p:cNvPr id="7" name="Arrow: Striped Right 6"/>
          <p:cNvSpPr/>
          <p:nvPr/>
        </p:nvSpPr>
        <p:spPr>
          <a:xfrm>
            <a:off x="3709851" y="3452944"/>
            <a:ext cx="2577738" cy="93181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35383" y="2911227"/>
            <a:ext cx="2971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Tensor Decomposition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6825071" y="3142059"/>
            <a:ext cx="1030060" cy="16459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Topic Matrix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9579" y="25225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Plan: Tensor Decompositions with PMI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076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988"/>
    </mc:Choice>
    <mc:Fallback xmlns="">
      <p:transition spd="slow" advTm="399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8537"/>
            <a:ext cx="7886700" cy="4818426"/>
          </a:xfrm>
        </p:spPr>
        <p:txBody>
          <a:bodyPr/>
          <a:lstStyle/>
          <a:p>
            <a:r>
              <a:rPr lang="en-US" dirty="0"/>
              <a:t>Hope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932634" y="2272933"/>
            <a:ext cx="1959428" cy="16459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PMI</a:t>
            </a:r>
          </a:p>
        </p:txBody>
      </p:sp>
      <p:sp>
        <p:nvSpPr>
          <p:cNvPr id="6" name="Cube 5"/>
          <p:cNvSpPr/>
          <p:nvPr/>
        </p:nvSpPr>
        <p:spPr>
          <a:xfrm>
            <a:off x="897799" y="4100553"/>
            <a:ext cx="1994263" cy="1785257"/>
          </a:xfrm>
          <a:prstGeom prst="cub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PMI Tensor</a:t>
            </a:r>
          </a:p>
        </p:txBody>
      </p:sp>
      <p:sp>
        <p:nvSpPr>
          <p:cNvPr id="7" name="Arrow: Striped Right 6"/>
          <p:cNvSpPr/>
          <p:nvPr/>
        </p:nvSpPr>
        <p:spPr>
          <a:xfrm>
            <a:off x="3709851" y="3452944"/>
            <a:ext cx="2577738" cy="93181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35383" y="2911227"/>
            <a:ext cx="2971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Tensor Decomposition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6825071" y="3142059"/>
            <a:ext cx="1030060" cy="16459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Weight Matrix W</a:t>
            </a: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15" r="52192" b="22354"/>
          <a:stretch/>
        </p:blipFill>
        <p:spPr>
          <a:xfrm>
            <a:off x="3006635" y="1954773"/>
            <a:ext cx="2351115" cy="5278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94"/>
          <a:stretch/>
        </p:blipFill>
        <p:spPr>
          <a:xfrm>
            <a:off x="3006635" y="5095941"/>
            <a:ext cx="3080919" cy="408609"/>
          </a:xfrm>
          <a:prstGeom prst="rect">
            <a:avLst/>
          </a:prstGeom>
        </p:spPr>
      </p:pic>
      <p:sp>
        <p:nvSpPr>
          <p:cNvPr id="12" name="Rectangle: Rounded Corners 11"/>
          <p:cNvSpPr/>
          <p:nvPr/>
        </p:nvSpPr>
        <p:spPr>
          <a:xfrm>
            <a:off x="257038" y="5998319"/>
            <a:ext cx="8629923" cy="60726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Challenge: Only have access to tensor + </a:t>
            </a:r>
            <a:r>
              <a:rPr lang="en-US" sz="2800" dirty="0">
                <a:solidFill>
                  <a:srgbClr val="FF0000"/>
                </a:solidFill>
              </a:rPr>
              <a:t>systematic error</a:t>
            </a:r>
            <a:r>
              <a:rPr lang="en-US" sz="2800" dirty="0"/>
              <a:t>.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49579" y="25225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Plan: Tensor Decompositions with PMI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911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993"/>
    </mc:Choice>
    <mc:Fallback xmlns="">
      <p:transition spd="slow" advTm="769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Error in PMI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096" y="1429572"/>
                <a:ext cx="8314025" cy="1838801"/>
              </a:xfrm>
              <a:prstGeom prst="roundRect">
                <a:avLst/>
              </a:prstGeom>
              <a:noFill/>
              <a:ln w="28575">
                <a:solidFill>
                  <a:srgbClr val="00B0F0"/>
                </a:solidFill>
              </a:ln>
              <a:effectLst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dirty="0">
                    <a:solidFill>
                      <a:srgbClr val="8A0000"/>
                    </a:solidFill>
                    <a:latin typeface="EB Garamond 12" panose="02020502060206020403" pitchFamily="18" charset="0"/>
                  </a:rPr>
                  <a:t>Claim 1++: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 panose="02040503050406030204" pitchFamily="18" charset="0"/>
                      </a:rPr>
                      <m:t>PMI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200" dirty="0">
                    <a:latin typeface="Calibri" panose="020F0502020204030204" pitchFamily="34" charset="0"/>
                  </a:rPr>
                  <a:t> is approximately rank-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200" dirty="0">
                    <a:latin typeface="Calibri" panose="020F0502020204030204" pitchFamily="34" charset="0"/>
                  </a:rPr>
                  <a:t>,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 b="0" i="0" smtClean="0">
                          <a:latin typeface="Cambria Math" panose="02040503050406030204" pitchFamily="18" charset="0"/>
                        </a:rPr>
                        <m:t>PMI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⊤</m:t>
                          </m:r>
                        </m:sup>
                      </m:sSup>
                      <m:r>
                        <a:rPr lang="en-US" sz="2200" b="0" i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  <m:sSup>
                        <m:sSupPr>
                          <m:ctrlP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⊤</m:t>
                          </m:r>
                        </m:sup>
                      </m:sSup>
                      <m:r>
                        <a:rPr lang="en-US" sz="22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latin typeface="Cambria Math" panose="02040503050406030204" pitchFamily="18" charset="0"/>
                        </a:rPr>
                        <m:t>negligible</m:t>
                      </m:r>
                      <m:r>
                        <a:rPr lang="en-US" sz="2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200" b="0" i="0" smtClean="0">
                          <a:latin typeface="Cambria Math" panose="02040503050406030204" pitchFamily="18" charset="0"/>
                        </a:rPr>
                        <m:t>terms</m:t>
                      </m:r>
                    </m:oMath>
                  </m:oMathPara>
                </a14:m>
                <a:endParaRPr lang="en-US" sz="2200" dirty="0">
                  <a:latin typeface="Calibri" panose="020F050202020403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200" dirty="0">
                    <a:latin typeface="Calibri" panose="020F050202020403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200" b="0" i="0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func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), </m:t>
                    </m:r>
                    <m:r>
                      <a:rPr lang="en-US" sz="2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=1−</m:t>
                    </m:r>
                    <m:func>
                      <m:func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(−2</m:t>
                        </m:r>
                        <m:r>
                          <a:rPr lang="en-US" sz="2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22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6" y="1429572"/>
                <a:ext cx="8314025" cy="1838801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00B0F0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73513" y="4949738"/>
                <a:ext cx="2870487" cy="507076"/>
              </a:xfrm>
              <a:solidFill>
                <a:srgbClr val="FBFC6A"/>
              </a:solidFill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vacuous since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𝜌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𝑚</m:t>
                    </m:r>
                    <m:r>
                      <a:rPr lang="en-US" b="0" i="1" smtClean="0">
                        <a:latin typeface="Cambria Math" charset="0"/>
                      </a:rPr>
                      <m:t>≥1</m:t>
                    </m:r>
                  </m:oMath>
                </a14:m>
                <a:endParaRPr lang="en-US" dirty="0"/>
              </a:p>
              <a:p>
                <a:pPr lvl="1"/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73513" y="4949738"/>
                <a:ext cx="2870487" cy="507076"/>
              </a:xfrm>
              <a:blipFill>
                <a:blip r:embed="rId4"/>
                <a:stretch>
                  <a:fillRect l="-2760" t="-25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399096" y="3265714"/>
                <a:ext cx="7778253" cy="19707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anose="05000000000000000000" pitchFamily="2" charset="2"/>
                  <a:buChar char="Ø"/>
                  <a:defRPr sz="22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chemeClr val="accent5"/>
                    </a:solidFill>
                  </a:rPr>
                  <a:t>Question</a:t>
                </a:r>
                <a:r>
                  <a:rPr lang="en-US" dirty="0"/>
                  <a:t>: recovering the span of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PMI</m:t>
                    </m:r>
                  </m:oMath>
                </a14:m>
                <a:r>
                  <a:rPr lang="en-US" dirty="0"/>
                  <a:t>? 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 </a:t>
                </a:r>
                <a:r>
                  <a:rPr lang="en-US" dirty="0">
                    <a:solidFill>
                      <a:schemeClr val="accent5"/>
                    </a:solidFill>
                  </a:rPr>
                  <a:t>Attempt</a:t>
                </a:r>
                <a:r>
                  <a:rPr lang="en-US" dirty="0"/>
                  <a:t>: using standard matrix perturbation theorem </a:t>
                </a:r>
                <a:br>
                  <a:rPr lang="en-US" dirty="0"/>
                </a:br>
                <a:r>
                  <a:rPr lang="en-US" dirty="0"/>
                  <a:t>(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Davis-Kahan, </a:t>
                </a:r>
                <a:r>
                  <a:rPr lang="en-US" dirty="0" err="1">
                    <a:solidFill>
                      <a:schemeClr val="accent6">
                        <a:lumMod val="50000"/>
                      </a:schemeClr>
                    </a:solidFill>
                  </a:rPr>
                  <a:t>Wedin</a:t>
                </a:r>
                <a:r>
                  <a:rPr lang="en-US" dirty="0">
                    <a:solidFill>
                      <a:schemeClr val="accent5"/>
                    </a:solidFill>
                  </a:rPr>
                  <a:t> </a:t>
                </a:r>
                <a:r>
                  <a:rPr lang="is-IS" dirty="0"/>
                  <a:t>… </a:t>
                </a:r>
                <a:r>
                  <a:rPr lang="en-US" dirty="0"/>
                  <a:t>). </a:t>
                </a:r>
              </a:p>
              <a:p>
                <a:pPr marL="0" indent="0" algn="ctr">
                  <a:buNone/>
                </a:pPr>
                <a:r>
                  <a:rPr lang="en-US" dirty="0"/>
                  <a:t>recovery error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charset="0"/>
                        <a:ea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charset="0"/>
                                <a:ea typeface="Cambria Math" panose="02040503050406030204" pitchFamily="18" charset="0"/>
                              </a:rPr>
                              <m:t>max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⊤</m:t>
                                </m:r>
                              </m:sup>
                            </m:sSup>
                          </m:e>
                        </m:func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  <m:t>𝐺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charset="0"/>
                                <a:ea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charset="0"/>
                                <a:ea typeface="Cambria Math" panose="02040503050406030204" pitchFamily="18" charset="0"/>
                              </a:rPr>
                              <m:t>⊤</m:t>
                            </m:r>
                          </m:sup>
                        </m:sSup>
                        <m:r>
                          <a:rPr lang="en-US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fName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‖"/>
                                    <m:endChr m:val="‖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func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b="0" i="1" smtClean="0">
                        <a:latin typeface="Cambria Math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6" y="3265714"/>
                <a:ext cx="7778253" cy="1970785"/>
              </a:xfrm>
              <a:prstGeom prst="rect">
                <a:avLst/>
              </a:prstGeom>
              <a:blipFill>
                <a:blip r:embed="rId5"/>
                <a:stretch>
                  <a:fillRect l="-549" t="-3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99096" y="5619979"/>
                <a:ext cx="8144829" cy="7951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Ø"/>
                  <a:defRPr sz="22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FF0000"/>
                    </a:solidFill>
                  </a:rPr>
                  <a:t> Difficulty:</a:t>
                </a:r>
                <a:r>
                  <a:rPr lang="en-US" dirty="0">
                    <a:solidFill>
                      <a:schemeClr val="tx1"/>
                    </a:solidFill>
                  </a:rPr>
                  <a:t> Matrices </a:t>
                </a:r>
                <a:r>
                  <a:rPr lang="en-US" dirty="0">
                    <a:solidFill>
                      <a:srgbClr val="FF0000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 and </a:t>
                </a:r>
                <a:r>
                  <a:rPr lang="en-US" dirty="0">
                    <a:solidFill>
                      <a:srgbClr val="FF0000"/>
                    </a:solidFill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</a:rPr>
                  <a:t> are not well-conditioned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dirty="0">
                    <a:solidFill>
                      <a:schemeClr val="tx1"/>
                    </a:solidFill>
                  </a:rPr>
                  <a:t>(QMR-DT: condition number &gt; 40,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ra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&lt;80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6" y="5619979"/>
                <a:ext cx="8144829" cy="795109"/>
              </a:xfrm>
              <a:prstGeom prst="rect">
                <a:avLst/>
              </a:prstGeom>
              <a:blipFill>
                <a:blip r:embed="rId6"/>
                <a:stretch>
                  <a:fillRect l="-524" t="-10000"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05063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511"/>
    </mc:Choice>
    <mc:Fallback xmlns="">
      <p:transition spd="slow" advTm="2385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Matrix Perturbation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8062504" cy="435133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very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similar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40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), 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=1−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(−2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2400" dirty="0"/>
              </a:p>
              <a:p>
                <a:r>
                  <a:rPr lang="en-US" sz="2400" dirty="0"/>
                  <a:t>Intuition: More tolerant on large singular directions.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Traditional theorems (</a:t>
                </a:r>
                <a:r>
                  <a:rPr lang="en-US" sz="2400" dirty="0">
                    <a:solidFill>
                      <a:schemeClr val="accent6">
                        <a:lumMod val="50000"/>
                      </a:schemeClr>
                    </a:solidFill>
                  </a:rPr>
                  <a:t>Davis-Kahan, </a:t>
                </a:r>
                <a:r>
                  <a:rPr lang="en-US" sz="2400" dirty="0" err="1">
                    <a:solidFill>
                      <a:schemeClr val="accent6">
                        <a:lumMod val="50000"/>
                      </a:schemeClr>
                    </a:solidFill>
                  </a:rPr>
                  <a:t>Wedin</a:t>
                </a:r>
                <a:r>
                  <a:rPr lang="en-US" sz="2400" dirty="0"/>
                  <a:t>) does not </a:t>
                </a:r>
                <a:r>
                  <a:rPr lang="en-US" sz="2400" dirty="0">
                    <a:solidFill>
                      <a:srgbClr val="FF0000"/>
                    </a:solidFill>
                  </a:rPr>
                  <a:t>differentiate</a:t>
                </a:r>
                <a:r>
                  <a:rPr lang="en-US" sz="2400" dirty="0"/>
                  <a:t> these cases.</a:t>
                </a:r>
              </a:p>
              <a:p>
                <a:r>
                  <a:rPr lang="en-US" sz="2400" dirty="0"/>
                  <a:t>Need a new </a:t>
                </a:r>
                <a:r>
                  <a:rPr lang="en-US" sz="2400" dirty="0">
                    <a:solidFill>
                      <a:srgbClr val="FF0000"/>
                    </a:solidFill>
                  </a:rPr>
                  <a:t>relative</a:t>
                </a:r>
                <a:r>
                  <a:rPr lang="en-US" sz="2400" dirty="0"/>
                  <a:t> matrix perturbation theorem.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8062504" cy="4351338"/>
              </a:xfrm>
              <a:blipFill>
                <a:blip r:embed="rId3"/>
                <a:stretch>
                  <a:fillRect l="-983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771468" y="2917076"/>
            <a:ext cx="6000750" cy="1373479"/>
            <a:chOff x="597297" y="3160915"/>
            <a:chExt cx="6000750" cy="1373479"/>
          </a:xfrm>
        </p:grpSpPr>
        <p:sp>
          <p:nvSpPr>
            <p:cNvPr id="5" name="Oval 4"/>
            <p:cNvSpPr/>
            <p:nvPr/>
          </p:nvSpPr>
          <p:spPr>
            <a:xfrm rot="2829876">
              <a:off x="862908" y="2895304"/>
              <a:ext cx="1297577" cy="182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 rot="2829876">
              <a:off x="5034858" y="2971206"/>
              <a:ext cx="1297577" cy="182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 rot="19163423">
              <a:off x="1274008" y="3374648"/>
              <a:ext cx="475376" cy="73959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1662497">
              <a:off x="5445959" y="3515809"/>
              <a:ext cx="475376" cy="73959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593381" y="3039672"/>
            <a:ext cx="2081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Large Perturbation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18441" y="3039672"/>
            <a:ext cx="2081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Small</a:t>
            </a:r>
            <a:br>
              <a:rPr lang="en-US" sz="2400" dirty="0"/>
            </a:br>
            <a:r>
              <a:rPr lang="en-US" sz="2400" dirty="0"/>
              <a:t>Perturbation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154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112"/>
    </mc:Choice>
    <mc:Fallback xmlns="">
      <p:transition spd="slow" advTm="1061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Matrix Perturbation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00050" y="1428206"/>
                <a:ext cx="8563356" cy="49377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anose="05000000000000000000" pitchFamily="2" charset="2"/>
                  <a:buChar char="Ø"/>
                  <a:defRPr sz="22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 marL="0" indent="0" algn="ctr">
                  <a:buNone/>
                </a:pPr>
                <a:endParaRPr lang="en-US" sz="24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/>
                  <a:t>On QMR-DT,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/>
                  <a:t> 6.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/>
                  <a:t>Provably small </a:t>
                </a:r>
                <a:r>
                  <a:rPr lang="en-US" sz="2400" dirty="0">
                    <a:solidFill>
                      <a:schemeClr val="accent5"/>
                    </a:solidFill>
                  </a:rPr>
                  <a:t>constant</a:t>
                </a:r>
                <a:r>
                  <a:rPr lang="en-US" sz="2400" dirty="0"/>
                  <a:t> for random sparse graphs.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Suffices to get </a:t>
                </a:r>
                <a:r>
                  <a:rPr lang="en-US" sz="2400" dirty="0">
                    <a:solidFill>
                      <a:schemeClr val="accent5"/>
                    </a:solidFill>
                  </a:rPr>
                  <a:t>good</a:t>
                </a:r>
                <a:r>
                  <a:rPr lang="en-US" sz="2400" dirty="0"/>
                  <a:t> approximation for span of </a:t>
                </a:r>
                <a:r>
                  <a:rPr lang="en-US" sz="2400" dirty="0">
                    <a:solidFill>
                      <a:srgbClr val="FF0000"/>
                    </a:solidFill>
                  </a:rPr>
                  <a:t>F</a:t>
                </a:r>
                <a:r>
                  <a:rPr lang="en-US" sz="2400" dirty="0"/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/>
                  <a:t>Needs to generalize to asymmetric matrices/tensors </a:t>
                </a:r>
                <a:br>
                  <a:rPr lang="en-US" sz="2400" dirty="0"/>
                </a:br>
                <a:r>
                  <a:rPr lang="en-US" sz="2400" dirty="0"/>
                  <a:t>(done in paper)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428206"/>
                <a:ext cx="8563356" cy="4937759"/>
              </a:xfrm>
              <a:prstGeom prst="rect">
                <a:avLst/>
              </a:prstGeom>
              <a:blipFill>
                <a:blip r:embed="rId3"/>
                <a:stretch>
                  <a:fillRect l="-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0050" y="1428206"/>
                <a:ext cx="8314025" cy="1411450"/>
              </a:xfrm>
              <a:prstGeom prst="roundRect">
                <a:avLst/>
              </a:prstGeom>
              <a:noFill/>
              <a:ln w="28575">
                <a:solidFill>
                  <a:srgbClr val="00B0F0"/>
                </a:solidFill>
              </a:ln>
              <a:effectLst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dirty="0">
                    <a:solidFill>
                      <a:srgbClr val="8A0000"/>
                    </a:solidFill>
                    <a:latin typeface="EB Garamond 12" panose="02020502060206020403" pitchFamily="18" charset="0"/>
                  </a:rPr>
                  <a:t>Main Lemma:</a:t>
                </a:r>
              </a:p>
              <a:p>
                <a:pPr algn="ctr"/>
                <a:r>
                  <a:rPr lang="en-US" sz="2400" dirty="0"/>
                  <a:t>recovery error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𝜌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charset="0"/>
                            <a:ea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⊤</m:t>
                                </m:r>
                              </m:sup>
                            </m:sSup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charset="0"/>
                                <a:ea typeface="Cambria Math" panose="02040503050406030204" pitchFamily="18" charset="0"/>
                              </a:rPr>
                              <m:t>𝐺</m:t>
                            </m:r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⊤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⊤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p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  <m:t>⊤</m:t>
                                </m:r>
                              </m:sup>
                            </m:sSup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4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 smtClean="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sz="2400" i="1">
                                <a:latin typeface="Cambria Math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=: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</m:func>
                  </m:oMath>
                </a14:m>
                <a:endParaRPr lang="en-US" sz="22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428206"/>
                <a:ext cx="8314025" cy="1411450"/>
              </a:xfrm>
              <a:prstGeom prst="roundRect">
                <a:avLst/>
              </a:prstGeom>
              <a:blipFill>
                <a:blip r:embed="rId4"/>
                <a:stretch>
                  <a:fillRect l="-219"/>
                </a:stretch>
              </a:blipFill>
              <a:ln w="28575">
                <a:solidFill>
                  <a:srgbClr val="00B0F0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215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147"/>
    </mc:Choice>
    <mc:Fallback xmlns="">
      <p:transition spd="slow" advTm="1351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PMI can approximately linearize a log-linear model.</a:t>
            </a:r>
          </a:p>
          <a:p>
            <a:r>
              <a:rPr lang="en-US" dirty="0"/>
              <a:t>Better matrix/tensor perturbation results </a:t>
            </a:r>
            <a:br>
              <a:rPr lang="en-US" dirty="0"/>
            </a:br>
            <a:r>
              <a:rPr lang="en-US" dirty="0"/>
              <a:t>can handle systematic error.</a:t>
            </a:r>
          </a:p>
          <a:p>
            <a:endParaRPr lang="en-US" dirty="0"/>
          </a:p>
          <a:p>
            <a:r>
              <a:rPr lang="en-US" dirty="0"/>
              <a:t>Challenge: PMI-tensor requires many samples.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628650" y="4735648"/>
            <a:ext cx="7757704" cy="87085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Next: Use structure of the disease/symptom graph to get a faster algorithm!</a:t>
            </a:r>
          </a:p>
        </p:txBody>
      </p:sp>
      <p:sp>
        <p:nvSpPr>
          <p:cNvPr id="5" name="Rectangle 4"/>
          <p:cNvSpPr/>
          <p:nvPr/>
        </p:nvSpPr>
        <p:spPr>
          <a:xfrm>
            <a:off x="1314995" y="5807631"/>
            <a:ext cx="7628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“New practical algorithms for learning Noisy-OR networks via symmetric NMF”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060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722"/>
    </mc:Choice>
    <mc:Fallback xmlns="">
      <p:transition spd="slow" advTm="597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Anchor words and anchor symptoms</a:t>
            </a:r>
          </a:p>
        </p:txBody>
      </p:sp>
      <p:sp>
        <p:nvSpPr>
          <p:cNvPr id="4" name="Double Bracket 3"/>
          <p:cNvSpPr/>
          <p:nvPr/>
        </p:nvSpPr>
        <p:spPr>
          <a:xfrm>
            <a:off x="1406431" y="1503314"/>
            <a:ext cx="1092925" cy="1905000"/>
          </a:xfrm>
          <a:prstGeom prst="bracketPair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4F81BD"/>
                </a:solidFill>
              </a:rPr>
              <a:t>F</a:t>
            </a:r>
          </a:p>
        </p:txBody>
      </p:sp>
      <p:sp>
        <p:nvSpPr>
          <p:cNvPr id="5" name="Rectangle 4"/>
          <p:cNvSpPr/>
          <p:nvPr/>
        </p:nvSpPr>
        <p:spPr>
          <a:xfrm>
            <a:off x="1486447" y="1751342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/>
          <p:cNvSpPr/>
          <p:nvPr/>
        </p:nvSpPr>
        <p:spPr>
          <a:xfrm>
            <a:off x="1826786" y="2676485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2113212" y="2040750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1571186" y="2969874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1840529" y="2972486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9"/>
          <p:cNvSpPr/>
          <p:nvPr/>
        </p:nvSpPr>
        <p:spPr>
          <a:xfrm>
            <a:off x="1840529" y="2380484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>
            <a:off x="2117035" y="2374133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67823" y="3919861"/>
            <a:ext cx="82083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Rows = </a:t>
            </a:r>
            <a:r>
              <a:rPr lang="en-US" sz="2000" dirty="0">
                <a:solidFill>
                  <a:schemeClr val="accent5"/>
                </a:solidFill>
              </a:rPr>
              <a:t>Words</a:t>
            </a:r>
            <a:r>
              <a:rPr lang="en-US" sz="2000" dirty="0"/>
              <a:t> = </a:t>
            </a:r>
            <a:r>
              <a:rPr lang="en-US" sz="2000" dirty="0">
                <a:solidFill>
                  <a:schemeClr val="accent5"/>
                </a:solidFill>
              </a:rPr>
              <a:t>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Columns = </a:t>
            </a:r>
            <a:r>
              <a:rPr lang="en-US" sz="2000" dirty="0">
                <a:solidFill>
                  <a:schemeClr val="accent5"/>
                </a:solidFill>
              </a:rPr>
              <a:t>Topics</a:t>
            </a:r>
            <a:r>
              <a:rPr lang="en-US" sz="2000" dirty="0"/>
              <a:t> = </a:t>
            </a:r>
            <a:r>
              <a:rPr lang="en-US" sz="2000" dirty="0">
                <a:solidFill>
                  <a:schemeClr val="accent5"/>
                </a:solidFill>
              </a:rPr>
              <a:t>Diseases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Anchor</a:t>
            </a:r>
            <a:r>
              <a:rPr lang="en-US" sz="2000" dirty="0"/>
              <a:t> symptom: symptom that appear in </a:t>
            </a:r>
            <a:r>
              <a:rPr lang="en-US" sz="2000" dirty="0">
                <a:solidFill>
                  <a:srgbClr val="FF0000"/>
                </a:solidFill>
              </a:rPr>
              <a:t>only one </a:t>
            </a:r>
            <a:r>
              <a:rPr lang="en-US" sz="2000" dirty="0"/>
              <a:t>disease.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</a:rPr>
              <a:t>[Arora </a:t>
            </a:r>
            <a:r>
              <a:rPr lang="en-US" sz="2000" dirty="0">
                <a:solidFill>
                  <a:schemeClr val="accent5"/>
                </a:solidFill>
              </a:rPr>
              <a:t>G</a:t>
            </a:r>
            <a:r>
              <a:rPr lang="en-US" sz="2000" dirty="0">
                <a:solidFill>
                  <a:schemeClr val="accent6"/>
                </a:solidFill>
              </a:rPr>
              <a:t> </a:t>
            </a:r>
            <a:r>
              <a:rPr lang="en-US" sz="2000" dirty="0" err="1">
                <a:solidFill>
                  <a:schemeClr val="accent6"/>
                </a:solidFill>
              </a:rPr>
              <a:t>Moitra</a:t>
            </a:r>
            <a:r>
              <a:rPr lang="en-US" sz="2000" dirty="0">
                <a:solidFill>
                  <a:schemeClr val="accent6"/>
                </a:solidFill>
              </a:rPr>
              <a:t> 12, A</a:t>
            </a:r>
            <a:r>
              <a:rPr lang="en-US" sz="2000" dirty="0">
                <a:solidFill>
                  <a:schemeClr val="accent5"/>
                </a:solidFill>
              </a:rPr>
              <a:t>G</a:t>
            </a:r>
            <a:r>
              <a:rPr lang="en-US" sz="2000" dirty="0">
                <a:solidFill>
                  <a:schemeClr val="accent6"/>
                </a:solidFill>
              </a:rPr>
              <a:t>H+12]</a:t>
            </a:r>
            <a:r>
              <a:rPr lang="en-US" sz="2000" dirty="0"/>
              <a:t> Efficient algorithm to learn topic models with anchor words!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0297" y="2342848"/>
            <a:ext cx="107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Symptom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27705" y="360746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disease</a:t>
            </a:r>
          </a:p>
        </p:txBody>
      </p:sp>
      <p:sp>
        <p:nvSpPr>
          <p:cNvPr id="15" name="Callout: Line 14"/>
          <p:cNvSpPr/>
          <p:nvPr/>
        </p:nvSpPr>
        <p:spPr>
          <a:xfrm>
            <a:off x="4345577" y="1597711"/>
            <a:ext cx="3439886" cy="745137"/>
          </a:xfrm>
          <a:prstGeom prst="borderCallout1">
            <a:avLst>
              <a:gd name="adj1" fmla="val 49137"/>
              <a:gd name="adj2" fmla="val 275"/>
              <a:gd name="adj3" fmla="val 78607"/>
              <a:gd name="adj4" fmla="val -542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Anchor: only one nonzero entry</a:t>
            </a:r>
          </a:p>
        </p:txBody>
      </p:sp>
      <p:sp>
        <p:nvSpPr>
          <p:cNvPr id="16" name="Callout: Line 15"/>
          <p:cNvSpPr/>
          <p:nvPr/>
        </p:nvSpPr>
        <p:spPr>
          <a:xfrm>
            <a:off x="4345577" y="2685009"/>
            <a:ext cx="3439886" cy="745137"/>
          </a:xfrm>
          <a:prstGeom prst="borderCallout1">
            <a:avLst>
              <a:gd name="adj1" fmla="val 49137"/>
              <a:gd name="adj2" fmla="val 275"/>
              <a:gd name="adj3" fmla="val 59907"/>
              <a:gd name="adj4" fmla="val -53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 Anchor: &gt;1 nonzero entries</a:t>
            </a:r>
          </a:p>
        </p:txBody>
      </p:sp>
      <p:sp>
        <p:nvSpPr>
          <p:cNvPr id="17" name="Rectangle: Rounded Corners 16"/>
          <p:cNvSpPr/>
          <p:nvPr/>
        </p:nvSpPr>
        <p:spPr>
          <a:xfrm>
            <a:off x="628650" y="5551077"/>
            <a:ext cx="7757704" cy="87085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Difficulty: for QMR-DT, not all diseases have anchor words.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024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099"/>
    </mc:Choice>
    <mc:Fallback xmlns="">
      <p:transition spd="slow" advTm="1150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Layered Structure</a:t>
            </a:r>
          </a:p>
        </p:txBody>
      </p:sp>
      <p:sp>
        <p:nvSpPr>
          <p:cNvPr id="5" name="Oval 4"/>
          <p:cNvSpPr/>
          <p:nvPr/>
        </p:nvSpPr>
        <p:spPr>
          <a:xfrm>
            <a:off x="1605102" y="1690690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46519" y="1690690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40336" y="1690690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34153" y="1690689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210" y="3360241"/>
            <a:ext cx="687977" cy="6879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28061" y="3360241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30438" y="3360240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2815" y="3360239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200356" y="3360238"/>
            <a:ext cx="687977" cy="6879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3"/>
            <a:endCxn id="9" idx="0"/>
          </p:cNvCxnSpPr>
          <p:nvPr/>
        </p:nvCxnSpPr>
        <p:spPr>
          <a:xfrm flipH="1">
            <a:off x="1348199" y="2277915"/>
            <a:ext cx="357655" cy="108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10" idx="0"/>
          </p:cNvCxnSpPr>
          <p:nvPr/>
        </p:nvCxnSpPr>
        <p:spPr>
          <a:xfrm>
            <a:off x="2192327" y="2277915"/>
            <a:ext cx="579723" cy="108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6"/>
            <a:endCxn id="11" idx="1"/>
          </p:cNvCxnSpPr>
          <p:nvPr/>
        </p:nvCxnSpPr>
        <p:spPr>
          <a:xfrm>
            <a:off x="2293079" y="2034679"/>
            <a:ext cx="1838111" cy="1426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10" idx="0"/>
          </p:cNvCxnSpPr>
          <p:nvPr/>
        </p:nvCxnSpPr>
        <p:spPr>
          <a:xfrm flipH="1">
            <a:off x="2772050" y="2277915"/>
            <a:ext cx="475221" cy="108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5"/>
            <a:endCxn id="12" idx="1"/>
          </p:cNvCxnSpPr>
          <p:nvPr/>
        </p:nvCxnSpPr>
        <p:spPr>
          <a:xfrm>
            <a:off x="3733744" y="2277915"/>
            <a:ext cx="1999823" cy="1183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12" idx="0"/>
          </p:cNvCxnSpPr>
          <p:nvPr/>
        </p:nvCxnSpPr>
        <p:spPr>
          <a:xfrm>
            <a:off x="5427561" y="2277915"/>
            <a:ext cx="549243" cy="108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3"/>
            <a:endCxn id="11" idx="7"/>
          </p:cNvCxnSpPr>
          <p:nvPr/>
        </p:nvCxnSpPr>
        <p:spPr>
          <a:xfrm flipH="1">
            <a:off x="4617663" y="2277914"/>
            <a:ext cx="2017242" cy="118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4"/>
            <a:endCxn id="13" idx="0"/>
          </p:cNvCxnSpPr>
          <p:nvPr/>
        </p:nvCxnSpPr>
        <p:spPr>
          <a:xfrm>
            <a:off x="6878142" y="2378666"/>
            <a:ext cx="666203" cy="981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2"/>
            <a:endCxn id="10" idx="7"/>
          </p:cNvCxnSpPr>
          <p:nvPr/>
        </p:nvCxnSpPr>
        <p:spPr>
          <a:xfrm flipH="1">
            <a:off x="3015286" y="2034678"/>
            <a:ext cx="3518867" cy="1426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3"/>
            <a:endCxn id="11" idx="0"/>
          </p:cNvCxnSpPr>
          <p:nvPr/>
        </p:nvCxnSpPr>
        <p:spPr>
          <a:xfrm flipH="1">
            <a:off x="4374427" y="2277915"/>
            <a:ext cx="566661" cy="1082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39764" y="4798954"/>
            <a:ext cx="6264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Only a subset of diseases have anchor symptoms</a:t>
            </a:r>
          </a:p>
        </p:txBody>
      </p:sp>
      <p:sp>
        <p:nvSpPr>
          <p:cNvPr id="27" name="Rectangle: Rounded Corners 26"/>
          <p:cNvSpPr/>
          <p:nvPr/>
        </p:nvSpPr>
        <p:spPr>
          <a:xfrm>
            <a:off x="628650" y="5551077"/>
            <a:ext cx="7757704" cy="87085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Idea: Learn these diseases first, and then remove them.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972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55"/>
    </mc:Choice>
    <mc:Fallback xmlns="">
      <p:transition spd="slow" advTm="450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Layered Structure</a:t>
            </a:r>
          </a:p>
        </p:txBody>
      </p:sp>
      <p:sp>
        <p:nvSpPr>
          <p:cNvPr id="6" name="Oval 5"/>
          <p:cNvSpPr/>
          <p:nvPr/>
        </p:nvSpPr>
        <p:spPr>
          <a:xfrm>
            <a:off x="3146519" y="1690690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40336" y="1690690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28061" y="3360241"/>
            <a:ext cx="687977" cy="6879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30438" y="3360240"/>
            <a:ext cx="687977" cy="6879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2815" y="3360239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6" idx="3"/>
            <a:endCxn id="10" idx="0"/>
          </p:cNvCxnSpPr>
          <p:nvPr/>
        </p:nvCxnSpPr>
        <p:spPr>
          <a:xfrm flipH="1">
            <a:off x="2772050" y="2277915"/>
            <a:ext cx="475221" cy="108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5"/>
            <a:endCxn id="12" idx="1"/>
          </p:cNvCxnSpPr>
          <p:nvPr/>
        </p:nvCxnSpPr>
        <p:spPr>
          <a:xfrm>
            <a:off x="3733744" y="2277915"/>
            <a:ext cx="1999823" cy="1183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12" idx="0"/>
          </p:cNvCxnSpPr>
          <p:nvPr/>
        </p:nvCxnSpPr>
        <p:spPr>
          <a:xfrm>
            <a:off x="5427561" y="2277915"/>
            <a:ext cx="549243" cy="108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3"/>
            <a:endCxn id="11" idx="0"/>
          </p:cNvCxnSpPr>
          <p:nvPr/>
        </p:nvCxnSpPr>
        <p:spPr>
          <a:xfrm flipH="1">
            <a:off x="4374427" y="2277915"/>
            <a:ext cx="566661" cy="1082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00205" y="4668875"/>
            <a:ext cx="69484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Now all remaining diseases have anchor symptoms.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Can repeat the procedure </a:t>
            </a: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en-US" sz="2400" dirty="0"/>
              <a:t> times.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en-US" sz="2400" dirty="0"/>
              <a:t> = 7 suffices for QMR-DT.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880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471"/>
    </mc:Choice>
    <mc:Fallback xmlns="">
      <p:transition spd="slow" advTm="294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Layered Structure</a:t>
            </a:r>
          </a:p>
        </p:txBody>
      </p:sp>
      <p:sp>
        <p:nvSpPr>
          <p:cNvPr id="5" name="Oval 4"/>
          <p:cNvSpPr/>
          <p:nvPr/>
        </p:nvSpPr>
        <p:spPr>
          <a:xfrm>
            <a:off x="1605102" y="1690690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46519" y="1690690"/>
            <a:ext cx="687977" cy="68797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40336" y="1690690"/>
            <a:ext cx="687977" cy="68797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34153" y="1690689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210" y="3360241"/>
            <a:ext cx="687977" cy="6879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28061" y="3360241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30438" y="3360240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2815" y="3360239"/>
            <a:ext cx="687977" cy="68797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200356" y="3360238"/>
            <a:ext cx="687977" cy="6879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5" idx="3"/>
            <a:endCxn id="9" idx="0"/>
          </p:cNvCxnSpPr>
          <p:nvPr/>
        </p:nvCxnSpPr>
        <p:spPr>
          <a:xfrm flipH="1">
            <a:off x="1348199" y="2277915"/>
            <a:ext cx="357655" cy="108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5"/>
            <a:endCxn id="10" idx="0"/>
          </p:cNvCxnSpPr>
          <p:nvPr/>
        </p:nvCxnSpPr>
        <p:spPr>
          <a:xfrm>
            <a:off x="2192327" y="2277915"/>
            <a:ext cx="579723" cy="108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6"/>
            <a:endCxn id="11" idx="1"/>
          </p:cNvCxnSpPr>
          <p:nvPr/>
        </p:nvCxnSpPr>
        <p:spPr>
          <a:xfrm>
            <a:off x="2293079" y="2034679"/>
            <a:ext cx="1838111" cy="1426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10" idx="0"/>
          </p:cNvCxnSpPr>
          <p:nvPr/>
        </p:nvCxnSpPr>
        <p:spPr>
          <a:xfrm flipH="1">
            <a:off x="2772050" y="2277915"/>
            <a:ext cx="475221" cy="108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5"/>
            <a:endCxn id="12" idx="1"/>
          </p:cNvCxnSpPr>
          <p:nvPr/>
        </p:nvCxnSpPr>
        <p:spPr>
          <a:xfrm>
            <a:off x="3733744" y="2277915"/>
            <a:ext cx="1999823" cy="1183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12" idx="0"/>
          </p:cNvCxnSpPr>
          <p:nvPr/>
        </p:nvCxnSpPr>
        <p:spPr>
          <a:xfrm>
            <a:off x="5427561" y="2277915"/>
            <a:ext cx="549243" cy="108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3"/>
            <a:endCxn id="11" idx="7"/>
          </p:cNvCxnSpPr>
          <p:nvPr/>
        </p:nvCxnSpPr>
        <p:spPr>
          <a:xfrm flipH="1">
            <a:off x="4617663" y="2277914"/>
            <a:ext cx="2017242" cy="118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4"/>
            <a:endCxn id="13" idx="0"/>
          </p:cNvCxnSpPr>
          <p:nvPr/>
        </p:nvCxnSpPr>
        <p:spPr>
          <a:xfrm>
            <a:off x="6878142" y="2378666"/>
            <a:ext cx="666203" cy="981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2"/>
            <a:endCxn id="10" idx="7"/>
          </p:cNvCxnSpPr>
          <p:nvPr/>
        </p:nvCxnSpPr>
        <p:spPr>
          <a:xfrm flipH="1">
            <a:off x="3015286" y="2034678"/>
            <a:ext cx="3518867" cy="1426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3"/>
            <a:endCxn id="11" idx="0"/>
          </p:cNvCxnSpPr>
          <p:nvPr/>
        </p:nvCxnSpPr>
        <p:spPr>
          <a:xfrm flipH="1">
            <a:off x="4374427" y="2277915"/>
            <a:ext cx="566661" cy="1082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/>
          <p:cNvSpPr/>
          <p:nvPr/>
        </p:nvSpPr>
        <p:spPr>
          <a:xfrm>
            <a:off x="404949" y="4148968"/>
            <a:ext cx="8334101" cy="87085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Sequential 2-anchor condition: If all diseases have not been recovered, there is a disease with at least 2 anchor symptoms.</a:t>
            </a:r>
          </a:p>
        </p:txBody>
      </p:sp>
      <p:sp>
        <p:nvSpPr>
          <p:cNvPr id="3" name="Rectangle 2"/>
          <p:cNvSpPr/>
          <p:nvPr/>
        </p:nvSpPr>
        <p:spPr>
          <a:xfrm>
            <a:off x="404949" y="5231292"/>
            <a:ext cx="84865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[Halpern-Sontag’13]</a:t>
            </a:r>
            <a:r>
              <a:rPr lang="en-US" sz="2000" dirty="0"/>
              <a:t>: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000" dirty="0"/>
              <a:t>requires known graph structure.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[Jernite-Halpern-Sontag’13]</a:t>
            </a:r>
            <a:r>
              <a:rPr lang="en-US" sz="2000" dirty="0"/>
              <a:t>: graph needs to be quartet-learnable.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4949" y="5939178"/>
            <a:ext cx="5356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Sample complexity depend exponentially on </a:t>
            </a: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868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57"/>
    </mc:Choice>
    <mc:Fallback xmlns="">
      <p:transition spd="slow" advTm="735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0" y="0"/>
            <a:ext cx="9144000" cy="4023013"/>
            <a:chOff x="0" y="0"/>
            <a:chExt cx="9144000" cy="4023013"/>
          </a:xfrm>
        </p:grpSpPr>
        <p:sp>
          <p:nvSpPr>
            <p:cNvPr id="39" name="Rectangle 38"/>
            <p:cNvSpPr/>
            <p:nvPr/>
          </p:nvSpPr>
          <p:spPr>
            <a:xfrm>
              <a:off x="0" y="0"/>
              <a:ext cx="9144000" cy="334409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0" y="3344091"/>
              <a:ext cx="914400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7521440" y="3499793"/>
              <a:ext cx="16225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Nonlinear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92347" y="2793661"/>
              <a:ext cx="10807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Linear</a:t>
              </a:r>
            </a:p>
          </p:txBody>
        </p:sp>
      </p:grp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18423" y="713089"/>
            <a:ext cx="2500695" cy="142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63880" y="1226299"/>
            <a:ext cx="1589232" cy="1292771"/>
            <a:chOff x="4595332" y="142400"/>
            <a:chExt cx="2486784" cy="2022889"/>
          </a:xfrm>
        </p:grpSpPr>
        <p:sp>
          <p:nvSpPr>
            <p:cNvPr id="8" name="Oval 7"/>
            <p:cNvSpPr/>
            <p:nvPr/>
          </p:nvSpPr>
          <p:spPr>
            <a:xfrm rot="1744958">
              <a:off x="5186233" y="142400"/>
              <a:ext cx="1304984" cy="2022889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49000"/>
                  </a:schemeClr>
                </a:gs>
                <a:gs pos="50000">
                  <a:schemeClr val="accent1">
                    <a:tint val="44500"/>
                    <a:satMod val="160000"/>
                    <a:alpha val="50000"/>
                  </a:schemeClr>
                </a:gs>
                <a:gs pos="100000">
                  <a:schemeClr val="accent1">
                    <a:tint val="23500"/>
                    <a:satMod val="160000"/>
                    <a:lumMod val="50000"/>
                    <a:lumOff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 rot="18557047">
              <a:off x="5404884" y="-24705"/>
              <a:ext cx="867679" cy="2486784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49000"/>
                  </a:schemeClr>
                </a:gs>
                <a:gs pos="50000">
                  <a:schemeClr val="accent1">
                    <a:tint val="44500"/>
                    <a:satMod val="160000"/>
                    <a:alpha val="50000"/>
                  </a:schemeClr>
                </a:gs>
                <a:gs pos="100000">
                  <a:schemeClr val="accent1">
                    <a:tint val="23500"/>
                    <a:satMod val="160000"/>
                    <a:lumMod val="50000"/>
                    <a:lumOff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 rot="638701">
              <a:off x="5571042" y="698065"/>
              <a:ext cx="1304984" cy="133612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49000"/>
                  </a:schemeClr>
                </a:gs>
                <a:gs pos="50000">
                  <a:schemeClr val="accent1">
                    <a:tint val="44500"/>
                    <a:satMod val="160000"/>
                    <a:alpha val="50000"/>
                  </a:schemeClr>
                </a:gs>
                <a:gs pos="100000">
                  <a:schemeClr val="accent1">
                    <a:tint val="23500"/>
                    <a:satMod val="160000"/>
                    <a:lumMod val="50000"/>
                    <a:lumOff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itle 1"/>
          <p:cNvSpPr txBox="1">
            <a:spLocks/>
          </p:cNvSpPr>
          <p:nvPr/>
        </p:nvSpPr>
        <p:spPr>
          <a:xfrm>
            <a:off x="635103" y="2785008"/>
            <a:ext cx="7772400" cy="191692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/>
              <a:t>Latent Variable Models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35103" y="3964710"/>
            <a:ext cx="3838847" cy="1296309"/>
            <a:chOff x="1631227" y="1690689"/>
            <a:chExt cx="6884123" cy="2357529"/>
          </a:xfrm>
        </p:grpSpPr>
        <p:sp>
          <p:nvSpPr>
            <p:cNvPr id="13" name="Oval 12"/>
            <p:cNvSpPr/>
            <p:nvPr/>
          </p:nvSpPr>
          <p:spPr>
            <a:xfrm>
              <a:off x="2232119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773536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467353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161170" y="1690689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631227" y="3360241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055078" y="3360241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657455" y="3360240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259832" y="3360239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827373" y="3360238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13" idx="3"/>
              <a:endCxn id="17" idx="0"/>
            </p:cNvCxnSpPr>
            <p:nvPr/>
          </p:nvCxnSpPr>
          <p:spPr>
            <a:xfrm flipH="1">
              <a:off x="1975216" y="2277915"/>
              <a:ext cx="357655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3" idx="5"/>
              <a:endCxn id="18" idx="0"/>
            </p:cNvCxnSpPr>
            <p:nvPr/>
          </p:nvCxnSpPr>
          <p:spPr>
            <a:xfrm>
              <a:off x="2819344" y="2277915"/>
              <a:ext cx="579723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3" idx="6"/>
              <a:endCxn id="19" idx="1"/>
            </p:cNvCxnSpPr>
            <p:nvPr/>
          </p:nvCxnSpPr>
          <p:spPr>
            <a:xfrm>
              <a:off x="2920096" y="2034679"/>
              <a:ext cx="1838111" cy="1426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4" idx="3"/>
              <a:endCxn id="18" idx="0"/>
            </p:cNvCxnSpPr>
            <p:nvPr/>
          </p:nvCxnSpPr>
          <p:spPr>
            <a:xfrm flipH="1">
              <a:off x="3399067" y="2277915"/>
              <a:ext cx="475221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4" idx="5"/>
              <a:endCxn id="20" idx="1"/>
            </p:cNvCxnSpPr>
            <p:nvPr/>
          </p:nvCxnSpPr>
          <p:spPr>
            <a:xfrm>
              <a:off x="4360761" y="2277915"/>
              <a:ext cx="1999823" cy="11830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5" idx="3"/>
              <a:endCxn id="19" idx="0"/>
            </p:cNvCxnSpPr>
            <p:nvPr/>
          </p:nvCxnSpPr>
          <p:spPr>
            <a:xfrm flipH="1">
              <a:off x="5001444" y="2277915"/>
              <a:ext cx="566661" cy="10823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5"/>
              <a:endCxn id="20" idx="0"/>
            </p:cNvCxnSpPr>
            <p:nvPr/>
          </p:nvCxnSpPr>
          <p:spPr>
            <a:xfrm>
              <a:off x="6054578" y="2277915"/>
              <a:ext cx="549243" cy="10823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6" idx="3"/>
              <a:endCxn id="19" idx="7"/>
            </p:cNvCxnSpPr>
            <p:nvPr/>
          </p:nvCxnSpPr>
          <p:spPr>
            <a:xfrm flipH="1">
              <a:off x="5244680" y="2277914"/>
              <a:ext cx="2017242" cy="11830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6" idx="4"/>
              <a:endCxn id="21" idx="0"/>
            </p:cNvCxnSpPr>
            <p:nvPr/>
          </p:nvCxnSpPr>
          <p:spPr>
            <a:xfrm>
              <a:off x="7505159" y="2378666"/>
              <a:ext cx="666203" cy="9815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6" idx="2"/>
              <a:endCxn id="18" idx="7"/>
            </p:cNvCxnSpPr>
            <p:nvPr/>
          </p:nvCxnSpPr>
          <p:spPr>
            <a:xfrm flipH="1">
              <a:off x="3642303" y="2034678"/>
              <a:ext cx="3518867" cy="14263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5400440" y="1083228"/>
            <a:ext cx="3228531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Can be learned by Tensor Decomposition.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2638" y="5422454"/>
            <a:ext cx="4288290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Noisy-OR Networks (Defined next slide)</a:t>
            </a:r>
          </a:p>
          <a:p>
            <a:pPr algn="ctr"/>
            <a:r>
              <a:rPr lang="en-US" sz="2000" dirty="0">
                <a:solidFill>
                  <a:srgbClr val="00B050"/>
                </a:solidFill>
              </a:rPr>
              <a:t>[</a:t>
            </a:r>
            <a:r>
              <a:rPr lang="en-US" sz="2000" dirty="0" err="1">
                <a:solidFill>
                  <a:srgbClr val="00B050"/>
                </a:solidFill>
              </a:rPr>
              <a:t>Shwe</a:t>
            </a:r>
            <a:r>
              <a:rPr lang="en-US" sz="2000" dirty="0">
                <a:solidFill>
                  <a:srgbClr val="00B050"/>
                </a:solidFill>
              </a:rPr>
              <a:t> et al.91][Jordan et al.’99]</a:t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/>
              <a:t>Simpler versions of </a:t>
            </a:r>
            <a:r>
              <a:rPr lang="en-US" sz="2000" dirty="0">
                <a:solidFill>
                  <a:srgbClr val="FF0000"/>
                </a:solidFill>
              </a:rPr>
              <a:t>RBMs</a:t>
            </a:r>
          </a:p>
          <a:p>
            <a:pPr algn="ctr"/>
            <a:br>
              <a:rPr lang="en-US" sz="2000" dirty="0">
                <a:solidFill>
                  <a:srgbClr val="00B050"/>
                </a:solidFill>
              </a:rPr>
            </a:b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33924" y="4553594"/>
            <a:ext cx="3544613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Harder to Learn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756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434"/>
    </mc:Choice>
    <mc:Fallback xmlns="">
      <p:transition spd="slow" advTm="1574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4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Noisy OR to symmetric NMF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775472"/>
              </a:xfrm>
            </p:spPr>
            <p:txBody>
              <a:bodyPr/>
              <a:lstStyle/>
              <a:p>
                <a:r>
                  <a:rPr lang="en-US" dirty="0"/>
                  <a:t>Recall PMI matrix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Equivalently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PMI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⊤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Needs to be careful with high order terms.</a:t>
                </a:r>
              </a:p>
              <a:p>
                <a:r>
                  <a:rPr lang="en-US" dirty="0"/>
                  <a:t>Focus on </a:t>
                </a:r>
                <a:r>
                  <a:rPr lang="en-US" dirty="0">
                    <a:solidFill>
                      <a:srgbClr val="FF0000"/>
                    </a:solidFill>
                  </a:rPr>
                  <a:t>exact</a:t>
                </a:r>
                <a:r>
                  <a:rPr lang="en-US" dirty="0"/>
                  <a:t> NMF: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PMI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⊤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775472"/>
              </a:xfrm>
              <a:blipFill>
                <a:blip r:embed="rId4"/>
                <a:stretch>
                  <a:fillRect l="-1391" t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175" y="2403130"/>
            <a:ext cx="4767440" cy="766790"/>
          </a:xfrm>
          <a:prstGeom prst="rect">
            <a:avLst/>
          </a:prstGeom>
        </p:spPr>
      </p:pic>
      <p:sp>
        <p:nvSpPr>
          <p:cNvPr id="7" name="Speech Bubble: Rectangle with Corners Rounded 6"/>
          <p:cNvSpPr/>
          <p:nvPr/>
        </p:nvSpPr>
        <p:spPr>
          <a:xfrm>
            <a:off x="2690949" y="4303327"/>
            <a:ext cx="5956662" cy="740229"/>
          </a:xfrm>
          <a:prstGeom prst="wedgeRoundRectCallout">
            <a:avLst>
              <a:gd name="adj1" fmla="val -20833"/>
              <a:gd name="adj2" fmla="val -72794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Symmetric Nonnegative Matrix Factorization!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781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101"/>
    </mc:Choice>
    <mc:Fallback xmlns="">
      <p:transition spd="slow" advTm="661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Symmetric NMF with Sequential 2-anchor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level algorithm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853440" y="2734491"/>
            <a:ext cx="7593874" cy="281286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3074" y="3017540"/>
            <a:ext cx="66022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REPEAT</a:t>
            </a:r>
          </a:p>
          <a:p>
            <a:r>
              <a:rPr lang="en-US" sz="2800" dirty="0"/>
              <a:t>	Find all anchor </a:t>
            </a:r>
            <a:r>
              <a:rPr lang="en-US" sz="2800" dirty="0">
                <a:solidFill>
                  <a:schemeClr val="accent5"/>
                </a:solidFill>
              </a:rPr>
              <a:t>symptoms</a:t>
            </a:r>
            <a:r>
              <a:rPr lang="en-US" sz="2800" dirty="0"/>
              <a:t>.</a:t>
            </a:r>
          </a:p>
          <a:p>
            <a:r>
              <a:rPr lang="en-US" sz="2800" dirty="0"/>
              <a:t>	Learn diseases with at least </a:t>
            </a:r>
            <a:r>
              <a:rPr lang="en-US" sz="2800" dirty="0">
                <a:solidFill>
                  <a:srgbClr val="FF0000"/>
                </a:solidFill>
              </a:rPr>
              <a:t>two anchors</a:t>
            </a:r>
            <a:r>
              <a:rPr lang="en-US" sz="2800" dirty="0"/>
              <a:t>.</a:t>
            </a:r>
          </a:p>
          <a:p>
            <a:r>
              <a:rPr lang="en-US" sz="2800" dirty="0"/>
              <a:t>	Remove these diseases from the graph.</a:t>
            </a:r>
          </a:p>
          <a:p>
            <a:r>
              <a:rPr lang="en-US" sz="2800" dirty="0">
                <a:solidFill>
                  <a:schemeClr val="accent5"/>
                </a:solidFill>
              </a:rPr>
              <a:t>UNTIL</a:t>
            </a:r>
            <a:r>
              <a:rPr lang="en-US" sz="2800" dirty="0"/>
              <a:t> all diseases are learned.</a:t>
            </a:r>
          </a:p>
        </p:txBody>
      </p:sp>
    </p:spTree>
    <p:extLst>
      <p:ext uri="{BB962C8B-B14F-4D97-AF65-F5344CB8AC3E}">
        <p14:creationId xmlns:p14="http://schemas.microsoft.com/office/powerpoint/2010/main" val="156856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198"/>
    </mc:Choice>
    <mc:Fallback xmlns="">
      <p:transition spd="slow" advTm="32198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134370" y="2135200"/>
            <a:ext cx="2281645" cy="2665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Anchor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022739"/>
            <a:ext cx="7886700" cy="2154224"/>
          </a:xfrm>
        </p:spPr>
        <p:txBody>
          <a:bodyPr/>
          <a:lstStyle/>
          <a:p>
            <a:r>
              <a:rPr lang="en-US" dirty="0"/>
              <a:t>Observation: If two </a:t>
            </a:r>
            <a:r>
              <a:rPr lang="en-US" dirty="0">
                <a:solidFill>
                  <a:srgbClr val="FF0000"/>
                </a:solidFill>
              </a:rPr>
              <a:t>anchors</a:t>
            </a:r>
            <a:r>
              <a:rPr lang="en-US" dirty="0"/>
              <a:t> correspond to the same </a:t>
            </a:r>
            <a:r>
              <a:rPr lang="en-US" dirty="0">
                <a:solidFill>
                  <a:schemeClr val="accent5"/>
                </a:solidFill>
              </a:rPr>
              <a:t>disease</a:t>
            </a:r>
            <a:r>
              <a:rPr lang="en-US" dirty="0"/>
              <a:t>, rows in PMI matrix are </a:t>
            </a:r>
            <a:r>
              <a:rPr lang="en-US" dirty="0">
                <a:solidFill>
                  <a:srgbClr val="FF0000"/>
                </a:solidFill>
              </a:rPr>
              <a:t>duplicates</a:t>
            </a:r>
            <a:r>
              <a:rPr lang="en-US" dirty="0"/>
              <a:t>.</a:t>
            </a:r>
          </a:p>
          <a:p>
            <a:r>
              <a:rPr lang="en-US" dirty="0"/>
              <a:t>Observation2: Try to </a:t>
            </a:r>
            <a:r>
              <a:rPr lang="en-US" dirty="0">
                <a:solidFill>
                  <a:srgbClr val="FF0000"/>
                </a:solidFill>
              </a:rPr>
              <a:t>subtract</a:t>
            </a:r>
            <a:r>
              <a:rPr lang="en-US" dirty="0"/>
              <a:t> this component, </a:t>
            </a:r>
            <a:br>
              <a:rPr lang="en-US" dirty="0"/>
            </a:br>
            <a:r>
              <a:rPr lang="en-US" dirty="0"/>
              <a:t>no entry should become </a:t>
            </a:r>
            <a:r>
              <a:rPr lang="en-US" dirty="0">
                <a:solidFill>
                  <a:srgbClr val="FF0000"/>
                </a:solidFill>
              </a:rPr>
              <a:t>negative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ouble Bracket 3"/>
          <p:cNvSpPr/>
          <p:nvPr/>
        </p:nvSpPr>
        <p:spPr>
          <a:xfrm>
            <a:off x="4846317" y="1915664"/>
            <a:ext cx="1092925" cy="1905000"/>
          </a:xfrm>
          <a:prstGeom prst="bracketPair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4F81BD"/>
                </a:solidFill>
              </a:rPr>
              <a:t>F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6333" y="2239022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/>
          <p:cNvSpPr/>
          <p:nvPr/>
        </p:nvSpPr>
        <p:spPr>
          <a:xfrm>
            <a:off x="5266672" y="3164165"/>
            <a:ext cx="252213" cy="266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5553098" y="2528430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5011072" y="3457554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5280415" y="3460166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9"/>
          <p:cNvSpPr/>
          <p:nvPr/>
        </p:nvSpPr>
        <p:spPr>
          <a:xfrm>
            <a:off x="5280415" y="2868164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>
            <a:off x="5556921" y="2861813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11"/>
          <p:cNvSpPr/>
          <p:nvPr/>
        </p:nvSpPr>
        <p:spPr>
          <a:xfrm>
            <a:off x="5263285" y="1915664"/>
            <a:ext cx="252213" cy="266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Double Bracket 12"/>
          <p:cNvSpPr/>
          <p:nvPr/>
        </p:nvSpPr>
        <p:spPr>
          <a:xfrm>
            <a:off x="6134370" y="1915664"/>
            <a:ext cx="2281645" cy="705616"/>
          </a:xfrm>
          <a:prstGeom prst="bracketPair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4F81BD"/>
                </a:solidFill>
              </a:rPr>
              <a:t>F</a:t>
            </a:r>
            <a:r>
              <a:rPr lang="en-US" sz="2800" baseline="30000" dirty="0">
                <a:solidFill>
                  <a:srgbClr val="4F81BD"/>
                </a:solidFill>
              </a:rPr>
              <a:t>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40526" y="1825625"/>
            <a:ext cx="2281645" cy="1995039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40201" y="2452665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40526" y="1915663"/>
            <a:ext cx="2281645" cy="2665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57656" y="3227084"/>
            <a:ext cx="2281645" cy="2665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328411" y="2129446"/>
            <a:ext cx="2010523" cy="278052"/>
            <a:chOff x="6328411" y="2129446"/>
            <a:chExt cx="2010523" cy="278052"/>
          </a:xfrm>
        </p:grpSpPr>
        <p:sp>
          <p:nvSpPr>
            <p:cNvPr id="20" name="Rectangle 19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093216" y="1909909"/>
            <a:ext cx="2010523" cy="278052"/>
            <a:chOff x="6328411" y="2129446"/>
            <a:chExt cx="2010523" cy="278052"/>
          </a:xfrm>
        </p:grpSpPr>
        <p:sp>
          <p:nvSpPr>
            <p:cNvPr id="26" name="Rectangle 25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093216" y="3227084"/>
            <a:ext cx="2010523" cy="278052"/>
            <a:chOff x="6328411" y="2129446"/>
            <a:chExt cx="2010523" cy="278052"/>
          </a:xfrm>
        </p:grpSpPr>
        <p:sp>
          <p:nvSpPr>
            <p:cNvPr id="31" name="Rectangle 30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093216" y="2923085"/>
            <a:ext cx="2010523" cy="278052"/>
            <a:chOff x="6328411" y="2129446"/>
            <a:chExt cx="2010523" cy="278052"/>
          </a:xfrm>
        </p:grpSpPr>
        <p:sp>
          <p:nvSpPr>
            <p:cNvPr id="36" name="Rectangle 35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93216" y="3531083"/>
            <a:ext cx="2010523" cy="278052"/>
            <a:chOff x="6328411" y="2129446"/>
            <a:chExt cx="2010523" cy="278052"/>
          </a:xfrm>
        </p:grpSpPr>
        <p:sp>
          <p:nvSpPr>
            <p:cNvPr id="41" name="Rectangle 40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5" name="Speech Bubble: Rectangle with Corners Rounded 44"/>
          <p:cNvSpPr/>
          <p:nvPr/>
        </p:nvSpPr>
        <p:spPr>
          <a:xfrm>
            <a:off x="1410780" y="5825677"/>
            <a:ext cx="6432092" cy="566057"/>
          </a:xfrm>
          <a:prstGeom prst="wedgeRoundRectCallout">
            <a:avLst>
              <a:gd name="adj1" fmla="val -20291"/>
              <a:gd name="adj2" fmla="val -71346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Symmetric + Nonnegative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352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53"/>
    </mc:Choice>
    <mc:Fallback xmlns="">
      <p:transition spd="slow" advTm="179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 animBg="1"/>
      <p:bldP spid="17" grpId="0" animBg="1"/>
      <p:bldP spid="4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Learning the diseases and peeling off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4047455"/>
                <a:ext cx="7886700" cy="212950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Symmetric </a:t>
                </a:r>
                <a:r>
                  <a:rPr lang="en-US" dirty="0">
                    <a:sym typeface="Wingdings" panose="05000000000000000000" pitchFamily="2" charset="2"/>
                  </a:rPr>
                  <a:t> only need to learn a scaling.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m:rPr>
                        <m:sty m:val="p"/>
                      </m:rPr>
                      <a:rPr lang="en-US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PM</m:t>
                    </m:r>
                    <m:sSub>
                      <m:sSubPr>
                        <m:ctrlP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PMI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>
                    <a:sym typeface="Wingdings" panose="05000000000000000000" pitchFamily="2" charset="2"/>
                  </a:rPr>
                  <a:t>Can learn the scaling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PMI</m:t>
                        </m:r>
                      </m:e>
                      <m:sub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!</a:t>
                </a:r>
              </a:p>
              <a:p>
                <a:r>
                  <a:rPr lang="en-US" dirty="0">
                    <a:sym typeface="Wingdings" panose="05000000000000000000" pitchFamily="2" charset="2"/>
                  </a:rPr>
                  <a:t>Remove disease </a:t>
                </a:r>
                <a:r>
                  <a:rPr lang="en-US" dirty="0">
                    <a:solidFill>
                      <a:schemeClr val="accent5"/>
                    </a:solidFill>
                    <a:sym typeface="Wingdings" panose="05000000000000000000" pitchFamily="2" charset="2"/>
                  </a:rPr>
                  <a:t>p</a:t>
                </a:r>
                <a:r>
                  <a:rPr lang="en-US" dirty="0">
                    <a:sym typeface="Wingdings" panose="05000000000000000000" pitchFamily="2" charset="2"/>
                  </a:rPr>
                  <a:t>: subtract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sub>
                    </m:sSub>
                    <m:r>
                      <a:rPr lang="en-US" b="0" i="1" baseline="3000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⊤</m:t>
                    </m:r>
                  </m:oMath>
                </a14:m>
                <a:r>
                  <a:rPr lang="en-US" dirty="0">
                    <a:solidFill>
                      <a:schemeClr val="accent5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dirty="0">
                    <a:sym typeface="Wingdings" panose="05000000000000000000" pitchFamily="2" charset="2"/>
                  </a:rPr>
                  <a:t>from PMI matrix.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4047455"/>
                <a:ext cx="7886700" cy="2129508"/>
              </a:xfrm>
              <a:blipFill>
                <a:blip r:embed="rId3"/>
                <a:stretch>
                  <a:fillRect l="-1391" t="-5731" r="-309" b="-6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134370" y="2135200"/>
            <a:ext cx="2281645" cy="2665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uble Bracket 4"/>
          <p:cNvSpPr/>
          <p:nvPr/>
        </p:nvSpPr>
        <p:spPr>
          <a:xfrm>
            <a:off x="4846317" y="1915664"/>
            <a:ext cx="1092925" cy="1905000"/>
          </a:xfrm>
          <a:prstGeom prst="bracketPair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4F81BD"/>
                </a:solidFill>
              </a:rPr>
              <a:t>F</a:t>
            </a:r>
          </a:p>
        </p:txBody>
      </p:sp>
      <p:sp>
        <p:nvSpPr>
          <p:cNvPr id="6" name="Rectangle 5"/>
          <p:cNvSpPr/>
          <p:nvPr/>
        </p:nvSpPr>
        <p:spPr>
          <a:xfrm>
            <a:off x="4926333" y="2239022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5266672" y="3164165"/>
            <a:ext cx="252213" cy="266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5553098" y="2528430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8"/>
          <p:cNvSpPr/>
          <p:nvPr/>
        </p:nvSpPr>
        <p:spPr>
          <a:xfrm>
            <a:off x="5011072" y="3457554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9"/>
          <p:cNvSpPr/>
          <p:nvPr/>
        </p:nvSpPr>
        <p:spPr>
          <a:xfrm>
            <a:off x="5280415" y="3460166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>
            <a:off x="5280415" y="2868164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11"/>
          <p:cNvSpPr/>
          <p:nvPr/>
        </p:nvSpPr>
        <p:spPr>
          <a:xfrm>
            <a:off x="5556921" y="2861813"/>
            <a:ext cx="252213" cy="2665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12"/>
          <p:cNvSpPr/>
          <p:nvPr/>
        </p:nvSpPr>
        <p:spPr>
          <a:xfrm>
            <a:off x="5263285" y="1915664"/>
            <a:ext cx="252213" cy="266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Double Bracket 13"/>
          <p:cNvSpPr/>
          <p:nvPr/>
        </p:nvSpPr>
        <p:spPr>
          <a:xfrm>
            <a:off x="6134370" y="1915664"/>
            <a:ext cx="2281645" cy="705616"/>
          </a:xfrm>
          <a:prstGeom prst="bracketPair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4F81BD"/>
                </a:solidFill>
              </a:rPr>
              <a:t>F</a:t>
            </a:r>
            <a:r>
              <a:rPr lang="en-US" sz="2800" baseline="30000" dirty="0">
                <a:solidFill>
                  <a:srgbClr val="4F81BD"/>
                </a:solidFill>
              </a:rPr>
              <a:t>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40526" y="1825625"/>
            <a:ext cx="2281645" cy="1995039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40201" y="2452665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40526" y="1915663"/>
            <a:ext cx="2281645" cy="2665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57656" y="3227084"/>
            <a:ext cx="2281645" cy="2665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328411" y="2129446"/>
            <a:ext cx="2010523" cy="278052"/>
            <a:chOff x="6328411" y="2129446"/>
            <a:chExt cx="2010523" cy="278052"/>
          </a:xfrm>
        </p:grpSpPr>
        <p:sp>
          <p:nvSpPr>
            <p:cNvPr id="20" name="Rectangle 19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093216" y="1909909"/>
            <a:ext cx="2010523" cy="278052"/>
            <a:chOff x="6328411" y="2129446"/>
            <a:chExt cx="2010523" cy="278052"/>
          </a:xfrm>
        </p:grpSpPr>
        <p:sp>
          <p:nvSpPr>
            <p:cNvPr id="25" name="Rectangle 24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093216" y="3227084"/>
            <a:ext cx="2010523" cy="278052"/>
            <a:chOff x="6328411" y="2129446"/>
            <a:chExt cx="2010523" cy="278052"/>
          </a:xfrm>
        </p:grpSpPr>
        <p:sp>
          <p:nvSpPr>
            <p:cNvPr id="30" name="Rectangle 29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093216" y="2923085"/>
            <a:ext cx="2010523" cy="278052"/>
            <a:chOff x="6328411" y="2129446"/>
            <a:chExt cx="2010523" cy="278052"/>
          </a:xfrm>
        </p:grpSpPr>
        <p:sp>
          <p:nvSpPr>
            <p:cNvPr id="35" name="Rectangle 34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093216" y="3531083"/>
            <a:ext cx="2010523" cy="278052"/>
            <a:chOff x="6328411" y="2129446"/>
            <a:chExt cx="2010523" cy="278052"/>
          </a:xfrm>
        </p:grpSpPr>
        <p:sp>
          <p:nvSpPr>
            <p:cNvPr id="40" name="Rectangle 39"/>
            <p:cNvSpPr/>
            <p:nvPr/>
          </p:nvSpPr>
          <p:spPr>
            <a:xfrm>
              <a:off x="632841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437281" y="2140955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757428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8086721" y="2129446"/>
              <a:ext cx="252213" cy="2665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93705" y="3105826"/>
            <a:ext cx="258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094849" y="1407732"/>
            <a:ext cx="258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73638" y="1840844"/>
            <a:ext cx="258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i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516042" y="1416542"/>
            <a:ext cx="258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257094" y="1424541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2516042" y="1909909"/>
            <a:ext cx="258404" cy="266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087025" y="3238592"/>
            <a:ext cx="258404" cy="266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085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781"/>
    </mc:Choice>
    <mc:Fallback xmlns="">
      <p:transition spd="slow" advTm="1057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9" grpId="0" animBg="1"/>
      <p:bldP spid="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Synthetic Experiments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114651"/>
              </p:ext>
            </p:extLst>
          </p:nvPr>
        </p:nvGraphicFramePr>
        <p:xfrm>
          <a:off x="1142456" y="1590493"/>
          <a:ext cx="6616881" cy="3251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peech Bubble: Rectangle with Corners Rounded 2"/>
          <p:cNvSpPr/>
          <p:nvPr/>
        </p:nvSpPr>
        <p:spPr>
          <a:xfrm>
            <a:off x="3530814" y="3626094"/>
            <a:ext cx="2891246" cy="740229"/>
          </a:xfrm>
          <a:prstGeom prst="wedgeRoundRectCallout">
            <a:avLst>
              <a:gd name="adj1" fmla="val 10267"/>
              <a:gd name="adj2" fmla="val -109265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Fails because noise is too large for 3</a:t>
            </a:r>
            <a:r>
              <a:rPr lang="en-US" baseline="30000" dirty="0"/>
              <a:t>rd</a:t>
            </a:r>
            <a:r>
              <a:rPr lang="en-US" dirty="0"/>
              <a:t> layer.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9492" y="4978289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Runs within 45 min (vanilla </a:t>
            </a:r>
            <a:r>
              <a:rPr lang="en-US" sz="2000" dirty="0" err="1"/>
              <a:t>Matlab</a:t>
            </a:r>
            <a:r>
              <a:rPr lang="en-US" sz="2000" dirty="0"/>
              <a:t> implementation)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With 100m samples, the algorithm can find the correct support for the 1</a:t>
            </a:r>
            <a:r>
              <a:rPr lang="en-US" sz="2000" baseline="30000" dirty="0"/>
              <a:t>st</a:t>
            </a:r>
            <a:r>
              <a:rPr lang="en-US" sz="2000" dirty="0"/>
              <a:t> layer, columns have relative error </a:t>
            </a:r>
            <a:r>
              <a:rPr lang="en-US" sz="2000" dirty="0"/>
              <a:t>≈ 0.01.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Can identify 70% of diseases for the 2</a:t>
            </a:r>
            <a:r>
              <a:rPr lang="en-US" sz="2000" baseline="30000" dirty="0"/>
              <a:t>nd</a:t>
            </a:r>
            <a:r>
              <a:rPr lang="en-US" sz="2000" dirty="0"/>
              <a:t> layer.</a:t>
            </a:r>
          </a:p>
        </p:txBody>
      </p:sp>
    </p:spTree>
    <p:extLst>
      <p:ext uri="{BB962C8B-B14F-4D97-AF65-F5344CB8AC3E}">
        <p14:creationId xmlns:p14="http://schemas.microsoft.com/office/powerpoint/2010/main" val="287656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28"/>
    </mc:Choice>
    <mc:Fallback xmlns="">
      <p:transition spd="slow" advTm="480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practical algorithms for learning Noisy OR networks (esp. improve sample complexity).</a:t>
            </a:r>
          </a:p>
          <a:p>
            <a:r>
              <a:rPr lang="en-US" dirty="0"/>
              <a:t>Better generative model for QMR-DT. </a:t>
            </a:r>
            <a:br>
              <a:rPr lang="en-US" dirty="0"/>
            </a:br>
            <a:r>
              <a:rPr lang="en-US" dirty="0"/>
              <a:t>(why does it have layered structure?)</a:t>
            </a:r>
          </a:p>
          <a:p>
            <a:r>
              <a:rPr lang="en-US" dirty="0"/>
              <a:t>Learning more nonlinear models</a:t>
            </a:r>
            <a:br>
              <a:rPr lang="en-US" dirty="0"/>
            </a:br>
            <a:r>
              <a:rPr lang="en-US" dirty="0"/>
              <a:t>(RBM, deep belief networks, etc.)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15147" y="4918055"/>
            <a:ext cx="33749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74573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136"/>
    </mc:Choice>
    <mc:Fallback xmlns="">
      <p:transition spd="slow" advTm="321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Difficulties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have access to diagonal entries</a:t>
            </a:r>
          </a:p>
          <a:p>
            <a:r>
              <a:rPr lang="en-US" dirty="0"/>
              <a:t>Solution: Partition symptoms into 3 parts, use asymmetric tensor decomposition.</a:t>
            </a:r>
          </a:p>
          <a:p>
            <a:endParaRPr lang="en-US" dirty="0"/>
          </a:p>
          <a:p>
            <a:r>
              <a:rPr lang="en-US" dirty="0"/>
              <a:t>Traditional tensor decomposition algorithms are not robust enough</a:t>
            </a:r>
          </a:p>
          <a:p>
            <a:r>
              <a:rPr lang="en-US" dirty="0"/>
              <a:t>Solution: Use a Sum-of-Squares approach []</a:t>
            </a:r>
          </a:p>
        </p:txBody>
      </p:sp>
    </p:spTree>
    <p:extLst>
      <p:ext uri="{BB962C8B-B14F-4D97-AF65-F5344CB8AC3E}">
        <p14:creationId xmlns:p14="http://schemas.microsoft.com/office/powerpoint/2010/main" val="123288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631227" y="3202883"/>
            <a:ext cx="6998967" cy="1444687"/>
            <a:chOff x="1631227" y="3202883"/>
            <a:chExt cx="6998967" cy="1444687"/>
          </a:xfrm>
        </p:grpSpPr>
        <p:sp>
          <p:nvSpPr>
            <p:cNvPr id="37" name="Rectangle: Rounded Corners 36"/>
            <p:cNvSpPr/>
            <p:nvPr/>
          </p:nvSpPr>
          <p:spPr>
            <a:xfrm>
              <a:off x="1631227" y="3202883"/>
              <a:ext cx="6998967" cy="1029483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603820" y="4124350"/>
              <a:ext cx="13930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Observe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Disease-Symptom Networks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631227" y="1690689"/>
            <a:ext cx="6884123" cy="2357529"/>
            <a:chOff x="1631227" y="1690689"/>
            <a:chExt cx="6884123" cy="2357529"/>
          </a:xfrm>
        </p:grpSpPr>
        <p:sp>
          <p:nvSpPr>
            <p:cNvPr id="4" name="Oval 3"/>
            <p:cNvSpPr/>
            <p:nvPr/>
          </p:nvSpPr>
          <p:spPr>
            <a:xfrm>
              <a:off x="2232119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773536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467353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161170" y="1690689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631227" y="3360241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55078" y="3360241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657455" y="3360240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259832" y="3360239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827373" y="3360238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stCxn id="4" idx="3"/>
              <a:endCxn id="8" idx="0"/>
            </p:cNvCxnSpPr>
            <p:nvPr/>
          </p:nvCxnSpPr>
          <p:spPr>
            <a:xfrm flipH="1">
              <a:off x="1975216" y="2277915"/>
              <a:ext cx="357655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4" idx="5"/>
              <a:endCxn id="9" idx="0"/>
            </p:cNvCxnSpPr>
            <p:nvPr/>
          </p:nvCxnSpPr>
          <p:spPr>
            <a:xfrm>
              <a:off x="2819344" y="2277915"/>
              <a:ext cx="579723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4" idx="6"/>
              <a:endCxn id="10" idx="1"/>
            </p:cNvCxnSpPr>
            <p:nvPr/>
          </p:nvCxnSpPr>
          <p:spPr>
            <a:xfrm>
              <a:off x="2920096" y="2034679"/>
              <a:ext cx="1838111" cy="1426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5" idx="3"/>
              <a:endCxn id="9" idx="0"/>
            </p:cNvCxnSpPr>
            <p:nvPr/>
          </p:nvCxnSpPr>
          <p:spPr>
            <a:xfrm flipH="1">
              <a:off x="3399067" y="2277915"/>
              <a:ext cx="475221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" idx="5"/>
              <a:endCxn id="11" idx="1"/>
            </p:cNvCxnSpPr>
            <p:nvPr/>
          </p:nvCxnSpPr>
          <p:spPr>
            <a:xfrm>
              <a:off x="4360761" y="2277915"/>
              <a:ext cx="1999823" cy="11830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6" idx="3"/>
              <a:endCxn id="10" idx="0"/>
            </p:cNvCxnSpPr>
            <p:nvPr/>
          </p:nvCxnSpPr>
          <p:spPr>
            <a:xfrm flipH="1">
              <a:off x="5001444" y="2277915"/>
              <a:ext cx="566661" cy="10823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6" idx="5"/>
              <a:endCxn id="11" idx="0"/>
            </p:cNvCxnSpPr>
            <p:nvPr/>
          </p:nvCxnSpPr>
          <p:spPr>
            <a:xfrm>
              <a:off x="6054578" y="2277915"/>
              <a:ext cx="549243" cy="10823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7" idx="3"/>
              <a:endCxn id="10" idx="7"/>
            </p:cNvCxnSpPr>
            <p:nvPr/>
          </p:nvCxnSpPr>
          <p:spPr>
            <a:xfrm flipH="1">
              <a:off x="5244680" y="2277914"/>
              <a:ext cx="2017242" cy="11830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7" idx="4"/>
              <a:endCxn id="12" idx="0"/>
            </p:cNvCxnSpPr>
            <p:nvPr/>
          </p:nvCxnSpPr>
          <p:spPr>
            <a:xfrm>
              <a:off x="7505159" y="2378666"/>
              <a:ext cx="666203" cy="9815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7" idx="2"/>
              <a:endCxn id="9" idx="7"/>
            </p:cNvCxnSpPr>
            <p:nvPr/>
          </p:nvCxnSpPr>
          <p:spPr>
            <a:xfrm flipH="1">
              <a:off x="3642303" y="2034678"/>
              <a:ext cx="3518867" cy="14263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336625" y="1690689"/>
            <a:ext cx="159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Disease d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1946" y="3486791"/>
            <a:ext cx="1563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Symptom s</a:t>
            </a: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628650" y="4936645"/>
            <a:ext cx="7886700" cy="1562237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 Diseases </a:t>
            </a:r>
            <a:r>
              <a:rPr lang="en-US" dirty="0">
                <a:solidFill>
                  <a:schemeClr val="accent5"/>
                </a:solidFill>
              </a:rPr>
              <a:t>d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/>
              <a:t>, independent </a:t>
            </a:r>
            <a:r>
              <a:rPr lang="en-US" dirty="0" err="1"/>
              <a:t>w.p</a:t>
            </a:r>
            <a:r>
              <a:rPr lang="en-US" dirty="0"/>
              <a:t>. </a:t>
            </a:r>
            <a:r>
              <a:rPr lang="el-GR" dirty="0">
                <a:solidFill>
                  <a:srgbClr val="FF0000"/>
                </a:solidFill>
              </a:rPr>
              <a:t>ρ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Edge weight: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>
                <a:solidFill>
                  <a:schemeClr val="accent5"/>
                </a:solidFill>
              </a:rPr>
              <a:t>s</a:t>
            </a:r>
            <a:r>
              <a:rPr lang="en-US" baseline="-25000" dirty="0" err="1">
                <a:solidFill>
                  <a:schemeClr val="accent5"/>
                </a:solidFill>
              </a:rPr>
              <a:t>i</a:t>
            </a:r>
            <a:r>
              <a:rPr lang="en-US" dirty="0"/>
              <a:t>=0|</a:t>
            </a:r>
            <a:r>
              <a:rPr lang="en-US" dirty="0">
                <a:solidFill>
                  <a:schemeClr val="accent5"/>
                </a:solidFill>
              </a:rPr>
              <a:t>d</a:t>
            </a:r>
            <a:r>
              <a:rPr lang="en-US" baseline="-25000" dirty="0">
                <a:solidFill>
                  <a:schemeClr val="accent5"/>
                </a:solidFill>
              </a:rPr>
              <a:t>j</a:t>
            </a:r>
            <a:r>
              <a:rPr lang="en-US" dirty="0"/>
              <a:t>=1] = </a:t>
            </a:r>
            <a:r>
              <a:rPr lang="en-US" dirty="0" err="1"/>
              <a:t>exp</a:t>
            </a:r>
            <a:r>
              <a:rPr lang="en-US" dirty="0"/>
              <a:t>(-</a:t>
            </a:r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baseline="-25000" dirty="0" err="1">
                <a:solidFill>
                  <a:srgbClr val="FF0000"/>
                </a:solidFill>
              </a:rPr>
              <a:t>ij</a:t>
            </a:r>
            <a:r>
              <a:rPr lang="en-US" dirty="0"/>
              <a:t>)</a:t>
            </a:r>
          </a:p>
          <a:p>
            <a:r>
              <a:rPr lang="en-US" dirty="0"/>
              <a:t>QMR-DT: </a:t>
            </a:r>
            <a:r>
              <a:rPr lang="en-US" altLang="zh-CN" dirty="0"/>
              <a:t>570</a:t>
            </a:r>
            <a:r>
              <a:rPr lang="en-US" dirty="0"/>
              <a:t> diseases, 4</a:t>
            </a:r>
            <a:r>
              <a:rPr lang="en-US" altLang="zh-CN" dirty="0"/>
              <a:t>k</a:t>
            </a:r>
            <a:r>
              <a:rPr lang="en-US" dirty="0"/>
              <a:t> symptoms, 45k edges.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815596" y="2498602"/>
            <a:ext cx="159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Weight W</a:t>
            </a:r>
            <a:br>
              <a:rPr lang="en-US" sz="2400" dirty="0"/>
            </a:b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742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635"/>
    </mc:Choice>
    <mc:Fallback xmlns="">
      <p:transition spd="slow" advTm="2106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Noisy-OR</a:t>
            </a:r>
          </a:p>
        </p:txBody>
      </p:sp>
      <p:sp>
        <p:nvSpPr>
          <p:cNvPr id="4" name="Oval 3"/>
          <p:cNvSpPr/>
          <p:nvPr/>
        </p:nvSpPr>
        <p:spPr>
          <a:xfrm>
            <a:off x="2284371" y="1690690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672005" y="1690689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08519" y="3159943"/>
            <a:ext cx="687977" cy="6879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4" idx="5"/>
            <a:endCxn id="6" idx="1"/>
          </p:cNvCxnSpPr>
          <p:nvPr/>
        </p:nvCxnSpPr>
        <p:spPr>
          <a:xfrm>
            <a:off x="2871596" y="2277915"/>
            <a:ext cx="1137675" cy="982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7"/>
          </p:cNvCxnSpPr>
          <p:nvPr/>
        </p:nvCxnSpPr>
        <p:spPr>
          <a:xfrm flipH="1">
            <a:off x="4495744" y="2277914"/>
            <a:ext cx="1277013" cy="982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76416" y="237866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50%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07073" y="2378665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50%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59027" y="3388797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75%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71537" y="4679440"/>
            <a:ext cx="7400925" cy="1276350"/>
          </a:xfrm>
          <a:prstGeom prst="rect">
            <a:avLst/>
          </a:prstGeom>
        </p:spPr>
      </p:pic>
      <p:sp>
        <p:nvSpPr>
          <p:cNvPr id="15" name="Speech Bubble: Rectangle with Corners Rounded 14"/>
          <p:cNvSpPr/>
          <p:nvPr/>
        </p:nvSpPr>
        <p:spPr>
          <a:xfrm>
            <a:off x="1158240" y="2916133"/>
            <a:ext cx="2142309" cy="1059889"/>
          </a:xfrm>
          <a:prstGeom prst="wedgeRoundRectCallout">
            <a:avLst>
              <a:gd name="adj1" fmla="val 53924"/>
              <a:gd name="adj2" fmla="val -66498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1-exp(-</a:t>
            </a:r>
            <a:r>
              <a:rPr lang="en-US" sz="2800" dirty="0" err="1">
                <a:solidFill>
                  <a:schemeClr val="accent5"/>
                </a:solidFill>
              </a:rPr>
              <a:t>W</a:t>
            </a:r>
            <a:r>
              <a:rPr lang="en-US" sz="2800" baseline="-25000" dirty="0" err="1">
                <a:solidFill>
                  <a:schemeClr val="accent5"/>
                </a:solidFill>
              </a:rPr>
              <a:t>ij</a:t>
            </a:r>
            <a:r>
              <a:rPr lang="en-US" sz="2800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603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054"/>
    </mc:Choice>
    <mc:Fallback xmlns="">
      <p:transition spd="slow" advTm="2270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47"/>
              <p:cNvSpPr txBox="1"/>
              <p:nvPr/>
            </p:nvSpPr>
            <p:spPr>
              <a:xfrm>
                <a:off x="544830" y="1536889"/>
                <a:ext cx="8059238" cy="1129459"/>
              </a:xfrm>
              <a:prstGeom prst="roundRect">
                <a:avLst/>
              </a:prstGeom>
              <a:noFill/>
              <a:ln w="28575">
                <a:solidFill>
                  <a:srgbClr val="00B0F0"/>
                </a:solidFill>
              </a:ln>
              <a:effectLst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sz="2000" dirty="0">
                    <a:latin typeface="Calibri" panose="020F0502020204030204" pitchFamily="34" charset="0"/>
                  </a:rPr>
                  <a:t>Theorem 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  <a:latin typeface="Calibri" panose="020F0502020204030204" pitchFamily="34" charset="0"/>
                  </a:rPr>
                  <a:t>[A</a:t>
                </a:r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Calibri" panose="020F0502020204030204" pitchFamily="34" charset="0"/>
                  </a:rPr>
                  <a:t>G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  <a:latin typeface="Calibri" panose="020F0502020204030204" pitchFamily="34" charset="0"/>
                  </a:rPr>
                  <a:t>MR’17a]</a:t>
                </a:r>
                <a:r>
                  <a:rPr lang="en-US" sz="2000" dirty="0">
                    <a:latin typeface="Calibri" panose="020F0502020204030204" pitchFamily="34" charset="0"/>
                  </a:rPr>
                  <a:t> (informal): A </a:t>
                </a:r>
                <a:r>
                  <a:rPr lang="en-US" sz="2000" dirty="0">
                    <a:solidFill>
                      <a:schemeClr val="accent5"/>
                    </a:solidFill>
                    <a:latin typeface="Calibri" panose="020F0502020204030204" pitchFamily="34" charset="0"/>
                  </a:rPr>
                  <a:t>poly-time</a:t>
                </a:r>
                <a:r>
                  <a:rPr lang="en-US" sz="2000" dirty="0">
                    <a:latin typeface="Calibri" panose="020F0502020204030204" pitchFamily="34" charset="0"/>
                  </a:rPr>
                  <a:t> algorithm recovers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5"/>
                        </a:solidFill>
                        <a:latin typeface="Cambria Math" charset="0"/>
                      </a:rPr>
                      <m:t>𝑊</m:t>
                    </m:r>
                  </m:oMath>
                </a14:m>
                <a:r>
                  <a:rPr lang="en-US" sz="2000" dirty="0">
                    <a:latin typeface="Calibri" panose="020F0502020204030204" pitchFamily="34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  <m:t>𝜌</m:t>
                        </m:r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  <m:t>𝑚</m:t>
                            </m:r>
                          </m:e>
                        </m:rad>
                      </m:e>
                    </m:d>
                  </m:oMath>
                </a14:m>
                <a:r>
                  <a:rPr lang="en-US" sz="2000" dirty="0">
                    <a:latin typeface="Calibri" panose="020F0502020204030204" pitchFamily="34" charset="0"/>
                  </a:rPr>
                  <a:t> relative error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charset="0"/>
                          </a:rPr>
                          <m:t>ℓ</m:t>
                        </m:r>
                      </m:e>
                      <m:sub>
                        <m:r>
                          <a:rPr lang="en-US" sz="2000" b="0" i="1" smtClean="0"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latin typeface="Calibri" panose="020F0502020204030204" pitchFamily="34" charset="0"/>
                  </a:rPr>
                  <a:t>-norm in each column (disease).</a:t>
                </a:r>
              </a:p>
            </p:txBody>
          </p:sp>
        </mc:Choice>
        <mc:Fallback xmlns="">
          <p:sp>
            <p:nvSpPr>
              <p:cNvPr id="4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0" y="1536889"/>
                <a:ext cx="8059238" cy="1129459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B0F0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769326"/>
                <a:ext cx="7886700" cy="3709852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Example: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𝜌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=5/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, the relative error is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1/</m:t>
                        </m:r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 smtClean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  <m:t>𝑚</m:t>
                            </m:r>
                          </m:e>
                        </m:rad>
                      </m:e>
                    </m:d>
                  </m:oMath>
                </a14:m>
                <a:r>
                  <a:rPr lang="en-US" sz="2000" dirty="0">
                    <a:latin typeface="Calibri" panose="020F0502020204030204" pitchFamily="34" charset="0"/>
                  </a:rPr>
                  <a:t> </a:t>
                </a:r>
                <a:endParaRPr lang="en-US" sz="2000" dirty="0"/>
              </a:p>
              <a:p>
                <a:r>
                  <a:rPr lang="en-US" sz="2000" dirty="0"/>
                  <a:t>Fewer requirements on structure of network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Structure similar to previous works , faster algorithm.</a:t>
                </a:r>
                <a:br>
                  <a:rPr lang="en-US" sz="2000" dirty="0"/>
                </a:b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</a:rPr>
                  <a:t>[Halpern-Sontag’13][Jernite-Halpern-Sontag’13]</a:t>
                </a:r>
              </a:p>
              <a:p>
                <a:r>
                  <a:rPr lang="en-US" sz="2000" dirty="0"/>
                  <a:t>Can recover 300 diseases on synthetic data.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769326"/>
                <a:ext cx="7886700" cy="3709852"/>
              </a:xfrm>
              <a:blipFill>
                <a:blip r:embed="rId3"/>
                <a:stretch>
                  <a:fillRect l="-696" t="-1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7"/>
              <p:cNvSpPr txBox="1"/>
              <p:nvPr/>
            </p:nvSpPr>
            <p:spPr>
              <a:xfrm>
                <a:off x="456111" y="3653773"/>
                <a:ext cx="8147957" cy="1634490"/>
              </a:xfrm>
              <a:prstGeom prst="roundRect">
                <a:avLst/>
              </a:prstGeom>
              <a:noFill/>
              <a:ln w="28575">
                <a:solidFill>
                  <a:srgbClr val="00B0F0"/>
                </a:solidFill>
              </a:ln>
              <a:effectLst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sz="2000" dirty="0">
                    <a:latin typeface="Calibri" panose="020F0502020204030204" pitchFamily="34" charset="0"/>
                  </a:rPr>
                  <a:t>Theorem 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  <a:latin typeface="Calibri" panose="020F0502020204030204" pitchFamily="34" charset="0"/>
                  </a:rPr>
                  <a:t>[A</a:t>
                </a:r>
                <a:r>
                  <a:rPr lang="en-US" sz="2000" dirty="0">
                    <a:solidFill>
                      <a:schemeClr val="accent5">
                        <a:lumMod val="50000"/>
                      </a:schemeClr>
                    </a:solidFill>
                    <a:latin typeface="Calibri" panose="020F0502020204030204" pitchFamily="34" charset="0"/>
                  </a:rPr>
                  <a:t>G</a:t>
                </a:r>
                <a:r>
                  <a:rPr lang="en-US" sz="2000" dirty="0">
                    <a:solidFill>
                      <a:schemeClr val="accent6">
                        <a:lumMod val="50000"/>
                      </a:schemeClr>
                    </a:solidFill>
                    <a:latin typeface="Calibri" panose="020F0502020204030204" pitchFamily="34" charset="0"/>
                  </a:rPr>
                  <a:t>MR’17b] </a:t>
                </a:r>
                <a:r>
                  <a:rPr lang="en-US" sz="2000" dirty="0">
                    <a:latin typeface="Calibri" panose="020F0502020204030204" pitchFamily="34" charset="0"/>
                  </a:rPr>
                  <a:t>(informal): If the network has nice combinatorial structure (true for QMR-DT), an algorithm to recover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accent5"/>
                        </a:solidFill>
                        <a:latin typeface="Cambria Math" charset="0"/>
                      </a:rPr>
                      <m:t>𝑊</m:t>
                    </m:r>
                  </m:oMath>
                </a14:m>
                <a:r>
                  <a:rPr lang="en-US" sz="2000" dirty="0">
                    <a:latin typeface="Calibri" panose="020F0502020204030204" pitchFamily="34" charset="0"/>
                  </a:rPr>
                  <a:t> with accuracy </a:t>
                </a:r>
                <a:r>
                  <a:rPr lang="el-GR" sz="20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ε</a:t>
                </a:r>
                <a:br>
                  <a:rPr lang="en-US" sz="2000" dirty="0">
                    <a:latin typeface="Calibri" panose="020F0502020204030204" pitchFamily="34" charset="0"/>
                  </a:rPr>
                </a:br>
                <a:r>
                  <a:rPr lang="en-US" sz="2000" dirty="0">
                    <a:latin typeface="Calibri" panose="020F0502020204030204" pitchFamily="34" charset="0"/>
                  </a:rPr>
                  <a:t>using poly(</a:t>
                </a:r>
                <a:r>
                  <a:rPr lang="en-US" sz="20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n</a:t>
                </a:r>
                <a:r>
                  <a:rPr lang="en-US" sz="2000" dirty="0">
                    <a:latin typeface="Calibri" panose="020F0502020204030204" pitchFamily="34" charset="0"/>
                  </a:rPr>
                  <a:t>,</a:t>
                </a:r>
                <a:r>
                  <a:rPr lang="en-US" sz="20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m</a:t>
                </a:r>
                <a:r>
                  <a:rPr lang="en-US" sz="2000" dirty="0">
                    <a:latin typeface="Calibri" panose="020F0502020204030204" pitchFamily="34" charset="0"/>
                  </a:rPr>
                  <a:t>,</a:t>
                </a:r>
                <a:r>
                  <a:rPr lang="en-US" sz="20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1/</a:t>
                </a:r>
                <a:r>
                  <a:rPr lang="el-GR" sz="20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ε</a:t>
                </a:r>
                <a:r>
                  <a:rPr lang="en-US" sz="2000" dirty="0">
                    <a:latin typeface="Calibri" panose="020F0502020204030204" pitchFamily="34" charset="0"/>
                  </a:rPr>
                  <a:t>) samples and running time.</a:t>
                </a:r>
              </a:p>
            </p:txBody>
          </p:sp>
        </mc:Choice>
        <mc:Fallback xmlns="">
          <p:sp>
            <p:nvSpPr>
              <p:cNvPr id="5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" y="3653773"/>
                <a:ext cx="8147957" cy="163449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00B0F0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85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526"/>
    </mc:Choice>
    <mc:Fallback xmlns="">
      <p:transition spd="slow" advTm="17352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Topic Models vs. Noisy-OR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8650" y="2499360"/>
            <a:ext cx="3886200" cy="367760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chemeClr val="accent5"/>
                </a:solidFill>
              </a:rPr>
              <a:t>topic</a:t>
            </a:r>
            <a:r>
              <a:rPr lang="en-US" dirty="0"/>
              <a:t> = dist. over </a:t>
            </a:r>
            <a:r>
              <a:rPr lang="en-US" dirty="0">
                <a:solidFill>
                  <a:schemeClr val="accent5"/>
                </a:solidFill>
              </a:rPr>
              <a:t>words</a:t>
            </a:r>
          </a:p>
          <a:p>
            <a:r>
              <a:rPr lang="en-US" dirty="0"/>
              <a:t>Multiple </a:t>
            </a:r>
            <a:r>
              <a:rPr lang="en-US" dirty="0">
                <a:solidFill>
                  <a:schemeClr val="accent5"/>
                </a:solidFill>
              </a:rPr>
              <a:t>topics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words from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mixture</a:t>
            </a:r>
            <a:r>
              <a:rPr lang="en-US" dirty="0"/>
              <a:t> distribution</a:t>
            </a:r>
          </a:p>
          <a:p>
            <a:r>
              <a:rPr lang="en-US" dirty="0"/>
              <a:t>Goal: Given </a:t>
            </a:r>
            <a:r>
              <a:rPr lang="en-US" dirty="0">
                <a:solidFill>
                  <a:schemeClr val="accent5"/>
                </a:solidFill>
              </a:rPr>
              <a:t>documents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find </a:t>
            </a:r>
            <a:r>
              <a:rPr lang="en-US" dirty="0">
                <a:solidFill>
                  <a:schemeClr val="accent5"/>
                </a:solidFill>
              </a:rPr>
              <a:t>topics</a:t>
            </a:r>
          </a:p>
          <a:p>
            <a:r>
              <a:rPr lang="en-US" dirty="0"/>
              <a:t>Many algorithms</a:t>
            </a:r>
            <a:br>
              <a:rPr lang="en-US" dirty="0"/>
            </a:br>
            <a:r>
              <a:rPr lang="en-US" dirty="0"/>
              <a:t>with guarantees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29149" y="2499360"/>
            <a:ext cx="4314553" cy="367760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chemeClr val="accent5"/>
                </a:solidFill>
              </a:rPr>
              <a:t>disease</a:t>
            </a:r>
            <a:r>
              <a:rPr lang="en-US" dirty="0"/>
              <a:t> = set of </a:t>
            </a:r>
            <a:r>
              <a:rPr lang="en-US" dirty="0">
                <a:solidFill>
                  <a:schemeClr val="accent5"/>
                </a:solidFill>
              </a:rPr>
              <a:t>symptoms</a:t>
            </a:r>
          </a:p>
          <a:p>
            <a:r>
              <a:rPr lang="en-US" dirty="0"/>
              <a:t>Multiple </a:t>
            </a:r>
            <a:r>
              <a:rPr lang="en-US" dirty="0">
                <a:solidFill>
                  <a:schemeClr val="accent5"/>
                </a:solidFill>
              </a:rPr>
              <a:t>diseases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symptoms from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union</a:t>
            </a:r>
            <a:r>
              <a:rPr lang="en-US" dirty="0"/>
              <a:t> of symptoms</a:t>
            </a:r>
          </a:p>
          <a:p>
            <a:r>
              <a:rPr lang="en-US" dirty="0"/>
              <a:t>Goal: Given </a:t>
            </a:r>
            <a:r>
              <a:rPr lang="en-US" dirty="0">
                <a:solidFill>
                  <a:schemeClr val="accent5"/>
                </a:solidFill>
              </a:rPr>
              <a:t>patients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find </a:t>
            </a:r>
            <a:r>
              <a:rPr lang="en-US" dirty="0">
                <a:solidFill>
                  <a:schemeClr val="accent5"/>
                </a:solidFill>
              </a:rPr>
              <a:t>diseases</a:t>
            </a:r>
          </a:p>
          <a:p>
            <a:r>
              <a:rPr lang="en-US" dirty="0"/>
              <a:t>Few algorithms</a:t>
            </a:r>
            <a:br>
              <a:rPr lang="en-US" dirty="0"/>
            </a:br>
            <a:r>
              <a:rPr lang="en-US" dirty="0"/>
              <a:t>with guarantees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757646" y="4005942"/>
            <a:ext cx="7757704" cy="87085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Why are topic models easier to learn?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193029" y="1614435"/>
            <a:ext cx="3186792" cy="1091345"/>
            <a:chOff x="1631227" y="1690689"/>
            <a:chExt cx="6884123" cy="2357529"/>
          </a:xfrm>
        </p:grpSpPr>
        <p:sp>
          <p:nvSpPr>
            <p:cNvPr id="8" name="Oval 7"/>
            <p:cNvSpPr/>
            <p:nvPr/>
          </p:nvSpPr>
          <p:spPr>
            <a:xfrm>
              <a:off x="2232119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773536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467353" y="1690690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1170" y="1690689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631227" y="3360241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055078" y="3360241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657455" y="3360240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6259832" y="3360239"/>
              <a:ext cx="687977" cy="687977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827373" y="3360238"/>
              <a:ext cx="687977" cy="68797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8" idx="3"/>
              <a:endCxn id="12" idx="0"/>
            </p:cNvCxnSpPr>
            <p:nvPr/>
          </p:nvCxnSpPr>
          <p:spPr>
            <a:xfrm flipH="1">
              <a:off x="1975216" y="2277915"/>
              <a:ext cx="357655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8" idx="5"/>
              <a:endCxn id="13" idx="0"/>
            </p:cNvCxnSpPr>
            <p:nvPr/>
          </p:nvCxnSpPr>
          <p:spPr>
            <a:xfrm>
              <a:off x="2819344" y="2277915"/>
              <a:ext cx="579723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8" idx="6"/>
              <a:endCxn id="14" idx="1"/>
            </p:cNvCxnSpPr>
            <p:nvPr/>
          </p:nvCxnSpPr>
          <p:spPr>
            <a:xfrm>
              <a:off x="2920096" y="2034679"/>
              <a:ext cx="1838111" cy="14263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3"/>
              <a:endCxn id="13" idx="0"/>
            </p:cNvCxnSpPr>
            <p:nvPr/>
          </p:nvCxnSpPr>
          <p:spPr>
            <a:xfrm flipH="1">
              <a:off x="3399067" y="2277915"/>
              <a:ext cx="475221" cy="10823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9" idx="5"/>
              <a:endCxn id="15" idx="1"/>
            </p:cNvCxnSpPr>
            <p:nvPr/>
          </p:nvCxnSpPr>
          <p:spPr>
            <a:xfrm>
              <a:off x="4360761" y="2277915"/>
              <a:ext cx="1999823" cy="11830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0" idx="3"/>
              <a:endCxn id="14" idx="0"/>
            </p:cNvCxnSpPr>
            <p:nvPr/>
          </p:nvCxnSpPr>
          <p:spPr>
            <a:xfrm flipH="1">
              <a:off x="5001444" y="2277915"/>
              <a:ext cx="566661" cy="10823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0" idx="5"/>
              <a:endCxn id="15" idx="0"/>
            </p:cNvCxnSpPr>
            <p:nvPr/>
          </p:nvCxnSpPr>
          <p:spPr>
            <a:xfrm>
              <a:off x="6054578" y="2277915"/>
              <a:ext cx="549243" cy="10823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1" idx="3"/>
              <a:endCxn id="14" idx="7"/>
            </p:cNvCxnSpPr>
            <p:nvPr/>
          </p:nvCxnSpPr>
          <p:spPr>
            <a:xfrm flipH="1">
              <a:off x="5244680" y="2277914"/>
              <a:ext cx="2017242" cy="11830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1" idx="4"/>
              <a:endCxn id="16" idx="0"/>
            </p:cNvCxnSpPr>
            <p:nvPr/>
          </p:nvCxnSpPr>
          <p:spPr>
            <a:xfrm>
              <a:off x="7505159" y="2378666"/>
              <a:ext cx="666203" cy="9815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1" idx="2"/>
              <a:endCxn id="13" idx="7"/>
            </p:cNvCxnSpPr>
            <p:nvPr/>
          </p:nvCxnSpPr>
          <p:spPr>
            <a:xfrm flipH="1">
              <a:off x="3642303" y="2034678"/>
              <a:ext cx="3518867" cy="14263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20355" y="1371280"/>
            <a:ext cx="2839030" cy="161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817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694"/>
    </mc:Choice>
    <mc:Fallback xmlns="">
      <p:transition spd="slow" advTm="2006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Linear vs. Nonlinear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13509" y="1825625"/>
                <a:ext cx="4315641" cy="4351338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5"/>
                    </a:solidFill>
                  </a:rPr>
                  <a:t>Document </a:t>
                </a:r>
                <a:r>
                  <a:rPr lang="en-US" dirty="0"/>
                  <a:t>with 2 </a:t>
                </a:r>
                <a:r>
                  <a:rPr lang="en-US" dirty="0">
                    <a:solidFill>
                      <a:schemeClr val="accent5"/>
                    </a:solidFill>
                  </a:rPr>
                  <a:t>topics</a:t>
                </a:r>
              </a:p>
              <a:p>
                <a:r>
                  <a:rPr lang="en-US" dirty="0"/>
                  <a:t>Generate:</a:t>
                </a:r>
                <a:br>
                  <a:rPr lang="en-US" dirty="0"/>
                </a:br>
                <a:r>
                  <a:rPr lang="en-US" dirty="0"/>
                  <a:t>30% </a:t>
                </a:r>
                <a:r>
                  <a:rPr lang="en-US" dirty="0">
                    <a:solidFill>
                      <a:schemeClr val="accent5"/>
                    </a:solidFill>
                  </a:rPr>
                  <a:t>words</a:t>
                </a:r>
                <a:r>
                  <a:rPr lang="en-US" dirty="0"/>
                  <a:t> from </a:t>
                </a:r>
                <a:r>
                  <a:rPr lang="en-US" dirty="0">
                    <a:solidFill>
                      <a:schemeClr val="accent5"/>
                    </a:solidFill>
                  </a:rPr>
                  <a:t>topic</a:t>
                </a:r>
                <a:r>
                  <a:rPr lang="en-US" dirty="0"/>
                  <a:t> 1</a:t>
                </a:r>
                <a:br>
                  <a:rPr lang="en-US" dirty="0"/>
                </a:br>
                <a:r>
                  <a:rPr lang="en-US" dirty="0"/>
                  <a:t>70% </a:t>
                </a:r>
                <a:r>
                  <a:rPr lang="en-US" dirty="0">
                    <a:solidFill>
                      <a:schemeClr val="accent5"/>
                    </a:solidFill>
                  </a:rPr>
                  <a:t>words</a:t>
                </a:r>
                <a:r>
                  <a:rPr lang="en-US" dirty="0"/>
                  <a:t> from </a:t>
                </a:r>
                <a:r>
                  <a:rPr lang="en-US" dirty="0">
                    <a:solidFill>
                      <a:schemeClr val="accent5"/>
                    </a:solidFill>
                  </a:rPr>
                  <a:t>topic</a:t>
                </a:r>
                <a:r>
                  <a:rPr lang="en-US" dirty="0"/>
                  <a:t> 2</a:t>
                </a:r>
              </a:p>
              <a:p>
                <a:r>
                  <a:rPr lang="en-US" dirty="0"/>
                  <a:t>Final </a:t>
                </a:r>
                <a:r>
                  <a:rPr lang="en-US" dirty="0">
                    <a:solidFill>
                      <a:schemeClr val="accent5"/>
                    </a:solidFill>
                  </a:rPr>
                  <a:t>doc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= </a:t>
                </a:r>
                <a:r>
                  <a:rPr lang="en-US" dirty="0">
                    <a:solidFill>
                      <a:srgbClr val="FF0000"/>
                    </a:solidFill>
                  </a:rPr>
                  <a:t>all</a:t>
                </a:r>
                <a:r>
                  <a:rPr lang="en-US" dirty="0"/>
                  <a:t> of the words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𝑑𝑜𝑐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=0.3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𝑡𝑜𝑝𝑖𝑐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𝑡𝑜𝑝𝑖𝑐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13509" y="1825625"/>
                <a:ext cx="4315641" cy="4351338"/>
              </a:xfrm>
              <a:blipFill>
                <a:blip r:embed="rId3"/>
                <a:stretch>
                  <a:fillRect l="-2542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4340679" cy="4351338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5"/>
                    </a:solidFill>
                  </a:rPr>
                  <a:t>Patient</a:t>
                </a:r>
                <a:r>
                  <a:rPr lang="en-US" dirty="0"/>
                  <a:t> with 2 </a:t>
                </a:r>
                <a:r>
                  <a:rPr lang="en-US" dirty="0">
                    <a:solidFill>
                      <a:schemeClr val="accent5"/>
                    </a:solidFill>
                  </a:rPr>
                  <a:t>diseases</a:t>
                </a:r>
              </a:p>
              <a:p>
                <a:r>
                  <a:rPr lang="en-US" dirty="0"/>
                  <a:t>Generate:</a:t>
                </a:r>
                <a:br>
                  <a:rPr lang="en-US" dirty="0"/>
                </a:br>
                <a:r>
                  <a:rPr lang="en-US" dirty="0">
                    <a:solidFill>
                      <a:schemeClr val="accent5"/>
                    </a:solidFill>
                  </a:rPr>
                  <a:t>symptoms</a:t>
                </a:r>
                <a:r>
                  <a:rPr lang="en-US" dirty="0"/>
                  <a:t> from </a:t>
                </a:r>
                <a:r>
                  <a:rPr lang="en-US" dirty="0">
                    <a:solidFill>
                      <a:schemeClr val="accent5"/>
                    </a:solidFill>
                  </a:rPr>
                  <a:t>disease</a:t>
                </a:r>
                <a:r>
                  <a:rPr lang="en-US" dirty="0"/>
                  <a:t> 1</a:t>
                </a:r>
                <a:br>
                  <a:rPr lang="en-US" dirty="0"/>
                </a:br>
                <a:r>
                  <a:rPr lang="en-US" dirty="0">
                    <a:solidFill>
                      <a:schemeClr val="accent5"/>
                    </a:solidFill>
                  </a:rPr>
                  <a:t>symptoms</a:t>
                </a:r>
                <a:r>
                  <a:rPr lang="en-US" dirty="0"/>
                  <a:t> from </a:t>
                </a:r>
                <a:r>
                  <a:rPr lang="en-US" dirty="0">
                    <a:solidFill>
                      <a:schemeClr val="accent5"/>
                    </a:solidFill>
                  </a:rPr>
                  <a:t>disease</a:t>
                </a:r>
                <a:r>
                  <a:rPr lang="en-US" dirty="0"/>
                  <a:t> 2</a:t>
                </a:r>
              </a:p>
              <a:p>
                <a:r>
                  <a:rPr lang="en-US" dirty="0"/>
                  <a:t>Final </a:t>
                </a:r>
                <a:r>
                  <a:rPr lang="en-US" dirty="0">
                    <a:solidFill>
                      <a:schemeClr val="accent5"/>
                    </a:solidFill>
                  </a:rPr>
                  <a:t>symptoms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= </a:t>
                </a:r>
                <a:r>
                  <a:rPr lang="en-US" dirty="0">
                    <a:solidFill>
                      <a:srgbClr val="FF0000"/>
                    </a:solidFill>
                  </a:rPr>
                  <a:t>union</a:t>
                </a:r>
                <a:r>
                  <a:rPr lang="en-US" dirty="0"/>
                  <a:t> of two sets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𝑝𝑎𝑡𝑖𝑒𝑛𝑡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𝑛𝑜𝑛𝑙𝑖𝑛𝑒𝑎𝑟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𝑒𝑥𝑝𝑟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aseline="-25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4340679" cy="4351338"/>
              </a:xfrm>
              <a:blipFill>
                <a:blip r:embed="rId4"/>
                <a:stretch>
                  <a:fillRect l="-252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/>
          <p:cNvSpPr/>
          <p:nvPr/>
        </p:nvSpPr>
        <p:spPr>
          <a:xfrm>
            <a:off x="548912" y="5441042"/>
            <a:ext cx="7757704" cy="87085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Our Idea: Need a way to linearize the model!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310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748"/>
    </mc:Choice>
    <mc:Fallback xmlns="">
      <p:transition spd="slow" advTm="1887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 uiExpand="1" build="p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/>
          <p:cNvSpPr/>
          <p:nvPr/>
        </p:nvSpPr>
        <p:spPr>
          <a:xfrm>
            <a:off x="1664506" y="1851619"/>
            <a:ext cx="4428941" cy="8847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94" y="1410790"/>
            <a:ext cx="8512257" cy="33682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8A0000"/>
                </a:solidFill>
              </a:rPr>
              <a:t>Pointwise Mutual Information matrix </a:t>
            </a:r>
            <a:r>
              <a:rPr lang="en-US" dirty="0"/>
              <a:t>(PMI) matrix: </a:t>
            </a:r>
            <a:endParaRPr lang="en-US" dirty="0">
              <a:solidFill>
                <a:srgbClr val="AE723C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860" y="1926981"/>
            <a:ext cx="4055201" cy="668964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409034" y="4340231"/>
            <a:ext cx="1255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8A0000"/>
                </a:solidFill>
                <a:latin typeface="EB Garamond 12" panose="02020502060206020403" pitchFamily="18" charset="0"/>
              </a:rPr>
              <a:t>Claim 1:</a:t>
            </a:r>
            <a:endParaRPr lang="en-US" sz="1350" dirty="0"/>
          </a:p>
        </p:txBody>
      </p:sp>
      <p:sp>
        <p:nvSpPr>
          <p:cNvPr id="32" name="Rectangle: Rounded Corners 31"/>
          <p:cNvSpPr/>
          <p:nvPr/>
        </p:nvSpPr>
        <p:spPr>
          <a:xfrm>
            <a:off x="253530" y="4184729"/>
            <a:ext cx="7427430" cy="179806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PMI and Linearization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23195" y="2750195"/>
                <a:ext cx="77144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PMI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)&gt;0⇒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are </a:t>
                </a:r>
                <a:r>
                  <a:rPr lang="en-US" sz="2400" dirty="0">
                    <a:solidFill>
                      <a:schemeClr val="accent5"/>
                    </a:solidFill>
                  </a:rPr>
                  <a:t>positive</a:t>
                </a:r>
                <a:r>
                  <a:rPr lang="en-US" sz="2400" dirty="0"/>
                  <a:t> correlated, and vice versa.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95" y="2750195"/>
                <a:ext cx="7714431" cy="461665"/>
              </a:xfrm>
              <a:prstGeom prst="rect">
                <a:avLst/>
              </a:prstGeom>
              <a:blipFill>
                <a:blip r:embed="rId5"/>
                <a:stretch>
                  <a:fillRect l="-237" t="-10526" r="-181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409034" y="6070794"/>
            <a:ext cx="77144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Idea: Use Taylor Expansion. Log linearizes the product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20010" y="4274155"/>
                <a:ext cx="5370573" cy="13775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PMI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𝜌</m:t>
                      </m:r>
                      <m:nary>
                        <m:naryPr>
                          <m:chr m:val="∑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bSup>
                        </m:e>
                      </m:nary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𝜌</m:t>
                      </m:r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400" b="0" i="1" baseline="-250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⁡(−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010" y="4274155"/>
                <a:ext cx="5370573" cy="1377557"/>
              </a:xfrm>
              <a:prstGeom prst="rect">
                <a:avLst/>
              </a:prstGeom>
              <a:blipFill>
                <a:blip r:embed="rId7"/>
                <a:stretch>
                  <a:fillRect b="-8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peech Bubble: Rectangle with Corners Rounded 5"/>
          <p:cNvSpPr/>
          <p:nvPr/>
        </p:nvSpPr>
        <p:spPr>
          <a:xfrm>
            <a:off x="4380411" y="3654926"/>
            <a:ext cx="2420983" cy="644435"/>
          </a:xfrm>
          <a:prstGeom prst="wedgeRoundRectCallout">
            <a:avLst>
              <a:gd name="adj1" fmla="val -20833"/>
              <a:gd name="adj2" fmla="val 85473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Higher order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23194" y="3193261"/>
                <a:ext cx="77144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Symptoms </a:t>
                </a:r>
                <a:r>
                  <a:rPr lang="en-US" sz="2400" dirty="0" err="1"/>
                  <a:t>i,j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FF0000"/>
                    </a:solidFill>
                  </a:rPr>
                  <a:t>share</a:t>
                </a:r>
                <a:r>
                  <a:rPr lang="en-US" sz="2400" dirty="0"/>
                  <a:t> disease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PMI</a:t>
                </a:r>
                <a:r>
                  <a:rPr lang="en-US" sz="2400" baseline="-25000" dirty="0" err="1"/>
                  <a:t>i,j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rgbClr val="FF0000"/>
                    </a:solidFill>
                  </a:rPr>
                  <a:t>&gt;</a:t>
                </a:r>
                <a:r>
                  <a:rPr lang="en-US" sz="2400" dirty="0"/>
                  <a:t> 0.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94" y="3193261"/>
                <a:ext cx="7714431" cy="461665"/>
              </a:xfrm>
              <a:prstGeom prst="rect">
                <a:avLst/>
              </a:prstGeom>
              <a:blipFill>
                <a:blip r:embed="rId8"/>
                <a:stretch>
                  <a:fillRect l="-1265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9603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457"/>
    </mc:Choice>
    <mc:Fallback xmlns="">
      <p:transition spd="slow" advTm="2064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9" grpId="0"/>
      <p:bldP spid="32" grpId="0" animBg="1"/>
      <p:bldP spid="5" grpId="0"/>
      <p:bldP spid="2" grpId="0"/>
      <p:bldP spid="6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/>
          <p:cNvSpPr/>
          <p:nvPr/>
        </p:nvSpPr>
        <p:spPr>
          <a:xfrm>
            <a:off x="979222" y="2442093"/>
            <a:ext cx="6650048" cy="7482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PMI Tensor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Similar expression for PMI tensor: </a:t>
            </a:r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851" y="2554804"/>
            <a:ext cx="5942203" cy="523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795" y="4756454"/>
            <a:ext cx="3080919" cy="56355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47046" y="4699599"/>
            <a:ext cx="1255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8A0000"/>
                </a:solidFill>
                <a:latin typeface="EB Garamond 12" panose="02020502060206020403" pitchFamily="18" charset="0"/>
              </a:rPr>
              <a:t>Claim 2:</a:t>
            </a:r>
            <a:endParaRPr lang="en-US" sz="1350" dirty="0"/>
          </a:p>
        </p:txBody>
      </p:sp>
      <p:sp>
        <p:nvSpPr>
          <p:cNvPr id="17" name="Rectangle: Rounded Corners 16"/>
          <p:cNvSpPr/>
          <p:nvPr/>
        </p:nvSpPr>
        <p:spPr>
          <a:xfrm>
            <a:off x="752800" y="4591037"/>
            <a:ext cx="6693028" cy="77585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23877" y="3437176"/>
                <a:ext cx="771443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tensor, measures 3-wise correlation.</a:t>
                </a:r>
              </a:p>
              <a:p>
                <a:r>
                  <a:rPr lang="en-US" sz="2400" dirty="0"/>
                  <a:t>Analogous to inclusion-exclusion formula.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7" y="3437176"/>
                <a:ext cx="7714431" cy="830997"/>
              </a:xfrm>
              <a:prstGeom prst="rect">
                <a:avLst/>
              </a:prstGeom>
              <a:blipFill>
                <a:blip r:embed="rId7"/>
                <a:stretch>
                  <a:fillRect l="-1265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23877" y="5592761"/>
            <a:ext cx="77144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Similar higher order terms (</a:t>
            </a:r>
            <a:r>
              <a:rPr lang="en-US" sz="2400" dirty="0">
                <a:solidFill>
                  <a:schemeClr val="accent5"/>
                </a:solidFill>
              </a:rPr>
              <a:t>systematic error</a:t>
            </a:r>
            <a:r>
              <a:rPr lang="en-US" sz="2400" dirty="0"/>
              <a:t>) as PMI matrix.</a:t>
            </a:r>
          </a:p>
          <a:p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885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031"/>
    </mc:Choice>
    <mc:Fallback xmlns="">
      <p:transition spd="slow" advTm="1210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9.6|22.9|17|12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enumerate}&#10;\pagestyle{empty}&#10;\begin{document}&#10;&#10;$$\mbox{PMI}3 \approx \rho \sum_k F_k \otimes F_k \otimes F_k $$ &#10;\end&#10;{document}"/>
  <p:tag name="IGUANATEXSIZ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3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enumerate}&#10;\pagestyle{empty}&#10;\begin{document}&#10;&#10;&#10;$$ \mbox{PMI} \approx \rho \sum^m_{k=1} F_k F_k^{\top}, F_k = 1 - \exp(-W_k)$$&#10;\end&#10;{document}"/>
  <p:tag name="IGUANATEXSIZ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enumerate}&#10;\pagestyle{empty}&#10;\begin{document}&#10;&#10;$$\mbox{PMI}3 \approx \rho \sum_k F_k \otimes F_k \otimes F_k $$ &#10;\end&#10;{document}"/>
  <p:tag name="IGUANATEXSIZ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56.2|24.7|29.9|57.1|25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9.7|48|3.3|4.8|9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81.3|6.5|27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2|2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10.5|4.5|20.3|14|11.6|28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7.4|16.2|26.2|66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4|4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8.5|9.7|20.7|1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enumerate}&#10;\pagestyle{empty}&#10;\begin{document}&#10;&#10;&#10;$$ \mbox{PMI} \approx \rho \sum^m_{k=1} F_k F_k^{\top}, F_k = 1 - \exp(-W_k)$$&#10;\end&#10;{document}"/>
  <p:tag name="IGUANATEXSIZ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3|0.3|1.6|1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17|18.2|19.8|2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5|77.3|37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7|5.2|56|35.2|19.7|48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4.8|49.7|66.2|2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67.7|65.6|27.1|1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enumerate}&#10;\pagestyle{empty}&#10;\begin{document}&#10;&#10;$$ \mbox{PMI} (\bar{s_i}, \bar{s_j}) = \log \left(\frac{\Pr[\bar{s_i} \mbox{ and } \bar{s_j}]}{\Pr[\bar{s_i}]\Pr[\bar{s_j}]} \right)$$ &#10;\end{document}"/>
  <p:tag name="IGUANATEXSIZ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35.1|22.6|19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enumerate}&#10;\pagestyle{empty}&#10;\begin{document}&#10;&#10;$$PMI3(\bar{s_i}, \bar{s_j}, \bar{s_k}) = \log \frac{\Pr[\bar{s_i} \mbox{ and } \bar{s_j}]\Pr[\bar{s_i} \mbox{ and } \bar{s_k}]\Pr[\bar{s_j} \mbox{ and } \bar{s_k}]}{\Pr[\bar{s_i}]\Pr[\bar{s_j}]\Pr[\bar{s_k}]\Pr[\bar{s_i} \mbox{ and } \bar{s_j} \mbox{ and } \bar{s_k}] }$$ &#10;\end&#10;{document}"/>
  <p:tag name="IGUANATEXSIZ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2045</TotalTime>
  <Words>1225</Words>
  <Application>Microsoft Office PowerPoint</Application>
  <PresentationFormat>On-screen Show (4:3)</PresentationFormat>
  <Paragraphs>204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等线</vt:lpstr>
      <vt:lpstr>EB Garamond 12</vt:lpstr>
      <vt:lpstr>Arial</vt:lpstr>
      <vt:lpstr>Calibri</vt:lpstr>
      <vt:lpstr>Calibri Light</vt:lpstr>
      <vt:lpstr>Cambria Math</vt:lpstr>
      <vt:lpstr>Wingdings</vt:lpstr>
      <vt:lpstr>Office Theme</vt:lpstr>
      <vt:lpstr>Provable Learning of Noisy-OR Networks</vt:lpstr>
      <vt:lpstr>PowerPoint Presentation</vt:lpstr>
      <vt:lpstr>Disease-Symptom Networks</vt:lpstr>
      <vt:lpstr>Noisy-OR</vt:lpstr>
      <vt:lpstr>Our Results</vt:lpstr>
      <vt:lpstr>Topic Models vs. Noisy-OR</vt:lpstr>
      <vt:lpstr>Linear vs. Nonlinear models</vt:lpstr>
      <vt:lpstr>Idea: PMI and Linearization</vt:lpstr>
      <vt:lpstr>PMI Tensor</vt:lpstr>
      <vt:lpstr>PowerPoint Presentation</vt:lpstr>
      <vt:lpstr>PowerPoint Presentation</vt:lpstr>
      <vt:lpstr>Systematic Error in PMI Matrix</vt:lpstr>
      <vt:lpstr>Relative Matrix Perturbation</vt:lpstr>
      <vt:lpstr>Relative Matrix Perturbation</vt:lpstr>
      <vt:lpstr>Quick Summary</vt:lpstr>
      <vt:lpstr>Anchor words and anchor symptoms</vt:lpstr>
      <vt:lpstr>Layered Structure</vt:lpstr>
      <vt:lpstr>Layered Structure</vt:lpstr>
      <vt:lpstr>Layered Structure</vt:lpstr>
      <vt:lpstr>From Noisy OR to symmetric NMF</vt:lpstr>
      <vt:lpstr>Symmetric NMF with Sequential 2-anchor </vt:lpstr>
      <vt:lpstr>Finding Anchor Symptoms</vt:lpstr>
      <vt:lpstr>Learning the diseases and peeling off</vt:lpstr>
      <vt:lpstr>Synthetic Experiments</vt:lpstr>
      <vt:lpstr>Open Problems</vt:lpstr>
      <vt:lpstr>Additional Difficulties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Provable Learning of Noisy-or Networks</dc:title>
  <dc:creator>Rong Ge</dc:creator>
  <cp:lastModifiedBy>Rong Ge</cp:lastModifiedBy>
  <cp:revision>129</cp:revision>
  <dcterms:created xsi:type="dcterms:W3CDTF">2017-03-25T18:05:54Z</dcterms:created>
  <dcterms:modified xsi:type="dcterms:W3CDTF">2017-03-30T21:05:11Z</dcterms:modified>
</cp:coreProperties>
</file>