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p:cViewPr varScale="1">
        <p:scale>
          <a:sx n="136" d="100"/>
          <a:sy n="136" d="100"/>
        </p:scale>
        <p:origin x="21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alekha\Documents\msn_river_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baseline="0">
                <a:solidFill>
                  <a:schemeClr val="lt1">
                    <a:lumMod val="85000"/>
                  </a:schemeClr>
                </a:solidFill>
                <a:latin typeface="+mn-lt"/>
                <a:ea typeface="+mn-ea"/>
                <a:cs typeface="+mn-cs"/>
              </a:defRPr>
            </a:pPr>
            <a:r>
              <a:rPr lang="en-US" sz="2000" baseline="0"/>
              <a:t>Relative Improvement across days</a:t>
            </a:r>
          </a:p>
        </c:rich>
      </c:tx>
      <c:layout/>
      <c:overlay val="0"/>
      <c:spPr>
        <a:noFill/>
        <a:ln>
          <a:noFill/>
        </a:ln>
        <a:effectLst/>
      </c:spPr>
      <c:txPr>
        <a:bodyPr rot="0" spcFirstLastPara="1" vertOverflow="ellipsis" vert="horz" wrap="square" anchor="ctr" anchorCtr="1"/>
        <a:lstStyle/>
        <a:p>
          <a:pPr>
            <a:defRPr sz="20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5"/>
          <c:order val="0"/>
          <c:spPr>
            <a:ln w="22225" cap="rnd">
              <a:solidFill>
                <a:schemeClr val="accent6"/>
              </a:solidFill>
            </a:ln>
            <a:effectLst>
              <a:glow rad="139700">
                <a:schemeClr val="accent6">
                  <a:satMod val="175000"/>
                  <a:alpha val="14000"/>
                </a:schemeClr>
              </a:glow>
            </a:effectLst>
          </c:spPr>
          <c:marker>
            <c:symbol val="none"/>
          </c:marker>
          <c:cat>
            <c:numRef>
              <c:f>Sheet1!$A$1:$A$19</c:f>
              <c:numCache>
                <c:formatCode>m/d;@</c:formatCode>
                <c:ptCount val="19"/>
                <c:pt idx="0">
                  <c:v>42343.0</c:v>
                </c:pt>
                <c:pt idx="1">
                  <c:v>42344.0</c:v>
                </c:pt>
                <c:pt idx="2">
                  <c:v>42345.0</c:v>
                </c:pt>
                <c:pt idx="3">
                  <c:v>42346.0</c:v>
                </c:pt>
                <c:pt idx="4">
                  <c:v>42347.0</c:v>
                </c:pt>
                <c:pt idx="5">
                  <c:v>42348.0</c:v>
                </c:pt>
                <c:pt idx="6">
                  <c:v>42349.0</c:v>
                </c:pt>
                <c:pt idx="7">
                  <c:v>42350.0</c:v>
                </c:pt>
                <c:pt idx="8">
                  <c:v>42351.0</c:v>
                </c:pt>
                <c:pt idx="9">
                  <c:v>42352.0</c:v>
                </c:pt>
                <c:pt idx="10">
                  <c:v>42353.0</c:v>
                </c:pt>
                <c:pt idx="11">
                  <c:v>42354.0</c:v>
                </c:pt>
                <c:pt idx="12">
                  <c:v>42355.0</c:v>
                </c:pt>
                <c:pt idx="13">
                  <c:v>42356.0</c:v>
                </c:pt>
                <c:pt idx="14">
                  <c:v>42357.0</c:v>
                </c:pt>
                <c:pt idx="15">
                  <c:v>42358.0</c:v>
                </c:pt>
                <c:pt idx="16">
                  <c:v>42359.0</c:v>
                </c:pt>
                <c:pt idx="17">
                  <c:v>42360.0</c:v>
                </c:pt>
                <c:pt idx="18">
                  <c:v>42361.0</c:v>
                </c:pt>
              </c:numCache>
            </c:numRef>
          </c:cat>
          <c:val>
            <c:numRef>
              <c:f>Sheet1!$G$1:$G$19</c:f>
              <c:numCache>
                <c:formatCode>General</c:formatCode>
                <c:ptCount val="19"/>
                <c:pt idx="0">
                  <c:v>0.325799573560768</c:v>
                </c:pt>
                <c:pt idx="1">
                  <c:v>0.227230483271375</c:v>
                </c:pt>
                <c:pt idx="2">
                  <c:v>0.18232044198895</c:v>
                </c:pt>
                <c:pt idx="3">
                  <c:v>0.233953665020889</c:v>
                </c:pt>
                <c:pt idx="4">
                  <c:v>0.190097259062776</c:v>
                </c:pt>
                <c:pt idx="5">
                  <c:v>0.553145336225597</c:v>
                </c:pt>
                <c:pt idx="6">
                  <c:v>0.192307692307692</c:v>
                </c:pt>
                <c:pt idx="7">
                  <c:v>0.392663043478261</c:v>
                </c:pt>
                <c:pt idx="8">
                  <c:v>0.452844311377246</c:v>
                </c:pt>
                <c:pt idx="9">
                  <c:v>0.385060494476591</c:v>
                </c:pt>
                <c:pt idx="10">
                  <c:v>0.20353982300885</c:v>
                </c:pt>
                <c:pt idx="11">
                  <c:v>0.199783627839885</c:v>
                </c:pt>
                <c:pt idx="12">
                  <c:v>0.374861776631036</c:v>
                </c:pt>
                <c:pt idx="13">
                  <c:v>0.202139854795567</c:v>
                </c:pt>
                <c:pt idx="14">
                  <c:v>0.326374094588837</c:v>
                </c:pt>
                <c:pt idx="15">
                  <c:v>0.313016978667828</c:v>
                </c:pt>
                <c:pt idx="16">
                  <c:v>0.234199134199134</c:v>
                </c:pt>
                <c:pt idx="17">
                  <c:v>0.1875</c:v>
                </c:pt>
                <c:pt idx="18">
                  <c:v>0.238203095507739</c:v>
                </c:pt>
              </c:numCache>
            </c:numRef>
          </c:val>
          <c:smooth val="0"/>
          <c:extLst xmlns:c16r2="http://schemas.microsoft.com/office/drawing/2015/06/chart">
            <c:ext xmlns:c16="http://schemas.microsoft.com/office/drawing/2014/chart" uri="{C3380CC4-5D6E-409C-BE32-E72D297353CC}">
              <c16:uniqueId val="{00000000-7C33-42FD-B4AE-73025F01657B}"/>
            </c:ext>
          </c:extLst>
        </c:ser>
        <c:dLbls>
          <c:showLegendKey val="0"/>
          <c:showVal val="0"/>
          <c:showCatName val="0"/>
          <c:showSerName val="0"/>
          <c:showPercent val="0"/>
          <c:showBubbleSize val="0"/>
        </c:dLbls>
        <c:smooth val="0"/>
        <c:axId val="1262342384"/>
        <c:axId val="1262349360"/>
      </c:lineChart>
      <c:dateAx>
        <c:axId val="1262342384"/>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lt1">
                        <a:lumMod val="75000"/>
                      </a:schemeClr>
                    </a:solidFill>
                    <a:latin typeface="+mn-lt"/>
                    <a:ea typeface="+mn-ea"/>
                    <a:cs typeface="+mn-cs"/>
                  </a:defRPr>
                </a:pPr>
                <a:r>
                  <a:rPr lang="en-US"/>
                  <a:t>Date</a:t>
                </a:r>
              </a:p>
            </c:rich>
          </c:tx>
          <c:layout/>
          <c:overlay val="0"/>
          <c:spPr>
            <a:noFill/>
            <a:ln>
              <a:noFill/>
            </a:ln>
            <a:effectLst/>
          </c:spPr>
          <c:txPr>
            <a:bodyPr rot="0" spcFirstLastPara="1" vertOverflow="ellipsis" vert="horz" wrap="square" anchor="ctr" anchorCtr="1"/>
            <a:lstStyle/>
            <a:p>
              <a:pPr>
                <a:defRPr sz="1500" b="1" i="0" u="none" strike="noStrike" kern="1200" baseline="0">
                  <a:solidFill>
                    <a:schemeClr val="lt1">
                      <a:lumMod val="75000"/>
                    </a:schemeClr>
                  </a:solidFill>
                  <a:latin typeface="+mn-lt"/>
                  <a:ea typeface="+mn-ea"/>
                  <a:cs typeface="+mn-cs"/>
                </a:defRPr>
              </a:pPr>
              <a:endParaRPr lang="en-US"/>
            </a:p>
          </c:txPr>
        </c:title>
        <c:numFmt formatCode="m/d;@"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262349360"/>
        <c:crossesAt val="0.1"/>
        <c:auto val="1"/>
        <c:lblOffset val="100"/>
        <c:baseTimeUnit val="days"/>
      </c:dateAx>
      <c:valAx>
        <c:axId val="1262349360"/>
        <c:scaling>
          <c:orientation val="minMax"/>
          <c:min val="0.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500" b="1" i="0" u="none" strike="noStrike" kern="1200" baseline="0">
                    <a:solidFill>
                      <a:schemeClr val="lt1">
                        <a:lumMod val="75000"/>
                      </a:schemeClr>
                    </a:solidFill>
                    <a:latin typeface="+mn-lt"/>
                    <a:ea typeface="+mn-ea"/>
                    <a:cs typeface="+mn-cs"/>
                  </a:defRPr>
                </a:pPr>
                <a:r>
                  <a:rPr lang="en-US"/>
                  <a:t>Relative improvement</a:t>
                </a:r>
              </a:p>
            </c:rich>
          </c:tx>
          <c:layout/>
          <c:overlay val="0"/>
          <c:spPr>
            <a:noFill/>
            <a:ln>
              <a:noFill/>
            </a:ln>
            <a:effectLst/>
          </c:spPr>
          <c:txPr>
            <a:bodyPr rot="-5400000" spcFirstLastPara="1" vertOverflow="ellipsis" vert="horz" wrap="square" anchor="ctr" anchorCtr="1"/>
            <a:lstStyle/>
            <a:p>
              <a:pPr>
                <a:defRPr sz="15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262342384"/>
        <c:crosses val="autoZero"/>
        <c:crossBetween val="between"/>
        <c:minorUnit val="0.1"/>
      </c:valAx>
      <c:spPr>
        <a:noFill/>
        <a:ln w="38100">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5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03EAF-1DAD-4722-B3A3-4E72575D47C7}" type="doc">
      <dgm:prSet loTypeId="urn:microsoft.com/office/officeart/2005/8/layout/cycle8" loCatId="cycle" qsTypeId="urn:microsoft.com/office/officeart/2005/8/quickstyle/simple2" qsCatId="simple" csTypeId="urn:microsoft.com/office/officeart/2005/8/colors/accent0_2" csCatId="mainScheme" phldr="1"/>
      <dgm:spPr/>
      <dgm:t>
        <a:bodyPr/>
        <a:lstStyle/>
        <a:p>
          <a:endParaRPr lang="en-US"/>
        </a:p>
      </dgm:t>
    </dgm:pt>
    <dgm:pt modelId="{F889AC00-DE09-4D9D-AE6F-ADA3FB10A467}">
      <dgm:prSet phldrT="[Text]" custT="1"/>
      <dgm:spPr>
        <a:xfrm>
          <a:off x="751811" y="180598"/>
          <a:ext cx="2531455" cy="2531455"/>
        </a:xfr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7FBA00">
                  <a:hueOff val="0"/>
                  <a:satOff val="0"/>
                  <a:lumOff val="0"/>
                  <a:alphaOff val="0"/>
                </a:srgbClr>
              </a:solidFill>
              <a:latin typeface="Segoe UI"/>
              <a:ea typeface="+mn-ea"/>
              <a:cs typeface="+mn-cs"/>
            </a:rPr>
            <a:t>Explore</a:t>
          </a:r>
          <a:endParaRPr lang="en-US" sz="1600" dirty="0">
            <a:solidFill>
              <a:srgbClr val="7FBA00">
                <a:hueOff val="0"/>
                <a:satOff val="0"/>
                <a:lumOff val="0"/>
                <a:alphaOff val="0"/>
              </a:srgbClr>
            </a:solidFill>
            <a:latin typeface="Segoe UI"/>
            <a:ea typeface="+mn-ea"/>
            <a:cs typeface="+mn-cs"/>
          </a:endParaRPr>
        </a:p>
      </dgm:t>
    </dgm:pt>
    <dgm:pt modelId="{81877BD2-AB26-4A77-85E3-5C2FB3B9C467}" type="parTrans" cxnId="{FB82497C-EAFA-41FE-9B64-28A3CF19FB8B}">
      <dgm:prSet/>
      <dgm:spPr/>
      <dgm:t>
        <a:bodyPr/>
        <a:lstStyle/>
        <a:p>
          <a:endParaRPr lang="en-US"/>
        </a:p>
      </dgm:t>
    </dgm:pt>
    <dgm:pt modelId="{47C4B794-891E-43EC-8B34-346D9EA9C6FA}" type="sibTrans" cxnId="{FB82497C-EAFA-41FE-9B64-28A3CF19FB8B}">
      <dgm:prSet/>
      <dgm:spPr/>
      <dgm:t>
        <a:bodyPr/>
        <a:lstStyle/>
        <a:p>
          <a:endParaRPr lang="en-US"/>
        </a:p>
      </dgm:t>
    </dgm:pt>
    <dgm:pt modelId="{5644689A-FBAB-4561-B25B-CED994A41C23}">
      <dgm:prSet custT="1"/>
      <dgm:spPr>
        <a:xfrm>
          <a:off x="751811" y="265583"/>
          <a:ext cx="2531455" cy="2531455"/>
        </a:xfr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accent1"/>
              </a:solidFill>
              <a:latin typeface="Segoe UI"/>
              <a:ea typeface="+mn-ea"/>
              <a:cs typeface="+mn-cs"/>
            </a:rPr>
            <a:t>Log</a:t>
          </a:r>
          <a:endParaRPr lang="en-US" sz="1600" dirty="0">
            <a:solidFill>
              <a:schemeClr val="accent1"/>
            </a:solidFill>
            <a:latin typeface="Segoe UI"/>
            <a:ea typeface="+mn-ea"/>
            <a:cs typeface="+mn-cs"/>
          </a:endParaRPr>
        </a:p>
      </dgm:t>
    </dgm:pt>
    <dgm:pt modelId="{73240882-1CFF-4669-9D27-2A0EE469F666}" type="parTrans" cxnId="{5E117488-68DE-4F30-9CDE-56E57E815BD6}">
      <dgm:prSet/>
      <dgm:spPr/>
      <dgm:t>
        <a:bodyPr/>
        <a:lstStyle/>
        <a:p>
          <a:endParaRPr lang="en-US"/>
        </a:p>
      </dgm:t>
    </dgm:pt>
    <dgm:pt modelId="{BC8E5E8F-19F9-4BAF-8BD0-31170BC8DA6E}" type="sibTrans" cxnId="{5E117488-68DE-4F30-9CDE-56E57E815BD6}">
      <dgm:prSet/>
      <dgm:spPr/>
      <dgm:t>
        <a:bodyPr/>
        <a:lstStyle/>
        <a:p>
          <a:endParaRPr lang="en-US"/>
        </a:p>
      </dgm:t>
    </dgm:pt>
    <dgm:pt modelId="{7658B82C-2334-40B4-B858-FD84B0720115}">
      <dgm:prSet phldrT="[Text]" custT="1"/>
      <dgm:spPr>
        <a:xfrm>
          <a:off x="666827" y="180598"/>
          <a:ext cx="2531455" cy="2531455"/>
        </a:xfr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tx1"/>
              </a:solidFill>
              <a:latin typeface="Segoe UI"/>
              <a:ea typeface="+mn-ea"/>
              <a:cs typeface="+mn-cs"/>
            </a:rPr>
            <a:t>Deploy</a:t>
          </a:r>
        </a:p>
      </dgm:t>
    </dgm:pt>
    <dgm:pt modelId="{A1B8D406-6CBE-49ED-912C-CB03E4D5AA83}" type="sibTrans" cxnId="{588278E3-41B7-4470-B45B-1D56AABF218B}">
      <dgm:prSet/>
      <dgm:spPr/>
      <dgm:t>
        <a:bodyPr/>
        <a:lstStyle/>
        <a:p>
          <a:endParaRPr lang="en-US"/>
        </a:p>
      </dgm:t>
    </dgm:pt>
    <dgm:pt modelId="{6D3A2644-AA6F-458A-AF02-0F504EB9239D}" type="parTrans" cxnId="{588278E3-41B7-4470-B45B-1D56AABF218B}">
      <dgm:prSet/>
      <dgm:spPr/>
      <dgm:t>
        <a:bodyPr/>
        <a:lstStyle/>
        <a:p>
          <a:endParaRPr lang="en-US"/>
        </a:p>
      </dgm:t>
    </dgm:pt>
    <dgm:pt modelId="{047CC698-B81D-4D46-A542-C15B65206B52}">
      <dgm:prSet custT="1"/>
      <dgm:spPr>
        <a:xfrm>
          <a:off x="666827" y="265583"/>
          <a:ext cx="2531455" cy="2531455"/>
        </a:xfr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FF0000"/>
              </a:solidFill>
              <a:latin typeface="Segoe UI"/>
              <a:ea typeface="+mn-ea"/>
              <a:cs typeface="+mn-cs"/>
            </a:rPr>
            <a:t>Learn</a:t>
          </a:r>
          <a:endParaRPr lang="en-US" sz="1600" dirty="0">
            <a:solidFill>
              <a:srgbClr val="FF0000"/>
            </a:solidFill>
            <a:latin typeface="Segoe UI"/>
            <a:ea typeface="+mn-ea"/>
            <a:cs typeface="+mn-cs"/>
          </a:endParaRPr>
        </a:p>
      </dgm:t>
    </dgm:pt>
    <dgm:pt modelId="{594C0FD4-590A-4AC5-9AF6-A1214F03E571}" type="sibTrans" cxnId="{91C716AD-9A54-478C-BF53-A708293F009A}">
      <dgm:prSet/>
      <dgm:spPr/>
      <dgm:t>
        <a:bodyPr/>
        <a:lstStyle/>
        <a:p>
          <a:endParaRPr lang="en-US"/>
        </a:p>
      </dgm:t>
    </dgm:pt>
    <dgm:pt modelId="{84A14D1F-26BF-490C-87D8-BA1077CA4ACA}" type="parTrans" cxnId="{91C716AD-9A54-478C-BF53-A708293F009A}">
      <dgm:prSet/>
      <dgm:spPr/>
      <dgm:t>
        <a:bodyPr/>
        <a:lstStyle/>
        <a:p>
          <a:endParaRPr lang="en-US"/>
        </a:p>
      </dgm:t>
    </dgm:pt>
    <dgm:pt modelId="{74431B1F-E8EB-49AC-9870-13F6E1F516BC}" type="pres">
      <dgm:prSet presAssocID="{1B803EAF-1DAD-4722-B3A3-4E72575D47C7}" presName="compositeShape" presStyleCnt="0">
        <dgm:presLayoutVars>
          <dgm:chMax val="7"/>
          <dgm:dir/>
          <dgm:resizeHandles val="exact"/>
        </dgm:presLayoutVars>
      </dgm:prSet>
      <dgm:spPr/>
      <dgm:t>
        <a:bodyPr/>
        <a:lstStyle/>
        <a:p>
          <a:endParaRPr lang="en-US"/>
        </a:p>
      </dgm:t>
    </dgm:pt>
    <dgm:pt modelId="{F1CB7907-07C1-4969-A5B9-1A937EB68E41}" type="pres">
      <dgm:prSet presAssocID="{1B803EAF-1DAD-4722-B3A3-4E72575D47C7}" presName="wedge1" presStyleLbl="node1" presStyleIdx="0" presStyleCnt="4"/>
      <dgm:spPr>
        <a:prstGeom prst="pie">
          <a:avLst>
            <a:gd name="adj1" fmla="val 16200000"/>
            <a:gd name="adj2" fmla="val 0"/>
          </a:avLst>
        </a:prstGeom>
      </dgm:spPr>
      <dgm:t>
        <a:bodyPr/>
        <a:lstStyle/>
        <a:p>
          <a:endParaRPr lang="en-US"/>
        </a:p>
      </dgm:t>
    </dgm:pt>
    <dgm:pt modelId="{AFD96F97-1240-4CFA-B0A0-2BEE59C4FC17}" type="pres">
      <dgm:prSet presAssocID="{1B803EAF-1DAD-4722-B3A3-4E72575D47C7}" presName="dummy1a" presStyleCnt="0"/>
      <dgm:spPr/>
    </dgm:pt>
    <dgm:pt modelId="{140C41BD-6C66-416D-8AD3-65A410D3D7B7}" type="pres">
      <dgm:prSet presAssocID="{1B803EAF-1DAD-4722-B3A3-4E72575D47C7}" presName="dummy1b" presStyleCnt="0"/>
      <dgm:spPr/>
    </dgm:pt>
    <dgm:pt modelId="{2A435711-5ED3-4E22-91E9-CD3ADEBC39BD}" type="pres">
      <dgm:prSet presAssocID="{1B803EAF-1DAD-4722-B3A3-4E72575D47C7}" presName="wedge1Tx" presStyleLbl="node1" presStyleIdx="0" presStyleCnt="4">
        <dgm:presLayoutVars>
          <dgm:chMax val="0"/>
          <dgm:chPref val="0"/>
          <dgm:bulletEnabled val="1"/>
        </dgm:presLayoutVars>
      </dgm:prSet>
      <dgm:spPr/>
      <dgm:t>
        <a:bodyPr/>
        <a:lstStyle/>
        <a:p>
          <a:endParaRPr lang="en-US"/>
        </a:p>
      </dgm:t>
    </dgm:pt>
    <dgm:pt modelId="{B0C051CB-7A44-4CAB-B171-95AFD8B18EB9}" type="pres">
      <dgm:prSet presAssocID="{1B803EAF-1DAD-4722-B3A3-4E72575D47C7}" presName="wedge2" presStyleLbl="node1" presStyleIdx="1" presStyleCnt="4"/>
      <dgm:spPr>
        <a:prstGeom prst="pie">
          <a:avLst>
            <a:gd name="adj1" fmla="val 0"/>
            <a:gd name="adj2" fmla="val 5400000"/>
          </a:avLst>
        </a:prstGeom>
      </dgm:spPr>
      <dgm:t>
        <a:bodyPr/>
        <a:lstStyle/>
        <a:p>
          <a:endParaRPr lang="en-US"/>
        </a:p>
      </dgm:t>
    </dgm:pt>
    <dgm:pt modelId="{4CE357CA-0AAD-4E63-811E-ECB8AE4D95DD}" type="pres">
      <dgm:prSet presAssocID="{1B803EAF-1DAD-4722-B3A3-4E72575D47C7}" presName="dummy2a" presStyleCnt="0"/>
      <dgm:spPr/>
    </dgm:pt>
    <dgm:pt modelId="{39BB32AE-823E-43C1-9638-FC3D084AD6CA}" type="pres">
      <dgm:prSet presAssocID="{1B803EAF-1DAD-4722-B3A3-4E72575D47C7}" presName="dummy2b" presStyleCnt="0"/>
      <dgm:spPr/>
    </dgm:pt>
    <dgm:pt modelId="{0EDA0842-7430-41A5-AB44-E8C4AF91C06B}" type="pres">
      <dgm:prSet presAssocID="{1B803EAF-1DAD-4722-B3A3-4E72575D47C7}" presName="wedge2Tx" presStyleLbl="node1" presStyleIdx="1" presStyleCnt="4">
        <dgm:presLayoutVars>
          <dgm:chMax val="0"/>
          <dgm:chPref val="0"/>
          <dgm:bulletEnabled val="1"/>
        </dgm:presLayoutVars>
      </dgm:prSet>
      <dgm:spPr/>
      <dgm:t>
        <a:bodyPr/>
        <a:lstStyle/>
        <a:p>
          <a:endParaRPr lang="en-US"/>
        </a:p>
      </dgm:t>
    </dgm:pt>
    <dgm:pt modelId="{F1BEB836-1D4F-40D8-9A6E-AFE7B5388216}" type="pres">
      <dgm:prSet presAssocID="{1B803EAF-1DAD-4722-B3A3-4E72575D47C7}" presName="wedge3" presStyleLbl="node1" presStyleIdx="2" presStyleCnt="4"/>
      <dgm:spPr>
        <a:prstGeom prst="pie">
          <a:avLst>
            <a:gd name="adj1" fmla="val 5400000"/>
            <a:gd name="adj2" fmla="val 10800000"/>
          </a:avLst>
        </a:prstGeom>
      </dgm:spPr>
      <dgm:t>
        <a:bodyPr/>
        <a:lstStyle/>
        <a:p>
          <a:endParaRPr lang="en-US"/>
        </a:p>
      </dgm:t>
    </dgm:pt>
    <dgm:pt modelId="{86078FD2-3FC4-4763-925C-15D163C42610}" type="pres">
      <dgm:prSet presAssocID="{1B803EAF-1DAD-4722-B3A3-4E72575D47C7}" presName="dummy3a" presStyleCnt="0"/>
      <dgm:spPr/>
    </dgm:pt>
    <dgm:pt modelId="{10566824-42CB-4232-A5D9-FB4CCFBEA504}" type="pres">
      <dgm:prSet presAssocID="{1B803EAF-1DAD-4722-B3A3-4E72575D47C7}" presName="dummy3b" presStyleCnt="0"/>
      <dgm:spPr/>
    </dgm:pt>
    <dgm:pt modelId="{52EC6612-C41B-4D97-885F-B9ED31F88B5C}" type="pres">
      <dgm:prSet presAssocID="{1B803EAF-1DAD-4722-B3A3-4E72575D47C7}" presName="wedge3Tx" presStyleLbl="node1" presStyleIdx="2" presStyleCnt="4">
        <dgm:presLayoutVars>
          <dgm:chMax val="0"/>
          <dgm:chPref val="0"/>
          <dgm:bulletEnabled val="1"/>
        </dgm:presLayoutVars>
      </dgm:prSet>
      <dgm:spPr/>
      <dgm:t>
        <a:bodyPr/>
        <a:lstStyle/>
        <a:p>
          <a:endParaRPr lang="en-US"/>
        </a:p>
      </dgm:t>
    </dgm:pt>
    <dgm:pt modelId="{CB8099ED-FD82-49C3-A386-0ECA8F73718C}" type="pres">
      <dgm:prSet presAssocID="{1B803EAF-1DAD-4722-B3A3-4E72575D47C7}" presName="wedge4" presStyleLbl="node1" presStyleIdx="3" presStyleCnt="4"/>
      <dgm:spPr>
        <a:prstGeom prst="pie">
          <a:avLst>
            <a:gd name="adj1" fmla="val 10800000"/>
            <a:gd name="adj2" fmla="val 16200000"/>
          </a:avLst>
        </a:prstGeom>
      </dgm:spPr>
      <dgm:t>
        <a:bodyPr/>
        <a:lstStyle/>
        <a:p>
          <a:endParaRPr lang="en-US"/>
        </a:p>
      </dgm:t>
    </dgm:pt>
    <dgm:pt modelId="{2A0F75BE-4E03-4B08-8A0A-2D908D9A20D6}" type="pres">
      <dgm:prSet presAssocID="{1B803EAF-1DAD-4722-B3A3-4E72575D47C7}" presName="dummy4a" presStyleCnt="0"/>
      <dgm:spPr/>
    </dgm:pt>
    <dgm:pt modelId="{25A06547-B544-4892-BF91-73E76BCC0F0D}" type="pres">
      <dgm:prSet presAssocID="{1B803EAF-1DAD-4722-B3A3-4E72575D47C7}" presName="dummy4b" presStyleCnt="0"/>
      <dgm:spPr/>
    </dgm:pt>
    <dgm:pt modelId="{6EFA4165-9322-4B79-8F85-28409318C61A}" type="pres">
      <dgm:prSet presAssocID="{1B803EAF-1DAD-4722-B3A3-4E72575D47C7}" presName="wedge4Tx" presStyleLbl="node1" presStyleIdx="3" presStyleCnt="4">
        <dgm:presLayoutVars>
          <dgm:chMax val="0"/>
          <dgm:chPref val="0"/>
          <dgm:bulletEnabled val="1"/>
        </dgm:presLayoutVars>
      </dgm:prSet>
      <dgm:spPr/>
      <dgm:t>
        <a:bodyPr/>
        <a:lstStyle/>
        <a:p>
          <a:endParaRPr lang="en-US"/>
        </a:p>
      </dgm:t>
    </dgm:pt>
    <dgm:pt modelId="{BD998BBE-88C8-4F61-82EB-0F3BE1C86337}" type="pres">
      <dgm:prSet presAssocID="{47C4B794-891E-43EC-8B34-346D9EA9C6FA}" presName="arrowWedge1" presStyleLbl="fgSibTrans2D1" presStyleIdx="0" presStyleCnt="4"/>
      <dgm:spPr>
        <a:xfrm>
          <a:off x="595102" y="23889"/>
          <a:ext cx="2844874" cy="2844874"/>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gm:spPr>
    </dgm:pt>
    <dgm:pt modelId="{3A1FC5B8-5732-4EFD-9BEE-67B11D087404}" type="pres">
      <dgm:prSet presAssocID="{BC8E5E8F-19F9-4BAF-8BD0-31170BC8DA6E}" presName="arrowWedge2" presStyleLbl="fgSibTrans2D1" presStyleIdx="1" presStyleCnt="4"/>
      <dgm:spPr>
        <a:xfrm>
          <a:off x="595102" y="108874"/>
          <a:ext cx="2844874" cy="2844874"/>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gm:spPr>
    </dgm:pt>
    <dgm:pt modelId="{9677D295-76A3-4E02-AE91-DC0E5C72C05E}" type="pres">
      <dgm:prSet presAssocID="{594C0FD4-590A-4AC5-9AF6-A1214F03E571}" presName="arrowWedge3" presStyleLbl="fgSibTrans2D1" presStyleIdx="2" presStyleCnt="4"/>
      <dgm:spPr>
        <a:xfrm>
          <a:off x="510118" y="108874"/>
          <a:ext cx="2844874" cy="2844874"/>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gm:spPr>
    </dgm:pt>
    <dgm:pt modelId="{2ECDFB42-2B04-41E0-9B7E-C8AF23A1695B}" type="pres">
      <dgm:prSet presAssocID="{A1B8D406-6CBE-49ED-912C-CB03E4D5AA83}" presName="arrowWedge4" presStyleLbl="fgSibTrans2D1" presStyleIdx="3" presStyleCnt="4"/>
      <dgm:spPr>
        <a:xfrm>
          <a:off x="510118" y="23889"/>
          <a:ext cx="2844874" cy="2844874"/>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gm:spPr>
    </dgm:pt>
  </dgm:ptLst>
  <dgm:cxnLst>
    <dgm:cxn modelId="{E3B95CC0-1E7B-4010-8CA5-783E7B6E44E6}" type="presOf" srcId="{047CC698-B81D-4D46-A542-C15B65206B52}" destId="{F1BEB836-1D4F-40D8-9A6E-AFE7B5388216}" srcOrd="0" destOrd="0" presId="urn:microsoft.com/office/officeart/2005/8/layout/cycle8"/>
    <dgm:cxn modelId="{370B2303-5AD2-4E8A-8599-80F5AE87D259}" type="presOf" srcId="{F889AC00-DE09-4D9D-AE6F-ADA3FB10A467}" destId="{F1CB7907-07C1-4969-A5B9-1A937EB68E41}" srcOrd="0" destOrd="0" presId="urn:microsoft.com/office/officeart/2005/8/layout/cycle8"/>
    <dgm:cxn modelId="{C81FDC7F-A18E-472E-AD96-F04B91C972BF}" type="presOf" srcId="{7658B82C-2334-40B4-B858-FD84B0720115}" destId="{6EFA4165-9322-4B79-8F85-28409318C61A}" srcOrd="1" destOrd="0" presId="urn:microsoft.com/office/officeart/2005/8/layout/cycle8"/>
    <dgm:cxn modelId="{588278E3-41B7-4470-B45B-1D56AABF218B}" srcId="{1B803EAF-1DAD-4722-B3A3-4E72575D47C7}" destId="{7658B82C-2334-40B4-B858-FD84B0720115}" srcOrd="3" destOrd="0" parTransId="{6D3A2644-AA6F-458A-AF02-0F504EB9239D}" sibTransId="{A1B8D406-6CBE-49ED-912C-CB03E4D5AA83}"/>
    <dgm:cxn modelId="{4C0AA5BC-A9D0-4B99-B5BD-70E138329423}" type="presOf" srcId="{5644689A-FBAB-4561-B25B-CED994A41C23}" destId="{B0C051CB-7A44-4CAB-B171-95AFD8B18EB9}" srcOrd="0" destOrd="0" presId="urn:microsoft.com/office/officeart/2005/8/layout/cycle8"/>
    <dgm:cxn modelId="{91C716AD-9A54-478C-BF53-A708293F009A}" srcId="{1B803EAF-1DAD-4722-B3A3-4E72575D47C7}" destId="{047CC698-B81D-4D46-A542-C15B65206B52}" srcOrd="2" destOrd="0" parTransId="{84A14D1F-26BF-490C-87D8-BA1077CA4ACA}" sibTransId="{594C0FD4-590A-4AC5-9AF6-A1214F03E571}"/>
    <dgm:cxn modelId="{5B27D7A6-A8E6-4ABB-8323-F2E0281F5EF8}" type="presOf" srcId="{F889AC00-DE09-4D9D-AE6F-ADA3FB10A467}" destId="{2A435711-5ED3-4E22-91E9-CD3ADEBC39BD}" srcOrd="1" destOrd="0" presId="urn:microsoft.com/office/officeart/2005/8/layout/cycle8"/>
    <dgm:cxn modelId="{4DA62533-5F19-444F-905B-6D3BEEC2989D}" type="presOf" srcId="{047CC698-B81D-4D46-A542-C15B65206B52}" destId="{52EC6612-C41B-4D97-885F-B9ED31F88B5C}" srcOrd="1" destOrd="0" presId="urn:microsoft.com/office/officeart/2005/8/layout/cycle8"/>
    <dgm:cxn modelId="{FF81E928-5EBB-4507-8159-0BF9A7455342}" type="presOf" srcId="{1B803EAF-1DAD-4722-B3A3-4E72575D47C7}" destId="{74431B1F-E8EB-49AC-9870-13F6E1F516BC}" srcOrd="0" destOrd="0" presId="urn:microsoft.com/office/officeart/2005/8/layout/cycle8"/>
    <dgm:cxn modelId="{2C535CE9-391B-4736-9356-51D8D2B51D33}" type="presOf" srcId="{5644689A-FBAB-4561-B25B-CED994A41C23}" destId="{0EDA0842-7430-41A5-AB44-E8C4AF91C06B}" srcOrd="1" destOrd="0" presId="urn:microsoft.com/office/officeart/2005/8/layout/cycle8"/>
    <dgm:cxn modelId="{98DE75CE-C3D7-409B-B63B-75A8E448F503}" type="presOf" srcId="{7658B82C-2334-40B4-B858-FD84B0720115}" destId="{CB8099ED-FD82-49C3-A386-0ECA8F73718C}" srcOrd="0" destOrd="0" presId="urn:microsoft.com/office/officeart/2005/8/layout/cycle8"/>
    <dgm:cxn modelId="{5E117488-68DE-4F30-9CDE-56E57E815BD6}" srcId="{1B803EAF-1DAD-4722-B3A3-4E72575D47C7}" destId="{5644689A-FBAB-4561-B25B-CED994A41C23}" srcOrd="1" destOrd="0" parTransId="{73240882-1CFF-4669-9D27-2A0EE469F666}" sibTransId="{BC8E5E8F-19F9-4BAF-8BD0-31170BC8DA6E}"/>
    <dgm:cxn modelId="{FB82497C-EAFA-41FE-9B64-28A3CF19FB8B}" srcId="{1B803EAF-1DAD-4722-B3A3-4E72575D47C7}" destId="{F889AC00-DE09-4D9D-AE6F-ADA3FB10A467}" srcOrd="0" destOrd="0" parTransId="{81877BD2-AB26-4A77-85E3-5C2FB3B9C467}" sibTransId="{47C4B794-891E-43EC-8B34-346D9EA9C6FA}"/>
    <dgm:cxn modelId="{E5D85877-A6CA-4613-A24E-042B35FFA8C7}" type="presParOf" srcId="{74431B1F-E8EB-49AC-9870-13F6E1F516BC}" destId="{F1CB7907-07C1-4969-A5B9-1A937EB68E41}" srcOrd="0" destOrd="0" presId="urn:microsoft.com/office/officeart/2005/8/layout/cycle8"/>
    <dgm:cxn modelId="{9DF19DAD-BD79-4B7D-8C5E-327FCBF12F76}" type="presParOf" srcId="{74431B1F-E8EB-49AC-9870-13F6E1F516BC}" destId="{AFD96F97-1240-4CFA-B0A0-2BEE59C4FC17}" srcOrd="1" destOrd="0" presId="urn:microsoft.com/office/officeart/2005/8/layout/cycle8"/>
    <dgm:cxn modelId="{426F1C81-EC3C-4167-A207-37A221B96003}" type="presParOf" srcId="{74431B1F-E8EB-49AC-9870-13F6E1F516BC}" destId="{140C41BD-6C66-416D-8AD3-65A410D3D7B7}" srcOrd="2" destOrd="0" presId="urn:microsoft.com/office/officeart/2005/8/layout/cycle8"/>
    <dgm:cxn modelId="{23C702B6-B694-4542-976B-DF8889F3D366}" type="presParOf" srcId="{74431B1F-E8EB-49AC-9870-13F6E1F516BC}" destId="{2A435711-5ED3-4E22-91E9-CD3ADEBC39BD}" srcOrd="3" destOrd="0" presId="urn:microsoft.com/office/officeart/2005/8/layout/cycle8"/>
    <dgm:cxn modelId="{9C42C045-FD98-4804-BF14-1B3A99473E20}" type="presParOf" srcId="{74431B1F-E8EB-49AC-9870-13F6E1F516BC}" destId="{B0C051CB-7A44-4CAB-B171-95AFD8B18EB9}" srcOrd="4" destOrd="0" presId="urn:microsoft.com/office/officeart/2005/8/layout/cycle8"/>
    <dgm:cxn modelId="{459748DE-6ED5-4F37-913E-D0E485F16579}" type="presParOf" srcId="{74431B1F-E8EB-49AC-9870-13F6E1F516BC}" destId="{4CE357CA-0AAD-4E63-811E-ECB8AE4D95DD}" srcOrd="5" destOrd="0" presId="urn:microsoft.com/office/officeart/2005/8/layout/cycle8"/>
    <dgm:cxn modelId="{B2CB845D-E74B-487D-A5DD-CA8DA43576D8}" type="presParOf" srcId="{74431B1F-E8EB-49AC-9870-13F6E1F516BC}" destId="{39BB32AE-823E-43C1-9638-FC3D084AD6CA}" srcOrd="6" destOrd="0" presId="urn:microsoft.com/office/officeart/2005/8/layout/cycle8"/>
    <dgm:cxn modelId="{D5E6D57E-FBEE-4ABB-B0B0-8B064DB84B96}" type="presParOf" srcId="{74431B1F-E8EB-49AC-9870-13F6E1F516BC}" destId="{0EDA0842-7430-41A5-AB44-E8C4AF91C06B}" srcOrd="7" destOrd="0" presId="urn:microsoft.com/office/officeart/2005/8/layout/cycle8"/>
    <dgm:cxn modelId="{F9FDD328-7E00-433B-B01D-CBB104C36421}" type="presParOf" srcId="{74431B1F-E8EB-49AC-9870-13F6E1F516BC}" destId="{F1BEB836-1D4F-40D8-9A6E-AFE7B5388216}" srcOrd="8" destOrd="0" presId="urn:microsoft.com/office/officeart/2005/8/layout/cycle8"/>
    <dgm:cxn modelId="{252386FB-9F3D-4570-BA60-C9AFBD30F21D}" type="presParOf" srcId="{74431B1F-E8EB-49AC-9870-13F6E1F516BC}" destId="{86078FD2-3FC4-4763-925C-15D163C42610}" srcOrd="9" destOrd="0" presId="urn:microsoft.com/office/officeart/2005/8/layout/cycle8"/>
    <dgm:cxn modelId="{B10858C8-6AA6-4013-8E3D-FC3AF35EDACC}" type="presParOf" srcId="{74431B1F-E8EB-49AC-9870-13F6E1F516BC}" destId="{10566824-42CB-4232-A5D9-FB4CCFBEA504}" srcOrd="10" destOrd="0" presId="urn:microsoft.com/office/officeart/2005/8/layout/cycle8"/>
    <dgm:cxn modelId="{270A328D-F7DA-406E-9FAB-00CBEE72461B}" type="presParOf" srcId="{74431B1F-E8EB-49AC-9870-13F6E1F516BC}" destId="{52EC6612-C41B-4D97-885F-B9ED31F88B5C}" srcOrd="11" destOrd="0" presId="urn:microsoft.com/office/officeart/2005/8/layout/cycle8"/>
    <dgm:cxn modelId="{0595C887-2FBF-47CE-ABC4-857903EF97D6}" type="presParOf" srcId="{74431B1F-E8EB-49AC-9870-13F6E1F516BC}" destId="{CB8099ED-FD82-49C3-A386-0ECA8F73718C}" srcOrd="12" destOrd="0" presId="urn:microsoft.com/office/officeart/2005/8/layout/cycle8"/>
    <dgm:cxn modelId="{0A2C363A-895A-4476-BDE0-CBAF43384498}" type="presParOf" srcId="{74431B1F-E8EB-49AC-9870-13F6E1F516BC}" destId="{2A0F75BE-4E03-4B08-8A0A-2D908D9A20D6}" srcOrd="13" destOrd="0" presId="urn:microsoft.com/office/officeart/2005/8/layout/cycle8"/>
    <dgm:cxn modelId="{0EFA31E3-1140-477D-9BE4-664E45BB41F2}" type="presParOf" srcId="{74431B1F-E8EB-49AC-9870-13F6E1F516BC}" destId="{25A06547-B544-4892-BF91-73E76BCC0F0D}" srcOrd="14" destOrd="0" presId="urn:microsoft.com/office/officeart/2005/8/layout/cycle8"/>
    <dgm:cxn modelId="{2DC20D32-007F-4D90-A62B-03A3AF67B1B1}" type="presParOf" srcId="{74431B1F-E8EB-49AC-9870-13F6E1F516BC}" destId="{6EFA4165-9322-4B79-8F85-28409318C61A}" srcOrd="15" destOrd="0" presId="urn:microsoft.com/office/officeart/2005/8/layout/cycle8"/>
    <dgm:cxn modelId="{50E478AF-18EA-46F4-AC26-204CC4521200}" type="presParOf" srcId="{74431B1F-E8EB-49AC-9870-13F6E1F516BC}" destId="{BD998BBE-88C8-4F61-82EB-0F3BE1C86337}" srcOrd="16" destOrd="0" presId="urn:microsoft.com/office/officeart/2005/8/layout/cycle8"/>
    <dgm:cxn modelId="{63F3B038-5AC4-44BA-AA2B-8396A997E3BF}" type="presParOf" srcId="{74431B1F-E8EB-49AC-9870-13F6E1F516BC}" destId="{3A1FC5B8-5732-4EFD-9BEE-67B11D087404}" srcOrd="17" destOrd="0" presId="urn:microsoft.com/office/officeart/2005/8/layout/cycle8"/>
    <dgm:cxn modelId="{C3B5242C-412A-4955-A69D-45EF5D92E4D5}" type="presParOf" srcId="{74431B1F-E8EB-49AC-9870-13F6E1F516BC}" destId="{9677D295-76A3-4E02-AE91-DC0E5C72C05E}" srcOrd="18" destOrd="0" presId="urn:microsoft.com/office/officeart/2005/8/layout/cycle8"/>
    <dgm:cxn modelId="{31983CA5-9BDC-4299-B721-AEC787F96DB5}" type="presParOf" srcId="{74431B1F-E8EB-49AC-9870-13F6E1F516BC}" destId="{2ECDFB42-2B04-41E0-9B7E-C8AF23A1695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03EAF-1DAD-4722-B3A3-4E72575D47C7}" type="doc">
      <dgm:prSet loTypeId="urn:microsoft.com/office/officeart/2005/8/layout/cycle8" loCatId="cycle" qsTypeId="urn:microsoft.com/office/officeart/2005/8/quickstyle/simple2" qsCatId="simple" csTypeId="urn:microsoft.com/office/officeart/2005/8/colors/accent0_2" csCatId="mainScheme" phldr="1"/>
      <dgm:spPr/>
      <dgm:t>
        <a:bodyPr/>
        <a:lstStyle/>
        <a:p>
          <a:endParaRPr lang="en-US"/>
        </a:p>
      </dgm:t>
    </dgm:pt>
    <dgm:pt modelId="{F889AC00-DE09-4D9D-AE6F-ADA3FB10A467}">
      <dgm:prSet phldrT="[Text]" custT="1"/>
      <dgm:spPr>
        <a:xfrm>
          <a:off x="751811" y="180598"/>
          <a:ext cx="2531455" cy="2531455"/>
        </a:xfr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7FBA00">
                  <a:hueOff val="0"/>
                  <a:satOff val="0"/>
                  <a:lumOff val="0"/>
                  <a:alphaOff val="0"/>
                </a:srgbClr>
              </a:solidFill>
              <a:latin typeface="Segoe UI"/>
              <a:ea typeface="+mn-ea"/>
              <a:cs typeface="+mn-cs"/>
            </a:rPr>
            <a:t>Explore</a:t>
          </a:r>
          <a:endParaRPr lang="en-US" sz="1600" dirty="0">
            <a:solidFill>
              <a:srgbClr val="7FBA00">
                <a:hueOff val="0"/>
                <a:satOff val="0"/>
                <a:lumOff val="0"/>
                <a:alphaOff val="0"/>
              </a:srgbClr>
            </a:solidFill>
            <a:latin typeface="Segoe UI"/>
            <a:ea typeface="+mn-ea"/>
            <a:cs typeface="+mn-cs"/>
          </a:endParaRPr>
        </a:p>
      </dgm:t>
    </dgm:pt>
    <dgm:pt modelId="{81877BD2-AB26-4A77-85E3-5C2FB3B9C467}" type="parTrans" cxnId="{FB82497C-EAFA-41FE-9B64-28A3CF19FB8B}">
      <dgm:prSet/>
      <dgm:spPr/>
      <dgm:t>
        <a:bodyPr/>
        <a:lstStyle/>
        <a:p>
          <a:endParaRPr lang="en-US"/>
        </a:p>
      </dgm:t>
    </dgm:pt>
    <dgm:pt modelId="{47C4B794-891E-43EC-8B34-346D9EA9C6FA}" type="sibTrans" cxnId="{FB82497C-EAFA-41FE-9B64-28A3CF19FB8B}">
      <dgm:prSet/>
      <dgm:spPr/>
      <dgm:t>
        <a:bodyPr/>
        <a:lstStyle/>
        <a:p>
          <a:endParaRPr lang="en-US"/>
        </a:p>
      </dgm:t>
    </dgm:pt>
    <dgm:pt modelId="{5644689A-FBAB-4561-B25B-CED994A41C23}">
      <dgm:prSet custT="1"/>
      <dgm:spPr>
        <a:xfrm>
          <a:off x="751811" y="265583"/>
          <a:ext cx="2531455" cy="2531455"/>
        </a:xfr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accent1"/>
              </a:solidFill>
              <a:latin typeface="Segoe UI"/>
              <a:ea typeface="+mn-ea"/>
              <a:cs typeface="+mn-cs"/>
            </a:rPr>
            <a:t>Log</a:t>
          </a:r>
          <a:endParaRPr lang="en-US" sz="1600" dirty="0">
            <a:solidFill>
              <a:schemeClr val="accent1"/>
            </a:solidFill>
            <a:latin typeface="Segoe UI"/>
            <a:ea typeface="+mn-ea"/>
            <a:cs typeface="+mn-cs"/>
          </a:endParaRPr>
        </a:p>
      </dgm:t>
    </dgm:pt>
    <dgm:pt modelId="{73240882-1CFF-4669-9D27-2A0EE469F666}" type="parTrans" cxnId="{5E117488-68DE-4F30-9CDE-56E57E815BD6}">
      <dgm:prSet/>
      <dgm:spPr/>
      <dgm:t>
        <a:bodyPr/>
        <a:lstStyle/>
        <a:p>
          <a:endParaRPr lang="en-US"/>
        </a:p>
      </dgm:t>
    </dgm:pt>
    <dgm:pt modelId="{BC8E5E8F-19F9-4BAF-8BD0-31170BC8DA6E}" type="sibTrans" cxnId="{5E117488-68DE-4F30-9CDE-56E57E815BD6}">
      <dgm:prSet/>
      <dgm:spPr/>
      <dgm:t>
        <a:bodyPr/>
        <a:lstStyle/>
        <a:p>
          <a:endParaRPr lang="en-US"/>
        </a:p>
      </dgm:t>
    </dgm:pt>
    <dgm:pt modelId="{7658B82C-2334-40B4-B858-FD84B0720115}">
      <dgm:prSet phldrT="[Text]" custT="1"/>
      <dgm:spPr>
        <a:xfrm>
          <a:off x="666827" y="180598"/>
          <a:ext cx="2531455" cy="2531455"/>
        </a:xfr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tx1"/>
              </a:solidFill>
              <a:latin typeface="Segoe UI"/>
              <a:ea typeface="+mn-ea"/>
              <a:cs typeface="+mn-cs"/>
            </a:rPr>
            <a:t>Deploy</a:t>
          </a:r>
        </a:p>
      </dgm:t>
    </dgm:pt>
    <dgm:pt modelId="{A1B8D406-6CBE-49ED-912C-CB03E4D5AA83}" type="sibTrans" cxnId="{588278E3-41B7-4470-B45B-1D56AABF218B}">
      <dgm:prSet/>
      <dgm:spPr/>
      <dgm:t>
        <a:bodyPr/>
        <a:lstStyle/>
        <a:p>
          <a:endParaRPr lang="en-US"/>
        </a:p>
      </dgm:t>
    </dgm:pt>
    <dgm:pt modelId="{6D3A2644-AA6F-458A-AF02-0F504EB9239D}" type="parTrans" cxnId="{588278E3-41B7-4470-B45B-1D56AABF218B}">
      <dgm:prSet/>
      <dgm:spPr/>
      <dgm:t>
        <a:bodyPr/>
        <a:lstStyle/>
        <a:p>
          <a:endParaRPr lang="en-US"/>
        </a:p>
      </dgm:t>
    </dgm:pt>
    <dgm:pt modelId="{047CC698-B81D-4D46-A542-C15B65206B52}">
      <dgm:prSet custT="1"/>
      <dgm:spPr>
        <a:xfrm>
          <a:off x="666827" y="265583"/>
          <a:ext cx="2531455" cy="2531455"/>
        </a:xfr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FF0000"/>
              </a:solidFill>
              <a:latin typeface="Segoe UI"/>
              <a:ea typeface="+mn-ea"/>
              <a:cs typeface="+mn-cs"/>
            </a:rPr>
            <a:t>Learn</a:t>
          </a:r>
          <a:endParaRPr lang="en-US" sz="1600" dirty="0">
            <a:solidFill>
              <a:srgbClr val="FF0000"/>
            </a:solidFill>
            <a:latin typeface="Segoe UI"/>
            <a:ea typeface="+mn-ea"/>
            <a:cs typeface="+mn-cs"/>
          </a:endParaRPr>
        </a:p>
      </dgm:t>
    </dgm:pt>
    <dgm:pt modelId="{594C0FD4-590A-4AC5-9AF6-A1214F03E571}" type="sibTrans" cxnId="{91C716AD-9A54-478C-BF53-A708293F009A}">
      <dgm:prSet/>
      <dgm:spPr/>
      <dgm:t>
        <a:bodyPr/>
        <a:lstStyle/>
        <a:p>
          <a:endParaRPr lang="en-US"/>
        </a:p>
      </dgm:t>
    </dgm:pt>
    <dgm:pt modelId="{84A14D1F-26BF-490C-87D8-BA1077CA4ACA}" type="parTrans" cxnId="{91C716AD-9A54-478C-BF53-A708293F009A}">
      <dgm:prSet/>
      <dgm:spPr/>
      <dgm:t>
        <a:bodyPr/>
        <a:lstStyle/>
        <a:p>
          <a:endParaRPr lang="en-US"/>
        </a:p>
      </dgm:t>
    </dgm:pt>
    <dgm:pt modelId="{74431B1F-E8EB-49AC-9870-13F6E1F516BC}" type="pres">
      <dgm:prSet presAssocID="{1B803EAF-1DAD-4722-B3A3-4E72575D47C7}" presName="compositeShape" presStyleCnt="0">
        <dgm:presLayoutVars>
          <dgm:chMax val="7"/>
          <dgm:dir/>
          <dgm:resizeHandles val="exact"/>
        </dgm:presLayoutVars>
      </dgm:prSet>
      <dgm:spPr/>
      <dgm:t>
        <a:bodyPr/>
        <a:lstStyle/>
        <a:p>
          <a:endParaRPr lang="en-US"/>
        </a:p>
      </dgm:t>
    </dgm:pt>
    <dgm:pt modelId="{F1CB7907-07C1-4969-A5B9-1A937EB68E41}" type="pres">
      <dgm:prSet presAssocID="{1B803EAF-1DAD-4722-B3A3-4E72575D47C7}" presName="wedge1" presStyleLbl="node1" presStyleIdx="0" presStyleCnt="4"/>
      <dgm:spPr>
        <a:prstGeom prst="pie">
          <a:avLst>
            <a:gd name="adj1" fmla="val 16200000"/>
            <a:gd name="adj2" fmla="val 0"/>
          </a:avLst>
        </a:prstGeom>
      </dgm:spPr>
      <dgm:t>
        <a:bodyPr/>
        <a:lstStyle/>
        <a:p>
          <a:endParaRPr lang="en-US"/>
        </a:p>
      </dgm:t>
    </dgm:pt>
    <dgm:pt modelId="{AFD96F97-1240-4CFA-B0A0-2BEE59C4FC17}" type="pres">
      <dgm:prSet presAssocID="{1B803EAF-1DAD-4722-B3A3-4E72575D47C7}" presName="dummy1a" presStyleCnt="0"/>
      <dgm:spPr/>
    </dgm:pt>
    <dgm:pt modelId="{140C41BD-6C66-416D-8AD3-65A410D3D7B7}" type="pres">
      <dgm:prSet presAssocID="{1B803EAF-1DAD-4722-B3A3-4E72575D47C7}" presName="dummy1b" presStyleCnt="0"/>
      <dgm:spPr/>
    </dgm:pt>
    <dgm:pt modelId="{2A435711-5ED3-4E22-91E9-CD3ADEBC39BD}" type="pres">
      <dgm:prSet presAssocID="{1B803EAF-1DAD-4722-B3A3-4E72575D47C7}" presName="wedge1Tx" presStyleLbl="node1" presStyleIdx="0" presStyleCnt="4">
        <dgm:presLayoutVars>
          <dgm:chMax val="0"/>
          <dgm:chPref val="0"/>
          <dgm:bulletEnabled val="1"/>
        </dgm:presLayoutVars>
      </dgm:prSet>
      <dgm:spPr/>
      <dgm:t>
        <a:bodyPr/>
        <a:lstStyle/>
        <a:p>
          <a:endParaRPr lang="en-US"/>
        </a:p>
      </dgm:t>
    </dgm:pt>
    <dgm:pt modelId="{B0C051CB-7A44-4CAB-B171-95AFD8B18EB9}" type="pres">
      <dgm:prSet presAssocID="{1B803EAF-1DAD-4722-B3A3-4E72575D47C7}" presName="wedge2" presStyleLbl="node1" presStyleIdx="1" presStyleCnt="4"/>
      <dgm:spPr>
        <a:prstGeom prst="pie">
          <a:avLst>
            <a:gd name="adj1" fmla="val 0"/>
            <a:gd name="adj2" fmla="val 5400000"/>
          </a:avLst>
        </a:prstGeom>
      </dgm:spPr>
      <dgm:t>
        <a:bodyPr/>
        <a:lstStyle/>
        <a:p>
          <a:endParaRPr lang="en-US"/>
        </a:p>
      </dgm:t>
    </dgm:pt>
    <dgm:pt modelId="{4CE357CA-0AAD-4E63-811E-ECB8AE4D95DD}" type="pres">
      <dgm:prSet presAssocID="{1B803EAF-1DAD-4722-B3A3-4E72575D47C7}" presName="dummy2a" presStyleCnt="0"/>
      <dgm:spPr/>
    </dgm:pt>
    <dgm:pt modelId="{39BB32AE-823E-43C1-9638-FC3D084AD6CA}" type="pres">
      <dgm:prSet presAssocID="{1B803EAF-1DAD-4722-B3A3-4E72575D47C7}" presName="dummy2b" presStyleCnt="0"/>
      <dgm:spPr/>
    </dgm:pt>
    <dgm:pt modelId="{0EDA0842-7430-41A5-AB44-E8C4AF91C06B}" type="pres">
      <dgm:prSet presAssocID="{1B803EAF-1DAD-4722-B3A3-4E72575D47C7}" presName="wedge2Tx" presStyleLbl="node1" presStyleIdx="1" presStyleCnt="4">
        <dgm:presLayoutVars>
          <dgm:chMax val="0"/>
          <dgm:chPref val="0"/>
          <dgm:bulletEnabled val="1"/>
        </dgm:presLayoutVars>
      </dgm:prSet>
      <dgm:spPr/>
      <dgm:t>
        <a:bodyPr/>
        <a:lstStyle/>
        <a:p>
          <a:endParaRPr lang="en-US"/>
        </a:p>
      </dgm:t>
    </dgm:pt>
    <dgm:pt modelId="{F1BEB836-1D4F-40D8-9A6E-AFE7B5388216}" type="pres">
      <dgm:prSet presAssocID="{1B803EAF-1DAD-4722-B3A3-4E72575D47C7}" presName="wedge3" presStyleLbl="node1" presStyleIdx="2" presStyleCnt="4"/>
      <dgm:spPr>
        <a:prstGeom prst="pie">
          <a:avLst>
            <a:gd name="adj1" fmla="val 5400000"/>
            <a:gd name="adj2" fmla="val 10800000"/>
          </a:avLst>
        </a:prstGeom>
      </dgm:spPr>
      <dgm:t>
        <a:bodyPr/>
        <a:lstStyle/>
        <a:p>
          <a:endParaRPr lang="en-US"/>
        </a:p>
      </dgm:t>
    </dgm:pt>
    <dgm:pt modelId="{86078FD2-3FC4-4763-925C-15D163C42610}" type="pres">
      <dgm:prSet presAssocID="{1B803EAF-1DAD-4722-B3A3-4E72575D47C7}" presName="dummy3a" presStyleCnt="0"/>
      <dgm:spPr/>
    </dgm:pt>
    <dgm:pt modelId="{10566824-42CB-4232-A5D9-FB4CCFBEA504}" type="pres">
      <dgm:prSet presAssocID="{1B803EAF-1DAD-4722-B3A3-4E72575D47C7}" presName="dummy3b" presStyleCnt="0"/>
      <dgm:spPr/>
    </dgm:pt>
    <dgm:pt modelId="{52EC6612-C41B-4D97-885F-B9ED31F88B5C}" type="pres">
      <dgm:prSet presAssocID="{1B803EAF-1DAD-4722-B3A3-4E72575D47C7}" presName="wedge3Tx" presStyleLbl="node1" presStyleIdx="2" presStyleCnt="4">
        <dgm:presLayoutVars>
          <dgm:chMax val="0"/>
          <dgm:chPref val="0"/>
          <dgm:bulletEnabled val="1"/>
        </dgm:presLayoutVars>
      </dgm:prSet>
      <dgm:spPr/>
      <dgm:t>
        <a:bodyPr/>
        <a:lstStyle/>
        <a:p>
          <a:endParaRPr lang="en-US"/>
        </a:p>
      </dgm:t>
    </dgm:pt>
    <dgm:pt modelId="{CB8099ED-FD82-49C3-A386-0ECA8F73718C}" type="pres">
      <dgm:prSet presAssocID="{1B803EAF-1DAD-4722-B3A3-4E72575D47C7}" presName="wedge4" presStyleLbl="node1" presStyleIdx="3" presStyleCnt="4"/>
      <dgm:spPr>
        <a:prstGeom prst="pie">
          <a:avLst>
            <a:gd name="adj1" fmla="val 10800000"/>
            <a:gd name="adj2" fmla="val 16200000"/>
          </a:avLst>
        </a:prstGeom>
      </dgm:spPr>
      <dgm:t>
        <a:bodyPr/>
        <a:lstStyle/>
        <a:p>
          <a:endParaRPr lang="en-US"/>
        </a:p>
      </dgm:t>
    </dgm:pt>
    <dgm:pt modelId="{2A0F75BE-4E03-4B08-8A0A-2D908D9A20D6}" type="pres">
      <dgm:prSet presAssocID="{1B803EAF-1DAD-4722-B3A3-4E72575D47C7}" presName="dummy4a" presStyleCnt="0"/>
      <dgm:spPr/>
    </dgm:pt>
    <dgm:pt modelId="{25A06547-B544-4892-BF91-73E76BCC0F0D}" type="pres">
      <dgm:prSet presAssocID="{1B803EAF-1DAD-4722-B3A3-4E72575D47C7}" presName="dummy4b" presStyleCnt="0"/>
      <dgm:spPr/>
    </dgm:pt>
    <dgm:pt modelId="{6EFA4165-9322-4B79-8F85-28409318C61A}" type="pres">
      <dgm:prSet presAssocID="{1B803EAF-1DAD-4722-B3A3-4E72575D47C7}" presName="wedge4Tx" presStyleLbl="node1" presStyleIdx="3" presStyleCnt="4">
        <dgm:presLayoutVars>
          <dgm:chMax val="0"/>
          <dgm:chPref val="0"/>
          <dgm:bulletEnabled val="1"/>
        </dgm:presLayoutVars>
      </dgm:prSet>
      <dgm:spPr/>
      <dgm:t>
        <a:bodyPr/>
        <a:lstStyle/>
        <a:p>
          <a:endParaRPr lang="en-US"/>
        </a:p>
      </dgm:t>
    </dgm:pt>
    <dgm:pt modelId="{BD998BBE-88C8-4F61-82EB-0F3BE1C86337}" type="pres">
      <dgm:prSet presAssocID="{47C4B794-891E-43EC-8B34-346D9EA9C6FA}" presName="arrowWedge1" presStyleLbl="fgSibTrans2D1" presStyleIdx="0" presStyleCnt="4"/>
      <dgm:spPr>
        <a:xfrm>
          <a:off x="595102" y="23889"/>
          <a:ext cx="2844874" cy="2844874"/>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gm:spPr>
    </dgm:pt>
    <dgm:pt modelId="{3A1FC5B8-5732-4EFD-9BEE-67B11D087404}" type="pres">
      <dgm:prSet presAssocID="{BC8E5E8F-19F9-4BAF-8BD0-31170BC8DA6E}" presName="arrowWedge2" presStyleLbl="fgSibTrans2D1" presStyleIdx="1" presStyleCnt="4"/>
      <dgm:spPr>
        <a:xfrm>
          <a:off x="595102" y="108874"/>
          <a:ext cx="2844874" cy="2844874"/>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gm:spPr>
    </dgm:pt>
    <dgm:pt modelId="{9677D295-76A3-4E02-AE91-DC0E5C72C05E}" type="pres">
      <dgm:prSet presAssocID="{594C0FD4-590A-4AC5-9AF6-A1214F03E571}" presName="arrowWedge3" presStyleLbl="fgSibTrans2D1" presStyleIdx="2" presStyleCnt="4"/>
      <dgm:spPr>
        <a:xfrm>
          <a:off x="510118" y="108874"/>
          <a:ext cx="2844874" cy="2844874"/>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gm:spPr>
    </dgm:pt>
    <dgm:pt modelId="{2ECDFB42-2B04-41E0-9B7E-C8AF23A1695B}" type="pres">
      <dgm:prSet presAssocID="{A1B8D406-6CBE-49ED-912C-CB03E4D5AA83}" presName="arrowWedge4" presStyleLbl="fgSibTrans2D1" presStyleIdx="3" presStyleCnt="4"/>
      <dgm:spPr>
        <a:xfrm>
          <a:off x="510118" y="23889"/>
          <a:ext cx="2844874" cy="2844874"/>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gm:spPr>
    </dgm:pt>
  </dgm:ptLst>
  <dgm:cxnLst>
    <dgm:cxn modelId="{54E431D1-F025-408B-855B-8F263B439A76}" type="presOf" srcId="{7658B82C-2334-40B4-B858-FD84B0720115}" destId="{CB8099ED-FD82-49C3-A386-0ECA8F73718C}" srcOrd="0" destOrd="0" presId="urn:microsoft.com/office/officeart/2005/8/layout/cycle8"/>
    <dgm:cxn modelId="{E8AA108E-CE24-4898-B853-B13C8BF1784A}" type="presOf" srcId="{047CC698-B81D-4D46-A542-C15B65206B52}" destId="{F1BEB836-1D4F-40D8-9A6E-AFE7B5388216}" srcOrd="0" destOrd="0" presId="urn:microsoft.com/office/officeart/2005/8/layout/cycle8"/>
    <dgm:cxn modelId="{6BB4F880-95E5-4D3F-A675-1F4976F809D6}" type="presOf" srcId="{5644689A-FBAB-4561-B25B-CED994A41C23}" destId="{B0C051CB-7A44-4CAB-B171-95AFD8B18EB9}" srcOrd="0" destOrd="0" presId="urn:microsoft.com/office/officeart/2005/8/layout/cycle8"/>
    <dgm:cxn modelId="{588278E3-41B7-4470-B45B-1D56AABF218B}" srcId="{1B803EAF-1DAD-4722-B3A3-4E72575D47C7}" destId="{7658B82C-2334-40B4-B858-FD84B0720115}" srcOrd="3" destOrd="0" parTransId="{6D3A2644-AA6F-458A-AF02-0F504EB9239D}" sibTransId="{A1B8D406-6CBE-49ED-912C-CB03E4D5AA83}"/>
    <dgm:cxn modelId="{F322B24C-C708-4BDF-A9E6-1AD4B1270998}" type="presOf" srcId="{1B803EAF-1DAD-4722-B3A3-4E72575D47C7}" destId="{74431B1F-E8EB-49AC-9870-13F6E1F516BC}" srcOrd="0" destOrd="0" presId="urn:microsoft.com/office/officeart/2005/8/layout/cycle8"/>
    <dgm:cxn modelId="{91C716AD-9A54-478C-BF53-A708293F009A}" srcId="{1B803EAF-1DAD-4722-B3A3-4E72575D47C7}" destId="{047CC698-B81D-4D46-A542-C15B65206B52}" srcOrd="2" destOrd="0" parTransId="{84A14D1F-26BF-490C-87D8-BA1077CA4ACA}" sibTransId="{594C0FD4-590A-4AC5-9AF6-A1214F03E571}"/>
    <dgm:cxn modelId="{9528146E-B432-4F54-A61D-97BAE761B783}" type="presOf" srcId="{F889AC00-DE09-4D9D-AE6F-ADA3FB10A467}" destId="{2A435711-5ED3-4E22-91E9-CD3ADEBC39BD}" srcOrd="1" destOrd="0" presId="urn:microsoft.com/office/officeart/2005/8/layout/cycle8"/>
    <dgm:cxn modelId="{A2352D7F-C497-40F1-AB21-FE599B7FBBBE}" type="presOf" srcId="{F889AC00-DE09-4D9D-AE6F-ADA3FB10A467}" destId="{F1CB7907-07C1-4969-A5B9-1A937EB68E41}" srcOrd="0" destOrd="0" presId="urn:microsoft.com/office/officeart/2005/8/layout/cycle8"/>
    <dgm:cxn modelId="{EEFC3ABA-BB0A-4A83-8C0E-5A32AFA75B56}" type="presOf" srcId="{7658B82C-2334-40B4-B858-FD84B0720115}" destId="{6EFA4165-9322-4B79-8F85-28409318C61A}" srcOrd="1" destOrd="0" presId="urn:microsoft.com/office/officeart/2005/8/layout/cycle8"/>
    <dgm:cxn modelId="{4033CDC3-50B9-40BE-960A-6D31A9968C80}" type="presOf" srcId="{5644689A-FBAB-4561-B25B-CED994A41C23}" destId="{0EDA0842-7430-41A5-AB44-E8C4AF91C06B}" srcOrd="1" destOrd="0" presId="urn:microsoft.com/office/officeart/2005/8/layout/cycle8"/>
    <dgm:cxn modelId="{5E117488-68DE-4F30-9CDE-56E57E815BD6}" srcId="{1B803EAF-1DAD-4722-B3A3-4E72575D47C7}" destId="{5644689A-FBAB-4561-B25B-CED994A41C23}" srcOrd="1" destOrd="0" parTransId="{73240882-1CFF-4669-9D27-2A0EE469F666}" sibTransId="{BC8E5E8F-19F9-4BAF-8BD0-31170BC8DA6E}"/>
    <dgm:cxn modelId="{FB82497C-EAFA-41FE-9B64-28A3CF19FB8B}" srcId="{1B803EAF-1DAD-4722-B3A3-4E72575D47C7}" destId="{F889AC00-DE09-4D9D-AE6F-ADA3FB10A467}" srcOrd="0" destOrd="0" parTransId="{81877BD2-AB26-4A77-85E3-5C2FB3B9C467}" sibTransId="{47C4B794-891E-43EC-8B34-346D9EA9C6FA}"/>
    <dgm:cxn modelId="{B9A9EB70-C54C-41B6-971F-7CA2714EDC00}" type="presOf" srcId="{047CC698-B81D-4D46-A542-C15B65206B52}" destId="{52EC6612-C41B-4D97-885F-B9ED31F88B5C}" srcOrd="1" destOrd="0" presId="urn:microsoft.com/office/officeart/2005/8/layout/cycle8"/>
    <dgm:cxn modelId="{F3B6A889-69F6-4090-B35E-E48D698AE235}" type="presParOf" srcId="{74431B1F-E8EB-49AC-9870-13F6E1F516BC}" destId="{F1CB7907-07C1-4969-A5B9-1A937EB68E41}" srcOrd="0" destOrd="0" presId="urn:microsoft.com/office/officeart/2005/8/layout/cycle8"/>
    <dgm:cxn modelId="{2C2CF6BF-6B47-4E98-A5E0-873CF8878760}" type="presParOf" srcId="{74431B1F-E8EB-49AC-9870-13F6E1F516BC}" destId="{AFD96F97-1240-4CFA-B0A0-2BEE59C4FC17}" srcOrd="1" destOrd="0" presId="urn:microsoft.com/office/officeart/2005/8/layout/cycle8"/>
    <dgm:cxn modelId="{2CA7037C-5E82-4369-B53A-BDEA34263444}" type="presParOf" srcId="{74431B1F-E8EB-49AC-9870-13F6E1F516BC}" destId="{140C41BD-6C66-416D-8AD3-65A410D3D7B7}" srcOrd="2" destOrd="0" presId="urn:microsoft.com/office/officeart/2005/8/layout/cycle8"/>
    <dgm:cxn modelId="{DBA5303D-4338-4A06-9DA9-181255FF9F98}" type="presParOf" srcId="{74431B1F-E8EB-49AC-9870-13F6E1F516BC}" destId="{2A435711-5ED3-4E22-91E9-CD3ADEBC39BD}" srcOrd="3" destOrd="0" presId="urn:microsoft.com/office/officeart/2005/8/layout/cycle8"/>
    <dgm:cxn modelId="{EDADC232-F704-4911-82C2-C1F062620B6C}" type="presParOf" srcId="{74431B1F-E8EB-49AC-9870-13F6E1F516BC}" destId="{B0C051CB-7A44-4CAB-B171-95AFD8B18EB9}" srcOrd="4" destOrd="0" presId="urn:microsoft.com/office/officeart/2005/8/layout/cycle8"/>
    <dgm:cxn modelId="{9CC1B267-6797-4E1D-9B34-F99109679FDE}" type="presParOf" srcId="{74431B1F-E8EB-49AC-9870-13F6E1F516BC}" destId="{4CE357CA-0AAD-4E63-811E-ECB8AE4D95DD}" srcOrd="5" destOrd="0" presId="urn:microsoft.com/office/officeart/2005/8/layout/cycle8"/>
    <dgm:cxn modelId="{3A82510A-3364-447B-8805-5542477903B1}" type="presParOf" srcId="{74431B1F-E8EB-49AC-9870-13F6E1F516BC}" destId="{39BB32AE-823E-43C1-9638-FC3D084AD6CA}" srcOrd="6" destOrd="0" presId="urn:microsoft.com/office/officeart/2005/8/layout/cycle8"/>
    <dgm:cxn modelId="{B1999D5C-E070-48FF-BFD7-9491357DB5C0}" type="presParOf" srcId="{74431B1F-E8EB-49AC-9870-13F6E1F516BC}" destId="{0EDA0842-7430-41A5-AB44-E8C4AF91C06B}" srcOrd="7" destOrd="0" presId="urn:microsoft.com/office/officeart/2005/8/layout/cycle8"/>
    <dgm:cxn modelId="{3D8BAE64-2EF2-4956-BCCE-029D583BA95F}" type="presParOf" srcId="{74431B1F-E8EB-49AC-9870-13F6E1F516BC}" destId="{F1BEB836-1D4F-40D8-9A6E-AFE7B5388216}" srcOrd="8" destOrd="0" presId="urn:microsoft.com/office/officeart/2005/8/layout/cycle8"/>
    <dgm:cxn modelId="{916CA79F-1732-44E3-8A09-98739AD2B5CD}" type="presParOf" srcId="{74431B1F-E8EB-49AC-9870-13F6E1F516BC}" destId="{86078FD2-3FC4-4763-925C-15D163C42610}" srcOrd="9" destOrd="0" presId="urn:microsoft.com/office/officeart/2005/8/layout/cycle8"/>
    <dgm:cxn modelId="{9C024634-AD61-4492-9279-3D5BE9CC72BB}" type="presParOf" srcId="{74431B1F-E8EB-49AC-9870-13F6E1F516BC}" destId="{10566824-42CB-4232-A5D9-FB4CCFBEA504}" srcOrd="10" destOrd="0" presId="urn:microsoft.com/office/officeart/2005/8/layout/cycle8"/>
    <dgm:cxn modelId="{056F076A-8FC1-4AA1-AF9C-D5A374FF3875}" type="presParOf" srcId="{74431B1F-E8EB-49AC-9870-13F6E1F516BC}" destId="{52EC6612-C41B-4D97-885F-B9ED31F88B5C}" srcOrd="11" destOrd="0" presId="urn:microsoft.com/office/officeart/2005/8/layout/cycle8"/>
    <dgm:cxn modelId="{5FA609BA-788A-40C8-A192-65DE3D715CC8}" type="presParOf" srcId="{74431B1F-E8EB-49AC-9870-13F6E1F516BC}" destId="{CB8099ED-FD82-49C3-A386-0ECA8F73718C}" srcOrd="12" destOrd="0" presId="urn:microsoft.com/office/officeart/2005/8/layout/cycle8"/>
    <dgm:cxn modelId="{7B8F69DB-3D5C-4C46-9302-0FBCEC337570}" type="presParOf" srcId="{74431B1F-E8EB-49AC-9870-13F6E1F516BC}" destId="{2A0F75BE-4E03-4B08-8A0A-2D908D9A20D6}" srcOrd="13" destOrd="0" presId="urn:microsoft.com/office/officeart/2005/8/layout/cycle8"/>
    <dgm:cxn modelId="{DD81572E-5E4F-4D7B-A9CD-293B760E4E70}" type="presParOf" srcId="{74431B1F-E8EB-49AC-9870-13F6E1F516BC}" destId="{25A06547-B544-4892-BF91-73E76BCC0F0D}" srcOrd="14" destOrd="0" presId="urn:microsoft.com/office/officeart/2005/8/layout/cycle8"/>
    <dgm:cxn modelId="{0F0A462B-E7E6-4A05-9DD3-DACEA5310DA5}" type="presParOf" srcId="{74431B1F-E8EB-49AC-9870-13F6E1F516BC}" destId="{6EFA4165-9322-4B79-8F85-28409318C61A}" srcOrd="15" destOrd="0" presId="urn:microsoft.com/office/officeart/2005/8/layout/cycle8"/>
    <dgm:cxn modelId="{12638430-FFD7-4F7C-98C5-1F518313DBC9}" type="presParOf" srcId="{74431B1F-E8EB-49AC-9870-13F6E1F516BC}" destId="{BD998BBE-88C8-4F61-82EB-0F3BE1C86337}" srcOrd="16" destOrd="0" presId="urn:microsoft.com/office/officeart/2005/8/layout/cycle8"/>
    <dgm:cxn modelId="{3469C267-D289-4D32-B316-8935C44A1CB7}" type="presParOf" srcId="{74431B1F-E8EB-49AC-9870-13F6E1F516BC}" destId="{3A1FC5B8-5732-4EFD-9BEE-67B11D087404}" srcOrd="17" destOrd="0" presId="urn:microsoft.com/office/officeart/2005/8/layout/cycle8"/>
    <dgm:cxn modelId="{3CF08753-7898-47FB-9E23-556AA89BB291}" type="presParOf" srcId="{74431B1F-E8EB-49AC-9870-13F6E1F516BC}" destId="{9677D295-76A3-4E02-AE91-DC0E5C72C05E}" srcOrd="18" destOrd="0" presId="urn:microsoft.com/office/officeart/2005/8/layout/cycle8"/>
    <dgm:cxn modelId="{D4B319F6-18C2-4636-82C8-D080919653C0}" type="presParOf" srcId="{74431B1F-E8EB-49AC-9870-13F6E1F516BC}" destId="{2ECDFB42-2B04-41E0-9B7E-C8AF23A1695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7907-07C1-4969-A5B9-1A937EB68E41}">
      <dsp:nvSpPr>
        <dsp:cNvPr id="0" name=""/>
        <dsp:cNvSpPr/>
      </dsp:nvSpPr>
      <dsp:spPr>
        <a:xfrm>
          <a:off x="950809" y="231936"/>
          <a:ext cx="3185841" cy="3185841"/>
        </a:xfrm>
        <a:prstGeom prst="pie">
          <a:avLst>
            <a:gd name="adj1" fmla="val 16200000"/>
            <a:gd name="adj2" fmla="val 0"/>
          </a:avLst>
        </a:prstGeo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rgbClr val="7FBA00">
                  <a:hueOff val="0"/>
                  <a:satOff val="0"/>
                  <a:lumOff val="0"/>
                  <a:alphaOff val="0"/>
                </a:srgbClr>
              </a:solidFill>
              <a:latin typeface="Segoe UI"/>
              <a:ea typeface="+mn-ea"/>
              <a:cs typeface="+mn-cs"/>
            </a:rPr>
            <a:t>Explore</a:t>
          </a:r>
          <a:endParaRPr lang="en-US" sz="1600" kern="1200" dirty="0">
            <a:solidFill>
              <a:srgbClr val="7FBA00">
                <a:hueOff val="0"/>
                <a:satOff val="0"/>
                <a:lumOff val="0"/>
                <a:alphaOff val="0"/>
              </a:srgbClr>
            </a:solidFill>
            <a:latin typeface="Segoe UI"/>
            <a:ea typeface="+mn-ea"/>
            <a:cs typeface="+mn-cs"/>
          </a:endParaRPr>
        </a:p>
      </dsp:txBody>
      <dsp:txXfrm>
        <a:off x="2641960" y="892240"/>
        <a:ext cx="1175727" cy="872313"/>
      </dsp:txXfrm>
    </dsp:sp>
    <dsp:sp modelId="{B0C051CB-7A44-4CAB-B171-95AFD8B18EB9}">
      <dsp:nvSpPr>
        <dsp:cNvPr id="0" name=""/>
        <dsp:cNvSpPr/>
      </dsp:nvSpPr>
      <dsp:spPr>
        <a:xfrm>
          <a:off x="950809" y="338890"/>
          <a:ext cx="3185841" cy="3185841"/>
        </a:xfrm>
        <a:prstGeom prst="pie">
          <a:avLst>
            <a:gd name="adj1" fmla="val 0"/>
            <a:gd name="adj2" fmla="val 5400000"/>
          </a:avLst>
        </a:prstGeom>
        <a:solidFill>
          <a:srgbClr val="FFFFFF">
            <a:hueOff val="0"/>
            <a:satOff val="0"/>
            <a:lumOff val="0"/>
            <a:alphaOff val="0"/>
          </a:srgbClr>
        </a:solidFill>
        <a:ln w="38100" cap="flat" cmpd="sng" algn="ctr">
          <a:solidFill>
            <a:schemeClr val="accent1"/>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latin typeface="Segoe UI"/>
              <a:ea typeface="+mn-ea"/>
              <a:cs typeface="+mn-cs"/>
            </a:rPr>
            <a:t>Log</a:t>
          </a:r>
          <a:endParaRPr lang="en-US" sz="1600" kern="1200" dirty="0">
            <a:solidFill>
              <a:schemeClr val="accent1"/>
            </a:solidFill>
            <a:latin typeface="Segoe UI"/>
            <a:ea typeface="+mn-ea"/>
            <a:cs typeface="+mn-cs"/>
          </a:endParaRPr>
        </a:p>
      </dsp:txBody>
      <dsp:txXfrm>
        <a:off x="2641960" y="1992114"/>
        <a:ext cx="1175727" cy="872313"/>
      </dsp:txXfrm>
    </dsp:sp>
    <dsp:sp modelId="{F1BEB836-1D4F-40D8-9A6E-AFE7B5388216}">
      <dsp:nvSpPr>
        <dsp:cNvPr id="0" name=""/>
        <dsp:cNvSpPr/>
      </dsp:nvSpPr>
      <dsp:spPr>
        <a:xfrm>
          <a:off x="843856" y="338890"/>
          <a:ext cx="3185841" cy="3185841"/>
        </a:xfrm>
        <a:prstGeom prst="pie">
          <a:avLst>
            <a:gd name="adj1" fmla="val 5400000"/>
            <a:gd name="adj2" fmla="val 10800000"/>
          </a:avLst>
        </a:prstGeom>
        <a:solidFill>
          <a:srgbClr val="FFFFFF">
            <a:hueOff val="0"/>
            <a:satOff val="0"/>
            <a:lumOff val="0"/>
            <a:alphaOff val="0"/>
          </a:srgbClr>
        </a:solidFill>
        <a:ln w="38100" cap="flat" cmpd="sng" algn="ctr">
          <a:solidFill>
            <a:srgbClr val="FF0000"/>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latin typeface="Segoe UI"/>
              <a:ea typeface="+mn-ea"/>
              <a:cs typeface="+mn-cs"/>
            </a:rPr>
            <a:t>Learn</a:t>
          </a:r>
          <a:endParaRPr lang="en-US" sz="1600" kern="1200" dirty="0">
            <a:solidFill>
              <a:srgbClr val="FF0000"/>
            </a:solidFill>
            <a:latin typeface="Segoe UI"/>
            <a:ea typeface="+mn-ea"/>
            <a:cs typeface="+mn-cs"/>
          </a:endParaRPr>
        </a:p>
      </dsp:txBody>
      <dsp:txXfrm>
        <a:off x="1162819" y="1992114"/>
        <a:ext cx="1175727" cy="872313"/>
      </dsp:txXfrm>
    </dsp:sp>
    <dsp:sp modelId="{CB8099ED-FD82-49C3-A386-0ECA8F73718C}">
      <dsp:nvSpPr>
        <dsp:cNvPr id="0" name=""/>
        <dsp:cNvSpPr/>
      </dsp:nvSpPr>
      <dsp:spPr>
        <a:xfrm>
          <a:off x="843856" y="231936"/>
          <a:ext cx="3185841" cy="3185841"/>
        </a:xfrm>
        <a:prstGeom prst="pie">
          <a:avLst>
            <a:gd name="adj1" fmla="val 10800000"/>
            <a:gd name="adj2" fmla="val 16200000"/>
          </a:avLst>
        </a:prstGeom>
        <a:solidFill>
          <a:srgbClr val="FFFFFF">
            <a:hueOff val="0"/>
            <a:satOff val="0"/>
            <a:lumOff val="0"/>
            <a:alphaOff val="0"/>
          </a:srgbClr>
        </a:solidFill>
        <a:ln w="38100" cap="flat" cmpd="sng" algn="ctr">
          <a:solidFill>
            <a:schemeClr val="tx1"/>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Segoe UI"/>
              <a:ea typeface="+mn-ea"/>
              <a:cs typeface="+mn-cs"/>
            </a:rPr>
            <a:t>Deploy</a:t>
          </a:r>
        </a:p>
      </dsp:txBody>
      <dsp:txXfrm>
        <a:off x="1162819" y="892240"/>
        <a:ext cx="1175727" cy="872313"/>
      </dsp:txXfrm>
    </dsp:sp>
    <dsp:sp modelId="{BD998BBE-88C8-4F61-82EB-0F3BE1C86337}">
      <dsp:nvSpPr>
        <dsp:cNvPr id="0" name=""/>
        <dsp:cNvSpPr/>
      </dsp:nvSpPr>
      <dsp:spPr>
        <a:xfrm>
          <a:off x="753590" y="34718"/>
          <a:ext cx="3580278" cy="3580278"/>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A1FC5B8-5732-4EFD-9BEE-67B11D087404}">
      <dsp:nvSpPr>
        <dsp:cNvPr id="0" name=""/>
        <dsp:cNvSpPr/>
      </dsp:nvSpPr>
      <dsp:spPr>
        <a:xfrm>
          <a:off x="753590" y="141671"/>
          <a:ext cx="3580278" cy="3580278"/>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677D295-76A3-4E02-AE91-DC0E5C72C05E}">
      <dsp:nvSpPr>
        <dsp:cNvPr id="0" name=""/>
        <dsp:cNvSpPr/>
      </dsp:nvSpPr>
      <dsp:spPr>
        <a:xfrm>
          <a:off x="646637" y="141671"/>
          <a:ext cx="3580278" cy="3580278"/>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DFB42-2B04-41E0-9B7E-C8AF23A1695B}">
      <dsp:nvSpPr>
        <dsp:cNvPr id="0" name=""/>
        <dsp:cNvSpPr/>
      </dsp:nvSpPr>
      <dsp:spPr>
        <a:xfrm>
          <a:off x="646637" y="34718"/>
          <a:ext cx="3580278" cy="3580278"/>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7907-07C1-4969-A5B9-1A937EB68E41}">
      <dsp:nvSpPr>
        <dsp:cNvPr id="0" name=""/>
        <dsp:cNvSpPr/>
      </dsp:nvSpPr>
      <dsp:spPr>
        <a:xfrm>
          <a:off x="950809" y="231936"/>
          <a:ext cx="3185841" cy="3185841"/>
        </a:xfrm>
        <a:prstGeom prst="pie">
          <a:avLst>
            <a:gd name="adj1" fmla="val 16200000"/>
            <a:gd name="adj2" fmla="val 0"/>
          </a:avLst>
        </a:prstGeo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rgbClr val="7FBA00">
                  <a:hueOff val="0"/>
                  <a:satOff val="0"/>
                  <a:lumOff val="0"/>
                  <a:alphaOff val="0"/>
                </a:srgbClr>
              </a:solidFill>
              <a:latin typeface="Segoe UI"/>
              <a:ea typeface="+mn-ea"/>
              <a:cs typeface="+mn-cs"/>
            </a:rPr>
            <a:t>Explore</a:t>
          </a:r>
          <a:endParaRPr lang="en-US" sz="1600" kern="1200" dirty="0">
            <a:solidFill>
              <a:srgbClr val="7FBA00">
                <a:hueOff val="0"/>
                <a:satOff val="0"/>
                <a:lumOff val="0"/>
                <a:alphaOff val="0"/>
              </a:srgbClr>
            </a:solidFill>
            <a:latin typeface="Segoe UI"/>
            <a:ea typeface="+mn-ea"/>
            <a:cs typeface="+mn-cs"/>
          </a:endParaRPr>
        </a:p>
      </dsp:txBody>
      <dsp:txXfrm>
        <a:off x="2641960" y="892240"/>
        <a:ext cx="1175727" cy="872313"/>
      </dsp:txXfrm>
    </dsp:sp>
    <dsp:sp modelId="{B0C051CB-7A44-4CAB-B171-95AFD8B18EB9}">
      <dsp:nvSpPr>
        <dsp:cNvPr id="0" name=""/>
        <dsp:cNvSpPr/>
      </dsp:nvSpPr>
      <dsp:spPr>
        <a:xfrm>
          <a:off x="950809" y="338890"/>
          <a:ext cx="3185841" cy="3185841"/>
        </a:xfrm>
        <a:prstGeom prst="pie">
          <a:avLst>
            <a:gd name="adj1" fmla="val 0"/>
            <a:gd name="adj2" fmla="val 5400000"/>
          </a:avLst>
        </a:prstGeom>
        <a:solidFill>
          <a:srgbClr val="FFFFFF">
            <a:hueOff val="0"/>
            <a:satOff val="0"/>
            <a:lumOff val="0"/>
            <a:alphaOff val="0"/>
          </a:srgbClr>
        </a:solidFill>
        <a:ln w="38100" cap="flat" cmpd="sng" algn="ctr">
          <a:solidFill>
            <a:schemeClr val="accent1"/>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latin typeface="Segoe UI"/>
              <a:ea typeface="+mn-ea"/>
              <a:cs typeface="+mn-cs"/>
            </a:rPr>
            <a:t>Log</a:t>
          </a:r>
          <a:endParaRPr lang="en-US" sz="1600" kern="1200" dirty="0">
            <a:solidFill>
              <a:schemeClr val="accent1"/>
            </a:solidFill>
            <a:latin typeface="Segoe UI"/>
            <a:ea typeface="+mn-ea"/>
            <a:cs typeface="+mn-cs"/>
          </a:endParaRPr>
        </a:p>
      </dsp:txBody>
      <dsp:txXfrm>
        <a:off x="2641960" y="1992114"/>
        <a:ext cx="1175727" cy="872313"/>
      </dsp:txXfrm>
    </dsp:sp>
    <dsp:sp modelId="{F1BEB836-1D4F-40D8-9A6E-AFE7B5388216}">
      <dsp:nvSpPr>
        <dsp:cNvPr id="0" name=""/>
        <dsp:cNvSpPr/>
      </dsp:nvSpPr>
      <dsp:spPr>
        <a:xfrm>
          <a:off x="843856" y="338890"/>
          <a:ext cx="3185841" cy="3185841"/>
        </a:xfrm>
        <a:prstGeom prst="pie">
          <a:avLst>
            <a:gd name="adj1" fmla="val 5400000"/>
            <a:gd name="adj2" fmla="val 10800000"/>
          </a:avLst>
        </a:prstGeom>
        <a:solidFill>
          <a:srgbClr val="FFFFFF">
            <a:hueOff val="0"/>
            <a:satOff val="0"/>
            <a:lumOff val="0"/>
            <a:alphaOff val="0"/>
          </a:srgbClr>
        </a:solidFill>
        <a:ln w="38100" cap="flat" cmpd="sng" algn="ctr">
          <a:solidFill>
            <a:srgbClr val="FF0000"/>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latin typeface="Segoe UI"/>
              <a:ea typeface="+mn-ea"/>
              <a:cs typeface="+mn-cs"/>
            </a:rPr>
            <a:t>Learn</a:t>
          </a:r>
          <a:endParaRPr lang="en-US" sz="1600" kern="1200" dirty="0">
            <a:solidFill>
              <a:srgbClr val="FF0000"/>
            </a:solidFill>
            <a:latin typeface="Segoe UI"/>
            <a:ea typeface="+mn-ea"/>
            <a:cs typeface="+mn-cs"/>
          </a:endParaRPr>
        </a:p>
      </dsp:txBody>
      <dsp:txXfrm>
        <a:off x="1162819" y="1992114"/>
        <a:ext cx="1175727" cy="872313"/>
      </dsp:txXfrm>
    </dsp:sp>
    <dsp:sp modelId="{CB8099ED-FD82-49C3-A386-0ECA8F73718C}">
      <dsp:nvSpPr>
        <dsp:cNvPr id="0" name=""/>
        <dsp:cNvSpPr/>
      </dsp:nvSpPr>
      <dsp:spPr>
        <a:xfrm>
          <a:off x="843856" y="231936"/>
          <a:ext cx="3185841" cy="3185841"/>
        </a:xfrm>
        <a:prstGeom prst="pie">
          <a:avLst>
            <a:gd name="adj1" fmla="val 10800000"/>
            <a:gd name="adj2" fmla="val 16200000"/>
          </a:avLst>
        </a:prstGeom>
        <a:solidFill>
          <a:srgbClr val="FFFFFF">
            <a:hueOff val="0"/>
            <a:satOff val="0"/>
            <a:lumOff val="0"/>
            <a:alphaOff val="0"/>
          </a:srgbClr>
        </a:solidFill>
        <a:ln w="38100" cap="flat" cmpd="sng" algn="ctr">
          <a:solidFill>
            <a:schemeClr val="tx1"/>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Segoe UI"/>
              <a:ea typeface="+mn-ea"/>
              <a:cs typeface="+mn-cs"/>
            </a:rPr>
            <a:t>Deploy</a:t>
          </a:r>
        </a:p>
      </dsp:txBody>
      <dsp:txXfrm>
        <a:off x="1162819" y="892240"/>
        <a:ext cx="1175727" cy="872313"/>
      </dsp:txXfrm>
    </dsp:sp>
    <dsp:sp modelId="{BD998BBE-88C8-4F61-82EB-0F3BE1C86337}">
      <dsp:nvSpPr>
        <dsp:cNvPr id="0" name=""/>
        <dsp:cNvSpPr/>
      </dsp:nvSpPr>
      <dsp:spPr>
        <a:xfrm>
          <a:off x="753590" y="34718"/>
          <a:ext cx="3580278" cy="3580278"/>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A1FC5B8-5732-4EFD-9BEE-67B11D087404}">
      <dsp:nvSpPr>
        <dsp:cNvPr id="0" name=""/>
        <dsp:cNvSpPr/>
      </dsp:nvSpPr>
      <dsp:spPr>
        <a:xfrm>
          <a:off x="753590" y="141671"/>
          <a:ext cx="3580278" cy="3580278"/>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677D295-76A3-4E02-AE91-DC0E5C72C05E}">
      <dsp:nvSpPr>
        <dsp:cNvPr id="0" name=""/>
        <dsp:cNvSpPr/>
      </dsp:nvSpPr>
      <dsp:spPr>
        <a:xfrm>
          <a:off x="646637" y="141671"/>
          <a:ext cx="3580278" cy="3580278"/>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DFB42-2B04-41E0-9B7E-C8AF23A1695B}">
      <dsp:nvSpPr>
        <dsp:cNvPr id="0" name=""/>
        <dsp:cNvSpPr/>
      </dsp:nvSpPr>
      <dsp:spPr>
        <a:xfrm>
          <a:off x="646637" y="34718"/>
          <a:ext cx="3580278" cy="3580278"/>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82F1F-EDEE-4156-AA5C-022AABAFAAF3}" type="datetimeFigureOut">
              <a:rPr lang="en-US" smtClean="0"/>
              <a:t>2/27/17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9D822-2A71-4A6C-8891-B30005BD2F73}" type="slidenum">
              <a:rPr lang="en-US" smtClean="0"/>
              <a:t>‹#›</a:t>
            </a:fld>
            <a:endParaRPr lang="en-US"/>
          </a:p>
        </p:txBody>
      </p:sp>
    </p:spTree>
    <p:extLst>
      <p:ext uri="{BB962C8B-B14F-4D97-AF65-F5344CB8AC3E}">
        <p14:creationId xmlns:p14="http://schemas.microsoft.com/office/powerpoint/2010/main" val="293364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8DCE3462-72D6-4E5F-9555-DE2DCE2FC1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44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47E80-8152-4C93-B5EB-FB5EA07D8999}"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9"/>
          <p:cNvSpPr>
            <a:spLocks noGrp="1"/>
          </p:cNvSpPr>
          <p:nvPr>
            <p:ph type="ftr" sz="quarter" idx="1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8913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CF2D4-1416-E043-B06A-95D93759FC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50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386F70-4FF1-41E8-B7D2-308A0A7C2916}" type="datetime1">
              <a:rPr lang="en-US" smtClean="0"/>
              <a:t>2/27/17</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28</a:t>
            </a:fld>
            <a:endParaRPr lang="en-US" dirty="0"/>
          </a:p>
        </p:txBody>
      </p:sp>
    </p:spTree>
    <p:extLst>
      <p:ext uri="{BB962C8B-B14F-4D97-AF65-F5344CB8AC3E}">
        <p14:creationId xmlns:p14="http://schemas.microsoft.com/office/powerpoint/2010/main" val="133764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F2C5DC-A2D3-4C44-999E-C9BE95BEA594}"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216753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C5DC-A2D3-4C44-999E-C9BE95BEA594}"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256745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C5DC-A2D3-4C44-999E-C9BE95BEA594}"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232001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8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4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9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720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19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1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C5DC-A2D3-4C44-999E-C9BE95BEA594}"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1996666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736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85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13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1954766"/>
          </a:xfrm>
        </p:spPr>
        <p:txBody>
          <a:bodyPr>
            <a:spAutoFit/>
          </a:bodyPr>
          <a:lstStyle>
            <a:lvl1pPr>
              <a:buClr>
                <a:schemeClr val="tx2"/>
              </a:buClr>
              <a:defRPr>
                <a:gradFill>
                  <a:gsLst>
                    <a:gs pos="13869">
                      <a:schemeClr val="tx2"/>
                    </a:gs>
                    <a:gs pos="42000">
                      <a:schemeClr val="tx2"/>
                    </a:gs>
                  </a:gsLst>
                  <a:lin ang="5400000" scaled="0"/>
                </a:gradFill>
              </a:defRPr>
            </a:lvl1pPr>
            <a:lvl3pPr>
              <a:defRPr sz="2399"/>
            </a:lvl3pPr>
            <a:lvl4pPr>
              <a:defRPr sz="1999"/>
            </a:lvl4pPr>
            <a:lvl5pPr>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2199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D2F0AC-2F01-43DB-976F-8C1E85607335}"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304180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2F0AC-2F01-43DB-976F-8C1E85607335}"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186033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2F0AC-2F01-43DB-976F-8C1E85607335}"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3291910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D2F0AC-2F01-43DB-976F-8C1E85607335}"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388862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2F0AC-2F01-43DB-976F-8C1E85607335}" type="datetimeFigureOut">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193540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2F0AC-2F01-43DB-976F-8C1E85607335}" type="datetimeFigureOut">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348498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F2C5DC-A2D3-4C44-999E-C9BE95BEA594}"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3627632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F0AC-2F01-43DB-976F-8C1E85607335}" type="datetimeFigureOut">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2963778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2F0AC-2F01-43DB-976F-8C1E85607335}"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4974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D2F0AC-2F01-43DB-976F-8C1E85607335}"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3924114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2F0AC-2F01-43DB-976F-8C1E85607335}"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1100126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2F0AC-2F01-43DB-976F-8C1E85607335}" type="datetimeFigureOut">
              <a:rPr lang="en-US" smtClean="0"/>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CF9-5550-4AA5-A46C-B4AF6B03A904}" type="slidenum">
              <a:rPr lang="en-US" smtClean="0"/>
              <a:t>‹#›</a:t>
            </a:fld>
            <a:endParaRPr lang="en-US"/>
          </a:p>
        </p:txBody>
      </p:sp>
    </p:spTree>
    <p:extLst>
      <p:ext uri="{BB962C8B-B14F-4D97-AF65-F5344CB8AC3E}">
        <p14:creationId xmlns:p14="http://schemas.microsoft.com/office/powerpoint/2010/main" val="1254550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210815"/>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794517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8453216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31714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F2C5DC-A2D3-4C44-999E-C9BE95BEA594}"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413245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F2C5DC-A2D3-4C44-999E-C9BE95BEA594}" type="datetimeFigureOut">
              <a:rPr lang="en-US" smtClean="0"/>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134691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F2C5DC-A2D3-4C44-999E-C9BE95BEA594}" type="datetimeFigureOut">
              <a:rPr lang="en-US" smtClean="0"/>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82673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2C5DC-A2D3-4C44-999E-C9BE95BEA594}" type="datetimeFigureOut">
              <a:rPr lang="en-US" smtClean="0"/>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156497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2C5DC-A2D3-4C44-999E-C9BE95BEA594}"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250838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2C5DC-A2D3-4C44-999E-C9BE95BEA594}" type="datetimeFigureOut">
              <a:rPr lang="en-US" smtClean="0"/>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576-793B-4065-A428-DE65958E247A}" type="slidenum">
              <a:rPr lang="en-US" smtClean="0"/>
              <a:t>‹#›</a:t>
            </a:fld>
            <a:endParaRPr lang="en-US"/>
          </a:p>
        </p:txBody>
      </p:sp>
    </p:spTree>
    <p:extLst>
      <p:ext uri="{BB962C8B-B14F-4D97-AF65-F5344CB8AC3E}">
        <p14:creationId xmlns:p14="http://schemas.microsoft.com/office/powerpoint/2010/main" val="9585615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2C5DC-A2D3-4C44-999E-C9BE95BEA594}" type="datetimeFigureOut">
              <a:rPr lang="en-US" smtClean="0"/>
              <a:t>2/27/17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62576-793B-4065-A428-DE65958E247A}" type="slidenum">
              <a:rPr lang="en-US" smtClean="0"/>
              <a:t>‹#›</a:t>
            </a:fld>
            <a:endParaRPr lang="en-US"/>
          </a:p>
        </p:txBody>
      </p:sp>
    </p:spTree>
    <p:extLst>
      <p:ext uri="{BB962C8B-B14F-4D97-AF65-F5344CB8AC3E}">
        <p14:creationId xmlns:p14="http://schemas.microsoft.com/office/powerpoint/2010/main" val="115285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6520034C-525D-408B-8C60-F4E1CAD2CBB5}" type="datetimeFigureOut">
              <a:rPr lang="en-US" smtClean="0">
                <a:solidFill>
                  <a:prstClr val="black">
                    <a:tint val="75000"/>
                  </a:prstClr>
                </a:solidFill>
              </a:rPr>
              <a:pPr defTabSz="914126"/>
              <a:t>2/27/17</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B150B76A-94F7-4C44-A3F4-C4E6844B8E18}"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00323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2F0AC-2F01-43DB-976F-8C1E85607335}" type="datetimeFigureOut">
              <a:rPr lang="en-US" smtClean="0"/>
              <a:t>2/27/17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1CCF9-5550-4AA5-A46C-B4AF6B03A904}" type="slidenum">
              <a:rPr lang="en-US" smtClean="0"/>
              <a:t>‹#›</a:t>
            </a:fld>
            <a:endParaRPr lang="en-US"/>
          </a:p>
        </p:txBody>
      </p:sp>
    </p:spTree>
    <p:extLst>
      <p:ext uri="{BB962C8B-B14F-4D97-AF65-F5344CB8AC3E}">
        <p14:creationId xmlns:p14="http://schemas.microsoft.com/office/powerpoint/2010/main" val="127733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5.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5.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2.emf"/><Relationship Id="rId85" Type="http://schemas.openxmlformats.org/officeDocument/2006/relationships/image" Target="../media/image103.emf"/><Relationship Id="rId86" Type="http://schemas.openxmlformats.org/officeDocument/2006/relationships/image" Target="../media/image10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2.emf"/><Relationship Id="rId85" Type="http://schemas.openxmlformats.org/officeDocument/2006/relationships/image" Target="../media/image103.emf"/><Relationship Id="rId86" Type="http://schemas.openxmlformats.org/officeDocument/2006/relationships/image" Target="../media/image10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2.emf"/><Relationship Id="rId85" Type="http://schemas.openxmlformats.org/officeDocument/2006/relationships/image" Target="../media/image103.emf"/><Relationship Id="rId86" Type="http://schemas.openxmlformats.org/officeDocument/2006/relationships/image" Target="../media/image10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2.emf"/><Relationship Id="rId85" Type="http://schemas.openxmlformats.org/officeDocument/2006/relationships/image" Target="../media/image103.emf"/><Relationship Id="rId86" Type="http://schemas.openxmlformats.org/officeDocument/2006/relationships/image" Target="../media/image10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2.emf"/><Relationship Id="rId85" Type="http://schemas.openxmlformats.org/officeDocument/2006/relationships/image" Target="../media/image103.emf"/><Relationship Id="rId86" Type="http://schemas.openxmlformats.org/officeDocument/2006/relationships/image" Target="../media/image10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9" Type="http://schemas.openxmlformats.org/officeDocument/2006/relationships/image" Target="../media/image37.emf"/><Relationship Id="rId30" Type="http://schemas.openxmlformats.org/officeDocument/2006/relationships/image" Target="../media/image48.emf"/><Relationship Id="rId31" Type="http://schemas.openxmlformats.org/officeDocument/2006/relationships/image" Target="../media/image49.emf"/><Relationship Id="rId32" Type="http://schemas.openxmlformats.org/officeDocument/2006/relationships/image" Target="../media/image50.emf"/><Relationship Id="rId33" Type="http://schemas.openxmlformats.org/officeDocument/2006/relationships/image" Target="../media/image51.emf"/><Relationship Id="rId34" Type="http://schemas.openxmlformats.org/officeDocument/2006/relationships/image" Target="../media/image52.emf"/><Relationship Id="rId35" Type="http://schemas.openxmlformats.org/officeDocument/2006/relationships/image" Target="../media/image53.emf"/><Relationship Id="rId36" Type="http://schemas.openxmlformats.org/officeDocument/2006/relationships/image" Target="../media/image54.emf"/><Relationship Id="rId37" Type="http://schemas.openxmlformats.org/officeDocument/2006/relationships/image" Target="../media/image55.emf"/><Relationship Id="rId38" Type="http://schemas.openxmlformats.org/officeDocument/2006/relationships/image" Target="../media/image56.emf"/><Relationship Id="rId39" Type="http://schemas.openxmlformats.org/officeDocument/2006/relationships/image" Target="../media/image57.emf"/><Relationship Id="rId50" Type="http://schemas.openxmlformats.org/officeDocument/2006/relationships/image" Target="../media/image68.emf"/><Relationship Id="rId51" Type="http://schemas.openxmlformats.org/officeDocument/2006/relationships/image" Target="../media/image69.emf"/><Relationship Id="rId52" Type="http://schemas.openxmlformats.org/officeDocument/2006/relationships/image" Target="../media/image70.emf"/><Relationship Id="rId53" Type="http://schemas.openxmlformats.org/officeDocument/2006/relationships/image" Target="../media/image71.emf"/><Relationship Id="rId54" Type="http://schemas.openxmlformats.org/officeDocument/2006/relationships/image" Target="../media/image72.emf"/><Relationship Id="rId55" Type="http://schemas.openxmlformats.org/officeDocument/2006/relationships/image" Target="../media/image73.emf"/><Relationship Id="rId56" Type="http://schemas.openxmlformats.org/officeDocument/2006/relationships/image" Target="../media/image74.emf"/><Relationship Id="rId57" Type="http://schemas.openxmlformats.org/officeDocument/2006/relationships/image" Target="../media/image75.emf"/><Relationship Id="rId58" Type="http://schemas.openxmlformats.org/officeDocument/2006/relationships/image" Target="../media/image76.emf"/><Relationship Id="rId59" Type="http://schemas.openxmlformats.org/officeDocument/2006/relationships/image" Target="../media/image77.emf"/><Relationship Id="rId70" Type="http://schemas.openxmlformats.org/officeDocument/2006/relationships/image" Target="../media/image88.emf"/><Relationship Id="rId71" Type="http://schemas.openxmlformats.org/officeDocument/2006/relationships/image" Target="../media/image89.emf"/><Relationship Id="rId72" Type="http://schemas.openxmlformats.org/officeDocument/2006/relationships/image" Target="../media/image90.emf"/><Relationship Id="rId73" Type="http://schemas.openxmlformats.org/officeDocument/2006/relationships/image" Target="../media/image91.emf"/><Relationship Id="rId74" Type="http://schemas.openxmlformats.org/officeDocument/2006/relationships/image" Target="../media/image92.emf"/><Relationship Id="rId75" Type="http://schemas.openxmlformats.org/officeDocument/2006/relationships/image" Target="../media/image93.emf"/><Relationship Id="rId76" Type="http://schemas.openxmlformats.org/officeDocument/2006/relationships/image" Target="../media/image94.emf"/><Relationship Id="rId77" Type="http://schemas.openxmlformats.org/officeDocument/2006/relationships/image" Target="../media/image95.emf"/><Relationship Id="rId78" Type="http://schemas.openxmlformats.org/officeDocument/2006/relationships/image" Target="../media/image96.emf"/><Relationship Id="rId79" Type="http://schemas.openxmlformats.org/officeDocument/2006/relationships/image" Target="../media/image97.emf"/><Relationship Id="rId90" Type="http://schemas.openxmlformats.org/officeDocument/2006/relationships/image" Target="../media/image103.emf"/><Relationship Id="rId91" Type="http://schemas.openxmlformats.org/officeDocument/2006/relationships/image" Target="../media/image104.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25" Type="http://schemas.openxmlformats.org/officeDocument/2006/relationships/image" Target="../media/image43.emf"/><Relationship Id="rId26" Type="http://schemas.openxmlformats.org/officeDocument/2006/relationships/image" Target="../media/image44.emf"/><Relationship Id="rId27" Type="http://schemas.openxmlformats.org/officeDocument/2006/relationships/image" Target="../media/image45.emf"/><Relationship Id="rId28" Type="http://schemas.openxmlformats.org/officeDocument/2006/relationships/image" Target="../media/image46.emf"/><Relationship Id="rId29" Type="http://schemas.openxmlformats.org/officeDocument/2006/relationships/image" Target="../media/image47.emf"/><Relationship Id="rId40" Type="http://schemas.openxmlformats.org/officeDocument/2006/relationships/image" Target="../media/image58.emf"/><Relationship Id="rId41" Type="http://schemas.openxmlformats.org/officeDocument/2006/relationships/image" Target="../media/image59.emf"/><Relationship Id="rId42" Type="http://schemas.openxmlformats.org/officeDocument/2006/relationships/image" Target="../media/image60.emf"/><Relationship Id="rId43" Type="http://schemas.openxmlformats.org/officeDocument/2006/relationships/image" Target="../media/image61.emf"/><Relationship Id="rId44" Type="http://schemas.openxmlformats.org/officeDocument/2006/relationships/image" Target="../media/image62.emf"/><Relationship Id="rId45" Type="http://schemas.openxmlformats.org/officeDocument/2006/relationships/image" Target="../media/image63.emf"/><Relationship Id="rId46" Type="http://schemas.openxmlformats.org/officeDocument/2006/relationships/image" Target="../media/image64.emf"/><Relationship Id="rId47" Type="http://schemas.openxmlformats.org/officeDocument/2006/relationships/image" Target="../media/image65.emf"/><Relationship Id="rId48" Type="http://schemas.openxmlformats.org/officeDocument/2006/relationships/image" Target="../media/image66.emf"/><Relationship Id="rId49" Type="http://schemas.openxmlformats.org/officeDocument/2006/relationships/image" Target="../media/image67.emf"/><Relationship Id="rId60" Type="http://schemas.openxmlformats.org/officeDocument/2006/relationships/image" Target="../media/image78.emf"/><Relationship Id="rId61" Type="http://schemas.openxmlformats.org/officeDocument/2006/relationships/image" Target="../media/image79.emf"/><Relationship Id="rId62" Type="http://schemas.openxmlformats.org/officeDocument/2006/relationships/image" Target="../media/image80.emf"/><Relationship Id="rId63" Type="http://schemas.openxmlformats.org/officeDocument/2006/relationships/image" Target="../media/image81.emf"/><Relationship Id="rId64" Type="http://schemas.openxmlformats.org/officeDocument/2006/relationships/image" Target="../media/image82.emf"/><Relationship Id="rId65" Type="http://schemas.openxmlformats.org/officeDocument/2006/relationships/image" Target="../media/image83.emf"/><Relationship Id="rId66" Type="http://schemas.openxmlformats.org/officeDocument/2006/relationships/image" Target="../media/image84.emf"/><Relationship Id="rId67" Type="http://schemas.openxmlformats.org/officeDocument/2006/relationships/image" Target="../media/image85.emf"/><Relationship Id="rId68" Type="http://schemas.openxmlformats.org/officeDocument/2006/relationships/image" Target="../media/image86.emf"/><Relationship Id="rId69" Type="http://schemas.openxmlformats.org/officeDocument/2006/relationships/image" Target="../media/image87.emf"/><Relationship Id="rId80" Type="http://schemas.openxmlformats.org/officeDocument/2006/relationships/image" Target="../media/image98.emf"/><Relationship Id="rId81" Type="http://schemas.openxmlformats.org/officeDocument/2006/relationships/image" Target="../media/image99.emf"/><Relationship Id="rId82" Type="http://schemas.openxmlformats.org/officeDocument/2006/relationships/image" Target="../media/image100.emf"/><Relationship Id="rId83" Type="http://schemas.openxmlformats.org/officeDocument/2006/relationships/image" Target="../media/image101.emf"/><Relationship Id="rId84" Type="http://schemas.openxmlformats.org/officeDocument/2006/relationships/image" Target="../media/image105.emf"/><Relationship Id="rId85" Type="http://schemas.openxmlformats.org/officeDocument/2006/relationships/image" Target="../media/image106.emf"/><Relationship Id="rId86" Type="http://schemas.openxmlformats.org/officeDocument/2006/relationships/image" Target="../media/image102.emf"/><Relationship Id="rId87" Type="http://schemas.openxmlformats.org/officeDocument/2006/relationships/image" Target="../media/image107.emf"/><Relationship Id="rId88" Type="http://schemas.openxmlformats.org/officeDocument/2006/relationships/image" Target="../media/image108.emf"/><Relationship Id="rId89" Type="http://schemas.openxmlformats.org/officeDocument/2006/relationships/image" Target="../media/image10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10.jpeg"/><Relationship Id="rId6" Type="http://schemas.openxmlformats.org/officeDocument/2006/relationships/image" Target="../media/image19.jpg"/><Relationship Id="rId7" Type="http://schemas.openxmlformats.org/officeDocument/2006/relationships/image" Target="../media/image111.jpeg"/><Relationship Id="rId8" Type="http://schemas.openxmlformats.org/officeDocument/2006/relationships/image" Target="../media/image112.jpeg"/><Relationship Id="rId9" Type="http://schemas.openxmlformats.org/officeDocument/2006/relationships/image" Target="../media/image113.jpg"/><Relationship Id="rId10" Type="http://schemas.openxmlformats.org/officeDocument/2006/relationships/image" Target="../media/image114.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11.jpeg"/><Relationship Id="rId1" Type="http://schemas.openxmlformats.org/officeDocument/2006/relationships/slideLayout" Target="../slideLayouts/slideLayout25.xml"/><Relationship Id="rId2" Type="http://schemas.openxmlformats.org/officeDocument/2006/relationships/image" Target="../media/image1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7.jpeg"/><Relationship Id="rId1" Type="http://schemas.openxmlformats.org/officeDocument/2006/relationships/slideLayout" Target="../slideLayouts/slideLayout25.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5.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g"/><Relationship Id="rId1" Type="http://schemas.openxmlformats.org/officeDocument/2006/relationships/slideLayout" Target="../slideLayouts/slideLayout2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6109" y="2110959"/>
            <a:ext cx="9141619" cy="1655331"/>
          </a:xfrm>
        </p:spPr>
        <p:txBody>
          <a:bodyPr>
            <a:normAutofit lnSpcReduction="10000"/>
          </a:bodyPr>
          <a:lstStyle/>
          <a:p>
            <a:r>
              <a:rPr lang="en-US" sz="5998" dirty="0"/>
              <a:t>Alekh Agarwal, Microsoft Research NYC</a:t>
            </a:r>
          </a:p>
          <a:p>
            <a:endParaRPr lang="en-US" dirty="0"/>
          </a:p>
        </p:txBody>
      </p:sp>
      <p:sp>
        <p:nvSpPr>
          <p:cNvPr id="4" name="Title 1"/>
          <p:cNvSpPr>
            <a:spLocks noGrp="1"/>
          </p:cNvSpPr>
          <p:nvPr>
            <p:ph type="ctrTitle"/>
          </p:nvPr>
        </p:nvSpPr>
        <p:spPr>
          <a:xfrm>
            <a:off x="1589" y="726419"/>
            <a:ext cx="12188825" cy="950795"/>
          </a:xfrm>
        </p:spPr>
        <p:txBody>
          <a:bodyPr>
            <a:normAutofit/>
          </a:bodyPr>
          <a:lstStyle/>
          <a:p>
            <a:r>
              <a:rPr lang="en-US" dirty="0"/>
              <a:t>A Deployable Decision Service</a:t>
            </a:r>
          </a:p>
        </p:txBody>
      </p:sp>
      <p:pic>
        <p:nvPicPr>
          <p:cNvPr id="5" name="Picture 2" descr="Miro Dudí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192" y="4881252"/>
            <a:ext cx="1099575" cy="824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hong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766" y="5728578"/>
            <a:ext cx="1206424" cy="904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lex Slivk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255" y="4914485"/>
            <a:ext cx="1101749" cy="826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ohn Langfo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8619" y="4925432"/>
            <a:ext cx="1072560" cy="804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487065" y="3935059"/>
            <a:ext cx="1119709" cy="962891"/>
          </a:xfrm>
          <a:prstGeom prst="rect">
            <a:avLst/>
          </a:prstGeom>
        </p:spPr>
      </p:pic>
      <p:pic>
        <p:nvPicPr>
          <p:cNvPr id="11" name="Picture 10"/>
          <p:cNvPicPr>
            <a:picLocks noChangeAspect="1"/>
          </p:cNvPicPr>
          <p:nvPr/>
        </p:nvPicPr>
        <p:blipFill>
          <a:blip r:embed="rId8"/>
          <a:stretch>
            <a:fillRect/>
          </a:stretch>
        </p:blipFill>
        <p:spPr>
          <a:xfrm>
            <a:off x="5489770" y="5740794"/>
            <a:ext cx="1158002" cy="857367"/>
          </a:xfrm>
          <a:prstGeom prst="rect">
            <a:avLst/>
          </a:prstGeom>
        </p:spPr>
      </p:pic>
      <p:pic>
        <p:nvPicPr>
          <p:cNvPr id="12" name="Picture 11"/>
          <p:cNvPicPr>
            <a:picLocks noChangeAspect="1"/>
          </p:cNvPicPr>
          <p:nvPr/>
        </p:nvPicPr>
        <p:blipFill>
          <a:blip r:embed="rId9"/>
          <a:stretch>
            <a:fillRect/>
          </a:stretch>
        </p:blipFill>
        <p:spPr>
          <a:xfrm>
            <a:off x="4473824" y="4871972"/>
            <a:ext cx="972735" cy="82402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5848" y="3986882"/>
            <a:ext cx="1162302" cy="871727"/>
          </a:xfrm>
          <a:prstGeom prst="rect">
            <a:avLst/>
          </a:prstGeom>
        </p:spPr>
      </p:pic>
      <p:pic>
        <p:nvPicPr>
          <p:cNvPr id="14" name="Picture 13"/>
          <p:cNvPicPr>
            <a:picLocks noChangeAspect="1"/>
          </p:cNvPicPr>
          <p:nvPr/>
        </p:nvPicPr>
        <p:blipFill>
          <a:blip r:embed="rId11"/>
          <a:stretch>
            <a:fillRect/>
          </a:stretch>
        </p:blipFill>
        <p:spPr>
          <a:xfrm>
            <a:off x="7572496" y="4015134"/>
            <a:ext cx="1162302" cy="871727"/>
          </a:xfrm>
          <a:prstGeom prst="rect">
            <a:avLst/>
          </a:prstGeom>
        </p:spPr>
      </p:pic>
      <p:pic>
        <p:nvPicPr>
          <p:cNvPr id="15" name="Picture 14"/>
          <p:cNvPicPr>
            <a:picLocks noChangeAspect="1"/>
          </p:cNvPicPr>
          <p:nvPr/>
        </p:nvPicPr>
        <p:blipFill>
          <a:blip r:embed="rId12"/>
          <a:stretch>
            <a:fillRect/>
          </a:stretch>
        </p:blipFill>
        <p:spPr>
          <a:xfrm>
            <a:off x="9453474" y="5577437"/>
            <a:ext cx="1876185" cy="1127310"/>
          </a:xfrm>
          <a:prstGeom prst="rect">
            <a:avLst/>
          </a:prstGeom>
        </p:spPr>
      </p:pic>
      <p:pic>
        <p:nvPicPr>
          <p:cNvPr id="16" name="Picture 2" descr="Luong Hoa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6006" y="4015138"/>
            <a:ext cx="1106607" cy="8828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18417" y="5684403"/>
            <a:ext cx="925836" cy="94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8612" y="3966132"/>
            <a:ext cx="1181089" cy="902833"/>
          </a:xfrm>
          <a:prstGeom prst="rect">
            <a:avLst/>
          </a:prstGeom>
        </p:spPr>
      </p:pic>
      <p:pic>
        <p:nvPicPr>
          <p:cNvPr id="20" name="Picture 2" descr="http://www.galoshri.com/static/profile.png"/>
          <p:cNvPicPr>
            <a:picLocks noChangeAspect="1" noChangeArrowheads="1"/>
          </p:cNvPicPr>
          <p:nvPr/>
        </p:nvPicPr>
        <p:blipFill rotWithShape="1">
          <a:blip r:embed="rId16">
            <a:extLst>
              <a:ext uri="{28A0092B-C50C-407E-A947-70E740481C1C}">
                <a14:useLocalDpi xmlns:a14="http://schemas.microsoft.com/office/drawing/2010/main" val="0"/>
              </a:ext>
            </a:extLst>
          </a:blip>
          <a:srcRect b="-11914"/>
          <a:stretch/>
        </p:blipFill>
        <p:spPr bwMode="auto">
          <a:xfrm>
            <a:off x="1072079" y="5705933"/>
            <a:ext cx="1014153" cy="101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1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mj-lt"/>
              </a:rPr>
              <a:t>Why it goes wrong</a:t>
            </a:r>
          </a:p>
        </p:txBody>
      </p:sp>
      <p:sp>
        <p:nvSpPr>
          <p:cNvPr id="3" name="Content Placeholder 2"/>
          <p:cNvSpPr>
            <a:spLocks noGrp="1"/>
          </p:cNvSpPr>
          <p:nvPr>
            <p:ph idx="1"/>
          </p:nvPr>
        </p:nvSpPr>
        <p:spPr>
          <a:xfrm>
            <a:off x="617518" y="1885012"/>
            <a:ext cx="7154882" cy="4017029"/>
          </a:xfrm>
        </p:spPr>
        <p:txBody>
          <a:bodyPr>
            <a:normAutofit lnSpcReduction="10000"/>
          </a:bodyPr>
          <a:lstStyle/>
          <a:p>
            <a:pPr>
              <a:lnSpc>
                <a:spcPct val="100000"/>
              </a:lnSpc>
            </a:pPr>
            <a:r>
              <a:rPr lang="en-US" b="1" dirty="0">
                <a:latin typeface="+mn-lt"/>
              </a:rPr>
              <a:t>Separate teams for each part of the process</a:t>
            </a:r>
          </a:p>
          <a:p>
            <a:pPr>
              <a:lnSpc>
                <a:spcPct val="100000"/>
              </a:lnSpc>
            </a:pPr>
            <a:r>
              <a:rPr lang="en-US" b="1" dirty="0">
                <a:latin typeface="+mn-lt"/>
              </a:rPr>
              <a:t>Faulty logging</a:t>
            </a:r>
          </a:p>
          <a:p>
            <a:pPr lvl="1">
              <a:lnSpc>
                <a:spcPct val="100000"/>
              </a:lnSpc>
            </a:pPr>
            <a:r>
              <a:rPr lang="en-US" dirty="0">
                <a:latin typeface="+mn-lt"/>
              </a:rPr>
              <a:t>Logging final action, not random choice</a:t>
            </a:r>
          </a:p>
          <a:p>
            <a:pPr lvl="1">
              <a:lnSpc>
                <a:spcPct val="100000"/>
              </a:lnSpc>
            </a:pPr>
            <a:r>
              <a:rPr lang="en-US" dirty="0">
                <a:latin typeface="+mn-lt"/>
              </a:rPr>
              <a:t>Logging just choice, not probabilities</a:t>
            </a:r>
          </a:p>
          <a:p>
            <a:pPr lvl="1">
              <a:lnSpc>
                <a:spcPct val="100000"/>
              </a:lnSpc>
            </a:pPr>
            <a:r>
              <a:rPr lang="en-US" dirty="0">
                <a:latin typeface="+mn-lt"/>
              </a:rPr>
              <a:t>Features not logged and change in time</a:t>
            </a:r>
          </a:p>
          <a:p>
            <a:pPr>
              <a:lnSpc>
                <a:spcPct val="100000"/>
              </a:lnSpc>
            </a:pPr>
            <a:r>
              <a:rPr lang="en-US" b="1" dirty="0">
                <a:latin typeface="+mn-lt"/>
              </a:rPr>
              <a:t>Runtime behavior incompatible with the ML</a:t>
            </a:r>
          </a:p>
          <a:p>
            <a:pPr lvl="1">
              <a:lnSpc>
                <a:spcPct val="100000"/>
              </a:lnSpc>
            </a:pPr>
            <a:r>
              <a:rPr lang="en-US" dirty="0">
                <a:latin typeface="+mn-lt"/>
              </a:rPr>
              <a:t>Business logic overriding randomization</a:t>
            </a:r>
          </a:p>
          <a:p>
            <a:pPr lvl="1">
              <a:lnSpc>
                <a:spcPct val="100000"/>
              </a:lnSpc>
            </a:pPr>
            <a:r>
              <a:rPr lang="en-US" dirty="0">
                <a:latin typeface="+mn-lt"/>
              </a:rPr>
              <a:t>Using the probability as feature for downstream ML</a:t>
            </a:r>
          </a:p>
          <a:p>
            <a:pPr>
              <a:lnSpc>
                <a:spcPct val="100000"/>
              </a:lnSpc>
            </a:pPr>
            <a:endParaRPr lang="en-US" dirty="0">
              <a:latin typeface="+mn-lt"/>
            </a:endParaRPr>
          </a:p>
        </p:txBody>
      </p:sp>
      <p:graphicFrame>
        <p:nvGraphicFramePr>
          <p:cNvPr id="7" name="Diagram 6"/>
          <p:cNvGraphicFramePr/>
          <p:nvPr>
            <p:extLst/>
          </p:nvPr>
        </p:nvGraphicFramePr>
        <p:xfrm>
          <a:off x="6793718" y="1859406"/>
          <a:ext cx="5016507" cy="379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133600" y="6036978"/>
            <a:ext cx="86047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Subtle errors that are difficult to find in complex systems!</a:t>
            </a:r>
          </a:p>
        </p:txBody>
      </p:sp>
    </p:spTree>
    <p:extLst>
      <p:ext uri="{BB962C8B-B14F-4D97-AF65-F5344CB8AC3E}">
        <p14:creationId xmlns:p14="http://schemas.microsoft.com/office/powerpoint/2010/main" val="42257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482"/>
            <a:ext cx="10515600" cy="1325563"/>
          </a:xfrm>
        </p:spPr>
        <p:txBody>
          <a:bodyPr/>
          <a:lstStyle/>
          <a:p>
            <a:r>
              <a:rPr lang="en-US" dirty="0">
                <a:latin typeface="+mj-lt"/>
              </a:rPr>
              <a:t>Multiworld Testing Decision Service</a:t>
            </a:r>
          </a:p>
        </p:txBody>
      </p:sp>
      <p:sp>
        <p:nvSpPr>
          <p:cNvPr id="3" name="Content Placeholder 2"/>
          <p:cNvSpPr>
            <a:spLocks noGrp="1"/>
          </p:cNvSpPr>
          <p:nvPr>
            <p:ph idx="1"/>
          </p:nvPr>
        </p:nvSpPr>
        <p:spPr>
          <a:xfrm>
            <a:off x="285430" y="2170739"/>
            <a:ext cx="6379685" cy="4017029"/>
          </a:xfrm>
        </p:spPr>
        <p:txBody>
          <a:bodyPr/>
          <a:lstStyle/>
          <a:p>
            <a:r>
              <a:rPr lang="en-US" b="1" dirty="0">
                <a:latin typeface="+mn-lt"/>
              </a:rPr>
              <a:t>Goal: Make this easy, fast, automated</a:t>
            </a:r>
          </a:p>
          <a:p>
            <a:pPr marL="0" indent="0">
              <a:buNone/>
            </a:pPr>
            <a:endParaRPr lang="en-US" dirty="0">
              <a:latin typeface="+mn-lt"/>
            </a:endParaRPr>
          </a:p>
          <a:p>
            <a:r>
              <a:rPr lang="en-US" dirty="0">
                <a:latin typeface="+mn-lt"/>
              </a:rPr>
              <a:t>General-purpose system</a:t>
            </a:r>
          </a:p>
          <a:p>
            <a:r>
              <a:rPr lang="en-US" dirty="0">
                <a:latin typeface="+mn-lt"/>
              </a:rPr>
              <a:t>Without an ML person in the loop for some classes of applications</a:t>
            </a:r>
          </a:p>
          <a:p>
            <a:endParaRPr lang="en-US" dirty="0"/>
          </a:p>
        </p:txBody>
      </p:sp>
      <p:sp>
        <p:nvSpPr>
          <p:cNvPr id="2" name="TextBox 1"/>
          <p:cNvSpPr txBox="1"/>
          <p:nvPr/>
        </p:nvSpPr>
        <p:spPr>
          <a:xfrm>
            <a:off x="1272791" y="1852914"/>
            <a:ext cx="20335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any part of</a:t>
            </a:r>
          </a:p>
        </p:txBody>
      </p:sp>
      <p:sp>
        <p:nvSpPr>
          <p:cNvPr id="6" name="TextBox 5"/>
          <p:cNvSpPr txBox="1"/>
          <p:nvPr/>
        </p:nvSpPr>
        <p:spPr>
          <a:xfrm>
            <a:off x="1272791" y="2335309"/>
            <a:ext cx="20335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Diagram 7"/>
          <p:cNvGraphicFramePr/>
          <p:nvPr>
            <p:extLst/>
          </p:nvPr>
        </p:nvGraphicFramePr>
        <p:xfrm>
          <a:off x="6793718" y="1859406"/>
          <a:ext cx="5016507" cy="379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39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Decision Service Gains on MSN</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744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05"/>
          <p:cNvGrpSpPr>
            <a:grpSpLocks/>
          </p:cNvGrpSpPr>
          <p:nvPr/>
        </p:nvGrpSpPr>
        <p:grpSpPr bwMode="auto">
          <a:xfrm>
            <a:off x="1758950"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5478463"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505450"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37200"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65775"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597525"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613400"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643563"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1781175"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4163"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3971925"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4537075"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4210050"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6442075"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4645025"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5988050"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4756150"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4757738"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4787900"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8455025"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8350250"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 name="Freeform 269"/>
          <p:cNvSpPr>
            <a:spLocks/>
          </p:cNvSpPr>
          <p:nvPr/>
        </p:nvSpPr>
        <p:spPr bwMode="auto">
          <a:xfrm>
            <a:off x="4648200"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4592638"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6270625"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6272213"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04" name="Picture 280"/>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1781175"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1779588"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2076450"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2781300"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3689350"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3000375"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3001963"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7896225"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8732838"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Line 292"/>
          <p:cNvSpPr>
            <a:spLocks noChangeShapeType="1"/>
          </p:cNvSpPr>
          <p:nvPr/>
        </p:nvSpPr>
        <p:spPr bwMode="auto">
          <a:xfrm flipH="1">
            <a:off x="2873375"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2776538"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2970213"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2971800"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2776538"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3683000"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3009900"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3011488"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4764088"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0" y="0"/>
            <a:ext cx="10515600" cy="1325563"/>
          </a:xfrm>
        </p:spPr>
        <p:txBody>
          <a:bodyPr/>
          <a:lstStyle/>
          <a:p>
            <a:r>
              <a:rPr lang="en-US" dirty="0"/>
              <a:t>The service </a:t>
            </a:r>
          </a:p>
        </p:txBody>
      </p:sp>
    </p:spTree>
    <p:extLst>
      <p:ext uri="{BB962C8B-B14F-4D97-AF65-F5344CB8AC3E}">
        <p14:creationId xmlns:p14="http://schemas.microsoft.com/office/powerpoint/2010/main" val="207358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service </a:t>
            </a:r>
          </a:p>
        </p:txBody>
      </p:sp>
      <p:grpSp>
        <p:nvGrpSpPr>
          <p:cNvPr id="8" name="Group 205"/>
          <p:cNvGrpSpPr>
            <a:grpSpLocks/>
          </p:cNvGrpSpPr>
          <p:nvPr/>
        </p:nvGrpSpPr>
        <p:grpSpPr bwMode="auto">
          <a:xfrm>
            <a:off x="1758950"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5478463"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505450"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37200"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65775"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597525"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613400"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643563"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1781175"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4163"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3971925"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4537075"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4210050"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6442075"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4645025"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5988050"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4756150"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4757738"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4787900"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8455025"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8350250"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 name="Freeform 269"/>
          <p:cNvSpPr>
            <a:spLocks/>
          </p:cNvSpPr>
          <p:nvPr/>
        </p:nvSpPr>
        <p:spPr bwMode="auto">
          <a:xfrm>
            <a:off x="4648200"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4592638"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6270625"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6272213"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04" name="Picture 280"/>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1781175"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1779588"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2076450"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2781300"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3689350"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3000375"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3001963"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7896225"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8732838"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Line 292"/>
          <p:cNvSpPr>
            <a:spLocks noChangeShapeType="1"/>
          </p:cNvSpPr>
          <p:nvPr/>
        </p:nvSpPr>
        <p:spPr bwMode="auto">
          <a:xfrm flipH="1">
            <a:off x="2873375"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2776538"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2970213"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2971800"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2776538"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3683000"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3009900"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3011488"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4764088"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95" name="Rectangle 1094"/>
          <p:cNvSpPr/>
          <p:nvPr/>
        </p:nvSpPr>
        <p:spPr>
          <a:xfrm>
            <a:off x="3600451" y="2401888"/>
            <a:ext cx="2204731" cy="201771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10025" y="1895040"/>
            <a:ext cx="13027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Explore</a:t>
            </a:r>
            <a:endParaRPr kumimoji="0" lang="en-US" sz="24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61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service </a:t>
            </a:r>
          </a:p>
        </p:txBody>
      </p:sp>
      <p:grpSp>
        <p:nvGrpSpPr>
          <p:cNvPr id="8" name="Group 205"/>
          <p:cNvGrpSpPr>
            <a:grpSpLocks/>
          </p:cNvGrpSpPr>
          <p:nvPr/>
        </p:nvGrpSpPr>
        <p:grpSpPr bwMode="auto">
          <a:xfrm>
            <a:off x="1758950"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5478463"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505450"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37200"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65775"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597525"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613400"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643563"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1781175"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4163"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3971925"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4537075"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4210050"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6442075"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4645025"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5988050"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4756150"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4757738"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4787900"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8455025"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8350250"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 name="Freeform 269"/>
          <p:cNvSpPr>
            <a:spLocks/>
          </p:cNvSpPr>
          <p:nvPr/>
        </p:nvSpPr>
        <p:spPr bwMode="auto">
          <a:xfrm>
            <a:off x="4648200"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4592638"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6270625"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6272213"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04" name="Picture 280"/>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1781175"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1779588"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2076450"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2781300"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3689350"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3000375"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3001963"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7896225"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8732838"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Line 292"/>
          <p:cNvSpPr>
            <a:spLocks noChangeShapeType="1"/>
          </p:cNvSpPr>
          <p:nvPr/>
        </p:nvSpPr>
        <p:spPr bwMode="auto">
          <a:xfrm flipH="1">
            <a:off x="2873375"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2776538"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2970213"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2971800"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2776538"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3683000"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3009900"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3011488"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4764088"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95" name="Rectangle 1094"/>
          <p:cNvSpPr/>
          <p:nvPr/>
        </p:nvSpPr>
        <p:spPr>
          <a:xfrm>
            <a:off x="5999703" y="4339746"/>
            <a:ext cx="2086633" cy="1176152"/>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409277" y="3832897"/>
            <a:ext cx="13297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solidFill>
                <a:effectLst/>
                <a:uLnTx/>
                <a:uFillTx/>
                <a:latin typeface="Calibri" panose="020F0502020204030204"/>
                <a:ea typeface="+mn-ea"/>
                <a:cs typeface="+mn-cs"/>
              </a:rPr>
              <a:t>Log</a:t>
            </a:r>
            <a:endParaRPr kumimoji="0" lang="en-US" sz="2400" b="1"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26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service </a:t>
            </a:r>
          </a:p>
        </p:txBody>
      </p:sp>
      <p:grpSp>
        <p:nvGrpSpPr>
          <p:cNvPr id="8" name="Group 205"/>
          <p:cNvGrpSpPr>
            <a:grpSpLocks/>
          </p:cNvGrpSpPr>
          <p:nvPr/>
        </p:nvGrpSpPr>
        <p:grpSpPr bwMode="auto">
          <a:xfrm>
            <a:off x="1758950"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5478463"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505450"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37200"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65775"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597525"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613400"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643563"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1781175"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4163"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3971925"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4537075"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4210050"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6442075"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4645025"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5988050"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4756150"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4757738"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4787900"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8455025"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8350250"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 name="Freeform 269"/>
          <p:cNvSpPr>
            <a:spLocks/>
          </p:cNvSpPr>
          <p:nvPr/>
        </p:nvSpPr>
        <p:spPr bwMode="auto">
          <a:xfrm>
            <a:off x="4648200"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4592638"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6270625"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6272213"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04" name="Picture 280"/>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1781175"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1779588"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2076450"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2781300"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3689350"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3000375"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3001963"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7896225"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8732838"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Line 292"/>
          <p:cNvSpPr>
            <a:spLocks noChangeShapeType="1"/>
          </p:cNvSpPr>
          <p:nvPr/>
        </p:nvSpPr>
        <p:spPr bwMode="auto">
          <a:xfrm flipH="1">
            <a:off x="2873375"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2776538"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2970213"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2971800"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2776538"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3683000"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3009900"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3011488"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4764088"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95" name="Rectangle 1094"/>
          <p:cNvSpPr/>
          <p:nvPr/>
        </p:nvSpPr>
        <p:spPr>
          <a:xfrm>
            <a:off x="7786558" y="2821339"/>
            <a:ext cx="2182942" cy="143157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8503725" y="2287313"/>
            <a:ext cx="13911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Learn</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4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service </a:t>
            </a:r>
          </a:p>
        </p:txBody>
      </p:sp>
      <p:grpSp>
        <p:nvGrpSpPr>
          <p:cNvPr id="8" name="Group 205"/>
          <p:cNvGrpSpPr>
            <a:grpSpLocks/>
          </p:cNvGrpSpPr>
          <p:nvPr/>
        </p:nvGrpSpPr>
        <p:grpSpPr bwMode="auto">
          <a:xfrm>
            <a:off x="1758950"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5478463"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505450"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5450"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37200"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7200"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565775"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5775"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597525"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5597525"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613400"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5613400"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643563"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3563"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1781175"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4076700"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4163"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771900"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3792538"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3971925"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4537075"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4210050"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076950"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6097588"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6442075"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4645025"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5988050"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4756150"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4757738"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4787900"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7967663"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7986713"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8455025"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8350250"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 name="Freeform 269"/>
          <p:cNvSpPr>
            <a:spLocks/>
          </p:cNvSpPr>
          <p:nvPr/>
        </p:nvSpPr>
        <p:spPr bwMode="auto">
          <a:xfrm>
            <a:off x="4648200"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4592638"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6270625"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6272213"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04" name="Picture 280"/>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758950"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1781175"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1779588"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2076450"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2781300"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3689350"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3000375"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3001963"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7896225"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8732838"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Line 292"/>
          <p:cNvSpPr>
            <a:spLocks noChangeShapeType="1"/>
          </p:cNvSpPr>
          <p:nvPr/>
        </p:nvSpPr>
        <p:spPr bwMode="auto">
          <a:xfrm flipH="1">
            <a:off x="2873375"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2776538"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2970213"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2971800"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2776538"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3683000"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3009900"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3011488"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4764088"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95" name="Rectangle 1094"/>
          <p:cNvSpPr/>
          <p:nvPr/>
        </p:nvSpPr>
        <p:spPr>
          <a:xfrm>
            <a:off x="5883275" y="2011363"/>
            <a:ext cx="1540982" cy="46513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043030" y="1452097"/>
            <a:ext cx="12214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Deploy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5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service</a:t>
            </a:r>
          </a:p>
        </p:txBody>
      </p:sp>
      <p:sp>
        <p:nvSpPr>
          <p:cNvPr id="7" name="AutoShape 3"/>
          <p:cNvSpPr>
            <a:spLocks noChangeAspect="1" noChangeArrowheads="1" noTextEdit="1"/>
          </p:cNvSpPr>
          <p:nvPr/>
        </p:nvSpPr>
        <p:spPr bwMode="auto">
          <a:xfrm>
            <a:off x="366713" y="2066925"/>
            <a:ext cx="11150600" cy="3279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205"/>
          <p:cNvGrpSpPr>
            <a:grpSpLocks/>
          </p:cNvGrpSpPr>
          <p:nvPr/>
        </p:nvGrpSpPr>
        <p:grpSpPr bwMode="auto">
          <a:xfrm>
            <a:off x="366713" y="2782888"/>
            <a:ext cx="3922713" cy="1473200"/>
            <a:chOff x="231" y="1753"/>
            <a:chExt cx="2471" cy="928"/>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 y="1753"/>
              <a:ext cx="2471"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7"/>
            <p:cNvSpPr>
              <a:spLocks noChangeArrowheads="1"/>
            </p:cNvSpPr>
            <p:nvPr/>
          </p:nvSpPr>
          <p:spPr bwMode="auto">
            <a:xfrm>
              <a:off x="245" y="1763"/>
              <a:ext cx="1043"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Rectangle 8"/>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7" name="Rectangle 10"/>
            <p:cNvSpPr>
              <a:spLocks noChangeArrowheads="1"/>
            </p:cNvSpPr>
            <p:nvPr/>
          </p:nvSpPr>
          <p:spPr bwMode="auto">
            <a:xfrm>
              <a:off x="1288"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Rectangle 11"/>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9" name="Rectangle 13"/>
            <p:cNvSpPr>
              <a:spLocks noChangeArrowheads="1"/>
            </p:cNvSpPr>
            <p:nvPr/>
          </p:nvSpPr>
          <p:spPr bwMode="auto">
            <a:xfrm>
              <a:off x="1308" y="1763"/>
              <a:ext cx="1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Rectangle 14"/>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Rectangle 16"/>
            <p:cNvSpPr>
              <a:spLocks noChangeArrowheads="1"/>
            </p:cNvSpPr>
            <p:nvPr/>
          </p:nvSpPr>
          <p:spPr bwMode="auto">
            <a:xfrm>
              <a:off x="1325"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Rectangle 17"/>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3" name="Rectangle 19"/>
            <p:cNvSpPr>
              <a:spLocks noChangeArrowheads="1"/>
            </p:cNvSpPr>
            <p:nvPr/>
          </p:nvSpPr>
          <p:spPr bwMode="auto">
            <a:xfrm>
              <a:off x="1355" y="1763"/>
              <a:ext cx="1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Rectangle 20"/>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 name="Rectangle 22"/>
            <p:cNvSpPr>
              <a:spLocks noChangeArrowheads="1"/>
            </p:cNvSpPr>
            <p:nvPr/>
          </p:nvSpPr>
          <p:spPr bwMode="auto">
            <a:xfrm>
              <a:off x="137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Rectangle 23"/>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7" name="Rectangle 25"/>
            <p:cNvSpPr>
              <a:spLocks noChangeArrowheads="1"/>
            </p:cNvSpPr>
            <p:nvPr/>
          </p:nvSpPr>
          <p:spPr bwMode="auto">
            <a:xfrm>
              <a:off x="1392"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Rectangle 26"/>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28"/>
            <p:cNvSpPr>
              <a:spLocks noChangeArrowheads="1"/>
            </p:cNvSpPr>
            <p:nvPr/>
          </p:nvSpPr>
          <p:spPr bwMode="auto">
            <a:xfrm>
              <a:off x="1412" y="1763"/>
              <a:ext cx="2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Rectangle 29"/>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 name="Rectangle 31"/>
            <p:cNvSpPr>
              <a:spLocks noChangeArrowheads="1"/>
            </p:cNvSpPr>
            <p:nvPr/>
          </p:nvSpPr>
          <p:spPr bwMode="auto">
            <a:xfrm>
              <a:off x="1440"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Rectangle 32"/>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5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3" name="Rectangle 34"/>
            <p:cNvSpPr>
              <a:spLocks noChangeArrowheads="1"/>
            </p:cNvSpPr>
            <p:nvPr/>
          </p:nvSpPr>
          <p:spPr bwMode="auto">
            <a:xfrm>
              <a:off x="1460" y="1763"/>
              <a:ext cx="17"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Rectangle 35"/>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7"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7" name="Rectangle 37"/>
            <p:cNvSpPr>
              <a:spLocks noChangeArrowheads="1"/>
            </p:cNvSpPr>
            <p:nvPr/>
          </p:nvSpPr>
          <p:spPr bwMode="auto">
            <a:xfrm>
              <a:off x="1477" y="1763"/>
              <a:ext cx="30"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Rectangle 38"/>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 name="Rectangle 40"/>
            <p:cNvSpPr>
              <a:spLocks noChangeArrowheads="1"/>
            </p:cNvSpPr>
            <p:nvPr/>
          </p:nvSpPr>
          <p:spPr bwMode="auto">
            <a:xfrm>
              <a:off x="1507"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Rectangle 41"/>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 name="Rectangle 43"/>
            <p:cNvSpPr>
              <a:spLocks noChangeArrowheads="1"/>
            </p:cNvSpPr>
            <p:nvPr/>
          </p:nvSpPr>
          <p:spPr bwMode="auto">
            <a:xfrm>
              <a:off x="1525"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44"/>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9"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5"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46"/>
            <p:cNvSpPr>
              <a:spLocks noChangeArrowheads="1"/>
            </p:cNvSpPr>
            <p:nvPr/>
          </p:nvSpPr>
          <p:spPr bwMode="auto">
            <a:xfrm>
              <a:off x="1545" y="1763"/>
              <a:ext cx="2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6" name="Rectangle 47"/>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9"/>
            <p:cNvSpPr>
              <a:spLocks noChangeArrowheads="1"/>
            </p:cNvSpPr>
            <p:nvPr/>
          </p:nvSpPr>
          <p:spPr bwMode="auto">
            <a:xfrm>
              <a:off x="1574"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Rectangle 50"/>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5" name="Picture 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2"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2"/>
            <p:cNvSpPr>
              <a:spLocks noChangeArrowheads="1"/>
            </p:cNvSpPr>
            <p:nvPr/>
          </p:nvSpPr>
          <p:spPr bwMode="auto">
            <a:xfrm>
              <a:off x="1592"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Rectangle 53"/>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2"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55"/>
            <p:cNvSpPr>
              <a:spLocks noChangeArrowheads="1"/>
            </p:cNvSpPr>
            <p:nvPr/>
          </p:nvSpPr>
          <p:spPr bwMode="auto">
            <a:xfrm>
              <a:off x="1612" y="1763"/>
              <a:ext cx="27"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Rectangle 56"/>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58"/>
            <p:cNvSpPr>
              <a:spLocks noChangeArrowheads="1"/>
            </p:cNvSpPr>
            <p:nvPr/>
          </p:nvSpPr>
          <p:spPr bwMode="auto">
            <a:xfrm>
              <a:off x="1639"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Rectangle 59"/>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61"/>
            <p:cNvSpPr>
              <a:spLocks noChangeArrowheads="1"/>
            </p:cNvSpPr>
            <p:nvPr/>
          </p:nvSpPr>
          <p:spPr bwMode="auto">
            <a:xfrm>
              <a:off x="1659"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Rectangle 62"/>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7" name="Picture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64"/>
            <p:cNvSpPr>
              <a:spLocks noChangeArrowheads="1"/>
            </p:cNvSpPr>
            <p:nvPr/>
          </p:nvSpPr>
          <p:spPr bwMode="auto">
            <a:xfrm>
              <a:off x="1679"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65"/>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7" y="1763"/>
              <a:ext cx="2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7"/>
            <p:cNvSpPr>
              <a:spLocks noChangeArrowheads="1"/>
            </p:cNvSpPr>
            <p:nvPr/>
          </p:nvSpPr>
          <p:spPr bwMode="auto">
            <a:xfrm>
              <a:off x="1697" y="1763"/>
              <a:ext cx="2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Rectangle 68"/>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3"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6"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70"/>
            <p:cNvSpPr>
              <a:spLocks noChangeArrowheads="1"/>
            </p:cNvSpPr>
            <p:nvPr/>
          </p:nvSpPr>
          <p:spPr bwMode="auto">
            <a:xfrm>
              <a:off x="1726"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Rectangle 71"/>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73"/>
            <p:cNvSpPr>
              <a:spLocks noChangeArrowheads="1"/>
            </p:cNvSpPr>
            <p:nvPr/>
          </p:nvSpPr>
          <p:spPr bwMode="auto">
            <a:xfrm>
              <a:off x="1744"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74"/>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9"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64" y="1763"/>
              <a:ext cx="2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Rectangle 76"/>
            <p:cNvSpPr>
              <a:spLocks noChangeArrowheads="1"/>
            </p:cNvSpPr>
            <p:nvPr/>
          </p:nvSpPr>
          <p:spPr bwMode="auto">
            <a:xfrm>
              <a:off x="1764" y="1763"/>
              <a:ext cx="27"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Rectangle 77"/>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2" name="Picture 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Rectangle 79"/>
            <p:cNvSpPr>
              <a:spLocks noChangeArrowheads="1"/>
            </p:cNvSpPr>
            <p:nvPr/>
          </p:nvSpPr>
          <p:spPr bwMode="auto">
            <a:xfrm>
              <a:off x="1791" y="1763"/>
              <a:ext cx="20"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Rectangle 80"/>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11"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82"/>
            <p:cNvSpPr>
              <a:spLocks noChangeArrowheads="1"/>
            </p:cNvSpPr>
            <p:nvPr/>
          </p:nvSpPr>
          <p:spPr bwMode="auto">
            <a:xfrm>
              <a:off x="1811"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Rectangle 83"/>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8" name="Picture 8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31"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Rectangle 85"/>
            <p:cNvSpPr>
              <a:spLocks noChangeArrowheads="1"/>
            </p:cNvSpPr>
            <p:nvPr/>
          </p:nvSpPr>
          <p:spPr bwMode="auto">
            <a:xfrm>
              <a:off x="1831"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Rectangle 86"/>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1"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59"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88"/>
            <p:cNvSpPr>
              <a:spLocks noChangeArrowheads="1"/>
            </p:cNvSpPr>
            <p:nvPr/>
          </p:nvSpPr>
          <p:spPr bwMode="auto">
            <a:xfrm>
              <a:off x="1859"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Rectangle 89"/>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4" name="Picture 9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8"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91"/>
            <p:cNvSpPr>
              <a:spLocks noChangeArrowheads="1"/>
            </p:cNvSpPr>
            <p:nvPr/>
          </p:nvSpPr>
          <p:spPr bwMode="auto">
            <a:xfrm>
              <a:off x="1878" y="1763"/>
              <a:ext cx="18"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Rectangle 92"/>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17" name="Picture 9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96"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94"/>
            <p:cNvSpPr>
              <a:spLocks noChangeArrowheads="1"/>
            </p:cNvSpPr>
            <p:nvPr/>
          </p:nvSpPr>
          <p:spPr bwMode="auto">
            <a:xfrm>
              <a:off x="1896"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Rectangle 95"/>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0" name="Picture 9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 name="Rectangle 97"/>
            <p:cNvSpPr>
              <a:spLocks noChangeArrowheads="1"/>
            </p:cNvSpPr>
            <p:nvPr/>
          </p:nvSpPr>
          <p:spPr bwMode="auto">
            <a:xfrm>
              <a:off x="1916"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Rectangle 98"/>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3" name="Picture 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4"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Rectangle 100"/>
            <p:cNvSpPr>
              <a:spLocks noChangeArrowheads="1"/>
            </p:cNvSpPr>
            <p:nvPr/>
          </p:nvSpPr>
          <p:spPr bwMode="auto">
            <a:xfrm>
              <a:off x="1944" y="1763"/>
              <a:ext cx="19" cy="896"/>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Rectangle 101"/>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 name="Picture 10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103"/>
            <p:cNvSpPr>
              <a:spLocks noChangeArrowheads="1"/>
            </p:cNvSpPr>
            <p:nvPr/>
          </p:nvSpPr>
          <p:spPr bwMode="auto">
            <a:xfrm>
              <a:off x="1963"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Rectangle 104"/>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9" name="Picture 1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3"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 name="Rectangle 106"/>
            <p:cNvSpPr>
              <a:spLocks noChangeArrowheads="1"/>
            </p:cNvSpPr>
            <p:nvPr/>
          </p:nvSpPr>
          <p:spPr bwMode="auto">
            <a:xfrm>
              <a:off x="1983" y="1763"/>
              <a:ext cx="2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Rectangle 107"/>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2" name="Picture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11"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09"/>
            <p:cNvSpPr>
              <a:spLocks noChangeArrowheads="1"/>
            </p:cNvSpPr>
            <p:nvPr/>
          </p:nvSpPr>
          <p:spPr bwMode="auto">
            <a:xfrm>
              <a:off x="2011"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Rectangle 110"/>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5" name="Picture 1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30"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Rectangle 112"/>
            <p:cNvSpPr>
              <a:spLocks noChangeArrowheads="1"/>
            </p:cNvSpPr>
            <p:nvPr/>
          </p:nvSpPr>
          <p:spPr bwMode="auto">
            <a:xfrm>
              <a:off x="2030" y="1763"/>
              <a:ext cx="18"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Rectangle 113"/>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8" name="Picture 1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Rectangle 115"/>
            <p:cNvSpPr>
              <a:spLocks noChangeArrowheads="1"/>
            </p:cNvSpPr>
            <p:nvPr/>
          </p:nvSpPr>
          <p:spPr bwMode="auto">
            <a:xfrm>
              <a:off x="2048" y="1763"/>
              <a:ext cx="1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8" name="Rectangle 116"/>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1" name="Picture 11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8"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 name="Rectangle 118"/>
            <p:cNvSpPr>
              <a:spLocks noChangeArrowheads="1"/>
            </p:cNvSpPr>
            <p:nvPr/>
          </p:nvSpPr>
          <p:spPr bwMode="auto">
            <a:xfrm>
              <a:off x="2058"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Rectangle 119"/>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4" name="Picture 1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68"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Rectangle 121"/>
            <p:cNvSpPr>
              <a:spLocks noChangeArrowheads="1"/>
            </p:cNvSpPr>
            <p:nvPr/>
          </p:nvSpPr>
          <p:spPr bwMode="auto">
            <a:xfrm>
              <a:off x="2068" y="1763"/>
              <a:ext cx="20"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Rectangle 122"/>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47" name="Picture 12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88"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 name="Rectangle 124"/>
            <p:cNvSpPr>
              <a:spLocks noChangeArrowheads="1"/>
            </p:cNvSpPr>
            <p:nvPr/>
          </p:nvSpPr>
          <p:spPr bwMode="auto">
            <a:xfrm>
              <a:off x="2088" y="1763"/>
              <a:ext cx="17"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Rectangle 125"/>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0" name="Picture 1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0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27"/>
            <p:cNvSpPr>
              <a:spLocks noChangeArrowheads="1"/>
            </p:cNvSpPr>
            <p:nvPr/>
          </p:nvSpPr>
          <p:spPr bwMode="auto">
            <a:xfrm>
              <a:off x="2105"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0" name="Rectangle 128"/>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3" name="Picture 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25" y="1763"/>
              <a:ext cx="3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Rectangle 130"/>
            <p:cNvSpPr>
              <a:spLocks noChangeArrowheads="1"/>
            </p:cNvSpPr>
            <p:nvPr/>
          </p:nvSpPr>
          <p:spPr bwMode="auto">
            <a:xfrm>
              <a:off x="2125" y="1763"/>
              <a:ext cx="3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Rectangle 131"/>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6" name="Picture 1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5" y="1763"/>
              <a:ext cx="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 name="Rectangle 133"/>
            <p:cNvSpPr>
              <a:spLocks noChangeArrowheads="1"/>
            </p:cNvSpPr>
            <p:nvPr/>
          </p:nvSpPr>
          <p:spPr bwMode="auto">
            <a:xfrm>
              <a:off x="2155" y="1763"/>
              <a:ext cx="8" cy="896"/>
            </a:xfrm>
            <a:prstGeom prst="rect">
              <a:avLst/>
            </a:prstGeom>
            <a:solidFill>
              <a:srgbClr val="EB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 name="Rectangle 134"/>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59" name="Picture 1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63"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 name="Rectangle 136"/>
            <p:cNvSpPr>
              <a:spLocks noChangeArrowheads="1"/>
            </p:cNvSpPr>
            <p:nvPr/>
          </p:nvSpPr>
          <p:spPr bwMode="auto">
            <a:xfrm>
              <a:off x="2163" y="1763"/>
              <a:ext cx="20"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Rectangle 137"/>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2" name="Picture 13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83"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1" name="Rectangle 139"/>
            <p:cNvSpPr>
              <a:spLocks noChangeArrowheads="1"/>
            </p:cNvSpPr>
            <p:nvPr/>
          </p:nvSpPr>
          <p:spPr bwMode="auto">
            <a:xfrm>
              <a:off x="2183"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2" name="Rectangle 140"/>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5" name="Picture 14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2"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4" name="Rectangle 142"/>
            <p:cNvSpPr>
              <a:spLocks noChangeArrowheads="1"/>
            </p:cNvSpPr>
            <p:nvPr/>
          </p:nvSpPr>
          <p:spPr bwMode="auto">
            <a:xfrm>
              <a:off x="2202"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Rectangle 143"/>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68" name="Picture 14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30"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45"/>
            <p:cNvSpPr>
              <a:spLocks noChangeArrowheads="1"/>
            </p:cNvSpPr>
            <p:nvPr/>
          </p:nvSpPr>
          <p:spPr bwMode="auto">
            <a:xfrm>
              <a:off x="2230" y="1763"/>
              <a:ext cx="20" cy="896"/>
            </a:xfrm>
            <a:prstGeom prst="rect">
              <a:avLst/>
            </a:prstGeom>
            <a:solidFill>
              <a:srgbClr val="EC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46"/>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1" name="Picture 1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250"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 name="Rectangle 148"/>
            <p:cNvSpPr>
              <a:spLocks noChangeArrowheads="1"/>
            </p:cNvSpPr>
            <p:nvPr/>
          </p:nvSpPr>
          <p:spPr bwMode="auto">
            <a:xfrm>
              <a:off x="2250" y="1763"/>
              <a:ext cx="17"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Rectangle 149"/>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4" name="Picture 15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67"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 name="Rectangle 151"/>
            <p:cNvSpPr>
              <a:spLocks noChangeArrowheads="1"/>
            </p:cNvSpPr>
            <p:nvPr/>
          </p:nvSpPr>
          <p:spPr bwMode="auto">
            <a:xfrm>
              <a:off x="2267" y="1763"/>
              <a:ext cx="1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Rectangle 152"/>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77" name="Picture 1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6" name="Rectangle 154"/>
            <p:cNvSpPr>
              <a:spLocks noChangeArrowheads="1"/>
            </p:cNvSpPr>
            <p:nvPr/>
          </p:nvSpPr>
          <p:spPr bwMode="auto">
            <a:xfrm>
              <a:off x="2277" y="1763"/>
              <a:ext cx="20" cy="896"/>
            </a:xfrm>
            <a:prstGeom prst="rect">
              <a:avLst/>
            </a:prstGeom>
            <a:solidFill>
              <a:srgbClr val="EC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Rectangle 155"/>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0" name="Picture 1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97"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57"/>
            <p:cNvSpPr>
              <a:spLocks noChangeArrowheads="1"/>
            </p:cNvSpPr>
            <p:nvPr/>
          </p:nvSpPr>
          <p:spPr bwMode="auto">
            <a:xfrm>
              <a:off x="2297" y="1763"/>
              <a:ext cx="18" cy="896"/>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Rectangle 158"/>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3" name="Picture 15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315"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Rectangle 160"/>
            <p:cNvSpPr>
              <a:spLocks noChangeArrowheads="1"/>
            </p:cNvSpPr>
            <p:nvPr/>
          </p:nvSpPr>
          <p:spPr bwMode="auto">
            <a:xfrm>
              <a:off x="2315" y="1763"/>
              <a:ext cx="20" cy="896"/>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Rectangle 161"/>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6" name="Picture 16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335"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63"/>
            <p:cNvSpPr>
              <a:spLocks noChangeArrowheads="1"/>
            </p:cNvSpPr>
            <p:nvPr/>
          </p:nvSpPr>
          <p:spPr bwMode="auto">
            <a:xfrm>
              <a:off x="2335" y="1763"/>
              <a:ext cx="10" cy="896"/>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Rectangle 164"/>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89" name="Picture 16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45"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 name="Rectangle 166"/>
            <p:cNvSpPr>
              <a:spLocks noChangeArrowheads="1"/>
            </p:cNvSpPr>
            <p:nvPr/>
          </p:nvSpPr>
          <p:spPr bwMode="auto">
            <a:xfrm>
              <a:off x="2345" y="1763"/>
              <a:ext cx="19" cy="896"/>
            </a:xfrm>
            <a:prstGeom prst="rect">
              <a:avLst/>
            </a:prstGeom>
            <a:solidFill>
              <a:srgbClr val="ED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Rectangle 167"/>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2" name="Picture 1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364"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69"/>
            <p:cNvSpPr>
              <a:spLocks noChangeArrowheads="1"/>
            </p:cNvSpPr>
            <p:nvPr/>
          </p:nvSpPr>
          <p:spPr bwMode="auto">
            <a:xfrm>
              <a:off x="2364"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Rectangle 170"/>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5" name="Picture 17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8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 name="Rectangle 172"/>
            <p:cNvSpPr>
              <a:spLocks noChangeArrowheads="1"/>
            </p:cNvSpPr>
            <p:nvPr/>
          </p:nvSpPr>
          <p:spPr bwMode="auto">
            <a:xfrm>
              <a:off x="2382" y="1763"/>
              <a:ext cx="1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Rectangle 173"/>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98" name="Picture 17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392"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175"/>
            <p:cNvSpPr>
              <a:spLocks noChangeArrowheads="1"/>
            </p:cNvSpPr>
            <p:nvPr/>
          </p:nvSpPr>
          <p:spPr bwMode="auto">
            <a:xfrm>
              <a:off x="2392" y="1763"/>
              <a:ext cx="10" cy="896"/>
            </a:xfrm>
            <a:prstGeom prst="rect">
              <a:avLst/>
            </a:prstGeom>
            <a:solidFill>
              <a:srgbClr val="EE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Rectangle 176"/>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1" name="Picture 17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02"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0" name="Rectangle 178"/>
            <p:cNvSpPr>
              <a:spLocks noChangeArrowheads="1"/>
            </p:cNvSpPr>
            <p:nvPr/>
          </p:nvSpPr>
          <p:spPr bwMode="auto">
            <a:xfrm>
              <a:off x="2402" y="1763"/>
              <a:ext cx="18" cy="896"/>
            </a:xfrm>
            <a:prstGeom prst="rect">
              <a:avLst/>
            </a:prstGeom>
            <a:solidFill>
              <a:srgbClr val="EC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Rectangle 179"/>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4" name="Picture 18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20"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181"/>
            <p:cNvSpPr>
              <a:spLocks noChangeArrowheads="1"/>
            </p:cNvSpPr>
            <p:nvPr/>
          </p:nvSpPr>
          <p:spPr bwMode="auto">
            <a:xfrm>
              <a:off x="2420" y="1763"/>
              <a:ext cx="19"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Rectangle 182"/>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7" name="Picture 18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439"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184"/>
            <p:cNvSpPr>
              <a:spLocks noChangeArrowheads="1"/>
            </p:cNvSpPr>
            <p:nvPr/>
          </p:nvSpPr>
          <p:spPr bwMode="auto">
            <a:xfrm>
              <a:off x="2439"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Rectangle 185"/>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0" name="Picture 18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59" y="1763"/>
              <a:ext cx="1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187"/>
            <p:cNvSpPr>
              <a:spLocks noChangeArrowheads="1"/>
            </p:cNvSpPr>
            <p:nvPr/>
          </p:nvSpPr>
          <p:spPr bwMode="auto">
            <a:xfrm>
              <a:off x="2459" y="1763"/>
              <a:ext cx="18" cy="896"/>
            </a:xfrm>
            <a:prstGeom prst="rect">
              <a:avLst/>
            </a:prstGeom>
            <a:solidFill>
              <a:srgbClr val="EB8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Rectangle 188"/>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3" name="Picture 18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77"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190"/>
            <p:cNvSpPr>
              <a:spLocks noChangeArrowheads="1"/>
            </p:cNvSpPr>
            <p:nvPr/>
          </p:nvSpPr>
          <p:spPr bwMode="auto">
            <a:xfrm>
              <a:off x="2477" y="1763"/>
              <a:ext cx="20"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Rectangle 191"/>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5" name="Picture 19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97" y="1763"/>
              <a:ext cx="1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6" name="Rectangle 193"/>
            <p:cNvSpPr>
              <a:spLocks noChangeArrowheads="1"/>
            </p:cNvSpPr>
            <p:nvPr/>
          </p:nvSpPr>
          <p:spPr bwMode="auto">
            <a:xfrm>
              <a:off x="2497" y="1763"/>
              <a:ext cx="19" cy="896"/>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194"/>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09" name="Picture 19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16" y="1763"/>
              <a:ext cx="2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196"/>
            <p:cNvSpPr>
              <a:spLocks noChangeArrowheads="1"/>
            </p:cNvSpPr>
            <p:nvPr/>
          </p:nvSpPr>
          <p:spPr bwMode="auto">
            <a:xfrm>
              <a:off x="2516" y="1763"/>
              <a:ext cx="28"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Rectangle 197"/>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14" name="Picture 1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44" y="1763"/>
              <a:ext cx="2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5" name="Rectangle 199"/>
            <p:cNvSpPr>
              <a:spLocks noChangeArrowheads="1"/>
            </p:cNvSpPr>
            <p:nvPr/>
          </p:nvSpPr>
          <p:spPr bwMode="auto">
            <a:xfrm>
              <a:off x="2544" y="1763"/>
              <a:ext cx="20" cy="896"/>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Rectangle 200"/>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89" name="Picture 20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4" y="1763"/>
              <a:ext cx="1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202"/>
            <p:cNvSpPr>
              <a:spLocks noChangeArrowheads="1"/>
            </p:cNvSpPr>
            <p:nvPr/>
          </p:nvSpPr>
          <p:spPr bwMode="auto">
            <a:xfrm>
              <a:off x="2564" y="1763"/>
              <a:ext cx="10" cy="896"/>
            </a:xfrm>
            <a:prstGeom prst="rect">
              <a:avLst/>
            </a:prstGeom>
            <a:solidFill>
              <a:srgbClr val="EC9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Rectangle 203"/>
            <p:cNvSpPr>
              <a:spLocks noChangeArrowheads="1"/>
            </p:cNvSpPr>
            <p:nvPr/>
          </p:nvSpPr>
          <p:spPr bwMode="auto">
            <a:xfrm>
              <a:off x="2574" y="1763"/>
              <a:ext cx="17" cy="896"/>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4" name="Picture 20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74" y="1763"/>
              <a:ext cx="17"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06"/>
          <p:cNvSpPr>
            <a:spLocks noChangeArrowheads="1"/>
          </p:cNvSpPr>
          <p:nvPr/>
        </p:nvSpPr>
        <p:spPr bwMode="auto">
          <a:xfrm>
            <a:off x="4086226" y="2798763"/>
            <a:ext cx="26988" cy="142240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207"/>
          <p:cNvSpPr>
            <a:spLocks noChangeArrowheads="1"/>
          </p:cNvSpPr>
          <p:nvPr/>
        </p:nvSpPr>
        <p:spPr bwMode="auto">
          <a:xfrm>
            <a:off x="4113213"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2" name="Picture 2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113213"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4113213" y="2798763"/>
            <a:ext cx="31750" cy="142240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210"/>
          <p:cNvSpPr>
            <a:spLocks noChangeArrowheads="1"/>
          </p:cNvSpPr>
          <p:nvPr/>
        </p:nvSpPr>
        <p:spPr bwMode="auto">
          <a:xfrm>
            <a:off x="4144963"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5" name="Picture 21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144963" y="2798763"/>
            <a:ext cx="28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4144963" y="2798763"/>
            <a:ext cx="28575" cy="142240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213"/>
          <p:cNvSpPr>
            <a:spLocks noChangeArrowheads="1"/>
          </p:cNvSpPr>
          <p:nvPr/>
        </p:nvSpPr>
        <p:spPr bwMode="auto">
          <a:xfrm>
            <a:off x="4173538"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8" name="Picture 21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4173538" y="2798763"/>
            <a:ext cx="317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4173538" y="2798763"/>
            <a:ext cx="31750" cy="142240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216"/>
          <p:cNvSpPr>
            <a:spLocks noChangeArrowheads="1"/>
          </p:cNvSpPr>
          <p:nvPr/>
        </p:nvSpPr>
        <p:spPr bwMode="auto">
          <a:xfrm>
            <a:off x="4205288"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1" name="Picture 21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205288" y="2798763"/>
            <a:ext cx="15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a:off x="4205288" y="2798763"/>
            <a:ext cx="15875" cy="142240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219"/>
          <p:cNvSpPr>
            <a:spLocks noChangeArrowheads="1"/>
          </p:cNvSpPr>
          <p:nvPr/>
        </p:nvSpPr>
        <p:spPr bwMode="auto">
          <a:xfrm>
            <a:off x="4221163"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4" name="Picture 22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221163" y="2798763"/>
            <a:ext cx="30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1"/>
          <p:cNvSpPr>
            <a:spLocks noChangeArrowheads="1"/>
          </p:cNvSpPr>
          <p:nvPr/>
        </p:nvSpPr>
        <p:spPr bwMode="auto">
          <a:xfrm>
            <a:off x="4221163" y="2798763"/>
            <a:ext cx="30163" cy="142240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222"/>
          <p:cNvSpPr>
            <a:spLocks noChangeArrowheads="1"/>
          </p:cNvSpPr>
          <p:nvPr/>
        </p:nvSpPr>
        <p:spPr bwMode="auto">
          <a:xfrm>
            <a:off x="4251326"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7" name="Picture 22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251326" y="2798763"/>
            <a:ext cx="95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4251326" y="2798763"/>
            <a:ext cx="9525" cy="142240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5"/>
          <p:cNvSpPr>
            <a:spLocks/>
          </p:cNvSpPr>
          <p:nvPr/>
        </p:nvSpPr>
        <p:spPr bwMode="auto">
          <a:xfrm>
            <a:off x="388938" y="2798763"/>
            <a:ext cx="3868738" cy="141922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0" name="Picture 226"/>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2684463"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2684463" y="3419475"/>
            <a:ext cx="168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2701926" y="3429000"/>
            <a:ext cx="125413" cy="188913"/>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3" name="Picture 22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379663"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379663" y="2914650"/>
            <a:ext cx="1752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2400301"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2"/>
          <p:cNvSpPr>
            <a:spLocks/>
          </p:cNvSpPr>
          <p:nvPr/>
        </p:nvSpPr>
        <p:spPr bwMode="auto">
          <a:xfrm>
            <a:off x="2400301" y="2927350"/>
            <a:ext cx="1704975" cy="1158875"/>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33"/>
          <p:cNvSpPr>
            <a:spLocks noChangeArrowheads="1"/>
          </p:cNvSpPr>
          <p:nvPr/>
        </p:nvSpPr>
        <p:spPr bwMode="auto">
          <a:xfrm>
            <a:off x="2579688" y="3041650"/>
            <a:ext cx="149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Client Library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4"/>
          <p:cNvSpPr>
            <a:spLocks noChangeArrowheads="1"/>
          </p:cNvSpPr>
          <p:nvPr/>
        </p:nvSpPr>
        <p:spPr bwMode="auto">
          <a:xfrm>
            <a:off x="3144838" y="3344863"/>
            <a:ext cx="411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or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35"/>
          <p:cNvSpPr>
            <a:spLocks noChangeArrowheads="1"/>
          </p:cNvSpPr>
          <p:nvPr/>
        </p:nvSpPr>
        <p:spPr bwMode="auto">
          <a:xfrm>
            <a:off x="2817813" y="3646488"/>
            <a:ext cx="1016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Web API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60" name="Picture 236"/>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4684713"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 name="Picture 237"/>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4684713" y="4551363"/>
            <a:ext cx="18462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38"/>
          <p:cNvSpPr>
            <a:spLocks/>
          </p:cNvSpPr>
          <p:nvPr/>
        </p:nvSpPr>
        <p:spPr bwMode="auto">
          <a:xfrm>
            <a:off x="4705351"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9"/>
          <p:cNvSpPr>
            <a:spLocks/>
          </p:cNvSpPr>
          <p:nvPr/>
        </p:nvSpPr>
        <p:spPr bwMode="auto">
          <a:xfrm>
            <a:off x="4705351" y="4562475"/>
            <a:ext cx="1798638" cy="728663"/>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40"/>
          <p:cNvSpPr>
            <a:spLocks noChangeArrowheads="1"/>
          </p:cNvSpPr>
          <p:nvPr/>
        </p:nvSpPr>
        <p:spPr bwMode="auto">
          <a:xfrm>
            <a:off x="5049838" y="4764088"/>
            <a:ext cx="125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Join Server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6" name="Freeform 241"/>
          <p:cNvSpPr>
            <a:spLocks/>
          </p:cNvSpPr>
          <p:nvPr/>
        </p:nvSpPr>
        <p:spPr bwMode="auto">
          <a:xfrm>
            <a:off x="3252788" y="4086225"/>
            <a:ext cx="1355725" cy="839788"/>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242"/>
          <p:cNvSpPr>
            <a:spLocks/>
          </p:cNvSpPr>
          <p:nvPr/>
        </p:nvSpPr>
        <p:spPr bwMode="auto">
          <a:xfrm>
            <a:off x="4595813"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Rectangle 243"/>
          <p:cNvSpPr>
            <a:spLocks noChangeArrowheads="1"/>
          </p:cNvSpPr>
          <p:nvPr/>
        </p:nvSpPr>
        <p:spPr bwMode="auto">
          <a:xfrm>
            <a:off x="3363913" y="4618038"/>
            <a:ext cx="720725"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Rectangle 244"/>
          <p:cNvSpPr>
            <a:spLocks noChangeArrowheads="1"/>
          </p:cNvSpPr>
          <p:nvPr/>
        </p:nvSpPr>
        <p:spPr bwMode="auto">
          <a:xfrm>
            <a:off x="3365501" y="4611688"/>
            <a:ext cx="85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Decisions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0" name="Rectangle 245"/>
          <p:cNvSpPr>
            <a:spLocks noChangeArrowheads="1"/>
          </p:cNvSpPr>
          <p:nvPr/>
        </p:nvSpPr>
        <p:spPr bwMode="auto">
          <a:xfrm>
            <a:off x="3395663" y="4838700"/>
            <a:ext cx="755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0" name="Picture 24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575426"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1" name="Picture 24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6575426" y="2871788"/>
            <a:ext cx="1649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 name="Freeform 248"/>
          <p:cNvSpPr>
            <a:spLocks/>
          </p:cNvSpPr>
          <p:nvPr/>
        </p:nvSpPr>
        <p:spPr bwMode="auto">
          <a:xfrm>
            <a:off x="6594476"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249"/>
          <p:cNvSpPr>
            <a:spLocks/>
          </p:cNvSpPr>
          <p:nvPr/>
        </p:nvSpPr>
        <p:spPr bwMode="auto">
          <a:xfrm>
            <a:off x="6594476" y="2881313"/>
            <a:ext cx="1603375" cy="1250950"/>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Rectangle 250"/>
          <p:cNvSpPr>
            <a:spLocks noChangeArrowheads="1"/>
          </p:cNvSpPr>
          <p:nvPr/>
        </p:nvSpPr>
        <p:spPr bwMode="auto">
          <a:xfrm>
            <a:off x="7062788" y="3194050"/>
            <a:ext cx="868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Online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4" name="Rectangle 251"/>
          <p:cNvSpPr>
            <a:spLocks noChangeArrowheads="1"/>
          </p:cNvSpPr>
          <p:nvPr/>
        </p:nvSpPr>
        <p:spPr bwMode="auto">
          <a:xfrm>
            <a:off x="6958013"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76" name="Picture 252"/>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9771063" y="2871788"/>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7" name="Picture 253"/>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9771063" y="2871788"/>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5" name="Freeform 254"/>
          <p:cNvSpPr>
            <a:spLocks/>
          </p:cNvSpPr>
          <p:nvPr/>
        </p:nvSpPr>
        <p:spPr bwMode="auto">
          <a:xfrm>
            <a:off x="9791701" y="2881313"/>
            <a:ext cx="1704975" cy="1250950"/>
          </a:xfrm>
          <a:custGeom>
            <a:avLst/>
            <a:gdLst>
              <a:gd name="T0" fmla="*/ 290 w 4350"/>
              <a:gd name="T1" fmla="*/ 3174 h 3174"/>
              <a:gd name="T2" fmla="*/ 4059 w 4350"/>
              <a:gd name="T3" fmla="*/ 3174 h 3174"/>
              <a:gd name="T4" fmla="*/ 4350 w 4350"/>
              <a:gd name="T5" fmla="*/ 2884 h 3174"/>
              <a:gd name="T6" fmla="*/ 4350 w 4350"/>
              <a:gd name="T7" fmla="*/ 290 h 3174"/>
              <a:gd name="T8" fmla="*/ 4059 w 4350"/>
              <a:gd name="T9" fmla="*/ 0 h 3174"/>
              <a:gd name="T10" fmla="*/ 290 w 4350"/>
              <a:gd name="T11" fmla="*/ 0 h 3174"/>
              <a:gd name="T12" fmla="*/ 0 w 4350"/>
              <a:gd name="T13" fmla="*/ 290 h 3174"/>
              <a:gd name="T14" fmla="*/ 0 w 4350"/>
              <a:gd name="T15" fmla="*/ 2884 h 3174"/>
              <a:gd name="T16" fmla="*/ 290 w 4350"/>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0" h="3174">
                <a:moveTo>
                  <a:pt x="290" y="3174"/>
                </a:moveTo>
                <a:lnTo>
                  <a:pt x="4059" y="3174"/>
                </a:lnTo>
                <a:cubicBezTo>
                  <a:pt x="4220" y="3174"/>
                  <a:pt x="4350" y="3045"/>
                  <a:pt x="4350" y="2884"/>
                </a:cubicBezTo>
                <a:lnTo>
                  <a:pt x="4350" y="290"/>
                </a:lnTo>
                <a:cubicBezTo>
                  <a:pt x="4350" y="130"/>
                  <a:pt x="4220" y="0"/>
                  <a:pt x="4059" y="0"/>
                </a:cubicBezTo>
                <a:lnTo>
                  <a:pt x="290" y="0"/>
                </a:lnTo>
                <a:cubicBezTo>
                  <a:pt x="129" y="0"/>
                  <a:pt x="0" y="130"/>
                  <a:pt x="0" y="290"/>
                </a:cubicBezTo>
                <a:lnTo>
                  <a:pt x="0" y="2884"/>
                </a:lnTo>
                <a:cubicBezTo>
                  <a:pt x="0" y="3045"/>
                  <a:pt x="129" y="3174"/>
                  <a:pt x="290" y="317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255"/>
          <p:cNvSpPr>
            <a:spLocks/>
          </p:cNvSpPr>
          <p:nvPr/>
        </p:nvSpPr>
        <p:spPr bwMode="auto">
          <a:xfrm>
            <a:off x="9791701" y="2881313"/>
            <a:ext cx="1704975" cy="1250950"/>
          </a:xfrm>
          <a:custGeom>
            <a:avLst/>
            <a:gdLst>
              <a:gd name="T0" fmla="*/ 290 w 4350"/>
              <a:gd name="T1" fmla="*/ 3174 h 3174"/>
              <a:gd name="T2" fmla="*/ 4059 w 4350"/>
              <a:gd name="T3" fmla="*/ 3174 h 3174"/>
              <a:gd name="T4" fmla="*/ 4350 w 4350"/>
              <a:gd name="T5" fmla="*/ 2884 h 3174"/>
              <a:gd name="T6" fmla="*/ 4350 w 4350"/>
              <a:gd name="T7" fmla="*/ 290 h 3174"/>
              <a:gd name="T8" fmla="*/ 4059 w 4350"/>
              <a:gd name="T9" fmla="*/ 0 h 3174"/>
              <a:gd name="T10" fmla="*/ 290 w 4350"/>
              <a:gd name="T11" fmla="*/ 0 h 3174"/>
              <a:gd name="T12" fmla="*/ 0 w 4350"/>
              <a:gd name="T13" fmla="*/ 290 h 3174"/>
              <a:gd name="T14" fmla="*/ 0 w 4350"/>
              <a:gd name="T15" fmla="*/ 2884 h 3174"/>
              <a:gd name="T16" fmla="*/ 290 w 4350"/>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0" h="3174">
                <a:moveTo>
                  <a:pt x="290" y="3174"/>
                </a:moveTo>
                <a:lnTo>
                  <a:pt x="4059" y="3174"/>
                </a:lnTo>
                <a:cubicBezTo>
                  <a:pt x="4220" y="3174"/>
                  <a:pt x="4350" y="3045"/>
                  <a:pt x="4350" y="2884"/>
                </a:cubicBezTo>
                <a:lnTo>
                  <a:pt x="4350" y="290"/>
                </a:lnTo>
                <a:cubicBezTo>
                  <a:pt x="4350" y="130"/>
                  <a:pt x="4220" y="0"/>
                  <a:pt x="4059" y="0"/>
                </a:cubicBezTo>
                <a:lnTo>
                  <a:pt x="290" y="0"/>
                </a:lnTo>
                <a:cubicBezTo>
                  <a:pt x="129" y="0"/>
                  <a:pt x="0" y="130"/>
                  <a:pt x="0" y="290"/>
                </a:cubicBezTo>
                <a:lnTo>
                  <a:pt x="0" y="2884"/>
                </a:lnTo>
                <a:cubicBezTo>
                  <a:pt x="0" y="3045"/>
                  <a:pt x="129" y="3174"/>
                  <a:pt x="290" y="3174"/>
                </a:cubicBezTo>
                <a:close/>
              </a:path>
            </a:pathLst>
          </a:cu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7" name="Rectangle 256"/>
          <p:cNvSpPr>
            <a:spLocks noChangeArrowheads="1"/>
          </p:cNvSpPr>
          <p:nvPr/>
        </p:nvSpPr>
        <p:spPr bwMode="auto">
          <a:xfrm>
            <a:off x="10299701" y="3194050"/>
            <a:ext cx="890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Offline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8" name="Rectangle 257"/>
          <p:cNvSpPr>
            <a:spLocks noChangeArrowheads="1"/>
          </p:cNvSpPr>
          <p:nvPr/>
        </p:nvSpPr>
        <p:spPr bwMode="auto">
          <a:xfrm>
            <a:off x="10206038" y="3495675"/>
            <a:ext cx="1022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Learning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82" name="Picture 258"/>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3" name="Picture 259"/>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8534401" y="4551363"/>
            <a:ext cx="1082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4" name="Picture 260"/>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8553451" y="4624388"/>
            <a:ext cx="10414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5" name="Picture 261"/>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8553451" y="4624388"/>
            <a:ext cx="10414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 name="Freeform 262"/>
          <p:cNvSpPr>
            <a:spLocks/>
          </p:cNvSpPr>
          <p:nvPr/>
        </p:nvSpPr>
        <p:spPr bwMode="auto">
          <a:xfrm>
            <a:off x="8574088" y="4635500"/>
            <a:ext cx="995363" cy="655638"/>
          </a:xfrm>
          <a:custGeom>
            <a:avLst/>
            <a:gdLst>
              <a:gd name="T0" fmla="*/ 0 w 2539"/>
              <a:gd name="T1" fmla="*/ 1478 h 1663"/>
              <a:gd name="T2" fmla="*/ 1269 w 2539"/>
              <a:gd name="T3" fmla="*/ 1663 h 1663"/>
              <a:gd name="T4" fmla="*/ 2539 w 2539"/>
              <a:gd name="T5" fmla="*/ 1478 h 1663"/>
              <a:gd name="T6" fmla="*/ 2539 w 2539"/>
              <a:gd name="T7" fmla="*/ 0 h 1663"/>
              <a:gd name="T8" fmla="*/ 0 w 2539"/>
              <a:gd name="T9" fmla="*/ 0 h 1663"/>
              <a:gd name="T10" fmla="*/ 0 w 2539"/>
              <a:gd name="T11" fmla="*/ 1478 h 1663"/>
            </a:gdLst>
            <a:ahLst/>
            <a:cxnLst>
              <a:cxn ang="0">
                <a:pos x="T0" y="T1"/>
              </a:cxn>
              <a:cxn ang="0">
                <a:pos x="T2" y="T3"/>
              </a:cxn>
              <a:cxn ang="0">
                <a:pos x="T4" y="T5"/>
              </a:cxn>
              <a:cxn ang="0">
                <a:pos x="T6" y="T7"/>
              </a:cxn>
              <a:cxn ang="0">
                <a:pos x="T8" y="T9"/>
              </a:cxn>
              <a:cxn ang="0">
                <a:pos x="T10" y="T11"/>
              </a:cxn>
            </a:cxnLst>
            <a:rect l="0" t="0" r="r" b="b"/>
            <a:pathLst>
              <a:path w="2539" h="1663">
                <a:moveTo>
                  <a:pt x="0" y="1478"/>
                </a:moveTo>
                <a:cubicBezTo>
                  <a:pt x="0" y="1580"/>
                  <a:pt x="568" y="1663"/>
                  <a:pt x="1269" y="1663"/>
                </a:cubicBezTo>
                <a:cubicBezTo>
                  <a:pt x="1970" y="1663"/>
                  <a:pt x="2539" y="1580"/>
                  <a:pt x="2539" y="1478"/>
                </a:cubicBezTo>
                <a:lnTo>
                  <a:pt x="2539" y="0"/>
                </a:lnTo>
                <a:lnTo>
                  <a:pt x="0" y="0"/>
                </a:lnTo>
                <a:lnTo>
                  <a:pt x="0" y="1478"/>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 name="Freeform 263"/>
          <p:cNvSpPr>
            <a:spLocks/>
          </p:cNvSpPr>
          <p:nvPr/>
        </p:nvSpPr>
        <p:spPr bwMode="auto">
          <a:xfrm>
            <a:off x="8580438" y="4659313"/>
            <a:ext cx="995363" cy="655638"/>
          </a:xfrm>
          <a:custGeom>
            <a:avLst/>
            <a:gdLst>
              <a:gd name="T0" fmla="*/ 0 w 2539"/>
              <a:gd name="T1" fmla="*/ 1478 h 1663"/>
              <a:gd name="T2" fmla="*/ 1269 w 2539"/>
              <a:gd name="T3" fmla="*/ 1663 h 1663"/>
              <a:gd name="T4" fmla="*/ 2539 w 2539"/>
              <a:gd name="T5" fmla="*/ 1478 h 1663"/>
              <a:gd name="T6" fmla="*/ 2539 w 2539"/>
              <a:gd name="T7" fmla="*/ 0 h 1663"/>
              <a:gd name="T8" fmla="*/ 0 w 2539"/>
              <a:gd name="T9" fmla="*/ 0 h 1663"/>
              <a:gd name="T10" fmla="*/ 0 w 2539"/>
              <a:gd name="T11" fmla="*/ 1478 h 1663"/>
            </a:gdLst>
            <a:ahLst/>
            <a:cxnLst>
              <a:cxn ang="0">
                <a:pos x="T0" y="T1"/>
              </a:cxn>
              <a:cxn ang="0">
                <a:pos x="T2" y="T3"/>
              </a:cxn>
              <a:cxn ang="0">
                <a:pos x="T4" y="T5"/>
              </a:cxn>
              <a:cxn ang="0">
                <a:pos x="T6" y="T7"/>
              </a:cxn>
              <a:cxn ang="0">
                <a:pos x="T8" y="T9"/>
              </a:cxn>
              <a:cxn ang="0">
                <a:pos x="T10" y="T11"/>
              </a:cxn>
            </a:cxnLst>
            <a:rect l="0" t="0" r="r" b="b"/>
            <a:pathLst>
              <a:path w="2539" h="1663">
                <a:moveTo>
                  <a:pt x="0" y="1478"/>
                </a:moveTo>
                <a:cubicBezTo>
                  <a:pt x="0" y="1580"/>
                  <a:pt x="568" y="1663"/>
                  <a:pt x="1269" y="1663"/>
                </a:cubicBezTo>
                <a:cubicBezTo>
                  <a:pt x="1970" y="1663"/>
                  <a:pt x="2539" y="1580"/>
                  <a:pt x="2539" y="1478"/>
                </a:cubicBezTo>
                <a:lnTo>
                  <a:pt x="2539" y="0"/>
                </a:lnTo>
                <a:lnTo>
                  <a:pt x="0" y="0"/>
                </a:lnTo>
                <a:lnTo>
                  <a:pt x="0" y="1478"/>
                </a:lnTo>
                <a:close/>
              </a:path>
            </a:pathLst>
          </a:cu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1" name="Oval 264"/>
          <p:cNvSpPr>
            <a:spLocks noChangeArrowheads="1"/>
          </p:cNvSpPr>
          <p:nvPr/>
        </p:nvSpPr>
        <p:spPr bwMode="auto">
          <a:xfrm>
            <a:off x="8574088" y="4562475"/>
            <a:ext cx="995363" cy="146050"/>
          </a:xfrm>
          <a:prstGeom prst="ellipse">
            <a:avLst/>
          </a:pr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3" name="Oval 265"/>
          <p:cNvSpPr>
            <a:spLocks noChangeArrowheads="1"/>
          </p:cNvSpPr>
          <p:nvPr/>
        </p:nvSpPr>
        <p:spPr bwMode="auto">
          <a:xfrm>
            <a:off x="8574088" y="4562475"/>
            <a:ext cx="995363" cy="146050"/>
          </a:xfrm>
          <a:prstGeom prst="ellipse">
            <a:avLst/>
          </a:pr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4" name="Rectangle 266"/>
          <p:cNvSpPr>
            <a:spLocks noChangeArrowheads="1"/>
          </p:cNvSpPr>
          <p:nvPr/>
        </p:nvSpPr>
        <p:spPr bwMode="auto">
          <a:xfrm>
            <a:off x="8832851" y="4764088"/>
            <a:ext cx="485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36" name="Line 267"/>
          <p:cNvSpPr>
            <a:spLocks noChangeShapeType="1"/>
          </p:cNvSpPr>
          <p:nvPr/>
        </p:nvSpPr>
        <p:spPr bwMode="auto">
          <a:xfrm>
            <a:off x="6503988" y="4926013"/>
            <a:ext cx="197326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7" name="Freeform 268"/>
          <p:cNvSpPr>
            <a:spLocks/>
          </p:cNvSpPr>
          <p:nvPr/>
        </p:nvSpPr>
        <p:spPr bwMode="auto">
          <a:xfrm>
            <a:off x="8464551" y="4872038"/>
            <a:ext cx="109538" cy="109538"/>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9" name="Freeform 269"/>
          <p:cNvSpPr>
            <a:spLocks/>
          </p:cNvSpPr>
          <p:nvPr/>
        </p:nvSpPr>
        <p:spPr bwMode="auto">
          <a:xfrm>
            <a:off x="3255963" y="2241550"/>
            <a:ext cx="4141788" cy="639763"/>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270"/>
          <p:cNvSpPr>
            <a:spLocks/>
          </p:cNvSpPr>
          <p:nvPr/>
        </p:nvSpPr>
        <p:spPr bwMode="auto">
          <a:xfrm>
            <a:off x="3200401" y="2814638"/>
            <a:ext cx="111125" cy="112713"/>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Rectangle 271"/>
          <p:cNvSpPr>
            <a:spLocks noChangeArrowheads="1"/>
          </p:cNvSpPr>
          <p:nvPr/>
        </p:nvSpPr>
        <p:spPr bwMode="auto">
          <a:xfrm>
            <a:off x="4878388" y="2128838"/>
            <a:ext cx="8604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Rectangle 272"/>
          <p:cNvSpPr>
            <a:spLocks noChangeArrowheads="1"/>
          </p:cNvSpPr>
          <p:nvPr/>
        </p:nvSpPr>
        <p:spPr bwMode="auto">
          <a:xfrm>
            <a:off x="4879976" y="2120900"/>
            <a:ext cx="955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Best model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5" name="Line 273"/>
          <p:cNvSpPr>
            <a:spLocks noChangeShapeType="1"/>
          </p:cNvSpPr>
          <p:nvPr/>
        </p:nvSpPr>
        <p:spPr bwMode="auto">
          <a:xfrm flipH="1">
            <a:off x="8293101" y="3506788"/>
            <a:ext cx="149860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6" name="Freeform 274"/>
          <p:cNvSpPr>
            <a:spLocks/>
          </p:cNvSpPr>
          <p:nvPr/>
        </p:nvSpPr>
        <p:spPr bwMode="auto">
          <a:xfrm>
            <a:off x="8197851" y="3452813"/>
            <a:ext cx="109538" cy="109538"/>
          </a:xfrm>
          <a:custGeom>
            <a:avLst/>
            <a:gdLst>
              <a:gd name="T0" fmla="*/ 69 w 69"/>
              <a:gd name="T1" fmla="*/ 69 h 69"/>
              <a:gd name="T2" fmla="*/ 0 w 69"/>
              <a:gd name="T3" fmla="*/ 34 h 69"/>
              <a:gd name="T4" fmla="*/ 69 w 69"/>
              <a:gd name="T5" fmla="*/ 0 h 69"/>
              <a:gd name="T6" fmla="*/ 69 w 69"/>
              <a:gd name="T7" fmla="*/ 69 h 69"/>
            </a:gdLst>
            <a:ahLst/>
            <a:cxnLst>
              <a:cxn ang="0">
                <a:pos x="T0" y="T1"/>
              </a:cxn>
              <a:cxn ang="0">
                <a:pos x="T2" y="T3"/>
              </a:cxn>
              <a:cxn ang="0">
                <a:pos x="T4" y="T5"/>
              </a:cxn>
              <a:cxn ang="0">
                <a:pos x="T6" y="T7"/>
              </a:cxn>
            </a:cxnLst>
            <a:rect l="0" t="0" r="r" b="b"/>
            <a:pathLst>
              <a:path w="69" h="69">
                <a:moveTo>
                  <a:pt x="69" y="69"/>
                </a:moveTo>
                <a:lnTo>
                  <a:pt x="0" y="34"/>
                </a:lnTo>
                <a:lnTo>
                  <a:pt x="69" y="0"/>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8" name="Rectangle 275"/>
          <p:cNvSpPr>
            <a:spLocks noChangeArrowheads="1"/>
          </p:cNvSpPr>
          <p:nvPr/>
        </p:nvSpPr>
        <p:spPr bwMode="auto">
          <a:xfrm>
            <a:off x="8553451" y="3279775"/>
            <a:ext cx="882650" cy="45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9" name="Rectangle 276"/>
          <p:cNvSpPr>
            <a:spLocks noChangeArrowheads="1"/>
          </p:cNvSpPr>
          <p:nvPr/>
        </p:nvSpPr>
        <p:spPr bwMode="auto">
          <a:xfrm>
            <a:off x="8528828" y="3065351"/>
            <a:ext cx="931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Hyper-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Parameters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2" name="Rectangle 277"/>
          <p:cNvSpPr>
            <a:spLocks noChangeArrowheads="1"/>
          </p:cNvSpPr>
          <p:nvPr/>
        </p:nvSpPr>
        <p:spPr bwMode="auto">
          <a:xfrm>
            <a:off x="8652812" y="3501097"/>
            <a:ext cx="6724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Features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5" name="Freeform 278"/>
          <p:cNvSpPr>
            <a:spLocks/>
          </p:cNvSpPr>
          <p:nvPr/>
        </p:nvSpPr>
        <p:spPr bwMode="auto">
          <a:xfrm>
            <a:off x="9569451" y="4229100"/>
            <a:ext cx="1073150" cy="696913"/>
          </a:xfrm>
          <a:custGeom>
            <a:avLst/>
            <a:gdLst>
              <a:gd name="T0" fmla="*/ 0 w 676"/>
              <a:gd name="T1" fmla="*/ 439 h 439"/>
              <a:gd name="T2" fmla="*/ 560 w 676"/>
              <a:gd name="T3" fmla="*/ 338 h 439"/>
              <a:gd name="T4" fmla="*/ 676 w 676"/>
              <a:gd name="T5" fmla="*/ 0 h 439"/>
            </a:gdLst>
            <a:ahLst/>
            <a:cxnLst>
              <a:cxn ang="0">
                <a:pos x="T0" y="T1"/>
              </a:cxn>
              <a:cxn ang="0">
                <a:pos x="T2" y="T3"/>
              </a:cxn>
              <a:cxn ang="0">
                <a:pos x="T4" y="T5"/>
              </a:cxn>
            </a:cxnLst>
            <a:rect l="0" t="0" r="r" b="b"/>
            <a:pathLst>
              <a:path w="676" h="439">
                <a:moveTo>
                  <a:pt x="0" y="439"/>
                </a:moveTo>
                <a:cubicBezTo>
                  <a:pt x="169" y="439"/>
                  <a:pt x="433" y="439"/>
                  <a:pt x="560" y="338"/>
                </a:cubicBezTo>
                <a:cubicBezTo>
                  <a:pt x="659" y="259"/>
                  <a:pt x="674" y="117"/>
                  <a:pt x="676"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6" name="Freeform 279"/>
          <p:cNvSpPr>
            <a:spLocks/>
          </p:cNvSpPr>
          <p:nvPr/>
        </p:nvSpPr>
        <p:spPr bwMode="auto">
          <a:xfrm>
            <a:off x="10588626"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04" name="Picture 280"/>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366713"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 name="Picture 281"/>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366713" y="2782888"/>
            <a:ext cx="10477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 name="Freeform 282"/>
          <p:cNvSpPr>
            <a:spLocks/>
          </p:cNvSpPr>
          <p:nvPr/>
        </p:nvSpPr>
        <p:spPr bwMode="auto">
          <a:xfrm>
            <a:off x="388938" y="2797175"/>
            <a:ext cx="995363" cy="141922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283"/>
          <p:cNvSpPr>
            <a:spLocks noEditPoints="1"/>
          </p:cNvSpPr>
          <p:nvPr/>
        </p:nvSpPr>
        <p:spPr bwMode="auto">
          <a:xfrm>
            <a:off x="387351" y="2794000"/>
            <a:ext cx="1000125" cy="1425575"/>
          </a:xfrm>
          <a:custGeom>
            <a:avLst/>
            <a:gdLst>
              <a:gd name="T0" fmla="*/ 51 w 630"/>
              <a:gd name="T1" fmla="*/ 896 h 898"/>
              <a:gd name="T2" fmla="*/ 130 w 630"/>
              <a:gd name="T3" fmla="*/ 894 h 898"/>
              <a:gd name="T4" fmla="*/ 196 w 630"/>
              <a:gd name="T5" fmla="*/ 898 h 898"/>
              <a:gd name="T6" fmla="*/ 209 w 630"/>
              <a:gd name="T7" fmla="*/ 894 h 898"/>
              <a:gd name="T8" fmla="*/ 315 w 630"/>
              <a:gd name="T9" fmla="*/ 894 h 898"/>
              <a:gd name="T10" fmla="*/ 328 w 630"/>
              <a:gd name="T11" fmla="*/ 898 h 898"/>
              <a:gd name="T12" fmla="*/ 407 w 630"/>
              <a:gd name="T13" fmla="*/ 894 h 898"/>
              <a:gd name="T14" fmla="*/ 473 w 630"/>
              <a:gd name="T15" fmla="*/ 898 h 898"/>
              <a:gd name="T16" fmla="*/ 486 w 630"/>
              <a:gd name="T17" fmla="*/ 894 h 898"/>
              <a:gd name="T18" fmla="*/ 566 w 630"/>
              <a:gd name="T19" fmla="*/ 894 h 898"/>
              <a:gd name="T20" fmla="*/ 591 w 630"/>
              <a:gd name="T21" fmla="*/ 892 h 898"/>
              <a:gd name="T22" fmla="*/ 609 w 630"/>
              <a:gd name="T23" fmla="*/ 876 h 898"/>
              <a:gd name="T24" fmla="*/ 611 w 630"/>
              <a:gd name="T25" fmla="*/ 879 h 898"/>
              <a:gd name="T26" fmla="*/ 627 w 630"/>
              <a:gd name="T27" fmla="*/ 833 h 898"/>
              <a:gd name="T28" fmla="*/ 627 w 630"/>
              <a:gd name="T29" fmla="*/ 813 h 898"/>
              <a:gd name="T30" fmla="*/ 630 w 630"/>
              <a:gd name="T31" fmla="*/ 747 h 898"/>
              <a:gd name="T32" fmla="*/ 627 w 630"/>
              <a:gd name="T33" fmla="*/ 734 h 898"/>
              <a:gd name="T34" fmla="*/ 627 w 630"/>
              <a:gd name="T35" fmla="*/ 628 h 898"/>
              <a:gd name="T36" fmla="*/ 630 w 630"/>
              <a:gd name="T37" fmla="*/ 615 h 898"/>
              <a:gd name="T38" fmla="*/ 627 w 630"/>
              <a:gd name="T39" fmla="*/ 535 h 898"/>
              <a:gd name="T40" fmla="*/ 630 w 630"/>
              <a:gd name="T41" fmla="*/ 469 h 898"/>
              <a:gd name="T42" fmla="*/ 627 w 630"/>
              <a:gd name="T43" fmla="*/ 456 h 898"/>
              <a:gd name="T44" fmla="*/ 627 w 630"/>
              <a:gd name="T45" fmla="*/ 350 h 898"/>
              <a:gd name="T46" fmla="*/ 630 w 630"/>
              <a:gd name="T47" fmla="*/ 337 h 898"/>
              <a:gd name="T48" fmla="*/ 627 w 630"/>
              <a:gd name="T49" fmla="*/ 257 h 898"/>
              <a:gd name="T50" fmla="*/ 630 w 630"/>
              <a:gd name="T51" fmla="*/ 191 h 898"/>
              <a:gd name="T52" fmla="*/ 627 w 630"/>
              <a:gd name="T53" fmla="*/ 178 h 898"/>
              <a:gd name="T54" fmla="*/ 627 w 630"/>
              <a:gd name="T55" fmla="*/ 72 h 898"/>
              <a:gd name="T56" fmla="*/ 622 w 630"/>
              <a:gd name="T57" fmla="*/ 41 h 898"/>
              <a:gd name="T58" fmla="*/ 626 w 630"/>
              <a:gd name="T59" fmla="*/ 59 h 898"/>
              <a:gd name="T60" fmla="*/ 592 w 630"/>
              <a:gd name="T61" fmla="*/ 6 h 898"/>
              <a:gd name="T62" fmla="*/ 566 w 630"/>
              <a:gd name="T63" fmla="*/ 4 h 898"/>
              <a:gd name="T64" fmla="*/ 513 w 630"/>
              <a:gd name="T65" fmla="*/ 4 h 898"/>
              <a:gd name="T66" fmla="*/ 499 w 630"/>
              <a:gd name="T67" fmla="*/ 0 h 898"/>
              <a:gd name="T68" fmla="*/ 420 w 630"/>
              <a:gd name="T69" fmla="*/ 4 h 898"/>
              <a:gd name="T70" fmla="*/ 355 w 630"/>
              <a:gd name="T71" fmla="*/ 0 h 898"/>
              <a:gd name="T72" fmla="*/ 341 w 630"/>
              <a:gd name="T73" fmla="*/ 4 h 898"/>
              <a:gd name="T74" fmla="*/ 236 w 630"/>
              <a:gd name="T75" fmla="*/ 4 h 898"/>
              <a:gd name="T76" fmla="*/ 223 w 630"/>
              <a:gd name="T77" fmla="*/ 0 h 898"/>
              <a:gd name="T78" fmla="*/ 144 w 630"/>
              <a:gd name="T79" fmla="*/ 4 h 898"/>
              <a:gd name="T80" fmla="*/ 78 w 630"/>
              <a:gd name="T81" fmla="*/ 0 h 898"/>
              <a:gd name="T82" fmla="*/ 52 w 630"/>
              <a:gd name="T83" fmla="*/ 5 h 898"/>
              <a:gd name="T84" fmla="*/ 64 w 630"/>
              <a:gd name="T85" fmla="*/ 0 h 898"/>
              <a:gd name="T86" fmla="*/ 14 w 630"/>
              <a:gd name="T87" fmla="*/ 31 h 898"/>
              <a:gd name="T88" fmla="*/ 7 w 630"/>
              <a:gd name="T89" fmla="*/ 46 h 898"/>
              <a:gd name="T90" fmla="*/ 0 w 630"/>
              <a:gd name="T91" fmla="*/ 65 h 898"/>
              <a:gd name="T92" fmla="*/ 0 w 630"/>
              <a:gd name="T93" fmla="*/ 85 h 898"/>
              <a:gd name="T94" fmla="*/ 3 w 630"/>
              <a:gd name="T95" fmla="*/ 164 h 898"/>
              <a:gd name="T96" fmla="*/ 0 w 630"/>
              <a:gd name="T97" fmla="*/ 230 h 898"/>
              <a:gd name="T98" fmla="*/ 3 w 630"/>
              <a:gd name="T99" fmla="*/ 244 h 898"/>
              <a:gd name="T100" fmla="*/ 3 w 630"/>
              <a:gd name="T101" fmla="*/ 350 h 898"/>
              <a:gd name="T102" fmla="*/ 0 w 630"/>
              <a:gd name="T103" fmla="*/ 363 h 898"/>
              <a:gd name="T104" fmla="*/ 3 w 630"/>
              <a:gd name="T105" fmla="*/ 442 h 898"/>
              <a:gd name="T106" fmla="*/ 0 w 630"/>
              <a:gd name="T107" fmla="*/ 509 h 898"/>
              <a:gd name="T108" fmla="*/ 3 w 630"/>
              <a:gd name="T109" fmla="*/ 522 h 898"/>
              <a:gd name="T110" fmla="*/ 3 w 630"/>
              <a:gd name="T111" fmla="*/ 628 h 898"/>
              <a:gd name="T112" fmla="*/ 0 w 630"/>
              <a:gd name="T113" fmla="*/ 641 h 898"/>
              <a:gd name="T114" fmla="*/ 3 w 630"/>
              <a:gd name="T115" fmla="*/ 720 h 898"/>
              <a:gd name="T116" fmla="*/ 0 w 630"/>
              <a:gd name="T117" fmla="*/ 787 h 898"/>
              <a:gd name="T118" fmla="*/ 3 w 630"/>
              <a:gd name="T119" fmla="*/ 800 h 898"/>
              <a:gd name="T120" fmla="*/ 9 w 630"/>
              <a:gd name="T121" fmla="*/ 865 h 898"/>
              <a:gd name="T122" fmla="*/ 21 w 630"/>
              <a:gd name="T123" fmla="*/ 876 h 898"/>
              <a:gd name="T124" fmla="*/ 17 w 630"/>
              <a:gd name="T125" fmla="*/ 87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898">
                <a:moveTo>
                  <a:pt x="52" y="893"/>
                </a:moveTo>
                <a:lnTo>
                  <a:pt x="64" y="894"/>
                </a:lnTo>
                <a:lnTo>
                  <a:pt x="64" y="894"/>
                </a:lnTo>
                <a:lnTo>
                  <a:pt x="78" y="894"/>
                </a:lnTo>
                <a:lnTo>
                  <a:pt x="78" y="898"/>
                </a:lnTo>
                <a:lnTo>
                  <a:pt x="64" y="898"/>
                </a:lnTo>
                <a:lnTo>
                  <a:pt x="51" y="896"/>
                </a:lnTo>
                <a:lnTo>
                  <a:pt x="52" y="893"/>
                </a:lnTo>
                <a:close/>
                <a:moveTo>
                  <a:pt x="91" y="894"/>
                </a:moveTo>
                <a:lnTo>
                  <a:pt x="117" y="894"/>
                </a:lnTo>
                <a:lnTo>
                  <a:pt x="117" y="898"/>
                </a:lnTo>
                <a:lnTo>
                  <a:pt x="91" y="898"/>
                </a:lnTo>
                <a:lnTo>
                  <a:pt x="91" y="894"/>
                </a:lnTo>
                <a:close/>
                <a:moveTo>
                  <a:pt x="130" y="894"/>
                </a:moveTo>
                <a:lnTo>
                  <a:pt x="157" y="894"/>
                </a:lnTo>
                <a:lnTo>
                  <a:pt x="157" y="898"/>
                </a:lnTo>
                <a:lnTo>
                  <a:pt x="130" y="898"/>
                </a:lnTo>
                <a:lnTo>
                  <a:pt x="130" y="894"/>
                </a:lnTo>
                <a:close/>
                <a:moveTo>
                  <a:pt x="170" y="894"/>
                </a:moveTo>
                <a:lnTo>
                  <a:pt x="196" y="894"/>
                </a:lnTo>
                <a:lnTo>
                  <a:pt x="196" y="898"/>
                </a:lnTo>
                <a:lnTo>
                  <a:pt x="170" y="898"/>
                </a:lnTo>
                <a:lnTo>
                  <a:pt x="170" y="894"/>
                </a:lnTo>
                <a:close/>
                <a:moveTo>
                  <a:pt x="209" y="894"/>
                </a:moveTo>
                <a:lnTo>
                  <a:pt x="236" y="894"/>
                </a:lnTo>
                <a:lnTo>
                  <a:pt x="236" y="898"/>
                </a:lnTo>
                <a:lnTo>
                  <a:pt x="209" y="898"/>
                </a:lnTo>
                <a:lnTo>
                  <a:pt x="209" y="894"/>
                </a:lnTo>
                <a:close/>
                <a:moveTo>
                  <a:pt x="249" y="894"/>
                </a:moveTo>
                <a:lnTo>
                  <a:pt x="275" y="894"/>
                </a:lnTo>
                <a:lnTo>
                  <a:pt x="275" y="898"/>
                </a:lnTo>
                <a:lnTo>
                  <a:pt x="249" y="898"/>
                </a:lnTo>
                <a:lnTo>
                  <a:pt x="249" y="894"/>
                </a:lnTo>
                <a:close/>
                <a:moveTo>
                  <a:pt x="288" y="894"/>
                </a:moveTo>
                <a:lnTo>
                  <a:pt x="315" y="894"/>
                </a:lnTo>
                <a:lnTo>
                  <a:pt x="315" y="898"/>
                </a:lnTo>
                <a:lnTo>
                  <a:pt x="288" y="898"/>
                </a:lnTo>
                <a:lnTo>
                  <a:pt x="288" y="894"/>
                </a:lnTo>
                <a:close/>
                <a:moveTo>
                  <a:pt x="328" y="894"/>
                </a:moveTo>
                <a:lnTo>
                  <a:pt x="354" y="894"/>
                </a:lnTo>
                <a:lnTo>
                  <a:pt x="354" y="898"/>
                </a:lnTo>
                <a:lnTo>
                  <a:pt x="328" y="898"/>
                </a:lnTo>
                <a:lnTo>
                  <a:pt x="328" y="894"/>
                </a:lnTo>
                <a:close/>
                <a:moveTo>
                  <a:pt x="367" y="894"/>
                </a:moveTo>
                <a:lnTo>
                  <a:pt x="394" y="894"/>
                </a:lnTo>
                <a:lnTo>
                  <a:pt x="394" y="898"/>
                </a:lnTo>
                <a:lnTo>
                  <a:pt x="367" y="898"/>
                </a:lnTo>
                <a:lnTo>
                  <a:pt x="367" y="894"/>
                </a:lnTo>
                <a:close/>
                <a:moveTo>
                  <a:pt x="407" y="894"/>
                </a:moveTo>
                <a:lnTo>
                  <a:pt x="433" y="894"/>
                </a:lnTo>
                <a:lnTo>
                  <a:pt x="433" y="898"/>
                </a:lnTo>
                <a:lnTo>
                  <a:pt x="407" y="898"/>
                </a:lnTo>
                <a:lnTo>
                  <a:pt x="407" y="894"/>
                </a:lnTo>
                <a:close/>
                <a:moveTo>
                  <a:pt x="446" y="894"/>
                </a:moveTo>
                <a:lnTo>
                  <a:pt x="473" y="894"/>
                </a:lnTo>
                <a:lnTo>
                  <a:pt x="473" y="898"/>
                </a:lnTo>
                <a:lnTo>
                  <a:pt x="446" y="898"/>
                </a:lnTo>
                <a:lnTo>
                  <a:pt x="446" y="894"/>
                </a:lnTo>
                <a:close/>
                <a:moveTo>
                  <a:pt x="486" y="894"/>
                </a:moveTo>
                <a:lnTo>
                  <a:pt x="512" y="894"/>
                </a:lnTo>
                <a:lnTo>
                  <a:pt x="512" y="898"/>
                </a:lnTo>
                <a:lnTo>
                  <a:pt x="486" y="898"/>
                </a:lnTo>
                <a:lnTo>
                  <a:pt x="486" y="894"/>
                </a:lnTo>
                <a:close/>
                <a:moveTo>
                  <a:pt x="525" y="894"/>
                </a:moveTo>
                <a:lnTo>
                  <a:pt x="552" y="894"/>
                </a:lnTo>
                <a:lnTo>
                  <a:pt x="552" y="898"/>
                </a:lnTo>
                <a:lnTo>
                  <a:pt x="525" y="898"/>
                </a:lnTo>
                <a:lnTo>
                  <a:pt x="525" y="894"/>
                </a:lnTo>
                <a:close/>
                <a:moveTo>
                  <a:pt x="565" y="894"/>
                </a:moveTo>
                <a:lnTo>
                  <a:pt x="566" y="894"/>
                </a:lnTo>
                <a:lnTo>
                  <a:pt x="565" y="894"/>
                </a:lnTo>
                <a:lnTo>
                  <a:pt x="578" y="893"/>
                </a:lnTo>
                <a:lnTo>
                  <a:pt x="578" y="893"/>
                </a:lnTo>
                <a:lnTo>
                  <a:pt x="590" y="890"/>
                </a:lnTo>
                <a:lnTo>
                  <a:pt x="589" y="890"/>
                </a:lnTo>
                <a:lnTo>
                  <a:pt x="590" y="889"/>
                </a:lnTo>
                <a:lnTo>
                  <a:pt x="591" y="892"/>
                </a:lnTo>
                <a:lnTo>
                  <a:pt x="591" y="893"/>
                </a:lnTo>
                <a:lnTo>
                  <a:pt x="579" y="896"/>
                </a:lnTo>
                <a:lnTo>
                  <a:pt x="566" y="898"/>
                </a:lnTo>
                <a:lnTo>
                  <a:pt x="565" y="898"/>
                </a:lnTo>
                <a:lnTo>
                  <a:pt x="565" y="894"/>
                </a:lnTo>
                <a:close/>
                <a:moveTo>
                  <a:pt x="601" y="883"/>
                </a:moveTo>
                <a:lnTo>
                  <a:pt x="609" y="876"/>
                </a:lnTo>
                <a:lnTo>
                  <a:pt x="609" y="876"/>
                </a:lnTo>
                <a:lnTo>
                  <a:pt x="616" y="867"/>
                </a:lnTo>
                <a:lnTo>
                  <a:pt x="616" y="867"/>
                </a:lnTo>
                <a:lnTo>
                  <a:pt x="618" y="864"/>
                </a:lnTo>
                <a:lnTo>
                  <a:pt x="621" y="866"/>
                </a:lnTo>
                <a:lnTo>
                  <a:pt x="619" y="869"/>
                </a:lnTo>
                <a:lnTo>
                  <a:pt x="611" y="879"/>
                </a:lnTo>
                <a:lnTo>
                  <a:pt x="603" y="885"/>
                </a:lnTo>
                <a:lnTo>
                  <a:pt x="601" y="883"/>
                </a:lnTo>
                <a:close/>
                <a:moveTo>
                  <a:pt x="623" y="852"/>
                </a:moveTo>
                <a:lnTo>
                  <a:pt x="626" y="845"/>
                </a:lnTo>
                <a:lnTo>
                  <a:pt x="625" y="846"/>
                </a:lnTo>
                <a:lnTo>
                  <a:pt x="627" y="833"/>
                </a:lnTo>
                <a:lnTo>
                  <a:pt x="627" y="833"/>
                </a:lnTo>
                <a:lnTo>
                  <a:pt x="627" y="827"/>
                </a:lnTo>
                <a:lnTo>
                  <a:pt x="630" y="827"/>
                </a:lnTo>
                <a:lnTo>
                  <a:pt x="630" y="833"/>
                </a:lnTo>
                <a:lnTo>
                  <a:pt x="629" y="846"/>
                </a:lnTo>
                <a:lnTo>
                  <a:pt x="626" y="853"/>
                </a:lnTo>
                <a:lnTo>
                  <a:pt x="623" y="852"/>
                </a:lnTo>
                <a:close/>
                <a:moveTo>
                  <a:pt x="627" y="813"/>
                </a:moveTo>
                <a:lnTo>
                  <a:pt x="627" y="787"/>
                </a:lnTo>
                <a:lnTo>
                  <a:pt x="630" y="787"/>
                </a:lnTo>
                <a:lnTo>
                  <a:pt x="630" y="813"/>
                </a:lnTo>
                <a:lnTo>
                  <a:pt x="627" y="813"/>
                </a:lnTo>
                <a:close/>
                <a:moveTo>
                  <a:pt x="627" y="774"/>
                </a:moveTo>
                <a:lnTo>
                  <a:pt x="627" y="747"/>
                </a:lnTo>
                <a:lnTo>
                  <a:pt x="630" y="747"/>
                </a:lnTo>
                <a:lnTo>
                  <a:pt x="630" y="774"/>
                </a:lnTo>
                <a:lnTo>
                  <a:pt x="627" y="774"/>
                </a:lnTo>
                <a:close/>
                <a:moveTo>
                  <a:pt x="627" y="734"/>
                </a:moveTo>
                <a:lnTo>
                  <a:pt x="627" y="707"/>
                </a:lnTo>
                <a:lnTo>
                  <a:pt x="630" y="707"/>
                </a:lnTo>
                <a:lnTo>
                  <a:pt x="630" y="734"/>
                </a:lnTo>
                <a:lnTo>
                  <a:pt x="627" y="734"/>
                </a:lnTo>
                <a:close/>
                <a:moveTo>
                  <a:pt x="627" y="694"/>
                </a:moveTo>
                <a:lnTo>
                  <a:pt x="627" y="668"/>
                </a:lnTo>
                <a:lnTo>
                  <a:pt x="630" y="668"/>
                </a:lnTo>
                <a:lnTo>
                  <a:pt x="630" y="694"/>
                </a:lnTo>
                <a:lnTo>
                  <a:pt x="627" y="694"/>
                </a:lnTo>
                <a:close/>
                <a:moveTo>
                  <a:pt x="627" y="654"/>
                </a:moveTo>
                <a:lnTo>
                  <a:pt x="627" y="628"/>
                </a:lnTo>
                <a:lnTo>
                  <a:pt x="630" y="628"/>
                </a:lnTo>
                <a:lnTo>
                  <a:pt x="630" y="654"/>
                </a:lnTo>
                <a:lnTo>
                  <a:pt x="627" y="654"/>
                </a:lnTo>
                <a:close/>
                <a:moveTo>
                  <a:pt x="627" y="615"/>
                </a:moveTo>
                <a:lnTo>
                  <a:pt x="627" y="588"/>
                </a:lnTo>
                <a:lnTo>
                  <a:pt x="630" y="588"/>
                </a:lnTo>
                <a:lnTo>
                  <a:pt x="630" y="615"/>
                </a:lnTo>
                <a:lnTo>
                  <a:pt x="627" y="615"/>
                </a:lnTo>
                <a:close/>
                <a:moveTo>
                  <a:pt x="627" y="575"/>
                </a:moveTo>
                <a:lnTo>
                  <a:pt x="627" y="548"/>
                </a:lnTo>
                <a:lnTo>
                  <a:pt x="630" y="548"/>
                </a:lnTo>
                <a:lnTo>
                  <a:pt x="630" y="575"/>
                </a:lnTo>
                <a:lnTo>
                  <a:pt x="627" y="575"/>
                </a:lnTo>
                <a:close/>
                <a:moveTo>
                  <a:pt x="627" y="535"/>
                </a:moveTo>
                <a:lnTo>
                  <a:pt x="627" y="509"/>
                </a:lnTo>
                <a:lnTo>
                  <a:pt x="630" y="509"/>
                </a:lnTo>
                <a:lnTo>
                  <a:pt x="630" y="535"/>
                </a:lnTo>
                <a:lnTo>
                  <a:pt x="627" y="535"/>
                </a:lnTo>
                <a:close/>
                <a:moveTo>
                  <a:pt x="627" y="496"/>
                </a:moveTo>
                <a:lnTo>
                  <a:pt x="627" y="469"/>
                </a:lnTo>
                <a:lnTo>
                  <a:pt x="630" y="469"/>
                </a:lnTo>
                <a:lnTo>
                  <a:pt x="630" y="496"/>
                </a:lnTo>
                <a:lnTo>
                  <a:pt x="627" y="496"/>
                </a:lnTo>
                <a:close/>
                <a:moveTo>
                  <a:pt x="627" y="456"/>
                </a:moveTo>
                <a:lnTo>
                  <a:pt x="627" y="429"/>
                </a:lnTo>
                <a:lnTo>
                  <a:pt x="630" y="429"/>
                </a:lnTo>
                <a:lnTo>
                  <a:pt x="630" y="456"/>
                </a:lnTo>
                <a:lnTo>
                  <a:pt x="627" y="456"/>
                </a:lnTo>
                <a:close/>
                <a:moveTo>
                  <a:pt x="627" y="416"/>
                </a:moveTo>
                <a:lnTo>
                  <a:pt x="627" y="390"/>
                </a:lnTo>
                <a:lnTo>
                  <a:pt x="630" y="390"/>
                </a:lnTo>
                <a:lnTo>
                  <a:pt x="630" y="416"/>
                </a:lnTo>
                <a:lnTo>
                  <a:pt x="627" y="416"/>
                </a:lnTo>
                <a:close/>
                <a:moveTo>
                  <a:pt x="627" y="376"/>
                </a:moveTo>
                <a:lnTo>
                  <a:pt x="627" y="350"/>
                </a:lnTo>
                <a:lnTo>
                  <a:pt x="630" y="350"/>
                </a:lnTo>
                <a:lnTo>
                  <a:pt x="630" y="376"/>
                </a:lnTo>
                <a:lnTo>
                  <a:pt x="627" y="376"/>
                </a:lnTo>
                <a:close/>
                <a:moveTo>
                  <a:pt x="627" y="337"/>
                </a:moveTo>
                <a:lnTo>
                  <a:pt x="627" y="310"/>
                </a:lnTo>
                <a:lnTo>
                  <a:pt x="630" y="310"/>
                </a:lnTo>
                <a:lnTo>
                  <a:pt x="630" y="337"/>
                </a:lnTo>
                <a:lnTo>
                  <a:pt x="627" y="337"/>
                </a:lnTo>
                <a:close/>
                <a:moveTo>
                  <a:pt x="627" y="297"/>
                </a:moveTo>
                <a:lnTo>
                  <a:pt x="627" y="270"/>
                </a:lnTo>
                <a:lnTo>
                  <a:pt x="630" y="270"/>
                </a:lnTo>
                <a:lnTo>
                  <a:pt x="630" y="297"/>
                </a:lnTo>
                <a:lnTo>
                  <a:pt x="627" y="297"/>
                </a:lnTo>
                <a:close/>
                <a:moveTo>
                  <a:pt x="627" y="257"/>
                </a:moveTo>
                <a:lnTo>
                  <a:pt x="627" y="231"/>
                </a:lnTo>
                <a:lnTo>
                  <a:pt x="630" y="231"/>
                </a:lnTo>
                <a:lnTo>
                  <a:pt x="630" y="257"/>
                </a:lnTo>
                <a:lnTo>
                  <a:pt x="627" y="257"/>
                </a:lnTo>
                <a:close/>
                <a:moveTo>
                  <a:pt x="627" y="217"/>
                </a:moveTo>
                <a:lnTo>
                  <a:pt x="627" y="191"/>
                </a:lnTo>
                <a:lnTo>
                  <a:pt x="630" y="191"/>
                </a:lnTo>
                <a:lnTo>
                  <a:pt x="630" y="217"/>
                </a:lnTo>
                <a:lnTo>
                  <a:pt x="627" y="217"/>
                </a:lnTo>
                <a:close/>
                <a:moveTo>
                  <a:pt x="627" y="178"/>
                </a:moveTo>
                <a:lnTo>
                  <a:pt x="627" y="151"/>
                </a:lnTo>
                <a:lnTo>
                  <a:pt x="630" y="151"/>
                </a:lnTo>
                <a:lnTo>
                  <a:pt x="630" y="178"/>
                </a:lnTo>
                <a:lnTo>
                  <a:pt x="627" y="178"/>
                </a:lnTo>
                <a:close/>
                <a:moveTo>
                  <a:pt x="627" y="138"/>
                </a:moveTo>
                <a:lnTo>
                  <a:pt x="627" y="111"/>
                </a:lnTo>
                <a:lnTo>
                  <a:pt x="630" y="111"/>
                </a:lnTo>
                <a:lnTo>
                  <a:pt x="630" y="138"/>
                </a:lnTo>
                <a:lnTo>
                  <a:pt x="627" y="138"/>
                </a:lnTo>
                <a:close/>
                <a:moveTo>
                  <a:pt x="627" y="98"/>
                </a:moveTo>
                <a:lnTo>
                  <a:pt x="627" y="72"/>
                </a:lnTo>
                <a:lnTo>
                  <a:pt x="630" y="72"/>
                </a:lnTo>
                <a:lnTo>
                  <a:pt x="630" y="98"/>
                </a:lnTo>
                <a:lnTo>
                  <a:pt x="627" y="98"/>
                </a:lnTo>
                <a:close/>
                <a:moveTo>
                  <a:pt x="626" y="59"/>
                </a:moveTo>
                <a:lnTo>
                  <a:pt x="625" y="53"/>
                </a:lnTo>
                <a:lnTo>
                  <a:pt x="626" y="53"/>
                </a:lnTo>
                <a:lnTo>
                  <a:pt x="622" y="41"/>
                </a:lnTo>
                <a:lnTo>
                  <a:pt x="622" y="41"/>
                </a:lnTo>
                <a:lnTo>
                  <a:pt x="618" y="34"/>
                </a:lnTo>
                <a:lnTo>
                  <a:pt x="621" y="33"/>
                </a:lnTo>
                <a:lnTo>
                  <a:pt x="625" y="40"/>
                </a:lnTo>
                <a:lnTo>
                  <a:pt x="629" y="52"/>
                </a:lnTo>
                <a:lnTo>
                  <a:pt x="629" y="58"/>
                </a:lnTo>
                <a:lnTo>
                  <a:pt x="626" y="59"/>
                </a:lnTo>
                <a:close/>
                <a:moveTo>
                  <a:pt x="611" y="24"/>
                </a:moveTo>
                <a:lnTo>
                  <a:pt x="609" y="22"/>
                </a:lnTo>
                <a:lnTo>
                  <a:pt x="609" y="22"/>
                </a:lnTo>
                <a:lnTo>
                  <a:pt x="600" y="14"/>
                </a:lnTo>
                <a:lnTo>
                  <a:pt x="600" y="14"/>
                </a:lnTo>
                <a:lnTo>
                  <a:pt x="590" y="9"/>
                </a:lnTo>
                <a:lnTo>
                  <a:pt x="592" y="6"/>
                </a:lnTo>
                <a:lnTo>
                  <a:pt x="602" y="11"/>
                </a:lnTo>
                <a:lnTo>
                  <a:pt x="611" y="19"/>
                </a:lnTo>
                <a:lnTo>
                  <a:pt x="613" y="22"/>
                </a:lnTo>
                <a:lnTo>
                  <a:pt x="611" y="24"/>
                </a:lnTo>
                <a:close/>
                <a:moveTo>
                  <a:pt x="578" y="5"/>
                </a:moveTo>
                <a:lnTo>
                  <a:pt x="565" y="4"/>
                </a:lnTo>
                <a:lnTo>
                  <a:pt x="566" y="4"/>
                </a:lnTo>
                <a:lnTo>
                  <a:pt x="552" y="4"/>
                </a:lnTo>
                <a:lnTo>
                  <a:pt x="552" y="0"/>
                </a:lnTo>
                <a:lnTo>
                  <a:pt x="566" y="0"/>
                </a:lnTo>
                <a:lnTo>
                  <a:pt x="578" y="2"/>
                </a:lnTo>
                <a:lnTo>
                  <a:pt x="578" y="5"/>
                </a:lnTo>
                <a:close/>
                <a:moveTo>
                  <a:pt x="539" y="4"/>
                </a:moveTo>
                <a:lnTo>
                  <a:pt x="513" y="4"/>
                </a:lnTo>
                <a:lnTo>
                  <a:pt x="513" y="0"/>
                </a:lnTo>
                <a:lnTo>
                  <a:pt x="539" y="0"/>
                </a:lnTo>
                <a:lnTo>
                  <a:pt x="539" y="4"/>
                </a:lnTo>
                <a:close/>
                <a:moveTo>
                  <a:pt x="499" y="4"/>
                </a:moveTo>
                <a:lnTo>
                  <a:pt x="473" y="4"/>
                </a:lnTo>
                <a:lnTo>
                  <a:pt x="473" y="0"/>
                </a:lnTo>
                <a:lnTo>
                  <a:pt x="499" y="0"/>
                </a:lnTo>
                <a:lnTo>
                  <a:pt x="499" y="4"/>
                </a:lnTo>
                <a:close/>
                <a:moveTo>
                  <a:pt x="460" y="4"/>
                </a:moveTo>
                <a:lnTo>
                  <a:pt x="434" y="4"/>
                </a:lnTo>
                <a:lnTo>
                  <a:pt x="434" y="0"/>
                </a:lnTo>
                <a:lnTo>
                  <a:pt x="460" y="0"/>
                </a:lnTo>
                <a:lnTo>
                  <a:pt x="460" y="4"/>
                </a:lnTo>
                <a:close/>
                <a:moveTo>
                  <a:pt x="420" y="4"/>
                </a:moveTo>
                <a:lnTo>
                  <a:pt x="394" y="4"/>
                </a:lnTo>
                <a:lnTo>
                  <a:pt x="394" y="0"/>
                </a:lnTo>
                <a:lnTo>
                  <a:pt x="420" y="0"/>
                </a:lnTo>
                <a:lnTo>
                  <a:pt x="420" y="4"/>
                </a:lnTo>
                <a:close/>
                <a:moveTo>
                  <a:pt x="381" y="4"/>
                </a:moveTo>
                <a:lnTo>
                  <a:pt x="355" y="4"/>
                </a:lnTo>
                <a:lnTo>
                  <a:pt x="355" y="0"/>
                </a:lnTo>
                <a:lnTo>
                  <a:pt x="381" y="0"/>
                </a:lnTo>
                <a:lnTo>
                  <a:pt x="381" y="4"/>
                </a:lnTo>
                <a:close/>
                <a:moveTo>
                  <a:pt x="341" y="4"/>
                </a:moveTo>
                <a:lnTo>
                  <a:pt x="315" y="4"/>
                </a:lnTo>
                <a:lnTo>
                  <a:pt x="315" y="0"/>
                </a:lnTo>
                <a:lnTo>
                  <a:pt x="341" y="0"/>
                </a:lnTo>
                <a:lnTo>
                  <a:pt x="341" y="4"/>
                </a:lnTo>
                <a:close/>
                <a:moveTo>
                  <a:pt x="302" y="4"/>
                </a:moveTo>
                <a:lnTo>
                  <a:pt x="276" y="4"/>
                </a:lnTo>
                <a:lnTo>
                  <a:pt x="276" y="0"/>
                </a:lnTo>
                <a:lnTo>
                  <a:pt x="302" y="0"/>
                </a:lnTo>
                <a:lnTo>
                  <a:pt x="302" y="4"/>
                </a:lnTo>
                <a:close/>
                <a:moveTo>
                  <a:pt x="262" y="4"/>
                </a:moveTo>
                <a:lnTo>
                  <a:pt x="236" y="4"/>
                </a:lnTo>
                <a:lnTo>
                  <a:pt x="236" y="0"/>
                </a:lnTo>
                <a:lnTo>
                  <a:pt x="262" y="0"/>
                </a:lnTo>
                <a:lnTo>
                  <a:pt x="262" y="4"/>
                </a:lnTo>
                <a:close/>
                <a:moveTo>
                  <a:pt x="223" y="4"/>
                </a:moveTo>
                <a:lnTo>
                  <a:pt x="196" y="4"/>
                </a:lnTo>
                <a:lnTo>
                  <a:pt x="196" y="0"/>
                </a:lnTo>
                <a:lnTo>
                  <a:pt x="223" y="0"/>
                </a:lnTo>
                <a:lnTo>
                  <a:pt x="223" y="4"/>
                </a:lnTo>
                <a:close/>
                <a:moveTo>
                  <a:pt x="183" y="4"/>
                </a:moveTo>
                <a:lnTo>
                  <a:pt x="157" y="4"/>
                </a:lnTo>
                <a:lnTo>
                  <a:pt x="157" y="0"/>
                </a:lnTo>
                <a:lnTo>
                  <a:pt x="183" y="0"/>
                </a:lnTo>
                <a:lnTo>
                  <a:pt x="183" y="4"/>
                </a:lnTo>
                <a:close/>
                <a:moveTo>
                  <a:pt x="144" y="4"/>
                </a:moveTo>
                <a:lnTo>
                  <a:pt x="117" y="4"/>
                </a:lnTo>
                <a:lnTo>
                  <a:pt x="117" y="0"/>
                </a:lnTo>
                <a:lnTo>
                  <a:pt x="144" y="0"/>
                </a:lnTo>
                <a:lnTo>
                  <a:pt x="144" y="4"/>
                </a:lnTo>
                <a:close/>
                <a:moveTo>
                  <a:pt x="104" y="4"/>
                </a:moveTo>
                <a:lnTo>
                  <a:pt x="78" y="4"/>
                </a:lnTo>
                <a:lnTo>
                  <a:pt x="78" y="0"/>
                </a:lnTo>
                <a:lnTo>
                  <a:pt x="104" y="0"/>
                </a:lnTo>
                <a:lnTo>
                  <a:pt x="104" y="4"/>
                </a:lnTo>
                <a:close/>
                <a:moveTo>
                  <a:pt x="65" y="4"/>
                </a:moveTo>
                <a:lnTo>
                  <a:pt x="64" y="4"/>
                </a:lnTo>
                <a:lnTo>
                  <a:pt x="64" y="4"/>
                </a:lnTo>
                <a:lnTo>
                  <a:pt x="52" y="5"/>
                </a:lnTo>
                <a:lnTo>
                  <a:pt x="52" y="5"/>
                </a:lnTo>
                <a:lnTo>
                  <a:pt x="40" y="9"/>
                </a:lnTo>
                <a:lnTo>
                  <a:pt x="41" y="8"/>
                </a:lnTo>
                <a:lnTo>
                  <a:pt x="40" y="9"/>
                </a:lnTo>
                <a:lnTo>
                  <a:pt x="38" y="6"/>
                </a:lnTo>
                <a:lnTo>
                  <a:pt x="39" y="5"/>
                </a:lnTo>
                <a:lnTo>
                  <a:pt x="51" y="2"/>
                </a:lnTo>
                <a:lnTo>
                  <a:pt x="64" y="0"/>
                </a:lnTo>
                <a:lnTo>
                  <a:pt x="65" y="0"/>
                </a:lnTo>
                <a:lnTo>
                  <a:pt x="65" y="4"/>
                </a:lnTo>
                <a:close/>
                <a:moveTo>
                  <a:pt x="29" y="15"/>
                </a:moveTo>
                <a:lnTo>
                  <a:pt x="21" y="22"/>
                </a:lnTo>
                <a:lnTo>
                  <a:pt x="21" y="22"/>
                </a:lnTo>
                <a:lnTo>
                  <a:pt x="14" y="31"/>
                </a:lnTo>
                <a:lnTo>
                  <a:pt x="14" y="31"/>
                </a:lnTo>
                <a:lnTo>
                  <a:pt x="12" y="34"/>
                </a:lnTo>
                <a:lnTo>
                  <a:pt x="9" y="33"/>
                </a:lnTo>
                <a:lnTo>
                  <a:pt x="11" y="29"/>
                </a:lnTo>
                <a:lnTo>
                  <a:pt x="19" y="19"/>
                </a:lnTo>
                <a:lnTo>
                  <a:pt x="27" y="13"/>
                </a:lnTo>
                <a:lnTo>
                  <a:pt x="29" y="15"/>
                </a:lnTo>
                <a:close/>
                <a:moveTo>
                  <a:pt x="7" y="46"/>
                </a:moveTo>
                <a:lnTo>
                  <a:pt x="4" y="53"/>
                </a:lnTo>
                <a:lnTo>
                  <a:pt x="4" y="53"/>
                </a:lnTo>
                <a:lnTo>
                  <a:pt x="3" y="65"/>
                </a:lnTo>
                <a:lnTo>
                  <a:pt x="3" y="65"/>
                </a:lnTo>
                <a:lnTo>
                  <a:pt x="3" y="72"/>
                </a:lnTo>
                <a:lnTo>
                  <a:pt x="0" y="72"/>
                </a:lnTo>
                <a:lnTo>
                  <a:pt x="0" y="65"/>
                </a:lnTo>
                <a:lnTo>
                  <a:pt x="1" y="52"/>
                </a:lnTo>
                <a:lnTo>
                  <a:pt x="3" y="45"/>
                </a:lnTo>
                <a:lnTo>
                  <a:pt x="7" y="46"/>
                </a:lnTo>
                <a:close/>
                <a:moveTo>
                  <a:pt x="3" y="85"/>
                </a:moveTo>
                <a:lnTo>
                  <a:pt x="3" y="111"/>
                </a:lnTo>
                <a:lnTo>
                  <a:pt x="0" y="111"/>
                </a:lnTo>
                <a:lnTo>
                  <a:pt x="0" y="85"/>
                </a:lnTo>
                <a:lnTo>
                  <a:pt x="3" y="85"/>
                </a:lnTo>
                <a:close/>
                <a:moveTo>
                  <a:pt x="3" y="124"/>
                </a:moveTo>
                <a:lnTo>
                  <a:pt x="3" y="151"/>
                </a:lnTo>
                <a:lnTo>
                  <a:pt x="0" y="151"/>
                </a:lnTo>
                <a:lnTo>
                  <a:pt x="0" y="124"/>
                </a:lnTo>
                <a:lnTo>
                  <a:pt x="3" y="124"/>
                </a:lnTo>
                <a:close/>
                <a:moveTo>
                  <a:pt x="3" y="164"/>
                </a:moveTo>
                <a:lnTo>
                  <a:pt x="3" y="191"/>
                </a:lnTo>
                <a:lnTo>
                  <a:pt x="0" y="191"/>
                </a:lnTo>
                <a:lnTo>
                  <a:pt x="0" y="164"/>
                </a:lnTo>
                <a:lnTo>
                  <a:pt x="3" y="164"/>
                </a:lnTo>
                <a:close/>
                <a:moveTo>
                  <a:pt x="3" y="204"/>
                </a:moveTo>
                <a:lnTo>
                  <a:pt x="3" y="230"/>
                </a:lnTo>
                <a:lnTo>
                  <a:pt x="0" y="230"/>
                </a:lnTo>
                <a:lnTo>
                  <a:pt x="0" y="204"/>
                </a:lnTo>
                <a:lnTo>
                  <a:pt x="3" y="204"/>
                </a:lnTo>
                <a:close/>
                <a:moveTo>
                  <a:pt x="3" y="244"/>
                </a:moveTo>
                <a:lnTo>
                  <a:pt x="3" y="270"/>
                </a:lnTo>
                <a:lnTo>
                  <a:pt x="0" y="270"/>
                </a:lnTo>
                <a:lnTo>
                  <a:pt x="0" y="244"/>
                </a:lnTo>
                <a:lnTo>
                  <a:pt x="3" y="244"/>
                </a:lnTo>
                <a:close/>
                <a:moveTo>
                  <a:pt x="3" y="283"/>
                </a:moveTo>
                <a:lnTo>
                  <a:pt x="3" y="310"/>
                </a:lnTo>
                <a:lnTo>
                  <a:pt x="0" y="310"/>
                </a:lnTo>
                <a:lnTo>
                  <a:pt x="0" y="283"/>
                </a:lnTo>
                <a:lnTo>
                  <a:pt x="3" y="283"/>
                </a:lnTo>
                <a:close/>
                <a:moveTo>
                  <a:pt x="3" y="323"/>
                </a:moveTo>
                <a:lnTo>
                  <a:pt x="3" y="350"/>
                </a:lnTo>
                <a:lnTo>
                  <a:pt x="0" y="350"/>
                </a:lnTo>
                <a:lnTo>
                  <a:pt x="0" y="323"/>
                </a:lnTo>
                <a:lnTo>
                  <a:pt x="3" y="323"/>
                </a:lnTo>
                <a:close/>
                <a:moveTo>
                  <a:pt x="3" y="363"/>
                </a:moveTo>
                <a:lnTo>
                  <a:pt x="3" y="389"/>
                </a:lnTo>
                <a:lnTo>
                  <a:pt x="0" y="389"/>
                </a:lnTo>
                <a:lnTo>
                  <a:pt x="0" y="363"/>
                </a:lnTo>
                <a:lnTo>
                  <a:pt x="3" y="363"/>
                </a:lnTo>
                <a:close/>
                <a:moveTo>
                  <a:pt x="3" y="403"/>
                </a:moveTo>
                <a:lnTo>
                  <a:pt x="3" y="429"/>
                </a:lnTo>
                <a:lnTo>
                  <a:pt x="0" y="429"/>
                </a:lnTo>
                <a:lnTo>
                  <a:pt x="0" y="403"/>
                </a:lnTo>
                <a:lnTo>
                  <a:pt x="3" y="403"/>
                </a:lnTo>
                <a:close/>
                <a:moveTo>
                  <a:pt x="3" y="442"/>
                </a:moveTo>
                <a:lnTo>
                  <a:pt x="3" y="469"/>
                </a:lnTo>
                <a:lnTo>
                  <a:pt x="0" y="469"/>
                </a:lnTo>
                <a:lnTo>
                  <a:pt x="0" y="442"/>
                </a:lnTo>
                <a:lnTo>
                  <a:pt x="3" y="442"/>
                </a:lnTo>
                <a:close/>
                <a:moveTo>
                  <a:pt x="3" y="482"/>
                </a:moveTo>
                <a:lnTo>
                  <a:pt x="3" y="509"/>
                </a:lnTo>
                <a:lnTo>
                  <a:pt x="0" y="509"/>
                </a:lnTo>
                <a:lnTo>
                  <a:pt x="0" y="482"/>
                </a:lnTo>
                <a:lnTo>
                  <a:pt x="3" y="482"/>
                </a:lnTo>
                <a:close/>
                <a:moveTo>
                  <a:pt x="3" y="522"/>
                </a:moveTo>
                <a:lnTo>
                  <a:pt x="3" y="548"/>
                </a:lnTo>
                <a:lnTo>
                  <a:pt x="0" y="548"/>
                </a:lnTo>
                <a:lnTo>
                  <a:pt x="0" y="522"/>
                </a:lnTo>
                <a:lnTo>
                  <a:pt x="3" y="522"/>
                </a:lnTo>
                <a:close/>
                <a:moveTo>
                  <a:pt x="3" y="561"/>
                </a:moveTo>
                <a:lnTo>
                  <a:pt x="3" y="588"/>
                </a:lnTo>
                <a:lnTo>
                  <a:pt x="0" y="588"/>
                </a:lnTo>
                <a:lnTo>
                  <a:pt x="0" y="561"/>
                </a:lnTo>
                <a:lnTo>
                  <a:pt x="3" y="561"/>
                </a:lnTo>
                <a:close/>
                <a:moveTo>
                  <a:pt x="3" y="601"/>
                </a:moveTo>
                <a:lnTo>
                  <a:pt x="3" y="628"/>
                </a:lnTo>
                <a:lnTo>
                  <a:pt x="0" y="628"/>
                </a:lnTo>
                <a:lnTo>
                  <a:pt x="0" y="601"/>
                </a:lnTo>
                <a:lnTo>
                  <a:pt x="3" y="601"/>
                </a:lnTo>
                <a:close/>
                <a:moveTo>
                  <a:pt x="3" y="641"/>
                </a:moveTo>
                <a:lnTo>
                  <a:pt x="3" y="668"/>
                </a:lnTo>
                <a:lnTo>
                  <a:pt x="0" y="668"/>
                </a:lnTo>
                <a:lnTo>
                  <a:pt x="0" y="641"/>
                </a:lnTo>
                <a:lnTo>
                  <a:pt x="3" y="641"/>
                </a:lnTo>
                <a:close/>
                <a:moveTo>
                  <a:pt x="3" y="681"/>
                </a:moveTo>
                <a:lnTo>
                  <a:pt x="3" y="707"/>
                </a:lnTo>
                <a:lnTo>
                  <a:pt x="0" y="707"/>
                </a:lnTo>
                <a:lnTo>
                  <a:pt x="0" y="681"/>
                </a:lnTo>
                <a:lnTo>
                  <a:pt x="3" y="681"/>
                </a:lnTo>
                <a:close/>
                <a:moveTo>
                  <a:pt x="3" y="720"/>
                </a:moveTo>
                <a:lnTo>
                  <a:pt x="3" y="747"/>
                </a:lnTo>
                <a:lnTo>
                  <a:pt x="0" y="747"/>
                </a:lnTo>
                <a:lnTo>
                  <a:pt x="0" y="720"/>
                </a:lnTo>
                <a:lnTo>
                  <a:pt x="3" y="720"/>
                </a:lnTo>
                <a:close/>
                <a:moveTo>
                  <a:pt x="3" y="760"/>
                </a:moveTo>
                <a:lnTo>
                  <a:pt x="3" y="787"/>
                </a:lnTo>
                <a:lnTo>
                  <a:pt x="0" y="787"/>
                </a:lnTo>
                <a:lnTo>
                  <a:pt x="0" y="760"/>
                </a:lnTo>
                <a:lnTo>
                  <a:pt x="3" y="760"/>
                </a:lnTo>
                <a:close/>
                <a:moveTo>
                  <a:pt x="3" y="800"/>
                </a:moveTo>
                <a:lnTo>
                  <a:pt x="3" y="826"/>
                </a:lnTo>
                <a:lnTo>
                  <a:pt x="0" y="826"/>
                </a:lnTo>
                <a:lnTo>
                  <a:pt x="0" y="800"/>
                </a:lnTo>
                <a:lnTo>
                  <a:pt x="3" y="800"/>
                </a:lnTo>
                <a:close/>
                <a:moveTo>
                  <a:pt x="4" y="839"/>
                </a:moveTo>
                <a:lnTo>
                  <a:pt x="4" y="846"/>
                </a:lnTo>
                <a:lnTo>
                  <a:pt x="4" y="845"/>
                </a:lnTo>
                <a:lnTo>
                  <a:pt x="8" y="857"/>
                </a:lnTo>
                <a:lnTo>
                  <a:pt x="8" y="857"/>
                </a:lnTo>
                <a:lnTo>
                  <a:pt x="12" y="864"/>
                </a:lnTo>
                <a:lnTo>
                  <a:pt x="9" y="865"/>
                </a:lnTo>
                <a:lnTo>
                  <a:pt x="5" y="858"/>
                </a:lnTo>
                <a:lnTo>
                  <a:pt x="1" y="846"/>
                </a:lnTo>
                <a:lnTo>
                  <a:pt x="0" y="840"/>
                </a:lnTo>
                <a:lnTo>
                  <a:pt x="4" y="839"/>
                </a:lnTo>
                <a:close/>
                <a:moveTo>
                  <a:pt x="19" y="874"/>
                </a:moveTo>
                <a:lnTo>
                  <a:pt x="21" y="876"/>
                </a:lnTo>
                <a:lnTo>
                  <a:pt x="21" y="876"/>
                </a:lnTo>
                <a:lnTo>
                  <a:pt x="30" y="884"/>
                </a:lnTo>
                <a:lnTo>
                  <a:pt x="30" y="884"/>
                </a:lnTo>
                <a:lnTo>
                  <a:pt x="40" y="889"/>
                </a:lnTo>
                <a:lnTo>
                  <a:pt x="38" y="892"/>
                </a:lnTo>
                <a:lnTo>
                  <a:pt x="28" y="887"/>
                </a:lnTo>
                <a:lnTo>
                  <a:pt x="19" y="879"/>
                </a:lnTo>
                <a:lnTo>
                  <a:pt x="17" y="876"/>
                </a:lnTo>
                <a:lnTo>
                  <a:pt x="19" y="874"/>
                </a:lnTo>
                <a:close/>
              </a:path>
            </a:pathLst>
          </a:custGeom>
          <a:solidFill>
            <a:srgbClr val="595959"/>
          </a:solidFill>
          <a:ln w="0" cap="flat">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Rectangle 284"/>
          <p:cNvSpPr>
            <a:spLocks noChangeArrowheads="1"/>
          </p:cNvSpPr>
          <p:nvPr/>
        </p:nvSpPr>
        <p:spPr bwMode="auto">
          <a:xfrm>
            <a:off x="684213" y="3344863"/>
            <a:ext cx="54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EFFFF"/>
                </a:solidFill>
                <a:effectLst/>
                <a:uLnTx/>
                <a:uFillTx/>
                <a:latin typeface="Calibri" panose="020F0502020204030204" pitchFamily="34" charset="0"/>
                <a:ea typeface="+mn-ea"/>
                <a:cs typeface="+mn-cs"/>
              </a:rPr>
              <a:t>App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2" name="Line 285"/>
          <p:cNvSpPr>
            <a:spLocks noChangeShapeType="1"/>
          </p:cNvSpPr>
          <p:nvPr/>
        </p:nvSpPr>
        <p:spPr bwMode="auto">
          <a:xfrm>
            <a:off x="1389063" y="3187700"/>
            <a:ext cx="920750"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286"/>
          <p:cNvSpPr>
            <a:spLocks/>
          </p:cNvSpPr>
          <p:nvPr/>
        </p:nvSpPr>
        <p:spPr bwMode="auto">
          <a:xfrm>
            <a:off x="2297113" y="313372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Rectangle 287"/>
          <p:cNvSpPr>
            <a:spLocks noChangeArrowheads="1"/>
          </p:cNvSpPr>
          <p:nvPr/>
        </p:nvSpPr>
        <p:spPr bwMode="auto">
          <a:xfrm>
            <a:off x="1608138" y="3074988"/>
            <a:ext cx="5794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Rectangle 288"/>
          <p:cNvSpPr>
            <a:spLocks noChangeArrowheads="1"/>
          </p:cNvSpPr>
          <p:nvPr/>
        </p:nvSpPr>
        <p:spPr bwMode="auto">
          <a:xfrm>
            <a:off x="1609726" y="3067050"/>
            <a:ext cx="674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context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6" name="Freeform 289"/>
          <p:cNvSpPr>
            <a:spLocks/>
          </p:cNvSpPr>
          <p:nvPr/>
        </p:nvSpPr>
        <p:spPr bwMode="auto">
          <a:xfrm>
            <a:off x="6503988" y="4229100"/>
            <a:ext cx="890588" cy="696913"/>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290"/>
          <p:cNvSpPr>
            <a:spLocks/>
          </p:cNvSpPr>
          <p:nvPr/>
        </p:nvSpPr>
        <p:spPr bwMode="auto">
          <a:xfrm>
            <a:off x="7340601" y="4132263"/>
            <a:ext cx="109538" cy="111125"/>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8" name="Rectangle 291"/>
          <p:cNvSpPr>
            <a:spLocks noChangeArrowheads="1"/>
          </p:cNvSpPr>
          <p:nvPr/>
        </p:nvSpPr>
        <p:spPr bwMode="auto">
          <a:xfrm>
            <a:off x="7367588" y="4659313"/>
            <a:ext cx="11191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Training 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9" name="Line 292"/>
          <p:cNvSpPr>
            <a:spLocks noChangeShapeType="1"/>
          </p:cNvSpPr>
          <p:nvPr/>
        </p:nvSpPr>
        <p:spPr bwMode="auto">
          <a:xfrm flipH="1">
            <a:off x="1481138" y="3506788"/>
            <a:ext cx="919163" cy="158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293"/>
          <p:cNvSpPr>
            <a:spLocks/>
          </p:cNvSpPr>
          <p:nvPr/>
        </p:nvSpPr>
        <p:spPr bwMode="auto">
          <a:xfrm>
            <a:off x="1384301" y="3452813"/>
            <a:ext cx="109538" cy="111125"/>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Rectangle 294"/>
          <p:cNvSpPr>
            <a:spLocks noChangeArrowheads="1"/>
          </p:cNvSpPr>
          <p:nvPr/>
        </p:nvSpPr>
        <p:spPr bwMode="auto">
          <a:xfrm>
            <a:off x="1577976" y="3394075"/>
            <a:ext cx="630238"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Rectangle 295"/>
          <p:cNvSpPr>
            <a:spLocks noChangeArrowheads="1"/>
          </p:cNvSpPr>
          <p:nvPr/>
        </p:nvSpPr>
        <p:spPr bwMode="auto">
          <a:xfrm>
            <a:off x="1579563" y="3384550"/>
            <a:ext cx="7239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decision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5" name="Line 296"/>
          <p:cNvSpPr>
            <a:spLocks noChangeShapeType="1"/>
          </p:cNvSpPr>
          <p:nvPr/>
        </p:nvSpPr>
        <p:spPr bwMode="auto">
          <a:xfrm>
            <a:off x="1384301" y="3792538"/>
            <a:ext cx="9207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297"/>
          <p:cNvSpPr>
            <a:spLocks/>
          </p:cNvSpPr>
          <p:nvPr/>
        </p:nvSpPr>
        <p:spPr bwMode="auto">
          <a:xfrm>
            <a:off x="2290763" y="3736975"/>
            <a:ext cx="109538" cy="109538"/>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Rectangle 298"/>
          <p:cNvSpPr>
            <a:spLocks noChangeArrowheads="1"/>
          </p:cNvSpPr>
          <p:nvPr/>
        </p:nvSpPr>
        <p:spPr bwMode="auto">
          <a:xfrm>
            <a:off x="1617663" y="3678238"/>
            <a:ext cx="549275" cy="227013"/>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Rectangle 299"/>
          <p:cNvSpPr>
            <a:spLocks noChangeArrowheads="1"/>
          </p:cNvSpPr>
          <p:nvPr/>
        </p:nvSpPr>
        <p:spPr bwMode="auto">
          <a:xfrm>
            <a:off x="1619251" y="3668713"/>
            <a:ext cx="6461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reward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244"/>
          <p:cNvSpPr>
            <a:spLocks noChangeArrowheads="1"/>
          </p:cNvSpPr>
          <p:nvPr/>
        </p:nvSpPr>
        <p:spPr bwMode="auto">
          <a:xfrm>
            <a:off x="3371851" y="4419601"/>
            <a:ext cx="6815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Contexts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393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Client Library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1342"/>
                <a:ext cx="10515600" cy="5070126"/>
              </a:xfrm>
            </p:spPr>
            <p:txBody>
              <a:bodyPr/>
              <a:lstStyle/>
              <a:p>
                <a:r>
                  <a:rPr lang="en-US" dirty="0"/>
                  <a:t>Interfaces with your application</a:t>
                </a:r>
              </a:p>
              <a:p>
                <a:pPr lvl="1"/>
                <a:r>
                  <a:rPr lang="en-US" dirty="0"/>
                  <a:t>Lightweight C++/C# library for extremely low latency</a:t>
                </a:r>
              </a:p>
              <a:p>
                <a:pPr lvl="2"/>
                <a:r>
                  <a:rPr lang="en-US" dirty="0"/>
                  <a:t>C# library used by MSN on full user traffic</a:t>
                </a:r>
              </a:p>
              <a:p>
                <a:pPr lvl="1"/>
                <a:r>
                  <a:rPr lang="en-US" dirty="0"/>
                  <a:t>Web-API call for easy use, somewhat higher latency</a:t>
                </a:r>
              </a:p>
              <a:p>
                <a:r>
                  <a:rPr lang="en-US" dirty="0"/>
                  <a:t>Several exploration schemes</a:t>
                </a:r>
              </a:p>
              <a:p>
                <a:pPr lvl="1"/>
                <a14:m>
                  <m:oMath xmlns:m="http://schemas.openxmlformats.org/officeDocument/2006/math">
                    <m:r>
                      <a:rPr lang="en-US" b="0" i="1" smtClean="0">
                        <a:solidFill>
                          <a:schemeClr val="accent1"/>
                        </a:solidFill>
                        <a:latin typeface="Cambria Math" panose="02040503050406030204" pitchFamily="18" charset="0"/>
                      </a:rPr>
                      <m:t>𝜖</m:t>
                    </m:r>
                  </m:oMath>
                </a14:m>
                <a:r>
                  <a:rPr lang="en-US" dirty="0">
                    <a:solidFill>
                      <a:schemeClr val="accent1"/>
                    </a:solidFill>
                  </a:rPr>
                  <a:t>-greedy</a:t>
                </a:r>
              </a:p>
              <a:p>
                <a:pPr lvl="1"/>
                <a:r>
                  <a:rPr lang="en-US" dirty="0" err="1">
                    <a:solidFill>
                      <a:schemeClr val="accent1"/>
                    </a:solidFill>
                  </a:rPr>
                  <a:t>Softmax</a:t>
                </a:r>
                <a:endParaRPr lang="en-US" dirty="0">
                  <a:solidFill>
                    <a:schemeClr val="accent1"/>
                  </a:solidFill>
                </a:endParaRPr>
              </a:p>
              <a:p>
                <a:pPr lvl="1"/>
                <a:r>
                  <a:rPr lang="en-US" dirty="0">
                    <a:solidFill>
                      <a:schemeClr val="accent1"/>
                    </a:solidFill>
                  </a:rPr>
                  <a:t>Bootstrap</a:t>
                </a:r>
              </a:p>
              <a:p>
                <a:pPr lvl="1"/>
                <a:r>
                  <a:rPr lang="en-US" dirty="0">
                    <a:solidFill>
                      <a:schemeClr val="accent1"/>
                    </a:solidFill>
                  </a:rPr>
                  <a:t>Generic</a:t>
                </a:r>
              </a:p>
              <a:p>
                <a:pPr lvl="1"/>
                <a:r>
                  <a:rPr lang="en-US" dirty="0">
                    <a:solidFill>
                      <a:schemeClr val="accent1"/>
                    </a:solidFill>
                  </a:rPr>
                  <a:t>More coming soon!</a:t>
                </a:r>
              </a:p>
              <a:p>
                <a:r>
                  <a:rPr lang="en-US" dirty="0"/>
                  <a:t>Passes along the right data to log for join server</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1342"/>
                <a:ext cx="10515600" cy="5070126"/>
              </a:xfrm>
              <a:blipFill rotWithShape="0">
                <a:blip r:embed="rId2"/>
                <a:stretch>
                  <a:fillRect l="-1043" t="-2043"/>
                </a:stretch>
              </a:blipFill>
            </p:spPr>
            <p:txBody>
              <a:bodyPr/>
              <a:lstStyle/>
              <a:p>
                <a:r>
                  <a:rPr lang="en-US">
                    <a:noFill/>
                  </a:rPr>
                  <a:t> </a:t>
                </a:r>
              </a:p>
            </p:txBody>
          </p:sp>
        </mc:Fallback>
      </mc:AlternateContent>
    </p:spTree>
    <p:extLst>
      <p:ext uri="{BB962C8B-B14F-4D97-AF65-F5344CB8AC3E}">
        <p14:creationId xmlns:p14="http://schemas.microsoft.com/office/powerpoint/2010/main" val="14676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Contextual Bandit Learning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Observe the state of the world (aka </a:t>
            </a:r>
            <a:r>
              <a:rPr lang="en-US" b="1" dirty="0"/>
              <a:t>context</a:t>
            </a:r>
            <a:r>
              <a:rPr lang="en-US" dirty="0"/>
              <a:t>)</a:t>
            </a:r>
          </a:p>
          <a:p>
            <a:pPr marL="514350" indent="-514350">
              <a:buFont typeface="+mj-lt"/>
              <a:buAutoNum type="arabicPeriod"/>
            </a:pPr>
            <a:r>
              <a:rPr lang="en-US" dirty="0"/>
              <a:t>Choose an action </a:t>
            </a:r>
          </a:p>
          <a:p>
            <a:pPr marL="514350" indent="-514350">
              <a:buFont typeface="+mj-lt"/>
              <a:buAutoNum type="arabicPeriod"/>
            </a:pPr>
            <a:r>
              <a:rPr lang="en-US" dirty="0"/>
              <a:t>Obtain feedback on the chosen action</a:t>
            </a:r>
          </a:p>
          <a:p>
            <a:pPr marL="0" indent="0">
              <a:buNone/>
            </a:pPr>
            <a:r>
              <a:rPr lang="en-US" dirty="0"/>
              <a:t>Repeat</a:t>
            </a:r>
          </a:p>
          <a:p>
            <a:pPr marL="0" indent="0">
              <a:buNone/>
            </a:pPr>
            <a:endParaRPr lang="en-US" dirty="0"/>
          </a:p>
          <a:p>
            <a:pPr marL="0" indent="0">
              <a:buNone/>
            </a:pPr>
            <a:r>
              <a:rPr lang="en-US" b="1" dirty="0"/>
              <a:t>Goal:</a:t>
            </a:r>
            <a:r>
              <a:rPr lang="en-US" dirty="0"/>
              <a:t> Optimize feedback (e.g. maximize reward) for chosen actions</a:t>
            </a:r>
          </a:p>
          <a:p>
            <a:pPr marL="0" indent="0">
              <a:buNone/>
            </a:pPr>
            <a:endParaRPr lang="en-US" dirty="0"/>
          </a:p>
          <a:p>
            <a:pPr marL="0" indent="0">
              <a:buNone/>
            </a:pPr>
            <a:r>
              <a:rPr lang="en-US" b="1" dirty="0"/>
              <a:t>Assumption:</a:t>
            </a:r>
            <a:r>
              <a:rPr lang="en-US" dirty="0"/>
              <a:t> Agent’s actions do not influence future contexts</a:t>
            </a:r>
          </a:p>
        </p:txBody>
      </p:sp>
    </p:spTree>
    <p:extLst>
      <p:ext uri="{BB962C8B-B14F-4D97-AF65-F5344CB8AC3E}">
        <p14:creationId xmlns:p14="http://schemas.microsoft.com/office/powerpoint/2010/main" val="257504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40" y="1"/>
            <a:ext cx="11653523" cy="6631559"/>
          </a:xfrm>
        </p:spPr>
        <p:txBody>
          <a:bodyPr/>
          <a:lstStyle/>
          <a:p>
            <a:pPr marL="0" indent="0">
              <a:buNone/>
            </a:pP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Run()</a:t>
            </a:r>
          </a:p>
          <a:p>
            <a:pPr marL="0" indent="0">
              <a:buNone/>
            </a:pP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recorder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7030A0"/>
                </a:solidFill>
                <a:highlight>
                  <a:srgbClr val="FFFFFF"/>
                </a:highlight>
                <a:latin typeface="Consolas" panose="020B0609020204030204" pitchFamily="49" charset="0"/>
              </a:rPr>
              <a:t>StringRecorder</a:t>
            </a:r>
            <a:r>
              <a:rPr lang="en-US" sz="1800" dirty="0">
                <a:solidFill>
                  <a:srgbClr val="000000"/>
                </a:solidFill>
                <a:highlight>
                  <a:srgbClr val="FFFFFF"/>
                </a:highlight>
                <a:latin typeface="Consolas" panose="020B0609020204030204" pitchFamily="49" charset="0"/>
              </a:rPr>
              <a:t>&lt;Context&gt;(); </a:t>
            </a:r>
            <a:r>
              <a:rPr lang="en-US" sz="1800" dirty="0">
                <a:solidFill>
                  <a:srgbClr val="008000"/>
                </a:solidFill>
                <a:highlight>
                  <a:srgbClr val="FFFFFF"/>
                </a:highlight>
                <a:latin typeface="Consolas" panose="020B0609020204030204" pitchFamily="49" charset="0"/>
              </a:rPr>
              <a:t>// Create an (optional) recorder.</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mwtt</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b="1" dirty="0" err="1">
                <a:solidFill>
                  <a:srgbClr val="7030A0"/>
                </a:solidFill>
                <a:highlight>
                  <a:srgbClr val="FFFFFF"/>
                </a:highlight>
                <a:latin typeface="Consolas" panose="020B0609020204030204" pitchFamily="49" charset="0"/>
              </a:rPr>
              <a:t>MwtExplorer</a:t>
            </a:r>
            <a:r>
              <a:rPr lang="en-US" sz="1800" dirty="0">
                <a:solidFill>
                  <a:srgbClr val="000000"/>
                </a:solidFill>
                <a:highlight>
                  <a:srgbClr val="FFFFFF"/>
                </a:highlight>
                <a:latin typeface="Consolas" panose="020B0609020204030204" pitchFamily="49" charset="0"/>
              </a:rPr>
              <a:t>&lt;Context&gt;(</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mwt</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recorder);</a:t>
            </a: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policy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StringPolicy</a:t>
            </a: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Creates a policy that interacts with Context type</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uint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numActions</a:t>
            </a:r>
            <a:r>
              <a:rPr lang="en-US" sz="1800" dirty="0">
                <a:solidFill>
                  <a:srgbClr val="000000"/>
                </a:solidFill>
                <a:highlight>
                  <a:srgbClr val="FFFFFF"/>
                </a:highlight>
                <a:latin typeface="Consolas" panose="020B0609020204030204" pitchFamily="49" charset="0"/>
              </a:rPr>
              <a:t> = 10;</a:t>
            </a:r>
          </a:p>
          <a:p>
            <a:pPr marL="0" indent="0">
              <a:buNone/>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float</a:t>
            </a:r>
            <a:r>
              <a:rPr lang="en-US" sz="1800" dirty="0">
                <a:solidFill>
                  <a:srgbClr val="000000"/>
                </a:solidFill>
                <a:highlight>
                  <a:srgbClr val="FFFFFF"/>
                </a:highlight>
                <a:latin typeface="Consolas" panose="020B0609020204030204" pitchFamily="49" charset="0"/>
              </a:rPr>
              <a:t> epsilon = 0.2f;</a:t>
            </a:r>
          </a:p>
          <a:p>
            <a:pPr marL="0" indent="0">
              <a:buNone/>
            </a:pPr>
            <a:r>
              <a:rPr lang="en-US" sz="1800" dirty="0">
                <a:solidFill>
                  <a:srgbClr val="008000"/>
                </a:solidFill>
                <a:highlight>
                  <a:srgbClr val="FFFFFF"/>
                </a:highlight>
                <a:latin typeface="Consolas" panose="020B0609020204030204" pitchFamily="49" charset="0"/>
              </a:rPr>
              <a:t>    // Creates an Epsilon-Greedy explorer using the specified settings</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explorer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b="1" dirty="0" err="1">
                <a:solidFill>
                  <a:srgbClr val="7030A0"/>
                </a:solidFill>
                <a:highlight>
                  <a:srgbClr val="FFFFFF"/>
                </a:highlight>
                <a:latin typeface="Consolas" panose="020B0609020204030204" pitchFamily="49" charset="0"/>
              </a:rPr>
              <a:t>EpsilonGreedyExplorer</a:t>
            </a:r>
            <a:r>
              <a:rPr lang="en-US" sz="1800" dirty="0">
                <a:solidFill>
                  <a:srgbClr val="000000"/>
                </a:solidFill>
                <a:highlight>
                  <a:srgbClr val="FFFFFF"/>
                </a:highlight>
                <a:latin typeface="Consolas" panose="020B0609020204030204" pitchFamily="49" charset="0"/>
              </a:rPr>
              <a:t>&lt;Context&gt;(policy, epsilon, </a:t>
            </a:r>
            <a:r>
              <a:rPr lang="en-US" sz="1800" dirty="0" err="1">
                <a:solidFill>
                  <a:srgbClr val="000000"/>
                </a:solidFill>
                <a:highlight>
                  <a:srgbClr val="FFFFFF"/>
                </a:highlight>
                <a:latin typeface="Consolas" panose="020B0609020204030204" pitchFamily="49" charset="0"/>
              </a:rPr>
              <a:t>numActions</a:t>
            </a: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Creates a context of built-in Context type</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context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Context(</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Feature[]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Feature() { Id = 1, Value = 0.5f }});</a:t>
            </a:r>
          </a:p>
          <a:p>
            <a:pPr marL="0" indent="0">
              <a:buNone/>
            </a:pP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Pass an instance of the Epsilon-Greedy exploration algorithm into </a:t>
            </a:r>
            <a:r>
              <a:rPr lang="en-US" sz="1800" dirty="0" err="1">
                <a:solidFill>
                  <a:srgbClr val="008000"/>
                </a:solidFill>
                <a:highlight>
                  <a:srgbClr val="FFFFFF"/>
                </a:highlight>
                <a:latin typeface="Consolas" panose="020B0609020204030204" pitchFamily="49" charset="0"/>
              </a:rPr>
              <a:t>MwtExplorer</a:t>
            </a:r>
            <a:r>
              <a:rPr lang="en-US" sz="1800" dirty="0">
                <a:solidFill>
                  <a:srgbClr val="008000"/>
                </a:solidFill>
                <a:highlight>
                  <a:srgbClr val="FFFFFF"/>
                </a:highlight>
                <a:latin typeface="Consolas" panose="020B0609020204030204" pitchFamily="49" charset="0"/>
              </a:rPr>
              <a:t> for exploration</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using a sample string to uniquely identify this event</a:t>
            </a: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uniqueKey</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eventid</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uint</a:t>
            </a:r>
            <a:r>
              <a:rPr lang="en-US" sz="1800" dirty="0">
                <a:solidFill>
                  <a:srgbClr val="000000"/>
                </a:solidFill>
                <a:highlight>
                  <a:srgbClr val="FFFFFF"/>
                </a:highlight>
                <a:latin typeface="Consolas" panose="020B0609020204030204" pitchFamily="49" charset="0"/>
              </a:rPr>
              <a:t> action = </a:t>
            </a:r>
            <a:r>
              <a:rPr lang="en-US" sz="1800" b="1" dirty="0" err="1">
                <a:solidFill>
                  <a:srgbClr val="7030A0"/>
                </a:solidFill>
                <a:highlight>
                  <a:srgbClr val="FFFFFF"/>
                </a:highlight>
                <a:latin typeface="Consolas" panose="020B0609020204030204" pitchFamily="49" charset="0"/>
              </a:rPr>
              <a:t>mwtt.ChooseAction</a:t>
            </a:r>
            <a:r>
              <a:rPr lang="en-US" sz="1800" dirty="0">
                <a:solidFill>
                  <a:srgbClr val="000000"/>
                </a:solidFill>
                <a:highlight>
                  <a:srgbClr val="FFFFFF"/>
                </a:highlight>
                <a:latin typeface="Consolas" panose="020B0609020204030204" pitchFamily="49" charset="0"/>
              </a:rPr>
              <a:t>(explorer, </a:t>
            </a:r>
            <a:r>
              <a:rPr lang="en-US" sz="1800" dirty="0" err="1">
                <a:solidFill>
                  <a:srgbClr val="000000"/>
                </a:solidFill>
                <a:highlight>
                  <a:srgbClr val="FFFFFF"/>
                </a:highlight>
                <a:latin typeface="Consolas" panose="020B0609020204030204" pitchFamily="49" charset="0"/>
              </a:rPr>
              <a:t>uniqueKey</a:t>
            </a:r>
            <a:r>
              <a:rPr lang="en-US" sz="1800" dirty="0">
                <a:solidFill>
                  <a:srgbClr val="000000"/>
                </a:solidFill>
                <a:highlight>
                  <a:srgbClr val="FFFFFF"/>
                </a:highlight>
                <a:latin typeface="Consolas" panose="020B0609020204030204" pitchFamily="49" charset="0"/>
              </a:rPr>
              <a:t>, context);</a:t>
            </a:r>
          </a:p>
          <a:p>
            <a:pPr marL="0" indent="0">
              <a:buNone/>
            </a:pP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Console</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a:t>
            </a:r>
            <a:r>
              <a:rPr lang="en-US" sz="1800" dirty="0" err="1">
                <a:solidFill>
                  <a:srgbClr val="7030A0"/>
                </a:solidFill>
                <a:highlight>
                  <a:srgbClr val="FFFFFF"/>
                </a:highlight>
                <a:latin typeface="Consolas" panose="020B0609020204030204" pitchFamily="49" charset="0"/>
              </a:rPr>
              <a:t>recorder.GetRecording</a:t>
            </a: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00"/>
                </a:solidFill>
                <a:highlight>
                  <a:srgbClr val="FFFFFF"/>
                </a:highlight>
                <a:latin typeface="Consolas" panose="020B0609020204030204" pitchFamily="49" charset="0"/>
              </a:rPr>
              <a:t>}</a:t>
            </a:r>
            <a:r>
              <a:rPr lang="en-US" sz="1800" dirty="0"/>
              <a:t>   </a:t>
            </a:r>
          </a:p>
        </p:txBody>
      </p:sp>
    </p:spTree>
    <p:extLst>
      <p:ext uri="{BB962C8B-B14F-4D97-AF65-F5344CB8AC3E}">
        <p14:creationId xmlns:p14="http://schemas.microsoft.com/office/powerpoint/2010/main" val="1601870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mj-lt"/>
              </a:rPr>
              <a:t>Join Server</a:t>
            </a:r>
          </a:p>
        </p:txBody>
      </p:sp>
      <p:sp>
        <p:nvSpPr>
          <p:cNvPr id="3" name="Content Placeholder 2"/>
          <p:cNvSpPr>
            <a:spLocks noGrp="1"/>
          </p:cNvSpPr>
          <p:nvPr>
            <p:ph idx="1"/>
          </p:nvPr>
        </p:nvSpPr>
        <p:spPr/>
        <p:txBody>
          <a:bodyPr/>
          <a:lstStyle/>
          <a:p>
            <a:r>
              <a:rPr lang="en-US" dirty="0"/>
              <a:t>Joins together all data with the same key that arrives within the specified time window</a:t>
            </a:r>
          </a:p>
          <a:p>
            <a:pPr lvl="1"/>
            <a:r>
              <a:rPr lang="en-US" dirty="0"/>
              <a:t>Context, action and probability</a:t>
            </a:r>
          </a:p>
          <a:p>
            <a:pPr lvl="1"/>
            <a:r>
              <a:rPr lang="en-US" dirty="0"/>
              <a:t>Observed reward</a:t>
            </a:r>
          </a:p>
          <a:p>
            <a:pPr lvl="1"/>
            <a:r>
              <a:rPr lang="en-US" dirty="0"/>
              <a:t>(Optionally) other data to log</a:t>
            </a:r>
          </a:p>
          <a:p>
            <a:r>
              <a:rPr lang="en-US" dirty="0"/>
              <a:t>Implemented using Azure Stream Analytics</a:t>
            </a:r>
          </a:p>
        </p:txBody>
      </p:sp>
    </p:spTree>
    <p:extLst>
      <p:ext uri="{BB962C8B-B14F-4D97-AF65-F5344CB8AC3E}">
        <p14:creationId xmlns:p14="http://schemas.microsoft.com/office/powerpoint/2010/main" val="92406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lowchart: Magnetic Disk 73"/>
          <p:cNvSpPr/>
          <p:nvPr/>
        </p:nvSpPr>
        <p:spPr>
          <a:xfrm>
            <a:off x="8134329" y="2160591"/>
            <a:ext cx="2445026" cy="3305178"/>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0"/>
            <a:ext cx="10515600" cy="1325563"/>
          </a:xfrm>
        </p:spPr>
        <p:txBody>
          <a:bodyPr/>
          <a:lstStyle/>
          <a:p>
            <a:r>
              <a:rPr lang="en-US" dirty="0">
                <a:latin typeface="+mj-lt"/>
              </a:rPr>
              <a:t>Semantics</a:t>
            </a:r>
          </a:p>
        </p:txBody>
      </p:sp>
      <p:sp>
        <p:nvSpPr>
          <p:cNvPr id="14" name="Line 12"/>
          <p:cNvSpPr>
            <a:spLocks noChangeShapeType="1"/>
          </p:cNvSpPr>
          <p:nvPr/>
        </p:nvSpPr>
        <p:spPr bwMode="auto">
          <a:xfrm>
            <a:off x="1468438" y="4978406"/>
            <a:ext cx="5543551" cy="0"/>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3"/>
          <p:cNvSpPr>
            <a:spLocks/>
          </p:cNvSpPr>
          <p:nvPr/>
        </p:nvSpPr>
        <p:spPr bwMode="auto">
          <a:xfrm>
            <a:off x="6994526" y="4908556"/>
            <a:ext cx="209550" cy="139700"/>
          </a:xfrm>
          <a:custGeom>
            <a:avLst/>
            <a:gdLst>
              <a:gd name="T0" fmla="*/ 0 w 132"/>
              <a:gd name="T1" fmla="*/ 0 h 88"/>
              <a:gd name="T2" fmla="*/ 132 w 132"/>
              <a:gd name="T3" fmla="*/ 44 h 88"/>
              <a:gd name="T4" fmla="*/ 0 w 132"/>
              <a:gd name="T5" fmla="*/ 88 h 88"/>
              <a:gd name="T6" fmla="*/ 0 w 132"/>
              <a:gd name="T7" fmla="*/ 0 h 88"/>
            </a:gdLst>
            <a:ahLst/>
            <a:cxnLst>
              <a:cxn ang="0">
                <a:pos x="T0" y="T1"/>
              </a:cxn>
              <a:cxn ang="0">
                <a:pos x="T2" y="T3"/>
              </a:cxn>
              <a:cxn ang="0">
                <a:pos x="T4" y="T5"/>
              </a:cxn>
              <a:cxn ang="0">
                <a:pos x="T6" y="T7"/>
              </a:cxn>
            </a:cxnLst>
            <a:rect l="0" t="0" r="r" b="b"/>
            <a:pathLst>
              <a:path w="132" h="88">
                <a:moveTo>
                  <a:pt x="0" y="0"/>
                </a:moveTo>
                <a:lnTo>
                  <a:pt x="132" y="44"/>
                </a:lnTo>
                <a:lnTo>
                  <a:pt x="0" y="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14"/>
          <p:cNvSpPr>
            <a:spLocks noChangeShapeType="1"/>
          </p:cNvSpPr>
          <p:nvPr/>
        </p:nvSpPr>
        <p:spPr bwMode="auto">
          <a:xfrm flipV="1">
            <a:off x="1468438" y="2160591"/>
            <a:ext cx="0" cy="2817815"/>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5"/>
          <p:cNvSpPr>
            <a:spLocks/>
          </p:cNvSpPr>
          <p:nvPr/>
        </p:nvSpPr>
        <p:spPr bwMode="auto">
          <a:xfrm>
            <a:off x="1398588" y="1968503"/>
            <a:ext cx="139700" cy="211138"/>
          </a:xfrm>
          <a:custGeom>
            <a:avLst/>
            <a:gdLst>
              <a:gd name="T0" fmla="*/ 0 w 88"/>
              <a:gd name="T1" fmla="*/ 133 h 133"/>
              <a:gd name="T2" fmla="*/ 44 w 88"/>
              <a:gd name="T3" fmla="*/ 0 h 133"/>
              <a:gd name="T4" fmla="*/ 88 w 88"/>
              <a:gd name="T5" fmla="*/ 133 h 133"/>
              <a:gd name="T6" fmla="*/ 0 w 88"/>
              <a:gd name="T7" fmla="*/ 133 h 133"/>
            </a:gdLst>
            <a:ahLst/>
            <a:cxnLst>
              <a:cxn ang="0">
                <a:pos x="T0" y="T1"/>
              </a:cxn>
              <a:cxn ang="0">
                <a:pos x="T2" y="T3"/>
              </a:cxn>
              <a:cxn ang="0">
                <a:pos x="T4" y="T5"/>
              </a:cxn>
              <a:cxn ang="0">
                <a:pos x="T6" y="T7"/>
              </a:cxn>
            </a:cxnLst>
            <a:rect l="0" t="0" r="r" b="b"/>
            <a:pathLst>
              <a:path w="88" h="133">
                <a:moveTo>
                  <a:pt x="0" y="133"/>
                </a:moveTo>
                <a:lnTo>
                  <a:pt x="44" y="0"/>
                </a:lnTo>
                <a:lnTo>
                  <a:pt x="88" y="133"/>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val 26"/>
          <p:cNvSpPr>
            <a:spLocks noChangeArrowheads="1"/>
          </p:cNvSpPr>
          <p:nvPr/>
        </p:nvSpPr>
        <p:spPr bwMode="auto">
          <a:xfrm>
            <a:off x="1506538" y="5721357"/>
            <a:ext cx="252413"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val 27"/>
          <p:cNvSpPr>
            <a:spLocks noChangeArrowheads="1"/>
          </p:cNvSpPr>
          <p:nvPr/>
        </p:nvSpPr>
        <p:spPr bwMode="auto">
          <a:xfrm>
            <a:off x="1506538" y="5721357"/>
            <a:ext cx="252413"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8"/>
          <p:cNvSpPr>
            <a:spLocks noChangeArrowheads="1"/>
          </p:cNvSpPr>
          <p:nvPr/>
        </p:nvSpPr>
        <p:spPr bwMode="auto">
          <a:xfrm>
            <a:off x="4337051" y="5741995"/>
            <a:ext cx="252413" cy="252413"/>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9"/>
          <p:cNvSpPr>
            <a:spLocks/>
          </p:cNvSpPr>
          <p:nvPr/>
        </p:nvSpPr>
        <p:spPr bwMode="auto">
          <a:xfrm>
            <a:off x="4337051" y="5741995"/>
            <a:ext cx="252413" cy="252413"/>
          </a:xfrm>
          <a:custGeom>
            <a:avLst/>
            <a:gdLst>
              <a:gd name="T0" fmla="*/ 159 w 159"/>
              <a:gd name="T1" fmla="*/ 79 h 159"/>
              <a:gd name="T2" fmla="*/ 80 w 159"/>
              <a:gd name="T3" fmla="*/ 0 h 159"/>
              <a:gd name="T4" fmla="*/ 0 w 159"/>
              <a:gd name="T5" fmla="*/ 79 h 159"/>
              <a:gd name="T6" fmla="*/ 80 w 159"/>
              <a:gd name="T7" fmla="*/ 159 h 159"/>
              <a:gd name="T8" fmla="*/ 159 w 159"/>
              <a:gd name="T9" fmla="*/ 79 h 159"/>
            </a:gdLst>
            <a:ahLst/>
            <a:cxnLst>
              <a:cxn ang="0">
                <a:pos x="T0" y="T1"/>
              </a:cxn>
              <a:cxn ang="0">
                <a:pos x="T2" y="T3"/>
              </a:cxn>
              <a:cxn ang="0">
                <a:pos x="T4" y="T5"/>
              </a:cxn>
              <a:cxn ang="0">
                <a:pos x="T6" y="T7"/>
              </a:cxn>
              <a:cxn ang="0">
                <a:pos x="T8" y="T9"/>
              </a:cxn>
            </a:cxnLst>
            <a:rect l="0" t="0" r="r" b="b"/>
            <a:pathLst>
              <a:path w="159" h="159">
                <a:moveTo>
                  <a:pt x="159" y="79"/>
                </a:moveTo>
                <a:cubicBezTo>
                  <a:pt x="159" y="36"/>
                  <a:pt x="124" y="0"/>
                  <a:pt x="80" y="0"/>
                </a:cubicBezTo>
                <a:cubicBezTo>
                  <a:pt x="36" y="0"/>
                  <a:pt x="0" y="36"/>
                  <a:pt x="0" y="79"/>
                </a:cubicBezTo>
                <a:cubicBezTo>
                  <a:pt x="0" y="124"/>
                  <a:pt x="36" y="159"/>
                  <a:pt x="80" y="159"/>
                </a:cubicBezTo>
                <a:cubicBezTo>
                  <a:pt x="124" y="159"/>
                  <a:pt x="159" y="124"/>
                  <a:pt x="159" y="79"/>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30"/>
          <p:cNvSpPr>
            <a:spLocks noChangeArrowheads="1"/>
          </p:cNvSpPr>
          <p:nvPr/>
        </p:nvSpPr>
        <p:spPr bwMode="auto">
          <a:xfrm>
            <a:off x="1812925" y="5680082"/>
            <a:ext cx="1238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Events Key</a:t>
            </a:r>
            <a:r>
              <a:rPr kumimoji="0" lang="en-US" altLang="en-US" sz="2000" b="0" i="0" u="none" strike="noStrike" kern="1200" cap="none" spc="0" normalizeH="0" baseline="-25000" noProof="0" dirty="0">
                <a:ln>
                  <a:noFill/>
                </a:ln>
                <a:solidFill>
                  <a:srgbClr val="000000"/>
                </a:solidFill>
                <a:effectLst/>
                <a:uLnTx/>
                <a:uFillTx/>
                <a:latin typeface="Calibri" panose="020F0502020204030204" pitchFamily="34" charset="0"/>
                <a:ea typeface="+mn-ea"/>
                <a:cs typeface="+mn-cs"/>
              </a:rPr>
              <a:t>1</a:t>
            </a:r>
            <a:endPar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endParaRPr>
          </a:p>
        </p:txBody>
      </p:sp>
      <p:cxnSp>
        <p:nvCxnSpPr>
          <p:cNvPr id="95" name="Time"/>
          <p:cNvCxnSpPr/>
          <p:nvPr/>
        </p:nvCxnSpPr>
        <p:spPr>
          <a:xfrm>
            <a:off x="1979612" y="2352675"/>
            <a:ext cx="0" cy="2695581"/>
          </a:xfrm>
          <a:prstGeom prst="line">
            <a:avLst/>
          </a:prstGeom>
          <a:ln w="12700">
            <a:prstDash val="sysDot"/>
          </a:ln>
        </p:spPr>
        <p:style>
          <a:lnRef idx="1">
            <a:schemeClr val="accent3"/>
          </a:lnRef>
          <a:fillRef idx="0">
            <a:schemeClr val="accent3"/>
          </a:fillRef>
          <a:effectRef idx="0">
            <a:schemeClr val="accent3"/>
          </a:effectRef>
          <a:fontRef idx="minor">
            <a:schemeClr val="tx1"/>
          </a:fontRef>
        </p:style>
      </p:cxnSp>
      <p:sp>
        <p:nvSpPr>
          <p:cNvPr id="33" name="Rectangle 31"/>
          <p:cNvSpPr>
            <a:spLocks noChangeArrowheads="1"/>
          </p:cNvSpPr>
          <p:nvPr/>
        </p:nvSpPr>
        <p:spPr bwMode="auto">
          <a:xfrm>
            <a:off x="4641851" y="5713420"/>
            <a:ext cx="119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Events Key</a:t>
            </a:r>
            <a:r>
              <a:rPr kumimoji="0" lang="en-US" altLang="en-US" sz="2000" b="0" i="0" u="none" strike="noStrike" kern="1200" cap="none" spc="0" normalizeH="0" baseline="-25000" noProof="0" dirty="0">
                <a:ln>
                  <a:noFill/>
                </a:ln>
                <a:solidFill>
                  <a:srgbClr val="000000"/>
                </a:solidFill>
                <a:effectLst/>
                <a:uLnTx/>
                <a:uFillTx/>
                <a:latin typeface="Calibri" panose="020F0502020204030204" pitchFamily="34" charset="0"/>
                <a:ea typeface="+mn-ea"/>
                <a:cs typeface="+mn-cs"/>
              </a:rPr>
              <a:t>2</a:t>
            </a:r>
            <a:endPar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endParaRPr>
          </a:p>
        </p:txBody>
      </p:sp>
      <p:grpSp>
        <p:nvGrpSpPr>
          <p:cNvPr id="4" name="Green Window"/>
          <p:cNvGrpSpPr/>
          <p:nvPr/>
        </p:nvGrpSpPr>
        <p:grpSpPr>
          <a:xfrm>
            <a:off x="1981107" y="2592028"/>
            <a:ext cx="3325813" cy="307777"/>
            <a:chOff x="1946275" y="2726733"/>
            <a:chExt cx="3325813" cy="307777"/>
          </a:xfrm>
        </p:grpSpPr>
        <p:sp>
          <p:nvSpPr>
            <p:cNvPr id="34" name="Line 32"/>
            <p:cNvSpPr>
              <a:spLocks noChangeShapeType="1"/>
            </p:cNvSpPr>
            <p:nvPr/>
          </p:nvSpPr>
          <p:spPr bwMode="auto">
            <a:xfrm>
              <a:off x="1946275" y="2891834"/>
              <a:ext cx="3325813" cy="0"/>
            </a:xfrm>
            <a:prstGeom prst="line">
              <a:avLst/>
            </a:prstGeom>
            <a:noFill/>
            <a:ln w="158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34"/>
            <p:cNvSpPr>
              <a:spLocks noChangeArrowheads="1"/>
            </p:cNvSpPr>
            <p:nvPr/>
          </p:nvSpPr>
          <p:spPr bwMode="auto">
            <a:xfrm>
              <a:off x="3163888" y="2726733"/>
              <a:ext cx="895349" cy="3077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duration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Line 35"/>
            <p:cNvSpPr>
              <a:spLocks noChangeShapeType="1"/>
            </p:cNvSpPr>
            <p:nvPr/>
          </p:nvSpPr>
          <p:spPr bwMode="auto">
            <a:xfrm>
              <a:off x="1946275" y="2842621"/>
              <a:ext cx="0" cy="96838"/>
            </a:xfrm>
            <a:prstGeom prst="line">
              <a:avLst/>
            </a:prstGeom>
            <a:noFill/>
            <a:ln w="158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Line 36"/>
            <p:cNvSpPr>
              <a:spLocks noChangeShapeType="1"/>
            </p:cNvSpPr>
            <p:nvPr/>
          </p:nvSpPr>
          <p:spPr bwMode="auto">
            <a:xfrm>
              <a:off x="5272088" y="2842621"/>
              <a:ext cx="0" cy="96838"/>
            </a:xfrm>
            <a:prstGeom prst="line">
              <a:avLst/>
            </a:prstGeom>
            <a:noFill/>
            <a:ln w="158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9" name="Red 2 Moving"/>
          <p:cNvGrpSpPr/>
          <p:nvPr/>
        </p:nvGrpSpPr>
        <p:grpSpPr>
          <a:xfrm>
            <a:off x="5533190" y="3512608"/>
            <a:ext cx="252413" cy="329386"/>
            <a:chOff x="6048376" y="1966916"/>
            <a:chExt cx="252413" cy="329386"/>
          </a:xfrm>
        </p:grpSpPr>
        <p:sp>
          <p:nvSpPr>
            <p:cNvPr id="52" name="Oval 50"/>
            <p:cNvSpPr>
              <a:spLocks noChangeArrowheads="1"/>
            </p:cNvSpPr>
            <p:nvPr/>
          </p:nvSpPr>
          <p:spPr bwMode="auto">
            <a:xfrm>
              <a:off x="6048376" y="1966916"/>
              <a:ext cx="252413" cy="252413"/>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val 51"/>
            <p:cNvSpPr>
              <a:spLocks noChangeArrowheads="1"/>
            </p:cNvSpPr>
            <p:nvPr/>
          </p:nvSpPr>
          <p:spPr bwMode="auto">
            <a:xfrm>
              <a:off x="6048376" y="1966916"/>
              <a:ext cx="252413"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52"/>
            <p:cNvSpPr>
              <a:spLocks noChangeArrowheads="1"/>
            </p:cNvSpPr>
            <p:nvPr/>
          </p:nvSpPr>
          <p:spPr bwMode="auto">
            <a:xfrm>
              <a:off x="6142039" y="201930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82" name="Red 2"/>
          <p:cNvGrpSpPr/>
          <p:nvPr/>
        </p:nvGrpSpPr>
        <p:grpSpPr>
          <a:xfrm>
            <a:off x="5533190" y="3509388"/>
            <a:ext cx="252413" cy="252413"/>
            <a:chOff x="3975101" y="2765429"/>
            <a:chExt cx="252413" cy="252413"/>
          </a:xfrm>
        </p:grpSpPr>
        <p:sp>
          <p:nvSpPr>
            <p:cNvPr id="26" name="Oval 24"/>
            <p:cNvSpPr>
              <a:spLocks noChangeArrowheads="1"/>
            </p:cNvSpPr>
            <p:nvPr/>
          </p:nvSpPr>
          <p:spPr bwMode="auto">
            <a:xfrm>
              <a:off x="3975101" y="2765429"/>
              <a:ext cx="252413" cy="252413"/>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5"/>
            <p:cNvSpPr>
              <a:spLocks/>
            </p:cNvSpPr>
            <p:nvPr/>
          </p:nvSpPr>
          <p:spPr bwMode="auto">
            <a:xfrm>
              <a:off x="3975101" y="2765429"/>
              <a:ext cx="252413" cy="252413"/>
            </a:xfrm>
            <a:custGeom>
              <a:avLst/>
              <a:gdLst>
                <a:gd name="T0" fmla="*/ 159 w 159"/>
                <a:gd name="T1" fmla="*/ 80 h 159"/>
                <a:gd name="T2" fmla="*/ 80 w 159"/>
                <a:gd name="T3" fmla="*/ 0 h 159"/>
                <a:gd name="T4" fmla="*/ 0 w 159"/>
                <a:gd name="T5" fmla="*/ 80 h 159"/>
                <a:gd name="T6" fmla="*/ 80 w 159"/>
                <a:gd name="T7" fmla="*/ 159 h 159"/>
                <a:gd name="T8" fmla="*/ 159 w 159"/>
                <a:gd name="T9" fmla="*/ 80 h 159"/>
              </a:gdLst>
              <a:ahLst/>
              <a:cxnLst>
                <a:cxn ang="0">
                  <a:pos x="T0" y="T1"/>
                </a:cxn>
                <a:cxn ang="0">
                  <a:pos x="T2" y="T3"/>
                </a:cxn>
                <a:cxn ang="0">
                  <a:pos x="T4" y="T5"/>
                </a:cxn>
                <a:cxn ang="0">
                  <a:pos x="T6" y="T7"/>
                </a:cxn>
                <a:cxn ang="0">
                  <a:pos x="T8" y="T9"/>
                </a:cxn>
              </a:cxnLst>
              <a:rect l="0" t="0" r="r" b="b"/>
              <a:pathLst>
                <a:path w="159" h="159">
                  <a:moveTo>
                    <a:pt x="159" y="80"/>
                  </a:moveTo>
                  <a:cubicBezTo>
                    <a:pt x="159" y="36"/>
                    <a:pt x="123" y="0"/>
                    <a:pt x="80" y="0"/>
                  </a:cubicBezTo>
                  <a:cubicBezTo>
                    <a:pt x="35" y="0"/>
                    <a:pt x="0" y="36"/>
                    <a:pt x="0" y="80"/>
                  </a:cubicBezTo>
                  <a:cubicBezTo>
                    <a:pt x="0" y="124"/>
                    <a:pt x="35" y="159"/>
                    <a:pt x="80" y="159"/>
                  </a:cubicBezTo>
                  <a:cubicBezTo>
                    <a:pt x="123" y="159"/>
                    <a:pt x="159" y="124"/>
                    <a:pt x="159" y="80"/>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1" name="Red 1 Moving"/>
          <p:cNvGrpSpPr/>
          <p:nvPr/>
        </p:nvGrpSpPr>
        <p:grpSpPr>
          <a:xfrm>
            <a:off x="3064577" y="3519527"/>
            <a:ext cx="254000" cy="252413"/>
            <a:chOff x="6438901" y="1966916"/>
            <a:chExt cx="254000" cy="252413"/>
          </a:xfrm>
        </p:grpSpPr>
        <p:sp>
          <p:nvSpPr>
            <p:cNvPr id="57" name="Oval 55"/>
            <p:cNvSpPr>
              <a:spLocks noChangeArrowheads="1"/>
            </p:cNvSpPr>
            <p:nvPr/>
          </p:nvSpPr>
          <p:spPr bwMode="auto">
            <a:xfrm>
              <a:off x="6438901" y="1966916"/>
              <a:ext cx="254000" cy="252413"/>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Oval 56"/>
            <p:cNvSpPr>
              <a:spLocks noChangeArrowheads="1"/>
            </p:cNvSpPr>
            <p:nvPr/>
          </p:nvSpPr>
          <p:spPr bwMode="auto">
            <a:xfrm>
              <a:off x="6438901" y="1966916"/>
              <a:ext cx="254000"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4" name="Red 1"/>
          <p:cNvGrpSpPr/>
          <p:nvPr/>
        </p:nvGrpSpPr>
        <p:grpSpPr>
          <a:xfrm>
            <a:off x="3066957" y="3519525"/>
            <a:ext cx="254000" cy="252413"/>
            <a:chOff x="3190876" y="3990980"/>
            <a:chExt cx="254000" cy="252413"/>
          </a:xfrm>
        </p:grpSpPr>
        <p:sp>
          <p:nvSpPr>
            <p:cNvPr id="41" name="Oval 39"/>
            <p:cNvSpPr>
              <a:spLocks noChangeArrowheads="1"/>
            </p:cNvSpPr>
            <p:nvPr/>
          </p:nvSpPr>
          <p:spPr bwMode="auto">
            <a:xfrm>
              <a:off x="3190876" y="3990980"/>
              <a:ext cx="254000" cy="252413"/>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0"/>
            <p:cNvSpPr>
              <a:spLocks noChangeArrowheads="1"/>
            </p:cNvSpPr>
            <p:nvPr/>
          </p:nvSpPr>
          <p:spPr bwMode="auto">
            <a:xfrm>
              <a:off x="3190876" y="3990980"/>
              <a:ext cx="254000"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Red Window"/>
          <p:cNvGrpSpPr/>
          <p:nvPr/>
        </p:nvGrpSpPr>
        <p:grpSpPr>
          <a:xfrm>
            <a:off x="3193957" y="4287976"/>
            <a:ext cx="3325814" cy="307777"/>
            <a:chOff x="3193957" y="4356106"/>
            <a:chExt cx="3325814" cy="307777"/>
          </a:xfrm>
        </p:grpSpPr>
        <p:sp>
          <p:nvSpPr>
            <p:cNvPr id="43" name="Line 41"/>
            <p:cNvSpPr>
              <a:spLocks noChangeShapeType="1"/>
            </p:cNvSpPr>
            <p:nvPr/>
          </p:nvSpPr>
          <p:spPr bwMode="auto">
            <a:xfrm>
              <a:off x="3193957" y="4521206"/>
              <a:ext cx="3325813" cy="0"/>
            </a:xfrm>
            <a:prstGeom prst="line">
              <a:avLst/>
            </a:prstGeom>
            <a:noFill/>
            <a:ln w="15875"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43"/>
            <p:cNvSpPr>
              <a:spLocks noChangeArrowheads="1"/>
            </p:cNvSpPr>
            <p:nvPr/>
          </p:nvSpPr>
          <p:spPr bwMode="auto">
            <a:xfrm>
              <a:off x="4413158" y="4356106"/>
              <a:ext cx="893762" cy="3077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duration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Line 44"/>
            <p:cNvSpPr>
              <a:spLocks noChangeShapeType="1"/>
            </p:cNvSpPr>
            <p:nvPr/>
          </p:nvSpPr>
          <p:spPr bwMode="auto">
            <a:xfrm>
              <a:off x="3193957" y="4471993"/>
              <a:ext cx="0" cy="96838"/>
            </a:xfrm>
            <a:prstGeom prst="line">
              <a:avLst/>
            </a:prstGeom>
            <a:noFill/>
            <a:ln w="15875"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Line 45"/>
            <p:cNvSpPr>
              <a:spLocks noChangeShapeType="1"/>
            </p:cNvSpPr>
            <p:nvPr/>
          </p:nvSpPr>
          <p:spPr bwMode="auto">
            <a:xfrm>
              <a:off x="6519771" y="4471993"/>
              <a:ext cx="0" cy="96838"/>
            </a:xfrm>
            <a:prstGeom prst="line">
              <a:avLst/>
            </a:prstGeom>
            <a:noFill/>
            <a:ln w="15875"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een 3 Moving"/>
          <p:cNvGrpSpPr/>
          <p:nvPr/>
        </p:nvGrpSpPr>
        <p:grpSpPr>
          <a:xfrm>
            <a:off x="4124051" y="3519526"/>
            <a:ext cx="252413" cy="252413"/>
            <a:chOff x="6361114" y="1966916"/>
            <a:chExt cx="252413" cy="252413"/>
          </a:xfrm>
        </p:grpSpPr>
        <p:sp>
          <p:nvSpPr>
            <p:cNvPr id="55" name="Oval 53"/>
            <p:cNvSpPr>
              <a:spLocks noChangeArrowheads="1"/>
            </p:cNvSpPr>
            <p:nvPr/>
          </p:nvSpPr>
          <p:spPr bwMode="auto">
            <a:xfrm>
              <a:off x="6361114" y="1966916"/>
              <a:ext cx="252413"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54"/>
            <p:cNvSpPr>
              <a:spLocks/>
            </p:cNvSpPr>
            <p:nvPr/>
          </p:nvSpPr>
          <p:spPr bwMode="auto">
            <a:xfrm>
              <a:off x="6361114" y="1966916"/>
              <a:ext cx="252413" cy="252413"/>
            </a:xfrm>
            <a:custGeom>
              <a:avLst/>
              <a:gdLst>
                <a:gd name="T0" fmla="*/ 159 w 159"/>
                <a:gd name="T1" fmla="*/ 79 h 159"/>
                <a:gd name="T2" fmla="*/ 80 w 159"/>
                <a:gd name="T3" fmla="*/ 0 h 159"/>
                <a:gd name="T4" fmla="*/ 0 w 159"/>
                <a:gd name="T5" fmla="*/ 79 h 159"/>
                <a:gd name="T6" fmla="*/ 80 w 159"/>
                <a:gd name="T7" fmla="*/ 159 h 159"/>
                <a:gd name="T8" fmla="*/ 159 w 159"/>
                <a:gd name="T9" fmla="*/ 79 h 159"/>
              </a:gdLst>
              <a:ahLst/>
              <a:cxnLst>
                <a:cxn ang="0">
                  <a:pos x="T0" y="T1"/>
                </a:cxn>
                <a:cxn ang="0">
                  <a:pos x="T2" y="T3"/>
                </a:cxn>
                <a:cxn ang="0">
                  <a:pos x="T4" y="T5"/>
                </a:cxn>
                <a:cxn ang="0">
                  <a:pos x="T6" y="T7"/>
                </a:cxn>
                <a:cxn ang="0">
                  <a:pos x="T8" y="T9"/>
                </a:cxn>
              </a:cxnLst>
              <a:rect l="0" t="0" r="r" b="b"/>
              <a:pathLst>
                <a:path w="159" h="159">
                  <a:moveTo>
                    <a:pt x="159" y="79"/>
                  </a:moveTo>
                  <a:cubicBezTo>
                    <a:pt x="159" y="36"/>
                    <a:pt x="123" y="0"/>
                    <a:pt x="80" y="0"/>
                  </a:cubicBezTo>
                  <a:cubicBezTo>
                    <a:pt x="35" y="0"/>
                    <a:pt x="0" y="36"/>
                    <a:pt x="0" y="79"/>
                  </a:cubicBezTo>
                  <a:cubicBezTo>
                    <a:pt x="0" y="123"/>
                    <a:pt x="35" y="159"/>
                    <a:pt x="80" y="159"/>
                  </a:cubicBezTo>
                  <a:cubicBezTo>
                    <a:pt x="123" y="159"/>
                    <a:pt x="159" y="123"/>
                    <a:pt x="159" y="79"/>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3" name="Green 3"/>
          <p:cNvGrpSpPr/>
          <p:nvPr/>
        </p:nvGrpSpPr>
        <p:grpSpPr>
          <a:xfrm>
            <a:off x="4122464" y="3519527"/>
            <a:ext cx="254000" cy="252413"/>
            <a:chOff x="2576513" y="3990980"/>
            <a:chExt cx="254000" cy="252413"/>
          </a:xfrm>
        </p:grpSpPr>
        <p:sp>
          <p:nvSpPr>
            <p:cNvPr id="39" name="Oval 37"/>
            <p:cNvSpPr>
              <a:spLocks noChangeArrowheads="1"/>
            </p:cNvSpPr>
            <p:nvPr/>
          </p:nvSpPr>
          <p:spPr bwMode="auto">
            <a:xfrm>
              <a:off x="2576513" y="3990980"/>
              <a:ext cx="254000"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val 38"/>
            <p:cNvSpPr>
              <a:spLocks noChangeArrowheads="1"/>
            </p:cNvSpPr>
            <p:nvPr/>
          </p:nvSpPr>
          <p:spPr bwMode="auto">
            <a:xfrm>
              <a:off x="2576513" y="3990980"/>
              <a:ext cx="254000"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8" name="Green 2 Moving"/>
          <p:cNvGrpSpPr/>
          <p:nvPr/>
        </p:nvGrpSpPr>
        <p:grpSpPr>
          <a:xfrm>
            <a:off x="3636665" y="3515359"/>
            <a:ext cx="254000" cy="252413"/>
            <a:chOff x="5962651" y="1966916"/>
            <a:chExt cx="254000" cy="252413"/>
          </a:xfrm>
        </p:grpSpPr>
        <p:sp>
          <p:nvSpPr>
            <p:cNvPr id="50" name="Oval 48"/>
            <p:cNvSpPr>
              <a:spLocks noChangeArrowheads="1"/>
            </p:cNvSpPr>
            <p:nvPr/>
          </p:nvSpPr>
          <p:spPr bwMode="auto">
            <a:xfrm>
              <a:off x="5962651" y="1966916"/>
              <a:ext cx="254000"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Oval 49"/>
            <p:cNvSpPr>
              <a:spLocks noChangeArrowheads="1"/>
            </p:cNvSpPr>
            <p:nvPr/>
          </p:nvSpPr>
          <p:spPr bwMode="auto">
            <a:xfrm>
              <a:off x="5962651" y="1966916"/>
              <a:ext cx="254000"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1" name="Green 2"/>
          <p:cNvGrpSpPr/>
          <p:nvPr/>
        </p:nvGrpSpPr>
        <p:grpSpPr>
          <a:xfrm>
            <a:off x="3636665" y="3515640"/>
            <a:ext cx="254000" cy="252413"/>
            <a:chOff x="3082926" y="2765429"/>
            <a:chExt cx="254000" cy="252413"/>
          </a:xfrm>
        </p:grpSpPr>
        <p:sp>
          <p:nvSpPr>
            <p:cNvPr id="24" name="Oval 22"/>
            <p:cNvSpPr>
              <a:spLocks noChangeArrowheads="1"/>
            </p:cNvSpPr>
            <p:nvPr/>
          </p:nvSpPr>
          <p:spPr bwMode="auto">
            <a:xfrm>
              <a:off x="3082926" y="2765429"/>
              <a:ext cx="254000"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23"/>
            <p:cNvSpPr>
              <a:spLocks noChangeArrowheads="1"/>
            </p:cNvSpPr>
            <p:nvPr/>
          </p:nvSpPr>
          <p:spPr bwMode="auto">
            <a:xfrm>
              <a:off x="3082926" y="2765429"/>
              <a:ext cx="254000"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een 1"/>
          <p:cNvGrpSpPr/>
          <p:nvPr/>
        </p:nvGrpSpPr>
        <p:grpSpPr>
          <a:xfrm>
            <a:off x="1854200" y="3522858"/>
            <a:ext cx="252413" cy="252413"/>
            <a:chOff x="1854200" y="2765429"/>
            <a:chExt cx="252413" cy="252413"/>
          </a:xfrm>
        </p:grpSpPr>
        <p:sp>
          <p:nvSpPr>
            <p:cNvPr id="22" name="Oval 20"/>
            <p:cNvSpPr>
              <a:spLocks noChangeArrowheads="1"/>
            </p:cNvSpPr>
            <p:nvPr/>
          </p:nvSpPr>
          <p:spPr bwMode="auto">
            <a:xfrm>
              <a:off x="1854200" y="2765429"/>
              <a:ext cx="252413"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val 21"/>
            <p:cNvSpPr>
              <a:spLocks noChangeArrowheads="1"/>
            </p:cNvSpPr>
            <p:nvPr/>
          </p:nvSpPr>
          <p:spPr bwMode="auto">
            <a:xfrm>
              <a:off x="1854200" y="2765429"/>
              <a:ext cx="252413"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7" name="Green 1 Moving"/>
          <p:cNvGrpSpPr/>
          <p:nvPr/>
        </p:nvGrpSpPr>
        <p:grpSpPr>
          <a:xfrm>
            <a:off x="1852612" y="3523461"/>
            <a:ext cx="254000" cy="252413"/>
            <a:chOff x="5884864" y="1966916"/>
            <a:chExt cx="254000" cy="252413"/>
          </a:xfrm>
        </p:grpSpPr>
        <p:sp>
          <p:nvSpPr>
            <p:cNvPr id="48" name="Oval 46"/>
            <p:cNvSpPr>
              <a:spLocks noChangeArrowheads="1"/>
            </p:cNvSpPr>
            <p:nvPr/>
          </p:nvSpPr>
          <p:spPr bwMode="auto">
            <a:xfrm>
              <a:off x="5884864" y="1966916"/>
              <a:ext cx="254000" cy="252413"/>
            </a:xfrm>
            <a:prstGeom prst="ellipse">
              <a:avLst/>
            </a:pr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val 47"/>
            <p:cNvSpPr>
              <a:spLocks noChangeArrowheads="1"/>
            </p:cNvSpPr>
            <p:nvPr/>
          </p:nvSpPr>
          <p:spPr bwMode="auto">
            <a:xfrm>
              <a:off x="5884864" y="1966916"/>
              <a:ext cx="252413" cy="252413"/>
            </a:xfrm>
            <a:prstGeom prst="ellipse">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Line 58"/>
          <p:cNvSpPr>
            <a:spLocks noChangeShapeType="1"/>
          </p:cNvSpPr>
          <p:nvPr/>
        </p:nvSpPr>
        <p:spPr bwMode="auto">
          <a:xfrm>
            <a:off x="4776788" y="4956181"/>
            <a:ext cx="0" cy="9683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59"/>
          <p:cNvSpPr>
            <a:spLocks noChangeArrowheads="1"/>
          </p:cNvSpPr>
          <p:nvPr/>
        </p:nvSpPr>
        <p:spPr bwMode="auto">
          <a:xfrm>
            <a:off x="4492626" y="5124456"/>
            <a:ext cx="407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60"/>
          <p:cNvSpPr>
            <a:spLocks noChangeArrowheads="1"/>
          </p:cNvSpPr>
          <p:nvPr/>
        </p:nvSpPr>
        <p:spPr bwMode="auto">
          <a:xfrm>
            <a:off x="4754563" y="5124456"/>
            <a:ext cx="2143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Rectangle 61"/>
          <p:cNvSpPr>
            <a:spLocks noChangeArrowheads="1"/>
          </p:cNvSpPr>
          <p:nvPr/>
        </p:nvSpPr>
        <p:spPr bwMode="auto">
          <a:xfrm>
            <a:off x="4822826" y="5124456"/>
            <a:ext cx="406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Line 62"/>
          <p:cNvSpPr>
            <a:spLocks noChangeShapeType="1"/>
          </p:cNvSpPr>
          <p:nvPr/>
        </p:nvSpPr>
        <p:spPr bwMode="auto">
          <a:xfrm>
            <a:off x="6818314" y="4929194"/>
            <a:ext cx="0" cy="9683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63"/>
          <p:cNvSpPr>
            <a:spLocks noChangeArrowheads="1"/>
          </p:cNvSpPr>
          <p:nvPr/>
        </p:nvSpPr>
        <p:spPr bwMode="auto">
          <a:xfrm>
            <a:off x="6538914" y="5129219"/>
            <a:ext cx="407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 name="Rectangle 64"/>
          <p:cNvSpPr>
            <a:spLocks noChangeArrowheads="1"/>
          </p:cNvSpPr>
          <p:nvPr/>
        </p:nvSpPr>
        <p:spPr bwMode="auto">
          <a:xfrm>
            <a:off x="6799264" y="5129219"/>
            <a:ext cx="2143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Rectangle 65"/>
          <p:cNvSpPr>
            <a:spLocks noChangeArrowheads="1"/>
          </p:cNvSpPr>
          <p:nvPr/>
        </p:nvSpPr>
        <p:spPr bwMode="auto">
          <a:xfrm>
            <a:off x="6869114" y="5129219"/>
            <a:ext cx="406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 name="Line 66"/>
          <p:cNvSpPr>
            <a:spLocks noChangeShapeType="1"/>
          </p:cNvSpPr>
          <p:nvPr/>
        </p:nvSpPr>
        <p:spPr bwMode="auto">
          <a:xfrm>
            <a:off x="2720975" y="4929194"/>
            <a:ext cx="0" cy="9683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Rectangle 67"/>
          <p:cNvSpPr>
            <a:spLocks noChangeArrowheads="1"/>
          </p:cNvSpPr>
          <p:nvPr/>
        </p:nvSpPr>
        <p:spPr bwMode="auto">
          <a:xfrm>
            <a:off x="2478088" y="5081594"/>
            <a:ext cx="279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Rectangle 68"/>
          <p:cNvSpPr>
            <a:spLocks noChangeArrowheads="1"/>
          </p:cNvSpPr>
          <p:nvPr/>
        </p:nvSpPr>
        <p:spPr bwMode="auto">
          <a:xfrm>
            <a:off x="2608263" y="5081594"/>
            <a:ext cx="2143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Rectangle 69"/>
          <p:cNvSpPr>
            <a:spLocks noChangeArrowheads="1"/>
          </p:cNvSpPr>
          <p:nvPr/>
        </p:nvSpPr>
        <p:spPr bwMode="auto">
          <a:xfrm>
            <a:off x="2678113" y="5081594"/>
            <a:ext cx="406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8312978" y="1560016"/>
            <a:ext cx="20877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Azure Storage</a:t>
            </a:r>
          </a:p>
        </p:txBody>
      </p:sp>
    </p:spTree>
    <p:extLst>
      <p:ext uri="{BB962C8B-B14F-4D97-AF65-F5344CB8AC3E}">
        <p14:creationId xmlns:p14="http://schemas.microsoft.com/office/powerpoint/2010/main" val="19092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026 -0.00902 L 0.09974 -0.00902 " pathEditMode="relative" ptsTypes="AA">
                                      <p:cBhvr>
                                        <p:cTn id="16" dur="1000" fill="hold"/>
                                        <p:tgtEl>
                                          <p:spTgt spid="95"/>
                                        </p:tgtEl>
                                        <p:attrNameLst>
                                          <p:attrName>ppt_x</p:attrName>
                                          <p:attrName>ppt_y</p:attrName>
                                        </p:attrNameLst>
                                      </p:cBhvr>
                                    </p:animMotion>
                                  </p:childTnLst>
                                </p:cTn>
                              </p:par>
                              <p:par>
                                <p:cTn id="17" presetID="10"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9948 -0.00902 L 0.14674 -0.00902 " pathEditMode="relative" ptsTypes="AA">
                                      <p:cBhvr>
                                        <p:cTn id="25" dur="1000" fill="hold"/>
                                        <p:tgtEl>
                                          <p:spTgt spid="95"/>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14701 -0.00787 L 0.18633 -0.00787 " pathEditMode="relative" ptsTypes="AA">
                                      <p:cBhvr>
                                        <p:cTn id="32" dur="1000" fill="hold"/>
                                        <p:tgtEl>
                                          <p:spTgt spid="95"/>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18633 -0.00856 L 0.27253 -0.00671 " pathEditMode="relative" rAng="0" ptsTypes="AA">
                                      <p:cBhvr>
                                        <p:cTn id="39" dur="1000" fill="hold"/>
                                        <p:tgtEl>
                                          <p:spTgt spid="95"/>
                                        </p:tgtEl>
                                        <p:attrNameLst>
                                          <p:attrName>ppt_x</p:attrName>
                                          <p:attrName>ppt_y</p:attrName>
                                        </p:attrNameLst>
                                      </p:cBhvr>
                                      <p:rCtr x="4310" y="93"/>
                                    </p:animMotion>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1"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0"/>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2.08333E-7 -0.0007 C 2.08333E-7 -0.03149 0.01107 -0.03866 0.08203 -0.04051 C 0.15286 -0.04213 0.34023 -0.0375 0.42643 -0.03195 C 0.51237 -0.02454 0.54922 0.00254 0.57409 0.00463 " pathEditMode="fixed" rAng="0" ptsTypes="AAAA">
                                      <p:cBhvr>
                                        <p:cTn id="51" dur="2000" fill="hold"/>
                                        <p:tgtEl>
                                          <p:spTgt spid="87"/>
                                        </p:tgtEl>
                                        <p:attrNameLst>
                                          <p:attrName>ppt_x</p:attrName>
                                          <p:attrName>ppt_y</p:attrName>
                                        </p:attrNameLst>
                                      </p:cBhvr>
                                      <p:rCtr x="28698" y="-1736"/>
                                    </p:animMotion>
                                  </p:childTnLst>
                                </p:cTn>
                              </p:par>
                              <p:par>
                                <p:cTn id="52" presetID="0" presetClass="path" presetSubtype="0" accel="50000" decel="50000" fill="hold" nodeType="withEffect">
                                  <p:stCondLst>
                                    <p:cond delay="0"/>
                                  </p:stCondLst>
                                  <p:childTnLst>
                                    <p:animMotion origin="layout" path="M 0.00079 -0.00047 C 0.00079 -0.04954 0.08842 -0.03797 0.13256 -0.03773 C 0.17422 -0.03681 0.29714 -0.0419 0.43438 0.00625 " pathEditMode="fixed" rAng="0" ptsTypes="AAA">
                                      <p:cBhvr>
                                        <p:cTn id="53" dur="2000" fill="hold"/>
                                        <p:tgtEl>
                                          <p:spTgt spid="88"/>
                                        </p:tgtEl>
                                        <p:attrNameLst>
                                          <p:attrName>ppt_x</p:attrName>
                                          <p:attrName>ppt_y</p:attrName>
                                        </p:attrNameLst>
                                      </p:cBhvr>
                                      <p:rCtr x="21680" y="-1597"/>
                                    </p:animMotion>
                                  </p:childTnLst>
                                </p:cTn>
                              </p:par>
                              <p:par>
                                <p:cTn id="54" presetID="0" presetClass="path" presetSubtype="0" accel="50000" decel="50000" fill="hold" nodeType="withEffect">
                                  <p:stCondLst>
                                    <p:cond delay="0"/>
                                  </p:stCondLst>
                                  <p:childTnLst>
                                    <p:animMotion origin="layout" path="M 2.29167E-6 -0.00046 C 0.00495 -0.01227 -0.00235 -0.03634 0.0151 -0.03588 C 0.11054 -0.04213 0.2013 -0.04004 0.29961 -0.02106 C 0.33594 -0.01782 0.3664 -0.0037 0.4013 0.00602 " pathEditMode="relative" rAng="0" ptsTypes="AAAA">
                                      <p:cBhvr>
                                        <p:cTn id="55" dur="2000" fill="hold"/>
                                        <p:tgtEl>
                                          <p:spTgt spid="90"/>
                                        </p:tgtEl>
                                        <p:attrNameLst>
                                          <p:attrName>ppt_x</p:attrName>
                                          <p:attrName>ppt_y</p:attrName>
                                        </p:attrNameLst>
                                      </p:cBhvr>
                                      <p:rCtr x="20065" y="-1597"/>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27266 -0.00578 L 0.30169 -0.00578 " pathEditMode="relative" ptsTypes="AA">
                                      <p:cBhvr>
                                        <p:cTn id="59" dur="1000" fill="hold"/>
                                        <p:tgtEl>
                                          <p:spTgt spid="95"/>
                                        </p:tgtEl>
                                        <p:attrNameLst>
                                          <p:attrName>ppt_x</p:attrName>
                                          <p:attrName>ppt_y</p:attrName>
                                        </p:attrNameLst>
                                      </p:cBhvr>
                                    </p:animMotion>
                                  </p:childTnLst>
                                </p:cTn>
                              </p:par>
                              <p:par>
                                <p:cTn id="60" presetID="10"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30169 -0.00509 L 0.37253 -0.00555 " pathEditMode="relative" rAng="0" ptsTypes="AA">
                                      <p:cBhvr>
                                        <p:cTn id="66" dur="1000" fill="hold"/>
                                        <p:tgtEl>
                                          <p:spTgt spid="95"/>
                                        </p:tgtEl>
                                        <p:attrNameLst>
                                          <p:attrName>ppt_x</p:attrName>
                                          <p:attrName>ppt_y</p:attrName>
                                        </p:attrNameLst>
                                      </p:cBhvr>
                                      <p:rCtr x="3542" y="-23"/>
                                    </p:animMotion>
                                  </p:childTnLst>
                                </p:cTn>
                              </p:par>
                            </p:childTnLst>
                          </p:cTn>
                        </p:par>
                        <p:par>
                          <p:cTn id="67" fill="hold">
                            <p:stCondLst>
                              <p:cond delay="1000"/>
                            </p:stCondLst>
                            <p:childTnLst>
                              <p:par>
                                <p:cTn id="68" presetID="1" presetClass="entr" presetSubtype="0" fill="hold" nodeType="afterEffect">
                                  <p:stCondLst>
                                    <p:cond delay="0"/>
                                  </p:stCondLst>
                                  <p:childTnLst>
                                    <p:set>
                                      <p:cBhvr>
                                        <p:cTn id="69" dur="1" fill="hold">
                                          <p:stCondLst>
                                            <p:cond delay="0"/>
                                          </p:stCondLst>
                                        </p:cTn>
                                        <p:tgtEl>
                                          <p:spTgt spid="9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89"/>
                                        </p:tgtEl>
                                        <p:attrNameLst>
                                          <p:attrName>style.visibility</p:attrName>
                                        </p:attrNameLst>
                                      </p:cBhvr>
                                      <p:to>
                                        <p:strVal val="visible"/>
                                      </p:to>
                                    </p:set>
                                  </p:childTnLst>
                                </p:cTn>
                              </p:par>
                              <p:par>
                                <p:cTn id="72" presetID="0" presetClass="path" presetSubtype="0" accel="50000" decel="50000" fill="hold" nodeType="withEffect">
                                  <p:stCondLst>
                                    <p:cond delay="0"/>
                                  </p:stCondLst>
                                  <p:childTnLst>
                                    <p:animMotion origin="layout" path="M 0.00091 -0.00023 C 0.00625 0.01597 -0.00261 0.04838 0.01732 0.04838 C 0.14219 0.04908 0.34935 0.04699 0.47513 0.05579 " pathEditMode="relative" rAng="0" ptsTypes="AAA">
                                      <p:cBhvr>
                                        <p:cTn id="73" dur="2000" fill="hold"/>
                                        <p:tgtEl>
                                          <p:spTgt spid="91"/>
                                        </p:tgtEl>
                                        <p:attrNameLst>
                                          <p:attrName>ppt_x</p:attrName>
                                          <p:attrName>ppt_y</p:attrName>
                                        </p:attrNameLst>
                                      </p:cBhvr>
                                      <p:rCtr x="23711" y="2801"/>
                                    </p:animMotion>
                                  </p:childTnLst>
                                </p:cTn>
                              </p:par>
                              <p:par>
                                <p:cTn id="74" presetID="0" presetClass="path" presetSubtype="0" accel="50000" decel="50000" fill="hold" nodeType="withEffect">
                                  <p:stCondLst>
                                    <p:cond delay="0"/>
                                  </p:stCondLst>
                                  <p:childTnLst>
                                    <p:animMotion origin="layout" path="M 0.00013 0.00046 C -0.00013 0.01644 -0.00091 0.05 0.00951 0.04884 C 0.09922 0.05162 0.18815 0.05301 0.27826 0.05579 " pathEditMode="relative" rAng="0" ptsTypes="AAA">
                                      <p:cBhvr>
                                        <p:cTn id="75" dur="2000" fill="hold"/>
                                        <p:tgtEl>
                                          <p:spTgt spid="89"/>
                                        </p:tgtEl>
                                        <p:attrNameLst>
                                          <p:attrName>ppt_x</p:attrName>
                                          <p:attrName>ppt_y</p:attrName>
                                        </p:attrNameLst>
                                      </p:cBhvr>
                                      <p:rCtr x="13893"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Learning</a:t>
            </a:r>
          </a:p>
        </p:txBody>
      </p:sp>
      <p:sp>
        <p:nvSpPr>
          <p:cNvPr id="3" name="Content Placeholder 2"/>
          <p:cNvSpPr>
            <a:spLocks noGrp="1"/>
          </p:cNvSpPr>
          <p:nvPr>
            <p:ph idx="1"/>
          </p:nvPr>
        </p:nvSpPr>
        <p:spPr/>
        <p:txBody>
          <a:bodyPr>
            <a:normAutofit/>
          </a:bodyPr>
          <a:lstStyle/>
          <a:p>
            <a:r>
              <a:rPr lang="en-US" dirty="0"/>
              <a:t>Existing contextual bandit algorithms for learning and evaluation</a:t>
            </a:r>
          </a:p>
          <a:p>
            <a:r>
              <a:rPr lang="en-US" b="1" dirty="0"/>
              <a:t>Evaluation: </a:t>
            </a:r>
            <a:r>
              <a:rPr lang="en-US" dirty="0"/>
              <a:t>Given a policy, estimate its performance if deployed</a:t>
            </a:r>
            <a:endParaRPr lang="en-US" b="1" dirty="0"/>
          </a:p>
          <a:p>
            <a:endParaRPr lang="en-US" dirty="0"/>
          </a:p>
          <a:p>
            <a:pPr marL="0" indent="0" algn="ctr">
              <a:buNone/>
            </a:pPr>
            <a:r>
              <a:rPr lang="en-US" b="1" dirty="0"/>
              <a:t>Provides estimate of the performance of a policy upon deployment without deploying it!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2900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Learning</a:t>
            </a:r>
          </a:p>
        </p:txBody>
      </p:sp>
      <p:sp>
        <p:nvSpPr>
          <p:cNvPr id="3" name="Content Placeholder 2"/>
          <p:cNvSpPr>
            <a:spLocks noGrp="1"/>
          </p:cNvSpPr>
          <p:nvPr>
            <p:ph idx="1"/>
          </p:nvPr>
        </p:nvSpPr>
        <p:spPr/>
        <p:txBody>
          <a:bodyPr>
            <a:normAutofit/>
          </a:bodyPr>
          <a:lstStyle/>
          <a:p>
            <a:r>
              <a:rPr lang="en-US" dirty="0"/>
              <a:t>Existing contextual bandit algorithms for learning and evaluation</a:t>
            </a:r>
          </a:p>
          <a:p>
            <a:r>
              <a:rPr lang="en-US" b="1" dirty="0"/>
              <a:t>Evaluation: </a:t>
            </a:r>
            <a:r>
              <a:rPr lang="en-US" dirty="0"/>
              <a:t>Given a policy, estimate its performance if deployed</a:t>
            </a:r>
          </a:p>
          <a:p>
            <a:r>
              <a:rPr lang="en-US" b="1" dirty="0"/>
              <a:t>Optimization:</a:t>
            </a:r>
            <a:r>
              <a:rPr lang="en-US" dirty="0"/>
              <a:t> Find a good policy from some set of policies given exploration data</a:t>
            </a:r>
          </a:p>
          <a:p>
            <a:pPr lvl="1"/>
            <a:r>
              <a:rPr lang="en-US" dirty="0"/>
              <a:t>Reduced to importance-weighted multiclass classification</a:t>
            </a:r>
          </a:p>
          <a:p>
            <a:pPr lvl="1"/>
            <a:r>
              <a:rPr lang="en-US" dirty="0"/>
              <a:t>Algorithms available in </a:t>
            </a:r>
            <a:r>
              <a:rPr lang="en-US" dirty="0" err="1"/>
              <a:t>Vowpal</a:t>
            </a:r>
            <a:r>
              <a:rPr lang="en-US" dirty="0"/>
              <a:t> Wabbit</a:t>
            </a:r>
          </a:p>
          <a:p>
            <a:pPr lvl="1"/>
            <a:r>
              <a:rPr lang="en-US" dirty="0"/>
              <a:t>Online as well as batch updates possible</a:t>
            </a:r>
          </a:p>
          <a:p>
            <a:pPr marL="0" indent="0">
              <a:buNone/>
            </a:pPr>
            <a:endParaRPr lang="en-US" dirty="0"/>
          </a:p>
          <a:p>
            <a:pPr marL="0" indent="0" algn="ctr">
              <a:buNone/>
            </a:pPr>
            <a:r>
              <a:rPr lang="en-US" b="1" dirty="0"/>
              <a:t>Policy Optimization beyond the reach of A/B testing</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711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mj-lt"/>
              </a:rPr>
              <a:t>MSN Deployment for Personalized News</a:t>
            </a: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741069" y="2437860"/>
            <a:ext cx="2842604" cy="2642734"/>
          </a:xfrm>
        </p:spPr>
      </p:pic>
      <p:sp>
        <p:nvSpPr>
          <p:cNvPr id="5" name="TextBox 4"/>
          <p:cNvSpPr txBox="1"/>
          <p:nvPr/>
        </p:nvSpPr>
        <p:spPr>
          <a:xfrm>
            <a:off x="1267634" y="3501169"/>
            <a:ext cx="402533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User demographics feature vector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User history feature vector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editorially chosen articles with feature vectors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rot="19046803">
            <a:off x="1830056" y="2480706"/>
            <a:ext cx="1083365"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571652"/>
            <a:ext cx="1821722" cy="9550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3701917"/>
            <a:ext cx="1821722" cy="955078"/>
          </a:xfrm>
          <a:prstGeom prst="rect">
            <a:avLst/>
          </a:prstGeom>
        </p:spPr>
      </p:pic>
      <p:sp>
        <p:nvSpPr>
          <p:cNvPr id="10" name="Right Arrow 9"/>
          <p:cNvSpPr/>
          <p:nvPr/>
        </p:nvSpPr>
        <p:spPr>
          <a:xfrm rot="2428317">
            <a:off x="4804513" y="2497956"/>
            <a:ext cx="1083365"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9869793" y="3709436"/>
            <a:ext cx="2401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User Clicks Story</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4817994"/>
            <a:ext cx="1821722" cy="107780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122" y="4755765"/>
            <a:ext cx="1738678" cy="9115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8202" y="5297183"/>
            <a:ext cx="1738678" cy="102867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041" y="5654200"/>
            <a:ext cx="1705892" cy="1009274"/>
          </a:xfrm>
          <a:prstGeom prst="rect">
            <a:avLst/>
          </a:prstGeom>
        </p:spPr>
      </p:pic>
      <p:sp>
        <p:nvSpPr>
          <p:cNvPr id="17" name="TextBox 16"/>
          <p:cNvSpPr txBox="1"/>
          <p:nvPr/>
        </p:nvSpPr>
        <p:spPr>
          <a:xfrm rot="5400000">
            <a:off x="6782240" y="5682804"/>
            <a:ext cx="62473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1" name="Picture 20" descr="MSN.com - Hotmail, Outlook, Skype, Bing, Latest News, Photos &amp; Videos - Google Chro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69526" y="3391440"/>
            <a:ext cx="3131783" cy="1696786"/>
          </a:xfrm>
          <a:prstGeom prst="rect">
            <a:avLst/>
          </a:prstGeom>
        </p:spPr>
      </p:pic>
      <p:sp>
        <p:nvSpPr>
          <p:cNvPr id="23" name="Rounded Rectangle 22"/>
          <p:cNvSpPr/>
          <p:nvPr/>
        </p:nvSpPr>
        <p:spPr>
          <a:xfrm>
            <a:off x="3012028" y="1613199"/>
            <a:ext cx="1589530" cy="12981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ɛ-greedy exploration</a:t>
            </a:r>
          </a:p>
        </p:txBody>
      </p:sp>
      <p:sp>
        <p:nvSpPr>
          <p:cNvPr id="24" name="TextBox 23"/>
          <p:cNvSpPr txBox="1"/>
          <p:nvPr/>
        </p:nvSpPr>
        <p:spPr>
          <a:xfrm>
            <a:off x="6236492" y="2077601"/>
            <a:ext cx="123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Ranked List</a:t>
            </a:r>
          </a:p>
        </p:txBody>
      </p:sp>
      <p:cxnSp>
        <p:nvCxnSpPr>
          <p:cNvPr id="26" name="Straight Connector 25"/>
          <p:cNvCxnSpPr/>
          <p:nvPr/>
        </p:nvCxnSpPr>
        <p:spPr>
          <a:xfrm flipH="1">
            <a:off x="8039734" y="1453662"/>
            <a:ext cx="2011" cy="520981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36492" y="6585063"/>
            <a:ext cx="3687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Front End Server	Client Brower</a:t>
            </a:r>
          </a:p>
        </p:txBody>
      </p:sp>
      <p:sp>
        <p:nvSpPr>
          <p:cNvPr id="30" name="Right Arrow 29"/>
          <p:cNvSpPr/>
          <p:nvPr/>
        </p:nvSpPr>
        <p:spPr>
          <a:xfrm>
            <a:off x="7874269" y="3497007"/>
            <a:ext cx="1083365"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ight Arrow 30"/>
          <p:cNvSpPr/>
          <p:nvPr/>
        </p:nvSpPr>
        <p:spPr>
          <a:xfrm rot="16200000">
            <a:off x="9864866" y="2129198"/>
            <a:ext cx="1083365"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8883532" y="1642820"/>
            <a:ext cx="3687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Clicks to join server in Azure</a:t>
            </a:r>
          </a:p>
        </p:txBody>
      </p:sp>
    </p:spTree>
    <p:extLst>
      <p:ext uri="{BB962C8B-B14F-4D97-AF65-F5344CB8AC3E}">
        <p14:creationId xmlns:p14="http://schemas.microsoft.com/office/powerpoint/2010/main" val="224230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50" t="8244" r="15349" b="-480"/>
          <a:stretch/>
        </p:blipFill>
        <p:spPr>
          <a:xfrm>
            <a:off x="1101968" y="82062"/>
            <a:ext cx="9676755" cy="6775938"/>
          </a:xfrm>
          <a:prstGeom prst="rect">
            <a:avLst/>
          </a:prstGeom>
        </p:spPr>
      </p:pic>
    </p:spTree>
    <p:extLst>
      <p:ext uri="{BB962C8B-B14F-4D97-AF65-F5344CB8AC3E}">
        <p14:creationId xmlns:p14="http://schemas.microsoft.com/office/powerpoint/2010/main" val="139433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mj-lt"/>
              </a:rPr>
              <a:t>MSN Stats and Results</a:t>
            </a:r>
          </a:p>
        </p:txBody>
      </p:sp>
      <p:sp>
        <p:nvSpPr>
          <p:cNvPr id="3" name="Content Placeholder 2"/>
          <p:cNvSpPr>
            <a:spLocks noGrp="1"/>
          </p:cNvSpPr>
          <p:nvPr>
            <p:ph idx="1"/>
          </p:nvPr>
        </p:nvSpPr>
        <p:spPr/>
        <p:txBody>
          <a:bodyPr/>
          <a:lstStyle/>
          <a:p>
            <a:r>
              <a:rPr lang="en-US" dirty="0">
                <a:latin typeface="+mn-lt"/>
              </a:rPr>
              <a:t>10s of millions of users</a:t>
            </a:r>
          </a:p>
          <a:p>
            <a:r>
              <a:rPr lang="en-US" dirty="0">
                <a:latin typeface="+mn-lt"/>
              </a:rPr>
              <a:t>1000s of requests per second</a:t>
            </a:r>
          </a:p>
          <a:p>
            <a:r>
              <a:rPr lang="en-US" dirty="0"/>
              <a:t>5% overhead on front end machines</a:t>
            </a:r>
            <a:endParaRPr lang="en-US" dirty="0">
              <a:latin typeface="+mn-lt"/>
            </a:endParaRPr>
          </a:p>
          <a:p>
            <a:r>
              <a:rPr lang="en-US" dirty="0">
                <a:latin typeface="+mn-lt"/>
              </a:rPr>
              <a:t>10s of servers for joining and training</a:t>
            </a:r>
          </a:p>
          <a:p>
            <a:r>
              <a:rPr lang="en-US" dirty="0">
                <a:latin typeface="+mn-lt"/>
              </a:rPr>
              <a:t>5 minute model update frequency</a:t>
            </a:r>
          </a:p>
          <a:p>
            <a:endParaRPr lang="en-US" dirty="0">
              <a:latin typeface="+mn-lt"/>
            </a:endParaRPr>
          </a:p>
          <a:p>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1135693"/>
            <a:ext cx="2858512" cy="14986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923" y="2265958"/>
            <a:ext cx="2858512" cy="14986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922" y="3312190"/>
            <a:ext cx="2858511" cy="1691207"/>
          </a:xfrm>
          <a:prstGeom prst="rect">
            <a:avLst/>
          </a:prstGeom>
        </p:spPr>
      </p:pic>
      <p:sp>
        <p:nvSpPr>
          <p:cNvPr id="7" name="TextBox 6"/>
          <p:cNvSpPr txBox="1"/>
          <p:nvPr/>
        </p:nvSpPr>
        <p:spPr>
          <a:xfrm rot="5400000">
            <a:off x="9513717" y="5173425"/>
            <a:ext cx="62473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p:cNvSpPr txBox="1"/>
          <p:nvPr/>
        </p:nvSpPr>
        <p:spPr>
          <a:xfrm>
            <a:off x="1539681" y="4680231"/>
            <a:ext cx="562707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&gt; 25% increase in clicks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(without much tuning)</a:t>
            </a:r>
          </a:p>
        </p:txBody>
      </p:sp>
    </p:spTree>
    <p:extLst>
      <p:ext uri="{BB962C8B-B14F-4D97-AF65-F5344CB8AC3E}">
        <p14:creationId xmlns:p14="http://schemas.microsoft.com/office/powerpoint/2010/main" val="35627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 y="0"/>
            <a:ext cx="12433852" cy="830740"/>
          </a:xfrm>
        </p:spPr>
        <p:txBody>
          <a:bodyPr>
            <a:normAutofit/>
          </a:bodyPr>
          <a:lstStyle/>
          <a:p>
            <a:r>
              <a:rPr lang="en-US" dirty="0"/>
              <a:t>Deployable Decision Service</a:t>
            </a:r>
          </a:p>
        </p:txBody>
      </p:sp>
      <p:sp>
        <p:nvSpPr>
          <p:cNvPr id="3" name="Content Placeholder 2"/>
          <p:cNvSpPr>
            <a:spLocks noGrp="1"/>
          </p:cNvSpPr>
          <p:nvPr>
            <p:ph idx="4294967295"/>
          </p:nvPr>
        </p:nvSpPr>
        <p:spPr>
          <a:xfrm>
            <a:off x="1589" y="1542211"/>
            <a:ext cx="12188825" cy="5444999"/>
          </a:xfrm>
          <a:prstGeom prst="rect">
            <a:avLst/>
          </a:prstGeom>
        </p:spPr>
        <p:txBody>
          <a:bodyPr>
            <a:normAutofit fontScale="77500" lnSpcReduction="20000"/>
          </a:bodyPr>
          <a:lstStyle/>
          <a:p>
            <a:pPr marL="0" indent="0">
              <a:lnSpc>
                <a:spcPct val="150000"/>
              </a:lnSpc>
              <a:buNone/>
            </a:pPr>
            <a:r>
              <a:rPr lang="en-US" sz="8500" dirty="0"/>
              <a:t>http://aka.ms/mwt</a:t>
            </a:r>
          </a:p>
          <a:p>
            <a:pPr marL="0" indent="0">
              <a:lnSpc>
                <a:spcPct val="150000"/>
              </a:lnSpc>
              <a:buNone/>
            </a:pPr>
            <a:r>
              <a:rPr lang="en-US" sz="8500" dirty="0"/>
              <a:t>http://arxiv.org/abs/1606.03966</a:t>
            </a:r>
          </a:p>
          <a:p>
            <a:pPr marL="0" indent="0">
              <a:lnSpc>
                <a:spcPct val="150000"/>
              </a:lnSpc>
              <a:buNone/>
            </a:pPr>
            <a:r>
              <a:rPr lang="en-US" sz="8500" dirty="0"/>
              <a:t>http://hunch.net/~vw</a:t>
            </a:r>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dirty="0"/>
          </a:p>
        </p:txBody>
      </p:sp>
    </p:spTree>
    <p:extLst>
      <p:ext uri="{BB962C8B-B14F-4D97-AF65-F5344CB8AC3E}">
        <p14:creationId xmlns:p14="http://schemas.microsoft.com/office/powerpoint/2010/main" val="38275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0" y="0"/>
            <a:ext cx="10515600" cy="1325563"/>
          </a:xfrm>
        </p:spPr>
        <p:txBody>
          <a:bodyPr/>
          <a:lstStyle/>
          <a:p>
            <a:r>
              <a:rPr lang="en-US" dirty="0"/>
              <a:t>Example: </a:t>
            </a:r>
            <a:r>
              <a:rPr lang="en-US" dirty="0">
                <a:latin typeface="+mj-lt"/>
              </a:rPr>
              <a:t>News Recommendation</a:t>
            </a:r>
          </a:p>
        </p:txBody>
      </p:sp>
      <p:sp>
        <p:nvSpPr>
          <p:cNvPr id="6" name="Text Placeholder 5"/>
          <p:cNvSpPr>
            <a:spLocks noGrp="1"/>
          </p:cNvSpPr>
          <p:nvPr>
            <p:ph idx="1"/>
          </p:nvPr>
        </p:nvSpPr>
        <p:spPr>
          <a:xfrm>
            <a:off x="617518" y="1885012"/>
            <a:ext cx="5495048" cy="4017029"/>
          </a:xfrm>
        </p:spPr>
        <p:txBody>
          <a:bodyPr>
            <a:normAutofit/>
          </a:bodyPr>
          <a:lstStyle/>
          <a:p>
            <a:pPr marL="0" indent="0">
              <a:buNone/>
            </a:pPr>
            <a:r>
              <a:rPr lang="en-US" dirty="0">
                <a:latin typeface="+mn-lt"/>
              </a:rPr>
              <a:t>Loop:</a:t>
            </a:r>
          </a:p>
          <a:p>
            <a:pPr marL="457200" lvl="1" indent="0">
              <a:buNone/>
            </a:pPr>
            <a:r>
              <a:rPr lang="en-US" dirty="0">
                <a:latin typeface="+mn-lt"/>
              </a:rPr>
              <a:t>1. User </a:t>
            </a:r>
            <a:r>
              <a:rPr lang="en-US" b="1" dirty="0">
                <a:solidFill>
                  <a:srgbClr val="FF0000"/>
                </a:solidFill>
                <a:latin typeface="+mn-lt"/>
              </a:rPr>
              <a:t>arrives</a:t>
            </a:r>
            <a:r>
              <a:rPr lang="en-US" dirty="0">
                <a:latin typeface="+mn-lt"/>
              </a:rPr>
              <a:t> at MSN with browsing history, user account, previous visits,… </a:t>
            </a:r>
          </a:p>
          <a:p>
            <a:pPr marL="457200" lvl="1" indent="0">
              <a:buNone/>
            </a:pPr>
            <a:r>
              <a:rPr lang="en-US" dirty="0">
                <a:latin typeface="+mn-lt"/>
              </a:rPr>
              <a:t>2. Microsoft </a:t>
            </a:r>
            <a:r>
              <a:rPr lang="en-US" b="1" dirty="0">
                <a:solidFill>
                  <a:srgbClr val="FF0000"/>
                </a:solidFill>
                <a:latin typeface="+mn-lt"/>
              </a:rPr>
              <a:t>chooses</a:t>
            </a:r>
            <a:r>
              <a:rPr lang="en-US" dirty="0">
                <a:latin typeface="+mn-lt"/>
              </a:rPr>
              <a:t> news stories, ads, … </a:t>
            </a:r>
          </a:p>
          <a:p>
            <a:pPr marL="457200" lvl="1" indent="0">
              <a:buNone/>
            </a:pPr>
            <a:r>
              <a:rPr lang="en-US" dirty="0">
                <a:latin typeface="+mn-lt"/>
              </a:rPr>
              <a:t>3. User </a:t>
            </a:r>
            <a:r>
              <a:rPr lang="en-US" b="1" dirty="0">
                <a:solidFill>
                  <a:srgbClr val="FF0000"/>
                </a:solidFill>
                <a:latin typeface="+mn-lt"/>
              </a:rPr>
              <a:t>responds</a:t>
            </a:r>
            <a:r>
              <a:rPr lang="en-US" dirty="0">
                <a:latin typeface="+mn-lt"/>
              </a:rPr>
              <a:t> to content (clicks/navigation,…)</a:t>
            </a:r>
          </a:p>
          <a:p>
            <a:pPr marL="0" indent="0">
              <a:buNone/>
            </a:pPr>
            <a:endParaRPr lang="en-US"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257" y="1885012"/>
            <a:ext cx="5432837" cy="2668761"/>
          </a:xfrm>
          <a:prstGeom prst="rect">
            <a:avLst/>
          </a:prstGeom>
        </p:spPr>
      </p:pic>
      <p:sp>
        <p:nvSpPr>
          <p:cNvPr id="3" name="Rectangle 2"/>
          <p:cNvSpPr/>
          <p:nvPr/>
        </p:nvSpPr>
        <p:spPr>
          <a:xfrm>
            <a:off x="617518" y="5018807"/>
            <a:ext cx="10736281"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Choose content to yield desired user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CB Assumption: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Recommendations to one user do not effect other users</a:t>
            </a:r>
          </a:p>
        </p:txBody>
      </p:sp>
    </p:spTree>
    <p:extLst>
      <p:ext uri="{BB962C8B-B14F-4D97-AF65-F5344CB8AC3E}">
        <p14:creationId xmlns:p14="http://schemas.microsoft.com/office/powerpoint/2010/main" val="30863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mj-lt"/>
              </a:rPr>
              <a:t>Pervasive applications</a:t>
            </a:r>
            <a:endParaRPr lang="en-US" dirty="0"/>
          </a:p>
        </p:txBody>
      </p:sp>
      <p:sp>
        <p:nvSpPr>
          <p:cNvPr id="3" name="Content Placeholder 2"/>
          <p:cNvSpPr>
            <a:spLocks noGrp="1"/>
          </p:cNvSpPr>
          <p:nvPr>
            <p:ph idx="1"/>
          </p:nvPr>
        </p:nvSpPr>
        <p:spPr/>
        <p:txBody>
          <a:bodyPr/>
          <a:lstStyle/>
          <a:p>
            <a:r>
              <a:rPr lang="en-US" dirty="0"/>
              <a:t>Content Recommendation: Apps, Movies, Books, …</a:t>
            </a:r>
          </a:p>
          <a:p>
            <a:r>
              <a:rPr lang="en-US" dirty="0"/>
              <a:t>Personalization of search results</a:t>
            </a:r>
          </a:p>
          <a:p>
            <a:r>
              <a:rPr lang="en-US" dirty="0"/>
              <a:t>Churn prevention</a:t>
            </a:r>
          </a:p>
          <a:p>
            <a:r>
              <a:rPr lang="en-US" dirty="0"/>
              <a:t>Adaptive UI personalization</a:t>
            </a:r>
          </a:p>
          <a:p>
            <a:r>
              <a:rPr lang="en-US" dirty="0"/>
              <a:t>…</a:t>
            </a:r>
          </a:p>
          <a:p>
            <a:endParaRPr lang="en-US" dirty="0"/>
          </a:p>
          <a:p>
            <a:pPr marL="0" indent="0">
              <a:buNone/>
            </a:pPr>
            <a:r>
              <a:rPr lang="en-US" dirty="0"/>
              <a:t>How to build a general purpose system to power all of them?</a:t>
            </a:r>
          </a:p>
        </p:txBody>
      </p:sp>
    </p:spTree>
    <p:extLst>
      <p:ext uri="{BB962C8B-B14F-4D97-AF65-F5344CB8AC3E}">
        <p14:creationId xmlns:p14="http://schemas.microsoft.com/office/powerpoint/2010/main" val="4418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Key Properties</a:t>
            </a:r>
          </a:p>
        </p:txBody>
      </p:sp>
      <p:sp>
        <p:nvSpPr>
          <p:cNvPr id="3" name="Content Placeholder 2"/>
          <p:cNvSpPr>
            <a:spLocks noGrp="1"/>
          </p:cNvSpPr>
          <p:nvPr>
            <p:ph idx="1"/>
          </p:nvPr>
        </p:nvSpPr>
        <p:spPr>
          <a:xfrm>
            <a:off x="304800" y="1825625"/>
            <a:ext cx="11705967" cy="4351338"/>
          </a:xfrm>
        </p:spPr>
        <p:txBody>
          <a:bodyPr/>
          <a:lstStyle/>
          <a:p>
            <a:r>
              <a:rPr lang="en-US" dirty="0"/>
              <a:t>Feedback only on actions taken</a:t>
            </a:r>
          </a:p>
          <a:p>
            <a:r>
              <a:rPr lang="en-US" dirty="0"/>
              <a:t>Need to try every </a:t>
            </a:r>
            <a:r>
              <a:rPr lang="en-US" b="1" dirty="0"/>
              <a:t>plausibly good action</a:t>
            </a:r>
            <a:r>
              <a:rPr lang="en-US" dirty="0"/>
              <a:t>… </a:t>
            </a:r>
          </a:p>
          <a:p>
            <a:r>
              <a:rPr lang="en-US" dirty="0"/>
              <a:t>… for every context</a:t>
            </a:r>
          </a:p>
          <a:p>
            <a:endParaRPr lang="en-US" dirty="0"/>
          </a:p>
          <a:p>
            <a:pPr marL="0" indent="0" algn="ctr">
              <a:buNone/>
            </a:pPr>
            <a:r>
              <a:rPr lang="en-US" sz="3400" b="1" dirty="0"/>
              <a:t>Randomized choice of actions makes correct learning possible</a:t>
            </a:r>
          </a:p>
          <a:p>
            <a:pPr marL="0" indent="0">
              <a:buNone/>
            </a:pPr>
            <a:endParaRPr lang="en-US" sz="3400" b="1" dirty="0"/>
          </a:p>
        </p:txBody>
      </p:sp>
    </p:spTree>
    <p:extLst>
      <p:ext uri="{BB962C8B-B14F-4D97-AF65-F5344CB8AC3E}">
        <p14:creationId xmlns:p14="http://schemas.microsoft.com/office/powerpoint/2010/main" val="21992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Randomization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8200" y="1928582"/>
            <a:ext cx="2653665" cy="2467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3172" y="2534318"/>
            <a:ext cx="2079968" cy="1189365"/>
          </a:xfrm>
          <a:prstGeom prst="rect">
            <a:avLst/>
          </a:prstGeom>
        </p:spPr>
      </p:pic>
      <p:sp>
        <p:nvSpPr>
          <p:cNvPr id="6" name="Right Arrow 5"/>
          <p:cNvSpPr/>
          <p:nvPr/>
        </p:nvSpPr>
        <p:spPr>
          <a:xfrm>
            <a:off x="2684292" y="2600561"/>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51091" y="2600561"/>
            <a:ext cx="1730214" cy="1057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t>Recommendation Policy</a:t>
            </a:r>
          </a:p>
        </p:txBody>
      </p:sp>
      <p:sp>
        <p:nvSpPr>
          <p:cNvPr id="8" name="Right Arrow 7"/>
          <p:cNvSpPr/>
          <p:nvPr/>
        </p:nvSpPr>
        <p:spPr>
          <a:xfrm>
            <a:off x="6938633" y="2711016"/>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20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Randomization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8200" y="1928582"/>
            <a:ext cx="2653665" cy="2467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3172" y="2534318"/>
            <a:ext cx="2079968" cy="1189365"/>
          </a:xfrm>
          <a:prstGeom prst="rect">
            <a:avLst/>
          </a:prstGeom>
        </p:spPr>
      </p:pic>
      <p:sp>
        <p:nvSpPr>
          <p:cNvPr id="6" name="Right Arrow 5"/>
          <p:cNvSpPr/>
          <p:nvPr/>
        </p:nvSpPr>
        <p:spPr>
          <a:xfrm>
            <a:off x="2684292" y="2600561"/>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462943" y="2424418"/>
            <a:ext cx="2265028" cy="214322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751091" y="2600561"/>
            <a:ext cx="1730214" cy="1057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t>Recommendation Policy</a:t>
            </a:r>
          </a:p>
        </p:txBody>
      </p:sp>
      <p:sp>
        <p:nvSpPr>
          <p:cNvPr id="8" name="Right Arrow 7"/>
          <p:cNvSpPr/>
          <p:nvPr/>
        </p:nvSpPr>
        <p:spPr>
          <a:xfrm>
            <a:off x="6938633" y="2711016"/>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76911" y="1927837"/>
            <a:ext cx="1706429" cy="369332"/>
          </a:xfrm>
          <a:prstGeom prst="rect">
            <a:avLst/>
          </a:prstGeom>
          <a:noFill/>
        </p:spPr>
        <p:txBody>
          <a:bodyPr wrap="none" rtlCol="0">
            <a:spAutoFit/>
          </a:bodyPr>
          <a:lstStyle/>
          <a:p>
            <a:r>
              <a:rPr lang="en-US" dirty="0"/>
              <a:t>Decision Service</a:t>
            </a:r>
          </a:p>
        </p:txBody>
      </p:sp>
      <p:pic>
        <p:nvPicPr>
          <p:cNvPr id="12" name="Picture 2" descr="http://ts3.mm.bing.net/th?id=H.4894167970611314&amp;w=248&amp;h=188&amp;c=7&amp;rs=1&amp;pid=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154" y="3833917"/>
            <a:ext cx="1043941" cy="59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3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Randomization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8200" y="1928582"/>
            <a:ext cx="2653665" cy="2467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3172" y="2534318"/>
            <a:ext cx="2079968" cy="1189365"/>
          </a:xfrm>
          <a:prstGeom prst="rect">
            <a:avLst/>
          </a:prstGeom>
        </p:spPr>
      </p:pic>
      <p:sp>
        <p:nvSpPr>
          <p:cNvPr id="6" name="Right Arrow 5"/>
          <p:cNvSpPr/>
          <p:nvPr/>
        </p:nvSpPr>
        <p:spPr>
          <a:xfrm>
            <a:off x="2684292" y="2600561"/>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462943" y="2424418"/>
            <a:ext cx="2265028" cy="214322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751091" y="2600561"/>
            <a:ext cx="1730214" cy="1057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t>Recommendation Policy</a:t>
            </a:r>
          </a:p>
        </p:txBody>
      </p:sp>
      <p:sp>
        <p:nvSpPr>
          <p:cNvPr id="8" name="Right Arrow 7"/>
          <p:cNvSpPr/>
          <p:nvPr/>
        </p:nvSpPr>
        <p:spPr>
          <a:xfrm>
            <a:off x="6938633" y="2711016"/>
            <a:ext cx="1615146" cy="112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76911" y="1927837"/>
            <a:ext cx="1706429" cy="369332"/>
          </a:xfrm>
          <a:prstGeom prst="rect">
            <a:avLst/>
          </a:prstGeom>
          <a:noFill/>
        </p:spPr>
        <p:txBody>
          <a:bodyPr wrap="none" rtlCol="0">
            <a:spAutoFit/>
          </a:bodyPr>
          <a:lstStyle/>
          <a:p>
            <a:r>
              <a:rPr lang="en-US" dirty="0"/>
              <a:t>Decision Service</a:t>
            </a:r>
          </a:p>
        </p:txBody>
      </p:sp>
      <p:pic>
        <p:nvPicPr>
          <p:cNvPr id="12" name="Picture 2" descr="http://ts3.mm.bing.net/th?id=H.4894167970611314&amp;w=248&amp;h=188&amp;c=7&amp;rs=1&amp;pid=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154" y="3833917"/>
            <a:ext cx="1043941" cy="593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3172" y="2534318"/>
            <a:ext cx="2079968" cy="1189365"/>
          </a:xfrm>
          <a:prstGeom prst="rect">
            <a:avLst/>
          </a:prstGeom>
        </p:spPr>
      </p:pic>
      <p:sp>
        <p:nvSpPr>
          <p:cNvPr id="9" name="Rectangle 8"/>
          <p:cNvSpPr/>
          <p:nvPr/>
        </p:nvSpPr>
        <p:spPr>
          <a:xfrm>
            <a:off x="3243093" y="5309851"/>
            <a:ext cx="4704749" cy="369332"/>
          </a:xfrm>
          <a:prstGeom prst="rect">
            <a:avLst/>
          </a:prstGeom>
        </p:spPr>
        <p:txBody>
          <a:bodyPr wrap="none">
            <a:spAutoFit/>
          </a:bodyPr>
          <a:lstStyle/>
          <a:p>
            <a:pPr algn="ctr"/>
            <a:r>
              <a:rPr lang="en-US" b="1" dirty="0"/>
              <a:t>Need to record the probability of chosen action</a:t>
            </a:r>
          </a:p>
        </p:txBody>
      </p:sp>
    </p:spTree>
    <p:extLst>
      <p:ext uri="{BB962C8B-B14F-4D97-AF65-F5344CB8AC3E}">
        <p14:creationId xmlns:p14="http://schemas.microsoft.com/office/powerpoint/2010/main" val="207015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of interest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On-Policy:</a:t>
                </a:r>
                <a:r>
                  <a:rPr lang="en-US" dirty="0"/>
                  <a:t> Given a problem instance, how to quickly learn a good policy while incurring little regret</a:t>
                </a:r>
              </a:p>
              <a:p>
                <a:pPr lvl="1"/>
                <a:r>
                  <a:rPr lang="en-US" dirty="0"/>
                  <a:t>Contextual bandit algorithms</a:t>
                </a:r>
              </a:p>
              <a:p>
                <a:endParaRPr lang="en-US" b="1" dirty="0"/>
              </a:p>
              <a:p>
                <a:r>
                  <a:rPr lang="en-US" b="1" dirty="0"/>
                  <a:t>Off-Policy:</a:t>
                </a:r>
                <a:r>
                  <a:rPr lang="en-US" dirty="0"/>
                  <a:t> How would have some other policy </a:t>
                </a:r>
                <a14:m>
                  <m:oMath xmlns:m="http://schemas.openxmlformats.org/officeDocument/2006/math">
                    <m:r>
                      <a:rPr lang="en-US" b="0" i="1" smtClean="0">
                        <a:latin typeface="Cambria Math" panose="02040503050406030204" pitchFamily="18" charset="0"/>
                      </a:rPr>
                      <m:t>𝜋</m:t>
                    </m:r>
                  </m:oMath>
                </a14:m>
                <a:r>
                  <a:rPr lang="en-US" dirty="0"/>
                  <a:t> done, had I used it instead? </a:t>
                </a:r>
              </a:p>
              <a:p>
                <a:pPr lvl="1"/>
                <a:r>
                  <a:rPr lang="en-US" dirty="0"/>
                  <a:t>Inverse Propensity Scoring (IPS):</a:t>
                </a:r>
              </a:p>
              <a:p>
                <a:pPr marL="457200" lvl="1" indent="0">
                  <a:buNone/>
                </a:pPr>
                <a:endParaRPr lang="en-US" i="1" dirty="0">
                  <a:solidFill>
                    <a:srgbClr val="0070C0"/>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rPr>
                        <m:t>𝑉</m:t>
                      </m:r>
                      <m:d>
                        <m:dPr>
                          <m:ctrlPr>
                            <a:rPr lang="en-US" i="1">
                              <a:solidFill>
                                <a:srgbClr val="0070C0"/>
                              </a:solidFill>
                              <a:latin typeface="Cambria Math" charset="0"/>
                            </a:rPr>
                          </m:ctrlPr>
                        </m:dPr>
                        <m:e>
                          <m:r>
                            <a:rPr lang="en-US" i="1">
                              <a:solidFill>
                                <a:srgbClr val="0070C0"/>
                              </a:solidFill>
                              <a:latin typeface="Cambria Math" panose="02040503050406030204" pitchFamily="18" charset="0"/>
                            </a:rPr>
                            <m:t>𝜋</m:t>
                          </m:r>
                        </m:e>
                      </m:d>
                      <m:r>
                        <a:rPr lang="en-US" i="1">
                          <a:solidFill>
                            <a:srgbClr val="0070C0"/>
                          </a:solidFill>
                          <a:latin typeface="Cambria Math" panose="02040503050406030204" pitchFamily="18" charset="0"/>
                        </a:rPr>
                        <m:t>=</m:t>
                      </m:r>
                      <m:f>
                        <m:fPr>
                          <m:ctrlPr>
                            <a:rPr lang="en-US" i="1">
                              <a:solidFill>
                                <a:srgbClr val="0070C0"/>
                              </a:solidFill>
                              <a:latin typeface="Cambria Math"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𝑛</m:t>
                          </m:r>
                        </m:den>
                      </m:f>
                      <m:nary>
                        <m:naryPr>
                          <m:chr m:val="∑"/>
                          <m:supHide m:val="on"/>
                          <m:ctrlPr>
                            <a:rPr lang="en-US" i="1">
                              <a:solidFill>
                                <a:srgbClr val="0070C0"/>
                              </a:solidFill>
                              <a:latin typeface="Cambria Math" charset="0"/>
                            </a:rPr>
                          </m:ctrlPr>
                        </m:naryPr>
                        <m:sub>
                          <m:r>
                            <m:rPr>
                              <m:brk m:alnAt="7"/>
                            </m:rP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𝑝</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sub>
                        <m:sup/>
                        <m:e>
                          <m:f>
                            <m:fPr>
                              <m:ctrlPr>
                                <a:rPr lang="en-US" i="1">
                                  <a:solidFill>
                                    <a:srgbClr val="0070C0"/>
                                  </a:solidFill>
                                  <a:latin typeface="Cambria Math" charset="0"/>
                                </a:rPr>
                              </m:ctrlPr>
                            </m:fPr>
                            <m:num>
                              <m:r>
                                <a:rPr lang="en-US" i="1">
                                  <a:solidFill>
                                    <a:srgbClr val="0070C0"/>
                                  </a:solidFill>
                                  <a:latin typeface="Cambria Math" panose="02040503050406030204" pitchFamily="18" charset="0"/>
                                </a:rPr>
                                <m:t>𝑟𝐼</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𝜋</m:t>
                              </m:r>
                              <m:d>
                                <m:dPr>
                                  <m:ctrlPr>
                                    <a:rPr lang="en-US" i="1">
                                      <a:solidFill>
                                        <a:srgbClr val="0070C0"/>
                                      </a:solidFill>
                                      <a:latin typeface="Cambria Math" charset="0"/>
                                    </a:rPr>
                                  </m:ctrlPr>
                                </m:dPr>
                                <m:e>
                                  <m:r>
                                    <a:rPr lang="en-US" i="1">
                                      <a:solidFill>
                                        <a:srgbClr val="0070C0"/>
                                      </a:solidFill>
                                      <a:latin typeface="Cambria Math" panose="02040503050406030204" pitchFamily="18" charset="0"/>
                                    </a:rPr>
                                    <m:t>𝑥</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r>
                                <a:rPr lang="en-US" i="1">
                                  <a:solidFill>
                                    <a:srgbClr val="0070C0"/>
                                  </a:solidFill>
                                  <a:latin typeface="Cambria Math" panose="02040503050406030204" pitchFamily="18" charset="0"/>
                                </a:rPr>
                                <m:t>)</m:t>
                              </m:r>
                            </m:num>
                            <m:den>
                              <m:r>
                                <a:rPr lang="en-US" i="1">
                                  <a:solidFill>
                                    <a:srgbClr val="0070C0"/>
                                  </a:solidFill>
                                  <a:latin typeface="Cambria Math" panose="02040503050406030204" pitchFamily="18" charset="0"/>
                                </a:rPr>
                                <m:t>𝑝</m:t>
                              </m:r>
                            </m:den>
                          </m:f>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985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1230</Words>
  <Application>Microsoft Macintosh PowerPoint</Application>
  <PresentationFormat>Widescreen</PresentationFormat>
  <Paragraphs>290</Paragraphs>
  <Slides>28</Slides>
  <Notes>4</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Calibri</vt:lpstr>
      <vt:lpstr>Calibri Light</vt:lpstr>
      <vt:lpstr>Cambria Math</vt:lpstr>
      <vt:lpstr>Consolas</vt:lpstr>
      <vt:lpstr>Segoe UI</vt:lpstr>
      <vt:lpstr>Symbol</vt:lpstr>
      <vt:lpstr>Arial</vt:lpstr>
      <vt:lpstr>Office Theme</vt:lpstr>
      <vt:lpstr>1_Office Theme</vt:lpstr>
      <vt:lpstr>2_Office Theme</vt:lpstr>
      <vt:lpstr>A Deployable Decision Service</vt:lpstr>
      <vt:lpstr>Contextual Bandit Learning</vt:lpstr>
      <vt:lpstr>Example: News Recommendation</vt:lpstr>
      <vt:lpstr>Pervasive applications</vt:lpstr>
      <vt:lpstr>Key Properties</vt:lpstr>
      <vt:lpstr>Randomization</vt:lpstr>
      <vt:lpstr>Randomization</vt:lpstr>
      <vt:lpstr>Randomization</vt:lpstr>
      <vt:lpstr>Questions of interest</vt:lpstr>
      <vt:lpstr>Why it goes wrong</vt:lpstr>
      <vt:lpstr>Multiworld Testing Decision Service</vt:lpstr>
      <vt:lpstr>Decision Service Gains on MSN</vt:lpstr>
      <vt:lpstr>The service </vt:lpstr>
      <vt:lpstr>The service </vt:lpstr>
      <vt:lpstr>The service </vt:lpstr>
      <vt:lpstr>The service </vt:lpstr>
      <vt:lpstr>The service </vt:lpstr>
      <vt:lpstr>The service</vt:lpstr>
      <vt:lpstr>Client Library</vt:lpstr>
      <vt:lpstr>PowerPoint Presentation</vt:lpstr>
      <vt:lpstr>Join Server</vt:lpstr>
      <vt:lpstr>Semantics</vt:lpstr>
      <vt:lpstr>Learning</vt:lpstr>
      <vt:lpstr>Learning</vt:lpstr>
      <vt:lpstr>MSN Deployment for Personalized News</vt:lpstr>
      <vt:lpstr>PowerPoint Presentation</vt:lpstr>
      <vt:lpstr>MSN Stats and Results</vt:lpstr>
      <vt:lpstr>Deployable Decision Service</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Deployable Decision Service</dc:title>
  <dc:creator>Alekh Agarwal</dc:creator>
  <cp:lastModifiedBy>Microsoft Office User</cp:lastModifiedBy>
  <cp:revision>2</cp:revision>
  <dcterms:created xsi:type="dcterms:W3CDTF">2017-02-15T16:26:46Z</dcterms:created>
  <dcterms:modified xsi:type="dcterms:W3CDTF">2017-02-27T16:37:35Z</dcterms:modified>
</cp:coreProperties>
</file>