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99" r:id="rId4"/>
    <p:sldId id="300" r:id="rId5"/>
    <p:sldId id="259" r:id="rId6"/>
    <p:sldId id="302" r:id="rId7"/>
    <p:sldId id="303" r:id="rId8"/>
    <p:sldId id="305" r:id="rId9"/>
    <p:sldId id="304" r:id="rId10"/>
    <p:sldId id="306" r:id="rId11"/>
    <p:sldId id="307" r:id="rId12"/>
    <p:sldId id="308" r:id="rId13"/>
    <p:sldId id="260" r:id="rId14"/>
    <p:sldId id="263" r:id="rId15"/>
    <p:sldId id="264" r:id="rId16"/>
    <p:sldId id="265" r:id="rId17"/>
    <p:sldId id="312" r:id="rId18"/>
    <p:sldId id="309" r:id="rId19"/>
    <p:sldId id="266" r:id="rId20"/>
    <p:sldId id="267" r:id="rId21"/>
    <p:sldId id="269" r:id="rId22"/>
    <p:sldId id="268" r:id="rId23"/>
    <p:sldId id="310" r:id="rId24"/>
    <p:sldId id="311" r:id="rId25"/>
    <p:sldId id="271" r:id="rId26"/>
    <p:sldId id="313" r:id="rId27"/>
    <p:sldId id="314" r:id="rId28"/>
    <p:sldId id="273" r:id="rId29"/>
    <p:sldId id="316" r:id="rId30"/>
    <p:sldId id="317" r:id="rId31"/>
    <p:sldId id="315" r:id="rId32"/>
    <p:sldId id="275" r:id="rId33"/>
    <p:sldId id="319" r:id="rId34"/>
    <p:sldId id="320" r:id="rId35"/>
    <p:sldId id="347" r:id="rId36"/>
    <p:sldId id="348" r:id="rId37"/>
    <p:sldId id="349" r:id="rId38"/>
    <p:sldId id="350" r:id="rId39"/>
    <p:sldId id="351" r:id="rId40"/>
    <p:sldId id="324" r:id="rId41"/>
    <p:sldId id="325" r:id="rId42"/>
    <p:sldId id="326" r:id="rId43"/>
    <p:sldId id="327" r:id="rId44"/>
    <p:sldId id="338" r:id="rId45"/>
    <p:sldId id="374" r:id="rId46"/>
    <p:sldId id="336" r:id="rId47"/>
    <p:sldId id="337" r:id="rId48"/>
    <p:sldId id="382" r:id="rId49"/>
    <p:sldId id="341" r:id="rId50"/>
    <p:sldId id="346" r:id="rId51"/>
    <p:sldId id="344" r:id="rId52"/>
    <p:sldId id="361" r:id="rId53"/>
    <p:sldId id="345" r:id="rId54"/>
    <p:sldId id="298" r:id="rId55"/>
    <p:sldId id="35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7957-D4FA-4F67-829D-72EEC770EECC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D0DB4-C022-42A7-A6A2-BC735E5A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Because partial coloring is safe,</a:t>
            </a:r>
            <a:r>
              <a:rPr lang="en-US" baseline="0" dirty="0" smtClean="0"/>
              <a:t> we knows that free vertices are 3-coloring.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(Size alone does not imply that </a:t>
            </a:r>
            <a:r>
              <a:rPr lang="en-US" dirty="0" err="1" smtClean="0"/>
              <a:t>treewidth</a:t>
            </a:r>
            <a:r>
              <a:rPr lang="en-US" dirty="0" smtClean="0"/>
              <a:t> is bounded? Takes cycles and connect by paths.</a:t>
            </a:r>
          </a:p>
          <a:p>
            <a:pPr marL="0" indent="0">
              <a:buNone/>
            </a:pPr>
            <a:r>
              <a:rPr lang="en-US" dirty="0" smtClean="0"/>
              <a:t>Cannot remove nodes of degree 2 – list coloring.)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D0DB4-C022-42A7-A6A2-BC735E5A3D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D0DB4-C022-42A7-A6A2-BC735E5A3D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61CD-E921-41E0-AFF4-997B67A83A68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67DC-2DD3-4BAA-B35D-4FC1ACFB1DC3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8C02-B5E0-465D-828F-F955E33F9680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9AE-50A3-4D3C-B681-DE804CBE2FDB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B7B2-9588-4843-80A1-46E96C3C1ADA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1C43-3E09-4F78-B4DD-EAF61DE8401E}" type="datetime1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CB45-F546-45A7-AF94-8636385FEB75}" type="datetime1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0AB3-B87F-4B67-9484-5598827093C6}" type="datetime1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F249-FFD4-4B3F-9039-C70927DE406D}" type="datetime1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AF9-4C3C-4F22-919E-173C9128E4D1}" type="datetime1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EDF0-4A42-440F-82E9-0671EFD7FF77}" type="datetime1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60CB-F97F-4CA2-BCA8-DA0E5AB512D5}" type="datetime1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E9E34-1654-446E-A2A5-F775C9652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On the effect of randomness on planted 3-coloring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Uriel Feige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Weizmann Institute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Joint work with </a:t>
            </a:r>
            <a:r>
              <a:rPr lang="en-US" dirty="0" smtClean="0">
                <a:solidFill>
                  <a:srgbClr val="FF0000"/>
                </a:solidFill>
              </a:rPr>
              <a:t>Roee David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67200"/>
            <a:ext cx="14067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Remove colors </a:t>
            </a:r>
            <a:r>
              <a:rPr lang="en-US" dirty="0" smtClean="0"/>
              <a:t>→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743200" y="2895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027" idx="2"/>
          </p:cNvCxnSpPr>
          <p:nvPr/>
        </p:nvCxnSpPr>
        <p:spPr>
          <a:xfrm flipV="1">
            <a:off x="3082061" y="4206612"/>
            <a:ext cx="1505285" cy="526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" idx="3"/>
          </p:cNvCxnSpPr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algorithmic challenge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input is the graph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(The algorithm never sees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goal is to legally 3-color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in polynomial 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may have several legal 3-colorings. There is no requirement to recover the planted 3-coloring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Different models within the framework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Depending on how the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and/or the planted 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are selected, the 3-coloring algorithmic challenge might be easy or hard.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Example:</a:t>
            </a:r>
            <a:r>
              <a:rPr lang="en-US" dirty="0" smtClean="0"/>
              <a:t> if both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are selected arbitrarily by an adversary, 3-coloring is NP-hard.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random planted 3-coloring model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Host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Planted 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random.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Same 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model of random k-colorable graphs introduced by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Kucera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[1977]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e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expected average degree.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Our random version can be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426" b="-2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Alon and </a:t>
            </a:r>
            <a:r>
              <a:rPr lang="en-US" dirty="0" err="1" smtClean="0">
                <a:solidFill>
                  <a:srgbClr val="00B050"/>
                </a:solidFill>
              </a:rPr>
              <a:t>Kahale</a:t>
            </a:r>
            <a:r>
              <a:rPr lang="en-US" dirty="0" smtClean="0">
                <a:solidFill>
                  <a:srgbClr val="00B050"/>
                </a:solidFill>
              </a:rPr>
              <a:t> [1997]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Theorem 1:</a:t>
                </a:r>
                <a:r>
                  <a:rPr lang="en-US" dirty="0" smtClean="0"/>
                  <a:t> A spectral algorithm finds </a:t>
                </a:r>
                <a:r>
                  <a:rPr lang="en-US" dirty="0"/>
                  <a:t>the planted 3-coloring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Theorem 2:</a:t>
                </a:r>
                <a:r>
                  <a:rPr lang="en-US" dirty="0" smtClean="0"/>
                  <a:t> Even at smaller values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a regime in which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no longer the unique 3-coloring, a polynomial time algorithm can find a legal </a:t>
                </a:r>
                <a:br>
                  <a:rPr lang="en-US" dirty="0" smtClean="0"/>
                </a:br>
                <a:r>
                  <a:rPr lang="en-US" dirty="0" smtClean="0"/>
                  <a:t>3-coloring, provided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All results hold almost surely, for random choice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Our questions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aspects of randomness are needed for the Alon-</a:t>
            </a:r>
            <a:r>
              <a:rPr lang="en-US" dirty="0" err="1" smtClean="0"/>
              <a:t>Kahale</a:t>
            </a:r>
            <a:r>
              <a:rPr lang="en-US" dirty="0" smtClean="0"/>
              <a:t> result?</a:t>
            </a:r>
          </a:p>
          <a:p>
            <a:endParaRPr lang="en-US" dirty="0"/>
          </a:p>
          <a:p>
            <a:r>
              <a:rPr lang="en-US" dirty="0" smtClean="0"/>
              <a:t>Which </a:t>
            </a:r>
            <a:r>
              <a:rPr lang="en-US" dirty="0"/>
              <a:t>aspects of randomness are needed for </a:t>
            </a:r>
            <a:r>
              <a:rPr lang="en-US" dirty="0" smtClean="0"/>
              <a:t>the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? Does expansion suffice?</a:t>
            </a:r>
          </a:p>
          <a:p>
            <a:r>
              <a:rPr lang="en-US" dirty="0" smtClean="0"/>
              <a:t>Does the planted 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need to be random? Can we instead allow an adversary to choose it after seeing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 of talk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algorithm of Alon and </a:t>
            </a:r>
            <a:r>
              <a:rPr lang="en-US" dirty="0" err="1" smtClean="0"/>
              <a:t>Kahale</a:t>
            </a:r>
            <a:r>
              <a:rPr lang="en-US" dirty="0" smtClean="0"/>
              <a:t>, and sketch its analysis.</a:t>
            </a:r>
          </a:p>
          <a:p>
            <a:r>
              <a:rPr lang="en-US" dirty="0" smtClean="0"/>
              <a:t>Consider what changes when the host graph is an expander chosen by an adversary.</a:t>
            </a:r>
          </a:p>
          <a:p>
            <a:r>
              <a:rPr lang="en-US" dirty="0" smtClean="0"/>
              <a:t>Consider what changes when the planted coloring is adversarial.</a:t>
            </a:r>
          </a:p>
          <a:p>
            <a:r>
              <a:rPr lang="en-US" dirty="0" smtClean="0"/>
              <a:t>Open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Notions of coloring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– the </a:t>
            </a:r>
            <a:r>
              <a:rPr lang="en-US" dirty="0" smtClean="0">
                <a:solidFill>
                  <a:srgbClr val="00B050"/>
                </a:solidFill>
              </a:rPr>
              <a:t>planted coloring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approximate coloring</a:t>
            </a:r>
            <a:r>
              <a:rPr lang="en-US" dirty="0" smtClean="0"/>
              <a:t>: not necessarily legal, and at most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vertices colored differently than in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Safe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partial coloring</a:t>
            </a:r>
            <a:r>
              <a:rPr lang="en-US" dirty="0" smtClean="0"/>
              <a:t>: all but at most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vertices colored as in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and the remaining vertices are not colored (free).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Legal coloring </a:t>
            </a:r>
            <a:r>
              <a:rPr lang="en-US" dirty="0" smtClean="0"/>
              <a:t>– not necessarily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Good and bad vertices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(roughly)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-regular host graph, a planted </a:t>
                </a:r>
                <a:br>
                  <a:rPr lang="en-US" dirty="0" smtClean="0"/>
                </a:br>
                <a:r>
                  <a:rPr lang="en-US" dirty="0" smtClean="0"/>
                  <a:t>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Good</a:t>
                </a:r>
                <a:r>
                  <a:rPr lang="en-US" dirty="0" smtClean="0"/>
                  <a:t> vertex: roughly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d/3</a:t>
                </a:r>
                <a:r>
                  <a:rPr lang="en-US" dirty="0" smtClean="0"/>
                  <a:t> neighbors of each color class.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Lemma: </a:t>
                </a:r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random, then number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bad</a:t>
                </a:r>
                <a:r>
                  <a:rPr lang="en-US" dirty="0" smtClean="0"/>
                  <a:t> vertices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teps of Alon-</a:t>
            </a:r>
            <a:r>
              <a:rPr lang="en-US" dirty="0" err="1" smtClean="0">
                <a:solidFill>
                  <a:srgbClr val="0000FF"/>
                </a:solidFill>
              </a:rPr>
              <a:t>Kahale</a:t>
            </a:r>
            <a:r>
              <a:rPr lang="en-US" dirty="0" smtClean="0">
                <a:solidFill>
                  <a:srgbClr val="0000FF"/>
                </a:solidFill>
              </a:rPr>
              <a:t> algorithm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Spectral clustering.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Local improvement.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Cautious </a:t>
                </a:r>
                <a:r>
                  <a:rPr lang="en-US" dirty="0" err="1" smtClean="0"/>
                  <a:t>uncoloring</a:t>
                </a:r>
                <a:r>
                  <a:rPr lang="en-US" dirty="0" smtClean="0"/>
                  <a:t>. (</a:t>
                </a:r>
                <a:r>
                  <a:rPr lang="en-US" dirty="0"/>
                  <a:t>S</a:t>
                </a:r>
                <a:r>
                  <a:rPr lang="en-US" dirty="0" smtClean="0"/>
                  <a:t>afe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partial </a:t>
                </a:r>
                <a:r>
                  <a:rPr lang="en-US" dirty="0"/>
                  <a:t>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Dynamic programming. (Legal coloring.)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743200" y="2895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82061" y="4114800"/>
            <a:ext cx="1337539" cy="618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" idx="3"/>
          </p:cNvCxnSpPr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Spectral clustering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≥⋯≥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eigenvalues of the adjacency </a:t>
                </a:r>
                <a:r>
                  <a:rPr lang="en-US" dirty="0" smtClean="0"/>
                  <a:t>matrix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*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Compute the eigenvectors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 Gives an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of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on the plane.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Cluster into three (illegal) color classes based on distance.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Theorem:</a:t>
                </a:r>
                <a:r>
                  <a:rPr lang="en-US" dirty="0" smtClean="0"/>
                  <a:t> this gives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-approximate coloring.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156" r="-1037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74638"/>
                <a:ext cx="84582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-approximate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coloring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codes for agreeing with planted)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74638"/>
                <a:ext cx="8458200" cy="1143000"/>
              </a:xfrm>
              <a:blipFill rotWithShape="1">
                <a:blip r:embed="rId2"/>
                <a:stretch>
                  <a:fillRect l="-2089" t="-15957" r="-3458" b="-4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25908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07733" y="445346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91253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200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Local improvement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Local improvement: </a:t>
                </a:r>
                <a:r>
                  <a:rPr lang="en-US" dirty="0" smtClean="0"/>
                  <a:t>move a vertex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dirty="0" smtClean="0"/>
                  <a:t> from its current color class into a color class in which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dirty="0" smtClean="0"/>
                  <a:t> has fewer neighbors.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Perform local improvement steps (in parallel) until no longer possible.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Theorem:</a:t>
                </a:r>
                <a:r>
                  <a:rPr lang="en-US" dirty="0"/>
                  <a:t> this gives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-approximate </a:t>
                </a:r>
                <a:r>
                  <a:rPr lang="en-US" dirty="0" smtClean="0"/>
                  <a:t>coloring.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Recall: </a:t>
                </a:r>
                <a:r>
                  <a:rPr lang="en-US" dirty="0"/>
                  <a:t>number of </a:t>
                </a:r>
                <a:r>
                  <a:rPr lang="en-US" dirty="0">
                    <a:solidFill>
                      <a:srgbClr val="00B050"/>
                    </a:solidFill>
                  </a:rPr>
                  <a:t>bad</a:t>
                </a:r>
                <a:r>
                  <a:rPr lang="en-US" dirty="0"/>
                  <a:t> vertices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-approximate coloring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25908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07733" y="445346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91253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200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dirty="0">
                    <a:solidFill>
                      <a:srgbClr val="0000FF"/>
                    </a:solidFill>
                  </a:rPr>
                  <a:t>approximate coloring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Cautious </a:t>
            </a:r>
            <a:r>
              <a:rPr lang="en-US" dirty="0" err="1" smtClean="0">
                <a:solidFill>
                  <a:srgbClr val="0000FF"/>
                </a:solidFill>
              </a:rPr>
              <a:t>uncoloring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colored vertex 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suspect</a:t>
                </a:r>
                <a:r>
                  <a:rPr lang="en-US" dirty="0" smtClean="0"/>
                  <a:t> in a partial coloring if it has fewer than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d/6</a:t>
                </a:r>
                <a:r>
                  <a:rPr lang="en-US" dirty="0" smtClean="0"/>
                  <a:t> neighbors in one of the other color classes.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Iteratively, </a:t>
                </a:r>
                <a:r>
                  <a:rPr lang="en-US" dirty="0" err="1" smtClean="0"/>
                  <a:t>uncolor</a:t>
                </a:r>
                <a:r>
                  <a:rPr lang="en-US" dirty="0" smtClean="0"/>
                  <a:t> suspect vertices, making them free.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Theorem:</a:t>
                </a:r>
                <a:r>
                  <a:rPr lang="en-US" dirty="0"/>
                  <a:t> </a:t>
                </a:r>
                <a:r>
                  <a:rPr lang="en-US" dirty="0" smtClean="0"/>
                  <a:t>this results in a safe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partial coloring.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 rotWithShape="0">
                <a:blip r:embed="rId2"/>
                <a:stretch>
                  <a:fillRect l="-1834" t="-1752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dirty="0">
                    <a:solidFill>
                      <a:srgbClr val="0000FF"/>
                    </a:solidFill>
                  </a:rPr>
                  <a:t>approximate coloring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36576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 safe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-partial </a:t>
                </a:r>
                <a:r>
                  <a:rPr lang="en-US" dirty="0">
                    <a:solidFill>
                      <a:srgbClr val="0000FF"/>
                    </a:solidFill>
                  </a:rPr>
                  <a:t>coloring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Dynamic programming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the safe partial coloring, it remains to color only the free vertices.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number of free vertices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If the free vertices were random, they would almost surely decompose into small connected components.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Theorem: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., there is no connected component of free vertices of size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Extend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partial coloring </a:t>
                </a:r>
                <a:r>
                  <a:rPr lang="en-US" dirty="0" smtClean="0"/>
                  <a:t>to </a:t>
                </a:r>
                <a:r>
                  <a:rPr lang="en-US" dirty="0"/>
                  <a:t>each component separately by exhaustive search.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 safe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-partial </a:t>
                </a:r>
                <a:r>
                  <a:rPr lang="en-US" dirty="0">
                    <a:solidFill>
                      <a:srgbClr val="0000FF"/>
                    </a:solidFill>
                  </a:rPr>
                  <a:t>coloring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82061" y="4114800"/>
            <a:ext cx="1337539" cy="618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03" y="294137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legal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coloring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4572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4572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4572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4572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 of Alon-</a:t>
            </a:r>
            <a:r>
              <a:rPr lang="en-US" dirty="0" err="1" smtClean="0">
                <a:solidFill>
                  <a:srgbClr val="0000FF"/>
                </a:solidFill>
              </a:rPr>
              <a:t>Kahale</a:t>
            </a:r>
            <a:r>
              <a:rPr lang="en-US" dirty="0" smtClean="0">
                <a:solidFill>
                  <a:srgbClr val="0000FF"/>
                </a:solidFill>
              </a:rPr>
              <a:t> algorithm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Spectral clustering.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Local improvement.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Cautious </a:t>
                </a:r>
                <a:r>
                  <a:rPr lang="en-US" dirty="0" err="1" smtClean="0"/>
                  <a:t>uncoloring</a:t>
                </a:r>
                <a:r>
                  <a:rPr lang="en-US" dirty="0" smtClean="0"/>
                  <a:t>. </a:t>
                </a:r>
                <a:r>
                  <a:rPr lang="en-US" dirty="0"/>
                  <a:t>(</a:t>
                </a:r>
                <a:r>
                  <a:rPr lang="en-US" dirty="0" smtClean="0"/>
                  <a:t>Safe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partial </a:t>
                </a:r>
                <a:r>
                  <a:rPr lang="en-US" dirty="0"/>
                  <a:t>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Dynamic programming. (Legal coloring.)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Does the host graph need to be random?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first step (spectral clustering) hinges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≫−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The analysis of other steps (local improvement) uses expansion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. This is captured by requiring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⁡[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,|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that an adversary is allowed to pick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arbitrarily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 smtClean="0"/>
                  <a:t> (spectral expander),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random. Can one still 3-color such graphs?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6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Algorithm for 3-coloring with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spectral expander host graph 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Spectral clustering.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Local improvement.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-approximate 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Cautious </a:t>
                </a:r>
                <a:r>
                  <a:rPr lang="en-US" dirty="0" err="1" smtClean="0"/>
                  <a:t>uncoloring</a:t>
                </a:r>
                <a:r>
                  <a:rPr lang="en-US" dirty="0" smtClean="0"/>
                  <a:t>. </a:t>
                </a:r>
                <a:r>
                  <a:rPr lang="en-US" dirty="0"/>
                  <a:t>(</a:t>
                </a:r>
                <a:r>
                  <a:rPr lang="en-US" dirty="0" smtClean="0"/>
                  <a:t>Safe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partial </a:t>
                </a:r>
                <a:r>
                  <a:rPr lang="en-US" dirty="0"/>
                  <a:t>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Dynamic programming. (Legal coloring.)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algorithm for spectral expander host graph follows the same steps as the algorithm of Alon and </a:t>
            </a:r>
            <a:r>
              <a:rPr lang="en-US" dirty="0" err="1" smtClean="0"/>
              <a:t>Kahale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Some of the details of how the steps are implemented differ.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ifferences in the analysis – it has to work with only relatively mild expansion, and no randomness assumptions on the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The safe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-partial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coloring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600" y="2590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07733" y="445346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67400" y="291253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962400" y="3200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Perhaps </a:t>
            </a:r>
            <a:r>
              <a:rPr lang="en-US" dirty="0">
                <a:solidFill>
                  <a:srgbClr val="0000FF"/>
                </a:solidFill>
              </a:rPr>
              <a:t>the most complicated proof in [</a:t>
            </a:r>
            <a:r>
              <a:rPr lang="en-US" dirty="0" err="1">
                <a:solidFill>
                  <a:srgbClr val="00B050"/>
                </a:solidFill>
              </a:rPr>
              <a:t>Alon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 err="1">
                <a:solidFill>
                  <a:srgbClr val="00B050"/>
                </a:solidFill>
              </a:rPr>
              <a:t>Kahale</a:t>
            </a:r>
            <a:r>
              <a:rPr lang="en-US" dirty="0">
                <a:solidFill>
                  <a:srgbClr val="00B050"/>
                </a:solidFill>
              </a:rPr>
              <a:t> 1997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over choice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random</a:t>
                </a:r>
                <a:r>
                  <a:rPr lang="en-US" dirty="0" smtClean="0"/>
                  <a:t> host graph and planted coloring, after the cautious </a:t>
                </a:r>
                <a:r>
                  <a:rPr lang="en-US" dirty="0" err="1" smtClean="0"/>
                  <a:t>uncoloring</a:t>
                </a:r>
                <a:r>
                  <a:rPr lang="en-US" dirty="0" smtClean="0"/>
                  <a:t> step, there </a:t>
                </a:r>
                <a:r>
                  <a:rPr lang="en-US" dirty="0"/>
                  <a:t>is no connected component of free vertices of size larger than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circumvent the need for the above theorem.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Even if connected components of free vertices have arbitrary sizes, we complete the partial coloring to a legal one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620000" cy="419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33573" y="2590773"/>
            <a:ext cx="1184148" cy="11841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876800" y="4495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Safe </a:t>
            </a:r>
            <a:r>
              <a:rPr lang="en-US" dirty="0" smtClean="0">
                <a:solidFill>
                  <a:srgbClr val="0000FF"/>
                </a:solidFill>
              </a:rPr>
              <a:t>recoloring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Iteratively, if a free vertex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has (non-free) neighbors of two different colors, color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by the remaining color, and make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non-free.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New theorem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safe recoloring is no longer possible, </a:t>
                </a:r>
                <a:r>
                  <a:rPr lang="en-US" dirty="0"/>
                  <a:t>connected components of free vertices have sizes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Our proof uses only randomness of the planted </a:t>
                </a:r>
                <a:br>
                  <a:rPr lang="en-US" dirty="0" smtClean="0"/>
                </a:br>
                <a:r>
                  <a:rPr lang="en-US" dirty="0" smtClean="0"/>
                  <a:t>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, not of the host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Easy 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a strong expander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Clever 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a mild expander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𝑐𝑑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NP-hard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3-coloring is NP-hard:</a:t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or every polynomial time 3-coloring algorithm, there are (worst case) 3-colorable graphs on which it fails.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consider a framework that attempts to draw the line between easy and hard instances.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 frameworks apply to other NP-hard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Does the planted 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need to be random?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a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is selected.</a:t>
            </a:r>
          </a:p>
          <a:p>
            <a:pPr marL="0" indent="0">
              <a:buNone/>
            </a:pPr>
            <a:r>
              <a:rPr lang="en-US" dirty="0" smtClean="0"/>
              <a:t>Then, after seeing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, an adversary selects a balanced 3-coloring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and removes all monochromatic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Good and bad vertices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-regular host graph, a planted 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Good</a:t>
                </a:r>
                <a:r>
                  <a:rPr lang="en-US" dirty="0" smtClean="0"/>
                  <a:t> vertex: roughly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d/3</a:t>
                </a:r>
                <a:r>
                  <a:rPr lang="en-US" dirty="0" smtClean="0"/>
                  <a:t> neighbors of each color class.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Lemma: </a:t>
                </a:r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adversarial, then number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bad</a:t>
                </a:r>
                <a:r>
                  <a:rPr lang="en-US" dirty="0" smtClean="0"/>
                  <a:t> vertices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for random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Algorithm for 3-coloring: adversarial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expander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 and adversarial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45275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Spectral clustering.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-approximate </a:t>
                </a:r>
                <a:r>
                  <a:rPr lang="en-US" dirty="0" smtClean="0"/>
                  <a:t>coloring, instead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Local improvement.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-approximate </a:t>
                </a:r>
                <a:r>
                  <a:rPr lang="en-US" dirty="0" smtClean="0"/>
                  <a:t>coloring, but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Cautious </a:t>
                </a:r>
                <a:r>
                  <a:rPr lang="en-US" dirty="0" err="1" smtClean="0"/>
                  <a:t>uncoloring</a:t>
                </a:r>
                <a:r>
                  <a:rPr lang="en-US" dirty="0" smtClean="0"/>
                  <a:t>. </a:t>
                </a:r>
                <a:r>
                  <a:rPr lang="en-US" dirty="0"/>
                  <a:t>(</a:t>
                </a:r>
                <a:r>
                  <a:rPr lang="en-US" dirty="0" smtClean="0"/>
                  <a:t>Safe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partial </a:t>
                </a:r>
                <a:r>
                  <a:rPr lang="en-US" dirty="0"/>
                  <a:t>coloring</a:t>
                </a:r>
                <a:r>
                  <a:rPr lang="en-US" dirty="0" smtClean="0"/>
                  <a:t>.)</a:t>
                </a:r>
              </a:p>
              <a:p>
                <a:r>
                  <a:rPr lang="en-US" dirty="0" smtClean="0"/>
                  <a:t>Dynamic programming. (Legal coloring.)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4527550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Running time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first three steps take polynomial time as before.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Does the last step, dynamic programming, take polynomial time?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Having already colored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vertices exactly as the planted 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, how difficult can it be to color the remaining vertices?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hardness result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Theorem: </a:t>
                </a:r>
                <a:r>
                  <a:rPr lang="en-US" dirty="0" smtClean="0"/>
                  <a:t>Even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if the host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graph, if the planted balanced 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adversarial, then 3-coloring the resulting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/>
                  <a:t> is NP-hard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Our proof requires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.)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rare example where NP-hardness can be proved on instances that are mostly random.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sketch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that algorithm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ALG</a:t>
                </a:r>
                <a:r>
                  <a:rPr lang="en-US" dirty="0" smtClean="0"/>
                  <a:t> 3-colors graphs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/>
                  <a:t> generated from any </a:t>
                </a:r>
                <a:r>
                  <a:rPr lang="en-US" dirty="0"/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and any balanced planted 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 be a small sparse “NP-hard” graph that one wishes to 3-color.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Show that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ALG</a:t>
                </a:r>
                <a:r>
                  <a:rPr lang="en-US" dirty="0" smtClean="0"/>
                  <a:t> can also color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Why would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ALG</a:t>
                </a:r>
                <a:r>
                  <a:rPr lang="en-US" dirty="0" smtClean="0"/>
                  <a:t> color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Input to </a:t>
            </a:r>
            <a:r>
              <a:rPr lang="en-US" dirty="0" smtClean="0">
                <a:solidFill>
                  <a:srgbClr val="00B050"/>
                </a:solidFill>
              </a:rPr>
              <a:t>ALG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Z’</a:t>
                </a:r>
                <a:r>
                  <a:rPr lang="en-US" dirty="0" smtClean="0"/>
                  <a:t>   (3-colorable)  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 (NP-hard graph)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1828800"/>
            <a:ext cx="2057400" cy="457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3048000"/>
            <a:ext cx="8382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34290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48006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 a random graph?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/>
              <a:t>   (random)                        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 (NP-hard)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1828800"/>
            <a:ext cx="2057400" cy="4572000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3048000"/>
            <a:ext cx="838200" cy="1371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400800" y="35052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0800" y="40386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3776133" y="2798403"/>
            <a:ext cx="2971800" cy="484632"/>
          </a:xfrm>
          <a:prstGeom prst="leftArrow">
            <a:avLst/>
          </a:prstGeom>
          <a:solidFill>
            <a:srgbClr val="FF0000"/>
          </a:solidFill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928533" y="3553968"/>
            <a:ext cx="2971800" cy="484632"/>
          </a:xfrm>
          <a:prstGeom prst="leftArrow">
            <a:avLst/>
          </a:prstGeom>
          <a:solidFill>
            <a:srgbClr val="FF0000"/>
          </a:solidFill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055533" y="4544568"/>
            <a:ext cx="2971800" cy="484632"/>
          </a:xfrm>
          <a:prstGeom prst="leftArrow">
            <a:avLst/>
          </a:prstGeom>
          <a:solidFill>
            <a:srgbClr val="FF0000"/>
          </a:solidFill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3-colorable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 smtClean="0"/>
                  <a:t>vertices.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33CC33"/>
                    </a:solidFill>
                  </a:rPr>
                  <a:t>Adversary: </a:t>
                </a:r>
                <a:r>
                  <a:rPr lang="en-US" dirty="0" smtClean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, find a copy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. Plant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 3-coloring, agreeing with colors of neighbors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33CC33"/>
                    </a:solidFill>
                  </a:rPr>
                  <a:t>Simulation: </a:t>
                </a:r>
                <a:r>
                  <a:rPr lang="en-US" dirty="0" smtClean="0"/>
                  <a:t>a disjoint union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Adversary feasible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sparse.</a:t>
                </a:r>
              </a:p>
              <a:p>
                <a:r>
                  <a:rPr lang="en-US" dirty="0" smtClean="0"/>
                  <a:t>3-coloring is NP-hard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not too sparse.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7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NP-hardness proof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Main lemma: </a:t>
                </a:r>
                <a:r>
                  <a:rPr lang="en-US" dirty="0"/>
                  <a:t>Graph </a:t>
                </a:r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</a:t>
                </a:r>
                <a:r>
                  <a:rPr lang="en-US" dirty="0" smtClean="0"/>
                  <a:t>obtained by: </a:t>
                </a:r>
              </a:p>
              <a:p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graph with </a:t>
                </a:r>
                <a:r>
                  <a:rPr lang="en-US" dirty="0" err="1" smtClean="0"/>
                  <a:t>adversarially</a:t>
                </a:r>
                <a:r>
                  <a:rPr lang="en-US" dirty="0" smtClean="0"/>
                  <a:t> planted </a:t>
                </a:r>
                <a:br>
                  <a:rPr lang="en-US" dirty="0" smtClean="0"/>
                </a:br>
                <a:r>
                  <a:rPr lang="en-US" dirty="0" smtClean="0"/>
                  <a:t>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is statistically indistinguishable from the disjoint union of: 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balanced</a:t>
                </a:r>
                <a:r>
                  <a:rPr lang="en-US" dirty="0" smtClean="0"/>
                  <a:t>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 of average degree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3.75</a:t>
                </a:r>
                <a:r>
                  <a:rPr lang="en-US" dirty="0" smtClean="0"/>
                  <a:t> (which is NP-hard to 3-color)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graph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Z’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18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Hosted coloring framework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Involves two choices:</a:t>
            </a:r>
          </a:p>
          <a:p>
            <a:r>
              <a:rPr lang="en-US" dirty="0" smtClean="0"/>
              <a:t>A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planted (not necessarily legal) 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input graph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obtained by removing from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those edges monochromatic under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57879"/>
              </p:ext>
            </p:extLst>
          </p:nvPr>
        </p:nvGraphicFramePr>
        <p:xfrm>
          <a:off x="914400" y="1600200"/>
          <a:ext cx="6934200" cy="44958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311400"/>
                <a:gridCol w="2311400"/>
                <a:gridCol w="2311400"/>
              </a:tblGrid>
              <a:tr h="14986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balanced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Alon and </a:t>
                      </a:r>
                      <a:r>
                        <a:rPr lang="en-US" sz="2000" dirty="0" err="1" smtClean="0"/>
                        <a:t>Kahale</a:t>
                      </a:r>
                      <a:r>
                        <a:rPr lang="en-US" sz="2000" dirty="0" smtClean="0"/>
                        <a:t> 1997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aseline="0" dirty="0" smtClean="0"/>
                        <a:t>                </a:t>
                      </a:r>
                      <a:r>
                        <a:rPr lang="en-US" sz="6000" dirty="0" smtClean="0"/>
                        <a:t>?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expander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baseline="0" dirty="0" smtClean="0"/>
                        <a:t>               </a:t>
                      </a:r>
                      <a:r>
                        <a:rPr lang="en-US" sz="6000" dirty="0" smtClean="0"/>
                        <a:t>?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aseline="0" dirty="0" smtClean="0"/>
                        <a:t>                </a:t>
                      </a:r>
                      <a:r>
                        <a:rPr lang="en-US" sz="6000" dirty="0" smtClean="0"/>
                        <a:t>?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8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Spectral Techniques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42974"/>
              </p:ext>
            </p:extLst>
          </p:nvPr>
        </p:nvGraphicFramePr>
        <p:xfrm>
          <a:off x="914400" y="1600200"/>
          <a:ext cx="6934200" cy="44958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311400"/>
                <a:gridCol w="2311400"/>
                <a:gridCol w="2311400"/>
              </a:tblGrid>
              <a:tr h="14986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Approx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coloring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balanced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expander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lus 5"/>
          <p:cNvSpPr/>
          <p:nvPr/>
        </p:nvSpPr>
        <p:spPr>
          <a:xfrm>
            <a:off x="3886200" y="34290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3886200" y="48006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6248400" y="34290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248400" y="48006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Plus combinatorial techniques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01457"/>
              </p:ext>
            </p:extLst>
          </p:nvPr>
        </p:nvGraphicFramePr>
        <p:xfrm>
          <a:off x="914400" y="1600200"/>
          <a:ext cx="6934200" cy="44958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311400"/>
                <a:gridCol w="2311400"/>
                <a:gridCol w="2311400"/>
              </a:tblGrid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Safe partial coloring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balanced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expander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lus 5"/>
          <p:cNvSpPr/>
          <p:nvPr/>
        </p:nvSpPr>
        <p:spPr>
          <a:xfrm>
            <a:off x="3886200" y="34290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3886200" y="48006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6248400" y="34290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248400" y="48006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NP-hardness kicks 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17998"/>
              </p:ext>
            </p:extLst>
          </p:nvPr>
        </p:nvGraphicFramePr>
        <p:xfrm>
          <a:off x="914400" y="1600200"/>
          <a:ext cx="6934200" cy="44958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311400"/>
                <a:gridCol w="2311400"/>
                <a:gridCol w="2311400"/>
              </a:tblGrid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Legal coloring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balanced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Random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Adversarial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expander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lus 5"/>
          <p:cNvSpPr/>
          <p:nvPr/>
        </p:nvSpPr>
        <p:spPr>
          <a:xfrm>
            <a:off x="3886200" y="34290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3886200" y="480060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172200" y="48006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>
            <a:spLocks noChangeAspect="1"/>
          </p:cNvSpPr>
          <p:nvPr/>
        </p:nvSpPr>
        <p:spPr>
          <a:xfrm>
            <a:off x="5943600" y="3535680"/>
            <a:ext cx="731520" cy="7315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>
            <a:spLocks noChangeAspect="1"/>
          </p:cNvSpPr>
          <p:nvPr/>
        </p:nvSpPr>
        <p:spPr>
          <a:xfrm>
            <a:off x="7117080" y="3535680"/>
            <a:ext cx="731520" cy="73152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29400" y="34200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34200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Open questions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Are there polynomial time 3-coloring algorithms for the following settings: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 host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and the planted 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adversarial. </a:t>
                </a:r>
              </a:p>
              <a:p>
                <a:endParaRPr lang="en-US" dirty="0"/>
              </a:p>
              <a:p>
                <a:r>
                  <a:rPr lang="en-US" dirty="0" smtClean="0"/>
                  <a:t>The host graph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is arbitrary, and the planted </a:t>
                </a:r>
                <a:br>
                  <a:rPr lang="en-US" dirty="0" smtClean="0"/>
                </a:br>
                <a:r>
                  <a:rPr lang="en-US" dirty="0" smtClean="0"/>
                  <a:t>3-coloring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is random.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56633" y="2215277"/>
            <a:ext cx="363073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57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Choice of host graph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743200" y="2895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027" idx="2"/>
          </p:cNvCxnSpPr>
          <p:nvPr/>
        </p:nvCxnSpPr>
        <p:spPr>
          <a:xfrm flipV="1">
            <a:off x="3082061" y="4206612"/>
            <a:ext cx="1505285" cy="526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" idx="3"/>
          </p:cNvCxnSpPr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28" idx="1"/>
          </p:cNvCxnSpPr>
          <p:nvPr/>
        </p:nvCxnSpPr>
        <p:spPr>
          <a:xfrm flipV="1">
            <a:off x="3161506" y="2450307"/>
            <a:ext cx="688181" cy="5214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00826" y="4114801"/>
            <a:ext cx="271754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Planted 3-coloring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027" idx="2"/>
          </p:cNvCxnSpPr>
          <p:nvPr/>
        </p:nvCxnSpPr>
        <p:spPr>
          <a:xfrm flipV="1">
            <a:off x="3082061" y="4206612"/>
            <a:ext cx="1505285" cy="526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03" y="294137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1670703" y="4114800"/>
            <a:ext cx="2748897" cy="497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28" idx="1"/>
          </p:cNvCxnSpPr>
          <p:nvPr/>
        </p:nvCxnSpPr>
        <p:spPr>
          <a:xfrm flipV="1">
            <a:off x="3097044" y="2450307"/>
            <a:ext cx="752643" cy="491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Illegal - </a:t>
            </a:r>
            <a:r>
              <a:rPr lang="en-US" dirty="0">
                <a:solidFill>
                  <a:srgbClr val="0000FF"/>
                </a:solidFill>
              </a:rPr>
              <a:t>monochromatic </a:t>
            </a:r>
            <a:r>
              <a:rPr lang="en-US" dirty="0" smtClean="0">
                <a:solidFill>
                  <a:srgbClr val="0000FF"/>
                </a:solidFill>
              </a:rPr>
              <a:t>edges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027" idx="2"/>
          </p:cNvCxnSpPr>
          <p:nvPr/>
        </p:nvCxnSpPr>
        <p:spPr>
          <a:xfrm flipV="1">
            <a:off x="3082061" y="4206612"/>
            <a:ext cx="1505285" cy="526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03" y="294137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1670703" y="4114800"/>
            <a:ext cx="2748897" cy="497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28" idx="1"/>
          </p:cNvCxnSpPr>
          <p:nvPr/>
        </p:nvCxnSpPr>
        <p:spPr>
          <a:xfrm flipV="1">
            <a:off x="3097044" y="2450307"/>
            <a:ext cx="752643" cy="491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Remove monochromatic edges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93093"/>
            <a:ext cx="481626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9" y="3725599"/>
            <a:ext cx="481013" cy="4810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208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6" y="47244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00826" y="4272271"/>
            <a:ext cx="1070420" cy="616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32" idx="1"/>
          </p:cNvCxnSpPr>
          <p:nvPr/>
        </p:nvCxnSpPr>
        <p:spPr>
          <a:xfrm>
            <a:off x="4330700" y="2450306"/>
            <a:ext cx="15367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30" idx="1"/>
          </p:cNvCxnSpPr>
          <p:nvPr/>
        </p:nvCxnSpPr>
        <p:spPr>
          <a:xfrm flipV="1">
            <a:off x="3235716" y="4964907"/>
            <a:ext cx="2033197" cy="84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29" idx="1"/>
          </p:cNvCxnSpPr>
          <p:nvPr/>
        </p:nvCxnSpPr>
        <p:spPr>
          <a:xfrm flipV="1">
            <a:off x="4804694" y="3752587"/>
            <a:ext cx="1748506" cy="221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27" idx="0"/>
          </p:cNvCxnSpPr>
          <p:nvPr/>
        </p:nvCxnSpPr>
        <p:spPr>
          <a:xfrm>
            <a:off x="4098660" y="2702719"/>
            <a:ext cx="488686" cy="102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27" idx="1"/>
          </p:cNvCxnSpPr>
          <p:nvPr/>
        </p:nvCxnSpPr>
        <p:spPr>
          <a:xfrm>
            <a:off x="3183467" y="3208866"/>
            <a:ext cx="1163372" cy="757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29" idx="2"/>
          </p:cNvCxnSpPr>
          <p:nvPr/>
        </p:nvCxnSpPr>
        <p:spPr>
          <a:xfrm flipV="1">
            <a:off x="5749926" y="3993093"/>
            <a:ext cx="1043781" cy="971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027" idx="2"/>
          </p:cNvCxnSpPr>
          <p:nvPr/>
        </p:nvCxnSpPr>
        <p:spPr>
          <a:xfrm flipV="1">
            <a:off x="3082061" y="4206612"/>
            <a:ext cx="1505285" cy="526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30" idx="0"/>
          </p:cNvCxnSpPr>
          <p:nvPr/>
        </p:nvCxnSpPr>
        <p:spPr>
          <a:xfrm>
            <a:off x="4675514" y="4164542"/>
            <a:ext cx="833906" cy="5598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29" idx="0"/>
          </p:cNvCxnSpPr>
          <p:nvPr/>
        </p:nvCxnSpPr>
        <p:spPr>
          <a:xfrm>
            <a:off x="6172200" y="2690020"/>
            <a:ext cx="621507" cy="822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33327" y="2590800"/>
            <a:ext cx="1210273" cy="1182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3285845"/>
            <a:ext cx="1286155" cy="7191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03" y="294137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E34-1654-446E-A2A5-F775C9652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1133</Words>
  <Application>Microsoft Office PowerPoint</Application>
  <PresentationFormat>On-screen Show (4:3)</PresentationFormat>
  <Paragraphs>284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Office Theme</vt:lpstr>
      <vt:lpstr>On the effect of randomness on planted 3-coloring models</vt:lpstr>
      <vt:lpstr>3-coloring</vt:lpstr>
      <vt:lpstr>3-coloring</vt:lpstr>
      <vt:lpstr>NP-hard problems</vt:lpstr>
      <vt:lpstr>Hosted coloring framework</vt:lpstr>
      <vt:lpstr>Choice of host graph H</vt:lpstr>
      <vt:lpstr>Planted 3-coloring P</vt:lpstr>
      <vt:lpstr>Illegal - monochromatic edges</vt:lpstr>
      <vt:lpstr>Remove monochromatic edges</vt:lpstr>
      <vt:lpstr>Remove colors →G</vt:lpstr>
      <vt:lpstr>The algorithmic challenge</vt:lpstr>
      <vt:lpstr>Different models within the framework</vt:lpstr>
      <vt:lpstr>The random planted 3-coloring model</vt:lpstr>
      <vt:lpstr>Alon and Kahale [1997]</vt:lpstr>
      <vt:lpstr>Our questions</vt:lpstr>
      <vt:lpstr>Outline of talk</vt:lpstr>
      <vt:lpstr>Notions of coloring</vt:lpstr>
      <vt:lpstr>Good and bad vertices</vt:lpstr>
      <vt:lpstr>Steps of Alon-Kahale algorithm</vt:lpstr>
      <vt:lpstr>Spectral clustering</vt:lpstr>
      <vt:lpstr>An O(n/d)-approximate coloring (Green codes for agreeing with planted) </vt:lpstr>
      <vt:lpstr>Local improvement</vt:lpstr>
      <vt:lpstr>An O(n/d)-approximate coloring </vt:lpstr>
      <vt:lpstr>An O(B)-approximate coloring </vt:lpstr>
      <vt:lpstr>Cautious uncoloring</vt:lpstr>
      <vt:lpstr>An O(B)-approximate coloring </vt:lpstr>
      <vt:lpstr>A safe O(B)-partial coloring </vt:lpstr>
      <vt:lpstr>Dynamic programming</vt:lpstr>
      <vt:lpstr>A safe O(B)-partial coloring </vt:lpstr>
      <vt:lpstr>A legal coloring </vt:lpstr>
      <vt:lpstr>Summary of Alon-Kahale algorithm</vt:lpstr>
      <vt:lpstr>Does the host graph need to be random?</vt:lpstr>
      <vt:lpstr>Algorithm for 3-coloring with  spectral expander host graph </vt:lpstr>
      <vt:lpstr>PowerPoint Presentation</vt:lpstr>
      <vt:lpstr>The safe O(B)-partial coloring</vt:lpstr>
      <vt:lpstr>Perhaps the most complicated proof in [Alon and Kahale 1997]</vt:lpstr>
      <vt:lpstr>Even if connected components of free vertices have arbitrary sizes, we complete the partial coloring to a legal one</vt:lpstr>
      <vt:lpstr>Safe recoloring</vt:lpstr>
      <vt:lpstr>New theorem</vt:lpstr>
      <vt:lpstr>Does the planted coloring P need to be random?</vt:lpstr>
      <vt:lpstr>Good and bad vertices</vt:lpstr>
      <vt:lpstr>Algorithm for 3-coloring: adversarial expander H and adversarial P</vt:lpstr>
      <vt:lpstr>Running time</vt:lpstr>
      <vt:lpstr>Main hardness result</vt:lpstr>
      <vt:lpstr>Proof sketch</vt:lpstr>
      <vt:lpstr>Input to ALG</vt:lpstr>
      <vt:lpstr>Is H a random graph?</vt:lpstr>
      <vt:lpstr>PowerPoint Presentation</vt:lpstr>
      <vt:lpstr>NP-hardness proof</vt:lpstr>
      <vt:lpstr>Summary</vt:lpstr>
      <vt:lpstr>Spectral Techniques </vt:lpstr>
      <vt:lpstr>Plus combinatorial techniques</vt:lpstr>
      <vt:lpstr>NP-hardness kicks in</vt:lpstr>
      <vt:lpstr>Open 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effect of randomness on planted 3-coloring models</dc:title>
  <dc:creator>Uriel Feige</dc:creator>
  <cp:lastModifiedBy>Uri Feige</cp:lastModifiedBy>
  <cp:revision>119</cp:revision>
  <dcterms:created xsi:type="dcterms:W3CDTF">2015-11-19T12:28:05Z</dcterms:created>
  <dcterms:modified xsi:type="dcterms:W3CDTF">2016-11-20T03:11:44Z</dcterms:modified>
</cp:coreProperties>
</file>