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2" r:id="rId3"/>
    <p:sldId id="343" r:id="rId4"/>
    <p:sldId id="297" r:id="rId5"/>
    <p:sldId id="320" r:id="rId6"/>
    <p:sldId id="348" r:id="rId7"/>
    <p:sldId id="321" r:id="rId8"/>
    <p:sldId id="301" r:id="rId9"/>
    <p:sldId id="332" r:id="rId10"/>
    <p:sldId id="322" r:id="rId11"/>
    <p:sldId id="345" r:id="rId12"/>
    <p:sldId id="323" r:id="rId13"/>
    <p:sldId id="328" r:id="rId14"/>
    <p:sldId id="306" r:id="rId15"/>
    <p:sldId id="329" r:id="rId16"/>
    <p:sldId id="335" r:id="rId17"/>
    <p:sldId id="307" r:id="rId18"/>
    <p:sldId id="308" r:id="rId19"/>
    <p:sldId id="346" r:id="rId20"/>
    <p:sldId id="315" r:id="rId21"/>
    <p:sldId id="319" r:id="rId22"/>
    <p:sldId id="349" r:id="rId23"/>
    <p:sldId id="326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FF"/>
    <a:srgbClr val="17B919"/>
    <a:srgbClr val="EEECB5"/>
    <a:srgbClr val="F4886E"/>
    <a:srgbClr val="17AD17"/>
    <a:srgbClr val="20DD1D"/>
    <a:srgbClr val="023CFF"/>
    <a:srgbClr val="FF7F96"/>
    <a:srgbClr val="967FFF"/>
    <a:srgbClr val="DCD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 autoAdjust="0"/>
    <p:restoredTop sz="93586" autoAdjust="0"/>
  </p:normalViewPr>
  <p:slideViewPr>
    <p:cSldViewPr snapToGrid="0" snapToObjects="1">
      <p:cViewPr varScale="1">
        <p:scale>
          <a:sx n="80" d="100"/>
          <a:sy n="80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4AEC5-3F9B-A642-A85C-9BE50308D42D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B015-C822-3B40-867C-8821CDCF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5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DE07-6FEF-BD49-9977-274A81E75DAC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BA5F-F59A-2642-93EB-AEB1222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BA5F-F59A-2642-93EB-AEB122264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BA5F-F59A-2642-93EB-AEB122264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BA5F-F59A-2642-93EB-AEB122264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2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 do we know A is nonempty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BA5F-F59A-2642-93EB-AEB122264A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these facts, it suffices to cluster A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BA5F-F59A-2642-93EB-AEB122264A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286" y="1141481"/>
            <a:ext cx="7125023" cy="1004982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  <a:latin typeface="+mj-lt"/>
                <a:cs typeface="Copperplate Gothic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708" y="2650283"/>
            <a:ext cx="5304616" cy="91587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/>
          <a:lstStyle>
            <a:lvl1pPr marL="0" indent="0" algn="ctr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5422900"/>
            <a:ext cx="7823200" cy="825500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Based on joint work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2400"/>
            <a:ext cx="8686800" cy="106140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opperplate Gothic Bold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210300"/>
            <a:ext cx="8686800" cy="571500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438EB2-F2C8-B04E-8B5D-17E06B5D03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219200"/>
            <a:ext cx="8686800" cy="499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rnd" cmpd="sng" algn="ctr">
            <a:solidFill>
              <a:srgbClr val="800000">
                <a:alpha val="7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0"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1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-11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0.png"/><Relationship Id="rId17" Type="http://schemas.openxmlformats.org/officeDocument/2006/relationships/image" Target="../media/image47.png"/><Relationship Id="rId2" Type="http://schemas.openxmlformats.org/officeDocument/2006/relationships/tags" Target="../tags/tag9.xml"/><Relationship Id="rId16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5" Type="http://schemas.openxmlformats.org/officeDocument/2006/relationships/image" Target="../media/image45.png"/><Relationship Id="rId10" Type="http://schemas.openxmlformats.org/officeDocument/2006/relationships/tags" Target="../tags/tag17.xml"/><Relationship Id="rId19" Type="http://schemas.openxmlformats.org/officeDocument/2006/relationships/image" Target="../media/image49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0.png"/><Relationship Id="rId18" Type="http://schemas.openxmlformats.org/officeDocument/2006/relationships/image" Target="../media/image53.png"/><Relationship Id="rId3" Type="http://schemas.openxmlformats.org/officeDocument/2006/relationships/tags" Target="../tags/tag20.xml"/><Relationship Id="rId21" Type="http://schemas.openxmlformats.org/officeDocument/2006/relationships/image" Target="../media/image50.png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6.png"/><Relationship Id="rId2" Type="http://schemas.openxmlformats.org/officeDocument/2006/relationships/tags" Target="../tags/tag19.xml"/><Relationship Id="rId16" Type="http://schemas.openxmlformats.org/officeDocument/2006/relationships/image" Target="../media/image45.png"/><Relationship Id="rId20" Type="http://schemas.openxmlformats.org/officeDocument/2006/relationships/image" Target="../media/image5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56.png"/><Relationship Id="rId5" Type="http://schemas.openxmlformats.org/officeDocument/2006/relationships/tags" Target="../tags/tag22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tags" Target="../tags/tag27.xml"/><Relationship Id="rId19" Type="http://schemas.openxmlformats.org/officeDocument/2006/relationships/image" Target="../media/image5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31.xml"/><Relationship Id="rId7" Type="http://schemas.openxmlformats.org/officeDocument/2006/relationships/image" Target="../media/image38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2.xm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8.emf"/><Relationship Id="rId18" Type="http://schemas.openxmlformats.org/officeDocument/2006/relationships/image" Target="../media/image65.png"/><Relationship Id="rId3" Type="http://schemas.openxmlformats.org/officeDocument/2006/relationships/tags" Target="../tags/tag35.xml"/><Relationship Id="rId21" Type="http://schemas.openxmlformats.org/officeDocument/2006/relationships/image" Target="../media/image62.png"/><Relationship Id="rId7" Type="http://schemas.openxmlformats.org/officeDocument/2006/relationships/tags" Target="../tags/tag39.xml"/><Relationship Id="rId12" Type="http://schemas.openxmlformats.org/officeDocument/2006/relationships/image" Target="../media/image64.png"/><Relationship Id="rId17" Type="http://schemas.openxmlformats.org/officeDocument/2006/relationships/image" Target="../media/image58.png"/><Relationship Id="rId2" Type="http://schemas.openxmlformats.org/officeDocument/2006/relationships/tags" Target="../tags/tag34.xml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5" Type="http://schemas.openxmlformats.org/officeDocument/2006/relationships/image" Target="../media/image56.png"/><Relationship Id="rId10" Type="http://schemas.openxmlformats.org/officeDocument/2006/relationships/tags" Target="../tags/tag42.xml"/><Relationship Id="rId19" Type="http://schemas.openxmlformats.org/officeDocument/2006/relationships/image" Target="../media/image52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769" y="1141481"/>
            <a:ext cx="7815815" cy="1461384"/>
          </a:xfrm>
        </p:spPr>
        <p:txBody>
          <a:bodyPr/>
          <a:lstStyle/>
          <a:p>
            <a:pPr algn="ctr"/>
            <a:r>
              <a:rPr lang="en-US" sz="4000" i="1" dirty="0" smtClean="0">
                <a:latin typeface="Times"/>
                <a:cs typeface="Times"/>
              </a:rPr>
              <a:t>k</a:t>
            </a:r>
            <a:r>
              <a:rPr lang="en-US" sz="4000" dirty="0" smtClean="0"/>
              <a:t>-center Clustering under Perturbation Resilience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708" y="2929418"/>
            <a:ext cx="5304616" cy="915877"/>
          </a:xfrm>
        </p:spPr>
        <p:txBody>
          <a:bodyPr/>
          <a:lstStyle/>
          <a:p>
            <a:r>
              <a:rPr lang="en-US" sz="3200" dirty="0" smtClean="0"/>
              <a:t>Colin White</a:t>
            </a:r>
          </a:p>
          <a:p>
            <a:endParaRPr lang="en-US" sz="32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2384" y="5116693"/>
            <a:ext cx="8359033" cy="91587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Joint work with Nina </a:t>
            </a:r>
            <a:r>
              <a:rPr lang="en-US" dirty="0" err="1" smtClean="0"/>
              <a:t>Balcan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Nika</a:t>
            </a:r>
            <a:r>
              <a:rPr lang="en-US" dirty="0" smtClean="0"/>
              <a:t> </a:t>
            </a:r>
            <a:r>
              <a:rPr lang="en-US" dirty="0" err="1" smtClean="0"/>
              <a:t>Haghtalab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28600" y="1825625"/>
                <a:ext cx="10515600" cy="47942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[B L 2009]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max cut </a:t>
                </a:r>
                <a:r>
                  <a:rPr lang="en-US" sz="2400" kern="0" dirty="0" smtClean="0"/>
                  <a:t>under 	          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-PR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[A B S 2010]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center-based clustering </a:t>
                </a:r>
                <a:r>
                  <a:rPr lang="en-US" sz="2400" kern="0" dirty="0" smtClean="0"/>
                  <a:t>under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3-PR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[B L 2011]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center-based clustering </a:t>
                </a:r>
                <a:r>
                  <a:rPr lang="en-US" sz="2400" kern="0" dirty="0" smtClean="0"/>
                  <a:t>under 		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-PR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[M</a:t>
                </a:r>
                <a:r>
                  <a:rPr lang="en-US" sz="2400" kern="0" baseline="30000" dirty="0" smtClean="0"/>
                  <a:t> </a:t>
                </a:r>
                <a:r>
                  <a:rPr lang="en-US" sz="2400" kern="0" dirty="0" err="1" smtClean="0"/>
                  <a:t>M</a:t>
                </a:r>
                <a:r>
                  <a:rPr lang="en-US" sz="2400" kern="0" dirty="0" smtClean="0"/>
                  <a:t> V 2014]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min multiway cut </a:t>
                </a:r>
                <a:r>
                  <a:rPr lang="en-US" sz="2400" kern="0" dirty="0" smtClean="0"/>
                  <a:t>under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4-PR</a:t>
                </a:r>
              </a:p>
              <a:p>
                <a:pPr marL="0" indent="0" defTabSz="914400"/>
                <a:r>
                  <a:rPr lang="en-US" sz="2400" dirty="0" smtClean="0"/>
                  <a:t>	and </a:t>
                </a:r>
                <a:r>
                  <a:rPr lang="en-US" sz="2400" dirty="0">
                    <a:solidFill>
                      <a:srgbClr val="1F43FF"/>
                    </a:solidFill>
                  </a:rPr>
                  <a:t>max cut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under                                       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  <a:endParaRPr lang="en-US" sz="2400" kern="0" dirty="0" smtClean="0">
                  <a:solidFill>
                    <a:srgbClr val="FF0000"/>
                  </a:solidFill>
                </a:endParaRP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[M </a:t>
                </a:r>
                <a:r>
                  <a:rPr lang="en-US" sz="2400" kern="0" dirty="0" err="1" smtClean="0"/>
                  <a:t>M</a:t>
                </a:r>
                <a:r>
                  <a:rPr lang="en-US" sz="2400" kern="0" dirty="0" smtClean="0"/>
                  <a:t> 2016]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center-based clustering </a:t>
                </a:r>
                <a:r>
                  <a:rPr lang="en-US" sz="2400" kern="0" dirty="0" smtClean="0"/>
                  <a:t>under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2-PR</a:t>
                </a:r>
              </a:p>
              <a:p>
                <a:pPr marL="0" indent="0" defTabSz="914400"/>
                <a:endParaRPr lang="en-US" sz="2400" kern="0" dirty="0" smtClean="0"/>
              </a:p>
              <a:p>
                <a:pPr marL="0" indent="0" defTabSz="914400"/>
                <a:r>
                  <a:rPr lang="en-US" sz="2400" kern="0" dirty="0" smtClean="0"/>
                  <a:t>Our results: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for </a:t>
                </a:r>
                <a:r>
                  <a:rPr lang="en-US" sz="2400" b="1" kern="0" dirty="0" smtClean="0">
                    <a:solidFill>
                      <a:srgbClr val="1F43FF"/>
                    </a:solidFill>
                  </a:rPr>
                  <a:t>symmetric AND asymmetric </a:t>
                </a:r>
                <a14:m>
                  <m:oMath xmlns:m="http://schemas.openxmlformats.org/officeDocument/2006/math">
                    <m:r>
                      <a:rPr lang="en-US" sz="2400" b="1" i="1" kern="0" dirty="0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kern="0" dirty="0" smtClean="0">
                    <a:solidFill>
                      <a:srgbClr val="1F43FF"/>
                    </a:solidFill>
                  </a:rPr>
                  <a:t>-center</a:t>
                </a:r>
                <a:r>
                  <a:rPr lang="en-US" sz="2400" kern="0" dirty="0" smtClean="0">
                    <a:solidFill>
                      <a:srgbClr val="1F43FF"/>
                    </a:solidFill>
                  </a:rPr>
                  <a:t> </a:t>
                </a:r>
                <a:r>
                  <a:rPr lang="en-US" sz="2400" kern="0" dirty="0" smtClean="0"/>
                  <a:t>under </a:t>
                </a:r>
                <a:r>
                  <a:rPr lang="en-US" sz="2400" b="1" kern="0" dirty="0" smtClean="0">
                    <a:solidFill>
                      <a:srgbClr val="FF0000"/>
                    </a:solidFill>
                  </a:rPr>
                  <a:t>2-PR</a:t>
                </a:r>
                <a:r>
                  <a:rPr lang="en-US" sz="2400" kern="0" dirty="0" smtClean="0"/>
                  <a:t> </a:t>
                </a:r>
              </a:p>
              <a:p>
                <a:pPr marL="0" indent="0" defTabSz="914400"/>
                <a:r>
                  <a:rPr lang="en-US" sz="2400" kern="0" dirty="0" smtClean="0"/>
                  <a:t>       	No exact </a:t>
                </a:r>
                <a:r>
                  <a:rPr lang="en-US" sz="2400" kern="0" dirty="0" err="1" smtClean="0"/>
                  <a:t>alg</a:t>
                </a:r>
                <a:r>
                  <a:rPr lang="en-US" sz="2400" kern="0" dirty="0" smtClean="0"/>
                  <a:t> under 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kern="0" dirty="0" smtClean="0">
                    <a:solidFill>
                      <a:srgbClr val="FF0000"/>
                    </a:solidFill>
                  </a:rPr>
                  <a:t>-PR </a:t>
                </a:r>
                <a:r>
                  <a:rPr lang="en-US" sz="2400" kern="0" dirty="0" smtClean="0"/>
                  <a:t>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5625"/>
                <a:ext cx="10515600" cy="4794250"/>
              </a:xfrm>
              <a:prstGeom prst="rect">
                <a:avLst/>
              </a:prstGeom>
              <a:blipFill rotWithShape="0">
                <a:blip r:embed="rId4"/>
                <a:stretch>
                  <a:fillRect l="-92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56" y="2710476"/>
            <a:ext cx="939165" cy="318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4" y="1906617"/>
            <a:ext cx="883920" cy="32004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95" y="3605803"/>
            <a:ext cx="2463800" cy="38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-center, asymmetric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2-approx. </a:t>
                </a:r>
                <a:r>
                  <a:rPr lang="en-US" sz="2400" dirty="0" err="1" smtClean="0">
                    <a:latin typeface="+mn-lt"/>
                  </a:rPr>
                  <a:t>algo</a:t>
                </a:r>
                <a:r>
                  <a:rPr lang="en-US" sz="2400" dirty="0" smtClean="0">
                    <a:latin typeface="+mn-lt"/>
                  </a:rPr>
                  <a:t> for 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Perturbation 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Results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Asymmetric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>
                    <a:latin typeface="+mn-lt"/>
                  </a:rPr>
                  <a:t>Perturbation </a:t>
                </a:r>
                <a:r>
                  <a:rPr lang="en-US" sz="2400" dirty="0" smtClean="0">
                    <a:latin typeface="+mn-lt"/>
                  </a:rPr>
                  <a:t>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Robust versions of Perturbation Resilience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982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S</a:t>
                </a:r>
                <a:r>
                  <a:rPr lang="en-US" sz="3600" dirty="0" smtClean="0"/>
                  <a:t>ymmetric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 smtClean="0"/>
                  <a:t>-center under 2-PR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5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551" y="2402937"/>
            <a:ext cx="5445578" cy="2548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/>
            <a:endParaRPr lang="en-US" dirty="0" smtClean="0"/>
          </a:p>
          <a:p>
            <a:pPr marL="0" indent="0"/>
            <a:endParaRPr lang="en-US" b="1" dirty="0" smtClean="0">
              <a:solidFill>
                <a:srgbClr val="0070C0"/>
              </a:solidFill>
            </a:endParaRP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2090" y="876559"/>
                <a:ext cx="6989767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-approximation algorithm returns the optimal solution if the instance satisfies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2-PR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0" y="876559"/>
                <a:ext cx="698976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9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 noGrp="1"/>
              </p:cNvSpPr>
              <p:nvPr>
                <p:ph type="body" sz="quarter" idx="13"/>
              </p:nvPr>
            </p:nvSpPr>
            <p:spPr>
              <a:xfrm>
                <a:off x="220382" y="2476984"/>
                <a:ext cx="5021469" cy="4210895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cs typeface="Calibri"/>
                  </a:rPr>
                  <a:t>Given a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Calibri"/>
                  </a:rPr>
                  <a:t>2-PR</a:t>
                </a:r>
                <a:r>
                  <a:rPr lang="en-US" altLang="en-US" sz="2400" dirty="0" smtClean="0">
                    <a:cs typeface="Calibri"/>
                  </a:rPr>
                  <a:t> instance, with opt.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2400" dirty="0" smtClean="0">
                  <a:cs typeface="Calibri"/>
                </a:endParaRPr>
              </a:p>
              <a:p>
                <a:pPr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cs typeface="Calibri"/>
                  </a:rPr>
                  <a:t>Given a 2-approx solution,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endParaRPr lang="en-US" altLang="en-US" sz="2400" b="0" dirty="0" smtClean="0">
                  <a:cs typeface="Calibri"/>
                </a:endParaRPr>
              </a:p>
              <a:p>
                <a:pPr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cs typeface="Calibri"/>
                  </a:rPr>
                  <a:t>Make a 2-perturbation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	</a:t>
                </a:r>
              </a:p>
              <a:p>
                <a:pPr lvl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latin typeface="+mn-lt"/>
                    <a:cs typeface="Calibri"/>
                  </a:rPr>
                  <a:t>Multiply all </a:t>
                </a:r>
                <a:r>
                  <a:rPr lang="en-US" altLang="en-US" sz="2400" dirty="0" err="1" smtClean="0">
                    <a:latin typeface="+mn-lt"/>
                    <a:cs typeface="Calibri"/>
                  </a:rPr>
                  <a:t>dists</a:t>
                </a:r>
                <a:r>
                  <a:rPr lang="en-US" altLang="en-US" sz="2400" dirty="0" smtClean="0">
                    <a:latin typeface="+mn-lt"/>
                    <a:cs typeface="Calibri"/>
                  </a:rPr>
                  <a:t> by 2</a:t>
                </a:r>
              </a:p>
              <a:p>
                <a:pPr lvl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latin typeface="+mn-lt"/>
                    <a:cs typeface="Calibri"/>
                  </a:rPr>
                  <a:t>Decrease </a:t>
                </a:r>
                <a:r>
                  <a:rPr lang="en-US" altLang="en-US" sz="2400" dirty="0" err="1" smtClean="0">
                    <a:latin typeface="+mn-lt"/>
                    <a:cs typeface="Calibri"/>
                  </a:rPr>
                  <a:t>dists</a:t>
                </a:r>
                <a:r>
                  <a:rPr lang="en-US" altLang="en-US" sz="2400" dirty="0" smtClean="0">
                    <a:latin typeface="+mn-lt"/>
                    <a:cs typeface="Calibri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altLang="en-US" sz="2400" dirty="0" smtClean="0">
                    <a:latin typeface="+mn-lt"/>
                    <a:cs typeface="Calibri"/>
                  </a:rPr>
                  <a:t>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2400" dirty="0" smtClean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latin typeface="+mn-lt"/>
                    <a:cs typeface="Calibri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altLang="en-US" sz="2400" dirty="0" smtClean="0">
                    <a:latin typeface="+mn-lt"/>
                    <a:cs typeface="Calibri"/>
                  </a:rPr>
                  <a:t> is</a:t>
                </a:r>
                <a:r>
                  <a:rPr lang="en-US" altLang="en-US" sz="2400" i="1" dirty="0" smtClean="0">
                    <a:latin typeface="+mn-lt"/>
                    <a:cs typeface="Calibri"/>
                  </a:rPr>
                  <a:t> optimal </a:t>
                </a:r>
                <a:r>
                  <a:rPr lang="en-US" altLang="en-US" sz="2400" dirty="0" smtClean="0">
                    <a:latin typeface="+mn-lt"/>
                    <a:cs typeface="Calibri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′</m:t>
                    </m:r>
                  </m:oMath>
                </a14:m>
                <a:r>
                  <a:rPr lang="en-US" altLang="en-US" sz="2400" i="1" dirty="0" smtClean="0">
                    <a:latin typeface="+mn-lt"/>
                    <a:cs typeface="Calibri"/>
                  </a:rPr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altLang="en-US" sz="2400" i="1" dirty="0" smtClean="0">
                    <a:latin typeface="+mn-lt"/>
                    <a:cs typeface="Calibri"/>
                  </a:rPr>
                  <a:t> </a:t>
                </a:r>
                <a:r>
                  <a:rPr lang="en-US" altLang="en-US" sz="2400" dirty="0" smtClean="0">
                    <a:latin typeface="+mn-lt"/>
                    <a:cs typeface="Calibri"/>
                  </a:rPr>
                  <a:t>is cost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 smtClean="0">
                    <a:latin typeface="+mn-lt"/>
                    <a:cs typeface="Calibri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latin typeface="+mn-lt"/>
                    <a:cs typeface="Calibri"/>
                  </a:rPr>
                  <a:t>Everything else has cost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2400" dirty="0" smtClean="0">
                  <a:latin typeface="+mn-lt"/>
                  <a:cs typeface="Calibri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 smtClean="0">
                    <a:solidFill>
                      <a:srgbClr val="FF0000"/>
                    </a:solidFill>
                    <a:cs typeface="Calibri"/>
                  </a:rPr>
                  <a:t>2-PR </a:t>
                </a:r>
                <a:r>
                  <a:rPr lang="en-US" altLang="en-US" sz="2400" dirty="0" smtClean="0">
                    <a:cs typeface="Calibri"/>
                  </a:rPr>
                  <a:t>implies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altLang="en-US" sz="2400" dirty="0" smtClean="0">
                    <a:latin typeface="+mn-lt"/>
                    <a:cs typeface="Calibri"/>
                  </a:rPr>
                  <a:t> is optimal originally</a:t>
                </a: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0382" y="2476984"/>
                <a:ext cx="5021469" cy="42108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257"/>
          <p:cNvSpPr txBox="1">
            <a:spLocks noChangeArrowheads="1"/>
          </p:cNvSpPr>
          <p:nvPr/>
        </p:nvSpPr>
        <p:spPr bwMode="auto">
          <a:xfrm>
            <a:off x="228600" y="2138430"/>
            <a:ext cx="2680341" cy="338554"/>
          </a:xfrm>
          <a:prstGeom prst="rect">
            <a:avLst/>
          </a:prstGeom>
          <a:solidFill>
            <a:srgbClr val="800000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Proof:</a:t>
            </a:r>
            <a:endParaRPr lang="en-US" altLang="en-US" sz="1600" dirty="0">
              <a:solidFill>
                <a:srgbClr val="F6E7D6"/>
              </a:solidFill>
              <a:latin typeface="Comic Sans MS" pitchFamily="66" charset="0"/>
            </a:endParaRPr>
          </a:p>
        </p:txBody>
      </p:sp>
      <p:sp>
        <p:nvSpPr>
          <p:cNvPr id="8" name="Flowchart: Connector 16"/>
          <p:cNvSpPr/>
          <p:nvPr/>
        </p:nvSpPr>
        <p:spPr>
          <a:xfrm rot="13861956">
            <a:off x="6919784" y="278121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17"/>
          <p:cNvSpPr/>
          <p:nvPr/>
        </p:nvSpPr>
        <p:spPr>
          <a:xfrm rot="13861956">
            <a:off x="6248898" y="264826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26"/>
          <p:cNvSpPr/>
          <p:nvPr/>
        </p:nvSpPr>
        <p:spPr>
          <a:xfrm rot="13861956">
            <a:off x="6808574" y="212563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8"/>
          <p:cNvSpPr/>
          <p:nvPr/>
        </p:nvSpPr>
        <p:spPr>
          <a:xfrm rot="13861956">
            <a:off x="7565126" y="295106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8"/>
          <p:cNvSpPr/>
          <p:nvPr/>
        </p:nvSpPr>
        <p:spPr>
          <a:xfrm rot="13861956">
            <a:off x="6408959" y="320874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8"/>
          <p:cNvSpPr/>
          <p:nvPr/>
        </p:nvSpPr>
        <p:spPr>
          <a:xfrm rot="13861956">
            <a:off x="6920951" y="476890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8"/>
          <p:cNvSpPr/>
          <p:nvPr/>
        </p:nvSpPr>
        <p:spPr>
          <a:xfrm rot="13861956">
            <a:off x="6269347" y="558663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8"/>
          <p:cNvSpPr/>
          <p:nvPr/>
        </p:nvSpPr>
        <p:spPr>
          <a:xfrm rot="13861956">
            <a:off x="6889898" y="593472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8"/>
          <p:cNvSpPr/>
          <p:nvPr/>
        </p:nvSpPr>
        <p:spPr>
          <a:xfrm rot="13861956">
            <a:off x="7688518" y="554785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 rot="13861956">
            <a:off x="7129320" y="530032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12</a:t>
            </a:fld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6099441" y="2054282"/>
            <a:ext cx="1685725" cy="16107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67537" y="4522565"/>
            <a:ext cx="1741021" cy="166358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833896" y="2595167"/>
            <a:ext cx="2338554" cy="1416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868770" y="4348091"/>
            <a:ext cx="2338554" cy="14165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0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8 0.0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604 0.06388 " pathEditMode="relative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13 0.07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.04028 " pathEditMode="relative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533 L -0.00226 -0.06134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139 L 0.0198 -0.06944 " pathEditMode="relative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39 L 0.02744 -0.06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39 L -0.02882 -0.0430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361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08 -0.06389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Asymmetric </a:t>
            </a:r>
            <a:r>
              <a:rPr lang="en-US" sz="3600" i="1" dirty="0" smtClean="0"/>
              <a:t>k</a:t>
            </a:r>
            <a:r>
              <a:rPr lang="en-US" sz="3600" dirty="0" smtClean="0"/>
              <a:t>-center under 2-PR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707" y="2023970"/>
            <a:ext cx="5445578" cy="2548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Idea: “bad</a:t>
            </a:r>
            <a:r>
              <a:rPr lang="en-US" sz="2400" dirty="0"/>
              <a:t>” points for which 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are </a:t>
            </a:r>
            <a:r>
              <a:rPr lang="en-US" sz="2400" dirty="0"/>
              <a:t>hard to deal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we find a subset of points that</a:t>
            </a:r>
          </a:p>
          <a:p>
            <a:pPr marL="0" indent="0"/>
            <a:r>
              <a:rPr lang="en-US" sz="2400" dirty="0" smtClean="0"/>
              <a:t>behave “symmetrically” ?</a:t>
            </a:r>
          </a:p>
          <a:p>
            <a:pPr marL="0" indent="0"/>
            <a:endParaRPr lang="en-US" b="1" dirty="0" smtClean="0">
              <a:solidFill>
                <a:srgbClr val="0070C0"/>
              </a:solidFill>
            </a:endParaRP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61" y="2480271"/>
            <a:ext cx="1897380" cy="23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2090" y="1372245"/>
                <a:ext cx="698976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Polynomial algorithm for </a:t>
                </a:r>
                <a:r>
                  <a:rPr lang="en-US" sz="2400" dirty="0" err="1" smtClean="0"/>
                  <a:t>A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err="1" smtClean="0"/>
                  <a:t>C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under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-PR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0" y="1372245"/>
                <a:ext cx="698976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3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owchart: Connector 33"/>
          <p:cNvSpPr/>
          <p:nvPr/>
        </p:nvSpPr>
        <p:spPr>
          <a:xfrm>
            <a:off x="7382790" y="371142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31247" y="3259857"/>
            <a:ext cx="1254504" cy="963154"/>
            <a:chOff x="5365307" y="2885662"/>
            <a:chExt cx="1254504" cy="963154"/>
          </a:xfrm>
        </p:grpSpPr>
        <p:sp>
          <p:nvSpPr>
            <p:cNvPr id="36" name="Flowchart: Connector 7"/>
            <p:cNvSpPr/>
            <p:nvPr/>
          </p:nvSpPr>
          <p:spPr>
            <a:xfrm>
              <a:off x="5365307" y="332080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8"/>
            <p:cNvSpPr/>
            <p:nvPr/>
          </p:nvSpPr>
          <p:spPr>
            <a:xfrm>
              <a:off x="6436931" y="3276806"/>
              <a:ext cx="182880" cy="182880"/>
            </a:xfrm>
            <a:prstGeom prst="flowChartConnector">
              <a:avLst/>
            </a:prstGeom>
            <a:solidFill>
              <a:srgbClr val="800000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10"/>
            <p:cNvSpPr/>
            <p:nvPr/>
          </p:nvSpPr>
          <p:spPr>
            <a:xfrm>
              <a:off x="6436931" y="3607164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24"/>
            <p:cNvSpPr/>
            <p:nvPr/>
          </p:nvSpPr>
          <p:spPr>
            <a:xfrm>
              <a:off x="6212773" y="2885662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25"/>
            <p:cNvSpPr/>
            <p:nvPr/>
          </p:nvSpPr>
          <p:spPr>
            <a:xfrm>
              <a:off x="5938453" y="3665936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6" idx="6"/>
              <a:endCxn id="37" idx="2"/>
            </p:cNvCxnSpPr>
            <p:nvPr/>
          </p:nvCxnSpPr>
          <p:spPr>
            <a:xfrm flipV="1">
              <a:off x="5548187" y="3368246"/>
              <a:ext cx="888744" cy="43994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5"/>
              <a:endCxn id="37" idx="1"/>
            </p:cNvCxnSpPr>
            <p:nvPr/>
          </p:nvCxnSpPr>
          <p:spPr>
            <a:xfrm>
              <a:off x="6368871" y="3041760"/>
              <a:ext cx="94842" cy="261828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3"/>
            </p:cNvCxnSpPr>
            <p:nvPr/>
          </p:nvCxnSpPr>
          <p:spPr>
            <a:xfrm flipV="1">
              <a:off x="6094551" y="3432904"/>
              <a:ext cx="369162" cy="259814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0"/>
              <a:endCxn id="37" idx="4"/>
            </p:cNvCxnSpPr>
            <p:nvPr/>
          </p:nvCxnSpPr>
          <p:spPr>
            <a:xfrm flipV="1">
              <a:off x="6528371" y="3459686"/>
              <a:ext cx="0" cy="147478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565670" y="3195199"/>
            <a:ext cx="1132771" cy="1119252"/>
            <a:chOff x="7399730" y="2821004"/>
            <a:chExt cx="1132771" cy="1119252"/>
          </a:xfrm>
        </p:grpSpPr>
        <p:sp>
          <p:nvSpPr>
            <p:cNvPr id="46" name="Flowchart: Connector 45"/>
            <p:cNvSpPr/>
            <p:nvPr/>
          </p:nvSpPr>
          <p:spPr>
            <a:xfrm>
              <a:off x="7696478" y="3318661"/>
              <a:ext cx="182880" cy="182880"/>
            </a:xfrm>
            <a:prstGeom prst="flowChartConnector">
              <a:avLst/>
            </a:prstGeom>
            <a:solidFill>
              <a:srgbClr val="800000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8166741" y="2821004"/>
              <a:ext cx="182880" cy="182880"/>
            </a:xfrm>
            <a:prstGeom prst="flowChartConnector">
              <a:avLst/>
            </a:prstGeom>
            <a:solidFill>
              <a:srgbClr val="EEECB5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8053939" y="3757376"/>
              <a:ext cx="182880" cy="182880"/>
            </a:xfrm>
            <a:prstGeom prst="flowChartConnector">
              <a:avLst/>
            </a:prstGeom>
            <a:solidFill>
              <a:srgbClr val="EEECB5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26"/>
            <p:cNvSpPr/>
            <p:nvPr/>
          </p:nvSpPr>
          <p:spPr>
            <a:xfrm>
              <a:off x="8349621" y="3303695"/>
              <a:ext cx="182880" cy="182880"/>
            </a:xfrm>
            <a:prstGeom prst="flowChartConnector">
              <a:avLst/>
            </a:prstGeom>
            <a:solidFill>
              <a:srgbClr val="EEECB5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34" idx="6"/>
              <a:endCxn id="46" idx="2"/>
            </p:cNvCxnSpPr>
            <p:nvPr/>
          </p:nvCxnSpPr>
          <p:spPr>
            <a:xfrm flipV="1">
              <a:off x="7399730" y="3410101"/>
              <a:ext cx="296748" cy="18565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3"/>
              <a:endCxn id="46" idx="7"/>
            </p:cNvCxnSpPr>
            <p:nvPr/>
          </p:nvCxnSpPr>
          <p:spPr>
            <a:xfrm flipH="1">
              <a:off x="7852576" y="2977102"/>
              <a:ext cx="340947" cy="368341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2"/>
              <a:endCxn id="46" idx="6"/>
            </p:cNvCxnSpPr>
            <p:nvPr/>
          </p:nvCxnSpPr>
          <p:spPr>
            <a:xfrm flipH="1">
              <a:off x="7879358" y="3395135"/>
              <a:ext cx="470263" cy="14966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1"/>
              <a:endCxn id="46" idx="5"/>
            </p:cNvCxnSpPr>
            <p:nvPr/>
          </p:nvCxnSpPr>
          <p:spPr>
            <a:xfrm flipH="1" flipV="1">
              <a:off x="7852576" y="3474759"/>
              <a:ext cx="228145" cy="309399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Freeform 53"/>
          <p:cNvSpPr/>
          <p:nvPr/>
        </p:nvSpPr>
        <p:spPr>
          <a:xfrm rot="278851">
            <a:off x="7508646" y="2930789"/>
            <a:ext cx="505375" cy="792479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FF0000"/>
            </a:solidFill>
            <a:prstDash val="sysDash"/>
            <a:head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5" name="Freeform 54"/>
          <p:cNvSpPr/>
          <p:nvPr/>
        </p:nvSpPr>
        <p:spPr>
          <a:xfrm rot="10800000" flipV="1">
            <a:off x="6794540" y="3647409"/>
            <a:ext cx="588250" cy="64012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1F43FF"/>
            </a:solidFill>
            <a:prstDash val="sysDash"/>
            <a:head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 noGrp="1"/>
              </p:cNvSpPr>
              <p:nvPr>
                <p:ph type="body" sz="quarter" idx="13"/>
              </p:nvPr>
            </p:nvSpPr>
            <p:spPr>
              <a:xfrm>
                <a:off x="292090" y="4869001"/>
                <a:ext cx="8580987" cy="1357114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 is </a:t>
                </a:r>
                <a:r>
                  <a:rPr lang="en-US" altLang="en-US" sz="2400" dirty="0" smtClean="0">
                    <a:solidFill>
                      <a:srgbClr val="1F43FF"/>
                    </a:solidFill>
                    <a:cs typeface="Calibri"/>
                  </a:rPr>
                  <a:t>“symmetric”</a:t>
                </a:r>
                <a:r>
                  <a:rPr lang="en-US" altLang="en-US" sz="2400" dirty="0" smtClean="0">
                    <a:cs typeface="Calibri"/>
                  </a:rPr>
                  <a:t> if 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∀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𝑞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, if </a:t>
                </a:r>
                <a:r>
                  <a:rPr lang="en-US" altLang="en-US" sz="2400" i="1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d(</a:t>
                </a:r>
                <a:r>
                  <a:rPr lang="en-US" altLang="en-US" sz="2400" i="1" dirty="0" err="1" smtClean="0">
                    <a:solidFill>
                      <a:srgbClr val="1F43FF"/>
                    </a:solidFill>
                    <a:latin typeface="Times"/>
                    <a:cs typeface="Times"/>
                  </a:rPr>
                  <a:t>q,p</a:t>
                </a:r>
                <a:r>
                  <a:rPr lang="en-US" altLang="en-US" sz="2400" i="1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) ≤ r* </a:t>
                </a:r>
                <a:r>
                  <a:rPr lang="en-US" altLang="en-US" sz="2400" dirty="0" smtClean="0">
                    <a:cs typeface="Calibri"/>
                  </a:rPr>
                  <a:t>then </a:t>
                </a:r>
                <a:r>
                  <a:rPr lang="en-US" altLang="en-US" sz="2400" i="1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d(</a:t>
                </a:r>
                <a:r>
                  <a:rPr lang="en-US" altLang="en-US" sz="2400" i="1" dirty="0" err="1" smtClean="0">
                    <a:solidFill>
                      <a:srgbClr val="1F43FF"/>
                    </a:solidFill>
                    <a:latin typeface="Times"/>
                    <a:cs typeface="Times"/>
                  </a:rPr>
                  <a:t>p,q</a:t>
                </a:r>
                <a:r>
                  <a:rPr lang="en-US" altLang="en-US" sz="2400" i="1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) ≤ r* </a:t>
                </a:r>
                <a:r>
                  <a:rPr lang="en-US" altLang="en-US" sz="2400" dirty="0" smtClean="0">
                    <a:cs typeface="Calibri"/>
                  </a:rPr>
                  <a:t>as well.</a:t>
                </a: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92090" y="4869001"/>
                <a:ext cx="8580987" cy="13571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257"/>
          <p:cNvSpPr txBox="1">
            <a:spLocks noChangeArrowheads="1"/>
          </p:cNvSpPr>
          <p:nvPr/>
        </p:nvSpPr>
        <p:spPr bwMode="auto">
          <a:xfrm>
            <a:off x="292090" y="4530447"/>
            <a:ext cx="2680341" cy="338554"/>
          </a:xfrm>
          <a:prstGeom prst="rect">
            <a:avLst/>
          </a:prstGeom>
          <a:solidFill>
            <a:srgbClr val="800000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Throw out the bad points</a:t>
            </a:r>
            <a:endParaRPr lang="en-US" altLang="en-US" sz="1600" dirty="0">
              <a:solidFill>
                <a:srgbClr val="F6E7D6"/>
              </a:solidFill>
              <a:latin typeface="Comic Sans MS" pitchFamily="66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" y="5682027"/>
            <a:ext cx="5962650" cy="31623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77371" y="2552700"/>
                <a:ext cx="742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71" y="2552700"/>
                <a:ext cx="74250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uiExpand="1" animBg="1"/>
      <p:bldP spid="54" grpId="0" uiExpand="1" animBg="1"/>
      <p:bldP spid="55" grpId="0" uiExpand="1" animBg="1"/>
      <p:bldP spid="58" grpId="0" build="p" animBg="1"/>
      <p:bldP spid="59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Set </a:t>
            </a:r>
            <a:r>
              <a:rPr lang="en-US" i="1" dirty="0" smtClean="0"/>
              <a:t>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275284"/>
            <a:ext cx="1905000" cy="457200"/>
          </a:xfrm>
        </p:spPr>
        <p:txBody>
          <a:bodyPr/>
          <a:lstStyle/>
          <a:p>
            <a:fld id="{A6438EB2-F2C8-B04E-8B5D-17E06B5D036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67" y="3214142"/>
            <a:ext cx="8297333" cy="2849505"/>
          </a:xfrm>
        </p:spPr>
        <p:txBody>
          <a:bodyPr/>
          <a:lstStyle/>
          <a:p>
            <a:endParaRPr lang="en-US" sz="2400" b="1" u="sng" dirty="0"/>
          </a:p>
          <a:p>
            <a:endParaRPr lang="en-US" sz="2400" b="1" u="sng" dirty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/>
          </a:p>
          <a:p>
            <a:endParaRPr lang="en-US" sz="2400" b="1" u="sng" dirty="0" smtClean="0"/>
          </a:p>
          <a:p>
            <a:endParaRPr lang="en-US" sz="2400" b="1" u="sng" dirty="0"/>
          </a:p>
          <a:p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Placeholder 3"/>
              <p:cNvSpPr txBox="1">
                <a:spLocks/>
              </p:cNvSpPr>
              <p:nvPr/>
            </p:nvSpPr>
            <p:spPr>
              <a:xfrm>
                <a:off x="258312" y="1672942"/>
                <a:ext cx="8117648" cy="1475676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 u="sng" dirty="0" smtClean="0">
                    <a:cs typeface="Calibri"/>
                  </a:rPr>
                  <a:t>Fact 1:</a:t>
                </a:r>
                <a:r>
                  <a:rPr lang="en-US" altLang="en-US" sz="2400" dirty="0" smtClean="0">
                    <a:cs typeface="Calibri"/>
                  </a:rPr>
                  <a:t> All centers are in </a:t>
                </a:r>
                <a:r>
                  <a:rPr lang="en-US" altLang="en-US" sz="2400" dirty="0" smtClean="0">
                    <a:solidFill>
                      <a:srgbClr val="1F43FF"/>
                    </a:solidFill>
                    <a:cs typeface="Calibri"/>
                  </a:rPr>
                  <a:t>A</a:t>
                </a:r>
                <a:r>
                  <a:rPr lang="en-US" altLang="en-US" sz="2400" dirty="0" smtClean="0">
                    <a:cs typeface="Calibri"/>
                  </a:rPr>
                  <a:t>.</a:t>
                </a:r>
              </a:p>
              <a:p>
                <a:pPr defTabSz="914400">
                  <a:defRPr/>
                </a:pPr>
                <a:r>
                  <a:rPr lang="en-US" altLang="en-US" sz="2400" b="1" u="sng" dirty="0" smtClean="0">
                    <a:cs typeface="Calibri"/>
                  </a:rPr>
                  <a:t>Fact 2:</a:t>
                </a:r>
                <a:r>
                  <a:rPr lang="en-US" altLang="en-US" sz="2400" b="1" dirty="0" smtClean="0">
                    <a:cs typeface="Calibri"/>
                  </a:rPr>
                  <a:t> </a:t>
                </a:r>
                <a:r>
                  <a:rPr lang="en-US" altLang="en-US" sz="2400" dirty="0" smtClean="0">
                    <a:cs typeface="Calibri"/>
                  </a:rPr>
                  <a:t>Each	        belongs to the same cluster as its closest     	point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2" y="1672942"/>
                <a:ext cx="8117648" cy="1475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9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5" y="2219598"/>
            <a:ext cx="648438" cy="26554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0" y="1096435"/>
            <a:ext cx="6375400" cy="368300"/>
          </a:xfrm>
          <a:prstGeom prst="rect">
            <a:avLst/>
          </a:prstGeom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389467" y="5176292"/>
            <a:ext cx="8686800" cy="14422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defTabSz="914400"/>
            <a:endParaRPr lang="en-US" sz="2400" b="1" u="sng" kern="0" dirty="0" smtClean="0"/>
          </a:p>
          <a:p>
            <a:pPr defTabSz="914400"/>
            <a:r>
              <a:rPr lang="en-US" sz="2400" b="1" kern="0" dirty="0" smtClean="0"/>
              <a:t>To find the best clustering over the whole instance, it suffices to find the best clustering over A.</a:t>
            </a:r>
            <a:endParaRPr lang="en-US" sz="2400" b="1" u="sng" kern="0" dirty="0" smtClean="0"/>
          </a:p>
          <a:p>
            <a:pPr defTabSz="914400"/>
            <a:endParaRPr lang="en-US" sz="2400" b="1" u="sng" kern="0" dirty="0" smtClean="0"/>
          </a:p>
          <a:p>
            <a:pPr defTabSz="914400"/>
            <a:endParaRPr lang="en-US" sz="2400" b="1" u="sng" kern="0" dirty="0" smtClean="0"/>
          </a:p>
          <a:p>
            <a:pPr defTabSz="914400"/>
            <a:endParaRPr lang="en-US" sz="2400" b="1" u="sng" kern="0" dirty="0" smtClean="0"/>
          </a:p>
          <a:p>
            <a:pPr defTabSz="914400"/>
            <a:endParaRPr lang="en-US" sz="2400" b="1" u="sng" kern="0" dirty="0" smtClean="0"/>
          </a:p>
          <a:p>
            <a:pPr defTabSz="914400"/>
            <a:endParaRPr lang="en-US" sz="2400" b="1" u="sng" kern="0" dirty="0" smtClean="0"/>
          </a:p>
          <a:p>
            <a:pPr defTabSz="914400"/>
            <a:endParaRPr lang="en-US" sz="2400" b="1" u="sng" kern="0" dirty="0"/>
          </a:p>
        </p:txBody>
      </p:sp>
      <p:sp>
        <p:nvSpPr>
          <p:cNvPr id="31" name="Flowchart: Connector 7"/>
          <p:cNvSpPr/>
          <p:nvPr/>
        </p:nvSpPr>
        <p:spPr>
          <a:xfrm>
            <a:off x="1182856" y="380095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7"/>
          <p:cNvSpPr/>
          <p:nvPr/>
        </p:nvSpPr>
        <p:spPr>
          <a:xfrm>
            <a:off x="1962943" y="527288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7"/>
          <p:cNvSpPr/>
          <p:nvPr/>
        </p:nvSpPr>
        <p:spPr>
          <a:xfrm>
            <a:off x="2731821" y="383682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7"/>
          <p:cNvSpPr/>
          <p:nvPr/>
        </p:nvSpPr>
        <p:spPr>
          <a:xfrm>
            <a:off x="1971317" y="445000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"/>
          <p:cNvSpPr/>
          <p:nvPr/>
        </p:nvSpPr>
        <p:spPr>
          <a:xfrm>
            <a:off x="2640381" y="4993412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"/>
          <p:cNvSpPr/>
          <p:nvPr/>
        </p:nvSpPr>
        <p:spPr>
          <a:xfrm>
            <a:off x="4132488" y="422335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"/>
          <p:cNvSpPr/>
          <p:nvPr/>
        </p:nvSpPr>
        <p:spPr>
          <a:xfrm>
            <a:off x="4550990" y="497555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7"/>
          <p:cNvSpPr/>
          <p:nvPr/>
        </p:nvSpPr>
        <p:spPr>
          <a:xfrm>
            <a:off x="5101287" y="383113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7"/>
          <p:cNvSpPr/>
          <p:nvPr/>
        </p:nvSpPr>
        <p:spPr>
          <a:xfrm>
            <a:off x="5029040" y="444485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7"/>
          <p:cNvSpPr/>
          <p:nvPr/>
        </p:nvSpPr>
        <p:spPr>
          <a:xfrm>
            <a:off x="5484238" y="491270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7"/>
          <p:cNvSpPr/>
          <p:nvPr/>
        </p:nvSpPr>
        <p:spPr>
          <a:xfrm>
            <a:off x="5903338" y="426197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7"/>
          <p:cNvSpPr/>
          <p:nvPr/>
        </p:nvSpPr>
        <p:spPr>
          <a:xfrm>
            <a:off x="7013258" y="4966129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7"/>
          <p:cNvSpPr/>
          <p:nvPr/>
        </p:nvSpPr>
        <p:spPr>
          <a:xfrm>
            <a:off x="7563555" y="382170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7"/>
          <p:cNvSpPr/>
          <p:nvPr/>
        </p:nvSpPr>
        <p:spPr>
          <a:xfrm>
            <a:off x="7491308" y="443542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7"/>
          <p:cNvSpPr/>
          <p:nvPr/>
        </p:nvSpPr>
        <p:spPr>
          <a:xfrm>
            <a:off x="7946506" y="490327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34" idx="1"/>
            <a:endCxn id="31" idx="5"/>
          </p:cNvCxnSpPr>
          <p:nvPr/>
        </p:nvCxnSpPr>
        <p:spPr>
          <a:xfrm flipH="1" flipV="1">
            <a:off x="1338954" y="3957056"/>
            <a:ext cx="659145" cy="519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7"/>
            <a:endCxn id="33" idx="3"/>
          </p:cNvCxnSpPr>
          <p:nvPr/>
        </p:nvCxnSpPr>
        <p:spPr>
          <a:xfrm flipV="1">
            <a:off x="2127415" y="3992925"/>
            <a:ext cx="631188" cy="483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7"/>
            <a:endCxn id="35" idx="2"/>
          </p:cNvCxnSpPr>
          <p:nvPr/>
        </p:nvCxnSpPr>
        <p:spPr>
          <a:xfrm flipV="1">
            <a:off x="2119041" y="5084852"/>
            <a:ext cx="521340" cy="21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3"/>
            <a:endCxn id="37" idx="7"/>
          </p:cNvCxnSpPr>
          <p:nvPr/>
        </p:nvCxnSpPr>
        <p:spPr>
          <a:xfrm flipH="1">
            <a:off x="4707088" y="4600952"/>
            <a:ext cx="348734" cy="401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" idx="3"/>
            <a:endCxn id="40" idx="7"/>
          </p:cNvCxnSpPr>
          <p:nvPr/>
        </p:nvCxnSpPr>
        <p:spPr>
          <a:xfrm flipH="1">
            <a:off x="5640336" y="4418072"/>
            <a:ext cx="289784" cy="521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8" idx="4"/>
            <a:endCxn id="39" idx="0"/>
          </p:cNvCxnSpPr>
          <p:nvPr/>
        </p:nvCxnSpPr>
        <p:spPr>
          <a:xfrm flipH="1">
            <a:off x="5120480" y="4014014"/>
            <a:ext cx="72247" cy="430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3"/>
            <a:endCxn id="43" idx="7"/>
          </p:cNvCxnSpPr>
          <p:nvPr/>
        </p:nvCxnSpPr>
        <p:spPr>
          <a:xfrm flipH="1">
            <a:off x="7169356" y="4591524"/>
            <a:ext cx="348734" cy="401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6" idx="1"/>
            <a:endCxn id="45" idx="5"/>
          </p:cNvCxnSpPr>
          <p:nvPr/>
        </p:nvCxnSpPr>
        <p:spPr>
          <a:xfrm flipH="1" flipV="1">
            <a:off x="7647406" y="4591524"/>
            <a:ext cx="325882" cy="338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5" idx="0"/>
            <a:endCxn id="44" idx="4"/>
          </p:cNvCxnSpPr>
          <p:nvPr/>
        </p:nvCxnSpPr>
        <p:spPr>
          <a:xfrm flipV="1">
            <a:off x="7582748" y="4004586"/>
            <a:ext cx="72247" cy="430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920478" y="3344924"/>
            <a:ext cx="2313034" cy="221016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3887563" y="3638972"/>
            <a:ext cx="2313034" cy="16919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774997" y="3736195"/>
            <a:ext cx="1590704" cy="16919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0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3FF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uiExpand="1" build="allAtOnce" animBg="1"/>
      <p:bldP spid="68" grpId="0" animBg="1"/>
      <p:bldP spid="6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Useful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010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38EB2-F2C8-B04E-8B5D-17E06B5D036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210039" y="2096294"/>
            <a:ext cx="8442468" cy="1017099"/>
          </a:xfrm>
          <a:prstGeom prst="rect">
            <a:avLst/>
          </a:prstGeom>
          <a:solidFill>
            <a:srgbClr val="EEECB5"/>
          </a:solidFill>
          <a:ln w="127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1:</a:t>
            </a:r>
            <a:r>
              <a:rPr lang="en-US" altLang="en-US" sz="2400" b="1" dirty="0" smtClean="0">
                <a:cs typeface="Calibri"/>
              </a:rPr>
              <a:t> </a:t>
            </a:r>
            <a:r>
              <a:rPr lang="en-US" altLang="en-US" sz="2400" dirty="0" smtClean="0">
                <a:cs typeface="Calibri"/>
              </a:rPr>
              <a:t>For all                and             ,</a:t>
            </a:r>
          </a:p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2:</a:t>
            </a:r>
            <a:r>
              <a:rPr lang="en-US" altLang="en-US" sz="2400" b="1" dirty="0" smtClean="0">
                <a:cs typeface="Calibri"/>
              </a:rPr>
              <a:t> </a:t>
            </a:r>
            <a:r>
              <a:rPr lang="en-US" altLang="en-US" sz="2400" dirty="0" smtClean="0">
                <a:cs typeface="Calibri"/>
              </a:rPr>
              <a:t>For all 		  and		    ,	            , </a:t>
            </a:r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91" y="2153902"/>
            <a:ext cx="1587398" cy="3182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1" y="2614512"/>
            <a:ext cx="828446" cy="2743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1" y="2186491"/>
            <a:ext cx="828446" cy="27432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53" y="2614512"/>
            <a:ext cx="817474" cy="3035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92" y="2218506"/>
            <a:ext cx="623621" cy="283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06" y="2608145"/>
            <a:ext cx="623621" cy="28346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75" y="2585251"/>
            <a:ext cx="2106778" cy="303581"/>
          </a:xfrm>
          <a:prstGeom prst="rect">
            <a:avLst/>
          </a:prstGeom>
        </p:spPr>
      </p:pic>
      <p:sp>
        <p:nvSpPr>
          <p:cNvPr id="77" name="Text Box 257"/>
          <p:cNvSpPr txBox="1">
            <a:spLocks noChangeArrowheads="1"/>
          </p:cNvSpPr>
          <p:nvPr/>
        </p:nvSpPr>
        <p:spPr bwMode="auto">
          <a:xfrm>
            <a:off x="210039" y="1749970"/>
            <a:ext cx="1894491" cy="338554"/>
          </a:xfrm>
          <a:prstGeom prst="rect">
            <a:avLst/>
          </a:prstGeom>
          <a:solidFill>
            <a:srgbClr val="800000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Useful Properties</a:t>
            </a:r>
            <a:endParaRPr lang="en-US" altLang="en-US" sz="1600" dirty="0">
              <a:solidFill>
                <a:srgbClr val="F6E7D6"/>
              </a:solidFill>
              <a:latin typeface="Comic Sans MS" pitchFamily="66" charset="0"/>
            </a:endParaRPr>
          </a:p>
        </p:txBody>
      </p:sp>
      <p:sp>
        <p:nvSpPr>
          <p:cNvPr id="78" name="Flowchart: Connector 18"/>
          <p:cNvSpPr/>
          <p:nvPr/>
        </p:nvSpPr>
        <p:spPr>
          <a:xfrm rot="13861956">
            <a:off x="5913885" y="4537878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18"/>
          <p:cNvSpPr/>
          <p:nvPr/>
        </p:nvSpPr>
        <p:spPr>
          <a:xfrm rot="13861956">
            <a:off x="6503764" y="414060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18"/>
          <p:cNvSpPr/>
          <p:nvPr/>
        </p:nvSpPr>
        <p:spPr>
          <a:xfrm rot="13861956">
            <a:off x="6552478" y="490587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18"/>
          <p:cNvSpPr/>
          <p:nvPr/>
        </p:nvSpPr>
        <p:spPr>
          <a:xfrm rot="13861956">
            <a:off x="5456685" y="494701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18"/>
          <p:cNvSpPr/>
          <p:nvPr/>
        </p:nvSpPr>
        <p:spPr>
          <a:xfrm rot="13861956">
            <a:off x="5208315" y="416039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18"/>
          <p:cNvSpPr/>
          <p:nvPr/>
        </p:nvSpPr>
        <p:spPr>
          <a:xfrm rot="13861956">
            <a:off x="5979845" y="376112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18"/>
          <p:cNvSpPr/>
          <p:nvPr/>
        </p:nvSpPr>
        <p:spPr>
          <a:xfrm rot="13861956">
            <a:off x="6104336" y="525137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8"/>
          <p:cNvSpPr/>
          <p:nvPr/>
        </p:nvSpPr>
        <p:spPr>
          <a:xfrm rot="13861956">
            <a:off x="7552952" y="511565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8"/>
          <p:cNvSpPr/>
          <p:nvPr/>
        </p:nvSpPr>
        <p:spPr>
          <a:xfrm rot="13861956">
            <a:off x="7613483" y="392124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5011429" y="3583459"/>
            <a:ext cx="2062808" cy="20766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8" name="Flowchart: Connector 18"/>
          <p:cNvSpPr/>
          <p:nvPr/>
        </p:nvSpPr>
        <p:spPr>
          <a:xfrm rot="13861956">
            <a:off x="7323002" y="447838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108" idx="7"/>
            <a:endCxn id="81" idx="3"/>
          </p:cNvCxnSpPr>
          <p:nvPr/>
        </p:nvCxnSpPr>
        <p:spPr bwMode="auto">
          <a:xfrm flipH="1" flipV="1">
            <a:off x="6686138" y="4241655"/>
            <a:ext cx="637370" cy="318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/>
          <p:cNvCxnSpPr>
            <a:stCxn id="78" idx="4"/>
            <a:endCxn id="81" idx="0"/>
          </p:cNvCxnSpPr>
          <p:nvPr/>
        </p:nvCxnSpPr>
        <p:spPr bwMode="auto">
          <a:xfrm flipV="1">
            <a:off x="6076420" y="4289550"/>
            <a:ext cx="447689" cy="282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/>
          <p:cNvCxnSpPr>
            <a:stCxn id="78" idx="2"/>
            <a:endCxn id="85" idx="7"/>
          </p:cNvCxnSpPr>
          <p:nvPr/>
        </p:nvCxnSpPr>
        <p:spPr bwMode="auto">
          <a:xfrm>
            <a:off x="6062830" y="4700413"/>
            <a:ext cx="490154" cy="2872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103" idx="7"/>
            <a:endCxn id="85" idx="3"/>
          </p:cNvCxnSpPr>
          <p:nvPr/>
        </p:nvCxnSpPr>
        <p:spPr bwMode="auto">
          <a:xfrm flipH="1" flipV="1">
            <a:off x="6734852" y="5006920"/>
            <a:ext cx="818606" cy="1905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0" name="Flowchart: Connector 18"/>
          <p:cNvSpPr/>
          <p:nvPr/>
        </p:nvSpPr>
        <p:spPr>
          <a:xfrm rot="13861956">
            <a:off x="8022868" y="450254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8"/>
          <p:cNvSpPr/>
          <p:nvPr/>
        </p:nvSpPr>
        <p:spPr>
          <a:xfrm rot="13861956">
            <a:off x="8432467" y="512814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8"/>
          <p:cNvSpPr/>
          <p:nvPr/>
        </p:nvSpPr>
        <p:spPr>
          <a:xfrm rot="13861956">
            <a:off x="8479169" y="392124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8"/>
          <p:cNvSpPr/>
          <p:nvPr/>
        </p:nvSpPr>
        <p:spPr>
          <a:xfrm rot="13861956">
            <a:off x="1243476" y="4493304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8"/>
          <p:cNvSpPr/>
          <p:nvPr/>
        </p:nvSpPr>
        <p:spPr>
          <a:xfrm rot="13861956">
            <a:off x="1833355" y="401676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8"/>
          <p:cNvSpPr/>
          <p:nvPr/>
        </p:nvSpPr>
        <p:spPr>
          <a:xfrm rot="13861956">
            <a:off x="1783305" y="512814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8"/>
          <p:cNvSpPr/>
          <p:nvPr/>
        </p:nvSpPr>
        <p:spPr>
          <a:xfrm rot="13861956">
            <a:off x="786276" y="490244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8"/>
          <p:cNvSpPr/>
          <p:nvPr/>
        </p:nvSpPr>
        <p:spPr>
          <a:xfrm rot="13861956">
            <a:off x="537906" y="411581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8"/>
          <p:cNvSpPr/>
          <p:nvPr/>
        </p:nvSpPr>
        <p:spPr>
          <a:xfrm rot="13861956">
            <a:off x="1309436" y="371655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8"/>
          <p:cNvSpPr/>
          <p:nvPr/>
        </p:nvSpPr>
        <p:spPr>
          <a:xfrm rot="13861956">
            <a:off x="1433927" y="520679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8"/>
          <p:cNvSpPr/>
          <p:nvPr/>
        </p:nvSpPr>
        <p:spPr>
          <a:xfrm rot="13861956">
            <a:off x="2673755" y="502485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8"/>
          <p:cNvSpPr/>
          <p:nvPr/>
        </p:nvSpPr>
        <p:spPr>
          <a:xfrm rot="13861956">
            <a:off x="2943074" y="387666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 bwMode="auto">
          <a:xfrm>
            <a:off x="341020" y="3538885"/>
            <a:ext cx="2062808" cy="20766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33" name="Flowchart: Connector 18"/>
          <p:cNvSpPr/>
          <p:nvPr/>
        </p:nvSpPr>
        <p:spPr>
          <a:xfrm rot="13861956">
            <a:off x="2652593" y="443381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7"/>
            <a:endCxn id="123" idx="3"/>
          </p:cNvCxnSpPr>
          <p:nvPr/>
        </p:nvCxnSpPr>
        <p:spPr bwMode="auto">
          <a:xfrm flipH="1">
            <a:off x="1425850" y="4515643"/>
            <a:ext cx="1227249" cy="787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>
            <a:stCxn id="130" idx="7"/>
            <a:endCxn id="123" idx="3"/>
          </p:cNvCxnSpPr>
          <p:nvPr/>
        </p:nvCxnSpPr>
        <p:spPr bwMode="auto">
          <a:xfrm flipH="1" flipV="1">
            <a:off x="1425850" y="4594354"/>
            <a:ext cx="1248411" cy="5123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Flowchart: Connector 18"/>
          <p:cNvSpPr/>
          <p:nvPr/>
        </p:nvSpPr>
        <p:spPr>
          <a:xfrm rot="13861956">
            <a:off x="3185189" y="453034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8"/>
          <p:cNvSpPr/>
          <p:nvPr/>
        </p:nvSpPr>
        <p:spPr>
          <a:xfrm rot="13861956">
            <a:off x="3547488" y="508357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8"/>
          <p:cNvSpPr/>
          <p:nvPr/>
        </p:nvSpPr>
        <p:spPr>
          <a:xfrm rot="13861956">
            <a:off x="3638964" y="403598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 Placeholder 3"/>
          <p:cNvSpPr txBox="1">
            <a:spLocks/>
          </p:cNvSpPr>
          <p:nvPr/>
        </p:nvSpPr>
        <p:spPr>
          <a:xfrm>
            <a:off x="1082645" y="5859590"/>
            <a:ext cx="1578050" cy="459389"/>
          </a:xfrm>
          <a:prstGeom prst="rect">
            <a:avLst/>
          </a:prstGeom>
          <a:solidFill>
            <a:srgbClr val="EEECB5"/>
          </a:solidFill>
          <a:ln w="127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1</a:t>
            </a:r>
            <a:endParaRPr lang="en-US" altLang="en-US" sz="2400" dirty="0" smtClean="0">
              <a:cs typeface="Calibri"/>
            </a:endParaRPr>
          </a:p>
        </p:txBody>
      </p:sp>
      <p:sp>
        <p:nvSpPr>
          <p:cNvPr id="142" name="Text Placeholder 3"/>
          <p:cNvSpPr txBox="1">
            <a:spLocks/>
          </p:cNvSpPr>
          <p:nvPr/>
        </p:nvSpPr>
        <p:spPr>
          <a:xfrm>
            <a:off x="5136963" y="5906812"/>
            <a:ext cx="1578050" cy="459389"/>
          </a:xfrm>
          <a:prstGeom prst="rect">
            <a:avLst/>
          </a:prstGeom>
          <a:solidFill>
            <a:srgbClr val="EEECB5"/>
          </a:solidFill>
          <a:ln w="127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2</a:t>
            </a:r>
            <a:endParaRPr lang="en-US" altLang="en-US" sz="2400" dirty="0" smtClean="0">
              <a:cs typeface="Calibri"/>
            </a:endParaRPr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5" y="4291884"/>
            <a:ext cx="457200" cy="184404"/>
          </a:xfrm>
          <a:prstGeom prst="rect">
            <a:avLst/>
          </a:prstGeom>
        </p:spPr>
      </p:pic>
      <p:cxnSp>
        <p:nvCxnSpPr>
          <p:cNvPr id="143" name="Straight Arrow Connector 142"/>
          <p:cNvCxnSpPr>
            <a:stCxn id="104" idx="7"/>
            <a:endCxn id="81" idx="4"/>
          </p:cNvCxnSpPr>
          <p:nvPr/>
        </p:nvCxnSpPr>
        <p:spPr bwMode="auto">
          <a:xfrm flipH="1">
            <a:off x="6666299" y="4003071"/>
            <a:ext cx="947690" cy="1714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>
            <a:stCxn id="108" idx="0"/>
            <a:endCxn id="85" idx="4"/>
          </p:cNvCxnSpPr>
          <p:nvPr/>
        </p:nvCxnSpPr>
        <p:spPr bwMode="auto">
          <a:xfrm flipH="1">
            <a:off x="6715013" y="4627332"/>
            <a:ext cx="628334" cy="3124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396766" y="1066800"/>
            <a:ext cx="666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Notation: optimal clusters:		    	       centers: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23" y="1137928"/>
            <a:ext cx="1126236" cy="227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9" y="1187331"/>
            <a:ext cx="986028" cy="1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1" grpId="0" animBg="1"/>
      <p:bldP spid="85" grpId="0" animBg="1"/>
      <p:bldP spid="86" grpId="0" animBg="1"/>
      <p:bldP spid="88" grpId="0" animBg="1"/>
      <p:bldP spid="89" grpId="0" animBg="1"/>
      <p:bldP spid="91" grpId="0" animBg="1"/>
      <p:bldP spid="103" grpId="0" animBg="1"/>
      <p:bldP spid="104" grpId="0" animBg="1"/>
      <p:bldP spid="107" grpId="0" animBg="1"/>
      <p:bldP spid="108" grpId="0" animBg="1"/>
      <p:bldP spid="120" grpId="0" animBg="1"/>
      <p:bldP spid="121" grpId="0" animBg="1"/>
      <p:bldP spid="122" grpId="0" animBg="1"/>
      <p:bldP spid="132" grpId="0" animBg="1"/>
      <p:bldP spid="1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010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38EB2-F2C8-B04E-8B5D-17E06B5D03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217392" y="5304940"/>
            <a:ext cx="8442468" cy="1017099"/>
          </a:xfrm>
          <a:prstGeom prst="rect">
            <a:avLst/>
          </a:prstGeom>
          <a:solidFill>
            <a:srgbClr val="EEECB5"/>
          </a:solidFill>
          <a:ln w="127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1: </a:t>
            </a:r>
            <a:r>
              <a:rPr lang="en-US" altLang="en-US" sz="2400" dirty="0" smtClean="0">
                <a:cs typeface="Calibri"/>
              </a:rPr>
              <a:t>For all                and             ,</a:t>
            </a:r>
          </a:p>
          <a:p>
            <a:pPr>
              <a:defRPr/>
            </a:pPr>
            <a:r>
              <a:rPr lang="en-US" altLang="en-US" sz="2400" b="1" u="sng" dirty="0" smtClean="0">
                <a:cs typeface="Calibri"/>
              </a:rPr>
              <a:t>Property 2: </a:t>
            </a:r>
            <a:r>
              <a:rPr lang="en-US" altLang="en-US" sz="2400" dirty="0" smtClean="0">
                <a:cs typeface="Calibri"/>
              </a:rPr>
              <a:t>For all 		  and		    ,	            , </a:t>
            </a:r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44" y="5362548"/>
            <a:ext cx="1587398" cy="3182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04" y="5823158"/>
            <a:ext cx="828446" cy="2743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04" y="5395137"/>
            <a:ext cx="828446" cy="2743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06" y="5823158"/>
            <a:ext cx="817474" cy="3035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45" y="5427152"/>
            <a:ext cx="623621" cy="2834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59" y="5816791"/>
            <a:ext cx="623621" cy="2834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28" y="5793897"/>
            <a:ext cx="2106778" cy="303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3997" y="4440349"/>
                <a:ext cx="3620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Non-center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: </a:t>
                </a:r>
                <a:r>
                  <a:rPr lang="en-US" sz="2000" b="1" dirty="0" smtClean="0"/>
                  <a:t>no </a:t>
                </a:r>
                <a:r>
                  <a:rPr lang="en-US" sz="2000" dirty="0" smtClean="0">
                    <a:solidFill>
                      <a:srgbClr val="17B919"/>
                    </a:solidFill>
                  </a:rPr>
                  <a:t>margin</a:t>
                </a:r>
                <a:r>
                  <a:rPr lang="en-US" sz="2000" dirty="0" smtClean="0"/>
                  <a:t> unless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97" y="4440349"/>
                <a:ext cx="3620964" cy="400110"/>
              </a:xfrm>
              <a:prstGeom prst="rect">
                <a:avLst/>
              </a:prstGeom>
              <a:blipFill rotWithShape="0">
                <a:blip r:embed="rId18"/>
                <a:stretch>
                  <a:fillRect l="-1852" t="-7576" r="-151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Connector 18"/>
          <p:cNvSpPr/>
          <p:nvPr/>
        </p:nvSpPr>
        <p:spPr>
          <a:xfrm rot="13861956">
            <a:off x="1489042" y="3185332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18"/>
          <p:cNvSpPr/>
          <p:nvPr/>
        </p:nvSpPr>
        <p:spPr>
          <a:xfrm rot="13861956">
            <a:off x="2078921" y="278805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18"/>
          <p:cNvSpPr/>
          <p:nvPr/>
        </p:nvSpPr>
        <p:spPr>
          <a:xfrm rot="13861956">
            <a:off x="2127635" y="355332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18"/>
          <p:cNvSpPr/>
          <p:nvPr/>
        </p:nvSpPr>
        <p:spPr>
          <a:xfrm rot="13861956">
            <a:off x="1031842" y="359447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18"/>
          <p:cNvSpPr/>
          <p:nvPr/>
        </p:nvSpPr>
        <p:spPr>
          <a:xfrm rot="13861956">
            <a:off x="783472" y="280784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18"/>
          <p:cNvSpPr/>
          <p:nvPr/>
        </p:nvSpPr>
        <p:spPr>
          <a:xfrm rot="13861956">
            <a:off x="1555002" y="240857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18"/>
          <p:cNvSpPr/>
          <p:nvPr/>
        </p:nvSpPr>
        <p:spPr>
          <a:xfrm rot="13861956">
            <a:off x="1679493" y="389882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18"/>
          <p:cNvSpPr/>
          <p:nvPr/>
        </p:nvSpPr>
        <p:spPr>
          <a:xfrm rot="13861956">
            <a:off x="6697305" y="3231634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18"/>
          <p:cNvSpPr/>
          <p:nvPr/>
        </p:nvSpPr>
        <p:spPr>
          <a:xfrm rot="13861956">
            <a:off x="7560660" y="272060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18"/>
          <p:cNvSpPr/>
          <p:nvPr/>
        </p:nvSpPr>
        <p:spPr>
          <a:xfrm rot="13861956">
            <a:off x="7402153" y="361835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18"/>
          <p:cNvSpPr/>
          <p:nvPr/>
        </p:nvSpPr>
        <p:spPr>
          <a:xfrm rot="13861956">
            <a:off x="6111507" y="362970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18"/>
          <p:cNvSpPr/>
          <p:nvPr/>
        </p:nvSpPr>
        <p:spPr>
          <a:xfrm rot="13861956">
            <a:off x="5740115" y="311098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18"/>
          <p:cNvSpPr/>
          <p:nvPr/>
        </p:nvSpPr>
        <p:spPr>
          <a:xfrm rot="13861956">
            <a:off x="6311337" y="257893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18"/>
          <p:cNvSpPr/>
          <p:nvPr/>
        </p:nvSpPr>
        <p:spPr>
          <a:xfrm rot="13861956">
            <a:off x="6759155" y="404223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18"/>
          <p:cNvSpPr/>
          <p:nvPr/>
        </p:nvSpPr>
        <p:spPr>
          <a:xfrm rot="13861956">
            <a:off x="3972832" y="3095501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18"/>
          <p:cNvSpPr/>
          <p:nvPr/>
        </p:nvSpPr>
        <p:spPr>
          <a:xfrm rot="13861956">
            <a:off x="4851453" y="273370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18"/>
          <p:cNvSpPr/>
          <p:nvPr/>
        </p:nvSpPr>
        <p:spPr>
          <a:xfrm rot="13861956">
            <a:off x="4878141" y="352994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8"/>
          <p:cNvSpPr/>
          <p:nvPr/>
        </p:nvSpPr>
        <p:spPr>
          <a:xfrm rot="13861956">
            <a:off x="3128109" y="376310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8"/>
          <p:cNvSpPr/>
          <p:nvPr/>
        </p:nvSpPr>
        <p:spPr>
          <a:xfrm rot="13861956">
            <a:off x="3188640" y="256869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8"/>
          <p:cNvSpPr/>
          <p:nvPr/>
        </p:nvSpPr>
        <p:spPr>
          <a:xfrm rot="13861956">
            <a:off x="3963297" y="248189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8"/>
          <p:cNvSpPr/>
          <p:nvPr/>
        </p:nvSpPr>
        <p:spPr>
          <a:xfrm rot="13861956">
            <a:off x="4028705" y="393359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>
            <a:off x="586586" y="2230913"/>
            <a:ext cx="2062808" cy="20766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6" name="Flowchart: Connector 18"/>
          <p:cNvSpPr/>
          <p:nvPr/>
        </p:nvSpPr>
        <p:spPr>
          <a:xfrm rot="13861956">
            <a:off x="2898159" y="312584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8"/>
          <p:cNvSpPr/>
          <p:nvPr/>
        </p:nvSpPr>
        <p:spPr>
          <a:xfrm rot="13861956">
            <a:off x="7283745" y="317068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8"/>
          <p:cNvSpPr/>
          <p:nvPr/>
        </p:nvSpPr>
        <p:spPr>
          <a:xfrm rot="13861956">
            <a:off x="7983583" y="322271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106" idx="7"/>
            <a:endCxn id="75" idx="3"/>
          </p:cNvCxnSpPr>
          <p:nvPr/>
        </p:nvCxnSpPr>
        <p:spPr bwMode="auto">
          <a:xfrm flipH="1" flipV="1">
            <a:off x="2261295" y="2889109"/>
            <a:ext cx="637370" cy="318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74" idx="4"/>
            <a:endCxn id="75" idx="0"/>
          </p:cNvCxnSpPr>
          <p:nvPr/>
        </p:nvCxnSpPr>
        <p:spPr bwMode="auto">
          <a:xfrm flipV="1">
            <a:off x="1651577" y="2937004"/>
            <a:ext cx="447689" cy="282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/>
          <p:cNvCxnSpPr>
            <a:stCxn id="74" idx="2"/>
            <a:endCxn id="76" idx="7"/>
          </p:cNvCxnSpPr>
          <p:nvPr/>
        </p:nvCxnSpPr>
        <p:spPr bwMode="auto">
          <a:xfrm>
            <a:off x="1637987" y="3347867"/>
            <a:ext cx="490154" cy="2872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/>
          <p:cNvCxnSpPr>
            <a:stCxn id="101" idx="7"/>
            <a:endCxn id="76" idx="3"/>
          </p:cNvCxnSpPr>
          <p:nvPr/>
        </p:nvCxnSpPr>
        <p:spPr bwMode="auto">
          <a:xfrm flipH="1" flipV="1">
            <a:off x="2310009" y="3654374"/>
            <a:ext cx="818606" cy="1905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4800151" y="2166741"/>
            <a:ext cx="2062808" cy="20766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15" name="Straight Arrow Connector 114"/>
          <p:cNvCxnSpPr>
            <a:stCxn id="98" idx="4"/>
            <a:endCxn id="99" idx="7"/>
          </p:cNvCxnSpPr>
          <p:nvPr/>
        </p:nvCxnSpPr>
        <p:spPr bwMode="auto">
          <a:xfrm flipV="1">
            <a:off x="4135367" y="2815539"/>
            <a:ext cx="716592" cy="3138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>
            <a:stCxn id="94" idx="6"/>
            <a:endCxn id="99" idx="3"/>
          </p:cNvCxnSpPr>
          <p:nvPr/>
        </p:nvCxnSpPr>
        <p:spPr bwMode="auto">
          <a:xfrm flipH="1" flipV="1">
            <a:off x="5033827" y="2834759"/>
            <a:ext cx="740223" cy="2965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/>
          <p:cNvCxnSpPr>
            <a:stCxn id="98" idx="3"/>
            <a:endCxn id="100" idx="7"/>
          </p:cNvCxnSpPr>
          <p:nvPr/>
        </p:nvCxnSpPr>
        <p:spPr bwMode="auto">
          <a:xfrm>
            <a:off x="4155206" y="3196551"/>
            <a:ext cx="723441" cy="4152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/>
          <p:cNvCxnSpPr>
            <a:stCxn id="94" idx="0"/>
            <a:endCxn id="100" idx="4"/>
          </p:cNvCxnSpPr>
          <p:nvPr/>
        </p:nvCxnSpPr>
        <p:spPr bwMode="auto">
          <a:xfrm flipH="1">
            <a:off x="5040676" y="3259934"/>
            <a:ext cx="719784" cy="3039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1821" y="1047273"/>
                <a:ext cx="763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Notation         :  ball of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around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1" y="1047273"/>
                <a:ext cx="7635422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6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1821" y="1524786"/>
                <a:ext cx="7635422" cy="461665"/>
              </a:xfrm>
              <a:prstGeom prst="rect">
                <a:avLst/>
              </a:prstGeom>
              <a:solidFill>
                <a:srgbClr val="EEECB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17B919"/>
                    </a:solidFill>
                  </a:rPr>
                  <a:t>Margin:</a:t>
                </a:r>
                <a:r>
                  <a:rPr lang="en-US" sz="2400" b="1" dirty="0" smtClean="0">
                    <a:solidFill>
                      <a:srgbClr val="1F43FF"/>
                    </a:solidFill>
                  </a:rPr>
                  <a:t> </a:t>
                </a:r>
                <a:r>
                  <a:rPr lang="en-US" sz="2400" dirty="0" smtClean="0"/>
                  <a:t>Each			 is closer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than points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1" y="1524786"/>
                <a:ext cx="7635422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1116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3" y="1625147"/>
            <a:ext cx="881482" cy="27432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22894" y="4450223"/>
            <a:ext cx="366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sz="2000" i="1" dirty="0" smtClean="0"/>
              <a:t>and </a:t>
            </a:r>
            <a:r>
              <a:rPr lang="en-US" sz="2000" dirty="0" smtClean="0"/>
              <a:t>it satisfies </a:t>
            </a:r>
            <a:r>
              <a:rPr lang="en-US" sz="2000" dirty="0" smtClean="0">
                <a:solidFill>
                  <a:srgbClr val="17B919"/>
                </a:solidFill>
              </a:rPr>
              <a:t>margin</a:t>
            </a:r>
            <a:r>
              <a:rPr lang="en-US" sz="2000" dirty="0" smtClean="0"/>
              <a:t>!</a:t>
            </a:r>
            <a:endParaRPr lang="en-US" sz="2000" i="1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" y="4530443"/>
            <a:ext cx="950976" cy="242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32" y="4530443"/>
            <a:ext cx="871728" cy="217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6" y="1132277"/>
            <a:ext cx="275844" cy="2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5" grpId="0" animBg="1"/>
      <p:bldP spid="105" grpId="1" animBg="1"/>
      <p:bldP spid="114" grpId="0" animBg="1"/>
      <p:bldP spid="114" grpId="1" animBg="1"/>
      <p:bldP spid="56" grpId="0" animBg="1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396" y="1006281"/>
            <a:ext cx="4391302" cy="5251643"/>
            <a:chOff x="228402" y="3495737"/>
            <a:chExt cx="4266757" cy="403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Placeholder 3"/>
                <p:cNvSpPr txBox="1">
                  <a:spLocks/>
                </p:cNvSpPr>
                <p:nvPr/>
              </p:nvSpPr>
              <p:spPr>
                <a:xfrm>
                  <a:off x="228600" y="3846389"/>
                  <a:ext cx="4266559" cy="3683027"/>
                </a:xfrm>
                <a:prstGeom prst="rect">
                  <a:avLst/>
                </a:prstGeom>
                <a:solidFill>
                  <a:srgbClr val="EEECB5"/>
                </a:solidFill>
                <a:ln w="12700" cmpd="sng">
                  <a:solidFill>
                    <a:srgbClr val="8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/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9pPr>
                </a:lstStyle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Create the set </a:t>
                  </a:r>
                  <a:r>
                    <a:rPr lang="en-US" altLang="en-US" sz="2400" i="1" dirty="0" smtClean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A</a:t>
                  </a:r>
                  <a:r>
                    <a:rPr lang="en-US" altLang="en-US" sz="2400" dirty="0" smtClean="0">
                      <a:cs typeface="Calibri"/>
                    </a:rPr>
                    <a:t>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For all		   ,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en-US" sz="2400" dirty="0" smtClean="0">
                      <a:cs typeface="Calibri"/>
                    </a:rPr>
                    <a:t>            (ball of radius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dirty="0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en-US" sz="2400" dirty="0" smtClean="0">
                      <a:cs typeface="Calibri"/>
                    </a:rPr>
                    <a:t> around </a:t>
                  </a: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1F43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</m:oMath>
                  </a14:m>
                  <a:r>
                    <a:rPr lang="en-US" altLang="en-US" sz="2400" dirty="0" smtClean="0">
                      <a:cs typeface="Calibri"/>
                    </a:rPr>
                    <a:t>)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If         does not satisfy   </a:t>
                  </a:r>
                  <a:r>
                    <a:rPr lang="en-US" altLang="en-US" sz="2400" dirty="0" smtClean="0">
                      <a:solidFill>
                        <a:srgbClr val="17B919"/>
                      </a:solidFill>
                      <a:cs typeface="Calibri"/>
                    </a:rPr>
                    <a:t>margin</a:t>
                  </a:r>
                  <a:r>
                    <a:rPr lang="en-US" altLang="en-US" sz="2400" dirty="0" smtClean="0">
                      <a:cs typeface="Calibri"/>
                    </a:rPr>
                    <a:t>, delete it.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If			    delete       . 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Add              to the same set    as              with smallest </a:t>
                  </a:r>
                  <a:r>
                    <a:rPr lang="en-US" altLang="en-US" sz="2400" i="1" dirty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d(</a:t>
                  </a:r>
                  <a:r>
                    <a:rPr lang="en-US" altLang="en-US" sz="2400" i="1" dirty="0" err="1">
                      <a:solidFill>
                        <a:srgbClr val="1F43FF"/>
                      </a:solidFill>
                      <a:latin typeface="Times"/>
                      <a:cs typeface="Times"/>
                    </a:rPr>
                    <a:t>q,p</a:t>
                  </a:r>
                  <a:r>
                    <a:rPr lang="en-US" altLang="en-US" sz="2400" i="1" dirty="0" smtClean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)</a:t>
                  </a:r>
                  <a:r>
                    <a:rPr lang="en-US" altLang="en-US" sz="2400" i="1" dirty="0" smtClean="0">
                      <a:latin typeface="Times"/>
                      <a:cs typeface="Times"/>
                    </a:rPr>
                    <a:t>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latin typeface="Times"/>
                      <a:cs typeface="Times"/>
                    </a:rPr>
                    <a:t>Return all remaining sets.</a:t>
                  </a:r>
                </a:p>
              </p:txBody>
            </p:sp>
          </mc:Choice>
          <mc:Fallback xmlns="">
            <p:sp>
              <p:nvSpPr>
                <p:cNvPr id="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846389"/>
                  <a:ext cx="4266559" cy="36830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mpd="sng">
                  <a:solidFill>
                    <a:srgbClr val="8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257"/>
            <p:cNvSpPr txBox="1">
              <a:spLocks noChangeArrowheads="1"/>
            </p:cNvSpPr>
            <p:nvPr/>
          </p:nvSpPr>
          <p:spPr bwMode="auto">
            <a:xfrm>
              <a:off x="228402" y="3495737"/>
              <a:ext cx="1213973" cy="338554"/>
            </a:xfrm>
            <a:prstGeom prst="rect">
              <a:avLst/>
            </a:prstGeom>
            <a:solidFill>
              <a:srgbClr val="80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6E7D6"/>
                  </a:solidFill>
                  <a:latin typeface="Comic Sans MS" pitchFamily="66" charset="0"/>
                </a:rPr>
                <a:t>Algorithm:</a:t>
              </a:r>
              <a:endParaRPr lang="en-US" altLang="en-US" sz="1600" b="1" dirty="0">
                <a:solidFill>
                  <a:srgbClr val="F6E7D6"/>
                </a:solidFill>
                <a:latin typeface="Comic Sans MS" pitchFamily="66" charset="0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298" y="6375745"/>
              <a:ext cx="774700" cy="231716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89" y="6736072"/>
              <a:ext cx="736600" cy="210566"/>
            </a:xfrm>
            <a:prstGeom prst="rect">
              <a:avLst/>
            </a:prstGeom>
          </p:spPr>
        </p:pic>
      </p:grp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298154" y="1532173"/>
            <a:ext cx="4228376" cy="4761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298154" y="2087900"/>
            <a:ext cx="4228376" cy="85684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74" name="Rectangle 39"/>
          <p:cNvSpPr>
            <a:spLocks noChangeArrowheads="1"/>
          </p:cNvSpPr>
          <p:nvPr/>
        </p:nvSpPr>
        <p:spPr bwMode="auto">
          <a:xfrm>
            <a:off x="298154" y="4647473"/>
            <a:ext cx="4213435" cy="9022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14" name="Flowchart: Connector 7"/>
          <p:cNvSpPr/>
          <p:nvPr/>
        </p:nvSpPr>
        <p:spPr>
          <a:xfrm>
            <a:off x="6025736" y="3155929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8"/>
          <p:cNvSpPr/>
          <p:nvPr/>
        </p:nvSpPr>
        <p:spPr>
          <a:xfrm>
            <a:off x="7082065" y="313559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24"/>
          <p:cNvSpPr/>
          <p:nvPr/>
        </p:nvSpPr>
        <p:spPr>
          <a:xfrm>
            <a:off x="6010441" y="271766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25"/>
          <p:cNvSpPr/>
          <p:nvPr/>
        </p:nvSpPr>
        <p:spPr>
          <a:xfrm>
            <a:off x="6739685" y="3399209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6"/>
          <p:cNvSpPr/>
          <p:nvPr/>
        </p:nvSpPr>
        <p:spPr>
          <a:xfrm>
            <a:off x="7739573" y="463693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17"/>
          <p:cNvSpPr/>
          <p:nvPr/>
        </p:nvSpPr>
        <p:spPr>
          <a:xfrm>
            <a:off x="8137892" y="399812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18"/>
          <p:cNvSpPr/>
          <p:nvPr/>
        </p:nvSpPr>
        <p:spPr>
          <a:xfrm>
            <a:off x="8097034" y="507564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6"/>
          <p:cNvSpPr/>
          <p:nvPr/>
        </p:nvSpPr>
        <p:spPr>
          <a:xfrm>
            <a:off x="8392716" y="462196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16"/>
          <p:cNvSpPr/>
          <p:nvPr/>
        </p:nvSpPr>
        <p:spPr>
          <a:xfrm rot="13861956">
            <a:off x="5859745" y="446064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17"/>
          <p:cNvSpPr/>
          <p:nvPr/>
        </p:nvSpPr>
        <p:spPr>
          <a:xfrm rot="13861956">
            <a:off x="5243947" y="460820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18"/>
          <p:cNvSpPr/>
          <p:nvPr/>
        </p:nvSpPr>
        <p:spPr>
          <a:xfrm rot="13861956">
            <a:off x="6386833" y="442743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6"/>
          <p:cNvSpPr/>
          <p:nvPr/>
        </p:nvSpPr>
        <p:spPr>
          <a:xfrm rot="13861956">
            <a:off x="6101880" y="497827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10"/>
          <p:cNvSpPr/>
          <p:nvPr/>
        </p:nvSpPr>
        <p:spPr>
          <a:xfrm>
            <a:off x="7871460" y="325433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25"/>
          <p:cNvSpPr/>
          <p:nvPr/>
        </p:nvSpPr>
        <p:spPr>
          <a:xfrm>
            <a:off x="6738137" y="339767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26"/>
          <p:cNvSpPr/>
          <p:nvPr/>
        </p:nvSpPr>
        <p:spPr>
          <a:xfrm rot="13861956">
            <a:off x="5950341" y="385628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 rot="297360">
            <a:off x="5761960" y="2504334"/>
            <a:ext cx="2457329" cy="118458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153269" y="3860907"/>
            <a:ext cx="1586563" cy="138639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78" name="Picture 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166294"/>
            <a:ext cx="711403" cy="23042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202895"/>
            <a:ext cx="331013" cy="26151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4218509"/>
            <a:ext cx="1157630" cy="26151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7" y="4231861"/>
            <a:ext cx="331013" cy="261518"/>
          </a:xfrm>
          <a:prstGeom prst="rect">
            <a:avLst/>
          </a:prstGeom>
        </p:spPr>
      </p:pic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298154" y="3087154"/>
            <a:ext cx="4228376" cy="89080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92" name="Rectangle 39"/>
          <p:cNvSpPr>
            <a:spLocks noChangeArrowheads="1"/>
          </p:cNvSpPr>
          <p:nvPr/>
        </p:nvSpPr>
        <p:spPr bwMode="auto">
          <a:xfrm>
            <a:off x="298154" y="4086236"/>
            <a:ext cx="4228376" cy="4761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298154" y="5717034"/>
            <a:ext cx="4228376" cy="4761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335167" y="2427760"/>
            <a:ext cx="1564018" cy="15818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34" name="Straight Arrow Connector 33"/>
          <p:cNvCxnSpPr>
            <a:stCxn id="14" idx="4"/>
            <a:endCxn id="56" idx="5"/>
          </p:cNvCxnSpPr>
          <p:nvPr/>
        </p:nvCxnSpPr>
        <p:spPr bwMode="auto">
          <a:xfrm flipH="1">
            <a:off x="6051391" y="3338809"/>
            <a:ext cx="65785" cy="517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26" idx="5"/>
            <a:endCxn id="56" idx="1"/>
          </p:cNvCxnSpPr>
          <p:nvPr/>
        </p:nvCxnSpPr>
        <p:spPr bwMode="auto">
          <a:xfrm flipV="1">
            <a:off x="5960795" y="4038654"/>
            <a:ext cx="71376" cy="4225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7B91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V="1">
            <a:off x="5984094" y="3101157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 flipV="1">
            <a:off x="5984094" y="3101157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Flowchart: Connector 17"/>
          <p:cNvSpPr/>
          <p:nvPr/>
        </p:nvSpPr>
        <p:spPr>
          <a:xfrm>
            <a:off x="7621351" y="408623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 bwMode="auto">
          <a:xfrm>
            <a:off x="7389482" y="4278801"/>
            <a:ext cx="1564018" cy="15818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140444" y="3917358"/>
            <a:ext cx="1564018" cy="15818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 flipV="1">
            <a:off x="8054609" y="5025007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H="1" flipV="1">
            <a:off x="8054609" y="5025007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Flowchart: Connector 24"/>
          <p:cNvSpPr/>
          <p:nvPr/>
        </p:nvSpPr>
        <p:spPr>
          <a:xfrm>
            <a:off x="7096523" y="262343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6696777" y="3333654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6696777" y="3333654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7830871" y="3196786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7830871" y="3196786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571817" y="4026392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 flipV="1">
            <a:off x="7571817" y="4026392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5910101" y="3778289"/>
            <a:ext cx="266163" cy="279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5910101" y="3778289"/>
            <a:ext cx="266163" cy="293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134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5" grpId="0" animBg="1"/>
      <p:bldP spid="66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62" grpId="0" animBg="1"/>
      <p:bldP spid="62" grpId="1" animBg="1"/>
      <p:bldP spid="101" grpId="0" animBg="1"/>
      <p:bldP spid="101" grpId="1" animBg="1"/>
      <p:bldP spid="102" grpId="0" animBg="1"/>
      <p:bldP spid="102" grpId="1" animBg="1"/>
      <p:bldP spid="102" grpId="2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5336" y="870272"/>
            <a:ext cx="4229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step 4, we have clustered the set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     are not deleted in step 3.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Non-center        are deleted in step 3 unless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other non-center</a:t>
            </a:r>
          </a:p>
          <a:p>
            <a:r>
              <a:rPr lang="en-US" sz="2400" dirty="0" smtClean="0"/>
              <a:t>     are deleted in step 4.</a:t>
            </a:r>
          </a:p>
          <a:p>
            <a:endParaRPr lang="en-US" sz="2400" dirty="0" smtClean="0"/>
          </a:p>
          <a:p>
            <a:r>
              <a:rPr lang="en-US" sz="2400" dirty="0" smtClean="0"/>
              <a:t>All points outside of A are added to the correct clusters</a:t>
            </a:r>
            <a:endParaRPr lang="en-US" sz="24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228600" y="917325"/>
            <a:ext cx="4391098" cy="4795112"/>
            <a:chOff x="228600" y="3846389"/>
            <a:chExt cx="4266559" cy="368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Placeholder 3"/>
                <p:cNvSpPr txBox="1">
                  <a:spLocks/>
                </p:cNvSpPr>
                <p:nvPr/>
              </p:nvSpPr>
              <p:spPr>
                <a:xfrm>
                  <a:off x="228600" y="3846389"/>
                  <a:ext cx="4266559" cy="3683027"/>
                </a:xfrm>
                <a:prstGeom prst="rect">
                  <a:avLst/>
                </a:prstGeom>
                <a:solidFill>
                  <a:srgbClr val="EEECB5"/>
                </a:solidFill>
                <a:ln w="12700" cmpd="sng">
                  <a:solidFill>
                    <a:srgbClr val="8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/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-110" charset="0"/>
                      <a:ea typeface="+mn-ea"/>
                      <a:cs typeface="+mn-cs"/>
                    </a:defRPr>
                  </a:lvl9pPr>
                </a:lstStyle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Create the set </a:t>
                  </a:r>
                  <a:r>
                    <a:rPr lang="en-US" altLang="en-US" sz="2400" i="1" dirty="0" smtClean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A</a:t>
                  </a:r>
                  <a:r>
                    <a:rPr lang="en-US" altLang="en-US" sz="2400" dirty="0" smtClean="0">
                      <a:cs typeface="Calibri"/>
                    </a:rPr>
                    <a:t>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>
                      <a:cs typeface="Calibri"/>
                    </a:rPr>
                    <a:t>For all		   ,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cs typeface="Calibri"/>
                    </a:rPr>
                    <a:t>            (ball of radius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sz="2400" i="1" dirty="0">
                              <a:solidFill>
                                <a:srgbClr val="1F43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en-US" sz="2400" dirty="0">
                      <a:cs typeface="Calibri"/>
                    </a:rPr>
                    <a:t> around </a:t>
                  </a:r>
                  <a14:m>
                    <m:oMath xmlns:m="http://schemas.openxmlformats.org/officeDocument/2006/math">
                      <m:r>
                        <a:rPr lang="en-US" altLang="en-US" sz="2400" i="1" dirty="0">
                          <a:solidFill>
                            <a:srgbClr val="1F43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</m:oMath>
                  </a14:m>
                  <a:r>
                    <a:rPr lang="en-US" altLang="en-US" sz="2400" dirty="0">
                      <a:cs typeface="Calibri"/>
                    </a:rPr>
                    <a:t>)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>
                      <a:cs typeface="Calibri"/>
                    </a:rPr>
                    <a:t>If         does not satisfy   </a:t>
                  </a:r>
                  <a:r>
                    <a:rPr lang="en-US" altLang="en-US" sz="2400" dirty="0">
                      <a:solidFill>
                        <a:srgbClr val="17B919"/>
                      </a:solidFill>
                      <a:cs typeface="Calibri"/>
                    </a:rPr>
                    <a:t>margin</a:t>
                  </a:r>
                  <a:r>
                    <a:rPr lang="en-US" altLang="en-US" sz="2400" dirty="0">
                      <a:cs typeface="Calibri"/>
                    </a:rPr>
                    <a:t>, delete it.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If			    delete       . 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cs typeface="Calibri"/>
                    </a:rPr>
                    <a:t>Add              to the same set    as              with smallest </a:t>
                  </a:r>
                  <a:r>
                    <a:rPr lang="en-US" altLang="en-US" sz="2400" i="1" dirty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d(</a:t>
                  </a:r>
                  <a:r>
                    <a:rPr lang="en-US" altLang="en-US" sz="2400" i="1" dirty="0" err="1">
                      <a:solidFill>
                        <a:srgbClr val="1F43FF"/>
                      </a:solidFill>
                      <a:latin typeface="Times"/>
                      <a:cs typeface="Times"/>
                    </a:rPr>
                    <a:t>q,p</a:t>
                  </a:r>
                  <a:r>
                    <a:rPr lang="en-US" altLang="en-US" sz="2400" i="1" dirty="0" smtClean="0">
                      <a:solidFill>
                        <a:srgbClr val="1F43FF"/>
                      </a:solidFill>
                      <a:latin typeface="Times"/>
                      <a:cs typeface="Times"/>
                    </a:rPr>
                    <a:t>)</a:t>
                  </a:r>
                  <a:r>
                    <a:rPr lang="en-US" altLang="en-US" sz="2400" i="1" dirty="0" smtClean="0">
                      <a:latin typeface="Times"/>
                      <a:cs typeface="Times"/>
                    </a:rPr>
                    <a:t>.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+mj-lt"/>
                    <a:buAutoNum type="arabicPeriod"/>
                    <a:defRPr/>
                  </a:pPr>
                  <a:r>
                    <a:rPr lang="en-US" altLang="en-US" sz="2400" dirty="0" smtClean="0">
                      <a:latin typeface="Times"/>
                      <a:cs typeface="Times"/>
                    </a:rPr>
                    <a:t>Return all remaining sets.</a:t>
                  </a:r>
                </a:p>
              </p:txBody>
            </p:sp>
          </mc:Choice>
          <mc:Fallback xmlns="">
            <p:sp>
              <p:nvSpPr>
                <p:cNvPr id="8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846389"/>
                  <a:ext cx="4266559" cy="368302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mpd="sng">
                  <a:solidFill>
                    <a:srgbClr val="8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8" name="Picture 87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298" y="6375745"/>
              <a:ext cx="774700" cy="231716"/>
            </a:xfrm>
            <a:prstGeom prst="rect">
              <a:avLst/>
            </a:prstGeom>
          </p:spPr>
        </p:pic>
        <p:pic>
          <p:nvPicPr>
            <p:cNvPr id="89" name="Picture 88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89" y="6736072"/>
              <a:ext cx="736600" cy="210566"/>
            </a:xfrm>
            <a:prstGeom prst="rect">
              <a:avLst/>
            </a:prstGeom>
          </p:spPr>
        </p:pic>
      </p:grpSp>
      <p:pic>
        <p:nvPicPr>
          <p:cNvPr id="100" name="Picture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9" y="2666500"/>
            <a:ext cx="331013" cy="26151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673022"/>
            <a:ext cx="1157630" cy="26151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7" y="3686374"/>
            <a:ext cx="331013" cy="261518"/>
          </a:xfrm>
          <a:prstGeom prst="rect">
            <a:avLst/>
          </a:prstGeom>
        </p:spPr>
      </p:pic>
      <p:sp>
        <p:nvSpPr>
          <p:cNvPr id="119" name="Text Placeholder 3"/>
          <p:cNvSpPr txBox="1">
            <a:spLocks/>
          </p:cNvSpPr>
          <p:nvPr/>
        </p:nvSpPr>
        <p:spPr>
          <a:xfrm>
            <a:off x="354263" y="5929028"/>
            <a:ext cx="7656262" cy="442962"/>
          </a:xfrm>
          <a:prstGeom prst="rect">
            <a:avLst/>
          </a:prstGeom>
          <a:solidFill>
            <a:srgbClr val="EEECB5"/>
          </a:solidFill>
          <a:ln w="127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Calibri"/>
              </a:rPr>
              <a:t>Key Observation: </a:t>
            </a:r>
            <a:r>
              <a:rPr lang="en-US" sz="2400" dirty="0"/>
              <a:t>				</a:t>
            </a:r>
            <a:r>
              <a:rPr lang="en-US" sz="2400" dirty="0" smtClean="0"/>
              <a:t>     and </a:t>
            </a:r>
            <a:r>
              <a:rPr lang="en-US" sz="2400" dirty="0"/>
              <a:t>they satisfy </a:t>
            </a:r>
            <a:r>
              <a:rPr lang="en-US" sz="2400" dirty="0">
                <a:solidFill>
                  <a:srgbClr val="17B919"/>
                </a:solidFill>
              </a:rPr>
              <a:t>margin</a:t>
            </a: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640519"/>
            <a:ext cx="711403" cy="230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3"/>
              <p:cNvSpPr txBox="1">
                <a:spLocks/>
              </p:cNvSpPr>
              <p:nvPr/>
            </p:nvSpPr>
            <p:spPr>
              <a:xfrm>
                <a:off x="745458" y="6091125"/>
                <a:ext cx="5873747" cy="442962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Non-center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: </a:t>
                </a:r>
                <a:r>
                  <a:rPr lang="en-US" sz="2400" b="1" dirty="0"/>
                  <a:t>no </a:t>
                </a:r>
                <a:r>
                  <a:rPr lang="en-US" sz="2400" dirty="0">
                    <a:solidFill>
                      <a:srgbClr val="17B919"/>
                    </a:solidFill>
                  </a:rPr>
                  <a:t>margin</a:t>
                </a:r>
                <a:r>
                  <a:rPr lang="en-US" sz="2400" dirty="0"/>
                  <a:t> unless</a:t>
                </a:r>
              </a:p>
            </p:txBody>
          </p:sp>
        </mc:Choice>
        <mc:Fallback xmlns="">
          <p:sp>
            <p:nvSpPr>
              <p:cNvPr id="4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8" y="6091125"/>
                <a:ext cx="5873747" cy="44296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30" y="2458352"/>
            <a:ext cx="331013" cy="26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69" y="2830091"/>
            <a:ext cx="1046074" cy="2615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27" y="6037282"/>
            <a:ext cx="1724558" cy="29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2088975"/>
            <a:ext cx="400507" cy="2907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93" y="3169699"/>
            <a:ext cx="331013" cy="2615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42" y="6201982"/>
            <a:ext cx="1046074" cy="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9" grpId="0" animBg="1"/>
      <p:bldP spid="119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k-center, asymmetric k-center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2-approx. </a:t>
                </a:r>
                <a:r>
                  <a:rPr lang="en-US" sz="2400" dirty="0" err="1" smtClean="0">
                    <a:latin typeface="+mn-lt"/>
                  </a:rPr>
                  <a:t>algo</a:t>
                </a:r>
                <a:r>
                  <a:rPr lang="en-US" sz="2400" dirty="0" smtClean="0">
                    <a:latin typeface="+mn-lt"/>
                  </a:rPr>
                  <a:t> for symmetric k-center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Perturbation 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Results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Symmetric k-center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Asymmetric k-center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</a:rPr>
                  <a:t>-</a:t>
                </a:r>
                <a:r>
                  <a:rPr lang="en-US" sz="2400" b="1" dirty="0">
                    <a:solidFill>
                      <a:srgbClr val="FF0000"/>
                    </a:solidFill>
                    <a:latin typeface="+mn-lt"/>
                  </a:rPr>
                  <a:t>Perturbation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</a:rPr>
                  <a:t>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Robust versions of Perturbation Resilience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982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9" idx="3"/>
          </p:cNvCxnSpPr>
          <p:nvPr/>
        </p:nvCxnSpPr>
        <p:spPr bwMode="auto">
          <a:xfrm>
            <a:off x="1065962" y="3551343"/>
            <a:ext cx="1088528" cy="3560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3"/>
          </p:cNvCxnSpPr>
          <p:nvPr/>
        </p:nvCxnSpPr>
        <p:spPr bwMode="auto">
          <a:xfrm flipV="1">
            <a:off x="1065962" y="2813288"/>
            <a:ext cx="1064387" cy="7380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154490" y="2905342"/>
            <a:ext cx="25015" cy="8513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8" idx="2"/>
          </p:cNvCxnSpPr>
          <p:nvPr/>
        </p:nvCxnSpPr>
        <p:spPr bwMode="auto">
          <a:xfrm flipV="1">
            <a:off x="4803708" y="3002673"/>
            <a:ext cx="291867" cy="9811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5" idx="1"/>
            <a:endCxn id="8" idx="2"/>
          </p:cNvCxnSpPr>
          <p:nvPr/>
        </p:nvCxnSpPr>
        <p:spPr bwMode="auto">
          <a:xfrm flipH="1" flipV="1">
            <a:off x="5095575" y="3002673"/>
            <a:ext cx="583734" cy="7540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5" idx="1"/>
          </p:cNvCxnSpPr>
          <p:nvPr/>
        </p:nvCxnSpPr>
        <p:spPr bwMode="auto">
          <a:xfrm flipH="1">
            <a:off x="4803708" y="3756724"/>
            <a:ext cx="875601" cy="2881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2" idx="2"/>
            <a:endCxn id="3" idx="0"/>
          </p:cNvCxnSpPr>
          <p:nvPr/>
        </p:nvCxnSpPr>
        <p:spPr bwMode="auto">
          <a:xfrm>
            <a:off x="7795672" y="2784136"/>
            <a:ext cx="65251" cy="7672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is everywhere</a:t>
            </a:r>
            <a:endParaRPr lang="en-US" dirty="0"/>
          </a:p>
        </p:txBody>
      </p:sp>
      <p:sp>
        <p:nvSpPr>
          <p:cNvPr id="1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30245" y="2922498"/>
            <a:ext cx="228323" cy="4572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6" name="Content Placeholder 4"/>
          <p:cNvSpPr txBox="1">
            <a:spLocks/>
          </p:cNvSpPr>
          <p:nvPr/>
        </p:nvSpPr>
        <p:spPr>
          <a:xfrm>
            <a:off x="322836" y="1131629"/>
            <a:ext cx="8474805" cy="115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Calibri"/>
                <a:cs typeface="Calibri"/>
              </a:rPr>
              <a:t>Given a set of elements, with distances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US" sz="2400" dirty="0">
              <a:latin typeface="Calibri"/>
              <a:cs typeface="Calibri"/>
            </a:endParaRPr>
          </a:p>
          <a:p>
            <a:pPr lvl="0" defTabSz="91440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836" y="5382071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24" y="3551343"/>
            <a:ext cx="758598" cy="769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91" y="1965591"/>
            <a:ext cx="855836" cy="106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09" y="3278527"/>
            <a:ext cx="737928" cy="95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93" y="2237587"/>
            <a:ext cx="1159363" cy="765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2" y="3002673"/>
            <a:ext cx="641250" cy="1097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81" y="3871813"/>
            <a:ext cx="1041681" cy="899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21" y="1912098"/>
            <a:ext cx="889101" cy="872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82" y="3739303"/>
            <a:ext cx="1321052" cy="743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4712" y="5264294"/>
                <a:ext cx="67952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cs typeface="Calibri"/>
                  </a:rPr>
                  <a:t>Partition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400" dirty="0" smtClean="0">
                    <a:cs typeface="Calibri"/>
                  </a:rPr>
                  <a:t> 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cs typeface="Calibri"/>
                  </a:rPr>
                  <a:t>Minimize </a:t>
                </a:r>
                <a:r>
                  <a:rPr lang="en-US" sz="2400" dirty="0" smtClean="0">
                    <a:cs typeface="Calibri"/>
                  </a:rPr>
                  <a:t>distances within </a:t>
                </a:r>
                <a:r>
                  <a:rPr lang="en-US" sz="2400" dirty="0">
                    <a:cs typeface="Calibri"/>
                  </a:rPr>
                  <a:t>each </a:t>
                </a:r>
                <a:r>
                  <a:rPr lang="en-US" sz="2400" dirty="0" smtClean="0">
                    <a:cs typeface="Calibri"/>
                  </a:rPr>
                  <a:t>cluster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cs typeface="Calibri"/>
                  </a:rPr>
                  <a:t>Objective function: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400" dirty="0" smtClean="0">
                    <a:cs typeface="Calibri"/>
                  </a:rPr>
                  <a:t>-means,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400" dirty="0" smtClean="0">
                    <a:cs typeface="Calibri"/>
                  </a:rPr>
                  <a:t>-median,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400" dirty="0" smtClean="0">
                    <a:cs typeface="Calibri"/>
                  </a:rPr>
                  <a:t>-center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cs typeface="Calibri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12" y="5264294"/>
                <a:ext cx="67952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 l="-1257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13" idx="3"/>
            <a:endCxn id="11" idx="1"/>
          </p:cNvCxnSpPr>
          <p:nvPr/>
        </p:nvCxnSpPr>
        <p:spPr bwMode="auto">
          <a:xfrm>
            <a:off x="3242934" y="4110849"/>
            <a:ext cx="697347" cy="2104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endCxn id="3" idx="1"/>
          </p:cNvCxnSpPr>
          <p:nvPr/>
        </p:nvCxnSpPr>
        <p:spPr bwMode="auto">
          <a:xfrm>
            <a:off x="6424380" y="3747738"/>
            <a:ext cx="1057244" cy="1885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Slide Number Placeholder 2"/>
          <p:cNvSpPr txBox="1">
            <a:spLocks/>
          </p:cNvSpPr>
          <p:nvPr/>
        </p:nvSpPr>
        <p:spPr>
          <a:xfrm>
            <a:off x="1427645" y="3657918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8" name="Slide Number Placeholder 2"/>
          <p:cNvSpPr txBox="1">
            <a:spLocks/>
          </p:cNvSpPr>
          <p:nvPr/>
        </p:nvSpPr>
        <p:spPr>
          <a:xfrm>
            <a:off x="2114428" y="3160369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59" name="Slide Number Placeholder 2"/>
          <p:cNvSpPr txBox="1">
            <a:spLocks/>
          </p:cNvSpPr>
          <p:nvPr/>
        </p:nvSpPr>
        <p:spPr>
          <a:xfrm>
            <a:off x="4710228" y="3188211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60" name="Slide Number Placeholder 2"/>
          <p:cNvSpPr txBox="1">
            <a:spLocks/>
          </p:cNvSpPr>
          <p:nvPr/>
        </p:nvSpPr>
        <p:spPr>
          <a:xfrm>
            <a:off x="7524487" y="2972452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Slide Number Placeholder 2"/>
          <p:cNvSpPr txBox="1">
            <a:spLocks/>
          </p:cNvSpPr>
          <p:nvPr/>
        </p:nvSpPr>
        <p:spPr>
          <a:xfrm>
            <a:off x="5315394" y="3102433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2" name="Slide Number Placeholder 2"/>
          <p:cNvSpPr txBox="1">
            <a:spLocks/>
          </p:cNvSpPr>
          <p:nvPr/>
        </p:nvSpPr>
        <p:spPr>
          <a:xfrm>
            <a:off x="5161498" y="3827531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3" name="Slide Number Placeholder 2"/>
          <p:cNvSpPr txBox="1">
            <a:spLocks/>
          </p:cNvSpPr>
          <p:nvPr/>
        </p:nvSpPr>
        <p:spPr>
          <a:xfrm>
            <a:off x="3439716" y="3888424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4" name="Slide Number Placeholder 2"/>
          <p:cNvSpPr txBox="1">
            <a:spLocks/>
          </p:cNvSpPr>
          <p:nvPr/>
        </p:nvSpPr>
        <p:spPr>
          <a:xfrm>
            <a:off x="6764247" y="3519138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 bwMode="auto">
          <a:xfrm>
            <a:off x="348860" y="1652798"/>
            <a:ext cx="3099047" cy="333566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14001" y="1765087"/>
            <a:ext cx="1693843" cy="2674691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638129" y="2224028"/>
            <a:ext cx="2891395" cy="302462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6" name="Slide Number Placeholder 2"/>
          <p:cNvSpPr txBox="1">
            <a:spLocks/>
          </p:cNvSpPr>
          <p:nvPr/>
        </p:nvSpPr>
        <p:spPr>
          <a:xfrm>
            <a:off x="7564107" y="6400800"/>
            <a:ext cx="228323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33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216" grpId="0"/>
      <p:bldP spid="14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3" grpId="0" animBg="1"/>
      <p:bldP spid="74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9051" y="1132055"/>
            <a:ext cx="8356718" cy="1420657"/>
            <a:chOff x="289051" y="1016603"/>
            <a:chExt cx="8356718" cy="1420657"/>
          </a:xfrm>
        </p:grpSpPr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289054" y="1355158"/>
              <a:ext cx="8356715" cy="1082102"/>
            </a:xfrm>
            <a:prstGeom prst="rect">
              <a:avLst/>
            </a:prstGeom>
            <a:solidFill>
              <a:srgbClr val="EEECB5"/>
            </a:solidFill>
            <a:ln w="12700" cmpd="sng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-110" charset="0"/>
                  <a:ea typeface="+mn-ea"/>
                  <a:cs typeface="+mn-cs"/>
                </a:defRPr>
              </a:lvl9pPr>
            </a:lstStyle>
            <a:p>
              <a:pPr marL="0" indent="0">
                <a:defRPr/>
              </a:pPr>
              <a:r>
                <a:rPr lang="en-US" altLang="en-US" sz="2400" dirty="0" smtClean="0">
                  <a:latin typeface="Calibri"/>
                  <a:cs typeface="Calibri"/>
                </a:rPr>
                <a:t>No polynomial time algorithm for </a:t>
              </a:r>
              <a:r>
                <a:rPr lang="en-US" altLang="en-US" sz="2400" dirty="0">
                  <a:latin typeface="Calibri"/>
                  <a:cs typeface="Calibri"/>
                </a:rPr>
                <a:t>s</a:t>
              </a:r>
              <a:r>
                <a:rPr lang="en-US" altLang="en-US" sz="2400" dirty="0" smtClean="0">
                  <a:latin typeface="Calibri"/>
                  <a:cs typeface="Calibri"/>
                </a:rPr>
                <a:t>ymmetric</a:t>
              </a:r>
              <a:r>
                <a:rPr lang="en-US" altLang="en-US" sz="2400" i="1" dirty="0" smtClean="0">
                  <a:latin typeface="Times"/>
                  <a:cs typeface="Times"/>
                </a:rPr>
                <a:t> k</a:t>
              </a:r>
              <a:r>
                <a:rPr lang="en-US" altLang="en-US" sz="2400" dirty="0" smtClean="0">
                  <a:cs typeface="Calibri"/>
                </a:rPr>
                <a:t>-center under </a:t>
              </a:r>
            </a:p>
            <a:p>
              <a:pPr marL="0" indent="0">
                <a:defRPr/>
              </a:pPr>
              <a:r>
                <a:rPr lang="en-US" altLang="en-US" sz="2400" dirty="0" smtClean="0">
                  <a:solidFill>
                    <a:srgbClr val="1F43FF"/>
                  </a:solidFill>
                  <a:cs typeface="Calibri"/>
                </a:rPr>
                <a:t>(2-ε) -</a:t>
              </a:r>
              <a:r>
                <a:rPr lang="en-US" altLang="en-US" sz="2400" dirty="0" smtClean="0">
                  <a:cs typeface="Calibri"/>
                </a:rPr>
                <a:t> </a:t>
              </a:r>
              <a:r>
                <a:rPr lang="en-US" altLang="en-US" sz="2400" dirty="0" smtClean="0">
                  <a:solidFill>
                    <a:srgbClr val="1F43FF"/>
                  </a:solidFill>
                  <a:cs typeface="Calibri"/>
                </a:rPr>
                <a:t>perturbation resilience</a:t>
              </a:r>
              <a:r>
                <a:rPr lang="en-US" altLang="en-US" sz="2400" dirty="0" smtClean="0">
                  <a:cs typeface="Calibri"/>
                </a:rPr>
                <a:t>, unless NP=RP.</a:t>
              </a:r>
            </a:p>
          </p:txBody>
        </p:sp>
        <p:sp>
          <p:nvSpPr>
            <p:cNvPr id="7" name="Text Box 257"/>
            <p:cNvSpPr txBox="1">
              <a:spLocks noChangeArrowheads="1"/>
            </p:cNvSpPr>
            <p:nvPr/>
          </p:nvSpPr>
          <p:spPr bwMode="auto">
            <a:xfrm>
              <a:off x="289051" y="1016603"/>
              <a:ext cx="1250451" cy="338554"/>
            </a:xfrm>
            <a:prstGeom prst="rect">
              <a:avLst/>
            </a:prstGeom>
            <a:solidFill>
              <a:srgbClr val="80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F6E7D6"/>
                  </a:solidFill>
                  <a:latin typeface="Comic Sans MS" pitchFamily="66" charset="0"/>
                </a:rPr>
                <a:t>Hardness:</a:t>
              </a:r>
              <a:endParaRPr lang="en-US" altLang="en-US" sz="1600" dirty="0">
                <a:solidFill>
                  <a:srgbClr val="F6E7D6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2792" y="2793988"/>
            <a:ext cx="7578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Parsimonious reduction from dominating set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79555" y="3792992"/>
            <a:ext cx="7112000" cy="680720"/>
          </a:xfrm>
          <a:prstGeom prst="rect">
            <a:avLst/>
          </a:prstGeom>
          <a:gradFill>
            <a:gsLst>
              <a:gs pos="19000">
                <a:srgbClr val="FF0000"/>
              </a:gs>
              <a:gs pos="57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7915" y="4480596"/>
                <a:ext cx="84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5" y="4480596"/>
                <a:ext cx="84328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63368" y="4480596"/>
                <a:ext cx="1338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68" y="4480596"/>
                <a:ext cx="133880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63379" y="5363724"/>
                <a:ext cx="905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17B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17B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17B919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79" y="5363724"/>
                <a:ext cx="9055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 bwMode="auto">
          <a:xfrm>
            <a:off x="3432770" y="3792992"/>
            <a:ext cx="0" cy="680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37" idx="0"/>
          </p:cNvCxnSpPr>
          <p:nvPr/>
        </p:nvCxnSpPr>
        <p:spPr bwMode="auto">
          <a:xfrm>
            <a:off x="4014636" y="3792992"/>
            <a:ext cx="1518" cy="15707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7B9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956148" y="3792992"/>
            <a:ext cx="0" cy="8722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2832" y="4665262"/>
                <a:ext cx="905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832" y="4665262"/>
                <a:ext cx="9055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57914" y="4767384"/>
            <a:ext cx="13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structure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62371" y="4743456"/>
            <a:ext cx="13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structure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13286" y="5626584"/>
            <a:ext cx="21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B919"/>
                </a:solidFill>
              </a:rPr>
              <a:t>Efficient Algorithm!</a:t>
            </a:r>
            <a:endParaRPr lang="en-US" dirty="0">
              <a:solidFill>
                <a:srgbClr val="17B91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68419" y="4925602"/>
            <a:ext cx="18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Clusters are very far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  <p:bldP spid="37" grpId="0"/>
      <p:bldP spid="44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599" y="1090352"/>
                <a:ext cx="8803145" cy="2208762"/>
              </a:xfrm>
            </p:spPr>
            <p:txBody>
              <a:bodyPr/>
              <a:lstStyle/>
              <a:p>
                <a:r>
                  <a:rPr lang="el-GR" altLang="en-US" sz="2800" b="1" i="1" u="sng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</a:t>
                </a:r>
                <a:r>
                  <a:rPr lang="en-US" altLang="en-US" sz="2800" i="1" u="sng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-</a:t>
                </a:r>
                <a:r>
                  <a:rPr lang="en-US" altLang="en-US" sz="2800" b="1" u="sng" dirty="0" smtClean="0"/>
                  <a:t>p</a:t>
                </a:r>
                <a:r>
                  <a:rPr lang="en-US" sz="2800" b="1" u="sng" dirty="0" smtClean="0"/>
                  <a:t>erturbation resilience:</a:t>
                </a:r>
              </a:p>
              <a:p>
                <a:r>
                  <a:rPr lang="en-US" sz="2800" dirty="0" smtClean="0"/>
                  <a:t>Optimal clustering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does not </a:t>
                </a:r>
                <a:r>
                  <a:rPr lang="en-US" sz="2800" dirty="0" smtClean="0"/>
                  <a:t>change under </a:t>
                </a:r>
                <a:r>
                  <a:rPr lang="en-US" altLang="en-US" sz="2800" i="1" dirty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800" dirty="0" smtClean="0">
                    <a:latin typeface="Calibri"/>
                    <a:cs typeface="Calibri"/>
                  </a:rPr>
                  <a:t>perturbations</a:t>
                </a:r>
                <a:r>
                  <a:rPr lang="en-US" altLang="en-US" sz="2800" i="1" dirty="0" smtClean="0">
                    <a:latin typeface="Times"/>
                    <a:cs typeface="Times"/>
                  </a:rPr>
                  <a:t>.</a:t>
                </a:r>
                <a:endParaRPr lang="en-US" sz="2800" b="1" i="1" u="sng" dirty="0">
                  <a:solidFill>
                    <a:srgbClr val="FF0000"/>
                  </a:solidFill>
                  <a:latin typeface="Times"/>
                  <a:cs typeface="Times"/>
                </a:endParaRPr>
              </a:p>
              <a:p>
                <a:r>
                  <a:rPr lang="en-US" sz="2800" b="1" i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Robust: </a:t>
                </a:r>
                <a:r>
                  <a:rPr lang="en-US" sz="2800" b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(</a:t>
                </a:r>
                <a:r>
                  <a:rPr lang="el-GR" altLang="en-US" sz="2800" b="1" i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α</a:t>
                </a:r>
                <a:r>
                  <a:rPr lang="en-US" altLang="en-US" sz="2800" b="1" i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, </a:t>
                </a:r>
                <a:r>
                  <a:rPr lang="en-US" sz="2800" b="1" i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ε</a:t>
                </a:r>
                <a:r>
                  <a:rPr lang="en-US" sz="2800" b="1" u="sng" dirty="0" smtClean="0">
                    <a:solidFill>
                      <a:srgbClr val="1F43FF"/>
                    </a:solidFill>
                    <a:latin typeface="Times"/>
                    <a:cs typeface="Times"/>
                  </a:rPr>
                  <a:t>)</a:t>
                </a:r>
                <a:r>
                  <a:rPr lang="en-US" altLang="en-US" sz="2800" b="1" i="1" u="sng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-</a:t>
                </a:r>
                <a:r>
                  <a:rPr lang="en-US" altLang="en-US" sz="2800" b="1" u="sng" dirty="0"/>
                  <a:t>p</a:t>
                </a:r>
                <a:r>
                  <a:rPr lang="en-US" sz="2800" b="1" u="sng" dirty="0"/>
                  <a:t>erturbation </a:t>
                </a:r>
                <a:r>
                  <a:rPr lang="en-US" sz="2800" b="1" u="sng" dirty="0" smtClean="0"/>
                  <a:t>resilience </a:t>
                </a:r>
                <a:r>
                  <a:rPr lang="en-US" sz="2800" dirty="0" smtClean="0"/>
                  <a:t>[B L ‘12]</a:t>
                </a:r>
                <a:endParaRPr lang="en-US" sz="2800" b="1" i="1" u="sng" dirty="0" smtClean="0">
                  <a:solidFill>
                    <a:srgbClr val="FF0000"/>
                  </a:solidFill>
                  <a:latin typeface="Times"/>
                  <a:cs typeface="Times"/>
                </a:endParaRPr>
              </a:p>
              <a:p>
                <a:r>
                  <a:rPr lang="en-US" sz="2800" dirty="0" smtClean="0"/>
                  <a:t>For each </a:t>
                </a:r>
                <a:r>
                  <a:rPr lang="en-US" altLang="en-US" sz="28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800" dirty="0" smtClean="0">
                    <a:cs typeface="Calibri"/>
                  </a:rPr>
                  <a:t>perturbation, opt. changes by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≤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𝜀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sz="2800" dirty="0" smtClean="0"/>
                  <a:t> points</a:t>
                </a:r>
                <a:endParaRPr lang="en-US" sz="2800" b="1" u="sng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599" y="1090352"/>
                <a:ext cx="8803145" cy="2208762"/>
              </a:xfrm>
              <a:blipFill rotWithShape="0">
                <a:blip r:embed="rId2"/>
                <a:stretch>
                  <a:fillRect l="-1384" t="-3315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Robust Stability Conditions</a:t>
            </a:r>
            <a:endParaRPr lang="en-US" sz="4000" dirty="0"/>
          </a:p>
        </p:txBody>
      </p:sp>
      <p:sp>
        <p:nvSpPr>
          <p:cNvPr id="13" name="Flowchart: Connector 17"/>
          <p:cNvSpPr/>
          <p:nvPr/>
        </p:nvSpPr>
        <p:spPr>
          <a:xfrm rot="13861956">
            <a:off x="1531618" y="358181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7"/>
          <p:cNvSpPr/>
          <p:nvPr/>
        </p:nvSpPr>
        <p:spPr>
          <a:xfrm rot="13861956">
            <a:off x="2103540" y="358453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7"/>
          <p:cNvSpPr/>
          <p:nvPr/>
        </p:nvSpPr>
        <p:spPr>
          <a:xfrm rot="13861956">
            <a:off x="1822602" y="398333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7"/>
          <p:cNvSpPr/>
          <p:nvPr/>
        </p:nvSpPr>
        <p:spPr>
          <a:xfrm rot="13861956">
            <a:off x="2287228" y="390156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7"/>
          <p:cNvSpPr/>
          <p:nvPr/>
        </p:nvSpPr>
        <p:spPr>
          <a:xfrm rot="13861956">
            <a:off x="2910170" y="408455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 rot="13861956">
            <a:off x="2248664" y="430459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7"/>
          <p:cNvSpPr/>
          <p:nvPr/>
        </p:nvSpPr>
        <p:spPr>
          <a:xfrm rot="13861956">
            <a:off x="1033211" y="382393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7"/>
          <p:cNvSpPr/>
          <p:nvPr/>
        </p:nvSpPr>
        <p:spPr>
          <a:xfrm rot="13861956">
            <a:off x="1382532" y="412308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rot="13861956">
            <a:off x="1227876" y="463238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17"/>
          <p:cNvSpPr/>
          <p:nvPr/>
        </p:nvSpPr>
        <p:spPr>
          <a:xfrm rot="13861956">
            <a:off x="1576995" y="448607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17"/>
          <p:cNvSpPr/>
          <p:nvPr/>
        </p:nvSpPr>
        <p:spPr>
          <a:xfrm rot="13861956">
            <a:off x="2091395" y="468807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13861956">
            <a:off x="1705594" y="493170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17"/>
          <p:cNvSpPr/>
          <p:nvPr/>
        </p:nvSpPr>
        <p:spPr>
          <a:xfrm rot="13861956">
            <a:off x="5189541" y="362021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17"/>
          <p:cNvSpPr/>
          <p:nvPr/>
        </p:nvSpPr>
        <p:spPr>
          <a:xfrm rot="13861956">
            <a:off x="5587486" y="365589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17"/>
          <p:cNvSpPr/>
          <p:nvPr/>
        </p:nvSpPr>
        <p:spPr>
          <a:xfrm rot="13861956">
            <a:off x="5383237" y="430459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17"/>
          <p:cNvSpPr/>
          <p:nvPr/>
        </p:nvSpPr>
        <p:spPr>
          <a:xfrm rot="13861956">
            <a:off x="5417577" y="396240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17"/>
          <p:cNvSpPr/>
          <p:nvPr/>
        </p:nvSpPr>
        <p:spPr>
          <a:xfrm rot="13861956">
            <a:off x="5945905" y="400860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rot="13861956">
            <a:off x="5899773" y="441855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17"/>
          <p:cNvSpPr/>
          <p:nvPr/>
        </p:nvSpPr>
        <p:spPr>
          <a:xfrm rot="13861956">
            <a:off x="3358273" y="391457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17"/>
          <p:cNvSpPr/>
          <p:nvPr/>
        </p:nvSpPr>
        <p:spPr>
          <a:xfrm rot="13861956">
            <a:off x="4889249" y="397292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 rot="13861956">
            <a:off x="4727041" y="434395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17"/>
          <p:cNvSpPr/>
          <p:nvPr/>
        </p:nvSpPr>
        <p:spPr>
          <a:xfrm rot="13861956">
            <a:off x="5060940" y="465383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17"/>
          <p:cNvSpPr/>
          <p:nvPr/>
        </p:nvSpPr>
        <p:spPr>
          <a:xfrm rot="13861956">
            <a:off x="5609680" y="481667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 rot="13861956">
            <a:off x="5189540" y="500306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 rot="13861956">
            <a:off x="3251172" y="426692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17"/>
          <p:cNvSpPr/>
          <p:nvPr/>
        </p:nvSpPr>
        <p:spPr>
          <a:xfrm rot="13861956">
            <a:off x="3448026" y="454190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17"/>
          <p:cNvSpPr/>
          <p:nvPr/>
        </p:nvSpPr>
        <p:spPr>
          <a:xfrm rot="13861956">
            <a:off x="3038769" y="467575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817677" y="3219659"/>
            <a:ext cx="2903410" cy="209555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630171" y="3333613"/>
            <a:ext cx="1695325" cy="209555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848786" y="3409949"/>
            <a:ext cx="2495857" cy="18950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915320" y="3409950"/>
            <a:ext cx="1695325" cy="1741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7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04 -0.00139 " pathEditMode="relative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599" y="1090352"/>
                <a:ext cx="8803145" cy="119026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lower bound on opt cluster sizes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rgbClr val="FF0000"/>
                    </a:solidFill>
                  </a:rPr>
                  <a:t>Single Linkage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returns opt under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(3,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PR</a:t>
                </a:r>
                <a:endParaRPr lang="en-US" sz="2800" i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599" y="1090352"/>
                <a:ext cx="8803145" cy="1190269"/>
              </a:xfrm>
              <a:blipFill rotWithShape="0">
                <a:blip r:embed="rId2"/>
                <a:stretch>
                  <a:fillRect l="-1176" t="-5128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-center under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-PR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/>
              <p:cNvSpPr txBox="1">
                <a:spLocks/>
              </p:cNvSpPr>
              <p:nvPr/>
            </p:nvSpPr>
            <p:spPr>
              <a:xfrm>
                <a:off x="228600" y="2497484"/>
                <a:ext cx="8803145" cy="1190269"/>
              </a:xfrm>
              <a:prstGeom prst="rect">
                <a:avLst/>
              </a:prstGeom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marL="0" indent="0" defTabSz="914400"/>
                <a:r>
                  <a:rPr lang="en-US" sz="2800" kern="0" dirty="0" smtClean="0"/>
                  <a:t>Idea: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r>
                  <a:rPr lang="en-US" sz="2800" kern="0" dirty="0" smtClean="0"/>
                  <a:t>If two points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kern="0" dirty="0" smtClean="0"/>
                  <a:t> from diff clusters are close,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kern="0" dirty="0" smtClean="0"/>
                  <a:t> can become center for both clusters under a perturbation </a:t>
                </a:r>
              </a:p>
              <a:p>
                <a:pPr marL="457200" indent="-457200" defTabSz="914400">
                  <a:buFont typeface="Arial" panose="020B0604020202020204" pitchFamily="34" charset="0"/>
                  <a:buChar char="•"/>
                </a:pPr>
                <a:endParaRPr lang="en-US" sz="2800" i="1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97484"/>
                <a:ext cx="8803145" cy="1190269"/>
              </a:xfrm>
              <a:prstGeom prst="rect">
                <a:avLst/>
              </a:prstGeom>
              <a:blipFill rotWithShape="0">
                <a:blip r:embed="rId4"/>
                <a:stretch>
                  <a:fillRect l="-1454" t="-5128" b="-37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Connector 17"/>
          <p:cNvSpPr/>
          <p:nvPr/>
        </p:nvSpPr>
        <p:spPr>
          <a:xfrm rot="13861956">
            <a:off x="1701259" y="444379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7"/>
          <p:cNvSpPr/>
          <p:nvPr/>
        </p:nvSpPr>
        <p:spPr>
          <a:xfrm rot="13861956">
            <a:off x="2095954" y="459529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7"/>
          <p:cNvSpPr/>
          <p:nvPr/>
        </p:nvSpPr>
        <p:spPr>
          <a:xfrm rot="13861956">
            <a:off x="1829858" y="496677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 rot="13861956">
            <a:off x="2384101" y="504520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7"/>
          <p:cNvSpPr/>
          <p:nvPr/>
        </p:nvSpPr>
        <p:spPr>
          <a:xfrm rot="13861956">
            <a:off x="1214445" y="471671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7"/>
          <p:cNvSpPr/>
          <p:nvPr/>
        </p:nvSpPr>
        <p:spPr>
          <a:xfrm rot="13861956">
            <a:off x="1552173" y="490839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rot="13861956">
            <a:off x="1310581" y="532106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17"/>
          <p:cNvSpPr/>
          <p:nvPr/>
        </p:nvSpPr>
        <p:spPr>
          <a:xfrm rot="13861956">
            <a:off x="1746636" y="527137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17"/>
          <p:cNvSpPr/>
          <p:nvPr/>
        </p:nvSpPr>
        <p:spPr>
          <a:xfrm rot="13861956">
            <a:off x="2126901" y="5439550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13861956">
            <a:off x="1716733" y="5608238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17"/>
          <p:cNvSpPr/>
          <p:nvPr/>
        </p:nvSpPr>
        <p:spPr>
          <a:xfrm rot="13861956">
            <a:off x="3363505" y="4753167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17"/>
          <p:cNvSpPr/>
          <p:nvPr/>
        </p:nvSpPr>
        <p:spPr>
          <a:xfrm rot="13861956">
            <a:off x="3721718" y="4613966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17"/>
          <p:cNvSpPr/>
          <p:nvPr/>
        </p:nvSpPr>
        <p:spPr>
          <a:xfrm rot="13861956">
            <a:off x="4116413" y="4788263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rot="13861956">
            <a:off x="4222005" y="5142779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17"/>
          <p:cNvSpPr/>
          <p:nvPr/>
        </p:nvSpPr>
        <p:spPr>
          <a:xfrm rot="13861956">
            <a:off x="3065007" y="5045201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17"/>
          <p:cNvSpPr/>
          <p:nvPr/>
        </p:nvSpPr>
        <p:spPr>
          <a:xfrm rot="13861956">
            <a:off x="3651186" y="5123082"/>
            <a:ext cx="182880" cy="182880"/>
          </a:xfrm>
          <a:prstGeom prst="flowChartConnector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 rot="13861956">
            <a:off x="3322255" y="5494365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17"/>
          <p:cNvSpPr/>
          <p:nvPr/>
        </p:nvSpPr>
        <p:spPr>
          <a:xfrm rot="13861956">
            <a:off x="3924558" y="5365764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 rot="13861956">
            <a:off x="3658614" y="5650472"/>
            <a:ext cx="182880" cy="182880"/>
          </a:xfrm>
          <a:prstGeom prst="flowChartConnector">
            <a:avLst/>
          </a:prstGeom>
          <a:solidFill>
            <a:srgbClr val="EEECB5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8" idx="3"/>
            <a:endCxn id="30" idx="7"/>
          </p:cNvCxnSpPr>
          <p:nvPr/>
        </p:nvCxnSpPr>
        <p:spPr>
          <a:xfrm flipV="1">
            <a:off x="2566475" y="5127031"/>
            <a:ext cx="499038" cy="19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3"/>
            <a:endCxn id="31" idx="7"/>
          </p:cNvCxnSpPr>
          <p:nvPr/>
        </p:nvCxnSpPr>
        <p:spPr>
          <a:xfrm>
            <a:off x="3247381" y="5146251"/>
            <a:ext cx="404311" cy="5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5" idx="2"/>
            <a:endCxn id="31" idx="6"/>
          </p:cNvCxnSpPr>
          <p:nvPr/>
        </p:nvCxnSpPr>
        <p:spPr>
          <a:xfrm>
            <a:off x="3512450" y="4915702"/>
            <a:ext cx="172671" cy="227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31" idx="5"/>
          </p:cNvCxnSpPr>
          <p:nvPr/>
        </p:nvCxnSpPr>
        <p:spPr>
          <a:xfrm flipH="1">
            <a:off x="3752236" y="4796340"/>
            <a:ext cx="51312" cy="327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31" idx="4"/>
          </p:cNvCxnSpPr>
          <p:nvPr/>
        </p:nvCxnSpPr>
        <p:spPr>
          <a:xfrm flipH="1">
            <a:off x="3813721" y="4937208"/>
            <a:ext cx="323037" cy="219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9" idx="7"/>
            <a:endCxn id="31" idx="3"/>
          </p:cNvCxnSpPr>
          <p:nvPr/>
        </p:nvCxnSpPr>
        <p:spPr>
          <a:xfrm flipH="1" flipV="1">
            <a:off x="3833560" y="5224132"/>
            <a:ext cx="388951" cy="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4" idx="6"/>
            <a:endCxn id="31" idx="2"/>
          </p:cNvCxnSpPr>
          <p:nvPr/>
        </p:nvCxnSpPr>
        <p:spPr>
          <a:xfrm flipH="1" flipV="1">
            <a:off x="3800131" y="5285617"/>
            <a:ext cx="158362" cy="100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5" idx="5"/>
            <a:endCxn id="31" idx="1"/>
          </p:cNvCxnSpPr>
          <p:nvPr/>
        </p:nvCxnSpPr>
        <p:spPr>
          <a:xfrm flipH="1" flipV="1">
            <a:off x="3733016" y="5305456"/>
            <a:ext cx="26648" cy="345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4"/>
            <a:endCxn id="31" idx="0"/>
          </p:cNvCxnSpPr>
          <p:nvPr/>
        </p:nvCxnSpPr>
        <p:spPr>
          <a:xfrm flipV="1">
            <a:off x="3484790" y="5272027"/>
            <a:ext cx="186741" cy="256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292228" y="4649340"/>
                <a:ext cx="340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28" y="4649340"/>
                <a:ext cx="34045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165725" y="6186087"/>
                <a:ext cx="80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25" y="6186087"/>
                <a:ext cx="8015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 bwMode="auto">
          <a:xfrm>
            <a:off x="609470" y="4038144"/>
            <a:ext cx="3914774" cy="209555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24425" y="4038144"/>
                <a:ext cx="3400425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and a dummy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/>
                  <a:t> 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as optimal centers</a:t>
                </a:r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25" y="4038144"/>
                <a:ext cx="3400425" cy="1850571"/>
              </a:xfrm>
              <a:prstGeom prst="rect">
                <a:avLst/>
              </a:prstGeom>
              <a:blipFill rotWithShape="0">
                <a:blip r:embed="rId7"/>
                <a:stretch>
                  <a:fillRect t="-2961" b="-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64" grpId="0"/>
      <p:bldP spid="65" grpId="0"/>
      <p:bldP spid="66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Polytime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alg</a:t>
                </a:r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-center and </a:t>
                </a:r>
                <a:r>
                  <a:rPr lang="en-US" sz="2400" dirty="0" err="1" smtClean="0"/>
                  <a:t>A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err="1" smtClean="0"/>
                  <a:t>C</a:t>
                </a:r>
                <a:r>
                  <a:rPr lang="en-US" sz="2400" dirty="0" smtClean="0"/>
                  <a:t> under 2-PR, tight</a:t>
                </a:r>
              </a:p>
              <a:p>
                <a:pPr marL="0" indent="0"/>
                <a:endParaRPr lang="en-US" sz="2400" dirty="0"/>
              </a:p>
              <a:p>
                <a:pPr marL="0" indent="0"/>
                <a:r>
                  <a:rPr lang="en-US" sz="2400" b="1" u="sng" dirty="0" smtClean="0"/>
                  <a:t>Theoretical Significance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First time a problem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with no constant factor </a:t>
                </a:r>
                <a:r>
                  <a:rPr lang="en-US" sz="2400" dirty="0" smtClean="0"/>
                  <a:t>approximation has an exact algorithm, when assuming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just constant </a:t>
                </a:r>
                <a:r>
                  <a:rPr lang="en-US" sz="2400" dirty="0" smtClean="0"/>
                  <a:t>stability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First </a:t>
                </a:r>
                <a:r>
                  <a:rPr lang="en-US" sz="2400" dirty="0" smtClean="0">
                    <a:solidFill>
                      <a:srgbClr val="17B919"/>
                    </a:solidFill>
                  </a:rPr>
                  <a:t>tight</a:t>
                </a:r>
                <a:r>
                  <a:rPr lang="en-US" sz="2400" dirty="0" smtClean="0"/>
                  <a:t> results in this area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Symmetric and asymmetric become same difficulty</a:t>
                </a:r>
              </a:p>
              <a:p>
                <a:pPr marL="0" indent="0"/>
                <a:r>
                  <a:rPr lang="en-US" sz="2400" b="1" u="sng" dirty="0" smtClean="0"/>
                  <a:t>Practical Significance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Only a small window of values for which perturbation resilience is interesting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123" t="-977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4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5274" y="1260567"/>
                <a:ext cx="88487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we go below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sz="2400" dirty="0" smtClean="0"/>
                  <a:t> for </a:t>
                </a:r>
                <a:r>
                  <a:rPr lang="en-US" sz="2400" i="1" dirty="0"/>
                  <a:t>k</a:t>
                </a:r>
                <a:r>
                  <a:rPr lang="en-US" sz="2400" dirty="0"/>
                  <a:t>-median and </a:t>
                </a:r>
                <a:r>
                  <a:rPr lang="en-US" sz="2400" i="1" dirty="0"/>
                  <a:t>k</a:t>
                </a:r>
                <a:r>
                  <a:rPr lang="en-US" sz="2400" dirty="0"/>
                  <a:t>-means</a:t>
                </a:r>
                <a:r>
                  <a:rPr lang="en-US" sz="2400" dirty="0" smtClean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we apply the symmetrizing technique to other problems?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4" y="1260567"/>
                <a:ext cx="8848725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9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9575" y="3561750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00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"/>
                <a:cs typeface="Times"/>
              </a:rPr>
              <a:t>k</a:t>
            </a:r>
            <a:r>
              <a:rPr lang="en-US" dirty="0" smtClean="0"/>
              <a:t>-center Clustering</a:t>
            </a:r>
            <a:endParaRPr lang="en-US" dirty="0"/>
          </a:p>
        </p:txBody>
      </p:sp>
      <p:pic>
        <p:nvPicPr>
          <p:cNvPr id="3" name="Picture 2" descr="fire-truck-fire-department-clipart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000" y1="76667" x2="12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8" y="527899"/>
            <a:ext cx="1645324" cy="1233993"/>
          </a:xfrm>
          <a:prstGeom prst="rect">
            <a:avLst/>
          </a:prstGeom>
        </p:spPr>
      </p:pic>
      <p:sp>
        <p:nvSpPr>
          <p:cNvPr id="41" name="Content Placeholder 4"/>
          <p:cNvSpPr txBox="1">
            <a:spLocks/>
          </p:cNvSpPr>
          <p:nvPr/>
        </p:nvSpPr>
        <p:spPr>
          <a:xfrm>
            <a:off x="440595" y="4723855"/>
            <a:ext cx="8474805" cy="161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en-US" sz="2400" dirty="0" smtClean="0">
                <a:latin typeface="Calibri"/>
                <a:cs typeface="Calibri"/>
              </a:rPr>
              <a:t>For a set </a:t>
            </a:r>
            <a:r>
              <a:rPr lang="en-US" altLang="en-US" sz="2400" i="1" dirty="0" smtClean="0">
                <a:solidFill>
                  <a:srgbClr val="023CFF"/>
                </a:solidFill>
                <a:latin typeface="Times"/>
                <a:cs typeface="Times"/>
              </a:rPr>
              <a:t>S </a:t>
            </a:r>
            <a:r>
              <a:rPr lang="en-US" altLang="en-US" sz="2400" dirty="0" smtClean="0">
                <a:latin typeface="Calibri"/>
                <a:cs typeface="Calibri"/>
              </a:rPr>
              <a:t>of </a:t>
            </a:r>
            <a:r>
              <a:rPr lang="en-US" altLang="en-US" sz="2400" i="1" dirty="0" smtClean="0">
                <a:solidFill>
                  <a:srgbClr val="023CFF"/>
                </a:solidFill>
                <a:latin typeface="Times"/>
                <a:cs typeface="Times"/>
              </a:rPr>
              <a:t>n</a:t>
            </a:r>
            <a:r>
              <a:rPr lang="en-US" altLang="en-US" sz="2400" dirty="0" smtClean="0">
                <a:latin typeface="Calibri"/>
                <a:cs typeface="Calibri"/>
              </a:rPr>
              <a:t> points and distance metric </a:t>
            </a:r>
            <a:r>
              <a:rPr lang="en-US" altLang="en-US" sz="2400" i="1" dirty="0" smtClean="0">
                <a:solidFill>
                  <a:srgbClr val="023CFF"/>
                </a:solidFill>
                <a:latin typeface="Times"/>
                <a:cs typeface="Times"/>
              </a:rPr>
              <a:t>d</a:t>
            </a:r>
            <a:r>
              <a:rPr lang="en-US" altLang="en-US" sz="2400" dirty="0" smtClean="0">
                <a:cs typeface="Calibri"/>
              </a:rPr>
              <a:t>:</a:t>
            </a:r>
          </a:p>
          <a:p>
            <a:pPr marL="342900" lvl="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cs typeface="Calibri"/>
              </a:rPr>
              <a:t>Choose </a:t>
            </a:r>
            <a:r>
              <a:rPr lang="en-US" altLang="en-US" sz="2400" i="1" dirty="0" smtClean="0">
                <a:solidFill>
                  <a:srgbClr val="023CFF"/>
                </a:solidFill>
                <a:latin typeface="Times"/>
                <a:cs typeface="Times"/>
              </a:rPr>
              <a:t>k </a:t>
            </a:r>
            <a:r>
              <a:rPr lang="en-US" altLang="en-US" sz="2400" dirty="0" smtClean="0">
                <a:cs typeface="Calibri"/>
              </a:rPr>
              <a:t>centers from </a:t>
            </a:r>
            <a:r>
              <a:rPr lang="en-US" altLang="en-US" sz="2400" i="1" dirty="0" smtClean="0">
                <a:solidFill>
                  <a:srgbClr val="023CFF"/>
                </a:solidFill>
                <a:latin typeface="Times"/>
                <a:cs typeface="Times"/>
              </a:rPr>
              <a:t>S, </a:t>
            </a:r>
            <a:r>
              <a:rPr lang="en-US" altLang="en-US" sz="2400" dirty="0" smtClean="0">
                <a:cs typeface="Calibri"/>
              </a:rPr>
              <a:t>assign each point to closest center.</a:t>
            </a:r>
            <a:endParaRPr lang="en-US" altLang="en-US" sz="2400" i="1" dirty="0" smtClean="0">
              <a:solidFill>
                <a:srgbClr val="023CFF"/>
              </a:solidFill>
              <a:latin typeface="Times"/>
              <a:cs typeface="Times"/>
            </a:endParaRPr>
          </a:p>
          <a:p>
            <a:pPr marL="342900" lvl="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cs typeface="Calibri"/>
              </a:rPr>
              <a:t>Goal: </a:t>
            </a:r>
            <a:r>
              <a:rPr lang="en-US" altLang="en-US" sz="2400" dirty="0" smtClean="0">
                <a:solidFill>
                  <a:srgbClr val="FF0000"/>
                </a:solidFill>
                <a:cs typeface="Calibri"/>
              </a:rPr>
              <a:t>minimize</a:t>
            </a:r>
            <a:r>
              <a:rPr lang="en-US" altLang="en-US" sz="2400" dirty="0" smtClean="0">
                <a:cs typeface="Calibri"/>
              </a:rPr>
              <a:t> the </a:t>
            </a:r>
            <a:r>
              <a:rPr lang="en-US" altLang="en-US" sz="2400" dirty="0" smtClean="0">
                <a:solidFill>
                  <a:srgbClr val="1F43FF"/>
                </a:solidFill>
                <a:cs typeface="Calibri"/>
              </a:rPr>
              <a:t>maximum</a:t>
            </a:r>
            <a:r>
              <a:rPr lang="en-US" altLang="en-US" sz="2400" dirty="0" smtClean="0">
                <a:cs typeface="Calibri"/>
              </a:rPr>
              <a:t> </a:t>
            </a:r>
            <a:r>
              <a:rPr lang="en-US" altLang="en-US" sz="2400" dirty="0" smtClean="0">
                <a:solidFill>
                  <a:srgbClr val="17AD17"/>
                </a:solidFill>
                <a:cs typeface="Calibri"/>
              </a:rPr>
              <a:t>radius</a:t>
            </a:r>
            <a:r>
              <a:rPr lang="en-US" altLang="en-US" sz="2400" dirty="0" smtClean="0">
                <a:cs typeface="Calibri"/>
              </a:rPr>
              <a:t>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32742"/>
            <a:ext cx="1905000" cy="457200"/>
          </a:xfrm>
        </p:spPr>
        <p:txBody>
          <a:bodyPr/>
          <a:lstStyle/>
          <a:p>
            <a:fld id="{A6438EB2-F2C8-B04E-8B5D-17E06B5D0366}" type="slidenum">
              <a:rPr lang="en-US" smtClean="0"/>
              <a:t>3</a:t>
            </a:fld>
            <a:endParaRPr lang="en-US" dirty="0"/>
          </a:p>
        </p:txBody>
      </p:sp>
      <p:sp>
        <p:nvSpPr>
          <p:cNvPr id="216" name="Content Placeholder 4"/>
          <p:cNvSpPr txBox="1">
            <a:spLocks/>
          </p:cNvSpPr>
          <p:nvPr/>
        </p:nvSpPr>
        <p:spPr>
          <a:xfrm>
            <a:off x="322836" y="1131629"/>
            <a:ext cx="8474805" cy="161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400" noProof="0" dirty="0" smtClean="0">
                <a:latin typeface="Calibri"/>
                <a:cs typeface="Calibri"/>
              </a:rPr>
              <a:t>Choose fire stations, to </a:t>
            </a:r>
            <a:r>
              <a:rPr lang="en-US" sz="2400" noProof="0" dirty="0" smtClean="0">
                <a:solidFill>
                  <a:srgbClr val="FF0000"/>
                </a:solidFill>
                <a:latin typeface="Calibri"/>
                <a:cs typeface="Calibri"/>
              </a:rPr>
              <a:t>minimize</a:t>
            </a:r>
            <a:r>
              <a:rPr lang="en-US" sz="2400" noProof="0" dirty="0" smtClean="0">
                <a:latin typeface="Calibri"/>
                <a:cs typeface="Calibri"/>
              </a:rPr>
              <a:t>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US" sz="2400" noProof="0" dirty="0" smtClean="0">
                <a:solidFill>
                  <a:srgbClr val="1F43FF"/>
                </a:solidFill>
                <a:latin typeface="Calibri"/>
                <a:cs typeface="Calibri"/>
              </a:rPr>
              <a:t>the </a:t>
            </a:r>
            <a:r>
              <a:rPr lang="en-US" sz="2400" dirty="0" smtClean="0">
                <a:solidFill>
                  <a:srgbClr val="1F43FF"/>
                </a:solidFill>
                <a:latin typeface="Calibri"/>
                <a:cs typeface="Calibri"/>
              </a:rPr>
              <a:t>maximum</a:t>
            </a:r>
            <a:r>
              <a:rPr lang="en-US" sz="2400" dirty="0">
                <a:solidFill>
                  <a:srgbClr val="1F43FF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7B919"/>
                </a:solidFill>
                <a:latin typeface="Calibri"/>
                <a:cs typeface="Calibri"/>
              </a:rPr>
              <a:t>travel time </a:t>
            </a:r>
            <a:r>
              <a:rPr lang="en-US" sz="2400" dirty="0" smtClean="0">
                <a:latin typeface="Calibri"/>
                <a:cs typeface="Calibri"/>
              </a:rPr>
              <a:t>to any site.  </a:t>
            </a:r>
            <a:r>
              <a:rPr lang="en-US" sz="2400" noProof="0" dirty="0" smtClean="0">
                <a:latin typeface="Calibri"/>
                <a:cs typeface="Calibri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" y="3248354"/>
            <a:ext cx="381315" cy="3547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2" y="2396740"/>
            <a:ext cx="381315" cy="3547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01" y="3919420"/>
            <a:ext cx="381315" cy="3547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2" y="2578479"/>
            <a:ext cx="381315" cy="35476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09" y="3277810"/>
            <a:ext cx="381315" cy="35476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42" y="2997011"/>
            <a:ext cx="381315" cy="3547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71" y="3931498"/>
            <a:ext cx="381315" cy="3547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36" y="2706693"/>
            <a:ext cx="381315" cy="35476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76" y="3473783"/>
            <a:ext cx="381315" cy="3547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11" y="3540368"/>
            <a:ext cx="381315" cy="35476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44" y="2725779"/>
            <a:ext cx="381315" cy="35476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96" y="3484558"/>
            <a:ext cx="381315" cy="35476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1" y="3399384"/>
            <a:ext cx="381315" cy="35476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80" y="4055960"/>
            <a:ext cx="381315" cy="354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6" y="3174395"/>
            <a:ext cx="656999" cy="5719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21" y="3379349"/>
            <a:ext cx="656999" cy="5719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83" y="3399384"/>
            <a:ext cx="656999" cy="571976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 bwMode="auto">
          <a:xfrm>
            <a:off x="602143" y="2287575"/>
            <a:ext cx="2345723" cy="223600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313949" y="2476499"/>
            <a:ext cx="2147528" cy="204707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5723816" y="2287575"/>
            <a:ext cx="2978331" cy="283902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2" name="Straight Connector 11"/>
          <p:cNvCxnSpPr>
            <a:stCxn id="65" idx="3"/>
            <a:endCxn id="58" idx="1"/>
          </p:cNvCxnSpPr>
          <p:nvPr/>
        </p:nvCxnSpPr>
        <p:spPr bwMode="auto">
          <a:xfrm>
            <a:off x="7212982" y="3685372"/>
            <a:ext cx="1237429" cy="323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Left Brace 70"/>
          <p:cNvSpPr/>
          <p:nvPr/>
        </p:nvSpPr>
        <p:spPr bwMode="auto">
          <a:xfrm rot="5400000">
            <a:off x="7748138" y="2960902"/>
            <a:ext cx="185602" cy="1094172"/>
          </a:xfrm>
          <a:prstGeom prst="leftBrace">
            <a:avLst>
              <a:gd name="adj1" fmla="val 45056"/>
              <a:gd name="adj2" fmla="val 50000"/>
            </a:avLst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96" y="3077733"/>
            <a:ext cx="235859" cy="2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Asymmetric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 smtClean="0"/>
                  <a:t>-center (</a:t>
                </a:r>
                <a:r>
                  <a:rPr lang="en-US" sz="3600" dirty="0" err="1" smtClean="0"/>
                  <a:t>A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 err="1" smtClean="0"/>
                  <a:t>C</a:t>
                </a:r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175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4"/>
          <p:cNvSpPr txBox="1">
            <a:spLocks/>
          </p:cNvSpPr>
          <p:nvPr/>
        </p:nvSpPr>
        <p:spPr>
          <a:xfrm>
            <a:off x="322837" y="1180945"/>
            <a:ext cx="6806794" cy="134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800" noProof="0" dirty="0" smtClean="0">
                <a:latin typeface="Calibri"/>
                <a:cs typeface="Calibri"/>
              </a:rPr>
              <a:t>Relax the condition that </a:t>
            </a:r>
            <a:r>
              <a:rPr lang="en-US" sz="2800" i="1" dirty="0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 is symmetric</a:t>
            </a:r>
            <a:endParaRPr lang="en-US" sz="2800" noProof="0" dirty="0" smtClean="0">
              <a:latin typeface="Calibri"/>
              <a:cs typeface="Calibri"/>
            </a:endParaRPr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322836" y="4066001"/>
            <a:ext cx="8472730" cy="238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800" b="1" dirty="0" smtClean="0">
                <a:latin typeface="Calibri"/>
                <a:cs typeface="Calibri"/>
              </a:rPr>
              <a:t>Still have </a:t>
            </a:r>
            <a:r>
              <a:rPr lang="en-US" sz="2800" b="1" noProof="0" dirty="0" smtClean="0">
                <a:solidFill>
                  <a:srgbClr val="17B919"/>
                </a:solidFill>
                <a:latin typeface="Calibri"/>
                <a:cs typeface="Calibri"/>
              </a:rPr>
              <a:t>directed triangle-</a:t>
            </a:r>
            <a:r>
              <a:rPr lang="en-US" sz="2800" b="1" noProof="0" dirty="0" err="1" smtClean="0">
                <a:solidFill>
                  <a:srgbClr val="17B919"/>
                </a:solidFill>
                <a:latin typeface="Calibri"/>
                <a:cs typeface="Calibri"/>
              </a:rPr>
              <a:t>ineq</a:t>
            </a:r>
            <a:r>
              <a:rPr lang="en-US" sz="2800" b="1" noProof="0" dirty="0" smtClean="0">
                <a:latin typeface="Calibri"/>
                <a:cs typeface="Calibri"/>
              </a:rPr>
              <a:t>. </a:t>
            </a:r>
            <a:endParaRPr lang="en-US" sz="2800" b="1" dirty="0">
              <a:latin typeface="Calibri"/>
              <a:cs typeface="Calibri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US" sz="2800" noProof="0" dirty="0" smtClean="0">
              <a:latin typeface="Calibri"/>
              <a:cs typeface="Calibri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US" sz="2800" noProof="0" dirty="0" smtClean="0">
                <a:latin typeface="Calibri"/>
                <a:cs typeface="Calibri"/>
              </a:rPr>
              <a:t>Minimize distance from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US" sz="2800" b="1" u="sng" noProof="0" dirty="0" smtClean="0">
                <a:solidFill>
                  <a:srgbClr val="FF0000"/>
                </a:solidFill>
                <a:latin typeface="Calibri"/>
                <a:cs typeface="Calibri"/>
              </a:rPr>
              <a:t>Centers</a:t>
            </a:r>
            <a:r>
              <a:rPr lang="en-US" sz="2800" b="1" noProof="0" dirty="0" smtClean="0">
                <a:latin typeface="Calibri"/>
                <a:cs typeface="Calibri"/>
              </a:rPr>
              <a:t> to </a:t>
            </a:r>
            <a:r>
              <a:rPr lang="en-US" sz="2800" b="1" u="sng" noProof="0" dirty="0" smtClean="0">
                <a:solidFill>
                  <a:srgbClr val="FFC000"/>
                </a:solidFill>
                <a:latin typeface="Calibri"/>
                <a:cs typeface="Calibri"/>
              </a:rPr>
              <a:t>points</a:t>
            </a:r>
            <a:r>
              <a:rPr lang="en-US" sz="2800" noProof="0" dirty="0" smtClean="0">
                <a:latin typeface="Calibri"/>
                <a:cs typeface="Calibri"/>
              </a:rPr>
              <a:t> (order matters now)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43" y="4151479"/>
            <a:ext cx="3194914" cy="303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99" y="2243906"/>
            <a:ext cx="381315" cy="354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96" y="3362942"/>
            <a:ext cx="381315" cy="354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07" y="2797221"/>
            <a:ext cx="381315" cy="354768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603084" y="2681132"/>
            <a:ext cx="2203023" cy="293473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FF0000"/>
            </a:solidFill>
            <a:prstDash val="sysDash"/>
            <a:head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2" name="Freeform 31"/>
          <p:cNvSpPr/>
          <p:nvPr/>
        </p:nvSpPr>
        <p:spPr>
          <a:xfrm rot="1554042">
            <a:off x="2041866" y="2473460"/>
            <a:ext cx="1061536" cy="96775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FF0000"/>
            </a:solidFill>
            <a:prstDash val="sysDash"/>
            <a:headEnd type="none" w="lg" len="lg"/>
            <a:tail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3" name="Freeform 32"/>
          <p:cNvSpPr/>
          <p:nvPr/>
        </p:nvSpPr>
        <p:spPr>
          <a:xfrm rot="20818016">
            <a:off x="1970050" y="3032289"/>
            <a:ext cx="1425753" cy="189930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FF0000"/>
            </a:solidFill>
            <a:prstDash val="sysDash"/>
            <a:headEnd type="none" w="lg" len="lg"/>
            <a:tailEnd type="stealt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4" name="Freeform 33"/>
          <p:cNvSpPr/>
          <p:nvPr/>
        </p:nvSpPr>
        <p:spPr>
          <a:xfrm rot="10120293">
            <a:off x="2150160" y="3488692"/>
            <a:ext cx="1020137" cy="141840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noFill/>
          <a:ln w="12700" cmpd="sng">
            <a:solidFill>
              <a:srgbClr val="1F43FF"/>
            </a:solidFill>
            <a:prstDash val="sysDash"/>
            <a:headEnd type="none" w="lg" len="lg"/>
            <a:tailEnd type="stealt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rgbClr val="1F43FF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5" name="Freeform 34"/>
          <p:cNvSpPr/>
          <p:nvPr/>
        </p:nvSpPr>
        <p:spPr>
          <a:xfrm rot="10800000">
            <a:off x="4002291" y="3127254"/>
            <a:ext cx="1803816" cy="644920"/>
          </a:xfrm>
          <a:custGeom>
            <a:avLst/>
            <a:gdLst>
              <a:gd name="connsiteX0" fmla="*/ 746042 w 746042"/>
              <a:gd name="connsiteY0" fmla="*/ 507046 h 558300"/>
              <a:gd name="connsiteX1" fmla="*/ 336003 w 746042"/>
              <a:gd name="connsiteY1" fmla="*/ 206 h 558300"/>
              <a:gd name="connsiteX2" fmla="*/ 0 w 746042"/>
              <a:gd name="connsiteY2" fmla="*/ 558300 h 5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042" h="558300">
                <a:moveTo>
                  <a:pt x="746042" y="507046"/>
                </a:moveTo>
                <a:cubicBezTo>
                  <a:pt x="603192" y="249355"/>
                  <a:pt x="460343" y="-8336"/>
                  <a:pt x="336003" y="206"/>
                </a:cubicBezTo>
                <a:cubicBezTo>
                  <a:pt x="211663" y="8748"/>
                  <a:pt x="105831" y="283524"/>
                  <a:pt x="0" y="558300"/>
                </a:cubicBezTo>
              </a:path>
            </a:pathLst>
          </a:custGeom>
          <a:ln w="12700" cmpd="sng">
            <a:solidFill>
              <a:srgbClr val="1F43FF"/>
            </a:solidFill>
            <a:prstDash val="sysDash"/>
            <a:headEnd type="stealth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8" y="2754125"/>
            <a:ext cx="656999" cy="571976"/>
          </a:xfrm>
          <a:prstGeom prst="rect">
            <a:avLst/>
          </a:prstGeom>
        </p:spPr>
      </p:pic>
      <p:pic>
        <p:nvPicPr>
          <p:cNvPr id="36" name="Picture 35" descr="fire-truck-fire-department-clipart.gif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000" y1="76667" x2="12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88" y="417036"/>
            <a:ext cx="1645324" cy="1233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5343" y="235285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57470" y="334837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Known approximation results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35011" y="1649664"/>
                <a:ext cx="8622927" cy="3001747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Cannot find the opt </a:t>
                </a:r>
                <a:r>
                  <a:rPr lang="en-US" sz="2800" dirty="0" err="1" smtClean="0"/>
                  <a:t>sol’n</a:t>
                </a:r>
                <a:r>
                  <a:rPr lang="en-US" sz="2800" dirty="0" smtClean="0"/>
                  <a:t> quickly unless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[G 1985] </a:t>
                </a:r>
                <a:r>
                  <a:rPr lang="en-US" sz="2800" i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800" dirty="0" smtClean="0"/>
                  <a:t>-approx </a:t>
                </a:r>
                <a:r>
                  <a:rPr lang="en-US" sz="2800" dirty="0" err="1" smtClean="0"/>
                  <a:t>algo</a:t>
                </a:r>
                <a:r>
                  <a:rPr lang="en-US" sz="2800" dirty="0" smtClean="0"/>
                  <a:t> for symmetric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-center</a:t>
                </a:r>
              </a:p>
              <a:p>
                <a:pPr marL="0" indent="0"/>
                <a:r>
                  <a:rPr lang="en-US" sz="2800" dirty="0">
                    <a:latin typeface="+mn-lt"/>
                  </a:rPr>
                  <a:t>	</a:t>
                </a:r>
                <a:r>
                  <a:rPr lang="en-US" sz="2800" dirty="0" smtClean="0">
                    <a:latin typeface="+mn-lt"/>
                  </a:rPr>
                  <a:t>No 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latin typeface="+mn-lt"/>
                  </a:rPr>
                  <a:t>-approx </a:t>
                </a:r>
                <a:r>
                  <a:rPr lang="en-US" sz="2800" dirty="0" err="1" smtClean="0">
                    <a:latin typeface="+mn-lt"/>
                  </a:rPr>
                  <a:t>algo</a:t>
                </a:r>
                <a:r>
                  <a:rPr lang="en-US" sz="2800" dirty="0" smtClean="0">
                    <a:latin typeface="+mn-lt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sz="2800" dirty="0" smtClean="0">
                  <a:latin typeface="+mn-l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[V 1996]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           -approximation for 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C</a:t>
                </a:r>
              </a:p>
              <a:p>
                <a:endParaRPr lang="en-US" sz="2800" dirty="0"/>
              </a:p>
              <a:p>
                <a:pPr marL="0" indent="0"/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[C et al. 2005] matching lower bound</a:t>
                </a:r>
              </a:p>
              <a:p>
                <a:pPr lvl="1"/>
                <a:r>
                  <a:rPr lang="en-US" sz="2100" i="1" dirty="0">
                    <a:solidFill>
                      <a:srgbClr val="00B050"/>
                    </a:solidFill>
                  </a:rPr>
                  <a:t>First natural problem to have a tight approximation factor not in 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011" y="1649664"/>
                <a:ext cx="8622927" cy="3001747"/>
              </a:xfrm>
              <a:prstGeom prst="rect">
                <a:avLst/>
              </a:prstGeom>
              <a:blipFill rotWithShape="0">
                <a:blip r:embed="rId5"/>
                <a:stretch>
                  <a:fillRect l="-1272" t="-2033" b="-3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70" y="3376567"/>
            <a:ext cx="934403" cy="241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52" y="5675086"/>
            <a:ext cx="1991678" cy="23717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1" y="3990560"/>
            <a:ext cx="15240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4" y="4035383"/>
            <a:ext cx="1219200" cy="43180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 rot="10800000">
            <a:off x="6515143" y="3869226"/>
            <a:ext cx="218955" cy="752598"/>
          </a:xfrm>
          <a:prstGeom prst="leftBrace">
            <a:avLst>
              <a:gd name="adj1" fmla="val 2142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-center, asymmetric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2-approx. </a:t>
                </a:r>
                <a:r>
                  <a:rPr lang="en-US" sz="2400" dirty="0" err="1" smtClean="0">
                    <a:latin typeface="+mn-lt"/>
                  </a:rPr>
                  <a:t>algo</a:t>
                </a:r>
                <a:r>
                  <a:rPr lang="en-US" sz="2400" dirty="0" smtClean="0">
                    <a:latin typeface="+mn-lt"/>
                  </a:rPr>
                  <a:t> for 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Define Perturbation 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Previous work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Results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Asymmetric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-center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>
                    <a:latin typeface="+mn-lt"/>
                  </a:rPr>
                  <a:t>Perturbation </a:t>
                </a:r>
                <a:r>
                  <a:rPr lang="en-US" sz="2400" dirty="0" smtClean="0">
                    <a:latin typeface="+mn-lt"/>
                  </a:rPr>
                  <a:t>Resilience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Robust versions of Perturbation Resilience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982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2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Beyond the worst-case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92121" y="4624391"/>
            <a:ext cx="1086229" cy="1096116"/>
            <a:chOff x="765506" y="4673280"/>
            <a:chExt cx="1086229" cy="1096116"/>
          </a:xfrm>
        </p:grpSpPr>
        <p:sp>
          <p:nvSpPr>
            <p:cNvPr id="5" name="Flowchart: Connector 6"/>
            <p:cNvSpPr/>
            <p:nvPr/>
          </p:nvSpPr>
          <p:spPr>
            <a:xfrm>
              <a:off x="1158237" y="5586516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6"/>
            <p:cNvSpPr/>
            <p:nvPr/>
          </p:nvSpPr>
          <p:spPr>
            <a:xfrm>
              <a:off x="765506" y="534531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908291" y="473739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6"/>
            <p:cNvSpPr/>
            <p:nvPr/>
          </p:nvSpPr>
          <p:spPr>
            <a:xfrm>
              <a:off x="1226155" y="516243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6"/>
            <p:cNvSpPr/>
            <p:nvPr/>
          </p:nvSpPr>
          <p:spPr>
            <a:xfrm>
              <a:off x="1397271" y="467328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6"/>
            <p:cNvSpPr/>
            <p:nvPr/>
          </p:nvSpPr>
          <p:spPr>
            <a:xfrm>
              <a:off x="1668855" y="5207571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Connector 6"/>
          <p:cNvSpPr/>
          <p:nvPr/>
        </p:nvSpPr>
        <p:spPr>
          <a:xfrm>
            <a:off x="7654364" y="429778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6"/>
          <p:cNvSpPr/>
          <p:nvPr/>
        </p:nvSpPr>
        <p:spPr>
          <a:xfrm>
            <a:off x="7503663" y="386074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6"/>
          <p:cNvSpPr/>
          <p:nvPr/>
        </p:nvSpPr>
        <p:spPr>
          <a:xfrm>
            <a:off x="7835117" y="367786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6"/>
          <p:cNvSpPr/>
          <p:nvPr/>
        </p:nvSpPr>
        <p:spPr>
          <a:xfrm>
            <a:off x="7835117" y="4090202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6"/>
          <p:cNvSpPr/>
          <p:nvPr/>
        </p:nvSpPr>
        <p:spPr>
          <a:xfrm>
            <a:off x="7960863" y="431794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6"/>
          <p:cNvSpPr/>
          <p:nvPr/>
        </p:nvSpPr>
        <p:spPr>
          <a:xfrm>
            <a:off x="8113263" y="388958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83798" y="5296421"/>
            <a:ext cx="824659" cy="958800"/>
            <a:chOff x="2757183" y="5345310"/>
            <a:chExt cx="824659" cy="958800"/>
          </a:xfrm>
        </p:grpSpPr>
        <p:sp>
          <p:nvSpPr>
            <p:cNvPr id="18" name="Flowchart: Connector 6"/>
            <p:cNvSpPr/>
            <p:nvPr/>
          </p:nvSpPr>
          <p:spPr>
            <a:xfrm>
              <a:off x="2757183" y="581643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6"/>
            <p:cNvSpPr/>
            <p:nvPr/>
          </p:nvSpPr>
          <p:spPr>
            <a:xfrm>
              <a:off x="2757183" y="543675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6"/>
            <p:cNvSpPr/>
            <p:nvPr/>
          </p:nvSpPr>
          <p:spPr>
            <a:xfrm>
              <a:off x="3061983" y="612123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6"/>
            <p:cNvSpPr/>
            <p:nvPr/>
          </p:nvSpPr>
          <p:spPr>
            <a:xfrm>
              <a:off x="3120816" y="581643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6"/>
            <p:cNvSpPr/>
            <p:nvPr/>
          </p:nvSpPr>
          <p:spPr>
            <a:xfrm>
              <a:off x="3398962" y="572499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6"/>
            <p:cNvSpPr/>
            <p:nvPr/>
          </p:nvSpPr>
          <p:spPr>
            <a:xfrm>
              <a:off x="3336303" y="5345310"/>
              <a:ext cx="182880" cy="182880"/>
            </a:xfrm>
            <a:prstGeom prst="flowChartConnector">
              <a:avLst/>
            </a:prstGeom>
            <a:solidFill>
              <a:srgbClr val="DCD89F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5112683" y="4336187"/>
            <a:ext cx="1715285" cy="17361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251332" y="5036754"/>
            <a:ext cx="1569086" cy="140516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251332" y="3347663"/>
            <a:ext cx="1320917" cy="14251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7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5120" y="1093954"/>
            <a:ext cx="774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O(log*n)</a:t>
            </a:r>
            <a:r>
              <a:rPr lang="en-US" sz="2400" dirty="0"/>
              <a:t> is not desirable in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NP-hard instances are often contrived and particular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Theory does not always match up with </a:t>
            </a:r>
            <a:r>
              <a:rPr lang="en-US" sz="2400" dirty="0" smtClean="0"/>
              <a:t>practice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29668" y="2682969"/>
            <a:ext cx="70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3FF"/>
                </a:solidFill>
              </a:rPr>
              <a:t>Perturbation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 changes do not affect the opt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meaningful solution</a:t>
            </a:r>
            <a:endParaRPr lang="en-US" sz="2400" dirty="0"/>
          </a:p>
        </p:txBody>
      </p:sp>
      <p:sp>
        <p:nvSpPr>
          <p:cNvPr id="30" name="Flowchart: Connector 29"/>
          <p:cNvSpPr/>
          <p:nvPr/>
        </p:nvSpPr>
        <p:spPr>
          <a:xfrm>
            <a:off x="1190398" y="4824820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525678" y="474610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434238" y="499134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190398" y="518773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1525678" y="529148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1718949" y="4977220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901829" y="4716140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140471" y="498976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1860958" y="523155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281838" y="551287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1718949" y="545958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064620" y="544458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2308460" y="5275210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217020" y="475560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2399900" y="499952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1109349" y="4642258"/>
            <a:ext cx="1590468" cy="9623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017909" y="5616625"/>
            <a:ext cx="1555499" cy="76698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1669834" y="565398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017909" y="571710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476563" y="575091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1871349" y="571310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109349" y="604224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1546460" y="604224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1892131" y="5973957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2247500" y="576092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2298738" y="608026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943995" y="4767663"/>
            <a:ext cx="986227" cy="15299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959280" y="4798116"/>
            <a:ext cx="801498" cy="147902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868E-6 -2.15922E-6 L -0.01771 0.0185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92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043E-7 1.5228E-6 L 0.00573 -0.01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6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696E-6 2.05971E-7 L -0.01042 0.0164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81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951E-6 4.67022E-6 L 0.0323 -0.0048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571E-6 4.67947E-6 L -0.02501 0.0148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24" grpId="0" animBg="1"/>
      <p:bldP spid="25" grpId="0" animBg="1"/>
      <p:bldP spid="26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Resilience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253453" y="1038097"/>
                <a:ext cx="8469516" cy="1459203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en-US" sz="2400" dirty="0" smtClean="0">
                    <a:cs typeface="Calibri"/>
                  </a:rPr>
                  <a:t>Given a clustering instance 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(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S, d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)</a:t>
                </a:r>
                <a:r>
                  <a:rPr lang="en-US" altLang="en-US" sz="2400" dirty="0" smtClean="0">
                    <a:cs typeface="Calibri"/>
                  </a:rPr>
                  <a:t>, an 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perturbation </a:t>
                </a:r>
                <a:r>
                  <a:rPr lang="en-US" altLang="en-US" sz="2400" dirty="0" smtClean="0">
                    <a:cs typeface="Calibri"/>
                  </a:rPr>
                  <a:t>is an</a:t>
                </a:r>
              </a:p>
              <a:p>
                <a:pPr defTabSz="914400">
                  <a:defRPr/>
                </a:pPr>
                <a:r>
                  <a:rPr lang="en-US" altLang="en-US" sz="2400" dirty="0" smtClean="0">
                    <a:cs typeface="Calibri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Calibri"/>
                          </a:rPr>
                          <m:t>𝑑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solidFill>
                      <a:srgbClr val="1F43FF"/>
                    </a:solidFill>
                    <a:cs typeface="Calibri"/>
                  </a:rPr>
                  <a:t> </a:t>
                </a:r>
                <a:r>
                  <a:rPr lang="en-US" altLang="en-US" sz="2400" dirty="0" smtClean="0">
                    <a:cs typeface="Calibri"/>
                  </a:rPr>
                  <a:t>for a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𝑑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′</m:t>
                    </m:r>
                  </m:oMath>
                </a14:m>
                <a:r>
                  <a:rPr lang="en-US" altLang="en-US" sz="2400" dirty="0" smtClean="0">
                    <a:solidFill>
                      <a:srgbClr val="1F43FF"/>
                    </a:solidFill>
                    <a:cs typeface="Calibri"/>
                  </a:rPr>
                  <a:t> </a:t>
                </a:r>
                <a:r>
                  <a:rPr lang="en-US" altLang="en-US" sz="2400" dirty="0" smtClean="0">
                    <a:cs typeface="Calibri"/>
                  </a:rPr>
                  <a:t>such that</a:t>
                </a: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3" y="1038097"/>
                <a:ext cx="8469516" cy="1459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9" y="1989835"/>
            <a:ext cx="4787900" cy="33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6686" y="1893325"/>
                <a:ext cx="492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1F4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2800" dirty="0">
                  <a:solidFill>
                    <a:srgbClr val="1F43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6" y="1893325"/>
                <a:ext cx="4924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257283" y="3121395"/>
                <a:ext cx="8467602" cy="1089088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en-US" sz="2400" dirty="0" smtClean="0">
                    <a:cs typeface="Calibri"/>
                  </a:rPr>
                  <a:t>A clustering instance 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(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S, d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) </a:t>
                </a:r>
                <a:r>
                  <a:rPr lang="en-US" altLang="en-US" sz="2400" dirty="0" smtClean="0">
                    <a:cs typeface="Calibri"/>
                  </a:rPr>
                  <a:t>is 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perturbation resilient, </a:t>
                </a:r>
                <a:r>
                  <a:rPr lang="en-US" altLang="en-US" sz="2400" dirty="0" smtClean="0">
                    <a:cs typeface="Calibri"/>
                  </a:rPr>
                  <a:t>if for any</a:t>
                </a:r>
              </a:p>
              <a:p>
                <a:pPr defTabSz="914400">
                  <a:defRPr/>
                </a:pP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perturbation</a:t>
                </a:r>
                <a:r>
                  <a:rPr lang="en-US" altLang="en-US" sz="2400" dirty="0" smtClean="0">
                    <a:latin typeface="Times"/>
                    <a:cs typeface="Times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  <a:cs typeface="Times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Times"/>
                          </a:rPr>
                          <m:t>𝑑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Times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, </a:t>
                </a:r>
                <a:r>
                  <a:rPr lang="en-US" sz="2400" dirty="0" smtClean="0">
                    <a:cs typeface="Calibri"/>
                  </a:rPr>
                  <a:t>the optimal clustering is the same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Calibri"/>
                  </a:rPr>
                  <a:t>.</a:t>
                </a:r>
                <a:endParaRPr lang="en-US" sz="2400" dirty="0">
                  <a:cs typeface="Calibri"/>
                </a:endParaRPr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3" y="3121395"/>
                <a:ext cx="8467602" cy="1089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57"/>
          <p:cNvSpPr txBox="1">
            <a:spLocks noChangeArrowheads="1"/>
          </p:cNvSpPr>
          <p:nvPr/>
        </p:nvSpPr>
        <p:spPr bwMode="auto">
          <a:xfrm>
            <a:off x="259199" y="2769331"/>
            <a:ext cx="1717265" cy="338554"/>
          </a:xfrm>
          <a:prstGeom prst="rect">
            <a:avLst/>
          </a:prstGeom>
          <a:solidFill>
            <a:srgbClr val="800000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>
                <a:solidFill>
                  <a:srgbClr val="F6E7D6"/>
                </a:solidFill>
                <a:latin typeface="Comic Sans MS" pitchFamily="66" charset="0"/>
              </a:rPr>
              <a:t>Bilu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 &amp; </a:t>
            </a:r>
            <a:r>
              <a:rPr lang="en-US" altLang="en-US" sz="1600" dirty="0" err="1" smtClean="0">
                <a:solidFill>
                  <a:srgbClr val="F6E7D6"/>
                </a:solidFill>
                <a:latin typeface="Comic Sans MS" pitchFamily="66" charset="0"/>
              </a:rPr>
              <a:t>Linial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 </a:t>
            </a:r>
            <a:r>
              <a:rPr lang="fr-FR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’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12:</a:t>
            </a:r>
            <a:endParaRPr lang="en-US" altLang="en-US" sz="1600" dirty="0">
              <a:solidFill>
                <a:srgbClr val="F6E7D6"/>
              </a:solidFill>
              <a:latin typeface="Comic Sans MS" pitchFamily="66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5808080"/>
            <a:ext cx="8469515" cy="61998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It’s ok for centers to change, but not the partition.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934951" y="474313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270231" y="466442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78791" y="490966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934951" y="510605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270231" y="520980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463502" y="489553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646382" y="463445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885024" y="490808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605511" y="514987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026391" y="543119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463502" y="5431195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809173" y="536290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053013" y="519352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961573" y="467392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144453" y="491784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070071" y="468233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161511" y="493546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810642" y="489553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993753" y="515885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716834" y="5129829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5324149" y="516916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795746" y="541468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141269" y="539268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299611" y="474313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999778" y="4662169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7091218" y="491530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740349" y="4875373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923460" y="5138686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646541" y="5109664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253856" y="5149001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6725453" y="539451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070976" y="5372518"/>
            <a:ext cx="182880" cy="182880"/>
          </a:xfrm>
          <a:prstGeom prst="flowChartConnector">
            <a:avLst/>
          </a:prstGeom>
          <a:solidFill>
            <a:srgbClr val="DCD89F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7243" y="4756393"/>
                <a:ext cx="3763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43" y="4756393"/>
                <a:ext cx="376382" cy="707886"/>
              </a:xfrm>
              <a:prstGeom prst="rect">
                <a:avLst/>
              </a:prstGeom>
              <a:blipFill rotWithShape="0">
                <a:blip r:embed="rId6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 bwMode="auto">
          <a:xfrm>
            <a:off x="857906" y="4584069"/>
            <a:ext cx="778566" cy="10915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21334" y="4572586"/>
            <a:ext cx="778566" cy="10915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695910" y="4634459"/>
            <a:ext cx="778566" cy="10126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566730" y="4592926"/>
            <a:ext cx="1063430" cy="10915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3453" y="4330262"/>
            <a:ext cx="3067816" cy="147781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384686" y="4354458"/>
            <a:ext cx="3855424" cy="147781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9" grpId="0"/>
      <p:bldP spid="45" grpId="0" animBg="1"/>
      <p:bldP spid="46" grpId="0" animBg="1"/>
      <p:bldP spid="47" grpId="0" animBg="1"/>
      <p:bldP spid="48" grpId="0" animBg="1"/>
      <p:bldP spid="3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Resilience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8EB2-F2C8-B04E-8B5D-17E06B5D0366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2960066"/>
                <a:ext cx="8686800" cy="2917617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More structure as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 increases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a clustering, we are promised it satisfies </a:t>
                </a:r>
              </a:p>
              <a:p>
                <a:pPr marL="0" indent="0"/>
                <a:r>
                  <a:rPr lang="en-US" sz="280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1F43FF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1F43FF"/>
                    </a:solidFill>
                  </a:rPr>
                  <a:t>-perturbation resilience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Can we find an exact algorithm in polynomial time?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How small can we make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1F43FF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2960066"/>
                <a:ext cx="8686800" cy="2917617"/>
              </a:xfrm>
              <a:blipFill rotWithShape="0">
                <a:blip r:embed="rId2"/>
                <a:stretch>
                  <a:fillRect l="-1263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255367" y="1424061"/>
                <a:ext cx="8467602" cy="1089088"/>
              </a:xfrm>
              <a:prstGeom prst="rect">
                <a:avLst/>
              </a:prstGeom>
              <a:solidFill>
                <a:srgbClr val="EEECB5"/>
              </a:solid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en-US" sz="2400" dirty="0" smtClean="0">
                    <a:cs typeface="Calibri"/>
                  </a:rPr>
                  <a:t>A clustering instance 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(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S, d</a:t>
                </a:r>
                <a:r>
                  <a:rPr lang="en-US" altLang="en-US" sz="2400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) </a:t>
                </a:r>
                <a:r>
                  <a:rPr lang="en-US" altLang="en-US" sz="2400" dirty="0" smtClean="0">
                    <a:cs typeface="Calibri"/>
                  </a:rPr>
                  <a:t>is </a:t>
                </a: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perturbation resilient, </a:t>
                </a:r>
                <a:r>
                  <a:rPr lang="en-US" altLang="en-US" sz="2400" dirty="0" smtClean="0">
                    <a:cs typeface="Calibri"/>
                  </a:rPr>
                  <a:t>if for any</a:t>
                </a:r>
              </a:p>
              <a:p>
                <a:pPr defTabSz="914400">
                  <a:defRPr/>
                </a:pPr>
                <a:r>
                  <a:rPr lang="en-US" altLang="en-US" sz="2400" i="1" dirty="0" smtClean="0">
                    <a:solidFill>
                      <a:srgbClr val="023CFF"/>
                    </a:solidFill>
                    <a:latin typeface="Times"/>
                    <a:cs typeface="Times"/>
                  </a:rPr>
                  <a:t>α-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perturbation</a:t>
                </a:r>
                <a:r>
                  <a:rPr lang="en-US" altLang="en-US" sz="2400" dirty="0" smtClean="0">
                    <a:latin typeface="Times"/>
                    <a:cs typeface="Times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 panose="02040503050406030204" pitchFamily="18" charset="0"/>
                            <a:cs typeface="Times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Times"/>
                          </a:rPr>
                          <m:t>𝑑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1F43FF"/>
                            </a:solidFill>
                            <a:latin typeface="Cambria Math"/>
                            <a:cs typeface="Times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rgbClr val="1F43FF"/>
                        </a:solidFill>
                        <a:latin typeface="Cambria Math"/>
                        <a:cs typeface="Times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cs typeface="Calibri"/>
                  </a:rPr>
                  <a:t>, </a:t>
                </a:r>
                <a:r>
                  <a:rPr lang="en-US" sz="2400" dirty="0" smtClean="0">
                    <a:cs typeface="Calibri"/>
                  </a:rPr>
                  <a:t>the optimal clustering is the same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1F43FF"/>
                        </a:solidFill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Calibri"/>
                  </a:rPr>
                  <a:t>.</a:t>
                </a:r>
                <a:endParaRPr lang="en-US" sz="2400" dirty="0">
                  <a:cs typeface="Calibri"/>
                </a:endParaRPr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7" y="1424061"/>
                <a:ext cx="8467602" cy="1089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57"/>
          <p:cNvSpPr txBox="1">
            <a:spLocks noChangeArrowheads="1"/>
          </p:cNvSpPr>
          <p:nvPr/>
        </p:nvSpPr>
        <p:spPr bwMode="auto">
          <a:xfrm>
            <a:off x="257283" y="1071997"/>
            <a:ext cx="1717265" cy="338554"/>
          </a:xfrm>
          <a:prstGeom prst="rect">
            <a:avLst/>
          </a:prstGeom>
          <a:solidFill>
            <a:srgbClr val="800000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>
                <a:solidFill>
                  <a:srgbClr val="F6E7D6"/>
                </a:solidFill>
                <a:latin typeface="Comic Sans MS" pitchFamily="66" charset="0"/>
              </a:rPr>
              <a:t>Bilu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 &amp; </a:t>
            </a:r>
            <a:r>
              <a:rPr lang="en-US" altLang="en-US" sz="1600" dirty="0" err="1" smtClean="0">
                <a:solidFill>
                  <a:srgbClr val="F6E7D6"/>
                </a:solidFill>
                <a:latin typeface="Comic Sans MS" pitchFamily="66" charset="0"/>
              </a:rPr>
              <a:t>Linial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 </a:t>
            </a:r>
            <a:r>
              <a:rPr lang="fr-FR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’</a:t>
            </a:r>
            <a:r>
              <a:rPr lang="en-US" altLang="en-US" sz="1600" dirty="0" smtClean="0">
                <a:solidFill>
                  <a:srgbClr val="F6E7D6"/>
                </a:solidFill>
                <a:latin typeface="Comic Sans MS" pitchFamily="66" charset="0"/>
              </a:rPr>
              <a:t>12:</a:t>
            </a:r>
            <a:endParaRPr lang="en-US" altLang="en-US" sz="1600" dirty="0">
              <a:solidFill>
                <a:srgbClr val="F6E7D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0.25"/>
  <p:tag name="OUTPUTDPI" val="1200"/>
  <p:tag name="LATEXADDIN" val="\documentclass{article}&#10;\usepackage{amsmath}&#10;\usepackage[dvipsnames]{xcolor}&#10;\pagestyle{empty}&#10;\begin{document}&#10;\color{PineGreen} {&#10;$d(p,q)\leq d(p,r)+d(r,q)$&#10;}&#10;&#10;&#10;&#10;\end{document}"/>
  <p:tag name="IGUANATEXSIZE" val="24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339.75"/>
  <p:tag name="OUTPUTDPI" val="1200"/>
  <p:tag name="LATEXADDIN" val="\documentclass{article}&#10;\usepackage{amsmath}&#10;\usepackage{color}&#10;\pagestyle{empty}&#10;\begin{document}&#10;&#10;{\color{blue}&#10;$p\in C_i$&#10;}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5.25"/>
  <p:tag name="OUTPUTDPI" val="1200"/>
  <p:tag name="LATEXADDIN" val="\documentclass{article}&#10;\usepackage{amsmath}&#10;\usepackage{color}&#10;\pagestyle{empty}&#10;\begin{document}&#10;&#10;{\color{blue}&#10;$q\in C_j$&#10;&#10;}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55.75"/>
  <p:tag name="OUTPUTDPI" val="1200"/>
  <p:tag name="LATEXADDIN" val="\documentclass{article}&#10;\usepackage{amsmath}&#10;\usepackage{color}&#10;\pagestyle{empty}&#10;\begin{document}&#10;&#10;{\color{blue}&#10;$i\neq j$&#10;&#10;}&#10;&#10;\end{document}"/>
  <p:tag name="IGUANATEXSIZE" val="24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55.75"/>
  <p:tag name="OUTPUTDPI" val="1200"/>
  <p:tag name="LATEXADDIN" val="\documentclass{article}&#10;\usepackage{amsmath}&#10;\usepackage{color}&#10;\pagestyle{empty}&#10;\begin{document}&#10;&#10;{\color{blue}&#10;$i\neq j$&#10;&#10;}&#10;&#10;\end{document}"/>
  <p:tag name="IGUANATEXSIZE" val="24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color}&#10;\pagestyle{empty}&#10;\begin{document}&#10;&#10;{\color{blue}&#10;$d(c_i,p)&lt;d(q,p)$&#10;}&#10;&#10;\end{document}"/>
  <p:tag name="IGUANATEXSIZE" val="24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25"/>
  <p:tag name="OUTPUTDPI" val="1200"/>
  <p:tag name="LATEXADDIN" val="\documentclass{article}&#10;\usepackage{amsmath}&#10;\usepackage{color}&#10;\pagestyle{empty}&#10;\begin{document}&#10;\color{red} {&#10;$&gt;r^*$&#10;}&#10;&#10;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554.25"/>
  <p:tag name="OUTPUTDPI" val="1200"/>
  <p:tag name="LATEXADDIN" val="\documentclass{article}&#10;\usepackage{amsmath}&#10;\usepackage[dvipsnames]{xcolor}&#10;\pagestyle{empty}&#10;\begin{document}&#10;\color{blue} {&#10;$C_1,\dots,C_k$&#10;}&#10;&#10;&#10;&#10;\end{document}"/>
  <p:tag name="IGUANATEXSIZE" val="20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485.25"/>
  <p:tag name="OUTPUTDPI" val="1200"/>
  <p:tag name="LATEXADDIN" val="\documentclass{article}&#10;\usepackage{amsmath}&#10;\usepackage[dvipsnames]{xcolor}&#10;\pagestyle{empty}&#10;\begin{document}&#10;\color{blue} {&#10;$c_1,\dots,c_k$&#10;}&#10;&#10;&#10;&#10;\end{document}"/>
  <p:tag name="IGUANATEXSIZE" val="20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651"/>
  <p:tag name="OUTPUTDPI" val="1200"/>
  <p:tag name="LATEXADDIN" val="\documentclass{article}&#10;\usepackage{amsmath}&#10;\usepackage{color}&#10;\pagestyle{empty}&#10;\begin{document}&#10;&#10;{\color{blue}&#10;$d(p,c_j)&gt;r^*$&#10;}&#10;&#10;&#10;\end{document}"/>
  <p:tag name="IGUANATEXSIZE" val="24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339.75"/>
  <p:tag name="OUTPUTDPI" val="1200"/>
  <p:tag name="LATEXADDIN" val="\documentclass{article}&#10;\usepackage{amsmath}&#10;\usepackage{color}&#10;\pagestyle{empty}&#10;\begin{document}&#10;&#10;{\color{blue}&#10;$p\in C_i$&#10;}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490.5"/>
  <p:tag name="LATEXADDIN" val="\documentclass{article}&#10;\usepackage{amsmath}&#10;\usepackage{color}&#10;\pagestyle{empty}&#10;\begin{document}&#10;&#10;\color{blue}&#10;$O(\log^* n)$&#10;&#10;\end{document}"/>
  <p:tag name="IGUANATEXSIZE" val="20"/>
  <p:tag name="IGUANATEXCURSOR" val="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339.75"/>
  <p:tag name="OUTPUTDPI" val="1200"/>
  <p:tag name="LATEXADDIN" val="\documentclass{article}&#10;\usepackage{amsmath}&#10;\usepackage{color}&#10;\pagestyle{empty}&#10;\begin{document}&#10;&#10;{\color{blue}&#10;$p\in C_i$&#10;}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5.25"/>
  <p:tag name="OUTPUTDPI" val="1200"/>
  <p:tag name="LATEXADDIN" val="\documentclass{article}&#10;\usepackage{amsmath}&#10;\usepackage{color}&#10;\pagestyle{empty}&#10;\begin{document}&#10;&#10;{\color{blue}&#10;$q\in C_j$&#10;&#10;}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55.75"/>
  <p:tag name="OUTPUTDPI" val="1200"/>
  <p:tag name="LATEXADDIN" val="\documentclass{article}&#10;\usepackage{amsmath}&#10;\usepackage{color}&#10;\pagestyle{empty}&#10;\begin{document}&#10;&#10;{\color{blue}&#10;$i\neq j$&#10;&#10;}&#10;&#10;\end{document}"/>
  <p:tag name="IGUANATEXSIZE" val="24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55.75"/>
  <p:tag name="OUTPUTDPI" val="1200"/>
  <p:tag name="LATEXADDIN" val="\documentclass{article}&#10;\usepackage{amsmath}&#10;\usepackage{color}&#10;\pagestyle{empty}&#10;\begin{document}&#10;&#10;{\color{blue}&#10;$i\neq j$&#10;&#10;}&#10;&#10;\end{document}"/>
  <p:tag name="IGUANATEXSIZE" val="24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color}&#10;\pagestyle{empty}&#10;\begin{document}&#10;&#10;{\color{blue}&#10;$d(c_i,p)&lt;d(q,p)$&#10;}&#10;&#10;\end{document}"/>
  <p:tag name="IGUANATEXSIZE" val="24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361.5"/>
  <p:tag name="OUTPUTDPI" val="1200"/>
  <p:tag name="LATEXADDIN" val="\documentclass{article}&#10;\usepackage{amsmath}&#10;\usepackage{color}&#10;\pagestyle{empty}&#10;\begin{document}&#10;\color{blue}&#10;{&#10;$p\in G_c$&#10;}&#10;&#10;&#10;&#10;\end{document}"/>
  <p:tag name="IGUANATEXSIZE" val="24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68"/>
  <p:tag name="OUTPUTDPI" val="1200"/>
  <p:tag name="LATEXADDIN" val="\documentclass{article}&#10;\usepackage{amsmath}&#10;\usepackage{color}&#10;\pagestyle{empty}&#10;\begin{document}&#10;\color{blue}&#10;{&#10;$G_{c_i}=C_i$&#10;}&#10;&#10;\end{document}"/>
  <p:tag name="IGUANATEXSIZE" val="2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29"/>
  <p:tag name="OUTPUTDPI" val="1200"/>
  <p:tag name="LATEXADDIN" val="\documentclass{article}&#10;\usepackage{amsmath}&#10;\usepackage{color}&#10;\pagestyle{empty}&#10;\begin{document}&#10;\color{blue}&#10;{&#10;$G_c\subseteq C_i$&#10;}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\color{blue}&#10;{&#10;$G_{c}$&#10;}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291.75"/>
  <p:tag name="OUTPUTDPI" val="1200"/>
  <p:tag name="LATEXADDIN" val="\documentclass{article}&#10;\usepackage{amsmath}&#10;\usepackage{color}&#10;\pagestyle{empty}&#10;\begin{document}&#10;{\color{blue}&#10;$c\in A$&#10;}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45.5"/>
  <p:tag name="LATEXADDIN" val="\documentclass{article}&#10;\usepackage{amsmath}&#10;\pagestyle{empty}&#10;\usepackage{color}&#10;\begin{document}&#10;\color{blue}&#10;$O(1) \text{ or } polylog(n))$&#10;&#10;&#10;&#10;\end{document}"/>
  <p:tag name="IGUANATEXSIZE" val="20"/>
  <p:tag name="IGUANATEXCURSOR" val="1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{\color{blue}&#10;$G_c$&#10;}&#10;&#10;\end{document}"/>
  <p:tag name="IGUANATEXSIZE" val="24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74.75"/>
  <p:tag name="OUTPUTDPI" val="1200"/>
  <p:tag name="LATEXADDIN" val="\documentclass{article}&#10;\usepackage{amsmath}&#10;\usepackage{color}&#10;\pagestyle{empty}&#10;\begin{document}&#10;{\color{blue}&#10;$G_c\subseteq G_{c'}$&#10;}&#10;&#10;\end{document}"/>
  <p:tag name="IGUANATEXSIZE" val="24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{\color{blue}&#10;$G_c$&#10;}&#10;&#10;\end{document}"/>
  <p:tag name="IGUANATEXSIZE" val="24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{\color{blue}&#10;$G_c$&#10;}&#10;&#10;\end{document}"/>
  <p:tag name="IGUANATEXSIZE" val="24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74.75"/>
  <p:tag name="OUTPUTDPI" val="1200"/>
  <p:tag name="LATEXADDIN" val="\documentclass{article}&#10;\usepackage{amsmath}&#10;\usepackage{color}&#10;\pagestyle{empty}&#10;\begin{document}&#10;{\color{blue}&#10;$G_c\subseteq G_{c'}$&#10;}&#10;&#10;\end{document}"/>
  <p:tag name="IGUANATEXSIZE" val="24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{\color{blue}&#10;$G_c$&#10;}&#10;&#10;\end{document}"/>
  <p:tag name="IGUANATEXSIZE" val="24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291.75"/>
  <p:tag name="OUTPUTDPI" val="1200"/>
  <p:tag name="LATEXADDIN" val="\documentclass{article}&#10;\usepackage{amsmath}&#10;\usepackage{color}&#10;\pagestyle{empty}&#10;\begin{document}&#10;{\color{blue}&#10;$c\in A$&#10;}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\color{blue} {&#10;$G_c$}&#10;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29"/>
  <p:tag name="OUTPUTDPI" val="1200"/>
  <p:tag name="LATEXADDIN" val="\documentclass{article}&#10;\usepackage{amsmath}&#10;\usepackage{color}&#10;\pagestyle{empty}&#10;\begin{document}&#10;\color{blue}&#10;{&#10;$G_c\subseteq C_i$&#10;}&#10;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5"/>
  <p:tag name="ORIGINALWIDTH" val="707.25"/>
  <p:tag name="OUTPUTDPI" val="1200"/>
  <p:tag name="LATEXADDIN" val="\documentclass{article}&#10;\usepackage{amsmath}&#10;\usepackage{color}&#10;\pagestyle{empty}&#10;\begin{document}&#10;{\color{blue}&#10;$G_{c_i}=C_i\cap A$&#10;&#10;}&#10;&#10;&#10;&#10;\end{document}"/>
  <p:tag name="IGUANATEXSIZE" val="24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69.75"/>
  <p:tag name="LATEXADDIN" val="\documentclass{article}&#10;\usepackage{amsmath}&#10;\usepackage{color}&#10;\pagestyle{empty}&#10;\begin{document}&#10;\color{red}&#10;&#10;$1+\sqrt{2}$&#10;&#10;&#10;\end{document}"/>
  <p:tag name="IGUANATEXSIZE" val="20"/>
  <p:tag name="IGUANATEXCURSOR" val="1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164.25"/>
  <p:tag name="OUTPUTDPI" val="1200"/>
  <p:tag name="LATEXADDIN" val="\documentclass{article}&#10;\usepackage{amsmath}&#10;\usepackage{color}&#10;\pagestyle{empty}&#10;\begin{document}&#10;\color{blue}&#10;{&#10;$G_{c_i}$&#10;}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35.75"/>
  <p:tag name="OUTPUTDPI" val="1200"/>
  <p:tag name="LATEXADDIN" val="\documentclass{article}&#10;\usepackage{amsmath}&#10;\usepackage{color}&#10;\pagestyle{empty}&#10;\begin{document}&#10;\color{blue} {&#10;$G_c$}&#10;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429"/>
  <p:tag name="OUTPUTDPI" val="1200"/>
  <p:tag name="LATEXADDIN" val="\documentclass{article}&#10;\usepackage{amsmath}&#10;\usepackage{color}&#10;\pagestyle{empty}&#10;\begin{document}&#10;\color{blue}&#10;{&#10;$G_c\subseteq C_i$&#10;}&#10;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348"/>
  <p:tag name="LATEXADDIN" val="\documentclass{article}&#10;\usepackage{amsmath}&#10;\usepackage{color}&#10;\pagestyle{empty}&#10;\begin{document}&#10;\color{red}&#10;&#10;$\Omega(\sqrt{n})$&#10;&#10;&#10;\end{document}"/>
  <p:tag name="IGUANATEXSIZE" val="20"/>
  <p:tag name="IGUANATEXCURS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6"/>
  <p:tag name="LATEXADDIN" val="\documentclass{article}&#10;\usepackage{amsmath}&#10;\usepackage{color}&#10;\pagestyle{empty}&#10;\begin{document}&#10;\color{red}&#10;$d(p,c_i)&gt;&gt;d(c_i,p) $&#10;&#10;&#10;\end{document}"/>
  <p:tag name="IGUANATEXSIZE" val="20"/>
  <p:tag name="IGUANATEXCURSOR" val="1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47.5"/>
  <p:tag name="LATEXADDIN" val="\documentclass{article}&#10;\usepackage{amsmath}&#10;\usepackage{color}&#10;\pagestyle{empty}&#10;\begin{document}&#10;\color{blue}&#10;&#10;$A=\{p\mid \forall q, \text{ } d(q,p)\leq r^* \implies d(p,q)\leq r^*\}$&#10;&#10;&#10;&#10;\end{document}"/>
  <p:tag name="IGUANATEXSIZE" val="20"/>
  <p:tag name="IGUANATEXCURSOR" val="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651"/>
  <p:tag name="OUTPUTDPI" val="1200"/>
  <p:tag name="LATEXADDIN" val="\documentclass{article}&#10;\usepackage{amsmath}&#10;\usepackage{color}&#10;\pagestyle{empty}&#10;\begin{document}&#10;&#10;{\color{blue}&#10;$d(p,c_j)&gt;r^*$&#10;}&#10;&#10;&#10;\end{document}"/>
  <p:tag name="IGUANATEXSIZE" val="24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339.75"/>
  <p:tag name="OUTPUTDPI" val="1200"/>
  <p:tag name="LATEXADDIN" val="\documentclass{article}&#10;\usepackage{amsmath}&#10;\usepackage{color}&#10;\pagestyle{empty}&#10;\begin{document}&#10;&#10;{\color{blue}&#10;$p\in C_i$&#10;}&#10;&#10;&#10;\end{document}"/>
  <p:tag name="IGUANATEXSIZE" val="24"/>
  <p:tag name="IGUANATEXCURSOR" val="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temp_nika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temp_nika.thmx</Template>
  <TotalTime>23499</TotalTime>
  <Words>1019</Words>
  <Application>Microsoft Office PowerPoint</Application>
  <PresentationFormat>On-screen Show (4:3)</PresentationFormat>
  <Paragraphs>259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45 Helvetica Light</vt:lpstr>
      <vt:lpstr>Arial</vt:lpstr>
      <vt:lpstr>Calibri</vt:lpstr>
      <vt:lpstr>Cambria Math</vt:lpstr>
      <vt:lpstr>Comic Sans MS</vt:lpstr>
      <vt:lpstr>Copperplate Gothic Bold</vt:lpstr>
      <vt:lpstr>Geneva</vt:lpstr>
      <vt:lpstr>Osaka</vt:lpstr>
      <vt:lpstr>Times</vt:lpstr>
      <vt:lpstr>temp_nika</vt:lpstr>
      <vt:lpstr>k-center Clustering under Perturbation Resilience</vt:lpstr>
      <vt:lpstr>Clustering is everywhere</vt:lpstr>
      <vt:lpstr>k-center Clustering</vt:lpstr>
      <vt:lpstr>Asymmetric k-center (AkC)</vt:lpstr>
      <vt:lpstr>Known approximation results</vt:lpstr>
      <vt:lpstr>Outline</vt:lpstr>
      <vt:lpstr>Beyond the worst-case</vt:lpstr>
      <vt:lpstr>Perturbation Resilience</vt:lpstr>
      <vt:lpstr>Perturbation Resilience</vt:lpstr>
      <vt:lpstr>Prior Work</vt:lpstr>
      <vt:lpstr>Outline</vt:lpstr>
      <vt:lpstr>Symmetric k-center under 2-PR</vt:lpstr>
      <vt:lpstr>Asymmetric k-center under 2-PR</vt:lpstr>
      <vt:lpstr>Facts about Set A</vt:lpstr>
      <vt:lpstr>Two Useful Properties</vt:lpstr>
      <vt:lpstr>Key Observation</vt:lpstr>
      <vt:lpstr>Algorithm</vt:lpstr>
      <vt:lpstr>Proof Idea</vt:lpstr>
      <vt:lpstr>Outline</vt:lpstr>
      <vt:lpstr>Lower Bounds</vt:lpstr>
      <vt:lpstr>Robust Stability Conditions</vt:lpstr>
      <vt:lpstr>k-center under (3,ε)-PR</vt:lpstr>
      <vt:lpstr>Conclusion </vt:lpstr>
      <vt:lpstr>Open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Halfspaces in Presence of Bounded Noise</dc:title>
  <dc:creator>Nika Haghtalab</dc:creator>
  <cp:lastModifiedBy>Colin</cp:lastModifiedBy>
  <cp:revision>2179</cp:revision>
  <dcterms:created xsi:type="dcterms:W3CDTF">2015-05-02T18:55:45Z</dcterms:created>
  <dcterms:modified xsi:type="dcterms:W3CDTF">2016-11-14T16:40:58Z</dcterms:modified>
</cp:coreProperties>
</file>