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10"/>
  </p:notesMasterIdLst>
  <p:sldIdLst>
    <p:sldId id="256" r:id="rId2"/>
    <p:sldId id="474" r:id="rId3"/>
    <p:sldId id="433" r:id="rId4"/>
    <p:sldId id="434" r:id="rId5"/>
    <p:sldId id="435" r:id="rId6"/>
    <p:sldId id="436" r:id="rId7"/>
    <p:sldId id="437" r:id="rId8"/>
    <p:sldId id="438" r:id="rId9"/>
    <p:sldId id="439" r:id="rId10"/>
    <p:sldId id="475" r:id="rId11"/>
    <p:sldId id="455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335" r:id="rId24"/>
    <p:sldId id="336" r:id="rId25"/>
    <p:sldId id="337" r:id="rId26"/>
    <p:sldId id="339" r:id="rId27"/>
    <p:sldId id="338" r:id="rId28"/>
    <p:sldId id="340" r:id="rId29"/>
    <p:sldId id="341" r:id="rId30"/>
    <p:sldId id="342" r:id="rId31"/>
    <p:sldId id="343" r:id="rId32"/>
    <p:sldId id="344" r:id="rId33"/>
    <p:sldId id="345" r:id="rId34"/>
    <p:sldId id="456" r:id="rId35"/>
    <p:sldId id="457" r:id="rId36"/>
    <p:sldId id="458" r:id="rId37"/>
    <p:sldId id="348" r:id="rId38"/>
    <p:sldId id="349" r:id="rId39"/>
    <p:sldId id="540" r:id="rId40"/>
    <p:sldId id="529" r:id="rId41"/>
    <p:sldId id="420" r:id="rId42"/>
    <p:sldId id="421" r:id="rId43"/>
    <p:sldId id="416" r:id="rId44"/>
    <p:sldId id="419" r:id="rId45"/>
    <p:sldId id="418" r:id="rId46"/>
    <p:sldId id="417" r:id="rId47"/>
    <p:sldId id="413" r:id="rId48"/>
    <p:sldId id="415" r:id="rId49"/>
    <p:sldId id="414" r:id="rId50"/>
    <p:sldId id="422" r:id="rId51"/>
    <p:sldId id="477" r:id="rId52"/>
    <p:sldId id="478" r:id="rId53"/>
    <p:sldId id="479" r:id="rId54"/>
    <p:sldId id="480" r:id="rId55"/>
    <p:sldId id="481" r:id="rId56"/>
    <p:sldId id="354" r:id="rId57"/>
    <p:sldId id="355" r:id="rId58"/>
    <p:sldId id="356" r:id="rId59"/>
    <p:sldId id="357" r:id="rId60"/>
    <p:sldId id="358" r:id="rId61"/>
    <p:sldId id="360" r:id="rId62"/>
    <p:sldId id="361" r:id="rId63"/>
    <p:sldId id="362" r:id="rId64"/>
    <p:sldId id="363" r:id="rId65"/>
    <p:sldId id="476" r:id="rId66"/>
    <p:sldId id="364" r:id="rId67"/>
    <p:sldId id="365" r:id="rId68"/>
    <p:sldId id="366" r:id="rId69"/>
    <p:sldId id="367" r:id="rId70"/>
    <p:sldId id="412" r:id="rId71"/>
    <p:sldId id="411" r:id="rId72"/>
    <p:sldId id="410" r:id="rId73"/>
    <p:sldId id="409" r:id="rId74"/>
    <p:sldId id="482" r:id="rId75"/>
    <p:sldId id="483" r:id="rId76"/>
    <p:sldId id="530" r:id="rId77"/>
    <p:sldId id="532" r:id="rId78"/>
    <p:sldId id="533" r:id="rId79"/>
    <p:sldId id="531" r:id="rId80"/>
    <p:sldId id="484" r:id="rId81"/>
    <p:sldId id="485" r:id="rId82"/>
    <p:sldId id="534" r:id="rId83"/>
    <p:sldId id="535" r:id="rId84"/>
    <p:sldId id="486" r:id="rId85"/>
    <p:sldId id="487" r:id="rId86"/>
    <p:sldId id="488" r:id="rId87"/>
    <p:sldId id="489" r:id="rId88"/>
    <p:sldId id="490" r:id="rId89"/>
    <p:sldId id="491" r:id="rId90"/>
    <p:sldId id="492" r:id="rId91"/>
    <p:sldId id="493" r:id="rId92"/>
    <p:sldId id="494" r:id="rId93"/>
    <p:sldId id="495" r:id="rId94"/>
    <p:sldId id="496" r:id="rId95"/>
    <p:sldId id="368" r:id="rId96"/>
    <p:sldId id="498" r:id="rId97"/>
    <p:sldId id="499" r:id="rId98"/>
    <p:sldId id="500" r:id="rId99"/>
    <p:sldId id="497" r:id="rId100"/>
    <p:sldId id="536" r:id="rId101"/>
    <p:sldId id="537" r:id="rId102"/>
    <p:sldId id="538" r:id="rId103"/>
    <p:sldId id="539" r:id="rId104"/>
    <p:sldId id="502" r:id="rId105"/>
    <p:sldId id="504" r:id="rId106"/>
    <p:sldId id="505" r:id="rId107"/>
    <p:sldId id="506" r:id="rId108"/>
    <p:sldId id="314" r:id="rId1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10" autoAdjust="0"/>
  </p:normalViewPr>
  <p:slideViewPr>
    <p:cSldViewPr snapToGrid="0" snapToObjects="1">
      <p:cViewPr varScale="1">
        <p:scale>
          <a:sx n="126" d="100"/>
          <a:sy n="126" d="100"/>
        </p:scale>
        <p:origin x="144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1" units="cm"/>
          <inkml:channel name="Y" type="integer" max="1535" units="cm"/>
          <inkml:channel name="T" type="integer" max="2.14748E9" units="dev"/>
        </inkml:traceFormat>
        <inkml:channelProperties>
          <inkml:channelProperty channel="X" name="resolution" value="122.46637" units="1/cm"/>
          <inkml:channelProperty channel="Y" name="resolution" value="122.8" units="1/cm"/>
          <inkml:channelProperty channel="T" name="resolution" value="1" units="1/dev"/>
        </inkml:channelProperties>
      </inkml:inkSource>
      <inkml:timestamp xml:id="ts0" timeString="2014-05-30T17:16:21.4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172845B-7FE7-4A46-BA4B-1F7F12EF280B}" emma:medium="tactile" emma:mode="ink">
          <msink:context xmlns:msink="http://schemas.microsoft.com/ink/2010/main" type="writingRegion" rotatedBoundingBox="26132,16724 26147,16724 26147,16739 26132,16739"/>
        </emma:interpretation>
      </emma:emma>
    </inkml:annotationXML>
    <inkml:traceGroup>
      <inkml:annotationXML>
        <emma:emma xmlns:emma="http://www.w3.org/2003/04/emma" version="1.0">
          <emma:interpretation id="{7A47B89D-5497-4B33-A30A-62A9BF732661}" emma:medium="tactile" emma:mode="ink">
            <msink:context xmlns:msink="http://schemas.microsoft.com/ink/2010/main" type="paragraph" rotatedBoundingBox="26132,16724 26147,16724 26147,16739 26132,16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39B29F-DA8E-40EF-B6CC-4278E8D9941F}" emma:medium="tactile" emma:mode="ink">
              <msink:context xmlns:msink="http://schemas.microsoft.com/ink/2010/main" type="line" rotatedBoundingBox="26132,16724 26147,16724 26147,16739 26132,16739"/>
            </emma:interpretation>
          </emma:emma>
        </inkml:annotationXML>
        <inkml:traceGroup>
          <inkml:annotationXML>
            <emma:emma xmlns:emma="http://www.w3.org/2003/04/emma" version="1.0">
              <emma:interpretation id="{B54CDAB2-B5EE-4A31-88CA-14180C0000BA}" emma:medium="tactile" emma:mode="ink">
                <msink:context xmlns:msink="http://schemas.microsoft.com/ink/2010/main" type="inkWord" rotatedBoundingBox="26132,16724 26147,16724 26147,16739 26132,16739"/>
              </emma:interpretation>
            </emma:emma>
          </inkml:annotationXML>
          <inkml:trace contextRef="#ctx0" brushRef="#br0">0 0 0,'0'0'16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B5D86-D331-8646-B94B-1EB0A8C3ADA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D28F8-3950-6643-BC01-B6AAF5F5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28F8-3950-6643-BC01-B6AAF5F569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28F8-3950-6643-BC01-B6AAF5F569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5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28F8-3950-6643-BC01-B6AAF5F569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2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28F8-3950-6643-BC01-B6AAF5F569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3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28F8-3950-6643-BC01-B6AAF5F569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7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28F8-3950-6643-BC01-B6AAF5F569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28F8-3950-6643-BC01-B6AAF5F569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E1A8-032A-B147-A0A3-4EE8A16660D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F37-0B97-0B44-BA02-319E4FF86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0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E1A8-032A-B147-A0A3-4EE8A16660D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F37-0B97-0B44-BA02-319E4FF868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46617" y="1131888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6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E1A8-032A-B147-A0A3-4EE8A16660D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F37-0B97-0B44-BA02-319E4FF86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792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E1A8-032A-B147-A0A3-4EE8A16660D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F37-0B97-0B44-BA02-319E4FF868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6617" y="1131888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7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E1A8-032A-B147-A0A3-4EE8A16660D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F37-0B97-0B44-BA02-319E4FF86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9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E1A8-032A-B147-A0A3-4EE8A16660D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F37-0B97-0B44-BA02-319E4FF8689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46617" y="1131888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99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E1A8-032A-B147-A0A3-4EE8A16660D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F37-0B97-0B44-BA02-319E4FF8689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6617" y="1131888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91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E1A8-032A-B147-A0A3-4EE8A16660D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F37-0B97-0B44-BA02-319E4FF868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6617" y="1131888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7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E1A8-032A-B147-A0A3-4EE8A16660D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F37-0B97-0B44-BA02-319E4FF86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E1A8-032A-B147-A0A3-4EE8A16660D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F37-0B97-0B44-BA02-319E4FF86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E1A8-032A-B147-A0A3-4EE8A16660D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CF37-0B97-0B44-BA02-319E4FF86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6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1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5167"/>
            <a:ext cx="8229600" cy="4580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E1A8-032A-B147-A0A3-4EE8A16660D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CF37-0B97-0B44-BA02-319E4FF86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224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224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224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224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224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microsoft.com/office/2007/relationships/hdphoto" Target="../media/hdphoto3.wdp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microsoft.com/office/2007/relationships/hdphoto" Target="../media/hdphoto1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microsoft.com/office/2007/relationships/hdphoto" Target="../media/hdphoto12.wdp"/><Relationship Id="rId4" Type="http://schemas.microsoft.com/office/2007/relationships/hdphoto" Target="../media/hdphoto11.wdp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microsoft.com/office/2007/relationships/hdphoto" Target="../media/hdphoto1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microsoft.com/office/2007/relationships/hdphoto" Target="../media/hdphoto1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microsoft.com/office/2007/relationships/hdphoto" Target="../media/hdphoto16.wdp"/><Relationship Id="rId9" Type="http://schemas.microsoft.com/office/2007/relationships/hdphoto" Target="../media/hdphoto17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microsoft.com/office/2007/relationships/hdphoto" Target="../media/hdphoto17.wdp"/><Relationship Id="rId4" Type="http://schemas.microsoft.com/office/2007/relationships/hdphoto" Target="../media/hdphoto18.wdp"/><Relationship Id="rId9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15.png"/><Relationship Id="rId5" Type="http://schemas.microsoft.com/office/2007/relationships/hdphoto" Target="../media/hdphoto14.wdp"/><Relationship Id="rId10" Type="http://schemas.microsoft.com/office/2007/relationships/hdphoto" Target="../media/hdphoto17.wdp"/><Relationship Id="rId4" Type="http://schemas.microsoft.com/office/2007/relationships/hdphoto" Target="../media/hdphoto13.wdp"/><Relationship Id="rId9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hyperlink" Target="https://www.google.ch/url?sa=i&amp;rct=j&amp;q=&amp;esrc=s&amp;source=images&amp;cd=&amp;ved=0ahUKEwjM9YH8xKHPAhVD42MKHUaWBSYQjRwIBw&amp;url=https://play.google.com/store/apps/details?id%3Dcoin.terens.coinflip&amp;psig=AFQjCNG7rkrZBXXz-FT_Ig7BoIUZs6L6jQ&amp;ust=1474584361646082" TargetMode="Externa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h/url?sa=i&amp;rct=j&amp;q=&amp;esrc=s&amp;source=images&amp;cd=&amp;ved=0ahUKEwjM9YH8xKHPAhVD42MKHUaWBSYQjRwIBw&amp;url=https://play.google.com/store/apps/details?id%3Dcoin.terens.coinflip&amp;psig=AFQjCNG7rkrZBXXz-FT_Ig7BoIUZs6L6jQ&amp;ust=1474584361646082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h/url?sa=i&amp;rct=j&amp;q=&amp;esrc=s&amp;source=images&amp;cd=&amp;ved=0ahUKEwjM9YH8xKHPAhVD42MKHUaWBSYQjRwIBw&amp;url=https://play.google.com/store/apps/details?id%3Dcoin.terens.coinflip&amp;psig=AFQjCNG7rkrZBXXz-FT_Ig7BoIUZs6L6jQ&amp;ust=1474584361646082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318" y="1553135"/>
            <a:ext cx="8703365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Secretary Problems and Online Selection with A Priori Information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0542"/>
            <a:ext cx="6400800" cy="1590968"/>
          </a:xfrm>
        </p:spPr>
        <p:txBody>
          <a:bodyPr/>
          <a:lstStyle/>
          <a:p>
            <a:r>
              <a:rPr lang="en-US" dirty="0" smtClean="0"/>
              <a:t>Ola Svensson</a:t>
            </a:r>
          </a:p>
          <a:p>
            <a:endParaRPr lang="en-US" dirty="0"/>
          </a:p>
        </p:txBody>
      </p:sp>
      <p:pic>
        <p:nvPicPr>
          <p:cNvPr id="4" name="Picture 3" descr="EPFL_logo-trans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256" y="4308901"/>
            <a:ext cx="2211264" cy="107042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5961236"/>
            <a:ext cx="9144000" cy="331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ts val="1224"/>
              </a:spcBef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224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224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224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224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Joint work with Moran Feldman (Open University) and Rico </a:t>
            </a:r>
            <a:r>
              <a:rPr lang="en-US" b="1" dirty="0" err="1" smtClean="0"/>
              <a:t>Zenklusen</a:t>
            </a:r>
            <a:r>
              <a:rPr lang="en-US" b="1" dirty="0" smtClean="0"/>
              <a:t> (ETHZ)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45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strategy?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347881"/>
            <a:ext cx="8229599" cy="2099267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895" y="5185405"/>
            <a:ext cx="552076" cy="552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688" y="5185405"/>
            <a:ext cx="552076" cy="552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756" y="5167627"/>
            <a:ext cx="552076" cy="552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505" y="5167627"/>
            <a:ext cx="552076" cy="552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727" y="5167627"/>
            <a:ext cx="552076" cy="55207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7797" y="642452"/>
            <a:ext cx="7845286" cy="594148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3568" y="739471"/>
                <a:ext cx="7005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CLAIM: </a:t>
                </a:r>
                <a:r>
                  <a:rPr lang="en-US" sz="2000" dirty="0" smtClean="0"/>
                  <a:t>The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of problematic elements is a strict subset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8" y="739471"/>
                <a:ext cx="700510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95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77797" y="1566130"/>
            <a:ext cx="7845286" cy="5071737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3568" y="1664179"/>
                <a:ext cx="70051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THE FORMULAS: </a:t>
                </a:r>
              </a:p>
              <a:p>
                <a:endParaRPr lang="en-US" sz="2000" b="1" dirty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denote the probability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000" dirty="0" smtClean="0"/>
                  <a:t> is spanned by active elements (an element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is active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8" y="1664179"/>
                <a:ext cx="7005100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957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5968" y="2734305"/>
                <a:ext cx="7005100" cy="1152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endParaRPr lang="en-US" sz="2000" b="1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𝒔𝒑𝒂𝒏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)] 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68" y="2734305"/>
                <a:ext cx="7005100" cy="11523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6772" y="3459186"/>
                <a:ext cx="70051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endParaRPr lang="en-US" sz="2000" b="1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𝒓𝒂𝒏𝒌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𝒔𝒑𝒂𝒏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772" y="3459186"/>
                <a:ext cx="7005100" cy="707886"/>
              </a:xfrm>
              <a:prstGeom prst="rect">
                <a:avLst/>
              </a:prstGeom>
              <a:blipFill rotWithShape="0">
                <a:blip r:embed="rId5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44387" y="3944073"/>
                <a:ext cx="70051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endParaRPr lang="en-US" sz="2000" b="1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𝒓𝒂𝒏𝒌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87" y="3944073"/>
                <a:ext cx="7005100" cy="707886"/>
              </a:xfrm>
              <a:prstGeom prst="rect">
                <a:avLst/>
              </a:prstGeom>
              <a:blipFill rotWithShape="0">
                <a:blip r:embed="rId6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1760" y="4422477"/>
                <a:ext cx="70051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endParaRPr lang="en-US" sz="2000" b="1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60" y="4422477"/>
                <a:ext cx="7005100" cy="707886"/>
              </a:xfrm>
              <a:prstGeom prst="rect">
                <a:avLst/>
              </a:prstGeom>
              <a:blipFill rotWithShape="0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8989" y="4813420"/>
                <a:ext cx="7005100" cy="1152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endParaRPr lang="en-US" sz="2000" b="1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89" y="4813420"/>
                <a:ext cx="7005100" cy="11523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4809" y="5991189"/>
                <a:ext cx="4703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Hence, not all elements can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≥0.99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09" y="5991189"/>
                <a:ext cx="4703788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295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60335" y="4325660"/>
            <a:ext cx="2456953" cy="12245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22133" y="4724400"/>
            <a:ext cx="1795153" cy="8257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4817533"/>
            <a:ext cx="1583487" cy="7326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the complete proof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63736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ONE ISSUE:</a:t>
            </a:r>
            <a:r>
              <a:rPr lang="en-US" dirty="0" smtClean="0"/>
              <a:t> when we contract the problematic elements that may increase the probability for previously non-problematic elements to be spanned making them problematic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SOLUTION:</a:t>
            </a:r>
            <a:r>
              <a:rPr lang="en-US" dirty="0" smtClean="0"/>
              <a:t> iteratively add problematic elements</a:t>
            </a:r>
          </a:p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909907" y="4906105"/>
            <a:ext cx="1407381" cy="6440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2740422">
            <a:off x="3583705" y="5640984"/>
            <a:ext cx="319670" cy="5882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909264">
            <a:off x="4224997" y="5629076"/>
            <a:ext cx="312086" cy="6025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5" grpId="0" build="p"/>
      <p:bldP spid="7" grpId="0" animBg="1"/>
      <p:bldP spid="10" grpId="0" animBg="1"/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7797" y="642452"/>
            <a:ext cx="7845286" cy="594148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3568" y="739471"/>
                <a:ext cx="7005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CLAIM: </a:t>
                </a:r>
                <a:r>
                  <a:rPr lang="en-US" sz="2000" dirty="0" smtClean="0"/>
                  <a:t>The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of problematic elements is</a:t>
                </a:r>
                <a:r>
                  <a:rPr lang="en-US" sz="2000" b="1" dirty="0" smtClean="0"/>
                  <a:t> still</a:t>
                </a:r>
                <a:r>
                  <a:rPr lang="en-US" sz="2000" dirty="0" smtClean="0"/>
                  <a:t> a strict subset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8" y="739471"/>
                <a:ext cx="700510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957" t="-7576" r="-60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77797" y="1566130"/>
            <a:ext cx="7845286" cy="5071737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568" y="1664179"/>
            <a:ext cx="7005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WHY IS IT TRUE? 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Big slack in the previous </a:t>
            </a:r>
            <a:r>
              <a:rPr lang="en-US" sz="2000" dirty="0" smtClean="0"/>
              <a:t>proof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Contracting an element that is spanned with probability 0.99 does not change </a:t>
            </a:r>
            <a:r>
              <a:rPr lang="en-US" sz="2000" dirty="0" smtClean="0"/>
              <a:t>much for other elements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60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7797" y="642452"/>
            <a:ext cx="7845286" cy="594148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3568" y="739471"/>
                <a:ext cx="7005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CLAIM: </a:t>
                </a:r>
                <a:r>
                  <a:rPr lang="en-US" sz="2000" dirty="0" smtClean="0"/>
                  <a:t>The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of problematic elements is a strict subset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8" y="739471"/>
                <a:ext cx="700510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95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77797" y="1566130"/>
            <a:ext cx="7845286" cy="5071737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3568" y="1664179"/>
                <a:ext cx="70051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THE FORMULAS: </a:t>
                </a:r>
              </a:p>
              <a:p>
                <a:endParaRPr lang="en-US" sz="2000" b="1" dirty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denote the probability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000" dirty="0" smtClean="0"/>
                  <a:t> is spanned by active elements plus basis of S</a:t>
                </a:r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8" y="1664179"/>
                <a:ext cx="7005100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957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5968" y="2734305"/>
                <a:ext cx="7005100" cy="1152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endParaRPr lang="en-US" sz="2000" b="1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𝒔𝒑𝒂𝒏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𝒓𝒂𝒏𝒌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68" y="2734305"/>
                <a:ext cx="7005100" cy="11523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6772" y="3459186"/>
                <a:ext cx="70051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endParaRPr lang="en-US" sz="2000" b="1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𝒓𝒂𝒏𝒌</m:t>
                      </m:r>
                      <m:d>
                        <m:dPr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𝒔𝒑𝒂𝒏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𝒓𝒂𝒏𝒌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accent2"/>
                  </a:solidFill>
                </a:endParaRPr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772" y="3459186"/>
                <a:ext cx="7005100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44387" y="3944073"/>
                <a:ext cx="70051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endParaRPr lang="en-US" sz="2000" b="1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𝒓𝒂𝒏𝒌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𝒓𝒂𝒏𝒌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accent2"/>
                  </a:solidFill>
                </a:endParaRPr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87" y="3944073"/>
                <a:ext cx="7005100" cy="10156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1760" y="4422477"/>
                <a:ext cx="70051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endParaRPr lang="en-US" sz="2000" b="1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𝒓𝒂𝒏𝒌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60" y="4422477"/>
                <a:ext cx="7005100" cy="707886"/>
              </a:xfrm>
              <a:prstGeom prst="rect">
                <a:avLst/>
              </a:prstGeom>
              <a:blipFill rotWithShape="0">
                <a:blip r:embed="rId7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1851" y="4813420"/>
                <a:ext cx="7005100" cy="145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endParaRPr lang="en-US" sz="2000" b="1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/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51" y="4813420"/>
                <a:ext cx="7005100" cy="14546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4809" y="5991189"/>
                <a:ext cx="38029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Hence, not all elements can be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09" y="5991189"/>
                <a:ext cx="3802964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60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3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9102"/>
            <a:ext cx="8229600" cy="4792663"/>
          </a:xfrm>
        </p:spPr>
        <p:txBody>
          <a:bodyPr/>
          <a:lstStyle/>
          <a:p>
            <a:r>
              <a:rPr lang="en-US" dirty="0" smtClean="0"/>
              <a:t>Knowing the distribution of improving/active elements, we show how to decompose the problem to give a constant (1/4) approximation</a:t>
            </a:r>
          </a:p>
          <a:p>
            <a:endParaRPr lang="en-US" dirty="0" smtClean="0"/>
          </a:p>
          <a:p>
            <a:r>
              <a:rPr lang="en-US" dirty="0" smtClean="0"/>
              <a:t>Quite some applications (posted pricing, prophet inequalities, …</a:t>
            </a:r>
          </a:p>
          <a:p>
            <a:endParaRPr lang="en-US" dirty="0" smtClean="0"/>
          </a:p>
          <a:p>
            <a:r>
              <a:rPr lang="en-US" dirty="0" smtClean="0"/>
              <a:t>For the </a:t>
            </a:r>
            <a:r>
              <a:rPr lang="en-US" dirty="0" err="1" smtClean="0"/>
              <a:t>matroid</a:t>
            </a:r>
            <a:r>
              <a:rPr lang="en-US" dirty="0" smtClean="0"/>
              <a:t> secretary problem we can only estimate the distribution of improving elements, making it more messy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04897" y="379720"/>
            <a:ext cx="6006354" cy="110265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6685" y="379720"/>
            <a:ext cx="1360239" cy="1102658"/>
          </a:xfrm>
          <a:prstGeom prst="ellips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0453" y="379720"/>
            <a:ext cx="2375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791" y="571871"/>
            <a:ext cx="4787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Candidate algorithm for MSP</a:t>
            </a:r>
          </a:p>
          <a:p>
            <a:r>
              <a:rPr lang="en-US" sz="2000" dirty="0" smtClean="0"/>
              <a:t>Other open problems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77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algorithm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9149" y="1625893"/>
            <a:ext cx="5660584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08514" y="1846029"/>
                <a:ext cx="5865638" cy="2004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1800" dirty="0" smtClean="0"/>
                  <a:t>Decompose </a:t>
                </a:r>
                <a:r>
                  <a:rPr lang="en-US" sz="1800" dirty="0" err="1" smtClean="0"/>
                  <a:t>matroid</a:t>
                </a:r>
                <a:r>
                  <a:rPr lang="en-US" sz="1800" dirty="0" smtClean="0"/>
                  <a:t> based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 smtClean="0"/>
              </a:p>
              <a:p>
                <a:pPr marL="0" indent="0">
                  <a:buFont typeface="Arial"/>
                  <a:buNone/>
                </a:pPr>
                <a:r>
                  <a:rPr lang="en-US" sz="1800" dirty="0" smtClean="0"/>
                  <a:t>Run simple greedy algorithm on the independent instances</a:t>
                </a:r>
                <a:endParaRPr lang="en-US" sz="1600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14" y="1846029"/>
                <a:ext cx="5865638" cy="2004525"/>
              </a:xfrm>
              <a:prstGeom prst="rect">
                <a:avLst/>
              </a:prstGeom>
              <a:blipFill rotWithShape="0">
                <a:blip r:embed="rId2"/>
                <a:stretch>
                  <a:fillRect l="-831" t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907380" y="1259807"/>
            <a:ext cx="3815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proved that this works: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501316" y="4242038"/>
            <a:ext cx="5660584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490681" y="4470641"/>
                <a:ext cx="5865638" cy="2004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1800" dirty="0" smtClean="0"/>
                  <a:t>Decompose </a:t>
                </a:r>
                <a:r>
                  <a:rPr lang="en-US" sz="1800" dirty="0" err="1" smtClean="0"/>
                  <a:t>matroid</a:t>
                </a:r>
                <a:r>
                  <a:rPr lang="en-US" sz="1800" dirty="0" smtClean="0"/>
                  <a:t> </a:t>
                </a:r>
                <a:r>
                  <a:rPr lang="en-US" sz="1800" b="1" dirty="0" smtClean="0"/>
                  <a:t>based on random 50% </a:t>
                </a:r>
                <a:r>
                  <a:rPr lang="en-US" sz="1800" dirty="0" smtClean="0"/>
                  <a:t>of the elements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 smtClean="0"/>
              </a:p>
              <a:p>
                <a:pPr marL="0" indent="0">
                  <a:buFont typeface="Arial"/>
                  <a:buNone/>
                </a:pPr>
                <a:r>
                  <a:rPr lang="en-US" sz="1800" dirty="0" smtClean="0"/>
                  <a:t>Run simple greedy algorithm on the independent instances</a:t>
                </a:r>
                <a:endParaRPr lang="en-US" sz="1600" b="1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81" y="4470641"/>
                <a:ext cx="5865638" cy="2004525"/>
              </a:xfrm>
              <a:prstGeom prst="rect">
                <a:avLst/>
              </a:prstGeom>
              <a:blipFill rotWithShape="0">
                <a:blip r:embed="rId3"/>
                <a:stretch>
                  <a:fillRect l="-936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flipH="1">
            <a:off x="965742" y="3841928"/>
            <a:ext cx="3815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about?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4267" y="5974403"/>
            <a:ext cx="799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distribution of improving elements for a subset of the elements can be obtained for MSP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other open problems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457200" y="1289598"/>
            <a:ext cx="8036185" cy="2245057"/>
            <a:chOff x="457200" y="1289598"/>
            <a:chExt cx="8036185" cy="2245057"/>
          </a:xfrm>
        </p:grpSpPr>
        <p:sp>
          <p:nvSpPr>
            <p:cNvPr id="4" name="Rounded Rectangle 3"/>
            <p:cNvSpPr/>
            <p:nvPr/>
          </p:nvSpPr>
          <p:spPr>
            <a:xfrm>
              <a:off x="457200" y="1289598"/>
              <a:ext cx="7878131" cy="2245057"/>
            </a:xfrm>
            <a:prstGeom prst="roundRect">
              <a:avLst>
                <a:gd name="adj" fmla="val 6670"/>
              </a:avLst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45041" y="1376843"/>
                  <a:ext cx="7948344" cy="12926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1F497D"/>
                      </a:solidFill>
                    </a:rPr>
                    <a:t>FRACTIONAL MSP:</a:t>
                  </a:r>
                  <a:endParaRPr lang="en-US" b="1" dirty="0">
                    <a:solidFill>
                      <a:srgbClr val="1F497D"/>
                    </a:solidFill>
                  </a:endParaRPr>
                </a:p>
                <a:p>
                  <a:endParaRPr lang="en-US" sz="2000" dirty="0" smtClean="0"/>
                </a:p>
                <a:p>
                  <a:r>
                    <a:rPr lang="en-US" sz="2000" dirty="0" smtClean="0"/>
                    <a:t>	Can one obtain a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a14:m>
                  <a:r>
                    <a:rPr lang="en-US" sz="2000" dirty="0" smtClean="0"/>
                    <a:t>-competitive fractional solution ?</a:t>
                  </a:r>
                  <a:endParaRPr lang="en-US" sz="2000" dirty="0"/>
                </a:p>
                <a:p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041" y="1376843"/>
                  <a:ext cx="7948344" cy="129266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13" t="-2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57200" y="3789666"/>
            <a:ext cx="8081288" cy="2801944"/>
            <a:chOff x="457200" y="3789666"/>
            <a:chExt cx="8081288" cy="2801944"/>
          </a:xfrm>
        </p:grpSpPr>
        <p:sp>
          <p:nvSpPr>
            <p:cNvPr id="5" name="Rounded Rectangle 4"/>
            <p:cNvSpPr/>
            <p:nvPr/>
          </p:nvSpPr>
          <p:spPr>
            <a:xfrm>
              <a:off x="457200" y="3789666"/>
              <a:ext cx="7878131" cy="2801944"/>
            </a:xfrm>
            <a:prstGeom prst="roundRect">
              <a:avLst>
                <a:gd name="adj" fmla="val 6670"/>
              </a:avLst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90144" y="3949713"/>
                  <a:ext cx="7948344" cy="12926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1F497D"/>
                      </a:solidFill>
                    </a:rPr>
                    <a:t>MSP ON GAMMOIDS?:</a:t>
                  </a:r>
                  <a:endParaRPr lang="en-US" b="1" dirty="0">
                    <a:solidFill>
                      <a:srgbClr val="1F497D"/>
                    </a:solidFill>
                  </a:endParaRPr>
                </a:p>
                <a:p>
                  <a:endParaRPr lang="en-US" sz="2000" dirty="0" smtClean="0"/>
                </a:p>
                <a:p>
                  <a:r>
                    <a:rPr lang="en-US" sz="2000" dirty="0"/>
                    <a:t>	</a:t>
                  </a:r>
                  <a:r>
                    <a:rPr lang="en-US" sz="2000" dirty="0" smtClean="0"/>
                    <a:t>Can you design a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-</a:t>
                  </a:r>
                  <a:r>
                    <a:rPr lang="en-US" sz="2000" dirty="0" err="1" smtClean="0"/>
                    <a:t>competitve</a:t>
                  </a:r>
                  <a:r>
                    <a:rPr lang="en-US" sz="2000" dirty="0" smtClean="0"/>
                    <a:t> algorithm for </a:t>
                  </a:r>
                  <a:r>
                    <a:rPr lang="en-US" sz="2000" dirty="0" err="1" smtClean="0"/>
                    <a:t>gammoids</a:t>
                  </a:r>
                  <a:r>
                    <a:rPr lang="en-US" sz="2000" dirty="0" smtClean="0"/>
                    <a:t>?</a:t>
                  </a:r>
                  <a:endParaRPr lang="en-US" sz="2000" dirty="0"/>
                </a:p>
                <a:p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144" y="3949713"/>
                  <a:ext cx="7948344" cy="129266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90" t="-2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06668" y="4902187"/>
              <a:ext cx="3145373" cy="1665102"/>
              <a:chOff x="4868030" y="2828486"/>
              <a:chExt cx="3406983" cy="230431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868030" y="3928736"/>
                <a:ext cx="634769" cy="214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Server</a:t>
                </a:r>
                <a:endParaRPr lang="en-US" sz="1100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735301" y="3382844"/>
                <a:ext cx="151413" cy="1907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884833" y="4759178"/>
                <a:ext cx="151413" cy="1907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216296" y="4604682"/>
                <a:ext cx="151413" cy="1907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777032" y="4280724"/>
                <a:ext cx="151413" cy="1907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899096" y="4759178"/>
                <a:ext cx="151413" cy="1907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898865" y="3401080"/>
                <a:ext cx="151413" cy="1907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451929" y="3682380"/>
                <a:ext cx="151413" cy="1907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365215" y="3210328"/>
                <a:ext cx="151413" cy="1907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479224" y="3986486"/>
                <a:ext cx="151413" cy="1907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403287" y="3114951"/>
                <a:ext cx="151413" cy="1907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45" name="Straight Connector 44"/>
              <p:cNvCxnSpPr>
                <a:stCxn id="35" idx="6"/>
                <a:endCxn id="44" idx="2"/>
              </p:cNvCxnSpPr>
              <p:nvPr/>
            </p:nvCxnSpPr>
            <p:spPr>
              <a:xfrm flipV="1">
                <a:off x="5886714" y="3210328"/>
                <a:ext cx="516574" cy="26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endCxn id="35" idx="3"/>
              </p:cNvCxnSpPr>
              <p:nvPr/>
            </p:nvCxnSpPr>
            <p:spPr>
              <a:xfrm flipV="1">
                <a:off x="5355078" y="3545661"/>
                <a:ext cx="402396" cy="3830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6"/>
                <a:endCxn id="42" idx="2"/>
              </p:cNvCxnSpPr>
              <p:nvPr/>
            </p:nvCxnSpPr>
            <p:spPr>
              <a:xfrm>
                <a:off x="6554700" y="3210328"/>
                <a:ext cx="810515" cy="95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6631849" y="3799471"/>
                <a:ext cx="821292" cy="304106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35" idx="5"/>
                <a:endCxn id="43" idx="1"/>
              </p:cNvCxnSpPr>
              <p:nvPr/>
            </p:nvCxnSpPr>
            <p:spPr>
              <a:xfrm>
                <a:off x="5864540" y="3545661"/>
                <a:ext cx="636858" cy="46876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endCxn id="36" idx="1"/>
              </p:cNvCxnSpPr>
              <p:nvPr/>
            </p:nvCxnSpPr>
            <p:spPr>
              <a:xfrm>
                <a:off x="5386474" y="4143336"/>
                <a:ext cx="520533" cy="64377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36" idx="6"/>
                <a:endCxn id="37" idx="2"/>
              </p:cNvCxnSpPr>
              <p:nvPr/>
            </p:nvCxnSpPr>
            <p:spPr>
              <a:xfrm flipV="1">
                <a:off x="6036245" y="4700059"/>
                <a:ext cx="1180050" cy="1544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34" idx="3"/>
                <a:endCxn id="37" idx="2"/>
              </p:cNvCxnSpPr>
              <p:nvPr/>
            </p:nvCxnSpPr>
            <p:spPr>
              <a:xfrm>
                <a:off x="5502799" y="4036036"/>
                <a:ext cx="1713497" cy="66402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37" idx="1"/>
                <a:endCxn id="43" idx="5"/>
              </p:cNvCxnSpPr>
              <p:nvPr/>
            </p:nvCxnSpPr>
            <p:spPr>
              <a:xfrm flipH="1" flipV="1">
                <a:off x="6608463" y="4149303"/>
                <a:ext cx="630006" cy="48331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37" idx="7"/>
                <a:endCxn id="38" idx="3"/>
              </p:cNvCxnSpPr>
              <p:nvPr/>
            </p:nvCxnSpPr>
            <p:spPr>
              <a:xfrm flipV="1">
                <a:off x="7345535" y="4443541"/>
                <a:ext cx="453671" cy="18907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39" idx="2"/>
                <a:endCxn id="37" idx="5"/>
              </p:cNvCxnSpPr>
              <p:nvPr/>
            </p:nvCxnSpPr>
            <p:spPr>
              <a:xfrm flipH="1" flipV="1">
                <a:off x="7345535" y="4767499"/>
                <a:ext cx="553561" cy="8705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39" idx="0"/>
                <a:endCxn id="38" idx="4"/>
              </p:cNvCxnSpPr>
              <p:nvPr/>
            </p:nvCxnSpPr>
            <p:spPr>
              <a:xfrm flipH="1" flipV="1">
                <a:off x="7852738" y="4471476"/>
                <a:ext cx="122064" cy="28770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40" idx="3"/>
                <a:endCxn id="41" idx="6"/>
              </p:cNvCxnSpPr>
              <p:nvPr/>
            </p:nvCxnSpPr>
            <p:spPr>
              <a:xfrm flipH="1">
                <a:off x="7603342" y="3563896"/>
                <a:ext cx="317697" cy="21386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42" idx="5"/>
                <a:endCxn id="40" idx="2"/>
              </p:cNvCxnSpPr>
              <p:nvPr/>
            </p:nvCxnSpPr>
            <p:spPr>
              <a:xfrm>
                <a:off x="7494454" y="3373144"/>
                <a:ext cx="404411" cy="123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41" idx="0"/>
                <a:endCxn id="42" idx="4"/>
              </p:cNvCxnSpPr>
              <p:nvPr/>
            </p:nvCxnSpPr>
            <p:spPr>
              <a:xfrm flipH="1" flipV="1">
                <a:off x="7440922" y="3401080"/>
                <a:ext cx="86714" cy="2813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5436439" y="3539882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1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021377" y="3110484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1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169633" y="3555905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1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892047" y="3011147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3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013347" y="3684084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2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296380" y="3453361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1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614459" y="3206615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1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706109" y="3661649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1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900191" y="4459555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1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506633" y="4308944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3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514725" y="4808845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2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668315" y="4821662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1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913610" y="4180772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1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059117" y="4059002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1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455312" y="4456352"/>
                <a:ext cx="255198" cy="31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/>
                    </a:solidFill>
                  </a:rPr>
                  <a:t>2</a:t>
                </a: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5744786" y="3149702"/>
                <a:ext cx="90571" cy="206214"/>
                <a:chOff x="8219967" y="4295592"/>
                <a:chExt cx="228600" cy="487552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8235447" y="4295592"/>
                  <a:ext cx="182880" cy="18288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03" name="Rectangle 9"/>
                <p:cNvSpPr/>
                <p:nvPr/>
              </p:nvSpPr>
              <p:spPr>
                <a:xfrm>
                  <a:off x="8219967" y="4508824"/>
                  <a:ext cx="228600" cy="274320"/>
                </a:xfrm>
                <a:custGeom>
                  <a:avLst/>
                  <a:gdLst>
                    <a:gd name="connsiteX0" fmla="*/ 0 w 839243"/>
                    <a:gd name="connsiteY0" fmla="*/ 0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0 w 839243"/>
                    <a:gd name="connsiteY4" fmla="*/ 0 h 792614"/>
                    <a:gd name="connsiteX0" fmla="*/ 247973 w 839243"/>
                    <a:gd name="connsiteY0" fmla="*/ 46495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247973 w 839243"/>
                    <a:gd name="connsiteY4" fmla="*/ 46495 h 792614"/>
                    <a:gd name="connsiteX0" fmla="*/ 247973 w 839243"/>
                    <a:gd name="connsiteY0" fmla="*/ 0 h 746119"/>
                    <a:gd name="connsiteX1" fmla="*/ 63776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  <a:gd name="connsiteX0" fmla="*/ 247973 w 839243"/>
                    <a:gd name="connsiteY0" fmla="*/ 0 h 746119"/>
                    <a:gd name="connsiteX1" fmla="*/ 54477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9243" h="746119">
                      <a:moveTo>
                        <a:pt x="247973" y="0"/>
                      </a:moveTo>
                      <a:lnTo>
                        <a:pt x="544775" y="0"/>
                      </a:lnTo>
                      <a:lnTo>
                        <a:pt x="839243" y="746119"/>
                      </a:lnTo>
                      <a:lnTo>
                        <a:pt x="0" y="746119"/>
                      </a:lnTo>
                      <a:lnTo>
                        <a:pt x="247973" y="0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7397170" y="2960636"/>
                <a:ext cx="90571" cy="206214"/>
                <a:chOff x="8219967" y="4295592"/>
                <a:chExt cx="228600" cy="487552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8235447" y="4295592"/>
                  <a:ext cx="182880" cy="18288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01" name="Rectangle 9"/>
                <p:cNvSpPr/>
                <p:nvPr/>
              </p:nvSpPr>
              <p:spPr>
                <a:xfrm>
                  <a:off x="8219967" y="4508824"/>
                  <a:ext cx="228600" cy="274320"/>
                </a:xfrm>
                <a:custGeom>
                  <a:avLst/>
                  <a:gdLst>
                    <a:gd name="connsiteX0" fmla="*/ 0 w 839243"/>
                    <a:gd name="connsiteY0" fmla="*/ 0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0 w 839243"/>
                    <a:gd name="connsiteY4" fmla="*/ 0 h 792614"/>
                    <a:gd name="connsiteX0" fmla="*/ 247973 w 839243"/>
                    <a:gd name="connsiteY0" fmla="*/ 46495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247973 w 839243"/>
                    <a:gd name="connsiteY4" fmla="*/ 46495 h 792614"/>
                    <a:gd name="connsiteX0" fmla="*/ 247973 w 839243"/>
                    <a:gd name="connsiteY0" fmla="*/ 0 h 746119"/>
                    <a:gd name="connsiteX1" fmla="*/ 63776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  <a:gd name="connsiteX0" fmla="*/ 247973 w 839243"/>
                    <a:gd name="connsiteY0" fmla="*/ 0 h 746119"/>
                    <a:gd name="connsiteX1" fmla="*/ 54477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9243" h="746119">
                      <a:moveTo>
                        <a:pt x="247973" y="0"/>
                      </a:moveTo>
                      <a:lnTo>
                        <a:pt x="544775" y="0"/>
                      </a:lnTo>
                      <a:lnTo>
                        <a:pt x="839243" y="746119"/>
                      </a:lnTo>
                      <a:lnTo>
                        <a:pt x="0" y="746119"/>
                      </a:lnTo>
                      <a:lnTo>
                        <a:pt x="247973" y="0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7925499" y="3146497"/>
                <a:ext cx="90571" cy="206214"/>
                <a:chOff x="8219967" y="4295592"/>
                <a:chExt cx="228600" cy="487552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8235447" y="4295592"/>
                  <a:ext cx="182880" cy="1828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99" name="Rectangle 9"/>
                <p:cNvSpPr/>
                <p:nvPr/>
              </p:nvSpPr>
              <p:spPr>
                <a:xfrm>
                  <a:off x="8219967" y="4508824"/>
                  <a:ext cx="228600" cy="274320"/>
                </a:xfrm>
                <a:custGeom>
                  <a:avLst/>
                  <a:gdLst>
                    <a:gd name="connsiteX0" fmla="*/ 0 w 839243"/>
                    <a:gd name="connsiteY0" fmla="*/ 0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0 w 839243"/>
                    <a:gd name="connsiteY4" fmla="*/ 0 h 792614"/>
                    <a:gd name="connsiteX0" fmla="*/ 247973 w 839243"/>
                    <a:gd name="connsiteY0" fmla="*/ 46495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247973 w 839243"/>
                    <a:gd name="connsiteY4" fmla="*/ 46495 h 792614"/>
                    <a:gd name="connsiteX0" fmla="*/ 247973 w 839243"/>
                    <a:gd name="connsiteY0" fmla="*/ 0 h 746119"/>
                    <a:gd name="connsiteX1" fmla="*/ 63776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  <a:gd name="connsiteX0" fmla="*/ 247973 w 839243"/>
                    <a:gd name="connsiteY0" fmla="*/ 0 h 746119"/>
                    <a:gd name="connsiteX1" fmla="*/ 54477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9243" h="746119">
                      <a:moveTo>
                        <a:pt x="247973" y="0"/>
                      </a:moveTo>
                      <a:lnTo>
                        <a:pt x="544775" y="0"/>
                      </a:lnTo>
                      <a:lnTo>
                        <a:pt x="839243" y="746119"/>
                      </a:lnTo>
                      <a:lnTo>
                        <a:pt x="0" y="746119"/>
                      </a:lnTo>
                      <a:lnTo>
                        <a:pt x="247973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8033323" y="3140085"/>
                <a:ext cx="90571" cy="206214"/>
                <a:chOff x="8219967" y="4295592"/>
                <a:chExt cx="228600" cy="487552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8235447" y="4295592"/>
                  <a:ext cx="182880" cy="18288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97" name="Rectangle 9"/>
                <p:cNvSpPr/>
                <p:nvPr/>
              </p:nvSpPr>
              <p:spPr>
                <a:xfrm>
                  <a:off x="8219967" y="4508824"/>
                  <a:ext cx="228600" cy="274320"/>
                </a:xfrm>
                <a:custGeom>
                  <a:avLst/>
                  <a:gdLst>
                    <a:gd name="connsiteX0" fmla="*/ 0 w 839243"/>
                    <a:gd name="connsiteY0" fmla="*/ 0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0 w 839243"/>
                    <a:gd name="connsiteY4" fmla="*/ 0 h 792614"/>
                    <a:gd name="connsiteX0" fmla="*/ 247973 w 839243"/>
                    <a:gd name="connsiteY0" fmla="*/ 46495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247973 w 839243"/>
                    <a:gd name="connsiteY4" fmla="*/ 46495 h 792614"/>
                    <a:gd name="connsiteX0" fmla="*/ 247973 w 839243"/>
                    <a:gd name="connsiteY0" fmla="*/ 0 h 746119"/>
                    <a:gd name="connsiteX1" fmla="*/ 63776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  <a:gd name="connsiteX0" fmla="*/ 247973 w 839243"/>
                    <a:gd name="connsiteY0" fmla="*/ 0 h 746119"/>
                    <a:gd name="connsiteX1" fmla="*/ 54477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9243" h="746119">
                      <a:moveTo>
                        <a:pt x="247973" y="0"/>
                      </a:moveTo>
                      <a:lnTo>
                        <a:pt x="544775" y="0"/>
                      </a:lnTo>
                      <a:lnTo>
                        <a:pt x="839243" y="746119"/>
                      </a:lnTo>
                      <a:lnTo>
                        <a:pt x="0" y="746119"/>
                      </a:lnTo>
                      <a:lnTo>
                        <a:pt x="247973" y="0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8068364" y="4575677"/>
                <a:ext cx="90571" cy="206214"/>
                <a:chOff x="8219967" y="4295592"/>
                <a:chExt cx="228600" cy="487552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8235447" y="4295592"/>
                  <a:ext cx="182880" cy="1828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95" name="Rectangle 9"/>
                <p:cNvSpPr/>
                <p:nvPr/>
              </p:nvSpPr>
              <p:spPr>
                <a:xfrm>
                  <a:off x="8219967" y="4508824"/>
                  <a:ext cx="228600" cy="274320"/>
                </a:xfrm>
                <a:custGeom>
                  <a:avLst/>
                  <a:gdLst>
                    <a:gd name="connsiteX0" fmla="*/ 0 w 839243"/>
                    <a:gd name="connsiteY0" fmla="*/ 0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0 w 839243"/>
                    <a:gd name="connsiteY4" fmla="*/ 0 h 792614"/>
                    <a:gd name="connsiteX0" fmla="*/ 247973 w 839243"/>
                    <a:gd name="connsiteY0" fmla="*/ 46495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247973 w 839243"/>
                    <a:gd name="connsiteY4" fmla="*/ 46495 h 792614"/>
                    <a:gd name="connsiteX0" fmla="*/ 247973 w 839243"/>
                    <a:gd name="connsiteY0" fmla="*/ 0 h 746119"/>
                    <a:gd name="connsiteX1" fmla="*/ 63776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  <a:gd name="connsiteX0" fmla="*/ 247973 w 839243"/>
                    <a:gd name="connsiteY0" fmla="*/ 0 h 746119"/>
                    <a:gd name="connsiteX1" fmla="*/ 54477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9243" h="746119">
                      <a:moveTo>
                        <a:pt x="247973" y="0"/>
                      </a:moveTo>
                      <a:lnTo>
                        <a:pt x="544775" y="0"/>
                      </a:lnTo>
                      <a:lnTo>
                        <a:pt x="839243" y="746119"/>
                      </a:lnTo>
                      <a:lnTo>
                        <a:pt x="0" y="746119"/>
                      </a:lnTo>
                      <a:lnTo>
                        <a:pt x="247973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7852720" y="4030921"/>
                <a:ext cx="90571" cy="206214"/>
                <a:chOff x="8219967" y="4295592"/>
                <a:chExt cx="228600" cy="487552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8235447" y="4295592"/>
                  <a:ext cx="182880" cy="1828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93" name="Rectangle 9"/>
                <p:cNvSpPr/>
                <p:nvPr/>
              </p:nvSpPr>
              <p:spPr>
                <a:xfrm>
                  <a:off x="8219967" y="4508824"/>
                  <a:ext cx="228600" cy="274320"/>
                </a:xfrm>
                <a:custGeom>
                  <a:avLst/>
                  <a:gdLst>
                    <a:gd name="connsiteX0" fmla="*/ 0 w 839243"/>
                    <a:gd name="connsiteY0" fmla="*/ 0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0 w 839243"/>
                    <a:gd name="connsiteY4" fmla="*/ 0 h 792614"/>
                    <a:gd name="connsiteX0" fmla="*/ 247973 w 839243"/>
                    <a:gd name="connsiteY0" fmla="*/ 46495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247973 w 839243"/>
                    <a:gd name="connsiteY4" fmla="*/ 46495 h 792614"/>
                    <a:gd name="connsiteX0" fmla="*/ 247973 w 839243"/>
                    <a:gd name="connsiteY0" fmla="*/ 0 h 746119"/>
                    <a:gd name="connsiteX1" fmla="*/ 63776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  <a:gd name="connsiteX0" fmla="*/ 247973 w 839243"/>
                    <a:gd name="connsiteY0" fmla="*/ 0 h 746119"/>
                    <a:gd name="connsiteX1" fmla="*/ 54477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9243" h="746119">
                      <a:moveTo>
                        <a:pt x="247973" y="0"/>
                      </a:moveTo>
                      <a:lnTo>
                        <a:pt x="544775" y="0"/>
                      </a:lnTo>
                      <a:lnTo>
                        <a:pt x="839243" y="746119"/>
                      </a:lnTo>
                      <a:lnTo>
                        <a:pt x="0" y="746119"/>
                      </a:lnTo>
                      <a:lnTo>
                        <a:pt x="247973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7281259" y="4322530"/>
                <a:ext cx="90571" cy="206214"/>
                <a:chOff x="8219967" y="4295592"/>
                <a:chExt cx="228600" cy="487552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8235447" y="4295592"/>
                  <a:ext cx="182880" cy="18288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91" name="Rectangle 9"/>
                <p:cNvSpPr/>
                <p:nvPr/>
              </p:nvSpPr>
              <p:spPr>
                <a:xfrm>
                  <a:off x="8219967" y="4508824"/>
                  <a:ext cx="228600" cy="274320"/>
                </a:xfrm>
                <a:custGeom>
                  <a:avLst/>
                  <a:gdLst>
                    <a:gd name="connsiteX0" fmla="*/ 0 w 839243"/>
                    <a:gd name="connsiteY0" fmla="*/ 0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0 w 839243"/>
                    <a:gd name="connsiteY4" fmla="*/ 0 h 792614"/>
                    <a:gd name="connsiteX0" fmla="*/ 247973 w 839243"/>
                    <a:gd name="connsiteY0" fmla="*/ 46495 h 792614"/>
                    <a:gd name="connsiteX1" fmla="*/ 839243 w 839243"/>
                    <a:gd name="connsiteY1" fmla="*/ 0 h 792614"/>
                    <a:gd name="connsiteX2" fmla="*/ 839243 w 839243"/>
                    <a:gd name="connsiteY2" fmla="*/ 792614 h 792614"/>
                    <a:gd name="connsiteX3" fmla="*/ 0 w 839243"/>
                    <a:gd name="connsiteY3" fmla="*/ 792614 h 792614"/>
                    <a:gd name="connsiteX4" fmla="*/ 247973 w 839243"/>
                    <a:gd name="connsiteY4" fmla="*/ 46495 h 792614"/>
                    <a:gd name="connsiteX0" fmla="*/ 247973 w 839243"/>
                    <a:gd name="connsiteY0" fmla="*/ 0 h 746119"/>
                    <a:gd name="connsiteX1" fmla="*/ 63776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  <a:gd name="connsiteX0" fmla="*/ 247973 w 839243"/>
                    <a:gd name="connsiteY0" fmla="*/ 0 h 746119"/>
                    <a:gd name="connsiteX1" fmla="*/ 544775 w 839243"/>
                    <a:gd name="connsiteY1" fmla="*/ 0 h 746119"/>
                    <a:gd name="connsiteX2" fmla="*/ 839243 w 839243"/>
                    <a:gd name="connsiteY2" fmla="*/ 746119 h 746119"/>
                    <a:gd name="connsiteX3" fmla="*/ 0 w 839243"/>
                    <a:gd name="connsiteY3" fmla="*/ 746119 h 746119"/>
                    <a:gd name="connsiteX4" fmla="*/ 247973 w 839243"/>
                    <a:gd name="connsiteY4" fmla="*/ 0 h 746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9243" h="746119">
                      <a:moveTo>
                        <a:pt x="247973" y="0"/>
                      </a:moveTo>
                      <a:lnTo>
                        <a:pt x="544775" y="0"/>
                      </a:lnTo>
                      <a:lnTo>
                        <a:pt x="839243" y="746119"/>
                      </a:lnTo>
                      <a:lnTo>
                        <a:pt x="0" y="746119"/>
                      </a:lnTo>
                      <a:lnTo>
                        <a:pt x="247973" y="0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8013403" y="2931029"/>
                <a:ext cx="261610" cy="329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458117" y="2828486"/>
                <a:ext cx="261610" cy="329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2"/>
                    </a:solidFill>
                  </a:rPr>
                  <a:t>7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flipV="1">
                <a:off x="6627702" y="3764963"/>
                <a:ext cx="821292" cy="3041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7247864" y="4121108"/>
                <a:ext cx="261610" cy="329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3"/>
                    </a:solidFill>
                  </a:rPr>
                  <a:t>6</a:t>
                </a:r>
                <a:endParaRPr lang="en-US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715955" y="2944835"/>
                <a:ext cx="261610" cy="329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4"/>
                    </a:solidFill>
                  </a:rPr>
                  <a:t>5</a:t>
                </a:r>
                <a:endParaRPr lang="en-US" sz="1200" dirty="0">
                  <a:solidFill>
                    <a:schemeClr val="accent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42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1447800" y="381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1219200" y="8251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1600200" y="9775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1143000" y="609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1753478" y="609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2514600" y="3048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2286000" y="6727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2514600" y="9013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2209800" y="4572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2820278" y="4572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3352800" y="5334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3124200" y="9775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3505200" y="11299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3048000" y="762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3658478" y="762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4268078" y="3048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4038600" y="7489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4419600" y="9013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3962400" y="5334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4572878" y="5334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5257800" y="381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5029200" y="5965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5410200" y="7489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4953000" y="381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5563478" y="381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5181600" y="10668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4953000" y="12823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5334000" y="12954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4572000" y="11299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5487278" y="10668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6096000" y="381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5944478" y="8251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6248400" y="9775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5791200" y="609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6401678" y="609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7010400" y="228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6781800" y="5965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7162800" y="7489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6705600" y="381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7316078" y="381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6934200" y="8382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6400800" y="12823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7086600" y="12954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6629400" y="9144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7239878" y="10668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7924800" y="381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7696200" y="8251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7848600" y="11299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7620000" y="4572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8153400" y="7489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1220078" y="12192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1905878" y="990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/>
          <p:cNvSpPr/>
          <p:nvPr/>
        </p:nvSpPr>
        <p:spPr>
          <a:xfrm>
            <a:off x="1676400" y="12823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ectangle 166"/>
          <p:cNvSpPr/>
          <p:nvPr/>
        </p:nvSpPr>
        <p:spPr>
          <a:xfrm>
            <a:off x="2134478" y="12954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2286000" y="10668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2591678" y="12823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2820278" y="990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2590800" y="609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3125078" y="3048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3734678" y="381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3887078" y="9775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4191000" y="1143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3810000" y="12954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3200400" y="1371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4268078" y="1524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4572878" y="14478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4801478" y="8382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4648200" y="228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5792078" y="3048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6325478" y="228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5791200" y="11299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/>
          <p:cNvSpPr/>
          <p:nvPr/>
        </p:nvSpPr>
        <p:spPr>
          <a:xfrm>
            <a:off x="6020678" y="1371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6706478" y="12192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86"/>
          <p:cNvSpPr/>
          <p:nvPr/>
        </p:nvSpPr>
        <p:spPr>
          <a:xfrm>
            <a:off x="6858878" y="15109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/>
          <p:cNvSpPr/>
          <p:nvPr/>
        </p:nvSpPr>
        <p:spPr>
          <a:xfrm>
            <a:off x="6400800" y="16002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ectangle 188"/>
          <p:cNvSpPr/>
          <p:nvPr/>
        </p:nvSpPr>
        <p:spPr>
          <a:xfrm>
            <a:off x="5638800" y="1524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/>
          <p:cNvSpPr/>
          <p:nvPr/>
        </p:nvSpPr>
        <p:spPr>
          <a:xfrm>
            <a:off x="5181600" y="1524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Rectangle 190"/>
          <p:cNvSpPr/>
          <p:nvPr/>
        </p:nvSpPr>
        <p:spPr>
          <a:xfrm>
            <a:off x="1905000" y="381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ectangle 191"/>
          <p:cNvSpPr/>
          <p:nvPr/>
        </p:nvSpPr>
        <p:spPr>
          <a:xfrm>
            <a:off x="2210678" y="228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/>
          <p:cNvSpPr/>
          <p:nvPr/>
        </p:nvSpPr>
        <p:spPr>
          <a:xfrm>
            <a:off x="2896478" y="12823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7468478" y="12954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/>
          <p:cNvSpPr/>
          <p:nvPr/>
        </p:nvSpPr>
        <p:spPr>
          <a:xfrm>
            <a:off x="7925678" y="1371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/>
          <p:cNvSpPr/>
          <p:nvPr/>
        </p:nvSpPr>
        <p:spPr>
          <a:xfrm>
            <a:off x="8154278" y="10668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/>
          <p:cNvSpPr/>
          <p:nvPr/>
        </p:nvSpPr>
        <p:spPr>
          <a:xfrm>
            <a:off x="8306678" y="13585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/>
          <p:cNvSpPr/>
          <p:nvPr/>
        </p:nvSpPr>
        <p:spPr>
          <a:xfrm>
            <a:off x="7697078" y="15871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Rectangle 198"/>
          <p:cNvSpPr/>
          <p:nvPr/>
        </p:nvSpPr>
        <p:spPr>
          <a:xfrm>
            <a:off x="7315200" y="1524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Rectangle 199"/>
          <p:cNvSpPr/>
          <p:nvPr/>
        </p:nvSpPr>
        <p:spPr>
          <a:xfrm>
            <a:off x="8154278" y="16002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Rectangle 200"/>
          <p:cNvSpPr/>
          <p:nvPr/>
        </p:nvSpPr>
        <p:spPr>
          <a:xfrm>
            <a:off x="7391400" y="18157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Rectangle 201"/>
          <p:cNvSpPr/>
          <p:nvPr/>
        </p:nvSpPr>
        <p:spPr>
          <a:xfrm>
            <a:off x="6019800" y="16764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Rectangle 202"/>
          <p:cNvSpPr/>
          <p:nvPr/>
        </p:nvSpPr>
        <p:spPr>
          <a:xfrm>
            <a:off x="3581400" y="1524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Rectangle 203"/>
          <p:cNvSpPr/>
          <p:nvPr/>
        </p:nvSpPr>
        <p:spPr>
          <a:xfrm>
            <a:off x="2819400" y="1524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Rectangle 204"/>
          <p:cNvSpPr/>
          <p:nvPr/>
        </p:nvSpPr>
        <p:spPr>
          <a:xfrm>
            <a:off x="2363078" y="1524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Rectangle 205"/>
          <p:cNvSpPr/>
          <p:nvPr/>
        </p:nvSpPr>
        <p:spPr>
          <a:xfrm>
            <a:off x="1905000" y="1524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Rectangle 206"/>
          <p:cNvSpPr/>
          <p:nvPr/>
        </p:nvSpPr>
        <p:spPr>
          <a:xfrm>
            <a:off x="1447800" y="1524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Rectangle 207"/>
          <p:cNvSpPr/>
          <p:nvPr/>
        </p:nvSpPr>
        <p:spPr>
          <a:xfrm>
            <a:off x="1676400" y="17395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Rectangle 208"/>
          <p:cNvSpPr/>
          <p:nvPr/>
        </p:nvSpPr>
        <p:spPr>
          <a:xfrm>
            <a:off x="3505200" y="228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Rectangle 209"/>
          <p:cNvSpPr/>
          <p:nvPr/>
        </p:nvSpPr>
        <p:spPr>
          <a:xfrm>
            <a:off x="3352800" y="9144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Rectangle 210"/>
          <p:cNvSpPr/>
          <p:nvPr/>
        </p:nvSpPr>
        <p:spPr>
          <a:xfrm>
            <a:off x="3887078" y="16633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Rectangle 211"/>
          <p:cNvSpPr/>
          <p:nvPr/>
        </p:nvSpPr>
        <p:spPr>
          <a:xfrm>
            <a:off x="4039478" y="14478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Rectangle 212"/>
          <p:cNvSpPr/>
          <p:nvPr/>
        </p:nvSpPr>
        <p:spPr>
          <a:xfrm>
            <a:off x="4876800" y="16002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Rectangle 213"/>
          <p:cNvSpPr/>
          <p:nvPr/>
        </p:nvSpPr>
        <p:spPr>
          <a:xfrm>
            <a:off x="5487278" y="1815769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6020678" y="11430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/>
          <p:cNvSpPr/>
          <p:nvPr/>
        </p:nvSpPr>
        <p:spPr>
          <a:xfrm>
            <a:off x="5105400" y="8382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Rectangle 216"/>
          <p:cNvSpPr/>
          <p:nvPr/>
        </p:nvSpPr>
        <p:spPr>
          <a:xfrm>
            <a:off x="4343400" y="609600"/>
            <a:ext cx="151522" cy="165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6684 0.32315 " pathEditMode="relative" ptsTypes="AA">
                                      <p:cBhvr>
                                        <p:cTn id="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9983 0.3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5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-0.22483 0.37685 " pathEditMode="relative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2 L -0.00816 0.30092 " pathEditMode="relative" ptsTypes="AA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-0.12483 0.29908 " pathEditMode="relative" ptsTypes="AA">
                                      <p:cBhvr>
                                        <p:cTn id="1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2 L -0.39982 0.41019 " pathEditMode="relative" ptsTypes="AA">
                                      <p:cBhvr>
                                        <p:cTn id="1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2 L -0.50816 0.32315 " pathEditMode="relative" ptsTypes="AA">
                                      <p:cBhvr>
                                        <p:cTn id="1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3 L -0.42482 0.29907 " pathEditMode="relative" ptsTypes="AA">
                                      <p:cBhvr>
                                        <p:cTn id="2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3 L -0.29982 0.31018 " pathEditMode="relative" ptsTypes="AA">
                                      <p:cBhvr>
                                        <p:cTn id="2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0093 L -0.21649 0.28982 " pathEditMode="relative" ptsTypes="AA">
                                      <p:cBhvr>
                                        <p:cTn id="2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092 L -0.49982 0.28797 " pathEditMode="relative" ptsTypes="AA">
                                      <p:cBhvr>
                                        <p:cTn id="2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2 L 0.08351 0.29908 " pathEditMode="relative" ptsTypes="AA">
                                      <p:cBhvr>
                                        <p:cTn id="2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93 L -0.01666 0.35463 " pathEditMode="relative" ptsTypes="AA">
                                      <p:cBhvr>
                                        <p:cTn id="3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26666 0.32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6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-0.225 0.36574 " pathEditMode="relative" ptsTypes="AA">
                                      <p:cBhvr>
                                        <p:cTn id="3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3 L 0.00018 0.23426 " pathEditMode="relative" ptsTypes="AA">
                                      <p:cBhvr>
                                        <p:cTn id="3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2 L 0.25018 0.25648 " pathEditMode="relative" ptsTypes="AA">
                                      <p:cBhvr>
                                        <p:cTn id="3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0.00092 L -0.50816 0.24537 " pathEditMode="relative" ptsTypes="AA">
                                      <p:cBhvr>
                                        <p:cTn id="4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L 0.31684 0.37685 " pathEditMode="relative" ptsTypes="AA">
                                      <p:cBhvr>
                                        <p:cTn id="4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24149 0.300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15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2 L -0.04149 0.28981 " pathEditMode="relative" ptsTypes="AA">
                                      <p:cBhvr>
                                        <p:cTn id="4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0.20017 0.33241 " pathEditMode="relative" ptsTypes="AA">
                                      <p:cBhvr>
                                        <p:cTn id="4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L -0.33316 0.18796 " pathEditMode="relative" ptsTypes="AA">
                                      <p:cBhvr>
                                        <p:cTn id="5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092 L -0.09983 0.29908 " pathEditMode="relative" ptsTypes="AA">
                                      <p:cBhvr>
                                        <p:cTn id="5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2 L -0.29149 0.35648 " pathEditMode="relative" ptsTypes="AA">
                                      <p:cBhvr>
                                        <p:cTn id="5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17483 0.3879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2 L -0.09983 0.31203 " pathEditMode="relative" ptsTypes="AA">
                                      <p:cBhvr>
                                        <p:cTn id="5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0.18333 0.33241 " pathEditMode="relative" ptsTypes="AA">
                                      <p:cBhvr>
                                        <p:cTn id="6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3 L -0.36649 0.21204 " pathEditMode="relative" ptsTypes="AA">
                                      <p:cBhvr>
                                        <p:cTn id="6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2 L 0.05851 0.27686 " pathEditMode="relative" ptsTypes="AA">
                                      <p:cBhvr>
                                        <p:cTn id="6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92 L 0.05 0.38797 " pathEditMode="relative" ptsTypes="AA">
                                      <p:cBhvr>
                                        <p:cTn id="6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0.35833 0.35463 " pathEditMode="relative" ptsTypes="AA">
                                      <p:cBhvr>
                                        <p:cTn id="6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92 L -0.25 0.36574 " pathEditMode="relative" ptsTypes="AA">
                                      <p:cBhvr>
                                        <p:cTn id="7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0.27517 0.35463 " pathEditMode="relative" ptsTypes="AA">
                                      <p:cBhvr>
                                        <p:cTn id="7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-0.1915 0.28982 " pathEditMode="relative" ptsTypes="AA">
                                      <p:cBhvr>
                                        <p:cTn id="7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-0.3165 0.29908 " pathEditMode="relative" ptsTypes="AA">
                                      <p:cBhvr>
                                        <p:cTn id="7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3 L 0.28351 0.35463 " pathEditMode="relative" ptsTypes="AA">
                                      <p:cBhvr>
                                        <p:cTn id="7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7517 0.25649 " pathEditMode="relative" ptsTypes="AA">
                                      <p:cBhvr>
                                        <p:cTn id="8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0092 L 0.34184 0.28981 " pathEditMode="relative" ptsTypes="AA">
                                      <p:cBhvr>
                                        <p:cTn id="8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-0.08316 0.21204 " pathEditMode="relative" ptsTypes="AA">
                                      <p:cBhvr>
                                        <p:cTn id="8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2 L 0.17517 0.26759 " pathEditMode="relative" ptsTypes="AA">
                                      <p:cBhvr>
                                        <p:cTn id="8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175 0.1990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00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3 L 0.10018 0.27685 " pathEditMode="relative" ptsTypes="AA">
                                      <p:cBhvr>
                                        <p:cTn id="9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0.10851 0.38797 " pathEditMode="relative" ptsTypes="AA">
                                      <p:cBhvr>
                                        <p:cTn id="9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8316 0.3879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194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93 L -0.01666 0.31018 " pathEditMode="relative" ptsTypes="AA">
                                      <p:cBhvr>
                                        <p:cTn id="9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18351 0.21204 " pathEditMode="relative" ptsTypes="AA">
                                      <p:cBhvr>
                                        <p:cTn id="9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0.11684 0.19908 " pathEditMode="relative" ptsTypes="AA">
                                      <p:cBhvr>
                                        <p:cTn id="10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0093 L 0.18351 0.45648 " pathEditMode="relative" ptsTypes="AA">
                                      <p:cBhvr>
                                        <p:cTn id="102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L 0.08333 0.50093 " pathEditMode="relative" ptsTypes="AA">
                                      <p:cBhvr>
                                        <p:cTn id="10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-0.04167 0.61019 " pathEditMode="relative" ptsTypes="AA">
                                      <p:cBhvr>
                                        <p:cTn id="106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-0.325 0.61019 " pathEditMode="relative" ptsTypes="AA">
                                      <p:cBhvr>
                                        <p:cTn id="10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1667 0.6657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333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0.325 0.51019 " pathEditMode="relative" ptsTypes="AA">
                                      <p:cBhvr>
                                        <p:cTn id="11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-0.175 0.6213 " pathEditMode="relative" ptsTypes="AA">
                                      <p:cBhvr>
                                        <p:cTn id="11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2 L -0.43333 0.48797 " pathEditMode="relative" ptsTypes="AA">
                                      <p:cBhvr>
                                        <p:cTn id="11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1019 L -0.04982 0.58796 " pathEditMode="relative" ptsTypes="AA">
                                      <p:cBhvr>
                                        <p:cTn id="11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0.21667 0.56574 " pathEditMode="relative" ptsTypes="AA">
                                      <p:cBhvr>
                                        <p:cTn id="1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30018 0.6546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27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0.3 0.54352 " pathEditMode="relative" ptsTypes="AA">
                                      <p:cBhvr>
                                        <p:cTn id="12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0.08334 0.52315 " pathEditMode="relative" ptsTypes="AA">
                                      <p:cBhvr>
                                        <p:cTn id="12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L -0.21649 0.51019 " pathEditMode="relative" ptsTypes="AA">
                                      <p:cBhvr>
                                        <p:cTn id="12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0.25851 0.46574 " pathEditMode="relative" ptsTypes="AA">
                                      <p:cBhvr>
                                        <p:cTn id="13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3 L -0.29982 0.33426 " pathEditMode="relative" ptsTypes="AA">
                                      <p:cBhvr>
                                        <p:cTn id="13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L 0.1585 0.52129 " pathEditMode="relative" ptsTypes="AA">
                                      <p:cBhvr>
                                        <p:cTn id="13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2 L -0.08316 0.44352 " pathEditMode="relative" ptsTypes="AA">
                                      <p:cBhvr>
                                        <p:cTn id="13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L 0.22517 0.46574 " pathEditMode="relative" ptsTypes="AA">
                                      <p:cBhvr>
                                        <p:cTn id="13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3 L 0.31666 0.4213 " pathEditMode="relative" ptsTypes="AA">
                                      <p:cBhvr>
                                        <p:cTn id="14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093 L 0.36684 0.39907 " pathEditMode="relative" ptsTypes="AA">
                                      <p:cBhvr>
                                        <p:cTn id="14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093 L -0.29167 0.39907 " pathEditMode="relative" ptsTypes="AA">
                                      <p:cBhvr>
                                        <p:cTn id="144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-0.26667 0.47685 " pathEditMode="relative" ptsTypes="AA">
                                      <p:cBhvr>
                                        <p:cTn id="14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2 L -0.125 0.46759 " pathEditMode="relative" ptsTypes="AA">
                                      <p:cBhvr>
                                        <p:cTn id="148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16684 0.499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2500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3 L 0.46684 0.4213 " pathEditMode="relative" ptsTypes="AA">
                                      <p:cBhvr>
                                        <p:cTn id="152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-0.19167 0.4324 " pathEditMode="relative" ptsTypes="AA"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093 L 0.34184 0.51018 " pathEditMode="relative" ptsTypes="AA">
                                      <p:cBhvr>
                                        <p:cTn id="15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3 L -0.42482 0.18982 " pathEditMode="relative" ptsTypes="AA">
                                      <p:cBhvr>
                                        <p:cTn id="158"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3 L 0.04184 0.1676 " pathEditMode="relative" ptsTypes="AA">
                                      <p:cBhvr>
                                        <p:cTn id="160" dur="5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3334 0.21019 " pathEditMode="relative" rAng="0" ptsTypes="AA">
                                      <p:cBhvr>
                                        <p:cTn id="162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93 L -0.26666 0.23241 " pathEditMode="relative" ptsTypes="AA">
                                      <p:cBhvr>
                                        <p:cTn id="164" dur="5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2 L -0.55834 0.21203 " pathEditMode="relative" ptsTypes="AA">
                                      <p:cBhvr>
                                        <p:cTn id="166" dur="5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093 L 0.05 0.22315 " pathEditMode="relative" ptsTypes="AA">
                                      <p:cBhvr>
                                        <p:cTn id="168" dur="5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25 0.22129 " pathEditMode="relative" rAng="0" ptsTypes="AA">
                                      <p:cBhvr>
                                        <p:cTn id="170" dur="5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111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093 L -0.22483 0.17685 " pathEditMode="relative" ptsTypes="AA">
                                      <p:cBhvr>
                                        <p:cTn id="172" dur="5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3 L 0.25851 0.15463 " pathEditMode="relative" ptsTypes="AA">
                                      <p:cBhvr>
                                        <p:cTn id="174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92 L -0.25833 0.16759 " pathEditMode="relative" ptsTypes="AA">
                                      <p:cBhvr>
                                        <p:cTn id="176" dur="5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3 L -0.05834 0.22129 " pathEditMode="relative" ptsTypes="AA">
                                      <p:cBhvr>
                                        <p:cTn id="178" dur="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0.26667 0.24352 " pathEditMode="relative" ptsTypes="AA">
                                      <p:cBhvr>
                                        <p:cTn id="180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8316 0.21018 " pathEditMode="relative" rAng="0" ptsTypes="AA">
                                      <p:cBhvr>
                                        <p:cTn id="182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93 L 0.2 0.19907 " pathEditMode="relative" ptsTypes="AA">
                                      <p:cBhvr>
                                        <p:cTn id="184" dur="5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92 L 0.11667 0.23241 " pathEditMode="relative" ptsTypes="AA">
                                      <p:cBhvr>
                                        <p:cTn id="186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L 0.34184 0.13241 " pathEditMode="relative" ptsTypes="AA">
                                      <p:cBhvr>
                                        <p:cTn id="188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L -0.23316 0.37685 " pathEditMode="relative" ptsTypes="AA">
                                      <p:cBhvr>
                                        <p:cTn id="190" dur="5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L -0.2665 0.39907 " pathEditMode="relative" ptsTypes="AA">
                                      <p:cBhvr>
                                        <p:cTn id="192" dur="5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-0.35 0.44352 " pathEditMode="relative" ptsTypes="AA">
                                      <p:cBhvr>
                                        <p:cTn id="194" dur="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L 0.0335 0.46574 " pathEditMode="relative" ptsTypes="AA">
                                      <p:cBhvr>
                                        <p:cTn id="196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3 L 0.09184 0.67685 " pathEditMode="relative" ptsTypes="AA">
                                      <p:cBhvr>
                                        <p:cTn id="198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10833 0.44537 " pathEditMode="relative" rAng="0" ptsTypes="AA">
                                      <p:cBhvr>
                                        <p:cTn id="200" dur="5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22300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0.03333 0.38796 " pathEditMode="relative" ptsTypes="AA">
                                      <p:cBhvr>
                                        <p:cTn id="202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3 L -0.04149 0.36574 " pathEditMode="relative" ptsTypes="AA">
                                      <p:cBhvr>
                                        <p:cTn id="204" dur="5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0.16667 0.46759 " pathEditMode="relative" ptsTypes="AA">
                                      <p:cBhvr>
                                        <p:cTn id="206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-0.05 0.54352 " pathEditMode="relative" ptsTypes="AA">
                                      <p:cBhvr>
                                        <p:cTn id="208" dur="5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093 L -0.01649 0.26574 " pathEditMode="relative" ptsTypes="AA">
                                      <p:cBhvr>
                                        <p:cTn id="210" dur="5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3 L -0.08316 0.23241 " pathEditMode="relative" ptsTypes="AA">
                                      <p:cBhvr>
                                        <p:cTn id="212" dur="5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4347881"/>
            <a:ext cx="8229599" cy="2099267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74779" t="7740" r="1672" b="47823"/>
          <a:stretch/>
        </p:blipFill>
        <p:spPr>
          <a:xfrm>
            <a:off x="1012262" y="4730701"/>
            <a:ext cx="1181182" cy="117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strategy?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1968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In this case obvious: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	Wait and accept the offer from EPFL </a:t>
            </a:r>
            <a:r>
              <a:rPr lang="en-US" b="1" dirty="0" smtClean="0">
                <a:solidFill>
                  <a:schemeClr val="tx2"/>
                </a:solidFill>
                <a:sym typeface="Wingdings"/>
              </a:rPr>
              <a:t>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334" y="5032704"/>
            <a:ext cx="986118" cy="874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52930">
            <a:off x="2663590" y="4925556"/>
            <a:ext cx="669414" cy="373311"/>
          </a:xfrm>
          <a:prstGeom prst="rect">
            <a:avLst/>
          </a:prstGeom>
          <a:ln w="3175" cap="sq" cmpd="sng">
            <a:noFill/>
            <a:miter lim="800000"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64117" y="44948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7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7676" y="5797714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4902" y="5033242"/>
            <a:ext cx="986118" cy="874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5177" y="4916345"/>
            <a:ext cx="351116" cy="446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00929" y="4484836"/>
            <a:ext cx="50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8</a:t>
            </a:r>
            <a:r>
              <a:rPr lang="en-US" b="1" dirty="0" smtClean="0">
                <a:solidFill>
                  <a:schemeClr val="tx2"/>
                </a:solidFill>
              </a:rPr>
              <a:t>.1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9834" y="5797714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1020" y="5033242"/>
            <a:ext cx="986118" cy="8743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363088">
            <a:off x="4627583" y="4812144"/>
            <a:ext cx="929000" cy="3418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46570" y="4495143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7011" y="5786299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7138" y="5033242"/>
            <a:ext cx="986118" cy="8743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02695" y="5797714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4505" y="5033242"/>
            <a:ext cx="986118" cy="8743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01228" y="448483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10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838907">
            <a:off x="6785768" y="4905001"/>
            <a:ext cx="709706" cy="3435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47122" y="5782892"/>
            <a:ext cx="95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Accept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70110" y="4495143"/>
            <a:ext cx="86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7</a:t>
            </a:r>
            <a:r>
              <a:rPr lang="en-US" b="1" dirty="0" smtClean="0">
                <a:solidFill>
                  <a:schemeClr val="tx2"/>
                </a:solidFill>
              </a:rPr>
              <a:t>.2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" name="Picture 2" descr="http://www.sigada.org/conf/hilt2012/Microsoft-Research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71">
            <a:off x="5561735" y="4906648"/>
            <a:ext cx="1083817" cy="3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optimal strategy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806848" y="5197178"/>
            <a:ext cx="2209626" cy="366128"/>
            <a:chOff x="2806848" y="5197178"/>
            <a:chExt cx="2209626" cy="36612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48" y="5214956"/>
              <a:ext cx="348350" cy="34835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2497" y="5214956"/>
              <a:ext cx="348350" cy="34835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3094" y="5197178"/>
              <a:ext cx="348350" cy="34835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608" y="5197178"/>
              <a:ext cx="348350" cy="3483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8124" y="5214956"/>
              <a:ext cx="348350" cy="348350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80" y="5209838"/>
            <a:ext cx="348350" cy="3483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29" y="5209838"/>
            <a:ext cx="348350" cy="3483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26" y="5192060"/>
            <a:ext cx="348350" cy="3483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40" y="5192060"/>
            <a:ext cx="348350" cy="3483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56" y="5209838"/>
            <a:ext cx="348350" cy="348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optimal strategy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806848" y="5197178"/>
            <a:ext cx="2209626" cy="366128"/>
            <a:chOff x="2806848" y="5197178"/>
            <a:chExt cx="2209626" cy="36612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48" y="5214956"/>
              <a:ext cx="348350" cy="34835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2497" y="5214956"/>
              <a:ext cx="348350" cy="34835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3094" y="5197178"/>
              <a:ext cx="348350" cy="34835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608" y="5197178"/>
              <a:ext cx="348350" cy="34835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8124" y="5214956"/>
              <a:ext cx="348350" cy="348350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80" y="5209838"/>
            <a:ext cx="348350" cy="3483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29" y="5209838"/>
            <a:ext cx="348350" cy="3483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26" y="5192060"/>
            <a:ext cx="348350" cy="3483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40" y="5192060"/>
            <a:ext cx="348350" cy="3483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56" y="5209838"/>
            <a:ext cx="348350" cy="3483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06848" y="4183097"/>
            <a:ext cx="2153623" cy="744950"/>
            <a:chOff x="2806848" y="4183097"/>
            <a:chExt cx="2153623" cy="744950"/>
          </a:xfrm>
        </p:grpSpPr>
        <p:sp>
          <p:nvSpPr>
            <p:cNvPr id="43" name="Left Brace 42"/>
            <p:cNvSpPr/>
            <p:nvPr/>
          </p:nvSpPr>
          <p:spPr>
            <a:xfrm rot="5400000">
              <a:off x="3702274" y="3669849"/>
              <a:ext cx="362772" cy="215362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242729" y="4183097"/>
              <a:ext cx="14194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</a:t>
              </a:r>
              <a:r>
                <a:rPr lang="en-US" dirty="0" smtClean="0">
                  <a:solidFill>
                    <a:schemeClr val="tx2"/>
                  </a:solidFill>
                </a:rPr>
                <a:t>ample phase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12871" y="4188463"/>
            <a:ext cx="2153623" cy="744950"/>
            <a:chOff x="5112871" y="4188463"/>
            <a:chExt cx="2153623" cy="744950"/>
          </a:xfrm>
        </p:grpSpPr>
        <p:sp>
          <p:nvSpPr>
            <p:cNvPr id="57" name="Left Brace 56"/>
            <p:cNvSpPr/>
            <p:nvPr/>
          </p:nvSpPr>
          <p:spPr>
            <a:xfrm rot="5400000">
              <a:off x="6008297" y="3675215"/>
              <a:ext cx="362772" cy="215362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36687" y="4188463"/>
              <a:ext cx="1609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selection phase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1"/>
                <a:ext cx="8229600" cy="20193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Observe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fraction of offers without accepting any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Accept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first job offer than the best seen so far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1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1"/>
                <a:ext cx="8229600" cy="2019300"/>
              </a:xfrm>
              <a:blipFill rotWithShape="0">
                <a:blip r:embed="rId4"/>
                <a:stretch>
                  <a:fillRect l="-741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3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06848" y="5197178"/>
            <a:ext cx="2209626" cy="366128"/>
            <a:chOff x="2806848" y="5197178"/>
            <a:chExt cx="2209626" cy="3661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48" y="5214956"/>
              <a:ext cx="348350" cy="3483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2497" y="5214956"/>
              <a:ext cx="348350" cy="3483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3094" y="5197178"/>
              <a:ext cx="348350" cy="3483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608" y="5197178"/>
              <a:ext cx="348350" cy="3483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8124" y="5214956"/>
              <a:ext cx="348350" cy="3483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697803" y="5133926"/>
            <a:ext cx="2419618" cy="503100"/>
            <a:chOff x="2697803" y="5133926"/>
            <a:chExt cx="2419618" cy="5031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97803" y="5133926"/>
              <a:ext cx="552398" cy="48979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8633" y="5133926"/>
              <a:ext cx="552398" cy="48979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31876" y="5147233"/>
              <a:ext cx="552398" cy="48979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4109" y="5133926"/>
              <a:ext cx="552398" cy="48979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65023" y="5139762"/>
              <a:ext cx="552398" cy="48979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optimal strategy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80" y="5209838"/>
            <a:ext cx="348350" cy="348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29" y="5209838"/>
            <a:ext cx="348350" cy="348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26" y="5192060"/>
            <a:ext cx="348350" cy="348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40" y="5192060"/>
            <a:ext cx="348350" cy="348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56" y="5209838"/>
            <a:ext cx="348350" cy="34835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>
            <a:off x="3702274" y="3669849"/>
            <a:ext cx="362772" cy="21536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42729" y="4183097"/>
            <a:ext cx="141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ample phase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13022" y="5554021"/>
            <a:ext cx="2055468" cy="601798"/>
            <a:chOff x="2913022" y="5554021"/>
            <a:chExt cx="2055468" cy="601798"/>
          </a:xfrm>
        </p:grpSpPr>
        <p:sp>
          <p:nvSpPr>
            <p:cNvPr id="23" name="TextBox 22"/>
            <p:cNvSpPr txBox="1"/>
            <p:nvPr/>
          </p:nvSpPr>
          <p:spPr>
            <a:xfrm rot="2997396">
              <a:off x="2742928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997396">
              <a:off x="3241230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997396">
              <a:off x="3643676" y="5724115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997396">
              <a:off x="4089804" y="5724115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997396">
              <a:off x="4536786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24788" y="4956661"/>
            <a:ext cx="2175004" cy="338554"/>
            <a:chOff x="2724788" y="4956661"/>
            <a:chExt cx="2175004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2724788" y="500245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6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42729" y="5008957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5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9185" y="500245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4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41580" y="4956661"/>
              <a:ext cx="297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7</a:t>
              </a:r>
              <a:endParaRPr lang="en-US" sz="1100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38182" y="5016429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3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112871" y="4188463"/>
            <a:ext cx="2153623" cy="744950"/>
            <a:chOff x="5112871" y="4188463"/>
            <a:chExt cx="2153623" cy="744950"/>
          </a:xfrm>
        </p:grpSpPr>
        <p:sp>
          <p:nvSpPr>
            <p:cNvPr id="41" name="Left Brace 40"/>
            <p:cNvSpPr/>
            <p:nvPr/>
          </p:nvSpPr>
          <p:spPr>
            <a:xfrm rot="5400000">
              <a:off x="6008297" y="3675215"/>
              <a:ext cx="362772" cy="215362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36687" y="4188463"/>
              <a:ext cx="1609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selection phase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5"/>
              <p:cNvSpPr txBox="1">
                <a:spLocks/>
              </p:cNvSpPr>
              <p:nvPr/>
            </p:nvSpPr>
            <p:spPr>
              <a:xfrm>
                <a:off x="457200" y="1333501"/>
                <a:ext cx="8229600" cy="2019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Observe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fraction of offers without accepting any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Accept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first job offer than the best seen so far</a:t>
                </a:r>
                <a:endParaRPr lang="en-US" b="1" dirty="0" smtClean="0"/>
              </a:p>
              <a:p>
                <a:pPr marL="0" indent="0">
                  <a:buFont typeface="Arial"/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43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33501"/>
                <a:ext cx="8229600" cy="2019300"/>
              </a:xfrm>
              <a:prstGeom prst="rect">
                <a:avLst/>
              </a:prstGeom>
              <a:blipFill rotWithShape="0">
                <a:blip r:embed="rId8"/>
                <a:stretch>
                  <a:fillRect l="-741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8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06848" y="5197178"/>
            <a:ext cx="2209626" cy="366128"/>
            <a:chOff x="2806848" y="5197178"/>
            <a:chExt cx="2209626" cy="3661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48" y="5214956"/>
              <a:ext cx="348350" cy="3483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2497" y="5214956"/>
              <a:ext cx="348350" cy="3483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3094" y="5197178"/>
              <a:ext cx="348350" cy="3483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608" y="5197178"/>
              <a:ext cx="348350" cy="3483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8124" y="5214956"/>
              <a:ext cx="348350" cy="3483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697803" y="5133926"/>
            <a:ext cx="2419618" cy="503100"/>
            <a:chOff x="2697803" y="5133926"/>
            <a:chExt cx="2419618" cy="5031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97803" y="5133926"/>
              <a:ext cx="552398" cy="48979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8633" y="5133926"/>
              <a:ext cx="552398" cy="48979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31876" y="5147233"/>
              <a:ext cx="552398" cy="48979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4109" y="5133926"/>
              <a:ext cx="552398" cy="48979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65023" y="5139762"/>
              <a:ext cx="552398" cy="48979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optimal strategy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80" y="5209838"/>
            <a:ext cx="348350" cy="348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29" y="5209838"/>
            <a:ext cx="348350" cy="348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26" y="5192060"/>
            <a:ext cx="348350" cy="348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40" y="5192060"/>
            <a:ext cx="348350" cy="348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56" y="5209838"/>
            <a:ext cx="348350" cy="34835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>
            <a:off x="3702274" y="3669849"/>
            <a:ext cx="362772" cy="21536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42729" y="4183097"/>
            <a:ext cx="141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ample phase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13022" y="5554021"/>
            <a:ext cx="2055468" cy="601798"/>
            <a:chOff x="2913022" y="5554021"/>
            <a:chExt cx="2055468" cy="601798"/>
          </a:xfrm>
        </p:grpSpPr>
        <p:sp>
          <p:nvSpPr>
            <p:cNvPr id="23" name="TextBox 22"/>
            <p:cNvSpPr txBox="1"/>
            <p:nvPr/>
          </p:nvSpPr>
          <p:spPr>
            <a:xfrm rot="2997396">
              <a:off x="2742928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997396">
              <a:off x="3241230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997396">
              <a:off x="3643676" y="5724115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997396">
              <a:off x="4089804" y="5724115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997396">
              <a:off x="4536786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24788" y="4956661"/>
            <a:ext cx="2175004" cy="338554"/>
            <a:chOff x="2724788" y="4956661"/>
            <a:chExt cx="2175004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2724788" y="500245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6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42729" y="5008957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5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9185" y="500245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4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41580" y="4956661"/>
              <a:ext cx="297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7</a:t>
              </a:r>
              <a:endParaRPr lang="en-US" sz="1100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38182" y="5016429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3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112871" y="4188463"/>
            <a:ext cx="2153623" cy="744950"/>
            <a:chOff x="5112871" y="4188463"/>
            <a:chExt cx="2153623" cy="744950"/>
          </a:xfrm>
        </p:grpSpPr>
        <p:sp>
          <p:nvSpPr>
            <p:cNvPr id="40" name="Left Brace 39"/>
            <p:cNvSpPr/>
            <p:nvPr/>
          </p:nvSpPr>
          <p:spPr>
            <a:xfrm rot="5400000">
              <a:off x="6008297" y="3675215"/>
              <a:ext cx="362772" cy="215362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36687" y="4188463"/>
              <a:ext cx="1609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selection phase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5"/>
              <p:cNvSpPr txBox="1">
                <a:spLocks/>
              </p:cNvSpPr>
              <p:nvPr/>
            </p:nvSpPr>
            <p:spPr>
              <a:xfrm>
                <a:off x="457200" y="1333501"/>
                <a:ext cx="8229600" cy="2019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Observe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fraction of offers without accepting any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Accept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first job offer than the best seen so far</a:t>
                </a:r>
                <a:endParaRPr lang="en-US" b="1" dirty="0" smtClean="0"/>
              </a:p>
              <a:p>
                <a:pPr marL="0" indent="0">
                  <a:buFont typeface="Arial"/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42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33501"/>
                <a:ext cx="8229600" cy="2019300"/>
              </a:xfrm>
              <a:prstGeom prst="rect">
                <a:avLst/>
              </a:prstGeom>
              <a:blipFill rotWithShape="0">
                <a:blip r:embed="rId9"/>
                <a:stretch>
                  <a:fillRect l="-741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5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06848" y="5197178"/>
            <a:ext cx="2209626" cy="366128"/>
            <a:chOff x="2806848" y="5197178"/>
            <a:chExt cx="2209626" cy="3661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48" y="5214956"/>
              <a:ext cx="348350" cy="3483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2497" y="5214956"/>
              <a:ext cx="348350" cy="3483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3094" y="5197178"/>
              <a:ext cx="348350" cy="3483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608" y="5197178"/>
              <a:ext cx="348350" cy="3483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8124" y="5214956"/>
              <a:ext cx="348350" cy="3483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697803" y="5133926"/>
            <a:ext cx="2419618" cy="503100"/>
            <a:chOff x="2697803" y="5133926"/>
            <a:chExt cx="2419618" cy="5031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97803" y="5133926"/>
              <a:ext cx="552398" cy="48979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8633" y="5133926"/>
              <a:ext cx="552398" cy="48979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31876" y="5147233"/>
              <a:ext cx="552398" cy="48979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4109" y="5133926"/>
              <a:ext cx="552398" cy="48979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65023" y="5139762"/>
              <a:ext cx="552398" cy="48979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optimal strategy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80" y="5209838"/>
            <a:ext cx="348350" cy="348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29" y="5209838"/>
            <a:ext cx="348350" cy="348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26" y="5192060"/>
            <a:ext cx="348350" cy="348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40" y="5192060"/>
            <a:ext cx="348350" cy="348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56" y="5209838"/>
            <a:ext cx="348350" cy="34835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>
            <a:off x="3702274" y="3669849"/>
            <a:ext cx="362772" cy="21536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42729" y="4183097"/>
            <a:ext cx="141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ample phase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13022" y="5554021"/>
            <a:ext cx="2055468" cy="601798"/>
            <a:chOff x="2913022" y="5554021"/>
            <a:chExt cx="2055468" cy="601798"/>
          </a:xfrm>
        </p:grpSpPr>
        <p:sp>
          <p:nvSpPr>
            <p:cNvPr id="23" name="TextBox 22"/>
            <p:cNvSpPr txBox="1"/>
            <p:nvPr/>
          </p:nvSpPr>
          <p:spPr>
            <a:xfrm rot="2997396">
              <a:off x="2742928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997396">
              <a:off x="3241230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997396">
              <a:off x="3643676" y="5724115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997396">
              <a:off x="4089804" y="5724115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997396">
              <a:off x="4536786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24788" y="4956661"/>
            <a:ext cx="2175004" cy="338554"/>
            <a:chOff x="2724788" y="4956661"/>
            <a:chExt cx="2175004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2724788" y="500245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6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42729" y="5008957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5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9185" y="500245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4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41580" y="4956661"/>
              <a:ext cx="297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7</a:t>
              </a:r>
              <a:endParaRPr lang="en-US" sz="1100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38182" y="5016429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3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12871" y="4188463"/>
            <a:ext cx="2153623" cy="744950"/>
            <a:chOff x="5112871" y="4188463"/>
            <a:chExt cx="2153623" cy="744950"/>
          </a:xfrm>
        </p:grpSpPr>
        <p:sp>
          <p:nvSpPr>
            <p:cNvPr id="40" name="Left Brace 39"/>
            <p:cNvSpPr/>
            <p:nvPr/>
          </p:nvSpPr>
          <p:spPr>
            <a:xfrm rot="5400000">
              <a:off x="6008297" y="3675215"/>
              <a:ext cx="362772" cy="215362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36687" y="4188463"/>
              <a:ext cx="1609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selection phase</a:t>
              </a:r>
              <a:endParaRPr lang="en-US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4031" y="5133926"/>
            <a:ext cx="552398" cy="4897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081663" y="4987994"/>
            <a:ext cx="356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6.5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997396">
            <a:off x="5046860" y="5724115"/>
            <a:ext cx="601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1"/>
                <a:ext cx="8229600" cy="20193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Observe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fraction of offers without accepting any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Accept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first job offer than the best seen so far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45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1"/>
                <a:ext cx="8229600" cy="2019300"/>
              </a:xfrm>
              <a:blipFill rotWithShape="0">
                <a:blip r:embed="rId9"/>
                <a:stretch>
                  <a:fillRect l="-741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9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06848" y="5197178"/>
            <a:ext cx="2209626" cy="366128"/>
            <a:chOff x="2806848" y="5197178"/>
            <a:chExt cx="2209626" cy="3661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48" y="5214956"/>
              <a:ext cx="348350" cy="3483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2497" y="5214956"/>
              <a:ext cx="348350" cy="3483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3094" y="5197178"/>
              <a:ext cx="348350" cy="3483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608" y="5197178"/>
              <a:ext cx="348350" cy="3483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8124" y="5214956"/>
              <a:ext cx="348350" cy="3483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697803" y="5133926"/>
            <a:ext cx="2419618" cy="503100"/>
            <a:chOff x="2697803" y="5133926"/>
            <a:chExt cx="2419618" cy="5031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97803" y="5133926"/>
              <a:ext cx="552398" cy="48979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8633" y="5133926"/>
              <a:ext cx="552398" cy="48979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31876" y="5147233"/>
              <a:ext cx="552398" cy="48979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4109" y="5133926"/>
              <a:ext cx="552398" cy="48979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65023" y="5139762"/>
              <a:ext cx="552398" cy="48979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optimal strategy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80" y="5209838"/>
            <a:ext cx="348350" cy="348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29" y="5209838"/>
            <a:ext cx="348350" cy="348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26" y="5192060"/>
            <a:ext cx="348350" cy="348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40" y="5192060"/>
            <a:ext cx="348350" cy="348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56" y="5209838"/>
            <a:ext cx="348350" cy="34835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>
            <a:off x="3702274" y="3669849"/>
            <a:ext cx="362772" cy="21536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42729" y="4183097"/>
            <a:ext cx="141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ample phase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13022" y="5554021"/>
            <a:ext cx="2055468" cy="601798"/>
            <a:chOff x="2913022" y="5554021"/>
            <a:chExt cx="2055468" cy="601798"/>
          </a:xfrm>
        </p:grpSpPr>
        <p:sp>
          <p:nvSpPr>
            <p:cNvPr id="23" name="TextBox 22"/>
            <p:cNvSpPr txBox="1"/>
            <p:nvPr/>
          </p:nvSpPr>
          <p:spPr>
            <a:xfrm rot="2997396">
              <a:off x="2742928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997396">
              <a:off x="3241230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997396">
              <a:off x="3643676" y="5724115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997396">
              <a:off x="4089804" y="5724115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997396">
              <a:off x="4536786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24788" y="4956661"/>
            <a:ext cx="2175004" cy="338554"/>
            <a:chOff x="2724788" y="4956661"/>
            <a:chExt cx="2175004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2724788" y="500245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6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42729" y="5008957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5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9185" y="500245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4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41580" y="4956661"/>
              <a:ext cx="297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7</a:t>
              </a:r>
              <a:endParaRPr lang="en-US" sz="1100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38182" y="5016429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3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12871" y="4188463"/>
            <a:ext cx="2153623" cy="744950"/>
            <a:chOff x="5112871" y="4188463"/>
            <a:chExt cx="2153623" cy="744950"/>
          </a:xfrm>
        </p:grpSpPr>
        <p:sp>
          <p:nvSpPr>
            <p:cNvPr id="40" name="Left Brace 39"/>
            <p:cNvSpPr/>
            <p:nvPr/>
          </p:nvSpPr>
          <p:spPr>
            <a:xfrm rot="5400000">
              <a:off x="6008297" y="3675215"/>
              <a:ext cx="362772" cy="215362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36687" y="4188463"/>
              <a:ext cx="1609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selection phase</a:t>
              </a:r>
              <a:endParaRPr lang="en-US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4031" y="5133926"/>
            <a:ext cx="552398" cy="4897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081663" y="4987994"/>
            <a:ext cx="356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6.5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997396">
            <a:off x="5046860" y="5724115"/>
            <a:ext cx="601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2379" y="5133926"/>
            <a:ext cx="552398" cy="48979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553878" y="498052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2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2997396">
            <a:off x="5515207" y="5724115"/>
            <a:ext cx="601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1"/>
                <a:ext cx="8229600" cy="20193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Observe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fraction of offers without accepting any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Accept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first job offer than the best seen so far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48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1"/>
                <a:ext cx="8229600" cy="2019300"/>
              </a:xfrm>
              <a:blipFill rotWithShape="0">
                <a:blip r:embed="rId10"/>
                <a:stretch>
                  <a:fillRect l="-741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03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06848" y="5197178"/>
            <a:ext cx="2209626" cy="366128"/>
            <a:chOff x="2806848" y="5197178"/>
            <a:chExt cx="2209626" cy="3661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48" y="5214956"/>
              <a:ext cx="348350" cy="3483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2497" y="5214956"/>
              <a:ext cx="348350" cy="3483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3094" y="5197178"/>
              <a:ext cx="348350" cy="3483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608" y="5197178"/>
              <a:ext cx="348350" cy="3483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8124" y="5214956"/>
              <a:ext cx="348350" cy="3483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697803" y="5133926"/>
            <a:ext cx="2419618" cy="503100"/>
            <a:chOff x="2697803" y="5133926"/>
            <a:chExt cx="2419618" cy="5031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97803" y="5133926"/>
              <a:ext cx="552398" cy="48979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8633" y="5133926"/>
              <a:ext cx="552398" cy="48979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31876" y="5147233"/>
              <a:ext cx="552398" cy="48979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4109" y="5133926"/>
              <a:ext cx="552398" cy="48979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65023" y="5139762"/>
              <a:ext cx="552398" cy="48979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optimal strategy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80" y="5209838"/>
            <a:ext cx="348350" cy="348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29" y="5209838"/>
            <a:ext cx="348350" cy="348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26" y="5192060"/>
            <a:ext cx="348350" cy="348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40" y="5192060"/>
            <a:ext cx="348350" cy="348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56" y="5209838"/>
            <a:ext cx="348350" cy="34835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>
            <a:off x="3702274" y="3669849"/>
            <a:ext cx="362772" cy="21536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42729" y="4183097"/>
            <a:ext cx="141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ample phase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13022" y="5554021"/>
            <a:ext cx="2055468" cy="601798"/>
            <a:chOff x="2913022" y="5554021"/>
            <a:chExt cx="2055468" cy="601798"/>
          </a:xfrm>
        </p:grpSpPr>
        <p:sp>
          <p:nvSpPr>
            <p:cNvPr id="23" name="TextBox 22"/>
            <p:cNvSpPr txBox="1"/>
            <p:nvPr/>
          </p:nvSpPr>
          <p:spPr>
            <a:xfrm rot="2997396">
              <a:off x="2742928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997396">
              <a:off x="3241230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997396">
              <a:off x="3643676" y="5724115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997396">
              <a:off x="4089804" y="5724115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997396">
              <a:off x="4536786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24788" y="4956661"/>
            <a:ext cx="2175004" cy="338554"/>
            <a:chOff x="2724788" y="4956661"/>
            <a:chExt cx="2175004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2724788" y="500245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6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42729" y="5008957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5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9185" y="500245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4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41580" y="4956661"/>
              <a:ext cx="297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7</a:t>
              </a:r>
              <a:endParaRPr lang="en-US" sz="1100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38182" y="5016429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3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12871" y="4188463"/>
            <a:ext cx="2153623" cy="744950"/>
            <a:chOff x="5112871" y="4188463"/>
            <a:chExt cx="2153623" cy="744950"/>
          </a:xfrm>
        </p:grpSpPr>
        <p:sp>
          <p:nvSpPr>
            <p:cNvPr id="40" name="Left Brace 39"/>
            <p:cNvSpPr/>
            <p:nvPr/>
          </p:nvSpPr>
          <p:spPr>
            <a:xfrm rot="5400000">
              <a:off x="6008297" y="3675215"/>
              <a:ext cx="362772" cy="215362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36687" y="4188463"/>
              <a:ext cx="1609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selection phase</a:t>
              </a:r>
              <a:endParaRPr lang="en-US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4031" y="5133926"/>
            <a:ext cx="552398" cy="4897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081663" y="4987994"/>
            <a:ext cx="356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6.5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997396">
            <a:off x="5046860" y="5724115"/>
            <a:ext cx="601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2379" y="5133926"/>
            <a:ext cx="552398" cy="48979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553878" y="498052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2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2997396">
            <a:off x="5515207" y="5724115"/>
            <a:ext cx="601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7026" y="5126455"/>
            <a:ext cx="552398" cy="48979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992687" y="4928047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8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2997396">
            <a:off x="5944162" y="5724114"/>
            <a:ext cx="653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8000"/>
                </a:solidFill>
              </a:rPr>
              <a:t>Accept</a:t>
            </a:r>
            <a:endParaRPr lang="en-US" b="1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1"/>
                <a:ext cx="8229600" cy="20193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Observe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fraction of offers without accepting any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Accept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first job offer than the best seen so far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51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1"/>
                <a:ext cx="8229600" cy="2019300"/>
              </a:xfrm>
              <a:blipFill rotWithShape="0">
                <a:blip r:embed="rId11"/>
                <a:stretch>
                  <a:fillRect l="-741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2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06848" y="5197178"/>
            <a:ext cx="2209626" cy="366128"/>
            <a:chOff x="2806848" y="5197178"/>
            <a:chExt cx="2209626" cy="3661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48" y="5214956"/>
              <a:ext cx="348350" cy="3483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2497" y="5214956"/>
              <a:ext cx="348350" cy="3483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3094" y="5197178"/>
              <a:ext cx="348350" cy="3483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608" y="5197178"/>
              <a:ext cx="348350" cy="3483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8124" y="5214956"/>
              <a:ext cx="348350" cy="3483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697803" y="5133926"/>
            <a:ext cx="2419618" cy="503100"/>
            <a:chOff x="2697803" y="5133926"/>
            <a:chExt cx="2419618" cy="5031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97803" y="5133926"/>
              <a:ext cx="552398" cy="48979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8633" y="5133926"/>
              <a:ext cx="552398" cy="48979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31876" y="5147233"/>
              <a:ext cx="552398" cy="48979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4109" y="5133926"/>
              <a:ext cx="552398" cy="48979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65023" y="5139762"/>
              <a:ext cx="552398" cy="48979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optimal strategy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80" y="5209838"/>
            <a:ext cx="348350" cy="348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29" y="5209838"/>
            <a:ext cx="348350" cy="348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26" y="5192060"/>
            <a:ext cx="348350" cy="348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40" y="5192060"/>
            <a:ext cx="348350" cy="348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56" y="5209838"/>
            <a:ext cx="348350" cy="34835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>
            <a:off x="3702274" y="3669849"/>
            <a:ext cx="362772" cy="21536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42729" y="4183097"/>
            <a:ext cx="141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ample phase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13022" y="5554021"/>
            <a:ext cx="2055468" cy="601798"/>
            <a:chOff x="2913022" y="5554021"/>
            <a:chExt cx="2055468" cy="601798"/>
          </a:xfrm>
        </p:grpSpPr>
        <p:sp>
          <p:nvSpPr>
            <p:cNvPr id="23" name="TextBox 22"/>
            <p:cNvSpPr txBox="1"/>
            <p:nvPr/>
          </p:nvSpPr>
          <p:spPr>
            <a:xfrm rot="2997396">
              <a:off x="2742928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997396">
              <a:off x="3241230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997396">
              <a:off x="3643676" y="5724115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997396">
              <a:off x="4089804" y="5724115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997396">
              <a:off x="4536786" y="5724116"/>
              <a:ext cx="601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/>
                  </a:solidFill>
                </a:rPr>
                <a:t>Reject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24788" y="4956661"/>
            <a:ext cx="2175004" cy="338554"/>
            <a:chOff x="2724788" y="4956661"/>
            <a:chExt cx="2175004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2724788" y="500245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6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42729" y="5008957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5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9185" y="500245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4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41580" y="4956661"/>
              <a:ext cx="297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7</a:t>
              </a:r>
              <a:endParaRPr lang="en-US" sz="1100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38182" y="5016429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3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12871" y="4188463"/>
            <a:ext cx="2153623" cy="744950"/>
            <a:chOff x="5112871" y="4188463"/>
            <a:chExt cx="2153623" cy="744950"/>
          </a:xfrm>
        </p:grpSpPr>
        <p:sp>
          <p:nvSpPr>
            <p:cNvPr id="40" name="Left Brace 39"/>
            <p:cNvSpPr/>
            <p:nvPr/>
          </p:nvSpPr>
          <p:spPr>
            <a:xfrm rot="5400000">
              <a:off x="6008297" y="3675215"/>
              <a:ext cx="362772" cy="215362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36687" y="4188463"/>
              <a:ext cx="1609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selection phase</a:t>
              </a:r>
              <a:endParaRPr lang="en-US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4031" y="5133926"/>
            <a:ext cx="552398" cy="4897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081663" y="4987994"/>
            <a:ext cx="356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6.5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997396">
            <a:off x="5046860" y="5724115"/>
            <a:ext cx="601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2379" y="5133926"/>
            <a:ext cx="552398" cy="48979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553878" y="498052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2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2997396">
            <a:off x="5515207" y="5724115"/>
            <a:ext cx="601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7026" y="5126455"/>
            <a:ext cx="552398" cy="48979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992687" y="4928047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8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2997396">
            <a:off x="5944162" y="5724114"/>
            <a:ext cx="653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8000"/>
                </a:solidFill>
              </a:rPr>
              <a:t>Accept</a:t>
            </a:r>
            <a:endParaRPr lang="en-US" b="1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1"/>
                <a:ext cx="8229600" cy="20193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Observe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fraction of offers without accepting any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Accept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first job offer than the best seen so far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51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1"/>
                <a:ext cx="8229600" cy="2019300"/>
              </a:xfrm>
              <a:blipFill rotWithShape="0">
                <a:blip r:embed="rId11"/>
                <a:stretch>
                  <a:fillRect l="-741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955105" y="2467237"/>
            <a:ext cx="7233791" cy="1384947"/>
            <a:chOff x="1030590" y="2467237"/>
            <a:chExt cx="7233791" cy="1384947"/>
          </a:xfrm>
        </p:grpSpPr>
        <p:sp>
          <p:nvSpPr>
            <p:cNvPr id="53" name="Rectangle 52"/>
            <p:cNvSpPr/>
            <p:nvPr/>
          </p:nvSpPr>
          <p:spPr>
            <a:xfrm>
              <a:off x="1071867" y="2467237"/>
              <a:ext cx="7192514" cy="138494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1159707" y="2568000"/>
                  <a:ext cx="6757518" cy="6771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1F497D"/>
                      </a:solidFill>
                    </a:rPr>
                    <a:t>THEOREM: </a:t>
                  </a:r>
                </a:p>
                <a:p>
                  <a:r>
                    <a:rPr lang="en-US" sz="2000" dirty="0"/>
                    <a:t>	</a:t>
                  </a:r>
                  <a:r>
                    <a:rPr lang="en-US" sz="2000" dirty="0" smtClean="0"/>
                    <a:t>			Probability of success is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9707" y="2568000"/>
                  <a:ext cx="6757518" cy="67710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812" t="-4505" b="-153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7248856" y="2533010"/>
              <a:ext cx="92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Dynkin’63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30590" y="3363857"/>
              <a:ext cx="55112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Long 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history; 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studied independently 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 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 west and the east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9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secretary problem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5630">
            <a:off x="7863596" y="138285"/>
            <a:ext cx="1031563" cy="127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1877122" y="741718"/>
            <a:ext cx="180679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22067" y="1015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“job”</a:t>
            </a:r>
            <a:endParaRPr lang="en-US" sz="3200" kern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interest in generalized versions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26609" y="1431280"/>
            <a:ext cx="8453231" cy="188765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48868" y="1471074"/>
            <a:ext cx="86341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ONLINE MECHANISM DESIGN: 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b="1" dirty="0" smtClean="0">
                <a:solidFill>
                  <a:srgbClr val="1F497D"/>
                </a:solidFill>
              </a:rPr>
              <a:t>revival of generalized secretary problem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44" y="1849931"/>
            <a:ext cx="312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Kleinberg’05,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Babaioff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al.’07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interest in generalized versions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26609" y="1431280"/>
            <a:ext cx="8453231" cy="188765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48868" y="1471074"/>
            <a:ext cx="86341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ONLINE MECHANISM DESIGN: 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b="1" dirty="0" smtClean="0">
                <a:solidFill>
                  <a:srgbClr val="1F497D"/>
                </a:solidFill>
              </a:rPr>
              <a:t>revival of generalized secretary problem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	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Sell limited services/goods to customers arriving and bidding online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Customers arrive one by 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Decision to serve customer happens immediately and irrevocably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44" y="1849931"/>
            <a:ext cx="312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Kleinberg’05,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Babaioff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al.’07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731416" y="3738882"/>
            <a:ext cx="7850404" cy="2675467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0969" y="4323675"/>
            <a:ext cx="6197168" cy="145736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Every secretary reveals a distinct weight &gt; 0</a:t>
            </a:r>
            <a:endParaRPr lang="en-US" sz="1800" b="1" dirty="0" smtClean="0">
              <a:solidFill>
                <a:schemeClr val="tx2"/>
              </a:solidFill>
            </a:endParaRPr>
          </a:p>
          <a:p>
            <a:r>
              <a:rPr lang="en-US" sz="1800" b="1" dirty="0" smtClean="0">
                <a:solidFill>
                  <a:schemeClr val="tx2"/>
                </a:solidFill>
              </a:rPr>
              <a:t>GOAL: </a:t>
            </a:r>
            <a:r>
              <a:rPr lang="en-US" sz="1800" dirty="0" smtClean="0"/>
              <a:t>select as much weight as possible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9" name="Oval 8"/>
          <p:cNvSpPr/>
          <p:nvPr/>
        </p:nvSpPr>
        <p:spPr>
          <a:xfrm>
            <a:off x="1723103" y="5766749"/>
            <a:ext cx="146304" cy="13138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10705" y="5919937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80303" y="5766749"/>
            <a:ext cx="146304" cy="13138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2167905" y="5919937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37503" y="5766749"/>
            <a:ext cx="146304" cy="13138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/>
          <p:cNvSpPr/>
          <p:nvPr/>
        </p:nvSpPr>
        <p:spPr>
          <a:xfrm>
            <a:off x="2625105" y="5919937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94703" y="5766749"/>
            <a:ext cx="146304" cy="13138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/>
          <p:cNvSpPr/>
          <p:nvPr/>
        </p:nvSpPr>
        <p:spPr>
          <a:xfrm>
            <a:off x="3082305" y="5919937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51903" y="5766749"/>
            <a:ext cx="146304" cy="13138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/>
          <p:cNvSpPr/>
          <p:nvPr/>
        </p:nvSpPr>
        <p:spPr>
          <a:xfrm>
            <a:off x="3539505" y="5919937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9103" y="5766749"/>
            <a:ext cx="146304" cy="13138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/>
          <p:cNvSpPr/>
          <p:nvPr/>
        </p:nvSpPr>
        <p:spPr>
          <a:xfrm>
            <a:off x="3996705" y="5919937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66303" y="5766749"/>
            <a:ext cx="146304" cy="13138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/>
          <p:nvPr/>
        </p:nvSpPr>
        <p:spPr>
          <a:xfrm>
            <a:off x="4453905" y="5919937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23503" y="5764539"/>
            <a:ext cx="146304" cy="13138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9"/>
          <p:cNvSpPr/>
          <p:nvPr/>
        </p:nvSpPr>
        <p:spPr>
          <a:xfrm>
            <a:off x="4911105" y="5917727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80703" y="5766749"/>
            <a:ext cx="146304" cy="13138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9"/>
          <p:cNvSpPr/>
          <p:nvPr/>
        </p:nvSpPr>
        <p:spPr>
          <a:xfrm>
            <a:off x="5368305" y="5919937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37903" y="5766749"/>
            <a:ext cx="146304" cy="131383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9"/>
          <p:cNvSpPr/>
          <p:nvPr/>
        </p:nvSpPr>
        <p:spPr>
          <a:xfrm>
            <a:off x="5825505" y="5919937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95103" y="5766749"/>
            <a:ext cx="146304" cy="131383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9"/>
          <p:cNvSpPr/>
          <p:nvPr/>
        </p:nvSpPr>
        <p:spPr>
          <a:xfrm>
            <a:off x="6282705" y="5919937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52303" y="5762747"/>
            <a:ext cx="146304" cy="131383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9"/>
          <p:cNvSpPr/>
          <p:nvPr/>
        </p:nvSpPr>
        <p:spPr>
          <a:xfrm>
            <a:off x="6739905" y="5915935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209489" y="5762747"/>
            <a:ext cx="146304" cy="131383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9"/>
          <p:cNvSpPr/>
          <p:nvPr/>
        </p:nvSpPr>
        <p:spPr>
          <a:xfrm>
            <a:off x="7197105" y="5915935"/>
            <a:ext cx="182880" cy="197074"/>
          </a:xfrm>
          <a:custGeom>
            <a:avLst/>
            <a:gdLst>
              <a:gd name="connsiteX0" fmla="*/ 0 w 839243"/>
              <a:gd name="connsiteY0" fmla="*/ 0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0 w 839243"/>
              <a:gd name="connsiteY4" fmla="*/ 0 h 792614"/>
              <a:gd name="connsiteX0" fmla="*/ 247973 w 839243"/>
              <a:gd name="connsiteY0" fmla="*/ 46495 h 792614"/>
              <a:gd name="connsiteX1" fmla="*/ 839243 w 839243"/>
              <a:gd name="connsiteY1" fmla="*/ 0 h 792614"/>
              <a:gd name="connsiteX2" fmla="*/ 839243 w 839243"/>
              <a:gd name="connsiteY2" fmla="*/ 792614 h 792614"/>
              <a:gd name="connsiteX3" fmla="*/ 0 w 839243"/>
              <a:gd name="connsiteY3" fmla="*/ 792614 h 792614"/>
              <a:gd name="connsiteX4" fmla="*/ 247973 w 839243"/>
              <a:gd name="connsiteY4" fmla="*/ 46495 h 792614"/>
              <a:gd name="connsiteX0" fmla="*/ 247973 w 839243"/>
              <a:gd name="connsiteY0" fmla="*/ 0 h 746119"/>
              <a:gd name="connsiteX1" fmla="*/ 63776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  <a:gd name="connsiteX0" fmla="*/ 247973 w 839243"/>
              <a:gd name="connsiteY0" fmla="*/ 0 h 746119"/>
              <a:gd name="connsiteX1" fmla="*/ 544775 w 839243"/>
              <a:gd name="connsiteY1" fmla="*/ 0 h 746119"/>
              <a:gd name="connsiteX2" fmla="*/ 839243 w 839243"/>
              <a:gd name="connsiteY2" fmla="*/ 746119 h 746119"/>
              <a:gd name="connsiteX3" fmla="*/ 0 w 839243"/>
              <a:gd name="connsiteY3" fmla="*/ 746119 h 746119"/>
              <a:gd name="connsiteX4" fmla="*/ 247973 w 839243"/>
              <a:gd name="connsiteY4" fmla="*/ 0 h 7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3" h="746119">
                <a:moveTo>
                  <a:pt x="247973" y="0"/>
                </a:moveTo>
                <a:lnTo>
                  <a:pt x="544775" y="0"/>
                </a:lnTo>
                <a:lnTo>
                  <a:pt x="839243" y="746119"/>
                </a:lnTo>
                <a:lnTo>
                  <a:pt x="0" y="746119"/>
                </a:lnTo>
                <a:lnTo>
                  <a:pt x="247973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637832" y="5355737"/>
            <a:ext cx="30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027742" y="5365635"/>
            <a:ext cx="50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18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465149" y="5363658"/>
            <a:ext cx="50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26307" y="5361679"/>
            <a:ext cx="50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363716" y="5371576"/>
            <a:ext cx="50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24873" y="5381475"/>
            <a:ext cx="50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286034" y="5379494"/>
            <a:ext cx="50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747194" y="5377516"/>
            <a:ext cx="50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196475" y="5375541"/>
            <a:ext cx="50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interest in generalized versions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2437" y="3798749"/>
            <a:ext cx="818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Most basic extension: choose </a:t>
            </a:r>
            <a:r>
              <a:rPr lang="en-US" b="1" i="1" dirty="0">
                <a:solidFill>
                  <a:schemeClr val="tx2"/>
                </a:solidFill>
              </a:rPr>
              <a:t>k </a:t>
            </a:r>
            <a:r>
              <a:rPr lang="en-US" b="1" dirty="0">
                <a:solidFill>
                  <a:schemeClr val="tx2"/>
                </a:solidFill>
              </a:rPr>
              <a:t>out of </a:t>
            </a:r>
            <a:r>
              <a:rPr lang="en-US" b="1" i="1" dirty="0">
                <a:solidFill>
                  <a:schemeClr val="tx2"/>
                </a:solidFill>
              </a:rPr>
              <a:t>n </a:t>
            </a:r>
            <a:r>
              <a:rPr lang="en-US" b="1" dirty="0">
                <a:solidFill>
                  <a:schemeClr val="tx2"/>
                </a:solidFill>
              </a:rPr>
              <a:t>secretaries/offers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26609" y="1431280"/>
            <a:ext cx="8453231" cy="188765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48868" y="1471074"/>
            <a:ext cx="86341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ONLINE MECHANISM DESIGN: 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b="1" dirty="0" smtClean="0">
                <a:solidFill>
                  <a:srgbClr val="1F497D"/>
                </a:solidFill>
              </a:rPr>
              <a:t>revival of generalized secretary problem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	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Sell limited services/goods to customers arriving and bidding online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Customers arrive one by 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Decision to serve customer happens immediately and irrevocably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44" y="1849931"/>
            <a:ext cx="312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Kleinberg’05,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Babaioff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al.’07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server connections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496894"/>
            <a:ext cx="8229600" cy="1126045"/>
          </a:xfrm>
        </p:spPr>
        <p:txBody>
          <a:bodyPr/>
          <a:lstStyle/>
          <a:p>
            <a:r>
              <a:rPr lang="en-US" dirty="0" smtClean="0"/>
              <a:t>Potential clients on vertices bid for unit-bandwidth to server</a:t>
            </a:r>
          </a:p>
          <a:p>
            <a:r>
              <a:rPr lang="en-US" dirty="0" smtClean="0"/>
              <a:t>Clients bid one by one in uniformly random order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257300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5987" y="3092420"/>
            <a:ext cx="1281718" cy="364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27170" y="216520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9103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7577" y="424053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9808" y="369028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6279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5813" y="2196177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3365" y="2673976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8273" y="1872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291" y="3190510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5960" y="1710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3" idx="6"/>
            <a:endCxn id="16" idx="2"/>
          </p:cNvCxnSpPr>
          <p:nvPr/>
        </p:nvCxnSpPr>
        <p:spPr>
          <a:xfrm flipV="1">
            <a:off x="3032901" y="1872178"/>
            <a:ext cx="1043059" cy="4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3"/>
          </p:cNvCxnSpPr>
          <p:nvPr/>
        </p:nvCxnSpPr>
        <p:spPr>
          <a:xfrm flipV="1">
            <a:off x="1959429" y="2441754"/>
            <a:ext cx="812514" cy="650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6"/>
            <a:endCxn id="24" idx="2"/>
          </p:cNvCxnSpPr>
          <p:nvPr/>
        </p:nvCxnSpPr>
        <p:spPr>
          <a:xfrm>
            <a:off x="4381691" y="1872178"/>
            <a:ext cx="1636582" cy="1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6"/>
            <a:endCxn id="23" idx="2"/>
          </p:cNvCxnSpPr>
          <p:nvPr/>
        </p:nvCxnSpPr>
        <p:spPr>
          <a:xfrm flipV="1">
            <a:off x="4535022" y="2835976"/>
            <a:ext cx="1658343" cy="516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2988128" y="2441754"/>
            <a:ext cx="1285936" cy="796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2022823" y="3456926"/>
            <a:ext cx="1051053" cy="1093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19" idx="2"/>
          </p:cNvCxnSpPr>
          <p:nvPr/>
        </p:nvCxnSpPr>
        <p:spPr>
          <a:xfrm flipV="1">
            <a:off x="3334834" y="4402538"/>
            <a:ext cx="2382743" cy="262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9" idx="2"/>
          </p:cNvCxnSpPr>
          <p:nvPr/>
        </p:nvCxnSpPr>
        <p:spPr>
          <a:xfrm>
            <a:off x="2257705" y="3274673"/>
            <a:ext cx="3459872" cy="1127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1"/>
            <a:endCxn id="15" idx="5"/>
          </p:cNvCxnSpPr>
          <p:nvPr/>
        </p:nvCxnSpPr>
        <p:spPr>
          <a:xfrm flipH="1" flipV="1">
            <a:off x="4490249" y="3467060"/>
            <a:ext cx="1272101" cy="820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0" idx="3"/>
          </p:cNvCxnSpPr>
          <p:nvPr/>
        </p:nvCxnSpPr>
        <p:spPr>
          <a:xfrm flipV="1">
            <a:off x="5978535" y="3966834"/>
            <a:ext cx="916046" cy="321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19" idx="5"/>
          </p:cNvCxnSpPr>
          <p:nvPr/>
        </p:nvCxnSpPr>
        <p:spPr>
          <a:xfrm flipH="1" flipV="1">
            <a:off x="5978535" y="4517088"/>
            <a:ext cx="1117744" cy="14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flipH="1" flipV="1">
            <a:off x="7002674" y="4014283"/>
            <a:ext cx="246471" cy="48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3"/>
            <a:endCxn id="23" idx="6"/>
          </p:cNvCxnSpPr>
          <p:nvPr/>
        </p:nvCxnSpPr>
        <p:spPr>
          <a:xfrm flipH="1">
            <a:off x="6499096" y="2472727"/>
            <a:ext cx="641490" cy="3632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5"/>
            <a:endCxn id="22" idx="2"/>
          </p:cNvCxnSpPr>
          <p:nvPr/>
        </p:nvCxnSpPr>
        <p:spPr>
          <a:xfrm>
            <a:off x="6279231" y="2148728"/>
            <a:ext cx="816582" cy="209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4" idx="4"/>
          </p:cNvCxnSpPr>
          <p:nvPr/>
        </p:nvCxnSpPr>
        <p:spPr>
          <a:xfrm flipH="1" flipV="1">
            <a:off x="6171139" y="2196177"/>
            <a:ext cx="175092" cy="4777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23712" y="24319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04811" y="1702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04169" y="245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2858" y="15338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07785" y="2676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79282" y="2284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21544" y="1865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6602" y="26387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8489" y="3994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03823" y="3738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0162" y="4587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1101" y="460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06398" y="3520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1017" y="3313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820" y="3988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90378" y="3030640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capacities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6322" y="1769204"/>
            <a:ext cx="182880" cy="350262"/>
            <a:chOff x="8219967" y="4295592"/>
            <a:chExt cx="228600" cy="487552"/>
          </a:xfrm>
        </p:grpSpPr>
        <p:sp>
          <p:nvSpPr>
            <p:cNvPr id="48" name="Oval 47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2796" y="1448069"/>
            <a:ext cx="182880" cy="350262"/>
            <a:chOff x="8219967" y="4295592"/>
            <a:chExt cx="228600" cy="487552"/>
          </a:xfrm>
        </p:grpSpPr>
        <p:sp>
          <p:nvSpPr>
            <p:cNvPr id="61" name="Oval 6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9592" y="1763759"/>
            <a:ext cx="182880" cy="350262"/>
            <a:chOff x="8219967" y="4295592"/>
            <a:chExt cx="228600" cy="487552"/>
          </a:xfrm>
        </p:grpSpPr>
        <p:sp>
          <p:nvSpPr>
            <p:cNvPr id="64" name="Oval 63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67308" y="1752869"/>
            <a:ext cx="182880" cy="350262"/>
            <a:chOff x="8219967" y="4295592"/>
            <a:chExt cx="228600" cy="487552"/>
          </a:xfrm>
        </p:grpSpPr>
        <p:sp>
          <p:nvSpPr>
            <p:cNvPr id="67" name="Oval 66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38063" y="4191272"/>
            <a:ext cx="182880" cy="350262"/>
            <a:chOff x="8219967" y="4295592"/>
            <a:chExt cx="228600" cy="487552"/>
          </a:xfrm>
        </p:grpSpPr>
        <p:sp>
          <p:nvSpPr>
            <p:cNvPr id="71" name="Oval 7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02636" y="3265985"/>
            <a:ext cx="182880" cy="350262"/>
            <a:chOff x="8219967" y="4295592"/>
            <a:chExt cx="228600" cy="487552"/>
          </a:xfrm>
        </p:grpSpPr>
        <p:sp>
          <p:nvSpPr>
            <p:cNvPr id="75" name="Oval 74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8750" y="3761292"/>
            <a:ext cx="182880" cy="350262"/>
            <a:chOff x="8219967" y="4295592"/>
            <a:chExt cx="228600" cy="487552"/>
          </a:xfrm>
        </p:grpSpPr>
        <p:sp>
          <p:nvSpPr>
            <p:cNvPr id="79" name="Oval 78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73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server connections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496894"/>
            <a:ext cx="8229600" cy="1126045"/>
          </a:xfrm>
        </p:spPr>
        <p:txBody>
          <a:bodyPr/>
          <a:lstStyle/>
          <a:p>
            <a:r>
              <a:rPr lang="en-US" dirty="0" smtClean="0"/>
              <a:t>Potential clients on vertices bid for unit-bandwidth to server</a:t>
            </a:r>
          </a:p>
          <a:p>
            <a:r>
              <a:rPr lang="en-US" dirty="0" smtClean="0"/>
              <a:t>Clients bid one by one in uniformly random order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257300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5987" y="3092420"/>
            <a:ext cx="1281718" cy="364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27170" y="216520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9103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7577" y="424053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9808" y="369028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6279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5813" y="2196177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3365" y="2673976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8273" y="1872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291" y="3190510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5960" y="1710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3" idx="6"/>
            <a:endCxn id="16" idx="2"/>
          </p:cNvCxnSpPr>
          <p:nvPr/>
        </p:nvCxnSpPr>
        <p:spPr>
          <a:xfrm flipV="1">
            <a:off x="3032901" y="1872178"/>
            <a:ext cx="1043059" cy="4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3"/>
          </p:cNvCxnSpPr>
          <p:nvPr/>
        </p:nvCxnSpPr>
        <p:spPr>
          <a:xfrm flipV="1">
            <a:off x="1959429" y="2441754"/>
            <a:ext cx="812514" cy="650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6"/>
            <a:endCxn id="24" idx="2"/>
          </p:cNvCxnSpPr>
          <p:nvPr/>
        </p:nvCxnSpPr>
        <p:spPr>
          <a:xfrm>
            <a:off x="4381691" y="1872178"/>
            <a:ext cx="1636582" cy="1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6"/>
            <a:endCxn id="23" idx="2"/>
          </p:cNvCxnSpPr>
          <p:nvPr/>
        </p:nvCxnSpPr>
        <p:spPr>
          <a:xfrm flipV="1">
            <a:off x="4535022" y="2835976"/>
            <a:ext cx="1658343" cy="516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2988128" y="2441754"/>
            <a:ext cx="1285936" cy="796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2022823" y="3456926"/>
            <a:ext cx="1051053" cy="1093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19" idx="2"/>
          </p:cNvCxnSpPr>
          <p:nvPr/>
        </p:nvCxnSpPr>
        <p:spPr>
          <a:xfrm flipV="1">
            <a:off x="3334834" y="4402538"/>
            <a:ext cx="2382743" cy="262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9" idx="2"/>
          </p:cNvCxnSpPr>
          <p:nvPr/>
        </p:nvCxnSpPr>
        <p:spPr>
          <a:xfrm>
            <a:off x="2257705" y="3274673"/>
            <a:ext cx="3459872" cy="1127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1"/>
            <a:endCxn id="15" idx="5"/>
          </p:cNvCxnSpPr>
          <p:nvPr/>
        </p:nvCxnSpPr>
        <p:spPr>
          <a:xfrm flipH="1" flipV="1">
            <a:off x="4490249" y="3467060"/>
            <a:ext cx="1272101" cy="820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0" idx="3"/>
          </p:cNvCxnSpPr>
          <p:nvPr/>
        </p:nvCxnSpPr>
        <p:spPr>
          <a:xfrm flipV="1">
            <a:off x="5978535" y="3966834"/>
            <a:ext cx="916046" cy="321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19" idx="5"/>
          </p:cNvCxnSpPr>
          <p:nvPr/>
        </p:nvCxnSpPr>
        <p:spPr>
          <a:xfrm flipH="1" flipV="1">
            <a:off x="5978535" y="4517088"/>
            <a:ext cx="1117744" cy="14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flipH="1" flipV="1">
            <a:off x="7002674" y="4014283"/>
            <a:ext cx="246471" cy="48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3"/>
            <a:endCxn id="23" idx="6"/>
          </p:cNvCxnSpPr>
          <p:nvPr/>
        </p:nvCxnSpPr>
        <p:spPr>
          <a:xfrm flipH="1">
            <a:off x="6499096" y="2472727"/>
            <a:ext cx="641490" cy="3632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5"/>
            <a:endCxn id="22" idx="2"/>
          </p:cNvCxnSpPr>
          <p:nvPr/>
        </p:nvCxnSpPr>
        <p:spPr>
          <a:xfrm>
            <a:off x="6279231" y="2148728"/>
            <a:ext cx="816582" cy="209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4" idx="4"/>
          </p:cNvCxnSpPr>
          <p:nvPr/>
        </p:nvCxnSpPr>
        <p:spPr>
          <a:xfrm flipH="1" flipV="1">
            <a:off x="6171139" y="2196177"/>
            <a:ext cx="175092" cy="4777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23712" y="24319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04811" y="1702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04169" y="245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2858" y="15338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07785" y="2676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79282" y="2284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21544" y="1865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6602" y="26387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8489" y="3994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03823" y="3738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0162" y="4587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1101" y="460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06398" y="3520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1017" y="3313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820" y="3988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90378" y="3030640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capacities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6322" y="1769204"/>
            <a:ext cx="182880" cy="350262"/>
            <a:chOff x="8219967" y="4295592"/>
            <a:chExt cx="228600" cy="487552"/>
          </a:xfrm>
        </p:grpSpPr>
        <p:sp>
          <p:nvSpPr>
            <p:cNvPr id="48" name="Oval 47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2796" y="1448069"/>
            <a:ext cx="182880" cy="350262"/>
            <a:chOff x="8219967" y="4295592"/>
            <a:chExt cx="228600" cy="487552"/>
          </a:xfrm>
        </p:grpSpPr>
        <p:sp>
          <p:nvSpPr>
            <p:cNvPr id="61" name="Oval 6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9592" y="1763759"/>
            <a:ext cx="182880" cy="350262"/>
            <a:chOff x="8219967" y="4295592"/>
            <a:chExt cx="228600" cy="487552"/>
          </a:xfrm>
        </p:grpSpPr>
        <p:sp>
          <p:nvSpPr>
            <p:cNvPr id="64" name="Oval 63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67308" y="1752869"/>
            <a:ext cx="182880" cy="350262"/>
            <a:chOff x="8219967" y="4295592"/>
            <a:chExt cx="228600" cy="487552"/>
          </a:xfrm>
        </p:grpSpPr>
        <p:sp>
          <p:nvSpPr>
            <p:cNvPr id="67" name="Oval 66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38063" y="4191272"/>
            <a:ext cx="182880" cy="350262"/>
            <a:chOff x="8219967" y="4295592"/>
            <a:chExt cx="228600" cy="487552"/>
          </a:xfrm>
        </p:grpSpPr>
        <p:sp>
          <p:nvSpPr>
            <p:cNvPr id="71" name="Oval 7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02636" y="3265985"/>
            <a:ext cx="182880" cy="350262"/>
            <a:chOff x="8219967" y="4295592"/>
            <a:chExt cx="228600" cy="487552"/>
          </a:xfrm>
        </p:grpSpPr>
        <p:sp>
          <p:nvSpPr>
            <p:cNvPr id="75" name="Oval 74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8750" y="3761292"/>
            <a:ext cx="182880" cy="350262"/>
            <a:chOff x="8219967" y="4295592"/>
            <a:chExt cx="228600" cy="487552"/>
          </a:xfrm>
        </p:grpSpPr>
        <p:sp>
          <p:nvSpPr>
            <p:cNvPr id="79" name="Oval 78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27086" y="13977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110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server connections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496894"/>
            <a:ext cx="8229600" cy="1126045"/>
          </a:xfrm>
        </p:spPr>
        <p:txBody>
          <a:bodyPr/>
          <a:lstStyle/>
          <a:p>
            <a:r>
              <a:rPr lang="en-US" dirty="0" smtClean="0"/>
              <a:t>Potential clients on vertices bid for unit-bandwidth to server</a:t>
            </a:r>
          </a:p>
          <a:p>
            <a:r>
              <a:rPr lang="en-US" dirty="0" smtClean="0"/>
              <a:t>Clients bid one by one in uniformly random order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257300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5987" y="3092420"/>
            <a:ext cx="1281718" cy="364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27170" y="216520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9103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7577" y="424053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9808" y="369028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6279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5813" y="2196177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3365" y="2673976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8273" y="1872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291" y="3190510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5960" y="1710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3" idx="6"/>
            <a:endCxn id="16" idx="2"/>
          </p:cNvCxnSpPr>
          <p:nvPr/>
        </p:nvCxnSpPr>
        <p:spPr>
          <a:xfrm flipV="1">
            <a:off x="3032901" y="1872178"/>
            <a:ext cx="1043059" cy="4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3"/>
          </p:cNvCxnSpPr>
          <p:nvPr/>
        </p:nvCxnSpPr>
        <p:spPr>
          <a:xfrm flipV="1">
            <a:off x="1959429" y="2441754"/>
            <a:ext cx="812514" cy="650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6"/>
            <a:endCxn id="24" idx="2"/>
          </p:cNvCxnSpPr>
          <p:nvPr/>
        </p:nvCxnSpPr>
        <p:spPr>
          <a:xfrm>
            <a:off x="4381691" y="1872178"/>
            <a:ext cx="1636582" cy="1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6"/>
            <a:endCxn id="23" idx="2"/>
          </p:cNvCxnSpPr>
          <p:nvPr/>
        </p:nvCxnSpPr>
        <p:spPr>
          <a:xfrm flipV="1">
            <a:off x="4535022" y="2835976"/>
            <a:ext cx="1658343" cy="5165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2988128" y="2441754"/>
            <a:ext cx="1285936" cy="7962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2022823" y="3456926"/>
            <a:ext cx="1051053" cy="1093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19" idx="2"/>
          </p:cNvCxnSpPr>
          <p:nvPr/>
        </p:nvCxnSpPr>
        <p:spPr>
          <a:xfrm flipV="1">
            <a:off x="3334834" y="4402538"/>
            <a:ext cx="2382743" cy="262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9" idx="2"/>
          </p:cNvCxnSpPr>
          <p:nvPr/>
        </p:nvCxnSpPr>
        <p:spPr>
          <a:xfrm>
            <a:off x="2257705" y="3274673"/>
            <a:ext cx="3459872" cy="1127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1"/>
            <a:endCxn id="15" idx="5"/>
          </p:cNvCxnSpPr>
          <p:nvPr/>
        </p:nvCxnSpPr>
        <p:spPr>
          <a:xfrm flipH="1" flipV="1">
            <a:off x="4490249" y="3467060"/>
            <a:ext cx="1272101" cy="820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0" idx="3"/>
          </p:cNvCxnSpPr>
          <p:nvPr/>
        </p:nvCxnSpPr>
        <p:spPr>
          <a:xfrm flipV="1">
            <a:off x="5978535" y="3966834"/>
            <a:ext cx="916046" cy="321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19" idx="5"/>
          </p:cNvCxnSpPr>
          <p:nvPr/>
        </p:nvCxnSpPr>
        <p:spPr>
          <a:xfrm flipH="1" flipV="1">
            <a:off x="5978535" y="4517088"/>
            <a:ext cx="1117744" cy="14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flipH="1" flipV="1">
            <a:off x="7002674" y="4014283"/>
            <a:ext cx="246471" cy="48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3"/>
            <a:endCxn id="23" idx="6"/>
          </p:cNvCxnSpPr>
          <p:nvPr/>
        </p:nvCxnSpPr>
        <p:spPr>
          <a:xfrm flipH="1">
            <a:off x="6499096" y="2472727"/>
            <a:ext cx="641490" cy="3632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5"/>
            <a:endCxn id="22" idx="2"/>
          </p:cNvCxnSpPr>
          <p:nvPr/>
        </p:nvCxnSpPr>
        <p:spPr>
          <a:xfrm>
            <a:off x="6279231" y="2148728"/>
            <a:ext cx="816582" cy="2094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4" idx="4"/>
          </p:cNvCxnSpPr>
          <p:nvPr/>
        </p:nvCxnSpPr>
        <p:spPr>
          <a:xfrm flipH="1" flipV="1">
            <a:off x="6171139" y="2196177"/>
            <a:ext cx="175092" cy="4777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23712" y="24319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04811" y="1702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04169" y="245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2858" y="15338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07785" y="2676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79282" y="2284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21544" y="1865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6602" y="26387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8489" y="3994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03823" y="3738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0162" y="4587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1101" y="460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06398" y="3520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1017" y="3313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820" y="3988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90378" y="3030640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capacities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6322" y="1769204"/>
            <a:ext cx="182880" cy="350262"/>
            <a:chOff x="8219967" y="4295592"/>
            <a:chExt cx="228600" cy="487552"/>
          </a:xfrm>
        </p:grpSpPr>
        <p:sp>
          <p:nvSpPr>
            <p:cNvPr id="48" name="Oval 47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2796" y="1448069"/>
            <a:ext cx="182880" cy="350262"/>
            <a:chOff x="8219967" y="4295592"/>
            <a:chExt cx="228600" cy="487552"/>
          </a:xfrm>
        </p:grpSpPr>
        <p:sp>
          <p:nvSpPr>
            <p:cNvPr id="61" name="Oval 6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9592" y="1763759"/>
            <a:ext cx="182880" cy="350262"/>
            <a:chOff x="8219967" y="4295592"/>
            <a:chExt cx="228600" cy="487552"/>
          </a:xfrm>
        </p:grpSpPr>
        <p:sp>
          <p:nvSpPr>
            <p:cNvPr id="64" name="Oval 63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67308" y="1752869"/>
            <a:ext cx="182880" cy="350262"/>
            <a:chOff x="8219967" y="4295592"/>
            <a:chExt cx="228600" cy="487552"/>
          </a:xfrm>
        </p:grpSpPr>
        <p:sp>
          <p:nvSpPr>
            <p:cNvPr id="67" name="Oval 66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38063" y="4191272"/>
            <a:ext cx="182880" cy="350262"/>
            <a:chOff x="8219967" y="4295592"/>
            <a:chExt cx="228600" cy="487552"/>
          </a:xfrm>
        </p:grpSpPr>
        <p:sp>
          <p:nvSpPr>
            <p:cNvPr id="71" name="Oval 7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02636" y="3265985"/>
            <a:ext cx="182880" cy="350262"/>
            <a:chOff x="8219967" y="4295592"/>
            <a:chExt cx="228600" cy="487552"/>
          </a:xfrm>
        </p:grpSpPr>
        <p:sp>
          <p:nvSpPr>
            <p:cNvPr id="75" name="Oval 74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8750" y="3761292"/>
            <a:ext cx="182880" cy="350262"/>
            <a:chOff x="8219967" y="4295592"/>
            <a:chExt cx="228600" cy="487552"/>
          </a:xfrm>
        </p:grpSpPr>
        <p:sp>
          <p:nvSpPr>
            <p:cNvPr id="79" name="Oval 78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27086" y="13977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463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server connections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496894"/>
            <a:ext cx="8229600" cy="1126045"/>
          </a:xfrm>
        </p:spPr>
        <p:txBody>
          <a:bodyPr/>
          <a:lstStyle/>
          <a:p>
            <a:r>
              <a:rPr lang="en-US" dirty="0" smtClean="0"/>
              <a:t>Potential clients on vertices bid for unit-bandwidth to server</a:t>
            </a:r>
          </a:p>
          <a:p>
            <a:r>
              <a:rPr lang="en-US" dirty="0" smtClean="0"/>
              <a:t>Clients bid one by one in uniformly random order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257300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5987" y="3092420"/>
            <a:ext cx="1281718" cy="364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27170" y="216520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9103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7577" y="424053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9808" y="369028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6279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5813" y="2196177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3365" y="2673976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8273" y="1872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291" y="3190510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5960" y="1710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3" idx="6"/>
            <a:endCxn id="16" idx="2"/>
          </p:cNvCxnSpPr>
          <p:nvPr/>
        </p:nvCxnSpPr>
        <p:spPr>
          <a:xfrm flipV="1">
            <a:off x="3032901" y="1872178"/>
            <a:ext cx="1043059" cy="4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3"/>
          </p:cNvCxnSpPr>
          <p:nvPr/>
        </p:nvCxnSpPr>
        <p:spPr>
          <a:xfrm flipV="1">
            <a:off x="1959429" y="2441754"/>
            <a:ext cx="812514" cy="650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6"/>
            <a:endCxn id="24" idx="2"/>
          </p:cNvCxnSpPr>
          <p:nvPr/>
        </p:nvCxnSpPr>
        <p:spPr>
          <a:xfrm>
            <a:off x="4381691" y="1872178"/>
            <a:ext cx="1636582" cy="1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6"/>
            <a:endCxn id="23" idx="2"/>
          </p:cNvCxnSpPr>
          <p:nvPr/>
        </p:nvCxnSpPr>
        <p:spPr>
          <a:xfrm flipV="1">
            <a:off x="4535022" y="2835976"/>
            <a:ext cx="1658343" cy="5165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2988128" y="2441754"/>
            <a:ext cx="1285936" cy="7962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2022823" y="3456926"/>
            <a:ext cx="1051053" cy="1093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19" idx="2"/>
          </p:cNvCxnSpPr>
          <p:nvPr/>
        </p:nvCxnSpPr>
        <p:spPr>
          <a:xfrm flipV="1">
            <a:off x="3334834" y="4402538"/>
            <a:ext cx="2382743" cy="262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9" idx="2"/>
          </p:cNvCxnSpPr>
          <p:nvPr/>
        </p:nvCxnSpPr>
        <p:spPr>
          <a:xfrm>
            <a:off x="2257705" y="3274673"/>
            <a:ext cx="3459872" cy="1127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1"/>
            <a:endCxn id="15" idx="5"/>
          </p:cNvCxnSpPr>
          <p:nvPr/>
        </p:nvCxnSpPr>
        <p:spPr>
          <a:xfrm flipH="1" flipV="1">
            <a:off x="4490249" y="3467060"/>
            <a:ext cx="1272101" cy="820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0" idx="3"/>
          </p:cNvCxnSpPr>
          <p:nvPr/>
        </p:nvCxnSpPr>
        <p:spPr>
          <a:xfrm flipV="1">
            <a:off x="5978535" y="3966834"/>
            <a:ext cx="916046" cy="321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19" idx="5"/>
          </p:cNvCxnSpPr>
          <p:nvPr/>
        </p:nvCxnSpPr>
        <p:spPr>
          <a:xfrm flipH="1" flipV="1">
            <a:off x="5978535" y="4517088"/>
            <a:ext cx="1117744" cy="14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flipH="1" flipV="1">
            <a:off x="7002674" y="4014283"/>
            <a:ext cx="246471" cy="48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3"/>
            <a:endCxn id="23" idx="6"/>
          </p:cNvCxnSpPr>
          <p:nvPr/>
        </p:nvCxnSpPr>
        <p:spPr>
          <a:xfrm flipH="1">
            <a:off x="6499096" y="2472727"/>
            <a:ext cx="641490" cy="3632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5"/>
            <a:endCxn id="22" idx="2"/>
          </p:cNvCxnSpPr>
          <p:nvPr/>
        </p:nvCxnSpPr>
        <p:spPr>
          <a:xfrm>
            <a:off x="6279231" y="2148728"/>
            <a:ext cx="816582" cy="2094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4" idx="4"/>
          </p:cNvCxnSpPr>
          <p:nvPr/>
        </p:nvCxnSpPr>
        <p:spPr>
          <a:xfrm flipH="1" flipV="1">
            <a:off x="6171139" y="2196177"/>
            <a:ext cx="175092" cy="4777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23712" y="24319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04811" y="1702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04169" y="245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2858" y="15338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07785" y="2676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79282" y="2284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21544" y="1865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6602" y="26387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8489" y="3994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03823" y="3738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0162" y="4587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1101" y="460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06398" y="3520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1017" y="3313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820" y="3988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90378" y="3030640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capacities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6322" y="1769204"/>
            <a:ext cx="182880" cy="350262"/>
            <a:chOff x="8219967" y="4295592"/>
            <a:chExt cx="228600" cy="487552"/>
          </a:xfrm>
        </p:grpSpPr>
        <p:sp>
          <p:nvSpPr>
            <p:cNvPr id="48" name="Oval 47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2796" y="1448069"/>
            <a:ext cx="182880" cy="350262"/>
            <a:chOff x="8219967" y="4295592"/>
            <a:chExt cx="228600" cy="487552"/>
          </a:xfrm>
        </p:grpSpPr>
        <p:sp>
          <p:nvSpPr>
            <p:cNvPr id="61" name="Oval 6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9592" y="1763759"/>
            <a:ext cx="182880" cy="350262"/>
            <a:chOff x="8219967" y="4295592"/>
            <a:chExt cx="228600" cy="487552"/>
          </a:xfrm>
        </p:grpSpPr>
        <p:sp>
          <p:nvSpPr>
            <p:cNvPr id="64" name="Oval 63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67308" y="1752869"/>
            <a:ext cx="182880" cy="350262"/>
            <a:chOff x="8219967" y="4295592"/>
            <a:chExt cx="228600" cy="487552"/>
          </a:xfrm>
        </p:grpSpPr>
        <p:sp>
          <p:nvSpPr>
            <p:cNvPr id="67" name="Oval 66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38063" y="4191272"/>
            <a:ext cx="182880" cy="350262"/>
            <a:chOff x="8219967" y="4295592"/>
            <a:chExt cx="228600" cy="487552"/>
          </a:xfrm>
        </p:grpSpPr>
        <p:sp>
          <p:nvSpPr>
            <p:cNvPr id="71" name="Oval 7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02636" y="3265985"/>
            <a:ext cx="182880" cy="350262"/>
            <a:chOff x="8219967" y="4295592"/>
            <a:chExt cx="228600" cy="487552"/>
          </a:xfrm>
        </p:grpSpPr>
        <p:sp>
          <p:nvSpPr>
            <p:cNvPr id="75" name="Oval 74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8750" y="3761292"/>
            <a:ext cx="182880" cy="350262"/>
            <a:chOff x="8219967" y="4295592"/>
            <a:chExt cx="228600" cy="487552"/>
          </a:xfrm>
        </p:grpSpPr>
        <p:sp>
          <p:nvSpPr>
            <p:cNvPr id="79" name="Oval 78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27086" y="13977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05860" y="12236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7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server connections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496894"/>
            <a:ext cx="8229600" cy="1126045"/>
          </a:xfrm>
        </p:spPr>
        <p:txBody>
          <a:bodyPr/>
          <a:lstStyle/>
          <a:p>
            <a:r>
              <a:rPr lang="en-US" dirty="0" smtClean="0"/>
              <a:t>Potential clients on vertices bid for unit-bandwidth to server</a:t>
            </a:r>
          </a:p>
          <a:p>
            <a:r>
              <a:rPr lang="en-US" dirty="0" smtClean="0"/>
              <a:t>Clients bid one by one in uniformly random order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257300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5987" y="3092420"/>
            <a:ext cx="1281718" cy="364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27170" y="216520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9103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7577" y="424053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9808" y="369028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6279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5813" y="2196177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3365" y="2673976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8273" y="1872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291" y="3190510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5960" y="1710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3" idx="6"/>
            <a:endCxn id="16" idx="2"/>
          </p:cNvCxnSpPr>
          <p:nvPr/>
        </p:nvCxnSpPr>
        <p:spPr>
          <a:xfrm flipV="1">
            <a:off x="3032901" y="1872178"/>
            <a:ext cx="1043059" cy="4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3"/>
          </p:cNvCxnSpPr>
          <p:nvPr/>
        </p:nvCxnSpPr>
        <p:spPr>
          <a:xfrm flipV="1">
            <a:off x="1959429" y="2441754"/>
            <a:ext cx="812514" cy="650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6"/>
            <a:endCxn id="24" idx="2"/>
          </p:cNvCxnSpPr>
          <p:nvPr/>
        </p:nvCxnSpPr>
        <p:spPr>
          <a:xfrm>
            <a:off x="4381691" y="1872178"/>
            <a:ext cx="1636582" cy="1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37469" y="2872859"/>
            <a:ext cx="1658343" cy="5165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2988128" y="2441754"/>
            <a:ext cx="1285936" cy="796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2022823" y="3456926"/>
            <a:ext cx="1051053" cy="1093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19" idx="2"/>
          </p:cNvCxnSpPr>
          <p:nvPr/>
        </p:nvCxnSpPr>
        <p:spPr>
          <a:xfrm flipV="1">
            <a:off x="3334834" y="4402538"/>
            <a:ext cx="2382743" cy="262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9" idx="2"/>
          </p:cNvCxnSpPr>
          <p:nvPr/>
        </p:nvCxnSpPr>
        <p:spPr>
          <a:xfrm>
            <a:off x="2257705" y="3274673"/>
            <a:ext cx="3459872" cy="11278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1"/>
            <a:endCxn id="15" idx="5"/>
          </p:cNvCxnSpPr>
          <p:nvPr/>
        </p:nvCxnSpPr>
        <p:spPr>
          <a:xfrm flipH="1" flipV="1">
            <a:off x="4490249" y="3467060"/>
            <a:ext cx="1272101" cy="8209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0" idx="3"/>
          </p:cNvCxnSpPr>
          <p:nvPr/>
        </p:nvCxnSpPr>
        <p:spPr>
          <a:xfrm flipV="1">
            <a:off x="5978535" y="3966834"/>
            <a:ext cx="916046" cy="321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19" idx="5"/>
          </p:cNvCxnSpPr>
          <p:nvPr/>
        </p:nvCxnSpPr>
        <p:spPr>
          <a:xfrm flipH="1" flipV="1">
            <a:off x="5978535" y="4517088"/>
            <a:ext cx="1117744" cy="14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flipH="1" flipV="1">
            <a:off x="7002674" y="4014283"/>
            <a:ext cx="246471" cy="48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3"/>
            <a:endCxn id="23" idx="6"/>
          </p:cNvCxnSpPr>
          <p:nvPr/>
        </p:nvCxnSpPr>
        <p:spPr>
          <a:xfrm flipH="1">
            <a:off x="6499096" y="2472727"/>
            <a:ext cx="641490" cy="3632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5"/>
            <a:endCxn id="22" idx="2"/>
          </p:cNvCxnSpPr>
          <p:nvPr/>
        </p:nvCxnSpPr>
        <p:spPr>
          <a:xfrm>
            <a:off x="6279231" y="2148728"/>
            <a:ext cx="816582" cy="209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4" idx="4"/>
          </p:cNvCxnSpPr>
          <p:nvPr/>
        </p:nvCxnSpPr>
        <p:spPr>
          <a:xfrm flipH="1" flipV="1">
            <a:off x="6171139" y="2196177"/>
            <a:ext cx="175092" cy="477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23712" y="24319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04811" y="1702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04169" y="245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2858" y="15338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07785" y="2676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79282" y="2284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21544" y="1865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6602" y="26387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8489" y="3994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03823" y="3738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0162" y="4587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1101" y="460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06398" y="3520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1017" y="3313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820" y="3988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90378" y="3030640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capacities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6322" y="1769204"/>
            <a:ext cx="182880" cy="350262"/>
            <a:chOff x="8219967" y="4295592"/>
            <a:chExt cx="228600" cy="487552"/>
          </a:xfrm>
        </p:grpSpPr>
        <p:sp>
          <p:nvSpPr>
            <p:cNvPr id="48" name="Oval 47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2796" y="1448069"/>
            <a:ext cx="182880" cy="350262"/>
            <a:chOff x="8219967" y="4295592"/>
            <a:chExt cx="228600" cy="487552"/>
          </a:xfrm>
        </p:grpSpPr>
        <p:sp>
          <p:nvSpPr>
            <p:cNvPr id="61" name="Oval 6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9592" y="1763759"/>
            <a:ext cx="182880" cy="350262"/>
            <a:chOff x="8219967" y="4295592"/>
            <a:chExt cx="228600" cy="487552"/>
          </a:xfrm>
        </p:grpSpPr>
        <p:sp>
          <p:nvSpPr>
            <p:cNvPr id="64" name="Oval 63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67308" y="1752869"/>
            <a:ext cx="182880" cy="350262"/>
            <a:chOff x="8219967" y="4295592"/>
            <a:chExt cx="228600" cy="487552"/>
          </a:xfrm>
        </p:grpSpPr>
        <p:sp>
          <p:nvSpPr>
            <p:cNvPr id="67" name="Oval 66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38063" y="4191272"/>
            <a:ext cx="182880" cy="350262"/>
            <a:chOff x="8219967" y="4295592"/>
            <a:chExt cx="228600" cy="487552"/>
          </a:xfrm>
        </p:grpSpPr>
        <p:sp>
          <p:nvSpPr>
            <p:cNvPr id="71" name="Oval 7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02636" y="3265985"/>
            <a:ext cx="182880" cy="350262"/>
            <a:chOff x="8219967" y="4295592"/>
            <a:chExt cx="228600" cy="487552"/>
          </a:xfrm>
        </p:grpSpPr>
        <p:sp>
          <p:nvSpPr>
            <p:cNvPr id="75" name="Oval 74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8750" y="3761292"/>
            <a:ext cx="182880" cy="350262"/>
            <a:chOff x="8219967" y="4295592"/>
            <a:chExt cx="228600" cy="487552"/>
          </a:xfrm>
        </p:grpSpPr>
        <p:sp>
          <p:nvSpPr>
            <p:cNvPr id="79" name="Oval 78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27086" y="13977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05860" y="12236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7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4529096" y="2814246"/>
            <a:ext cx="1658343" cy="516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server connections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496894"/>
            <a:ext cx="8229600" cy="1126045"/>
          </a:xfrm>
        </p:spPr>
        <p:txBody>
          <a:bodyPr/>
          <a:lstStyle/>
          <a:p>
            <a:r>
              <a:rPr lang="en-US" dirty="0" smtClean="0"/>
              <a:t>Potential clients on vertices bid for unit-bandwidth to server</a:t>
            </a:r>
          </a:p>
          <a:p>
            <a:r>
              <a:rPr lang="en-US" dirty="0" smtClean="0"/>
              <a:t>Clients bid one by one in uniformly random order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257300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5987" y="3092420"/>
            <a:ext cx="1281718" cy="364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27170" y="216520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9103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7577" y="424053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9808" y="369028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6279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5813" y="2196177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3365" y="2673976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8273" y="1872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291" y="3190510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5960" y="1710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3" idx="6"/>
            <a:endCxn id="16" idx="2"/>
          </p:cNvCxnSpPr>
          <p:nvPr/>
        </p:nvCxnSpPr>
        <p:spPr>
          <a:xfrm flipV="1">
            <a:off x="3032901" y="1872178"/>
            <a:ext cx="1043059" cy="4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3"/>
          </p:cNvCxnSpPr>
          <p:nvPr/>
        </p:nvCxnSpPr>
        <p:spPr>
          <a:xfrm flipV="1">
            <a:off x="1959429" y="2441754"/>
            <a:ext cx="812514" cy="650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6"/>
            <a:endCxn id="24" idx="2"/>
          </p:cNvCxnSpPr>
          <p:nvPr/>
        </p:nvCxnSpPr>
        <p:spPr>
          <a:xfrm>
            <a:off x="4381691" y="1872178"/>
            <a:ext cx="1636582" cy="1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37469" y="2872859"/>
            <a:ext cx="1658343" cy="5165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2988128" y="2441754"/>
            <a:ext cx="1285936" cy="796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2022823" y="3456926"/>
            <a:ext cx="1051053" cy="1093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19" idx="2"/>
          </p:cNvCxnSpPr>
          <p:nvPr/>
        </p:nvCxnSpPr>
        <p:spPr>
          <a:xfrm flipV="1">
            <a:off x="3334834" y="4402538"/>
            <a:ext cx="2382743" cy="262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9" idx="2"/>
          </p:cNvCxnSpPr>
          <p:nvPr/>
        </p:nvCxnSpPr>
        <p:spPr>
          <a:xfrm>
            <a:off x="2257705" y="3274673"/>
            <a:ext cx="3459872" cy="11278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1"/>
            <a:endCxn id="15" idx="5"/>
          </p:cNvCxnSpPr>
          <p:nvPr/>
        </p:nvCxnSpPr>
        <p:spPr>
          <a:xfrm flipH="1" flipV="1">
            <a:off x="4490249" y="3467060"/>
            <a:ext cx="1272101" cy="8209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0" idx="3"/>
          </p:cNvCxnSpPr>
          <p:nvPr/>
        </p:nvCxnSpPr>
        <p:spPr>
          <a:xfrm flipV="1">
            <a:off x="5978535" y="3966834"/>
            <a:ext cx="916046" cy="321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19" idx="5"/>
          </p:cNvCxnSpPr>
          <p:nvPr/>
        </p:nvCxnSpPr>
        <p:spPr>
          <a:xfrm flipH="1" flipV="1">
            <a:off x="5978535" y="4517088"/>
            <a:ext cx="1117744" cy="14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flipH="1" flipV="1">
            <a:off x="7002674" y="4014283"/>
            <a:ext cx="246471" cy="48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3"/>
            <a:endCxn id="23" idx="6"/>
          </p:cNvCxnSpPr>
          <p:nvPr/>
        </p:nvCxnSpPr>
        <p:spPr>
          <a:xfrm flipH="1">
            <a:off x="6499096" y="2472727"/>
            <a:ext cx="641490" cy="3632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5"/>
            <a:endCxn id="22" idx="2"/>
          </p:cNvCxnSpPr>
          <p:nvPr/>
        </p:nvCxnSpPr>
        <p:spPr>
          <a:xfrm>
            <a:off x="6279231" y="2148728"/>
            <a:ext cx="816582" cy="209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4" idx="4"/>
          </p:cNvCxnSpPr>
          <p:nvPr/>
        </p:nvCxnSpPr>
        <p:spPr>
          <a:xfrm flipH="1" flipV="1">
            <a:off x="6171139" y="2196177"/>
            <a:ext cx="175092" cy="477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23712" y="24319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04811" y="1702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04169" y="245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2858" y="15338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07785" y="2676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79282" y="2284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21544" y="1865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6602" y="26387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8489" y="3994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03823" y="3738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0162" y="4587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1101" y="460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06398" y="3520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1017" y="3313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820" y="3988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90378" y="3030640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capacities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6322" y="1769204"/>
            <a:ext cx="182880" cy="350262"/>
            <a:chOff x="8219967" y="4295592"/>
            <a:chExt cx="228600" cy="487552"/>
          </a:xfrm>
        </p:grpSpPr>
        <p:sp>
          <p:nvSpPr>
            <p:cNvPr id="48" name="Oval 47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2796" y="1448069"/>
            <a:ext cx="182880" cy="350262"/>
            <a:chOff x="8219967" y="4295592"/>
            <a:chExt cx="228600" cy="487552"/>
          </a:xfrm>
        </p:grpSpPr>
        <p:sp>
          <p:nvSpPr>
            <p:cNvPr id="61" name="Oval 6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9592" y="1763759"/>
            <a:ext cx="182880" cy="350262"/>
            <a:chOff x="8219967" y="4295592"/>
            <a:chExt cx="228600" cy="487552"/>
          </a:xfrm>
        </p:grpSpPr>
        <p:sp>
          <p:nvSpPr>
            <p:cNvPr id="64" name="Oval 63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67308" y="1752869"/>
            <a:ext cx="182880" cy="350262"/>
            <a:chOff x="8219967" y="4295592"/>
            <a:chExt cx="228600" cy="487552"/>
          </a:xfrm>
        </p:grpSpPr>
        <p:sp>
          <p:nvSpPr>
            <p:cNvPr id="67" name="Oval 66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38063" y="4191272"/>
            <a:ext cx="182880" cy="350262"/>
            <a:chOff x="8219967" y="4295592"/>
            <a:chExt cx="228600" cy="487552"/>
          </a:xfrm>
        </p:grpSpPr>
        <p:sp>
          <p:nvSpPr>
            <p:cNvPr id="71" name="Oval 7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02636" y="3265985"/>
            <a:ext cx="182880" cy="350262"/>
            <a:chOff x="8219967" y="4295592"/>
            <a:chExt cx="228600" cy="487552"/>
          </a:xfrm>
        </p:grpSpPr>
        <p:sp>
          <p:nvSpPr>
            <p:cNvPr id="75" name="Oval 74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8750" y="3761292"/>
            <a:ext cx="182880" cy="350262"/>
            <a:chOff x="8219967" y="4295592"/>
            <a:chExt cx="228600" cy="487552"/>
          </a:xfrm>
        </p:grpSpPr>
        <p:sp>
          <p:nvSpPr>
            <p:cNvPr id="79" name="Oval 78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27086" y="13977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05860" y="12236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7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4529096" y="2814246"/>
            <a:ext cx="1658343" cy="516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781319" y="341916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6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server connections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496894"/>
            <a:ext cx="8229600" cy="1126045"/>
          </a:xfrm>
        </p:spPr>
        <p:txBody>
          <a:bodyPr/>
          <a:lstStyle/>
          <a:p>
            <a:r>
              <a:rPr lang="en-US" dirty="0" smtClean="0"/>
              <a:t>Potential clients on vertices bid for unit-bandwidth to server</a:t>
            </a:r>
          </a:p>
          <a:p>
            <a:r>
              <a:rPr lang="en-US" dirty="0" smtClean="0"/>
              <a:t>Clients bid one by one in uniformly random order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257300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5987" y="3092420"/>
            <a:ext cx="1281718" cy="364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27170" y="216520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9103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7577" y="424053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9808" y="369028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6279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5813" y="2196177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3365" y="2673976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8273" y="1872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291" y="3190510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5960" y="1710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3" idx="6"/>
            <a:endCxn id="16" idx="2"/>
          </p:cNvCxnSpPr>
          <p:nvPr/>
        </p:nvCxnSpPr>
        <p:spPr>
          <a:xfrm flipV="1">
            <a:off x="3032901" y="1872178"/>
            <a:ext cx="1043059" cy="4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3"/>
          </p:cNvCxnSpPr>
          <p:nvPr/>
        </p:nvCxnSpPr>
        <p:spPr>
          <a:xfrm flipV="1">
            <a:off x="1959429" y="2441754"/>
            <a:ext cx="812514" cy="650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6"/>
            <a:endCxn id="24" idx="2"/>
          </p:cNvCxnSpPr>
          <p:nvPr/>
        </p:nvCxnSpPr>
        <p:spPr>
          <a:xfrm>
            <a:off x="4381691" y="1872178"/>
            <a:ext cx="1636582" cy="1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37469" y="2872859"/>
            <a:ext cx="1658343" cy="5165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2988128" y="2441754"/>
            <a:ext cx="1285936" cy="796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2022823" y="3456926"/>
            <a:ext cx="1051053" cy="1093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19" idx="2"/>
          </p:cNvCxnSpPr>
          <p:nvPr/>
        </p:nvCxnSpPr>
        <p:spPr>
          <a:xfrm flipV="1">
            <a:off x="3334834" y="4402538"/>
            <a:ext cx="2382743" cy="262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9" idx="2"/>
          </p:cNvCxnSpPr>
          <p:nvPr/>
        </p:nvCxnSpPr>
        <p:spPr>
          <a:xfrm>
            <a:off x="2257705" y="3274673"/>
            <a:ext cx="3459872" cy="11278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1"/>
            <a:endCxn id="15" idx="5"/>
          </p:cNvCxnSpPr>
          <p:nvPr/>
        </p:nvCxnSpPr>
        <p:spPr>
          <a:xfrm flipH="1" flipV="1">
            <a:off x="4490249" y="3467060"/>
            <a:ext cx="1272101" cy="8209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0" idx="3"/>
          </p:cNvCxnSpPr>
          <p:nvPr/>
        </p:nvCxnSpPr>
        <p:spPr>
          <a:xfrm flipV="1">
            <a:off x="5978535" y="3966834"/>
            <a:ext cx="916046" cy="321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19" idx="5"/>
          </p:cNvCxnSpPr>
          <p:nvPr/>
        </p:nvCxnSpPr>
        <p:spPr>
          <a:xfrm flipH="1" flipV="1">
            <a:off x="5978535" y="4517088"/>
            <a:ext cx="1117744" cy="14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flipH="1" flipV="1">
            <a:off x="7002674" y="4014283"/>
            <a:ext cx="246471" cy="48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3"/>
            <a:endCxn id="23" idx="6"/>
          </p:cNvCxnSpPr>
          <p:nvPr/>
        </p:nvCxnSpPr>
        <p:spPr>
          <a:xfrm flipH="1">
            <a:off x="6499096" y="2472727"/>
            <a:ext cx="641490" cy="3632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5"/>
            <a:endCxn id="22" idx="2"/>
          </p:cNvCxnSpPr>
          <p:nvPr/>
        </p:nvCxnSpPr>
        <p:spPr>
          <a:xfrm>
            <a:off x="6279231" y="2148728"/>
            <a:ext cx="816582" cy="209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4" idx="4"/>
          </p:cNvCxnSpPr>
          <p:nvPr/>
        </p:nvCxnSpPr>
        <p:spPr>
          <a:xfrm flipH="1" flipV="1">
            <a:off x="6171139" y="2196177"/>
            <a:ext cx="175092" cy="477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23712" y="24319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04811" y="1702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04169" y="245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2858" y="15338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07785" y="2676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79282" y="2284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21544" y="1865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6602" y="26387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8489" y="3994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03823" y="3738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0162" y="4587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1101" y="460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06398" y="3520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1017" y="3313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820" y="3988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90378" y="3030640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capacities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6322" y="1769204"/>
            <a:ext cx="182880" cy="350262"/>
            <a:chOff x="8219967" y="4295592"/>
            <a:chExt cx="228600" cy="487552"/>
          </a:xfrm>
        </p:grpSpPr>
        <p:sp>
          <p:nvSpPr>
            <p:cNvPr id="48" name="Oval 47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2796" y="1448069"/>
            <a:ext cx="182880" cy="350262"/>
            <a:chOff x="8219967" y="4295592"/>
            <a:chExt cx="228600" cy="487552"/>
          </a:xfrm>
        </p:grpSpPr>
        <p:sp>
          <p:nvSpPr>
            <p:cNvPr id="61" name="Oval 6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9592" y="1763759"/>
            <a:ext cx="182880" cy="350262"/>
            <a:chOff x="8219967" y="4295592"/>
            <a:chExt cx="228600" cy="487552"/>
          </a:xfrm>
        </p:grpSpPr>
        <p:sp>
          <p:nvSpPr>
            <p:cNvPr id="64" name="Oval 63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67308" y="1752869"/>
            <a:ext cx="182880" cy="350262"/>
            <a:chOff x="8219967" y="4295592"/>
            <a:chExt cx="228600" cy="487552"/>
          </a:xfrm>
        </p:grpSpPr>
        <p:sp>
          <p:nvSpPr>
            <p:cNvPr id="67" name="Oval 66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38063" y="4191272"/>
            <a:ext cx="182880" cy="350262"/>
            <a:chOff x="8219967" y="4295592"/>
            <a:chExt cx="228600" cy="487552"/>
          </a:xfrm>
        </p:grpSpPr>
        <p:sp>
          <p:nvSpPr>
            <p:cNvPr id="71" name="Oval 7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02636" y="3265985"/>
            <a:ext cx="182880" cy="350262"/>
            <a:chOff x="8219967" y="4295592"/>
            <a:chExt cx="228600" cy="487552"/>
          </a:xfrm>
        </p:grpSpPr>
        <p:sp>
          <p:nvSpPr>
            <p:cNvPr id="75" name="Oval 74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8750" y="3761292"/>
            <a:ext cx="182880" cy="350262"/>
            <a:chOff x="8219967" y="4295592"/>
            <a:chExt cx="228600" cy="487552"/>
          </a:xfrm>
        </p:grpSpPr>
        <p:sp>
          <p:nvSpPr>
            <p:cNvPr id="79" name="Oval 78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27086" y="13977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05860" y="12236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7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4529096" y="2814246"/>
            <a:ext cx="1658343" cy="516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781319" y="341916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6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88107" y="142123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5</a:t>
            </a:r>
            <a:endParaRPr lang="en-U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secretary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49385"/>
                <a:ext cx="8229599" cy="8385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GOAL:  </a:t>
                </a:r>
                <a:r>
                  <a:rPr lang="en-US" dirty="0" smtClean="0"/>
                  <a:t>Select best out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job offers with probability as high as possible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49385"/>
                <a:ext cx="8229599" cy="838580"/>
              </a:xfrm>
              <a:blipFill rotWithShape="0">
                <a:blip r:embed="rId2"/>
                <a:stretch>
                  <a:fillRect l="-741" t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45" y="4633329"/>
            <a:ext cx="552076" cy="552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976" y="5049440"/>
            <a:ext cx="552076" cy="552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834" y="4510285"/>
            <a:ext cx="552076" cy="55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376" y="5719703"/>
            <a:ext cx="552076" cy="552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834" y="5719703"/>
            <a:ext cx="552076" cy="55207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10800000" flipV="1">
            <a:off x="2648444" y="1215937"/>
            <a:ext cx="1203851" cy="263138"/>
          </a:xfrm>
          <a:prstGeom prst="wedgeRoundRectCallout">
            <a:avLst>
              <a:gd name="adj1" fmla="val -17205"/>
              <a:gd name="adj2" fmla="val 114657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</a:t>
            </a:r>
            <a:r>
              <a:rPr lang="en-US" sz="1400" dirty="0" smtClean="0"/>
              <a:t>his is known</a:t>
            </a:r>
            <a:endParaRPr lang="en-US" sz="1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60372" y="2230194"/>
            <a:ext cx="7463218" cy="13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Offers arrive in a random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value of seen offers can be compared with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After each job offer </a:t>
            </a:r>
            <a:r>
              <a:rPr lang="en-US" sz="1800" i="1" dirty="0" smtClean="0"/>
              <a:t>decide irrevocably </a:t>
            </a:r>
            <a:r>
              <a:rPr lang="en-US" sz="1800" dirty="0" smtClean="0"/>
              <a:t>whether to accept or not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77122" y="741718"/>
            <a:ext cx="180679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22067" y="1015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“job”</a:t>
            </a:r>
            <a:endParaRPr lang="en-US" sz="3200" kern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server connections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496894"/>
            <a:ext cx="8229600" cy="1126045"/>
          </a:xfrm>
        </p:spPr>
        <p:txBody>
          <a:bodyPr/>
          <a:lstStyle/>
          <a:p>
            <a:r>
              <a:rPr lang="en-US" dirty="0" smtClean="0"/>
              <a:t>Potential clients on vertices bid for unit-bandwidth to server</a:t>
            </a:r>
          </a:p>
          <a:p>
            <a:r>
              <a:rPr lang="en-US" dirty="0" smtClean="0"/>
              <a:t>Clients bid one by one in uniformly random order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257300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5987" y="3092420"/>
            <a:ext cx="1281718" cy="364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27170" y="216520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9103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7577" y="424053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9808" y="369028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6279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5813" y="2196177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3365" y="2673976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8273" y="1872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291" y="3190510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5960" y="1710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3" idx="6"/>
            <a:endCxn id="16" idx="2"/>
          </p:cNvCxnSpPr>
          <p:nvPr/>
        </p:nvCxnSpPr>
        <p:spPr>
          <a:xfrm flipV="1">
            <a:off x="3032901" y="1872178"/>
            <a:ext cx="1043059" cy="4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3"/>
          </p:cNvCxnSpPr>
          <p:nvPr/>
        </p:nvCxnSpPr>
        <p:spPr>
          <a:xfrm flipV="1">
            <a:off x="1959429" y="2441754"/>
            <a:ext cx="812514" cy="650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6"/>
            <a:endCxn id="24" idx="2"/>
          </p:cNvCxnSpPr>
          <p:nvPr/>
        </p:nvCxnSpPr>
        <p:spPr>
          <a:xfrm>
            <a:off x="4381691" y="1872178"/>
            <a:ext cx="1636582" cy="1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37469" y="2872859"/>
            <a:ext cx="1658343" cy="5165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2988128" y="2441754"/>
            <a:ext cx="1285936" cy="796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2022823" y="3456926"/>
            <a:ext cx="1051053" cy="1093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19" idx="2"/>
          </p:cNvCxnSpPr>
          <p:nvPr/>
        </p:nvCxnSpPr>
        <p:spPr>
          <a:xfrm flipV="1">
            <a:off x="3334834" y="4402538"/>
            <a:ext cx="2382743" cy="262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9" idx="2"/>
          </p:cNvCxnSpPr>
          <p:nvPr/>
        </p:nvCxnSpPr>
        <p:spPr>
          <a:xfrm>
            <a:off x="2257705" y="3274673"/>
            <a:ext cx="3459872" cy="11278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1"/>
            <a:endCxn id="15" idx="5"/>
          </p:cNvCxnSpPr>
          <p:nvPr/>
        </p:nvCxnSpPr>
        <p:spPr>
          <a:xfrm flipH="1" flipV="1">
            <a:off x="4490249" y="3467060"/>
            <a:ext cx="1272101" cy="8209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0" idx="3"/>
          </p:cNvCxnSpPr>
          <p:nvPr/>
        </p:nvCxnSpPr>
        <p:spPr>
          <a:xfrm flipV="1">
            <a:off x="5978535" y="3966834"/>
            <a:ext cx="916046" cy="321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19" idx="5"/>
          </p:cNvCxnSpPr>
          <p:nvPr/>
        </p:nvCxnSpPr>
        <p:spPr>
          <a:xfrm flipH="1" flipV="1">
            <a:off x="5978535" y="4517088"/>
            <a:ext cx="1117744" cy="14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flipH="1" flipV="1">
            <a:off x="7002674" y="4014283"/>
            <a:ext cx="246471" cy="48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3"/>
            <a:endCxn id="23" idx="6"/>
          </p:cNvCxnSpPr>
          <p:nvPr/>
        </p:nvCxnSpPr>
        <p:spPr>
          <a:xfrm flipH="1">
            <a:off x="6499096" y="2472727"/>
            <a:ext cx="641490" cy="3632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5"/>
            <a:endCxn id="22" idx="2"/>
          </p:cNvCxnSpPr>
          <p:nvPr/>
        </p:nvCxnSpPr>
        <p:spPr>
          <a:xfrm>
            <a:off x="6279231" y="2148728"/>
            <a:ext cx="816582" cy="209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4" idx="4"/>
          </p:cNvCxnSpPr>
          <p:nvPr/>
        </p:nvCxnSpPr>
        <p:spPr>
          <a:xfrm flipH="1" flipV="1">
            <a:off x="6171139" y="2196177"/>
            <a:ext cx="175092" cy="477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23712" y="24319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04811" y="1702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04169" y="245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2858" y="15338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07785" y="2676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79282" y="2284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21544" y="1865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6602" y="26387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8489" y="3994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03823" y="3738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0162" y="4587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1101" y="460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06398" y="3520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1017" y="3313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820" y="3988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90378" y="3030640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capacities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6322" y="1769204"/>
            <a:ext cx="182880" cy="350262"/>
            <a:chOff x="8219967" y="4295592"/>
            <a:chExt cx="228600" cy="487552"/>
          </a:xfrm>
        </p:grpSpPr>
        <p:sp>
          <p:nvSpPr>
            <p:cNvPr id="48" name="Oval 47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2796" y="1448069"/>
            <a:ext cx="182880" cy="350262"/>
            <a:chOff x="8219967" y="4295592"/>
            <a:chExt cx="228600" cy="487552"/>
          </a:xfrm>
        </p:grpSpPr>
        <p:sp>
          <p:nvSpPr>
            <p:cNvPr id="61" name="Oval 6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9592" y="1763759"/>
            <a:ext cx="182880" cy="350262"/>
            <a:chOff x="8219967" y="4295592"/>
            <a:chExt cx="228600" cy="487552"/>
          </a:xfrm>
        </p:grpSpPr>
        <p:sp>
          <p:nvSpPr>
            <p:cNvPr id="64" name="Oval 63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67308" y="1752869"/>
            <a:ext cx="182880" cy="350262"/>
            <a:chOff x="8219967" y="4295592"/>
            <a:chExt cx="228600" cy="487552"/>
          </a:xfrm>
        </p:grpSpPr>
        <p:sp>
          <p:nvSpPr>
            <p:cNvPr id="67" name="Oval 66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38063" y="4191272"/>
            <a:ext cx="182880" cy="350262"/>
            <a:chOff x="8219967" y="4295592"/>
            <a:chExt cx="228600" cy="487552"/>
          </a:xfrm>
        </p:grpSpPr>
        <p:sp>
          <p:nvSpPr>
            <p:cNvPr id="71" name="Oval 7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02636" y="3265985"/>
            <a:ext cx="182880" cy="350262"/>
            <a:chOff x="8219967" y="4295592"/>
            <a:chExt cx="228600" cy="487552"/>
          </a:xfrm>
        </p:grpSpPr>
        <p:sp>
          <p:nvSpPr>
            <p:cNvPr id="75" name="Oval 74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8750" y="3761292"/>
            <a:ext cx="182880" cy="350262"/>
            <a:chOff x="8219967" y="4295592"/>
            <a:chExt cx="228600" cy="487552"/>
          </a:xfrm>
        </p:grpSpPr>
        <p:sp>
          <p:nvSpPr>
            <p:cNvPr id="79" name="Oval 78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27086" y="13977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05860" y="12236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7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4529096" y="2814246"/>
            <a:ext cx="1658343" cy="516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781319" y="341916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6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88107" y="142123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5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597" y="29284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9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server connections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496894"/>
            <a:ext cx="8229600" cy="1126045"/>
          </a:xfrm>
        </p:spPr>
        <p:txBody>
          <a:bodyPr/>
          <a:lstStyle/>
          <a:p>
            <a:r>
              <a:rPr lang="en-US" dirty="0" smtClean="0"/>
              <a:t>Potential clients on vertices bid for unit-bandwidth to server</a:t>
            </a:r>
          </a:p>
          <a:p>
            <a:r>
              <a:rPr lang="en-US" dirty="0" smtClean="0"/>
              <a:t>Clients bid one by one in uniformly random order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257300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5987" y="3092420"/>
            <a:ext cx="1281718" cy="364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27170" y="216520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9103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7577" y="424053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9808" y="369028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6279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5813" y="2196177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3365" y="2673976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8273" y="1872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291" y="3190510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5960" y="1710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3" idx="6"/>
            <a:endCxn id="16" idx="2"/>
          </p:cNvCxnSpPr>
          <p:nvPr/>
        </p:nvCxnSpPr>
        <p:spPr>
          <a:xfrm flipV="1">
            <a:off x="3032901" y="1872178"/>
            <a:ext cx="1043059" cy="4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3"/>
          </p:cNvCxnSpPr>
          <p:nvPr/>
        </p:nvCxnSpPr>
        <p:spPr>
          <a:xfrm flipV="1">
            <a:off x="1959429" y="2441754"/>
            <a:ext cx="812514" cy="650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6"/>
            <a:endCxn id="24" idx="2"/>
          </p:cNvCxnSpPr>
          <p:nvPr/>
        </p:nvCxnSpPr>
        <p:spPr>
          <a:xfrm>
            <a:off x="4381691" y="1872178"/>
            <a:ext cx="1636582" cy="1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37469" y="2872859"/>
            <a:ext cx="1658343" cy="5165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2988128" y="2441754"/>
            <a:ext cx="1285936" cy="796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2022823" y="3456926"/>
            <a:ext cx="1051053" cy="10934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19" idx="2"/>
          </p:cNvCxnSpPr>
          <p:nvPr/>
        </p:nvCxnSpPr>
        <p:spPr>
          <a:xfrm flipV="1">
            <a:off x="3334834" y="4402538"/>
            <a:ext cx="2382743" cy="2624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9" idx="2"/>
          </p:cNvCxnSpPr>
          <p:nvPr/>
        </p:nvCxnSpPr>
        <p:spPr>
          <a:xfrm>
            <a:off x="2257705" y="3274673"/>
            <a:ext cx="3459872" cy="11278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1"/>
            <a:endCxn id="15" idx="5"/>
          </p:cNvCxnSpPr>
          <p:nvPr/>
        </p:nvCxnSpPr>
        <p:spPr>
          <a:xfrm flipH="1" flipV="1">
            <a:off x="4490249" y="3467060"/>
            <a:ext cx="1272101" cy="8209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0" idx="3"/>
          </p:cNvCxnSpPr>
          <p:nvPr/>
        </p:nvCxnSpPr>
        <p:spPr>
          <a:xfrm flipV="1">
            <a:off x="5978535" y="3966834"/>
            <a:ext cx="916046" cy="32115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19" idx="5"/>
          </p:cNvCxnSpPr>
          <p:nvPr/>
        </p:nvCxnSpPr>
        <p:spPr>
          <a:xfrm flipH="1" flipV="1">
            <a:off x="5978535" y="4517088"/>
            <a:ext cx="1117744" cy="14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flipH="1" flipV="1">
            <a:off x="7002674" y="4014283"/>
            <a:ext cx="246471" cy="48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3"/>
            <a:endCxn id="23" idx="6"/>
          </p:cNvCxnSpPr>
          <p:nvPr/>
        </p:nvCxnSpPr>
        <p:spPr>
          <a:xfrm flipH="1">
            <a:off x="6499096" y="2472727"/>
            <a:ext cx="641490" cy="3632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5"/>
            <a:endCxn id="22" idx="2"/>
          </p:cNvCxnSpPr>
          <p:nvPr/>
        </p:nvCxnSpPr>
        <p:spPr>
          <a:xfrm>
            <a:off x="6279231" y="2148728"/>
            <a:ext cx="816582" cy="209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4" idx="4"/>
          </p:cNvCxnSpPr>
          <p:nvPr/>
        </p:nvCxnSpPr>
        <p:spPr>
          <a:xfrm flipH="1" flipV="1">
            <a:off x="6171139" y="2196177"/>
            <a:ext cx="175092" cy="477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23712" y="24319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04811" y="1702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04169" y="245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2858" y="15338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07785" y="2676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79282" y="2284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21544" y="1865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6602" y="26387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8489" y="3994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03823" y="3738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0162" y="4587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1101" y="460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06398" y="3520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1017" y="3313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820" y="3988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90378" y="3030640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capacities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6322" y="1769204"/>
            <a:ext cx="182880" cy="350262"/>
            <a:chOff x="8219967" y="4295592"/>
            <a:chExt cx="228600" cy="487552"/>
          </a:xfrm>
        </p:grpSpPr>
        <p:sp>
          <p:nvSpPr>
            <p:cNvPr id="48" name="Oval 47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2796" y="1448069"/>
            <a:ext cx="182880" cy="350262"/>
            <a:chOff x="8219967" y="4295592"/>
            <a:chExt cx="228600" cy="487552"/>
          </a:xfrm>
        </p:grpSpPr>
        <p:sp>
          <p:nvSpPr>
            <p:cNvPr id="61" name="Oval 6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9592" y="1763759"/>
            <a:ext cx="182880" cy="350262"/>
            <a:chOff x="8219967" y="4295592"/>
            <a:chExt cx="228600" cy="487552"/>
          </a:xfrm>
        </p:grpSpPr>
        <p:sp>
          <p:nvSpPr>
            <p:cNvPr id="64" name="Oval 63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67308" y="1752869"/>
            <a:ext cx="182880" cy="350262"/>
            <a:chOff x="8219967" y="4295592"/>
            <a:chExt cx="228600" cy="487552"/>
          </a:xfrm>
        </p:grpSpPr>
        <p:sp>
          <p:nvSpPr>
            <p:cNvPr id="67" name="Oval 66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38063" y="4191272"/>
            <a:ext cx="182880" cy="350262"/>
            <a:chOff x="8219967" y="4295592"/>
            <a:chExt cx="228600" cy="487552"/>
          </a:xfrm>
        </p:grpSpPr>
        <p:sp>
          <p:nvSpPr>
            <p:cNvPr id="71" name="Oval 7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02636" y="3265985"/>
            <a:ext cx="182880" cy="350262"/>
            <a:chOff x="8219967" y="4295592"/>
            <a:chExt cx="228600" cy="487552"/>
          </a:xfrm>
        </p:grpSpPr>
        <p:sp>
          <p:nvSpPr>
            <p:cNvPr id="75" name="Oval 74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8750" y="3761292"/>
            <a:ext cx="182880" cy="350262"/>
            <a:chOff x="8219967" y="4295592"/>
            <a:chExt cx="228600" cy="487552"/>
          </a:xfrm>
        </p:grpSpPr>
        <p:sp>
          <p:nvSpPr>
            <p:cNvPr id="79" name="Oval 78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27086" y="13977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05860" y="12236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7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4529096" y="2814246"/>
            <a:ext cx="1658343" cy="516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781319" y="341916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6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88107" y="142123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5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597" y="29284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9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server connections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496894"/>
            <a:ext cx="8229600" cy="1126045"/>
          </a:xfrm>
        </p:spPr>
        <p:txBody>
          <a:bodyPr/>
          <a:lstStyle/>
          <a:p>
            <a:r>
              <a:rPr lang="en-US" dirty="0" smtClean="0"/>
              <a:t>Potential clients on vertices bid for unit-bandwidth to server</a:t>
            </a:r>
          </a:p>
          <a:p>
            <a:r>
              <a:rPr lang="en-US" dirty="0" smtClean="0"/>
              <a:t>Clients bid one by one in uniformly random order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257300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5987" y="3092420"/>
            <a:ext cx="1281718" cy="364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27170" y="216520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9103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7577" y="424053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9808" y="369028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6279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5813" y="2196177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3365" y="2673976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8273" y="1872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291" y="3190510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5960" y="1710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3" idx="6"/>
            <a:endCxn id="16" idx="2"/>
          </p:cNvCxnSpPr>
          <p:nvPr/>
        </p:nvCxnSpPr>
        <p:spPr>
          <a:xfrm flipV="1">
            <a:off x="3032901" y="1872178"/>
            <a:ext cx="1043059" cy="4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3"/>
          </p:cNvCxnSpPr>
          <p:nvPr/>
        </p:nvCxnSpPr>
        <p:spPr>
          <a:xfrm flipV="1">
            <a:off x="1959429" y="2441754"/>
            <a:ext cx="812514" cy="650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6"/>
            <a:endCxn id="24" idx="2"/>
          </p:cNvCxnSpPr>
          <p:nvPr/>
        </p:nvCxnSpPr>
        <p:spPr>
          <a:xfrm>
            <a:off x="4381691" y="1872178"/>
            <a:ext cx="1636582" cy="1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37469" y="2872859"/>
            <a:ext cx="1658343" cy="5165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2988128" y="2441754"/>
            <a:ext cx="1285936" cy="796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2022823" y="3456926"/>
            <a:ext cx="1051053" cy="10934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19" idx="2"/>
          </p:cNvCxnSpPr>
          <p:nvPr/>
        </p:nvCxnSpPr>
        <p:spPr>
          <a:xfrm flipV="1">
            <a:off x="3334834" y="4402538"/>
            <a:ext cx="2382743" cy="2624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9" idx="2"/>
          </p:cNvCxnSpPr>
          <p:nvPr/>
        </p:nvCxnSpPr>
        <p:spPr>
          <a:xfrm>
            <a:off x="2257705" y="3274673"/>
            <a:ext cx="3459872" cy="11278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1"/>
            <a:endCxn id="15" idx="5"/>
          </p:cNvCxnSpPr>
          <p:nvPr/>
        </p:nvCxnSpPr>
        <p:spPr>
          <a:xfrm flipH="1" flipV="1">
            <a:off x="4490249" y="3467060"/>
            <a:ext cx="1272101" cy="8209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0" idx="3"/>
          </p:cNvCxnSpPr>
          <p:nvPr/>
        </p:nvCxnSpPr>
        <p:spPr>
          <a:xfrm flipV="1">
            <a:off x="5978535" y="3966834"/>
            <a:ext cx="916046" cy="32115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19" idx="5"/>
          </p:cNvCxnSpPr>
          <p:nvPr/>
        </p:nvCxnSpPr>
        <p:spPr>
          <a:xfrm flipH="1" flipV="1">
            <a:off x="5978535" y="4517088"/>
            <a:ext cx="1117744" cy="14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flipH="1" flipV="1">
            <a:off x="7002674" y="4014283"/>
            <a:ext cx="246471" cy="48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3"/>
            <a:endCxn id="23" idx="6"/>
          </p:cNvCxnSpPr>
          <p:nvPr/>
        </p:nvCxnSpPr>
        <p:spPr>
          <a:xfrm flipH="1">
            <a:off x="6499096" y="2472727"/>
            <a:ext cx="641490" cy="3632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5"/>
            <a:endCxn id="22" idx="2"/>
          </p:cNvCxnSpPr>
          <p:nvPr/>
        </p:nvCxnSpPr>
        <p:spPr>
          <a:xfrm>
            <a:off x="6279231" y="2148728"/>
            <a:ext cx="816582" cy="209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4" idx="4"/>
          </p:cNvCxnSpPr>
          <p:nvPr/>
        </p:nvCxnSpPr>
        <p:spPr>
          <a:xfrm flipH="1" flipV="1">
            <a:off x="6171139" y="2196177"/>
            <a:ext cx="175092" cy="477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23712" y="24319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04811" y="1702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04169" y="245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2858" y="15338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07785" y="2676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79282" y="2284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21544" y="1865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6602" y="26387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8489" y="3994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03823" y="3738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0162" y="4587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1101" y="460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06398" y="3520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1017" y="3313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820" y="3988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90378" y="3030640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capacities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6322" y="1769204"/>
            <a:ext cx="182880" cy="350262"/>
            <a:chOff x="8219967" y="4295592"/>
            <a:chExt cx="228600" cy="487552"/>
          </a:xfrm>
        </p:grpSpPr>
        <p:sp>
          <p:nvSpPr>
            <p:cNvPr id="48" name="Oval 47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2796" y="1448069"/>
            <a:ext cx="182880" cy="350262"/>
            <a:chOff x="8219967" y="4295592"/>
            <a:chExt cx="228600" cy="487552"/>
          </a:xfrm>
        </p:grpSpPr>
        <p:sp>
          <p:nvSpPr>
            <p:cNvPr id="61" name="Oval 6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9592" y="1763759"/>
            <a:ext cx="182880" cy="350262"/>
            <a:chOff x="8219967" y="4295592"/>
            <a:chExt cx="228600" cy="487552"/>
          </a:xfrm>
        </p:grpSpPr>
        <p:sp>
          <p:nvSpPr>
            <p:cNvPr id="64" name="Oval 63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67308" y="1752869"/>
            <a:ext cx="182880" cy="350262"/>
            <a:chOff x="8219967" y="4295592"/>
            <a:chExt cx="228600" cy="487552"/>
          </a:xfrm>
        </p:grpSpPr>
        <p:sp>
          <p:nvSpPr>
            <p:cNvPr id="67" name="Oval 66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38063" y="4191272"/>
            <a:ext cx="182880" cy="350262"/>
            <a:chOff x="8219967" y="4295592"/>
            <a:chExt cx="228600" cy="487552"/>
          </a:xfrm>
        </p:grpSpPr>
        <p:sp>
          <p:nvSpPr>
            <p:cNvPr id="71" name="Oval 7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02636" y="3265985"/>
            <a:ext cx="182880" cy="350262"/>
            <a:chOff x="8219967" y="4295592"/>
            <a:chExt cx="228600" cy="487552"/>
          </a:xfrm>
        </p:grpSpPr>
        <p:sp>
          <p:nvSpPr>
            <p:cNvPr id="75" name="Oval 74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8750" y="3761292"/>
            <a:ext cx="182880" cy="350262"/>
            <a:chOff x="8219967" y="4295592"/>
            <a:chExt cx="228600" cy="487552"/>
          </a:xfrm>
        </p:grpSpPr>
        <p:sp>
          <p:nvSpPr>
            <p:cNvPr id="79" name="Oval 78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27086" y="13977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05860" y="12236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7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4529096" y="2814246"/>
            <a:ext cx="1658343" cy="516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781319" y="341916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6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88107" y="142123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5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597" y="29284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9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01965" y="381439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10</a:t>
            </a:r>
            <a:endParaRPr 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server connections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257300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5987" y="3092420"/>
            <a:ext cx="1281718" cy="364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27170" y="216520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9103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7577" y="424053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9808" y="369028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6279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5813" y="2196177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3365" y="2673976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8273" y="1872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291" y="3190510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5960" y="1710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3" idx="6"/>
            <a:endCxn id="16" idx="2"/>
          </p:cNvCxnSpPr>
          <p:nvPr/>
        </p:nvCxnSpPr>
        <p:spPr>
          <a:xfrm flipV="1">
            <a:off x="3032901" y="1872178"/>
            <a:ext cx="1043059" cy="4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3"/>
          </p:cNvCxnSpPr>
          <p:nvPr/>
        </p:nvCxnSpPr>
        <p:spPr>
          <a:xfrm flipV="1">
            <a:off x="1959429" y="2441754"/>
            <a:ext cx="812514" cy="650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6"/>
            <a:endCxn id="24" idx="2"/>
          </p:cNvCxnSpPr>
          <p:nvPr/>
        </p:nvCxnSpPr>
        <p:spPr>
          <a:xfrm>
            <a:off x="4381691" y="1872178"/>
            <a:ext cx="1636582" cy="1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37469" y="2872859"/>
            <a:ext cx="1658343" cy="5165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2988128" y="2441754"/>
            <a:ext cx="1285936" cy="796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2022823" y="3456926"/>
            <a:ext cx="1051053" cy="10934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19" idx="2"/>
          </p:cNvCxnSpPr>
          <p:nvPr/>
        </p:nvCxnSpPr>
        <p:spPr>
          <a:xfrm flipV="1">
            <a:off x="3334834" y="4402538"/>
            <a:ext cx="2382743" cy="2624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9" idx="2"/>
          </p:cNvCxnSpPr>
          <p:nvPr/>
        </p:nvCxnSpPr>
        <p:spPr>
          <a:xfrm>
            <a:off x="2257705" y="3274673"/>
            <a:ext cx="3459872" cy="11278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1"/>
            <a:endCxn id="15" idx="5"/>
          </p:cNvCxnSpPr>
          <p:nvPr/>
        </p:nvCxnSpPr>
        <p:spPr>
          <a:xfrm flipH="1" flipV="1">
            <a:off x="4490249" y="3467060"/>
            <a:ext cx="1272101" cy="8209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0" idx="3"/>
          </p:cNvCxnSpPr>
          <p:nvPr/>
        </p:nvCxnSpPr>
        <p:spPr>
          <a:xfrm flipV="1">
            <a:off x="5978535" y="3966834"/>
            <a:ext cx="916046" cy="32115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19" idx="5"/>
          </p:cNvCxnSpPr>
          <p:nvPr/>
        </p:nvCxnSpPr>
        <p:spPr>
          <a:xfrm flipH="1" flipV="1">
            <a:off x="5978535" y="4517088"/>
            <a:ext cx="1117744" cy="14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flipH="1" flipV="1">
            <a:off x="7002674" y="4014283"/>
            <a:ext cx="246471" cy="48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3"/>
            <a:endCxn id="23" idx="6"/>
          </p:cNvCxnSpPr>
          <p:nvPr/>
        </p:nvCxnSpPr>
        <p:spPr>
          <a:xfrm flipH="1">
            <a:off x="6499096" y="2472727"/>
            <a:ext cx="641490" cy="3632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5"/>
            <a:endCxn id="22" idx="2"/>
          </p:cNvCxnSpPr>
          <p:nvPr/>
        </p:nvCxnSpPr>
        <p:spPr>
          <a:xfrm>
            <a:off x="6279231" y="2148728"/>
            <a:ext cx="816582" cy="209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4" idx="4"/>
          </p:cNvCxnSpPr>
          <p:nvPr/>
        </p:nvCxnSpPr>
        <p:spPr>
          <a:xfrm flipH="1" flipV="1">
            <a:off x="6171139" y="2196177"/>
            <a:ext cx="175092" cy="477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23712" y="24319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04811" y="1702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04169" y="245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2858" y="15338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07785" y="2676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79282" y="2284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21544" y="1865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6602" y="26387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8489" y="3994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03823" y="3738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0162" y="4587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1101" y="460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06398" y="3520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1017" y="3313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820" y="3988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90378" y="3030640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capacities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6322" y="1769204"/>
            <a:ext cx="182880" cy="350262"/>
            <a:chOff x="8219967" y="4295592"/>
            <a:chExt cx="228600" cy="487552"/>
          </a:xfrm>
        </p:grpSpPr>
        <p:sp>
          <p:nvSpPr>
            <p:cNvPr id="48" name="Oval 47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2796" y="1448069"/>
            <a:ext cx="182880" cy="350262"/>
            <a:chOff x="8219967" y="4295592"/>
            <a:chExt cx="228600" cy="487552"/>
          </a:xfrm>
        </p:grpSpPr>
        <p:sp>
          <p:nvSpPr>
            <p:cNvPr id="61" name="Oval 6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9592" y="1763759"/>
            <a:ext cx="182880" cy="350262"/>
            <a:chOff x="8219967" y="4295592"/>
            <a:chExt cx="228600" cy="487552"/>
          </a:xfrm>
        </p:grpSpPr>
        <p:sp>
          <p:nvSpPr>
            <p:cNvPr id="64" name="Oval 63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67308" y="1752869"/>
            <a:ext cx="182880" cy="350262"/>
            <a:chOff x="8219967" y="4295592"/>
            <a:chExt cx="228600" cy="487552"/>
          </a:xfrm>
        </p:grpSpPr>
        <p:sp>
          <p:nvSpPr>
            <p:cNvPr id="67" name="Oval 66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38063" y="4191272"/>
            <a:ext cx="182880" cy="350262"/>
            <a:chOff x="8219967" y="4295592"/>
            <a:chExt cx="228600" cy="487552"/>
          </a:xfrm>
        </p:grpSpPr>
        <p:sp>
          <p:nvSpPr>
            <p:cNvPr id="71" name="Oval 7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02636" y="3265985"/>
            <a:ext cx="182880" cy="350262"/>
            <a:chOff x="8219967" y="4295592"/>
            <a:chExt cx="228600" cy="487552"/>
          </a:xfrm>
        </p:grpSpPr>
        <p:sp>
          <p:nvSpPr>
            <p:cNvPr id="75" name="Oval 74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8750" y="3761292"/>
            <a:ext cx="182880" cy="350262"/>
            <a:chOff x="8219967" y="4295592"/>
            <a:chExt cx="228600" cy="487552"/>
          </a:xfrm>
        </p:grpSpPr>
        <p:sp>
          <p:nvSpPr>
            <p:cNvPr id="79" name="Oval 78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27086" y="13977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05860" y="12236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7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4529096" y="2814246"/>
            <a:ext cx="1658343" cy="516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781319" y="341916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6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88107" y="142123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5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597" y="29284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9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01965" y="381439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10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433450" y="5268618"/>
            <a:ext cx="8496795" cy="638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smtClean="0">
                <a:solidFill>
                  <a:schemeClr val="tx2"/>
                </a:solidFill>
              </a:rPr>
              <a:t>IS THERE AN O(1)-COMPETETIVE ALGORITHM FOR THIS PROBLEM?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server connections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257300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5987" y="3092420"/>
            <a:ext cx="1281718" cy="364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27170" y="216520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9103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7577" y="424053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9808" y="369028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6279" y="4502954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5813" y="2196177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3365" y="2673976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8273" y="1872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291" y="3190510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5960" y="1710178"/>
            <a:ext cx="305731" cy="323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3" idx="6"/>
            <a:endCxn id="16" idx="2"/>
          </p:cNvCxnSpPr>
          <p:nvPr/>
        </p:nvCxnSpPr>
        <p:spPr>
          <a:xfrm flipV="1">
            <a:off x="3032901" y="1872178"/>
            <a:ext cx="1043059" cy="4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3"/>
          </p:cNvCxnSpPr>
          <p:nvPr/>
        </p:nvCxnSpPr>
        <p:spPr>
          <a:xfrm flipV="1">
            <a:off x="1959429" y="2441754"/>
            <a:ext cx="812514" cy="650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6"/>
            <a:endCxn id="24" idx="2"/>
          </p:cNvCxnSpPr>
          <p:nvPr/>
        </p:nvCxnSpPr>
        <p:spPr>
          <a:xfrm>
            <a:off x="4381691" y="1872178"/>
            <a:ext cx="1636582" cy="1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37469" y="2872859"/>
            <a:ext cx="1658343" cy="5165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2988128" y="2441754"/>
            <a:ext cx="1285936" cy="796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8" idx="1"/>
          </p:cNvCxnSpPr>
          <p:nvPr/>
        </p:nvCxnSpPr>
        <p:spPr>
          <a:xfrm>
            <a:off x="2022823" y="3456926"/>
            <a:ext cx="1051053" cy="10934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19" idx="2"/>
          </p:cNvCxnSpPr>
          <p:nvPr/>
        </p:nvCxnSpPr>
        <p:spPr>
          <a:xfrm flipV="1">
            <a:off x="3334834" y="4402538"/>
            <a:ext cx="2382743" cy="2624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19" idx="2"/>
          </p:cNvCxnSpPr>
          <p:nvPr/>
        </p:nvCxnSpPr>
        <p:spPr>
          <a:xfrm>
            <a:off x="2257705" y="3274673"/>
            <a:ext cx="3459872" cy="11278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1"/>
            <a:endCxn id="15" idx="5"/>
          </p:cNvCxnSpPr>
          <p:nvPr/>
        </p:nvCxnSpPr>
        <p:spPr>
          <a:xfrm flipH="1" flipV="1">
            <a:off x="4490249" y="3467060"/>
            <a:ext cx="1272101" cy="8209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0" idx="3"/>
          </p:cNvCxnSpPr>
          <p:nvPr/>
        </p:nvCxnSpPr>
        <p:spPr>
          <a:xfrm flipV="1">
            <a:off x="5978535" y="3966834"/>
            <a:ext cx="916046" cy="32115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  <a:endCxn id="19" idx="5"/>
          </p:cNvCxnSpPr>
          <p:nvPr/>
        </p:nvCxnSpPr>
        <p:spPr>
          <a:xfrm flipH="1" flipV="1">
            <a:off x="5978535" y="4517088"/>
            <a:ext cx="1117744" cy="14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flipH="1" flipV="1">
            <a:off x="7002674" y="4014283"/>
            <a:ext cx="246471" cy="48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3"/>
            <a:endCxn id="23" idx="6"/>
          </p:cNvCxnSpPr>
          <p:nvPr/>
        </p:nvCxnSpPr>
        <p:spPr>
          <a:xfrm flipH="1">
            <a:off x="6499096" y="2472727"/>
            <a:ext cx="641490" cy="3632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4" idx="5"/>
            <a:endCxn id="22" idx="2"/>
          </p:cNvCxnSpPr>
          <p:nvPr/>
        </p:nvCxnSpPr>
        <p:spPr>
          <a:xfrm>
            <a:off x="6279231" y="2148728"/>
            <a:ext cx="816582" cy="209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4" idx="4"/>
          </p:cNvCxnSpPr>
          <p:nvPr/>
        </p:nvCxnSpPr>
        <p:spPr>
          <a:xfrm flipH="1" flipV="1">
            <a:off x="6171139" y="2196177"/>
            <a:ext cx="175092" cy="477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23712" y="24319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04811" y="1702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04169" y="245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2858" y="15338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07785" y="2676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79282" y="2284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21544" y="1865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6602" y="26387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8489" y="3994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03823" y="3738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0162" y="4587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1101" y="460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06398" y="3520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1017" y="3313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820" y="3988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90378" y="3030640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capacities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6322" y="1769204"/>
            <a:ext cx="182880" cy="350262"/>
            <a:chOff x="8219967" y="4295592"/>
            <a:chExt cx="228600" cy="487552"/>
          </a:xfrm>
        </p:grpSpPr>
        <p:sp>
          <p:nvSpPr>
            <p:cNvPr id="48" name="Oval 47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2796" y="1448069"/>
            <a:ext cx="182880" cy="350262"/>
            <a:chOff x="8219967" y="4295592"/>
            <a:chExt cx="228600" cy="487552"/>
          </a:xfrm>
        </p:grpSpPr>
        <p:sp>
          <p:nvSpPr>
            <p:cNvPr id="61" name="Oval 6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9592" y="1763759"/>
            <a:ext cx="182880" cy="350262"/>
            <a:chOff x="8219967" y="4295592"/>
            <a:chExt cx="228600" cy="487552"/>
          </a:xfrm>
        </p:grpSpPr>
        <p:sp>
          <p:nvSpPr>
            <p:cNvPr id="64" name="Oval 63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67308" y="1752869"/>
            <a:ext cx="182880" cy="350262"/>
            <a:chOff x="8219967" y="4295592"/>
            <a:chExt cx="228600" cy="487552"/>
          </a:xfrm>
        </p:grpSpPr>
        <p:sp>
          <p:nvSpPr>
            <p:cNvPr id="67" name="Oval 66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38063" y="4191272"/>
            <a:ext cx="182880" cy="350262"/>
            <a:chOff x="8219967" y="4295592"/>
            <a:chExt cx="228600" cy="487552"/>
          </a:xfrm>
        </p:grpSpPr>
        <p:sp>
          <p:nvSpPr>
            <p:cNvPr id="71" name="Oval 70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02636" y="3265985"/>
            <a:ext cx="182880" cy="350262"/>
            <a:chOff x="8219967" y="4295592"/>
            <a:chExt cx="228600" cy="487552"/>
          </a:xfrm>
        </p:grpSpPr>
        <p:sp>
          <p:nvSpPr>
            <p:cNvPr id="75" name="Oval 74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8750" y="3761292"/>
            <a:ext cx="182880" cy="350262"/>
            <a:chOff x="8219967" y="4295592"/>
            <a:chExt cx="228600" cy="487552"/>
          </a:xfrm>
        </p:grpSpPr>
        <p:sp>
          <p:nvSpPr>
            <p:cNvPr id="79" name="Oval 78"/>
            <p:cNvSpPr/>
            <p:nvPr/>
          </p:nvSpPr>
          <p:spPr>
            <a:xfrm>
              <a:off x="8235447" y="4295592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9"/>
            <p:cNvSpPr/>
            <p:nvPr/>
          </p:nvSpPr>
          <p:spPr>
            <a:xfrm>
              <a:off x="8219967" y="4508824"/>
              <a:ext cx="228600" cy="274320"/>
            </a:xfrm>
            <a:custGeom>
              <a:avLst/>
              <a:gdLst>
                <a:gd name="connsiteX0" fmla="*/ 0 w 839243"/>
                <a:gd name="connsiteY0" fmla="*/ 0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0 w 839243"/>
                <a:gd name="connsiteY4" fmla="*/ 0 h 792614"/>
                <a:gd name="connsiteX0" fmla="*/ 247973 w 839243"/>
                <a:gd name="connsiteY0" fmla="*/ 46495 h 792614"/>
                <a:gd name="connsiteX1" fmla="*/ 839243 w 839243"/>
                <a:gd name="connsiteY1" fmla="*/ 0 h 792614"/>
                <a:gd name="connsiteX2" fmla="*/ 839243 w 839243"/>
                <a:gd name="connsiteY2" fmla="*/ 792614 h 792614"/>
                <a:gd name="connsiteX3" fmla="*/ 0 w 839243"/>
                <a:gd name="connsiteY3" fmla="*/ 792614 h 792614"/>
                <a:gd name="connsiteX4" fmla="*/ 247973 w 839243"/>
                <a:gd name="connsiteY4" fmla="*/ 46495 h 792614"/>
                <a:gd name="connsiteX0" fmla="*/ 247973 w 839243"/>
                <a:gd name="connsiteY0" fmla="*/ 0 h 746119"/>
                <a:gd name="connsiteX1" fmla="*/ 63776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  <a:gd name="connsiteX0" fmla="*/ 247973 w 839243"/>
                <a:gd name="connsiteY0" fmla="*/ 0 h 746119"/>
                <a:gd name="connsiteX1" fmla="*/ 544775 w 839243"/>
                <a:gd name="connsiteY1" fmla="*/ 0 h 746119"/>
                <a:gd name="connsiteX2" fmla="*/ 839243 w 839243"/>
                <a:gd name="connsiteY2" fmla="*/ 746119 h 746119"/>
                <a:gd name="connsiteX3" fmla="*/ 0 w 839243"/>
                <a:gd name="connsiteY3" fmla="*/ 746119 h 746119"/>
                <a:gd name="connsiteX4" fmla="*/ 247973 w 839243"/>
                <a:gd name="connsiteY4" fmla="*/ 0 h 7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3" h="746119">
                  <a:moveTo>
                    <a:pt x="247973" y="0"/>
                  </a:moveTo>
                  <a:lnTo>
                    <a:pt x="544775" y="0"/>
                  </a:lnTo>
                  <a:lnTo>
                    <a:pt x="839243" y="746119"/>
                  </a:lnTo>
                  <a:lnTo>
                    <a:pt x="0" y="746119"/>
                  </a:lnTo>
                  <a:lnTo>
                    <a:pt x="247973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327086" y="13977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05860" y="12236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7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4529096" y="2814246"/>
            <a:ext cx="1658343" cy="516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781319" y="341916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6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88107" y="142123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5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597" y="29284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9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01965" y="381439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10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50" y="5268618"/>
            <a:ext cx="8496795" cy="638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IS THERE AN O(1)-COMPETETIVE ALGORITHM FOR THIS PROBLEM?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592" y="5697116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(randomized) online algorithm is c-competitive if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624467" y="6218848"/>
            <a:ext cx="175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all instances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29103" y="6066448"/>
                <a:ext cx="2241122" cy="677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𝑜𝑓𝑓𝑙𝑖𝑛𝑒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103" y="6066448"/>
                <a:ext cx="2241122" cy="6776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2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353848"/>
            <a:ext cx="8229600" cy="121718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Matroid</a:t>
            </a:r>
            <a:r>
              <a:rPr lang="en-US" dirty="0" smtClean="0"/>
              <a:t> Secretary Problem (MSP)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068919"/>
          </a:xfrm>
        </p:spPr>
        <p:txBody>
          <a:bodyPr/>
          <a:lstStyle/>
          <a:p>
            <a:r>
              <a:rPr lang="en-US" dirty="0" smtClean="0"/>
              <a:t>Previous constraints on clients that can be selected is a special case of </a:t>
            </a:r>
            <a:r>
              <a:rPr lang="en-US" dirty="0" err="1" smtClean="0">
                <a:solidFill>
                  <a:schemeClr val="tx2"/>
                </a:solidFill>
              </a:rPr>
              <a:t>matroid</a:t>
            </a:r>
            <a:r>
              <a:rPr lang="en-US" dirty="0" smtClean="0">
                <a:solidFill>
                  <a:schemeClr val="tx2"/>
                </a:solidFill>
              </a:rPr>
              <a:t> constraint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DEFINITION: </a:t>
            </a:r>
            <a:r>
              <a:rPr lang="en-US" dirty="0" smtClean="0"/>
              <a:t>Secretary problem with </a:t>
            </a:r>
            <a:r>
              <a:rPr lang="en-US" dirty="0" err="1" smtClean="0"/>
              <a:t>matroid</a:t>
            </a:r>
            <a:r>
              <a:rPr lang="en-US" dirty="0" smtClean="0"/>
              <a:t> constraint on elements to 			     be selected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45935" y="535169"/>
            <a:ext cx="312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Babaioff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al’07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353848"/>
            <a:ext cx="8229600" cy="121718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Matroid</a:t>
            </a:r>
            <a:r>
              <a:rPr lang="en-US" dirty="0" smtClean="0"/>
              <a:t> Secretary Problem (MSP)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077160"/>
            <a:ext cx="8229600" cy="241579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013405" cy="5400453"/>
          </a:xfrm>
        </p:spPr>
        <p:txBody>
          <a:bodyPr>
            <a:normAutofit/>
          </a:bodyPr>
          <a:lstStyle/>
          <a:p>
            <a:r>
              <a:rPr lang="en-US" dirty="0" smtClean="0"/>
              <a:t>Previous constraints on clients that can be selected is a special case of </a:t>
            </a:r>
            <a:r>
              <a:rPr lang="en-US" dirty="0" err="1" smtClean="0">
                <a:solidFill>
                  <a:schemeClr val="tx2"/>
                </a:solidFill>
              </a:rPr>
              <a:t>matroid</a:t>
            </a:r>
            <a:r>
              <a:rPr lang="en-US" dirty="0" smtClean="0">
                <a:solidFill>
                  <a:schemeClr val="tx2"/>
                </a:solidFill>
              </a:rPr>
              <a:t> constraint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DEFINITION: </a:t>
            </a:r>
            <a:r>
              <a:rPr lang="en-US" dirty="0" smtClean="0"/>
              <a:t>Secretary problem with </a:t>
            </a:r>
            <a:r>
              <a:rPr lang="en-US" dirty="0" err="1" smtClean="0"/>
              <a:t>matroid</a:t>
            </a:r>
            <a:r>
              <a:rPr lang="en-US" dirty="0" smtClean="0"/>
              <a:t> constraint on elements to 			     be selected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WHY STUDY MSP?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dirty="0" smtClean="0"/>
              <a:t>Captures many natural settings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err="1" smtClean="0"/>
              <a:t>Matroids</a:t>
            </a:r>
            <a:r>
              <a:rPr lang="en-US" dirty="0" smtClean="0"/>
              <a:t> have rich structure </a:t>
            </a:r>
            <a:r>
              <a:rPr lang="en-US" sz="1800" dirty="0" smtClean="0"/>
              <a:t>(behaves well w.r.t.  greedy algorithm)</a:t>
            </a:r>
            <a:endParaRPr lang="en-US" sz="18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sz="1800" b="1" dirty="0">
                <a:solidFill>
                  <a:schemeClr val="accent2"/>
                </a:solidFill>
              </a:rPr>
              <a:t>	</a:t>
            </a:r>
            <a:r>
              <a:rPr lang="en-US" sz="1800" b="1" dirty="0" smtClean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Hope for strong online algorithms for a general setting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5935" y="535169"/>
            <a:ext cx="312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Babaioff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al’07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matroids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628487"/>
          </a:xfrm>
        </p:spPr>
        <p:txBody>
          <a:bodyPr/>
          <a:lstStyle/>
          <a:p>
            <a:r>
              <a:rPr lang="en-US" dirty="0" err="1" smtClean="0"/>
              <a:t>Matroids</a:t>
            </a:r>
            <a:r>
              <a:rPr lang="en-US" dirty="0" smtClean="0"/>
              <a:t> formalize problems that can be solved by the greedy algorithm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840656"/>
            <a:ext cx="8229599" cy="4297714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3767" y="1983160"/>
            <a:ext cx="434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Maximum Weight Spanning Trees</a:t>
            </a:r>
            <a:endParaRPr lang="en-US" sz="1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3" name="Ink 82"/>
              <p14:cNvContentPartPr/>
              <p14:nvPr/>
            </p14:nvContentPartPr>
            <p14:xfrm>
              <a:off x="9672507" y="5914186"/>
              <a:ext cx="360" cy="3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64227" y="5905906"/>
                <a:ext cx="16920" cy="1692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Oval 93"/>
          <p:cNvSpPr/>
          <p:nvPr/>
        </p:nvSpPr>
        <p:spPr>
          <a:xfrm>
            <a:off x="2032466" y="4334902"/>
            <a:ext cx="305731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343304" y="4184026"/>
            <a:ext cx="305731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908146" y="5143383"/>
            <a:ext cx="305731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271822" y="3206142"/>
            <a:ext cx="305731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955208" y="4886830"/>
            <a:ext cx="305731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204995" y="3885393"/>
            <a:ext cx="305731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501422" y="3843545"/>
            <a:ext cx="305731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307684" y="5496499"/>
            <a:ext cx="305731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767138" y="5454891"/>
            <a:ext cx="305731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>
            <a:stCxn id="94" idx="7"/>
            <a:endCxn id="97" idx="2"/>
          </p:cNvCxnSpPr>
          <p:nvPr/>
        </p:nvCxnSpPr>
        <p:spPr>
          <a:xfrm flipV="1">
            <a:off x="2293424" y="3357018"/>
            <a:ext cx="1978398" cy="1022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5" idx="6"/>
            <a:endCxn id="99" idx="2"/>
          </p:cNvCxnSpPr>
          <p:nvPr/>
        </p:nvCxnSpPr>
        <p:spPr>
          <a:xfrm flipV="1">
            <a:off x="3649035" y="4036269"/>
            <a:ext cx="1555960" cy="2986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4" idx="5"/>
            <a:endCxn id="96" idx="1"/>
          </p:cNvCxnSpPr>
          <p:nvPr/>
        </p:nvCxnSpPr>
        <p:spPr>
          <a:xfrm>
            <a:off x="2293424" y="4592463"/>
            <a:ext cx="659495" cy="595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4" idx="6"/>
            <a:endCxn id="95" idx="2"/>
          </p:cNvCxnSpPr>
          <p:nvPr/>
        </p:nvCxnSpPr>
        <p:spPr>
          <a:xfrm flipV="1">
            <a:off x="2338197" y="4334902"/>
            <a:ext cx="1005107" cy="150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96" idx="0"/>
            <a:endCxn id="95" idx="3"/>
          </p:cNvCxnSpPr>
          <p:nvPr/>
        </p:nvCxnSpPr>
        <p:spPr>
          <a:xfrm flipV="1">
            <a:off x="3061012" y="4441587"/>
            <a:ext cx="327065" cy="701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95" idx="7"/>
            <a:endCxn id="97" idx="3"/>
          </p:cNvCxnSpPr>
          <p:nvPr/>
        </p:nvCxnSpPr>
        <p:spPr>
          <a:xfrm flipV="1">
            <a:off x="3604262" y="3463703"/>
            <a:ext cx="712333" cy="764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96" idx="5"/>
            <a:endCxn id="102" idx="2"/>
          </p:cNvCxnSpPr>
          <p:nvPr/>
        </p:nvCxnSpPr>
        <p:spPr>
          <a:xfrm>
            <a:off x="3169104" y="5400944"/>
            <a:ext cx="598034" cy="204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2" idx="6"/>
            <a:endCxn id="98" idx="3"/>
          </p:cNvCxnSpPr>
          <p:nvPr/>
        </p:nvCxnSpPr>
        <p:spPr>
          <a:xfrm flipV="1">
            <a:off x="4072869" y="5144391"/>
            <a:ext cx="927112" cy="4613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98" idx="0"/>
            <a:endCxn id="99" idx="4"/>
          </p:cNvCxnSpPr>
          <p:nvPr/>
        </p:nvCxnSpPr>
        <p:spPr>
          <a:xfrm flipV="1">
            <a:off x="5108074" y="4187145"/>
            <a:ext cx="249787" cy="699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98" idx="5"/>
            <a:endCxn id="101" idx="1"/>
          </p:cNvCxnSpPr>
          <p:nvPr/>
        </p:nvCxnSpPr>
        <p:spPr>
          <a:xfrm>
            <a:off x="5216166" y="5144391"/>
            <a:ext cx="1136291" cy="3962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01" idx="0"/>
            <a:endCxn id="100" idx="4"/>
          </p:cNvCxnSpPr>
          <p:nvPr/>
        </p:nvCxnSpPr>
        <p:spPr>
          <a:xfrm flipV="1">
            <a:off x="6460550" y="4145297"/>
            <a:ext cx="193738" cy="1351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00" idx="2"/>
            <a:endCxn id="99" idx="6"/>
          </p:cNvCxnSpPr>
          <p:nvPr/>
        </p:nvCxnSpPr>
        <p:spPr>
          <a:xfrm flipH="1">
            <a:off x="5510726" y="3994421"/>
            <a:ext cx="990696" cy="418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00" idx="1"/>
            <a:endCxn id="97" idx="6"/>
          </p:cNvCxnSpPr>
          <p:nvPr/>
        </p:nvCxnSpPr>
        <p:spPr>
          <a:xfrm flipH="1" flipV="1">
            <a:off x="4577553" y="3357018"/>
            <a:ext cx="1968642" cy="530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2988719" y="35499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195695" y="43797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709342" y="37418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344319" y="5102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943558" y="45659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394176" y="38378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80358" y="32226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360314" y="49780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652892" y="50288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556004" y="467886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60580" y="486513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948272" y="37418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746005" y="43232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3" name="Content Placeholder 2"/>
          <p:cNvSpPr txBox="1">
            <a:spLocks/>
          </p:cNvSpPr>
          <p:nvPr/>
        </p:nvSpPr>
        <p:spPr>
          <a:xfrm>
            <a:off x="457200" y="6319372"/>
            <a:ext cx="8229600" cy="62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structure of the problem makes the greedy work?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4792" y="2407025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Graph: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4394176" y="2409450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Forests:</a:t>
            </a:r>
            <a:endParaRPr lang="en-US" sz="20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55" y="2516418"/>
            <a:ext cx="11811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31" y="2505557"/>
            <a:ext cx="2590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9798" y="1333500"/>
            <a:ext cx="8497355" cy="1752979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7376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finite set (ground set)  				 	non-empty family of subsets of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 of </a:t>
            </a:r>
            <a:r>
              <a:rPr lang="en-US" dirty="0" err="1" smtClean="0"/>
              <a:t>Matroid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9" y="1452169"/>
            <a:ext cx="190500" cy="190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83" y="1395285"/>
            <a:ext cx="787400" cy="2794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05" y="1452169"/>
            <a:ext cx="190500" cy="190500"/>
          </a:xfrm>
          <a:prstGeom prst="rect">
            <a:avLst/>
          </a:prstGeom>
        </p:spPr>
      </p:pic>
      <p:sp>
        <p:nvSpPr>
          <p:cNvPr id="16" name="Content Placeholder 10"/>
          <p:cNvSpPr txBox="1">
            <a:spLocks/>
          </p:cNvSpPr>
          <p:nvPr/>
        </p:nvSpPr>
        <p:spPr>
          <a:xfrm>
            <a:off x="457200" y="3193396"/>
            <a:ext cx="8229600" cy="173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Independent sets (forests) given by independence oracle</a:t>
            </a:r>
            <a:endParaRPr lang="en-US" dirty="0"/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dirty="0" smtClean="0"/>
              <a:t>Maximal independent sets: bases (spanning trees)</a:t>
            </a:r>
          </a:p>
          <a:p>
            <a:pPr marL="0" indent="0">
              <a:buFont typeface="Arial"/>
              <a:buNone/>
            </a:pPr>
            <a:r>
              <a:rPr lang="en-US" dirty="0"/>
              <a:t>	</a:t>
            </a:r>
            <a:r>
              <a:rPr lang="en-US" sz="1800" dirty="0" smtClean="0"/>
              <a:t>Because of (2) all bases have same cardinality</a:t>
            </a:r>
            <a:endParaRPr lang="en-US" sz="1800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2" y="2016981"/>
            <a:ext cx="7759700" cy="762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57200" y="4928236"/>
            <a:ext cx="8229599" cy="1752979"/>
            <a:chOff x="457200" y="4928236"/>
            <a:chExt cx="8229599" cy="1752979"/>
          </a:xfrm>
        </p:grpSpPr>
        <p:sp>
          <p:nvSpPr>
            <p:cNvPr id="4" name="Rounded Rectangle 3"/>
            <p:cNvSpPr/>
            <p:nvPr/>
          </p:nvSpPr>
          <p:spPr>
            <a:xfrm>
              <a:off x="457200" y="4928236"/>
              <a:ext cx="8229599" cy="1752979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3767" y="5070741"/>
              <a:ext cx="4346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Another example: linear </a:t>
              </a:r>
              <a:r>
                <a:rPr lang="en-US" sz="1800" b="1" kern="1200" dirty="0" err="1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matroid</a:t>
              </a:r>
              <a:endParaRPr lang="en-US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278" y="5578216"/>
              <a:ext cx="5905500" cy="774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2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of talk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399" y="5289177"/>
            <a:ext cx="6714566" cy="1102658"/>
            <a:chOff x="1676399" y="5289177"/>
            <a:chExt cx="6714566" cy="1102658"/>
          </a:xfrm>
        </p:grpSpPr>
        <p:sp>
          <p:nvSpPr>
            <p:cNvPr id="17" name="Rounded Rectangle 16"/>
            <p:cNvSpPr/>
            <p:nvPr/>
          </p:nvSpPr>
          <p:spPr>
            <a:xfrm>
              <a:off x="2384611" y="5289177"/>
              <a:ext cx="6006354" cy="11026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676399" y="5289177"/>
              <a:ext cx="1360239" cy="1102658"/>
            </a:xfrm>
            <a:prstGeom prst="ellipse">
              <a:avLst/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40167" y="5289177"/>
              <a:ext cx="23756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?</a:t>
              </a:r>
              <a:endParaRPr lang="en-US" sz="6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73505" y="5481328"/>
              <a:ext cx="47871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Candidate algorithm for MSP</a:t>
              </a:r>
            </a:p>
            <a:p>
              <a:r>
                <a:rPr lang="en-US" sz="2000" dirty="0"/>
                <a:t>Other open problems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9976" y="1443319"/>
            <a:ext cx="6714566" cy="1102658"/>
            <a:chOff x="259976" y="1443319"/>
            <a:chExt cx="6714566" cy="1102658"/>
          </a:xfrm>
        </p:grpSpPr>
        <p:grpSp>
          <p:nvGrpSpPr>
            <p:cNvPr id="8" name="Group 7"/>
            <p:cNvGrpSpPr/>
            <p:nvPr/>
          </p:nvGrpSpPr>
          <p:grpSpPr>
            <a:xfrm>
              <a:off x="259976" y="1443319"/>
              <a:ext cx="6714566" cy="1102658"/>
              <a:chOff x="259976" y="1443319"/>
              <a:chExt cx="6714566" cy="1102658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968188" y="1443319"/>
                <a:ext cx="6006354" cy="110265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9976" y="1443319"/>
                <a:ext cx="1360239" cy="1102658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52097" y="1747558"/>
                <a:ext cx="1690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Known results</a:t>
                </a:r>
                <a:endParaRPr lang="en-US" sz="2000" dirty="0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51" y="1611375"/>
              <a:ext cx="955606" cy="771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08211" y="2698377"/>
            <a:ext cx="6714566" cy="1102658"/>
            <a:chOff x="708211" y="2698377"/>
            <a:chExt cx="6714566" cy="1102658"/>
          </a:xfrm>
        </p:grpSpPr>
        <p:grpSp>
          <p:nvGrpSpPr>
            <p:cNvPr id="2" name="Group 1"/>
            <p:cNvGrpSpPr/>
            <p:nvPr/>
          </p:nvGrpSpPr>
          <p:grpSpPr>
            <a:xfrm>
              <a:off x="708211" y="2698377"/>
              <a:ext cx="6714566" cy="1102658"/>
              <a:chOff x="708211" y="2698377"/>
              <a:chExt cx="6714566" cy="1102658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416423" y="2698377"/>
                <a:ext cx="6006354" cy="110265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08211" y="2698377"/>
                <a:ext cx="1360239" cy="1102658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03025" y="3005450"/>
                <a:ext cx="4888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Techniques for algorithms </a:t>
                </a:r>
                <a:endParaRPr lang="en-US" sz="2000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806" y="2848594"/>
              <a:ext cx="840286" cy="84028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228164" y="4034119"/>
            <a:ext cx="6714566" cy="1102658"/>
            <a:chOff x="1228164" y="4034119"/>
            <a:chExt cx="6714566" cy="1102658"/>
          </a:xfrm>
        </p:grpSpPr>
        <p:grpSp>
          <p:nvGrpSpPr>
            <p:cNvPr id="3" name="Group 2"/>
            <p:cNvGrpSpPr/>
            <p:nvPr/>
          </p:nvGrpSpPr>
          <p:grpSpPr>
            <a:xfrm>
              <a:off x="1228164" y="4034119"/>
              <a:ext cx="6714566" cy="1102658"/>
              <a:chOff x="1228164" y="4034119"/>
              <a:chExt cx="6714566" cy="1102658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936376" y="4034119"/>
                <a:ext cx="6006354" cy="110265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228164" y="4034119"/>
                <a:ext cx="1360239" cy="1102658"/>
              </a:xfrm>
              <a:prstGeom prst="ellips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708781" y="4360535"/>
                <a:ext cx="48880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Online contention resolution schemes</a:t>
                </a:r>
                <a:endParaRPr lang="en-US" sz="2000" dirty="0"/>
              </a:p>
              <a:p>
                <a:endParaRPr lang="en-US" sz="2000" dirty="0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131" y="4282630"/>
              <a:ext cx="1027169" cy="653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secretary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49385"/>
                <a:ext cx="8229599" cy="8385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GOAL:  </a:t>
                </a:r>
                <a:r>
                  <a:rPr lang="en-US" dirty="0" smtClean="0"/>
                  <a:t>Select best out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job offers with probability as high as possible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49385"/>
                <a:ext cx="8229599" cy="838580"/>
              </a:xfrm>
              <a:blipFill rotWithShape="0">
                <a:blip r:embed="rId2"/>
                <a:stretch>
                  <a:fillRect l="-741" t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895" y="5185405"/>
            <a:ext cx="552076" cy="552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688" y="5185405"/>
            <a:ext cx="552076" cy="552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756" y="5167627"/>
            <a:ext cx="552076" cy="552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505" y="5167627"/>
            <a:ext cx="552076" cy="552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727" y="5167627"/>
            <a:ext cx="552076" cy="552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45" y="4633329"/>
            <a:ext cx="552076" cy="552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976" y="5049440"/>
            <a:ext cx="552076" cy="552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834" y="4510285"/>
            <a:ext cx="552076" cy="55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376" y="5719703"/>
            <a:ext cx="552076" cy="552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834" y="5719703"/>
            <a:ext cx="552076" cy="55207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10800000" flipV="1">
            <a:off x="2648444" y="1215937"/>
            <a:ext cx="1203851" cy="263138"/>
          </a:xfrm>
          <a:prstGeom prst="wedgeRoundRectCallout">
            <a:avLst>
              <a:gd name="adj1" fmla="val -17205"/>
              <a:gd name="adj2" fmla="val 114657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</a:t>
            </a:r>
            <a:r>
              <a:rPr lang="en-US" sz="1400" dirty="0" smtClean="0"/>
              <a:t>his is known</a:t>
            </a:r>
            <a:endParaRPr lang="en-US" sz="1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60372" y="2230194"/>
            <a:ext cx="7463218" cy="13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Offers arrive in a random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value of seen offers can be compared with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After each job offer </a:t>
            </a:r>
            <a:r>
              <a:rPr lang="en-US" sz="1800" i="1" dirty="0" smtClean="0"/>
              <a:t>decide irrevocably </a:t>
            </a:r>
            <a:r>
              <a:rPr lang="en-US" sz="1800" dirty="0" smtClean="0"/>
              <a:t>whether to accept or not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77122" y="741718"/>
            <a:ext cx="180679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22067" y="1015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“job”</a:t>
            </a:r>
            <a:endParaRPr lang="en-US" sz="3200" kern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C -0.00799 -0.00162 -0.0158 -0.00324 -0.02361 -0.0044 C -0.03629 -0.00347 -0.04896 -0.00347 -0.06129 -0.00116 C -0.07327 0.00093 -0.07726 0.02593 -0.07917 0.03796 C -0.07847 0.05347 -0.07865 0.06921 -0.07674 0.08495 C -0.07587 0.09259 -0.07084 0.09699 -0.06615 0.10023 C -0.04792 0.11273 -0.0441 0.11273 -0.02535 0.11644 C -0.01441 0.11528 -0.00347 0.11505 0.00746 0.11319 C 0.02153 0.11042 0.03455 0.10116 0.04913 0.09907 C 0.06076 0.09421 0.06475 0.08634 0.06944 0.07176 C 0.07187 0.05324 0.07361 0.04815 0.06875 0.025 C 0.06284 -0.00231 0.0434 -0.01829 0.02465 -0.02407 C 0.00295 -0.02222 -0.01858 -0.01944 -0.03993 -0.01759 C -0.05538 -0.01227 -0.0717 -0.01528 -0.08733 -0.01088 C -0.11025 -0.00486 -0.13177 0.00625 -0.15434 0.01296 C -0.15955 0.01782 -0.16476 0.02083 -0.16823 0.02824 C -0.17483 0.06111 -0.14462 0.09167 -0.125 0.10231 C -0.11788 0.10625 -0.11059 0.11065 -0.10295 0.11319 C -0.09132 0.11667 -0.08872 0.11736 -0.07761 0.12199 C -0.06667 0.12639 -0.05417 0.13426 -0.04236 0.13495 C -0.01771 0.13588 0.00712 0.13565 0.03194 0.13611 C 0.04166 0.13958 0.05104 0.14282 0.06128 0.14491 C 0.06666 0.14792 0.07448 0.14977 0.07934 0.15463 C 0.08368 0.1588 0.08698 0.16644 0.0908 0.17199 C 0.09566 0.17917 0.10121 0.18542 0.10538 0.19375 C 0.10208 0.20301 0.09097 0.20185 0.0842 0.2037 C 0.06267 0.20185 0.04114 0.19815 0.01962 0.19699 C -0.00139 0.1956 -0.0224 0.19583 -0.04323 0.19282 C -0.06875 0.18889 -0.09375 0.18426 -0.11927 0.18287 C -0.13663 0.18032 -0.15365 0.17755 -0.17066 0.17315 C -0.18212 0.16991 -0.19202 0.16458 -0.2033 0.16343 C -0.21667 0.15718 -0.22778 0.14815 -0.24184 0.14583 C -0.24688 0.14375 -0.25087 0.13935 -0.25573 0.13727 C -0.26424 0.13333 -0.2724 0.1287 -0.28091 0.12523 C -0.28854 0.11829 -0.29532 0.11227 -0.30469 0.11111 C -0.31354 0.10602 -0.32049 0.10046 -0.33004 0.09792 C -0.33507 0.09352 -0.3408 0.09074 -0.34636 0.08935 C -0.35174 0.08611 -0.36684 0.08588 -0.36684 0.08495 " pathEditMode="relative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C 0.00556 0.00995 0.0099 0.01898 0.01389 0.03055 C 0.01424 0.03472 0.01545 0.03912 0.01545 0.04351 C 0.01493 0.05509 0.01424 0.06689 0.01302 0.07847 C 0.01094 0.0956 -0.00503 0.10069 -0.01319 0.10995 C -0.02604 0.12384 -0.03611 0.14143 -0.05312 0.14374 C -0.07291 0.14097 -0.09253 0.1331 -0.11041 0.12199 C -0.11996 0.11597 -0.12951 0.10879 -0.13403 0.09583 C -0.13385 0.09074 -0.13437 0.08541 -0.13333 0.08055 C -0.13316 0.07916 -0.13142 0.07939 -0.13073 0.07847 C -0.12517 0.06967 -0.1342 0.07847 -0.12673 0.06874 C -0.12257 0.06296 -0.11632 0.0574 -0.11041 0.05555 C -0.10712 0.05254 -0.10399 0.05208 -0.09982 0.05115 C -0.08385 0.053 -0.06493 0.05532 -0.05243 0.07199 C -0.04774 0.07824 -0.04653 0.08078 -0.0434 0.08935 C -0.04201 0.09351 -0.03923 0.10231 -0.03923 0.10231 C -0.04028 0.11342 -0.03906 0.12569 -0.04253 0.13611 C -0.05052 0.15902 -0.0743 0.16805 -0.0908 0.1743 C -0.10469 0.17291 -0.11528 0.16944 -0.1283 0.16782 C -0.13385 0.16527 -0.13923 0.16481 -0.14462 0.16226 C -0.15017 0.15648 -0.15191 0.15578 -0.15538 0.1493 C -0.15746 0.14537 -0.16111 0.13726 -0.16111 0.13726 C -0.16632 0.10532 -0.15573 0.05879 -0.13489 0.03912 C -0.12257 0.02708 -0.10729 0.02337 -0.09236 0.02175 C -0.07482 0.02314 -0.06198 0.02337 -0.04583 0.03055 C -0.03941 0.03773 -0.03628 0.04328 -0.03194 0.05347 C -0.03055 0.07245 -0.03038 0.09074 -0.03524 0.10902 C -0.03784 0.12777 -0.04201 0.13842 -0.05555 0.14606 C -0.06302 0.14999 -0.07934 0.15138 -0.07934 0.15138 C -0.10104 0.15069 -0.12413 0.15231 -0.14462 0.14166 C -0.14965 0.13495 -0.14583 0.14097 -0.14722 0.12199 C -0.14774 0.11736 -0.1493 0.10601 -0.15034 0.10231 C -0.15121 0.09953 -0.15382 0.09861 -0.15538 0.09699 C -0.15781 0.09212 -0.15607 0.09374 -0.16111 0.09374 " pathEditMode="relative" ptsTypes="fffffffffffffffffffffffffffffffff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C -0.00156 -0.0162 -0.0092 -0.0287 -0.01857 -0.03796 C -0.02552 -0.05231 -0.04427 -0.05255 -0.05503 -0.05324 C -0.06701 -0.05185 -0.08454 -0.04977 -0.09375 -0.03704 C -0.09618 -0.03403 -0.09791 -0.03032 -0.10017 -0.02708 C -0.10399 -0.01574 -0.10295 -0.02106 -0.10416 -0.01181 C -0.10364 -0.00347 -0.10347 0.00486 -0.1026 0.01319 C -0.10225 0.01736 -0.09878 0.02199 -0.09687 0.02523 C -0.08593 0.0456 -0.06736 0.05324 -0.0493 0.05671 C -0.03767 0.06088 -0.02604 0.06042 -0.01857 0.04699 C -0.01805 0.04375 -0.01614 0.0412 -0.01614 0.03819 C -0.01649 0.0294 -0.01736 0.0206 -0.01857 0.01204 C -0.02048 -3.7037E-7 -0.03628 -0.01366 -0.04375 -0.01852 C -0.05625 -0.01505 -0.06684 -0.01181 -0.07829 -0.00532 C -0.08368 -0.00255 -0.09288 0.00671 -0.09288 0.00694 C -0.09531 0.01273 -0.0967 0.01875 -0.09861 0.02523 C -0.10138 0.04861 -0.09461 0.06898 -0.07829 0.07847 C -0.07378 0.07732 -0.06927 0.07685 -0.06458 0.07523 C -0.0552 0.07176 -0.05069 0.05301 -0.04756 0.04259 C -0.046 0.02431 -0.05225 -0.00301 -0.06701 -0.00856 C -0.07013 -0.00833 -0.07309 -0.00833 -0.07586 -0.00764 C -0.0776 -0.00741 -0.07916 -0.00625 -0.08072 -0.00532 C -0.08159 -0.00509 -0.08315 -0.00417 -0.08315 -0.00393 C -0.08628 -0.00046 -0.08906 0.00255 -0.09288 0.0044 C -0.11076 0.03102 -0.1559 0.0213 -0.17291 0.02176 C -0.18593 0.02292 -0.1927 0.02407 -0.20659 0.02176 C -0.21197 0.02083 -0.21701 0.01736 -0.22204 0.01644 C -0.23888 0.0081 -0.2552 -0.0044 -0.27048 -0.0162 C -0.28402 -0.02662 -0.2934 -0.03796 -0.3085 -0.04352 C -0.31093 -0.04653 -0.31371 -0.04676 -0.31649 -0.04884 C -0.31822 -0.05023 -0.32152 -0.05324 -0.32152 -0.05301 C -0.33211 -0.05185 -0.32847 -0.04907 -0.3368 -0.04352 C -0.34045 -0.03866 -0.34288 -0.03426 -0.34722 -0.03032 C -0.34861 -0.02801 -0.35052 -0.02639 -0.35138 -0.02384 C -0.35208 -0.02245 -0.3519 -0.02037 -0.35225 -0.01852 C -0.3526 -0.01736 -0.35329 -0.01643 -0.35364 -0.01528 C -0.35364 -0.00764 -0.35295 0.00764 -0.35295 0.00787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12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C -0.02951 -0.0007 -0.0585 -3.7037E-6 -0.0875 -0.0044 C -0.10486 -0.01227 -0.12881 -0.02153 -0.14704 -0.025 C -0.15868 -0.03171 -0.14635 -0.02546 -0.16093 -0.0294 C -0.17708 -0.0338 -0.19201 -0.03912 -0.20833 -0.04144 C -0.21927 -0.04583 -0.2309 -0.05208 -0.24184 -0.0544 C -0.24895 -0.0669 -0.24687 -0.06042 -0.24913 -0.07292 C -0.24652 -0.10625 -0.22239 -0.12593 -0.1993 -0.12847 C -0.1835 -0.12639 -0.16736 -0.12708 -0.15191 -0.12199 C -0.12725 -0.11412 -0.08576 -0.0838 -0.0743 -0.05023 C -0.07465 -0.04329 -0.07413 -0.03634 -0.07517 -0.0294 C -0.07708 -0.01875 -0.09045 -0.00903 -0.09635 -0.0044 C -0.10781 0.00417 -0.12187 0.01458 -0.13472 0.01852 C -0.13576 0.01875 -0.16197 0.02037 -0.16336 0.0206 C -0.18697 0.01204 -0.21006 -0.00625 -0.22465 -0.03264 C -0.22621 -0.0456 -0.2276 -0.05486 -0.22465 -0.06968 C -0.21996 -0.09468 -0.19982 -0.10116 -0.18385 -0.10671 C -0.1743 -0.10602 -0.1717 -0.10995 -0.16909 -0.10023 C -0.16475 -0.05764 -0.16024 -0.02778 -0.19444 -0.02407 C -0.23368 -0.02523 -0.22795 -0.02431 -0.26232 -0.04028 C -0.26649 -0.04236 -0.27048 -0.04445 -0.27447 -0.04583 C -0.27951 -0.04769 -0.28923 -0.05116 -0.28923 -0.05116 C -0.29652 -0.05764 -0.29392 -0.05301 -0.29496 -0.06644 C -0.29322 -0.07917 -0.29322 -0.07454 -0.29322 -0.08056 " pathEditMode="relative" ptsTypes="fffffffffffffffffffffff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18519E-6 C 0.01355 -0.00302 0.02587 -0.00834 0.03924 -0.01297 C 0.05 -0.022 0.05695 -0.0301 0.06216 -0.04561 C 0.06094 -0.05626 0.06094 -0.06714 0.05886 -0.07732 C 0.05469 -0.09654 0.03681 -0.12941 0.02049 -0.13172 C 0.00782 -0.1301 -0.00017 -0.12293 -0.00902 -0.11112 C -0.01545 -0.09376 -0.02621 -0.05418 -0.00729 -0.04469 C 0.00018 -0.04584 0.00799 -0.04584 0.01546 -0.04793 C 0.03108 -0.05256 0.03872 -0.072 0.04323 -0.09029 C 0.04671 -0.14029 0.01511 -0.17686 -0.01788 -0.19168 C -0.03316 -0.19029 -0.03246 -0.19006 -0.03836 -0.172 C -0.04531 -0.10533 -0.02447 -0.00834 0.03264 0.00439 C 0.04862 0.00277 0.0507 0.00231 0.05973 -0.01529 C 0.06059 -0.02501 0.0625 -0.03404 0.06372 -0.04353 C 0.06285 -0.05487 0.06268 -0.06621 0.06129 -0.07732 C 0.06059 -0.08172 0.05487 -0.09422 0.05313 -0.097 C 0.03525 -0.12385 0.01875 -0.14214 -0.00486 -0.15788 C -0.00989 -0.15765 -0.01493 -0.15857 -0.01961 -0.15672 C -0.025 -0.15487 -0.0276 -0.14631 -0.03107 -0.14052 C -0.0434 -0.12107 -0.05277 -0.10279 -0.06215 -0.08056 C -0.06319 -0.07478 -0.06579 -0.06922 -0.06527 -0.0632 C -0.06197 -0.01644 -0.05833 -0.01459 -0.03107 -0.00765 C 0.00903 -0.01459 0.03733 -0.0264 0.04653 -0.08265 C 0.04896 -0.11552 0.04289 -0.10742 0.0507 -0.11644 C 0.05573 -0.1058 0.05556 -0.09214 0.05556 -0.07941 " pathEditMode="relative" ptsTypes="ff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known?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special cases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55954"/>
              </p:ext>
            </p:extLst>
          </p:nvPr>
        </p:nvGraphicFramePr>
        <p:xfrm>
          <a:off x="482906" y="1596504"/>
          <a:ext cx="8203894" cy="365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2908003"/>
                <a:gridCol w="1740162"/>
                <a:gridCol w="355572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Matroid</a:t>
                      </a:r>
                      <a:r>
                        <a:rPr lang="en-US" sz="1800" dirty="0" smtClean="0"/>
                        <a:t> type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Comp. ratio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3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special cases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62174"/>
              </p:ext>
            </p:extLst>
          </p:nvPr>
        </p:nvGraphicFramePr>
        <p:xfrm>
          <a:off x="482906" y="1596504"/>
          <a:ext cx="8203894" cy="701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2908003"/>
                <a:gridCol w="1740162"/>
                <a:gridCol w="355572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Matroid</a:t>
                      </a:r>
                      <a:r>
                        <a:rPr lang="en-US" sz="1800" dirty="0" smtClean="0"/>
                        <a:t> type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Comp. ratio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2e 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baseline="0" dirty="0" smtClean="0"/>
                        <a:t> et al’07, </a:t>
                      </a:r>
                      <a:r>
                        <a:rPr lang="en-US" sz="1600" baseline="0" dirty="0" err="1" smtClean="0"/>
                        <a:t>Korula</a:t>
                      </a:r>
                      <a:r>
                        <a:rPr lang="en-US" sz="1600" baseline="0" dirty="0" smtClean="0"/>
                        <a:t> and Pal’09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special cases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12085"/>
              </p:ext>
            </p:extLst>
          </p:nvPr>
        </p:nvGraphicFramePr>
        <p:xfrm>
          <a:off x="482906" y="1596504"/>
          <a:ext cx="8203894" cy="1280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2908003"/>
                <a:gridCol w="1740162"/>
                <a:gridCol w="355572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Matroid</a:t>
                      </a:r>
                      <a:r>
                        <a:rPr lang="en-US" sz="1800" dirty="0" smtClean="0"/>
                        <a:t> type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Comp. ratio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2e 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baseline="0" dirty="0" smtClean="0"/>
                        <a:t> et al’07, </a:t>
                      </a:r>
                      <a:r>
                        <a:rPr lang="en-US" sz="1600" baseline="0" dirty="0" err="1" smtClean="0"/>
                        <a:t>Korula</a:t>
                      </a:r>
                      <a:r>
                        <a:rPr lang="en-US" sz="1600" baseline="0" dirty="0" smtClean="0"/>
                        <a:t> and Pal’09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transversal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dirty="0" smtClean="0"/>
                        <a:t> et al’07, </a:t>
                      </a:r>
                      <a:r>
                        <a:rPr lang="en-US" sz="1600" dirty="0" err="1" smtClean="0"/>
                        <a:t>Dimitrov</a:t>
                      </a:r>
                      <a:r>
                        <a:rPr lang="en-US" sz="1600" dirty="0" smtClean="0"/>
                        <a:t> and Plaxton’08, </a:t>
                      </a:r>
                      <a:r>
                        <a:rPr lang="en-US" sz="1600" dirty="0" err="1" smtClean="0"/>
                        <a:t>Korula</a:t>
                      </a:r>
                      <a:r>
                        <a:rPr lang="en-US" sz="1600" dirty="0" smtClean="0"/>
                        <a:t> and Pal’09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5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special cases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44053"/>
              </p:ext>
            </p:extLst>
          </p:nvPr>
        </p:nvGraphicFramePr>
        <p:xfrm>
          <a:off x="482906" y="1596504"/>
          <a:ext cx="8203894" cy="16635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2908003"/>
                <a:gridCol w="1740162"/>
                <a:gridCol w="355572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Matroid</a:t>
                      </a:r>
                      <a:r>
                        <a:rPr lang="en-US" sz="1800" dirty="0" smtClean="0"/>
                        <a:t> type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Comp. ratio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2e 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baseline="0" dirty="0" smtClean="0"/>
                        <a:t> et al’07, </a:t>
                      </a:r>
                      <a:r>
                        <a:rPr lang="en-US" sz="1600" baseline="0" dirty="0" err="1" smtClean="0"/>
                        <a:t>Korula</a:t>
                      </a:r>
                      <a:r>
                        <a:rPr lang="en-US" sz="1600" baseline="0" dirty="0" smtClean="0"/>
                        <a:t> and Pal’09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transversal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dirty="0" smtClean="0"/>
                        <a:t> et al’07, </a:t>
                      </a:r>
                      <a:r>
                        <a:rPr lang="en-US" sz="1600" dirty="0" err="1" smtClean="0"/>
                        <a:t>Dimitrov</a:t>
                      </a:r>
                      <a:r>
                        <a:rPr lang="en-US" sz="1600" dirty="0" smtClean="0"/>
                        <a:t> and Plaxton’08, </a:t>
                      </a:r>
                      <a:r>
                        <a:rPr lang="en-US" sz="1600" dirty="0" err="1" smtClean="0"/>
                        <a:t>Korula</a:t>
                      </a:r>
                      <a:r>
                        <a:rPr lang="en-US" sz="1600" dirty="0" smtClean="0"/>
                        <a:t> and Pal’09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3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co-graphic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Soto’11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5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special cases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754745"/>
              </p:ext>
            </p:extLst>
          </p:nvPr>
        </p:nvGraphicFramePr>
        <p:xfrm>
          <a:off x="482906" y="1596504"/>
          <a:ext cx="8203894" cy="19988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2908003"/>
                <a:gridCol w="1740162"/>
                <a:gridCol w="355572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Matroid</a:t>
                      </a:r>
                      <a:r>
                        <a:rPr lang="en-US" sz="1800" dirty="0" smtClean="0"/>
                        <a:t> type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Comp. ratio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2e 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baseline="0" dirty="0" smtClean="0"/>
                        <a:t> et al’07, </a:t>
                      </a:r>
                      <a:r>
                        <a:rPr lang="en-US" sz="1600" baseline="0" dirty="0" err="1" smtClean="0"/>
                        <a:t>Korula</a:t>
                      </a:r>
                      <a:r>
                        <a:rPr lang="en-US" sz="1600" baseline="0" dirty="0" smtClean="0"/>
                        <a:t> and Pal’09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transversal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dirty="0" smtClean="0"/>
                        <a:t> et al’07, </a:t>
                      </a:r>
                      <a:r>
                        <a:rPr lang="en-US" sz="1600" dirty="0" err="1" smtClean="0"/>
                        <a:t>Dimitrov</a:t>
                      </a:r>
                      <a:r>
                        <a:rPr lang="en-US" sz="1600" dirty="0" smtClean="0"/>
                        <a:t> and Plaxton’08, </a:t>
                      </a:r>
                      <a:r>
                        <a:rPr lang="en-US" sz="1600" dirty="0" err="1" smtClean="0"/>
                        <a:t>Korula</a:t>
                      </a:r>
                      <a:r>
                        <a:rPr lang="en-US" sz="1600" dirty="0" smtClean="0"/>
                        <a:t> and Pal’09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3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co-graphic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Soto’11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k-sparse linear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Soto’11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1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special cases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918961"/>
              </p:ext>
            </p:extLst>
          </p:nvPr>
        </p:nvGraphicFramePr>
        <p:xfrm>
          <a:off x="482906" y="1596504"/>
          <a:ext cx="8203894" cy="23341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2908003"/>
                <a:gridCol w="1740162"/>
                <a:gridCol w="355572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Matroid</a:t>
                      </a:r>
                      <a:r>
                        <a:rPr lang="en-US" sz="1800" dirty="0" smtClean="0"/>
                        <a:t> type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Comp. ratio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2e 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baseline="0" dirty="0" smtClean="0"/>
                        <a:t> et al’07, </a:t>
                      </a:r>
                      <a:r>
                        <a:rPr lang="en-US" sz="1600" baseline="0" dirty="0" err="1" smtClean="0"/>
                        <a:t>Korula</a:t>
                      </a:r>
                      <a:r>
                        <a:rPr lang="en-US" sz="1600" baseline="0" dirty="0" smtClean="0"/>
                        <a:t> and Pal’09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transversal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dirty="0" smtClean="0"/>
                        <a:t> et al’07, </a:t>
                      </a:r>
                      <a:r>
                        <a:rPr lang="en-US" sz="1600" dirty="0" err="1" smtClean="0"/>
                        <a:t>Dimitrov</a:t>
                      </a:r>
                      <a:r>
                        <a:rPr lang="en-US" sz="1600" dirty="0" smtClean="0"/>
                        <a:t> and Plaxton’08, </a:t>
                      </a:r>
                      <a:r>
                        <a:rPr lang="en-US" sz="1600" dirty="0" err="1" smtClean="0"/>
                        <a:t>Korula</a:t>
                      </a:r>
                      <a:r>
                        <a:rPr lang="en-US" sz="1600" dirty="0" smtClean="0"/>
                        <a:t> and Pal’09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3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co-graphic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Soto’11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k-sparse linear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Soto’11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Laminar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3√3e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Im</a:t>
                      </a:r>
                      <a:r>
                        <a:rPr lang="en-US" sz="1600" dirty="0" smtClean="0"/>
                        <a:t> &amp; </a:t>
                      </a:r>
                      <a:r>
                        <a:rPr lang="en-US" sz="1600" baseline="0" dirty="0" smtClean="0"/>
                        <a:t>Wang’11, </a:t>
                      </a:r>
                      <a:r>
                        <a:rPr lang="en-US" sz="1600" baseline="0" dirty="0" err="1" smtClean="0"/>
                        <a:t>Jaillet</a:t>
                      </a:r>
                      <a:r>
                        <a:rPr lang="en-US" sz="1600" baseline="0" dirty="0" smtClean="0"/>
                        <a:t>, Soto, Zenklusen’13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0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special cases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32712"/>
              </p:ext>
            </p:extLst>
          </p:nvPr>
        </p:nvGraphicFramePr>
        <p:xfrm>
          <a:off x="482906" y="1596504"/>
          <a:ext cx="8203894" cy="26693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2908003"/>
                <a:gridCol w="1740162"/>
                <a:gridCol w="355572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Matroid</a:t>
                      </a:r>
                      <a:r>
                        <a:rPr lang="en-US" sz="1800" dirty="0" smtClean="0"/>
                        <a:t> type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Comp. ratio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2e 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baseline="0" dirty="0" smtClean="0"/>
                        <a:t> et al’07, </a:t>
                      </a:r>
                      <a:r>
                        <a:rPr lang="en-US" sz="1600" baseline="0" dirty="0" err="1" smtClean="0"/>
                        <a:t>Korula</a:t>
                      </a:r>
                      <a:r>
                        <a:rPr lang="en-US" sz="1600" baseline="0" dirty="0" smtClean="0"/>
                        <a:t> and Pal’09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transversal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dirty="0" smtClean="0"/>
                        <a:t> et al’07, </a:t>
                      </a:r>
                      <a:r>
                        <a:rPr lang="en-US" sz="1600" dirty="0" err="1" smtClean="0"/>
                        <a:t>Dimitrov</a:t>
                      </a:r>
                      <a:r>
                        <a:rPr lang="en-US" sz="1600" dirty="0" smtClean="0"/>
                        <a:t> and Plaxton’08, </a:t>
                      </a:r>
                      <a:r>
                        <a:rPr lang="en-US" sz="1600" dirty="0" err="1" smtClean="0"/>
                        <a:t>Korula</a:t>
                      </a:r>
                      <a:r>
                        <a:rPr lang="en-US" sz="1600" dirty="0" smtClean="0"/>
                        <a:t> and Pal’09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3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co-graphic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Soto’11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k-sparse linear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Soto’11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Laminar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3√3e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Im</a:t>
                      </a:r>
                      <a:r>
                        <a:rPr lang="en-US" sz="1600" dirty="0" smtClean="0"/>
                        <a:t> &amp; </a:t>
                      </a:r>
                      <a:r>
                        <a:rPr lang="en-US" sz="1600" baseline="0" dirty="0" smtClean="0"/>
                        <a:t>Wang’11, </a:t>
                      </a:r>
                      <a:r>
                        <a:rPr lang="en-US" sz="1600" baseline="0" dirty="0" err="1" smtClean="0"/>
                        <a:t>Jaillet</a:t>
                      </a:r>
                      <a:r>
                        <a:rPr lang="en-US" sz="1600" baseline="0" dirty="0" smtClean="0"/>
                        <a:t>, Soto, Zenklusen’13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regular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Dinitz</a:t>
                      </a:r>
                      <a:r>
                        <a:rPr lang="en-US" sz="1600" baseline="0" dirty="0" smtClean="0"/>
                        <a:t> and Kortsarz’13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8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special cases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40076"/>
              </p:ext>
            </p:extLst>
          </p:nvPr>
        </p:nvGraphicFramePr>
        <p:xfrm>
          <a:off x="482906" y="1596504"/>
          <a:ext cx="8203894" cy="30046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2908003"/>
                <a:gridCol w="1740162"/>
                <a:gridCol w="355572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Matroid</a:t>
                      </a:r>
                      <a:r>
                        <a:rPr lang="en-US" sz="1800" dirty="0" smtClean="0"/>
                        <a:t> type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Comp. ratio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2e 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baseline="0" dirty="0" smtClean="0"/>
                        <a:t> et al’07, </a:t>
                      </a:r>
                      <a:r>
                        <a:rPr lang="en-US" sz="1600" baseline="0" dirty="0" err="1" smtClean="0"/>
                        <a:t>Korula</a:t>
                      </a:r>
                      <a:r>
                        <a:rPr lang="en-US" sz="1600" baseline="0" dirty="0" smtClean="0"/>
                        <a:t> and Pal’09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transversal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dirty="0" smtClean="0"/>
                        <a:t> et al’07, </a:t>
                      </a:r>
                      <a:r>
                        <a:rPr lang="en-US" sz="1600" dirty="0" err="1" smtClean="0"/>
                        <a:t>Dimitrov</a:t>
                      </a:r>
                      <a:r>
                        <a:rPr lang="en-US" sz="1600" dirty="0" smtClean="0"/>
                        <a:t> and Plaxton’08, </a:t>
                      </a:r>
                      <a:r>
                        <a:rPr lang="en-US" sz="1600" dirty="0" err="1" smtClean="0"/>
                        <a:t>Korula</a:t>
                      </a:r>
                      <a:r>
                        <a:rPr lang="en-US" sz="1600" dirty="0" smtClean="0"/>
                        <a:t> and Pal’09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3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co-graphic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Soto’11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k-sparse linear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Soto’11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Laminar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3√3e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Im</a:t>
                      </a:r>
                      <a:r>
                        <a:rPr lang="en-US" sz="1600" dirty="0" smtClean="0"/>
                        <a:t> &amp; </a:t>
                      </a:r>
                      <a:r>
                        <a:rPr lang="en-US" sz="1600" baseline="0" dirty="0" smtClean="0"/>
                        <a:t>Wang’11, </a:t>
                      </a:r>
                      <a:r>
                        <a:rPr lang="en-US" sz="1600" baseline="0" dirty="0" err="1" smtClean="0"/>
                        <a:t>Jaillet</a:t>
                      </a:r>
                      <a:r>
                        <a:rPr lang="en-US" sz="1600" baseline="0" dirty="0" smtClean="0"/>
                        <a:t>, Soto, Zenklusen’13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regular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Dinitz</a:t>
                      </a:r>
                      <a:r>
                        <a:rPr lang="en-US" sz="1600" baseline="0" dirty="0" smtClean="0"/>
                        <a:t> and Kortsarz’13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 decomposable </a:t>
                      </a:r>
                      <a:r>
                        <a:rPr lang="en-US" sz="1600" dirty="0" err="1" smtClean="0"/>
                        <a:t>matroids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Dinitz</a:t>
                      </a:r>
                      <a:r>
                        <a:rPr lang="en-US" sz="1600" baseline="0" dirty="0" smtClean="0"/>
                        <a:t> and Kortsars’13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3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special cases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30690"/>
              </p:ext>
            </p:extLst>
          </p:nvPr>
        </p:nvGraphicFramePr>
        <p:xfrm>
          <a:off x="482906" y="1596504"/>
          <a:ext cx="8203894" cy="30046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2908003"/>
                <a:gridCol w="1740162"/>
                <a:gridCol w="355572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Matroid</a:t>
                      </a:r>
                      <a:r>
                        <a:rPr lang="en-US" sz="1800" dirty="0" smtClean="0"/>
                        <a:t> type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Comp. ratio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</a:t>
                      </a:r>
                      <a:endParaRPr lang="en-US" sz="1800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2e 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baseline="0" dirty="0" smtClean="0"/>
                        <a:t> et al’07, </a:t>
                      </a:r>
                      <a:r>
                        <a:rPr lang="en-US" sz="1600" baseline="0" dirty="0" err="1" smtClean="0"/>
                        <a:t>Korula</a:t>
                      </a:r>
                      <a:r>
                        <a:rPr lang="en-US" sz="1600" baseline="0" dirty="0" smtClean="0"/>
                        <a:t> and Pal’09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transversal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Babaioff</a:t>
                      </a:r>
                      <a:r>
                        <a:rPr lang="en-US" sz="1600" dirty="0" smtClean="0"/>
                        <a:t> et al’07, </a:t>
                      </a:r>
                      <a:r>
                        <a:rPr lang="en-US" sz="1600" dirty="0" err="1" smtClean="0"/>
                        <a:t>Dimitrov</a:t>
                      </a:r>
                      <a:r>
                        <a:rPr lang="en-US" sz="1600" dirty="0" smtClean="0"/>
                        <a:t> and Plaxton’08, </a:t>
                      </a:r>
                      <a:r>
                        <a:rPr lang="en-US" sz="1600" dirty="0" err="1" smtClean="0"/>
                        <a:t>Korula</a:t>
                      </a:r>
                      <a:r>
                        <a:rPr lang="en-US" sz="1600" dirty="0" smtClean="0"/>
                        <a:t> and Pal’09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3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co-graphic </a:t>
                      </a:r>
                      <a:r>
                        <a:rPr lang="en-US" sz="1600" dirty="0" err="1" smtClean="0"/>
                        <a:t>matroid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Soto’11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k-sparse linear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Soto’11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Laminar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3√3e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Im</a:t>
                      </a:r>
                      <a:r>
                        <a:rPr lang="en-US" sz="1600" dirty="0" smtClean="0"/>
                        <a:t> &amp; </a:t>
                      </a:r>
                      <a:r>
                        <a:rPr lang="en-US" sz="1600" baseline="0" dirty="0" smtClean="0"/>
                        <a:t>Wang’11, </a:t>
                      </a:r>
                      <a:r>
                        <a:rPr lang="en-US" sz="1600" baseline="0" dirty="0" err="1" smtClean="0"/>
                        <a:t>Jaillet</a:t>
                      </a:r>
                      <a:r>
                        <a:rPr lang="en-US" sz="1600" baseline="0" dirty="0" smtClean="0"/>
                        <a:t>, Soto, Zenklusen’13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regular </a:t>
                      </a:r>
                      <a:r>
                        <a:rPr lang="en-US" sz="1600" dirty="0" err="1" smtClean="0"/>
                        <a:t>matroid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Dinitz</a:t>
                      </a:r>
                      <a:r>
                        <a:rPr lang="en-US" sz="1600" baseline="0" dirty="0" smtClean="0"/>
                        <a:t> and Kortsarz’13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 decomposable </a:t>
                      </a:r>
                      <a:r>
                        <a:rPr lang="en-US" sz="1600" dirty="0" err="1" smtClean="0"/>
                        <a:t>matroids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Dinitz</a:t>
                      </a:r>
                      <a:r>
                        <a:rPr lang="en-US" sz="1600" baseline="0" dirty="0" smtClean="0"/>
                        <a:t> and Kortsars’13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Double Wave 6"/>
          <p:cNvSpPr/>
          <p:nvPr/>
        </p:nvSpPr>
        <p:spPr>
          <a:xfrm>
            <a:off x="-27213" y="3532888"/>
            <a:ext cx="9265185" cy="1806766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Open conjecture (</a:t>
            </a:r>
            <a:r>
              <a:rPr lang="en-US" sz="2400" dirty="0" err="1" smtClean="0"/>
              <a:t>Babaioff</a:t>
            </a:r>
            <a:r>
              <a:rPr lang="en-US" sz="2400" dirty="0" smtClean="0"/>
              <a:t> et al’07):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Exists constant competitive algorithm for MSP on any </a:t>
            </a:r>
            <a:r>
              <a:rPr lang="en-US" sz="2400" b="1" dirty="0" err="1" smtClean="0"/>
              <a:t>matroid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82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895" y="5185405"/>
            <a:ext cx="552076" cy="552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688" y="5185405"/>
            <a:ext cx="552076" cy="552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756" y="5167627"/>
            <a:ext cx="552076" cy="552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505" y="5167627"/>
            <a:ext cx="552076" cy="552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727" y="5167627"/>
            <a:ext cx="552076" cy="5520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274638"/>
            <a:ext cx="8229600" cy="8471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Classic secretary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457200" y="1549385"/>
                <a:ext cx="8229599" cy="838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GOAL:  </a:t>
                </a:r>
                <a:r>
                  <a:rPr lang="en-US" dirty="0" smtClean="0"/>
                  <a:t>Select best out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job offers with probability as high as possible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49385"/>
                <a:ext cx="8229599" cy="838580"/>
              </a:xfrm>
              <a:prstGeom prst="rect">
                <a:avLst/>
              </a:prstGeom>
              <a:blipFill rotWithShape="0">
                <a:blip r:embed="rId4"/>
                <a:stretch>
                  <a:fillRect l="-741" t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ular Callout 19"/>
          <p:cNvSpPr/>
          <p:nvPr/>
        </p:nvSpPr>
        <p:spPr>
          <a:xfrm rot="10800000" flipV="1">
            <a:off x="2648444" y="1215937"/>
            <a:ext cx="1203851" cy="263138"/>
          </a:xfrm>
          <a:prstGeom prst="wedgeRoundRectCallout">
            <a:avLst>
              <a:gd name="adj1" fmla="val -17205"/>
              <a:gd name="adj2" fmla="val 114657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</a:t>
            </a:r>
            <a:r>
              <a:rPr lang="en-US" sz="1400" dirty="0" smtClean="0"/>
              <a:t>his is known</a:t>
            </a:r>
            <a:endParaRPr lang="en-US" sz="14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60372" y="2230194"/>
            <a:ext cx="7463218" cy="13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Offers arrive in a random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value of seen offers can be compared with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After each job offer </a:t>
            </a:r>
            <a:r>
              <a:rPr lang="en-US" sz="1800" i="1" dirty="0" smtClean="0"/>
              <a:t>decide irrevocably </a:t>
            </a:r>
            <a:r>
              <a:rPr lang="en-US" sz="1800" dirty="0" smtClean="0"/>
              <a:t>whether to accept or not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77122" y="741718"/>
            <a:ext cx="180679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22067" y="1015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“job”</a:t>
            </a:r>
            <a:endParaRPr lang="en-US" sz="3200" kern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general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O(log rank)-competitive algorithm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Babaioff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al.’07)</a:t>
            </a:r>
          </a:p>
          <a:p>
            <a:r>
              <a:rPr lang="en-US" dirty="0"/>
              <a:t>An O</a:t>
            </a:r>
            <a:r>
              <a:rPr lang="en-US" dirty="0" smtClean="0"/>
              <a:t>(√log </a:t>
            </a:r>
            <a:r>
              <a:rPr lang="en-US" dirty="0"/>
              <a:t>rank)-competitive algorithm </a:t>
            </a:r>
            <a:r>
              <a:rPr lang="en-US" sz="1800" dirty="0">
                <a:solidFill>
                  <a:srgbClr val="7F7F7F"/>
                </a:solidFill>
              </a:rPr>
              <a:t>(</a:t>
            </a:r>
            <a:r>
              <a:rPr lang="en-US" sz="1800" dirty="0" err="1">
                <a:solidFill>
                  <a:srgbClr val="7F7F7F"/>
                </a:solidFill>
              </a:rPr>
              <a:t>Chakraborty</a:t>
            </a:r>
            <a:r>
              <a:rPr lang="en-US" sz="1800" dirty="0">
                <a:solidFill>
                  <a:srgbClr val="7F7F7F"/>
                </a:solidFill>
              </a:rPr>
              <a:t> and Lachish’12)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/>
              <a:t>A </a:t>
            </a:r>
            <a:r>
              <a:rPr lang="en-US" dirty="0"/>
              <a:t>recent </a:t>
            </a:r>
            <a:r>
              <a:rPr lang="en-US" dirty="0" smtClean="0"/>
              <a:t>O</a:t>
            </a:r>
            <a:r>
              <a:rPr lang="en-US" dirty="0"/>
              <a:t>(log log rank)-competitive algorithm </a:t>
            </a:r>
            <a:r>
              <a:rPr lang="en-US" sz="1800" dirty="0">
                <a:solidFill>
                  <a:srgbClr val="7F7F7F"/>
                </a:solidFill>
              </a:rPr>
              <a:t>(Lachish’14)</a:t>
            </a: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4225457"/>
            <a:ext cx="8054841" cy="1686793"/>
            <a:chOff x="457200" y="3841147"/>
            <a:chExt cx="8054841" cy="1686793"/>
          </a:xfrm>
        </p:grpSpPr>
        <p:sp>
          <p:nvSpPr>
            <p:cNvPr id="4" name="Rectangle 3"/>
            <p:cNvSpPr/>
            <p:nvPr/>
          </p:nvSpPr>
          <p:spPr>
            <a:xfrm>
              <a:off x="457200" y="3841147"/>
              <a:ext cx="8054841" cy="16867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45041" y="3941910"/>
              <a:ext cx="79483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1F497D"/>
                  </a:solidFill>
                </a:rPr>
                <a:t>THEOREM: </a:t>
              </a:r>
              <a:endParaRPr lang="en-US" b="1" dirty="0">
                <a:solidFill>
                  <a:srgbClr val="1F497D"/>
                </a:solidFill>
              </a:endParaRPr>
            </a:p>
            <a:p>
              <a:r>
                <a:rPr lang="en-US" b="1" dirty="0" smtClean="0">
                  <a:solidFill>
                    <a:srgbClr val="1F497D"/>
                  </a:solidFill>
                </a:rPr>
                <a:t>	</a:t>
              </a:r>
            </a:p>
            <a:p>
              <a:r>
                <a:rPr lang="en-US" sz="2000" dirty="0"/>
                <a:t>	</a:t>
              </a:r>
              <a:r>
                <a:rPr lang="en-US" sz="2000" dirty="0" smtClean="0"/>
                <a:t>A “simple” 3000 log log(rank)-competitive algorithm for MSP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57153" y="4380507"/>
            <a:ext cx="2077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Feldman, S.,  Zenklusen’14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2799149"/>
                <a:ext cx="8346558" cy="941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kern="1200" dirty="0" smtClean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rPr>
                  <a:t>Even getting any o(log rank)-competitive algorithm turned out to be non-trivial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		hidden constant is &gt;=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sup>
                        </m:sSup>
                      </m:sup>
                    </m:sSup>
                  </m:oMath>
                </a14:m>
                <a:endParaRPr lang="en-US" sz="2000" b="1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99149"/>
                <a:ext cx="8346558" cy="941348"/>
              </a:xfrm>
              <a:prstGeom prst="rect">
                <a:avLst/>
              </a:prstGeom>
              <a:blipFill rotWithShape="0">
                <a:blip r:embed="rId2"/>
                <a:stretch>
                  <a:fillRect l="-730" t="-3226"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3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general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O(log rank)-competitive algorithm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Babaioff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al.’07)</a:t>
            </a:r>
          </a:p>
          <a:p>
            <a:r>
              <a:rPr lang="en-US" dirty="0"/>
              <a:t>An O</a:t>
            </a:r>
            <a:r>
              <a:rPr lang="en-US" dirty="0" smtClean="0"/>
              <a:t>(√log </a:t>
            </a:r>
            <a:r>
              <a:rPr lang="en-US" dirty="0"/>
              <a:t>rank)-competitive algorithm </a:t>
            </a:r>
            <a:r>
              <a:rPr lang="en-US" sz="1800" dirty="0">
                <a:solidFill>
                  <a:srgbClr val="7F7F7F"/>
                </a:solidFill>
              </a:rPr>
              <a:t>(</a:t>
            </a:r>
            <a:r>
              <a:rPr lang="en-US" sz="1800" dirty="0" err="1">
                <a:solidFill>
                  <a:srgbClr val="7F7F7F"/>
                </a:solidFill>
              </a:rPr>
              <a:t>Chakraborty</a:t>
            </a:r>
            <a:r>
              <a:rPr lang="en-US" sz="1800" dirty="0">
                <a:solidFill>
                  <a:srgbClr val="7F7F7F"/>
                </a:solidFill>
              </a:rPr>
              <a:t> and Lachish’12)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/>
              <a:t>A </a:t>
            </a:r>
            <a:r>
              <a:rPr lang="en-US" dirty="0"/>
              <a:t>recent </a:t>
            </a:r>
            <a:r>
              <a:rPr lang="en-US" dirty="0" smtClean="0"/>
              <a:t>O</a:t>
            </a:r>
            <a:r>
              <a:rPr lang="en-US" dirty="0"/>
              <a:t>(log log rank)-competitive algorithm </a:t>
            </a:r>
            <a:r>
              <a:rPr lang="en-US" sz="1800" dirty="0">
                <a:solidFill>
                  <a:srgbClr val="7F7F7F"/>
                </a:solidFill>
              </a:rPr>
              <a:t>(Lachish’14)</a:t>
            </a: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2799149"/>
                <a:ext cx="8346558" cy="941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kern="1200" dirty="0" smtClean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rPr>
                  <a:t>Even getting any o(log rank)-competitive algorithm turned out to be non-trivial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		hidden constant is &gt;=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sup>
                        </m:sSup>
                      </m:sup>
                    </m:sSup>
                  </m:oMath>
                </a14:m>
                <a:endParaRPr lang="en-US" sz="2000" b="1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99149"/>
                <a:ext cx="8346558" cy="941348"/>
              </a:xfrm>
              <a:prstGeom prst="rect">
                <a:avLst/>
              </a:prstGeom>
              <a:blipFill rotWithShape="0">
                <a:blip r:embed="rId2"/>
                <a:stretch>
                  <a:fillRect l="-730" t="-3226"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7200" y="4225457"/>
            <a:ext cx="8054841" cy="1686793"/>
            <a:chOff x="457200" y="3841147"/>
            <a:chExt cx="8054841" cy="1686793"/>
          </a:xfrm>
        </p:grpSpPr>
        <p:sp>
          <p:nvSpPr>
            <p:cNvPr id="12" name="Rectangle 11"/>
            <p:cNvSpPr/>
            <p:nvPr/>
          </p:nvSpPr>
          <p:spPr>
            <a:xfrm>
              <a:off x="457200" y="3841147"/>
              <a:ext cx="8054841" cy="16867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5041" y="3941910"/>
              <a:ext cx="79483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1F497D"/>
                  </a:solidFill>
                </a:rPr>
                <a:t>THEOREM: </a:t>
              </a:r>
              <a:endParaRPr lang="en-US" b="1" dirty="0">
                <a:solidFill>
                  <a:srgbClr val="1F497D"/>
                </a:solidFill>
              </a:endParaRPr>
            </a:p>
            <a:p>
              <a:r>
                <a:rPr lang="en-US" b="1" dirty="0" smtClean="0">
                  <a:solidFill>
                    <a:srgbClr val="1F497D"/>
                  </a:solidFill>
                </a:rPr>
                <a:t>	</a:t>
              </a:r>
            </a:p>
            <a:p>
              <a:r>
                <a:rPr lang="en-US" sz="2000" dirty="0"/>
                <a:t>	</a:t>
              </a:r>
              <a:r>
                <a:rPr lang="en-US" sz="2000" dirty="0" smtClean="0"/>
                <a:t>A “simple” 3000 log log(rank)-competitive algorithm for MSP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57153" y="4380507"/>
            <a:ext cx="2077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Feldman, S.,  Zenklusen’14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984174">
            <a:off x="1084453" y="4588273"/>
            <a:ext cx="65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quite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Warmup: log(rank) competitive algorithm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2702" y="708991"/>
            <a:ext cx="7318597" cy="2792214"/>
            <a:chOff x="652586" y="708991"/>
            <a:chExt cx="7318597" cy="2792214"/>
          </a:xfrm>
        </p:grpSpPr>
        <p:sp>
          <p:nvSpPr>
            <p:cNvPr id="7" name="Rounded Rectangle 6"/>
            <p:cNvSpPr/>
            <p:nvPr/>
          </p:nvSpPr>
          <p:spPr>
            <a:xfrm>
              <a:off x="652586" y="708991"/>
              <a:ext cx="7318597" cy="2792214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 descr="http://www.clipartkid.com/images/230/bucket-clipart-etc-obacDx-clipar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296" y="1474263"/>
              <a:ext cx="936138" cy="1256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inance, Dollar, Financial World, Currency, Fun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591" y="2213114"/>
              <a:ext cx="291547" cy="291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clipartkid.com/images/230/bucket-clipart-etc-obacDx-clipar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557" y="1474263"/>
              <a:ext cx="936138" cy="1256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Finance, Dollar, Financial World, Currency, Fun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094" y="2126974"/>
              <a:ext cx="377687" cy="37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clipartkid.com/images/230/bucket-clipart-etc-obacDx-clipar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205" y="1474263"/>
              <a:ext cx="936138" cy="1256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Finance, Dollar, Financial World, Currency, Fun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343" y="2014331"/>
              <a:ext cx="655982" cy="65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47457" y="1629610"/>
              <a:ext cx="15107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…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46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231913"/>
                <a:ext cx="8229600" cy="637429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UNWEIGHTED PROBLEM IS EASY</a:t>
                </a:r>
              </a:p>
              <a:p>
                <a:pPr lvl="1"/>
                <a:r>
                  <a:rPr lang="en-US" dirty="0" smtClean="0"/>
                  <a:t>Greedily selecting elements is optimal</a:t>
                </a:r>
              </a:p>
              <a:p>
                <a:pPr lvl="1"/>
                <a:endParaRPr lang="en-US" dirty="0"/>
              </a:p>
              <a:p>
                <a:pPr marL="5715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REDUCE TO UNWEIGHTED LOSING LOG(RANK) FACTOR</a:t>
                </a:r>
              </a:p>
              <a:p>
                <a:pPr marL="800100" lvl="1"/>
                <a:r>
                  <a:rPr lang="en-US" dirty="0" smtClean="0">
                    <a:solidFill>
                      <a:schemeClr val="tx1"/>
                    </a:solidFill>
                  </a:rPr>
                  <a:t>Do geometric grouping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𝑟𝑎𝑛𝑘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bins</a:t>
                </a:r>
              </a:p>
              <a:p>
                <a:pPr marL="800100" lvl="1"/>
                <a:endParaRPr lang="en-US" dirty="0"/>
              </a:p>
              <a:p>
                <a:pPr marL="800100"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800100" lvl="1"/>
                <a:endParaRPr lang="en-US" dirty="0"/>
              </a:p>
              <a:p>
                <a:pPr marL="800100"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800100" lvl="1"/>
                <a:endParaRPr lang="en-US" dirty="0"/>
              </a:p>
              <a:p>
                <a:pPr marL="800100"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800100" lvl="1"/>
                <a:r>
                  <a:rPr lang="en-US" dirty="0" smtClean="0">
                    <a:solidFill>
                      <a:schemeClr val="tx1"/>
                    </a:solidFill>
                  </a:rPr>
                  <a:t>Run unweighted algorithm on a random bucket to recover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𝑟𝑎𝑛𝑘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expectation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1913"/>
                <a:ext cx="8229600" cy="6374295"/>
              </a:xfrm>
              <a:prstGeom prst="rect">
                <a:avLst/>
              </a:prstGeom>
              <a:blipFill rotWithShape="0">
                <a:blip r:embed="rId2"/>
                <a:stretch>
                  <a:fillRect l="-741" t="-478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851798" y="2818602"/>
            <a:ext cx="5390515" cy="2047461"/>
            <a:chOff x="1851798" y="2818602"/>
            <a:chExt cx="5390515" cy="2047461"/>
          </a:xfrm>
        </p:grpSpPr>
        <p:grpSp>
          <p:nvGrpSpPr>
            <p:cNvPr id="5" name="Group 4"/>
            <p:cNvGrpSpPr/>
            <p:nvPr/>
          </p:nvGrpSpPr>
          <p:grpSpPr>
            <a:xfrm>
              <a:off x="1851798" y="2818602"/>
              <a:ext cx="5390515" cy="2047461"/>
              <a:chOff x="652586" y="708991"/>
              <a:chExt cx="7318597" cy="2792214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52586" y="708991"/>
                <a:ext cx="7318597" cy="2792214"/>
              </a:xfrm>
              <a:prstGeom prst="roundRect">
                <a:avLst>
                  <a:gd name="adj" fmla="val 7052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2" descr="http://www.clipartkid.com/images/230/bucket-clipart-etc-obacDx-clipart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7296" y="1474263"/>
                <a:ext cx="936138" cy="12560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Finance, Dollar, Financial World, Currency, Fund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9591" y="2213114"/>
                <a:ext cx="291547" cy="291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www.clipartkid.com/images/230/bucket-clipart-etc-obacDx-clipart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557" y="1474263"/>
                <a:ext cx="936138" cy="12560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Finance, Dollar, Financial World, Currency, Fund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0094" y="2126974"/>
                <a:ext cx="377687" cy="377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www.clipartkid.com/images/230/bucket-clipart-etc-obacDx-clipart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8205" y="1474263"/>
                <a:ext cx="936138" cy="12560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Finance, Dollar, Financial World, Currency, Fund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8343" y="2014331"/>
                <a:ext cx="655982" cy="655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747457" y="1629610"/>
                <a:ext cx="15107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…</a:t>
                </a:r>
                <a:endParaRPr lang="en-US" sz="4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923233" y="4300776"/>
                  <a:ext cx="17426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[1,2)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3233" y="4300776"/>
                  <a:ext cx="1742661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069550" y="4294151"/>
                  <a:ext cx="17426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[2,4)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9550" y="4294151"/>
                  <a:ext cx="1742661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454043" y="4294151"/>
                  <a:ext cx="17426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/2,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4043" y="4294151"/>
                  <a:ext cx="1742661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29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 guarantee in much more general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 used very little information about the </a:t>
            </a:r>
            <a:r>
              <a:rPr lang="en-US" dirty="0" err="1" smtClean="0"/>
              <a:t>matroid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4957" y="2496048"/>
            <a:ext cx="8617615" cy="3291134"/>
            <a:chOff x="457200" y="3841147"/>
            <a:chExt cx="8054841" cy="1816213"/>
          </a:xfrm>
        </p:grpSpPr>
        <p:sp>
          <p:nvSpPr>
            <p:cNvPr id="5" name="Rectangle 4"/>
            <p:cNvSpPr/>
            <p:nvPr/>
          </p:nvSpPr>
          <p:spPr>
            <a:xfrm>
              <a:off x="457200" y="3841147"/>
              <a:ext cx="8054841" cy="16867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45041" y="3941910"/>
                  <a:ext cx="7948344" cy="17154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1F497D"/>
                      </a:solidFill>
                    </a:rPr>
                    <a:t>THEOREM: </a:t>
                  </a:r>
                  <a:endParaRPr lang="en-US" b="1" dirty="0">
                    <a:solidFill>
                      <a:srgbClr val="1F497D"/>
                    </a:solidFill>
                  </a:endParaRPr>
                </a:p>
                <a:p>
                  <a:r>
                    <a:rPr lang="en-US" b="1" dirty="0" smtClean="0">
                      <a:solidFill>
                        <a:srgbClr val="1F497D"/>
                      </a:solidFill>
                    </a:rPr>
                    <a:t>	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000" dirty="0"/>
                    <a:t>	</a:t>
                  </a:r>
                  <a:r>
                    <a:rPr lang="en-US" sz="2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Bernstein’16:</a:t>
                  </a:r>
                  <a:r>
                    <a:rPr lang="en-US" sz="2000" dirty="0" smtClean="0"/>
                    <a:t> </a:t>
                  </a:r>
                </a:p>
                <a:p>
                  <a:r>
                    <a:rPr lang="en-US" sz="2000" b="0" dirty="0"/>
                    <a:t>	</a:t>
                  </a:r>
                  <a:r>
                    <a:rPr lang="en-US" sz="2000" b="0" dirty="0" smtClean="0"/>
                    <a:t>	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000" dirty="0" smtClean="0"/>
                    <a:t>-competitive algorithm for any </a:t>
                  </a:r>
                  <a:r>
                    <a:rPr lang="en-US" sz="2000" dirty="0" err="1" smtClean="0"/>
                    <a:t>downclosed</a:t>
                  </a:r>
                  <a:r>
                    <a:rPr lang="en-US" sz="2000" dirty="0" smtClean="0"/>
                    <a:t> 	problem</a:t>
                  </a:r>
                </a:p>
                <a:p>
                  <a:endParaRPr lang="en-US" sz="2000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en-US" sz="2000" dirty="0"/>
                    <a:t>	</a:t>
                  </a:r>
                  <a:endParaRPr lang="en-US" sz="2000" dirty="0" smtClean="0"/>
                </a:p>
                <a:p>
                  <a:endParaRPr lang="en-US" sz="2000" dirty="0"/>
                </a:p>
                <a:p>
                  <a:endParaRPr lang="en-US" sz="2000" dirty="0" smtClean="0"/>
                </a:p>
                <a:p>
                  <a:r>
                    <a:rPr lang="en-US" sz="2000" dirty="0"/>
                    <a:t>	</a:t>
                  </a:r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041" y="3941910"/>
                  <a:ext cx="7948344" cy="171545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45" t="-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56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 guarantee in much more general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 used very little information about the </a:t>
            </a:r>
            <a:r>
              <a:rPr lang="en-US" dirty="0" err="1" smtClean="0"/>
              <a:t>matroid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4957" y="2496047"/>
            <a:ext cx="8617615" cy="3598911"/>
            <a:chOff x="457200" y="3841147"/>
            <a:chExt cx="8054841" cy="1986060"/>
          </a:xfrm>
        </p:grpSpPr>
        <p:sp>
          <p:nvSpPr>
            <p:cNvPr id="5" name="Rectangle 4"/>
            <p:cNvSpPr/>
            <p:nvPr/>
          </p:nvSpPr>
          <p:spPr>
            <a:xfrm>
              <a:off x="457200" y="3841147"/>
              <a:ext cx="8054841" cy="16867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45041" y="3941910"/>
                  <a:ext cx="7948344" cy="18852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1F497D"/>
                      </a:solidFill>
                    </a:rPr>
                    <a:t>THEOREM: </a:t>
                  </a:r>
                  <a:endParaRPr lang="en-US" b="1" dirty="0">
                    <a:solidFill>
                      <a:srgbClr val="1F497D"/>
                    </a:solidFill>
                  </a:endParaRPr>
                </a:p>
                <a:p>
                  <a:r>
                    <a:rPr lang="en-US" b="1" dirty="0" smtClean="0">
                      <a:solidFill>
                        <a:srgbClr val="1F497D"/>
                      </a:solidFill>
                    </a:rPr>
                    <a:t>	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000" dirty="0"/>
                    <a:t>	</a:t>
                  </a:r>
                  <a:r>
                    <a:rPr lang="en-US" sz="2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Bernstein’16:</a:t>
                  </a:r>
                  <a:r>
                    <a:rPr lang="en-US" sz="2000" dirty="0" smtClean="0"/>
                    <a:t> </a:t>
                  </a:r>
                </a:p>
                <a:p>
                  <a:r>
                    <a:rPr lang="en-US" sz="2000" b="0" dirty="0"/>
                    <a:t>	</a:t>
                  </a:r>
                  <a:r>
                    <a:rPr lang="en-US" sz="2000" b="0" dirty="0" smtClean="0"/>
                    <a:t>	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000" dirty="0" smtClean="0"/>
                    <a:t>-competitive algorithm for any </a:t>
                  </a:r>
                  <a:r>
                    <a:rPr lang="en-US" sz="2000" dirty="0" err="1" smtClean="0"/>
                    <a:t>downclosed</a:t>
                  </a:r>
                  <a:r>
                    <a:rPr lang="en-US" sz="2000" dirty="0" smtClean="0"/>
                    <a:t> 	problem</a:t>
                  </a:r>
                </a:p>
                <a:p>
                  <a:endParaRPr lang="en-US" sz="2000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en-US" sz="2000" dirty="0"/>
                    <a:t>	</a:t>
                  </a:r>
                  <a:r>
                    <a:rPr lang="en-US" sz="20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Babaioff</a:t>
                  </a:r>
                  <a:r>
                    <a:rPr lang="en-US" sz="2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, </a:t>
                  </a:r>
                  <a:r>
                    <a:rPr lang="en-US" sz="20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Immorlica</a:t>
                  </a:r>
                  <a:r>
                    <a:rPr lang="en-US" sz="2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, Kleinberg’07: </a:t>
                  </a:r>
                </a:p>
                <a:p>
                  <a:r>
                    <a:rPr lang="en-US" sz="2000" dirty="0"/>
                    <a:t>	</a:t>
                  </a:r>
                  <a:r>
                    <a:rPr lang="en-US" sz="2000" dirty="0" smtClean="0"/>
                    <a:t>	In this general setting, one cannot do better than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a14:m>
                  <a:endParaRPr lang="en-US" sz="2000" dirty="0" smtClean="0"/>
                </a:p>
                <a:p>
                  <a:endParaRPr lang="en-US" sz="2000" dirty="0"/>
                </a:p>
                <a:p>
                  <a:endParaRPr lang="en-US" sz="2000" dirty="0" smtClean="0"/>
                </a:p>
                <a:p>
                  <a:r>
                    <a:rPr lang="en-US" sz="2000" dirty="0"/>
                    <a:t>	</a:t>
                  </a:r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041" y="3941910"/>
                  <a:ext cx="7948344" cy="188529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45" t="-8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11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31357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generalization of single secretary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Explained by looking at the graphic </a:t>
            </a:r>
            <a:r>
              <a:rPr lang="en-US" dirty="0" err="1" smtClean="0"/>
              <a:t>matroid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52586" y="312615"/>
            <a:ext cx="8229599" cy="318859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>
            <a:stCxn id="55" idx="0"/>
            <a:endCxn id="54" idx="3"/>
          </p:cNvCxnSpPr>
          <p:nvPr/>
        </p:nvCxnSpPr>
        <p:spPr>
          <a:xfrm flipV="1">
            <a:off x="2628980" y="970617"/>
            <a:ext cx="552647" cy="108291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421028" y="718619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25841" y="1927533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19081" y="1927533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612935" y="2612265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990932" y="1556742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0" idx="2"/>
            <a:endCxn id="55" idx="5"/>
          </p:cNvCxnSpPr>
          <p:nvPr/>
        </p:nvCxnSpPr>
        <p:spPr>
          <a:xfrm flipH="1" flipV="1">
            <a:off x="2718075" y="2268626"/>
            <a:ext cx="894860" cy="46963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4"/>
            <a:endCxn id="40" idx="7"/>
          </p:cNvCxnSpPr>
          <p:nvPr/>
        </p:nvCxnSpPr>
        <p:spPr>
          <a:xfrm flipH="1">
            <a:off x="3828029" y="1808740"/>
            <a:ext cx="288902" cy="840429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0"/>
            <a:endCxn id="37" idx="4"/>
          </p:cNvCxnSpPr>
          <p:nvPr/>
        </p:nvCxnSpPr>
        <p:spPr>
          <a:xfrm flipV="1">
            <a:off x="5451840" y="970617"/>
            <a:ext cx="95187" cy="95691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6"/>
            <a:endCxn id="39" idx="2"/>
          </p:cNvCxnSpPr>
          <p:nvPr/>
        </p:nvCxnSpPr>
        <p:spPr>
          <a:xfrm>
            <a:off x="5577839" y="2053532"/>
            <a:ext cx="134124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54897" y="12243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03657" y="25373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46308" y="21208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6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20946" y="12243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7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84486" y="21208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2692842" y="1008950"/>
            <a:ext cx="544317" cy="1088529"/>
          </a:xfrm>
          <a:custGeom>
            <a:avLst/>
            <a:gdLst>
              <a:gd name="connsiteX0" fmla="*/ 544317 w 544317"/>
              <a:gd name="connsiteY0" fmla="*/ 0 h 1088529"/>
              <a:gd name="connsiteX1" fmla="*/ 437588 w 544317"/>
              <a:gd name="connsiteY1" fmla="*/ 640311 h 1088529"/>
              <a:gd name="connsiteX2" fmla="*/ 0 w 544317"/>
              <a:gd name="connsiteY2" fmla="*/ 1088529 h 108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317" h="1088529">
                <a:moveTo>
                  <a:pt x="544317" y="0"/>
                </a:moveTo>
                <a:cubicBezTo>
                  <a:pt x="536312" y="229445"/>
                  <a:pt x="528307" y="458890"/>
                  <a:pt x="437588" y="640311"/>
                </a:cubicBezTo>
                <a:cubicBezTo>
                  <a:pt x="346868" y="821733"/>
                  <a:pt x="0" y="1088529"/>
                  <a:pt x="0" y="108852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144723" y="755523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502981" y="2053532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135130" y="15011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4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54979" y="1682741"/>
            <a:ext cx="1235953" cy="585885"/>
            <a:chOff x="2559594" y="4633049"/>
            <a:chExt cx="1235953" cy="585885"/>
          </a:xfrm>
        </p:grpSpPr>
        <p:cxnSp>
          <p:nvCxnSpPr>
            <p:cNvPr id="58" name="Straight Connector 57"/>
            <p:cNvCxnSpPr>
              <a:stCxn id="55" idx="6"/>
              <a:endCxn id="41" idx="2"/>
            </p:cNvCxnSpPr>
            <p:nvPr/>
          </p:nvCxnSpPr>
          <p:spPr>
            <a:xfrm flipV="1">
              <a:off x="2559594" y="4633049"/>
              <a:ext cx="1235953" cy="49679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121329" y="48496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7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636122" y="933713"/>
            <a:ext cx="1319863" cy="1030724"/>
            <a:chOff x="1785941" y="4015373"/>
            <a:chExt cx="1319863" cy="1030724"/>
          </a:xfrm>
        </p:grpSpPr>
        <p:cxnSp>
          <p:nvCxnSpPr>
            <p:cNvPr id="61" name="Straight Connector 60"/>
            <p:cNvCxnSpPr>
              <a:stCxn id="37" idx="5"/>
              <a:endCxn id="39" idx="1"/>
            </p:cNvCxnSpPr>
            <p:nvPr/>
          </p:nvCxnSpPr>
          <p:spPr>
            <a:xfrm>
              <a:off x="1785941" y="4015373"/>
              <a:ext cx="1319863" cy="103072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511507" y="421345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2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238969" y="3034957"/>
            <a:ext cx="355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Value of SOL: 4 +7 + 6 + 7 + 2 = 26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49338" y="370583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25643" y="3668927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045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2369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17550" y="5562573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07596" y="500384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95547" y="450705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8688" y="193178"/>
            <a:ext cx="5400000" cy="329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49338" y="370583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9" idx="0"/>
            <a:endCxn id="13" idx="3"/>
          </p:cNvCxnSpPr>
          <p:nvPr/>
        </p:nvCxnSpPr>
        <p:spPr>
          <a:xfrm flipV="1">
            <a:off x="2433595" y="3920925"/>
            <a:ext cx="552647" cy="108291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25643" y="3668927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045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2369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17550" y="5562573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07596" y="500384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95547" y="450705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8" idx="2"/>
            <a:endCxn id="19" idx="5"/>
          </p:cNvCxnSpPr>
          <p:nvPr/>
        </p:nvCxnSpPr>
        <p:spPr>
          <a:xfrm flipH="1" flipV="1">
            <a:off x="2522690" y="5218934"/>
            <a:ext cx="894860" cy="46963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4"/>
            <a:endCxn id="18" idx="7"/>
          </p:cNvCxnSpPr>
          <p:nvPr/>
        </p:nvCxnSpPr>
        <p:spPr>
          <a:xfrm flipH="1">
            <a:off x="3632644" y="4759048"/>
            <a:ext cx="288902" cy="84042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0"/>
            <a:endCxn id="15" idx="4"/>
          </p:cNvCxnSpPr>
          <p:nvPr/>
        </p:nvCxnSpPr>
        <p:spPr>
          <a:xfrm flipV="1">
            <a:off x="5256455" y="3920925"/>
            <a:ext cx="95187" cy="95691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6"/>
            <a:endCxn id="17" idx="2"/>
          </p:cNvCxnSpPr>
          <p:nvPr/>
        </p:nvCxnSpPr>
        <p:spPr>
          <a:xfrm>
            <a:off x="5382454" y="5003840"/>
            <a:ext cx="134124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59512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5287" y="5562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0923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25561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9101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61410" y="2857997"/>
            <a:ext cx="39599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7684" y="2645446"/>
            <a:ext cx="3231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maximum independent set of sample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889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8688" y="534681"/>
            <a:ext cx="5400000" cy="6925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49338" y="370583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9" idx="0"/>
            <a:endCxn id="13" idx="3"/>
          </p:cNvCxnSpPr>
          <p:nvPr/>
        </p:nvCxnSpPr>
        <p:spPr>
          <a:xfrm flipV="1">
            <a:off x="2433595" y="3920925"/>
            <a:ext cx="552647" cy="108291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25643" y="3668927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045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2369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17550" y="5562573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07596" y="500384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95547" y="450705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8" idx="2"/>
            <a:endCxn id="19" idx="5"/>
          </p:cNvCxnSpPr>
          <p:nvPr/>
        </p:nvCxnSpPr>
        <p:spPr>
          <a:xfrm flipH="1" flipV="1">
            <a:off x="2522690" y="5218934"/>
            <a:ext cx="894860" cy="46963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4"/>
            <a:endCxn id="18" idx="7"/>
          </p:cNvCxnSpPr>
          <p:nvPr/>
        </p:nvCxnSpPr>
        <p:spPr>
          <a:xfrm flipH="1">
            <a:off x="3632644" y="4759048"/>
            <a:ext cx="288902" cy="84042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0"/>
            <a:endCxn id="15" idx="4"/>
          </p:cNvCxnSpPr>
          <p:nvPr/>
        </p:nvCxnSpPr>
        <p:spPr>
          <a:xfrm flipV="1">
            <a:off x="5256455" y="3920925"/>
            <a:ext cx="95187" cy="95691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6"/>
            <a:endCxn id="17" idx="2"/>
          </p:cNvCxnSpPr>
          <p:nvPr/>
        </p:nvCxnSpPr>
        <p:spPr>
          <a:xfrm>
            <a:off x="5382454" y="5003840"/>
            <a:ext cx="134124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59512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5287" y="5562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0923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25561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9101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61410" y="2857997"/>
            <a:ext cx="39599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7684" y="2645446"/>
            <a:ext cx="3231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maximum independent set of sample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58016" y="3271842"/>
            <a:ext cx="3707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improving </a:t>
            </a:r>
            <a:r>
              <a:rPr lang="en-US" sz="1600" dirty="0" err="1" smtClean="0">
                <a:solidFill>
                  <a:schemeClr val="accent2"/>
                </a:solidFill>
              </a:rPr>
              <a:t>iff</a:t>
            </a:r>
            <a:r>
              <a:rPr lang="en-US" sz="1600" dirty="0" smtClean="0">
                <a:solidFill>
                  <a:schemeClr val="accent2"/>
                </a:solidFill>
              </a:rPr>
              <a:t> not spanned by heavier edges</a:t>
            </a:r>
            <a:endParaRPr lang="en-US" sz="1600" dirty="0">
              <a:solidFill>
                <a:schemeClr val="accent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64432" y="3805290"/>
            <a:ext cx="708916" cy="738664"/>
            <a:chOff x="3164432" y="3805290"/>
            <a:chExt cx="708916" cy="738664"/>
          </a:xfrm>
        </p:grpSpPr>
        <p:cxnSp>
          <p:nvCxnSpPr>
            <p:cNvPr id="3" name="Straight Connector 2"/>
            <p:cNvCxnSpPr>
              <a:stCxn id="13" idx="5"/>
              <a:endCxn id="20" idx="1"/>
            </p:cNvCxnSpPr>
            <p:nvPr/>
          </p:nvCxnSpPr>
          <p:spPr>
            <a:xfrm>
              <a:off x="3164432" y="3920925"/>
              <a:ext cx="668019" cy="62302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73266" y="38052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2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1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334" y="5032704"/>
            <a:ext cx="986118" cy="874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688" y="5185405"/>
            <a:ext cx="552076" cy="552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756" y="5167627"/>
            <a:ext cx="552076" cy="552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505" y="5167627"/>
            <a:ext cx="552076" cy="552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727" y="5167627"/>
            <a:ext cx="552076" cy="552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4117" y="44948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1211" t="7777" r="25240" b="47787"/>
          <a:stretch/>
        </p:blipFill>
        <p:spPr>
          <a:xfrm>
            <a:off x="1075766" y="4724247"/>
            <a:ext cx="1172659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617676" y="5797714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0143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274638"/>
            <a:ext cx="8229600" cy="8471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Classic secretary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457200" y="1549385"/>
                <a:ext cx="8229599" cy="838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GOAL:  </a:t>
                </a:r>
                <a:r>
                  <a:rPr lang="en-US" dirty="0" smtClean="0"/>
                  <a:t>Select best out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job offers with probability as high as possible</a:t>
                </a: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49385"/>
                <a:ext cx="8229599" cy="838580"/>
              </a:xfrm>
              <a:prstGeom prst="rect">
                <a:avLst/>
              </a:prstGeom>
              <a:blipFill rotWithShape="0">
                <a:blip r:embed="rId7"/>
                <a:stretch>
                  <a:fillRect l="-741" t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ular Callout 22"/>
          <p:cNvSpPr/>
          <p:nvPr/>
        </p:nvSpPr>
        <p:spPr>
          <a:xfrm rot="10800000" flipV="1">
            <a:off x="2648444" y="1215937"/>
            <a:ext cx="1203851" cy="263138"/>
          </a:xfrm>
          <a:prstGeom prst="wedgeRoundRectCallout">
            <a:avLst>
              <a:gd name="adj1" fmla="val -17205"/>
              <a:gd name="adj2" fmla="val 114657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</a:t>
            </a:r>
            <a:r>
              <a:rPr lang="en-US" sz="1400" dirty="0" smtClean="0"/>
              <a:t>his is known</a:t>
            </a:r>
            <a:endParaRPr lang="en-US" sz="14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60372" y="2230194"/>
            <a:ext cx="7463218" cy="13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Offers arrive in a random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value of seen offers can be compared with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After each job offer </a:t>
            </a:r>
            <a:r>
              <a:rPr lang="en-US" sz="1800" i="1" dirty="0" smtClean="0"/>
              <a:t>decide irrevocably </a:t>
            </a:r>
            <a:r>
              <a:rPr lang="en-US" sz="1800" dirty="0" smtClean="0"/>
              <a:t>whether to accept or not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877122" y="741718"/>
            <a:ext cx="180679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22067" y="1015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“job”</a:t>
            </a:r>
            <a:endParaRPr lang="en-US" sz="3200" kern="1200" dirty="0">
              <a:solidFill>
                <a:schemeClr val="accent2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52930">
            <a:off x="2663590" y="4925556"/>
            <a:ext cx="669414" cy="373311"/>
          </a:xfrm>
          <a:prstGeom prst="rect">
            <a:avLst/>
          </a:prstGeom>
          <a:ln w="3175" cap="sq" cmpd="sng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5537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8688" y="534681"/>
            <a:ext cx="5400000" cy="6925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19" idx="0"/>
            <a:endCxn id="13" idx="3"/>
          </p:cNvCxnSpPr>
          <p:nvPr/>
        </p:nvCxnSpPr>
        <p:spPr>
          <a:xfrm flipV="1">
            <a:off x="2433595" y="3920925"/>
            <a:ext cx="552647" cy="108291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25643" y="3668927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045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2369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17550" y="5562573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95547" y="450705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8" idx="2"/>
            <a:endCxn id="19" idx="5"/>
          </p:cNvCxnSpPr>
          <p:nvPr/>
        </p:nvCxnSpPr>
        <p:spPr>
          <a:xfrm flipH="1" flipV="1">
            <a:off x="2522690" y="5218934"/>
            <a:ext cx="894860" cy="46963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4"/>
            <a:endCxn id="18" idx="7"/>
          </p:cNvCxnSpPr>
          <p:nvPr/>
        </p:nvCxnSpPr>
        <p:spPr>
          <a:xfrm flipH="1">
            <a:off x="3632644" y="4759048"/>
            <a:ext cx="288902" cy="84042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0"/>
            <a:endCxn id="15" idx="4"/>
          </p:cNvCxnSpPr>
          <p:nvPr/>
        </p:nvCxnSpPr>
        <p:spPr>
          <a:xfrm flipV="1">
            <a:off x="5256455" y="3920925"/>
            <a:ext cx="95187" cy="95691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6"/>
            <a:endCxn id="17" idx="2"/>
          </p:cNvCxnSpPr>
          <p:nvPr/>
        </p:nvCxnSpPr>
        <p:spPr>
          <a:xfrm>
            <a:off x="5382454" y="5003840"/>
            <a:ext cx="134124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59512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5287" y="5562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0923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25561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9101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61410" y="2857997"/>
            <a:ext cx="39599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7684" y="2645446"/>
            <a:ext cx="3231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maximum independent set of sample</a:t>
            </a:r>
            <a:endParaRPr lang="en-US" sz="1600" b="1" dirty="0"/>
          </a:p>
        </p:txBody>
      </p:sp>
      <p:sp>
        <p:nvSpPr>
          <p:cNvPr id="24" name="Freeform 23"/>
          <p:cNvSpPr/>
          <p:nvPr/>
        </p:nvSpPr>
        <p:spPr>
          <a:xfrm>
            <a:off x="2497457" y="3959258"/>
            <a:ext cx="544317" cy="1088529"/>
          </a:xfrm>
          <a:custGeom>
            <a:avLst/>
            <a:gdLst>
              <a:gd name="connsiteX0" fmla="*/ 544317 w 544317"/>
              <a:gd name="connsiteY0" fmla="*/ 0 h 1088529"/>
              <a:gd name="connsiteX1" fmla="*/ 437588 w 544317"/>
              <a:gd name="connsiteY1" fmla="*/ 640311 h 1088529"/>
              <a:gd name="connsiteX2" fmla="*/ 0 w 544317"/>
              <a:gd name="connsiteY2" fmla="*/ 1088529 h 108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317" h="1088529">
                <a:moveTo>
                  <a:pt x="544317" y="0"/>
                </a:moveTo>
                <a:cubicBezTo>
                  <a:pt x="536312" y="229445"/>
                  <a:pt x="528307" y="458890"/>
                  <a:pt x="437588" y="640311"/>
                </a:cubicBezTo>
                <a:cubicBezTo>
                  <a:pt x="346868" y="821733"/>
                  <a:pt x="0" y="1088529"/>
                  <a:pt x="0" y="108852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9338" y="370583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07596" y="500384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39745" y="4451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4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8688" y="534681"/>
            <a:ext cx="5400000" cy="6925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19" idx="0"/>
            <a:endCxn id="13" idx="3"/>
          </p:cNvCxnSpPr>
          <p:nvPr/>
        </p:nvCxnSpPr>
        <p:spPr>
          <a:xfrm flipV="1">
            <a:off x="2433595" y="3920925"/>
            <a:ext cx="552647" cy="108291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25643" y="3668927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045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2369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17550" y="5562573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95547" y="450705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8" idx="2"/>
            <a:endCxn id="19" idx="5"/>
          </p:cNvCxnSpPr>
          <p:nvPr/>
        </p:nvCxnSpPr>
        <p:spPr>
          <a:xfrm flipH="1" flipV="1">
            <a:off x="2522690" y="5218934"/>
            <a:ext cx="894860" cy="46963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4"/>
            <a:endCxn id="18" idx="7"/>
          </p:cNvCxnSpPr>
          <p:nvPr/>
        </p:nvCxnSpPr>
        <p:spPr>
          <a:xfrm flipH="1">
            <a:off x="3632644" y="4759048"/>
            <a:ext cx="288902" cy="84042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0"/>
            <a:endCxn id="15" idx="4"/>
          </p:cNvCxnSpPr>
          <p:nvPr/>
        </p:nvCxnSpPr>
        <p:spPr>
          <a:xfrm flipV="1">
            <a:off x="5256455" y="3920925"/>
            <a:ext cx="95187" cy="95691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6"/>
            <a:endCxn id="17" idx="2"/>
          </p:cNvCxnSpPr>
          <p:nvPr/>
        </p:nvCxnSpPr>
        <p:spPr>
          <a:xfrm>
            <a:off x="5382454" y="5003840"/>
            <a:ext cx="134124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59512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5287" y="5562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0923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25561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9101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61410" y="2857997"/>
            <a:ext cx="39599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7684" y="2645446"/>
            <a:ext cx="3231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maximum independent set of sample</a:t>
            </a:r>
            <a:endParaRPr lang="en-US" sz="1600" b="1" dirty="0"/>
          </a:p>
        </p:txBody>
      </p:sp>
      <p:sp>
        <p:nvSpPr>
          <p:cNvPr id="24" name="Freeform 23"/>
          <p:cNvSpPr/>
          <p:nvPr/>
        </p:nvSpPr>
        <p:spPr>
          <a:xfrm>
            <a:off x="2497457" y="3959258"/>
            <a:ext cx="544317" cy="1088529"/>
          </a:xfrm>
          <a:custGeom>
            <a:avLst/>
            <a:gdLst>
              <a:gd name="connsiteX0" fmla="*/ 544317 w 544317"/>
              <a:gd name="connsiteY0" fmla="*/ 0 h 1088529"/>
              <a:gd name="connsiteX1" fmla="*/ 437588 w 544317"/>
              <a:gd name="connsiteY1" fmla="*/ 640311 h 1088529"/>
              <a:gd name="connsiteX2" fmla="*/ 0 w 544317"/>
              <a:gd name="connsiteY2" fmla="*/ 1088529 h 108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317" h="1088529">
                <a:moveTo>
                  <a:pt x="544317" y="0"/>
                </a:moveTo>
                <a:cubicBezTo>
                  <a:pt x="536312" y="229445"/>
                  <a:pt x="528307" y="458890"/>
                  <a:pt x="437588" y="640311"/>
                </a:cubicBezTo>
                <a:cubicBezTo>
                  <a:pt x="346868" y="821733"/>
                  <a:pt x="0" y="1088529"/>
                  <a:pt x="0" y="108852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9338" y="370583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07596" y="500384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39745" y="4451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4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59594" y="4633049"/>
            <a:ext cx="1235953" cy="585885"/>
            <a:chOff x="2559594" y="4633049"/>
            <a:chExt cx="1235953" cy="585885"/>
          </a:xfrm>
        </p:grpSpPr>
        <p:cxnSp>
          <p:nvCxnSpPr>
            <p:cNvPr id="29" name="Straight Connector 28"/>
            <p:cNvCxnSpPr>
              <a:stCxn id="19" idx="6"/>
              <a:endCxn id="20" idx="2"/>
            </p:cNvCxnSpPr>
            <p:nvPr/>
          </p:nvCxnSpPr>
          <p:spPr>
            <a:xfrm flipV="1">
              <a:off x="2559594" y="4633049"/>
              <a:ext cx="1235953" cy="49679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21329" y="48496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7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9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8688" y="534681"/>
            <a:ext cx="5400000" cy="6925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19" idx="0"/>
            <a:endCxn id="13" idx="3"/>
          </p:cNvCxnSpPr>
          <p:nvPr/>
        </p:nvCxnSpPr>
        <p:spPr>
          <a:xfrm flipV="1">
            <a:off x="2433595" y="3920925"/>
            <a:ext cx="552647" cy="108291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25643" y="3668927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045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2369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17550" y="5562573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95547" y="450705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8" idx="2"/>
            <a:endCxn id="19" idx="5"/>
          </p:cNvCxnSpPr>
          <p:nvPr/>
        </p:nvCxnSpPr>
        <p:spPr>
          <a:xfrm flipH="1" flipV="1">
            <a:off x="2522690" y="5218934"/>
            <a:ext cx="894860" cy="46963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4"/>
            <a:endCxn id="18" idx="7"/>
          </p:cNvCxnSpPr>
          <p:nvPr/>
        </p:nvCxnSpPr>
        <p:spPr>
          <a:xfrm flipH="1">
            <a:off x="3632644" y="4759048"/>
            <a:ext cx="288902" cy="84042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0"/>
            <a:endCxn id="15" idx="4"/>
          </p:cNvCxnSpPr>
          <p:nvPr/>
        </p:nvCxnSpPr>
        <p:spPr>
          <a:xfrm flipV="1">
            <a:off x="5256455" y="3920925"/>
            <a:ext cx="95187" cy="95691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6"/>
            <a:endCxn id="17" idx="2"/>
          </p:cNvCxnSpPr>
          <p:nvPr/>
        </p:nvCxnSpPr>
        <p:spPr>
          <a:xfrm>
            <a:off x="5382454" y="5003840"/>
            <a:ext cx="134124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59512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5287" y="5562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0923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25561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9101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61410" y="2857997"/>
            <a:ext cx="39599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7684" y="2645446"/>
            <a:ext cx="3231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maximum independent set of sample</a:t>
            </a:r>
            <a:endParaRPr lang="en-US" sz="1600" b="1" dirty="0"/>
          </a:p>
        </p:txBody>
      </p:sp>
      <p:sp>
        <p:nvSpPr>
          <p:cNvPr id="24" name="Freeform 23"/>
          <p:cNvSpPr/>
          <p:nvPr/>
        </p:nvSpPr>
        <p:spPr>
          <a:xfrm>
            <a:off x="2497457" y="3959258"/>
            <a:ext cx="544317" cy="1088529"/>
          </a:xfrm>
          <a:custGeom>
            <a:avLst/>
            <a:gdLst>
              <a:gd name="connsiteX0" fmla="*/ 544317 w 544317"/>
              <a:gd name="connsiteY0" fmla="*/ 0 h 1088529"/>
              <a:gd name="connsiteX1" fmla="*/ 437588 w 544317"/>
              <a:gd name="connsiteY1" fmla="*/ 640311 h 1088529"/>
              <a:gd name="connsiteX2" fmla="*/ 0 w 544317"/>
              <a:gd name="connsiteY2" fmla="*/ 1088529 h 108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317" h="1088529">
                <a:moveTo>
                  <a:pt x="544317" y="0"/>
                </a:moveTo>
                <a:cubicBezTo>
                  <a:pt x="536312" y="229445"/>
                  <a:pt x="528307" y="458890"/>
                  <a:pt x="437588" y="640311"/>
                </a:cubicBezTo>
                <a:cubicBezTo>
                  <a:pt x="346868" y="821733"/>
                  <a:pt x="0" y="1088529"/>
                  <a:pt x="0" y="108852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9338" y="370583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07596" y="500384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39745" y="4451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4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59594" y="4633049"/>
            <a:ext cx="1235953" cy="585885"/>
            <a:chOff x="2559594" y="4633049"/>
            <a:chExt cx="1235953" cy="585885"/>
          </a:xfrm>
        </p:grpSpPr>
        <p:cxnSp>
          <p:nvCxnSpPr>
            <p:cNvPr id="29" name="Straight Connector 28"/>
            <p:cNvCxnSpPr>
              <a:stCxn id="19" idx="6"/>
              <a:endCxn id="20" idx="2"/>
            </p:cNvCxnSpPr>
            <p:nvPr/>
          </p:nvCxnSpPr>
          <p:spPr>
            <a:xfrm flipV="1">
              <a:off x="2559594" y="4633049"/>
              <a:ext cx="1235953" cy="49679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21329" y="48496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7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40737" y="3884021"/>
            <a:ext cx="1319863" cy="1030724"/>
            <a:chOff x="1785941" y="4015373"/>
            <a:chExt cx="1319863" cy="1030724"/>
          </a:xfrm>
        </p:grpSpPr>
        <p:cxnSp>
          <p:nvCxnSpPr>
            <p:cNvPr id="32" name="Straight Connector 31"/>
            <p:cNvCxnSpPr>
              <a:stCxn id="15" idx="5"/>
              <a:endCxn id="17" idx="1"/>
            </p:cNvCxnSpPr>
            <p:nvPr/>
          </p:nvCxnSpPr>
          <p:spPr>
            <a:xfrm>
              <a:off x="1785941" y="4015373"/>
              <a:ext cx="1319863" cy="103072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511507" y="421345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2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0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8688" y="534681"/>
            <a:ext cx="5400000" cy="6925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19" idx="0"/>
            <a:endCxn id="13" idx="3"/>
          </p:cNvCxnSpPr>
          <p:nvPr/>
        </p:nvCxnSpPr>
        <p:spPr>
          <a:xfrm flipV="1">
            <a:off x="2433595" y="3920925"/>
            <a:ext cx="552647" cy="108291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25643" y="3668927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045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2369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17550" y="5562573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95547" y="450705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8" idx="2"/>
            <a:endCxn id="19" idx="5"/>
          </p:cNvCxnSpPr>
          <p:nvPr/>
        </p:nvCxnSpPr>
        <p:spPr>
          <a:xfrm flipH="1" flipV="1">
            <a:off x="2522690" y="5218934"/>
            <a:ext cx="894860" cy="46963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4"/>
            <a:endCxn id="18" idx="7"/>
          </p:cNvCxnSpPr>
          <p:nvPr/>
        </p:nvCxnSpPr>
        <p:spPr>
          <a:xfrm flipH="1">
            <a:off x="3632644" y="4759048"/>
            <a:ext cx="288902" cy="84042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0"/>
            <a:endCxn id="15" idx="4"/>
          </p:cNvCxnSpPr>
          <p:nvPr/>
        </p:nvCxnSpPr>
        <p:spPr>
          <a:xfrm flipV="1">
            <a:off x="5256455" y="3920925"/>
            <a:ext cx="95187" cy="95691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6"/>
            <a:endCxn id="17" idx="2"/>
          </p:cNvCxnSpPr>
          <p:nvPr/>
        </p:nvCxnSpPr>
        <p:spPr>
          <a:xfrm>
            <a:off x="5382454" y="5003840"/>
            <a:ext cx="134124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59512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5287" y="5562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0923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25561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9101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61410" y="2857997"/>
            <a:ext cx="39599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7684" y="2645446"/>
            <a:ext cx="3231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maximum independent set of sample</a:t>
            </a:r>
            <a:endParaRPr lang="en-US" sz="1600" b="1" dirty="0"/>
          </a:p>
        </p:txBody>
      </p:sp>
      <p:sp>
        <p:nvSpPr>
          <p:cNvPr id="24" name="Freeform 23"/>
          <p:cNvSpPr/>
          <p:nvPr/>
        </p:nvSpPr>
        <p:spPr>
          <a:xfrm>
            <a:off x="2497457" y="3959258"/>
            <a:ext cx="544317" cy="1088529"/>
          </a:xfrm>
          <a:custGeom>
            <a:avLst/>
            <a:gdLst>
              <a:gd name="connsiteX0" fmla="*/ 544317 w 544317"/>
              <a:gd name="connsiteY0" fmla="*/ 0 h 1088529"/>
              <a:gd name="connsiteX1" fmla="*/ 437588 w 544317"/>
              <a:gd name="connsiteY1" fmla="*/ 640311 h 1088529"/>
              <a:gd name="connsiteX2" fmla="*/ 0 w 544317"/>
              <a:gd name="connsiteY2" fmla="*/ 1088529 h 108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317" h="1088529">
                <a:moveTo>
                  <a:pt x="544317" y="0"/>
                </a:moveTo>
                <a:cubicBezTo>
                  <a:pt x="536312" y="229445"/>
                  <a:pt x="528307" y="458890"/>
                  <a:pt x="437588" y="640311"/>
                </a:cubicBezTo>
                <a:cubicBezTo>
                  <a:pt x="346868" y="821733"/>
                  <a:pt x="0" y="1088529"/>
                  <a:pt x="0" y="108852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9338" y="370583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07596" y="500384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39745" y="4451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4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59594" y="4633049"/>
            <a:ext cx="1235953" cy="585885"/>
            <a:chOff x="2559594" y="4633049"/>
            <a:chExt cx="1235953" cy="585885"/>
          </a:xfrm>
        </p:grpSpPr>
        <p:cxnSp>
          <p:nvCxnSpPr>
            <p:cNvPr id="29" name="Straight Connector 28"/>
            <p:cNvCxnSpPr>
              <a:stCxn id="19" idx="6"/>
              <a:endCxn id="20" idx="2"/>
            </p:cNvCxnSpPr>
            <p:nvPr/>
          </p:nvCxnSpPr>
          <p:spPr>
            <a:xfrm flipV="1">
              <a:off x="2559594" y="4633049"/>
              <a:ext cx="1235953" cy="49679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21329" y="48496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7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40737" y="3884021"/>
            <a:ext cx="1319863" cy="1030724"/>
            <a:chOff x="1785941" y="4015373"/>
            <a:chExt cx="1319863" cy="1030724"/>
          </a:xfrm>
        </p:grpSpPr>
        <p:cxnSp>
          <p:nvCxnSpPr>
            <p:cNvPr id="32" name="Straight Connector 31"/>
            <p:cNvCxnSpPr>
              <a:stCxn id="15" idx="5"/>
              <a:endCxn id="17" idx="1"/>
            </p:cNvCxnSpPr>
            <p:nvPr/>
          </p:nvCxnSpPr>
          <p:spPr>
            <a:xfrm>
              <a:off x="1785941" y="4015373"/>
              <a:ext cx="1319863" cy="103072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511507" y="421345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2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64432" y="3862677"/>
            <a:ext cx="668019" cy="681277"/>
            <a:chOff x="3012032" y="3710277"/>
            <a:chExt cx="668019" cy="681277"/>
          </a:xfrm>
        </p:grpSpPr>
        <p:cxnSp>
          <p:nvCxnSpPr>
            <p:cNvPr id="38" name="Straight Connector 37"/>
            <p:cNvCxnSpPr>
              <a:stCxn id="13" idx="5"/>
              <a:endCxn id="20" idx="1"/>
            </p:cNvCxnSpPr>
            <p:nvPr/>
          </p:nvCxnSpPr>
          <p:spPr>
            <a:xfrm>
              <a:off x="3012032" y="3768525"/>
              <a:ext cx="668019" cy="62302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262923" y="371027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11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8688" y="1227269"/>
            <a:ext cx="5400000" cy="3948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19" idx="0"/>
            <a:endCxn id="13" idx="3"/>
          </p:cNvCxnSpPr>
          <p:nvPr/>
        </p:nvCxnSpPr>
        <p:spPr>
          <a:xfrm flipV="1">
            <a:off x="2433595" y="3920925"/>
            <a:ext cx="552647" cy="108291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25643" y="3668927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045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23696" y="487784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17550" y="5562573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95547" y="450705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8" idx="2"/>
            <a:endCxn id="19" idx="5"/>
          </p:cNvCxnSpPr>
          <p:nvPr/>
        </p:nvCxnSpPr>
        <p:spPr>
          <a:xfrm flipH="1" flipV="1">
            <a:off x="2522690" y="5218934"/>
            <a:ext cx="894860" cy="46963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4"/>
            <a:endCxn id="18" idx="7"/>
          </p:cNvCxnSpPr>
          <p:nvPr/>
        </p:nvCxnSpPr>
        <p:spPr>
          <a:xfrm flipH="1">
            <a:off x="3632644" y="4759048"/>
            <a:ext cx="288902" cy="84042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0"/>
            <a:endCxn id="15" idx="4"/>
          </p:cNvCxnSpPr>
          <p:nvPr/>
        </p:nvCxnSpPr>
        <p:spPr>
          <a:xfrm flipV="1">
            <a:off x="5256455" y="3920925"/>
            <a:ext cx="95187" cy="95691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6"/>
            <a:endCxn id="17" idx="2"/>
          </p:cNvCxnSpPr>
          <p:nvPr/>
        </p:nvCxnSpPr>
        <p:spPr>
          <a:xfrm>
            <a:off x="5382454" y="5003840"/>
            <a:ext cx="134124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59512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5287" y="5562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0923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25561" y="417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9101" y="5071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61410" y="2857997"/>
            <a:ext cx="39599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7684" y="2645446"/>
            <a:ext cx="3231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maximum independent set of sample</a:t>
            </a:r>
            <a:endParaRPr lang="en-US" sz="1600" b="1" dirty="0"/>
          </a:p>
        </p:txBody>
      </p:sp>
      <p:sp>
        <p:nvSpPr>
          <p:cNvPr id="24" name="Freeform 23"/>
          <p:cNvSpPr/>
          <p:nvPr/>
        </p:nvSpPr>
        <p:spPr>
          <a:xfrm>
            <a:off x="2497457" y="3959258"/>
            <a:ext cx="544317" cy="1088529"/>
          </a:xfrm>
          <a:custGeom>
            <a:avLst/>
            <a:gdLst>
              <a:gd name="connsiteX0" fmla="*/ 544317 w 544317"/>
              <a:gd name="connsiteY0" fmla="*/ 0 h 1088529"/>
              <a:gd name="connsiteX1" fmla="*/ 437588 w 544317"/>
              <a:gd name="connsiteY1" fmla="*/ 640311 h 1088529"/>
              <a:gd name="connsiteX2" fmla="*/ 0 w 544317"/>
              <a:gd name="connsiteY2" fmla="*/ 1088529 h 108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317" h="1088529">
                <a:moveTo>
                  <a:pt x="544317" y="0"/>
                </a:moveTo>
                <a:cubicBezTo>
                  <a:pt x="536312" y="229445"/>
                  <a:pt x="528307" y="458890"/>
                  <a:pt x="437588" y="640311"/>
                </a:cubicBezTo>
                <a:cubicBezTo>
                  <a:pt x="346868" y="821733"/>
                  <a:pt x="0" y="1088529"/>
                  <a:pt x="0" y="108852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9338" y="3705831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07596" y="5003840"/>
            <a:ext cx="251998" cy="2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39745" y="4451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4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59594" y="4633049"/>
            <a:ext cx="1235953" cy="585885"/>
            <a:chOff x="2559594" y="4633049"/>
            <a:chExt cx="1235953" cy="585885"/>
          </a:xfrm>
        </p:grpSpPr>
        <p:cxnSp>
          <p:nvCxnSpPr>
            <p:cNvPr id="29" name="Straight Connector 28"/>
            <p:cNvCxnSpPr>
              <a:stCxn id="19" idx="6"/>
              <a:endCxn id="20" idx="2"/>
            </p:cNvCxnSpPr>
            <p:nvPr/>
          </p:nvCxnSpPr>
          <p:spPr>
            <a:xfrm flipV="1">
              <a:off x="2559594" y="4633049"/>
              <a:ext cx="1235953" cy="49679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21329" y="48496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7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40737" y="3884021"/>
            <a:ext cx="1319863" cy="1030724"/>
            <a:chOff x="1785941" y="4015373"/>
            <a:chExt cx="1319863" cy="1030724"/>
          </a:xfrm>
        </p:grpSpPr>
        <p:cxnSp>
          <p:nvCxnSpPr>
            <p:cNvPr id="32" name="Straight Connector 31"/>
            <p:cNvCxnSpPr>
              <a:stCxn id="15" idx="5"/>
              <a:endCxn id="17" idx="1"/>
            </p:cNvCxnSpPr>
            <p:nvPr/>
          </p:nvCxnSpPr>
          <p:spPr>
            <a:xfrm>
              <a:off x="1785941" y="4015373"/>
              <a:ext cx="1319863" cy="103072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511507" y="421345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</a:rPr>
                <a:t>2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3584" y="5985265"/>
            <a:ext cx="280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Value of SOL: 4 +7 + 2 = 13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(false) glimmer of hope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942" y="1924238"/>
            <a:ext cx="8054841" cy="168679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3783" y="2025001"/>
                <a:ext cx="7948344" cy="2060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1F497D"/>
                    </a:solidFill>
                  </a:rPr>
                  <a:t>Lemma: </a:t>
                </a:r>
                <a:endParaRPr lang="en-US" b="1" dirty="0">
                  <a:solidFill>
                    <a:srgbClr val="1F497D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be the probability over the samples that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improving.  Then the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in the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matroid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polytope.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rgbClr val="1F497D"/>
                    </a:solidFill>
                  </a:rPr>
                  <a:t>In other words, the </a:t>
                </a:r>
                <a:r>
                  <a:rPr lang="en-US" b="1" dirty="0" err="1" smtClean="0">
                    <a:solidFill>
                      <a:srgbClr val="1F497D"/>
                    </a:solidFill>
                  </a:rPr>
                  <a:t>marginals</a:t>
                </a:r>
                <a:r>
                  <a:rPr lang="en-US" b="1" dirty="0" smtClean="0">
                    <a:solidFill>
                      <a:srgbClr val="1F497D"/>
                    </a:solidFill>
                  </a:rPr>
                  <a:t> are feasible</a:t>
                </a:r>
                <a:endParaRPr lang="en-US" b="1" dirty="0">
                  <a:solidFill>
                    <a:srgbClr val="1F497D"/>
                  </a:solidFill>
                </a:endParaRPr>
              </a:p>
              <a:p>
                <a:r>
                  <a:rPr lang="en-US" b="1" dirty="0" smtClean="0">
                    <a:solidFill>
                      <a:srgbClr val="1F497D"/>
                    </a:solidFill>
                  </a:rPr>
                  <a:t>	</a:t>
                </a:r>
              </a:p>
              <a:p>
                <a:r>
                  <a:rPr lang="en-US" sz="2000" dirty="0"/>
                  <a:t>	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83" y="2025001"/>
                <a:ext cx="7948344" cy="2060885"/>
              </a:xfrm>
              <a:prstGeom prst="rect">
                <a:avLst/>
              </a:prstGeom>
              <a:blipFill rotWithShape="0">
                <a:blip r:embed="rId2"/>
                <a:stretch>
                  <a:fillRect l="-690"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28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841103" y="578817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16175" y="578817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16" idx="6"/>
            <a:endCxn id="18" idx="2"/>
          </p:cNvCxnSpPr>
          <p:nvPr/>
        </p:nvCxnSpPr>
        <p:spPr>
          <a:xfrm>
            <a:off x="2985100" y="5860172"/>
            <a:ext cx="2731075" cy="0"/>
          </a:xfrm>
          <a:prstGeom prst="line">
            <a:avLst/>
          </a:prstGeom>
          <a:ln w="5715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51005" y="595479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10</a:t>
            </a:r>
            <a:r>
              <a:rPr lang="en-US" baseline="30000" dirty="0" smtClean="0">
                <a:solidFill>
                  <a:schemeClr val="tx2"/>
                </a:solidFill>
              </a:rPr>
              <a:t>6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5186" y="487457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3621" y="197707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Problematic instance: the “hat”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262916" y="4656409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62916" y="44246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62916" y="419283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62916" y="39717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62916" y="375060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262916" y="3102618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035844" y="33155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8" name="Straight Connector 57"/>
          <p:cNvCxnSpPr>
            <a:stCxn id="16" idx="7"/>
            <a:endCxn id="13" idx="3"/>
          </p:cNvCxnSpPr>
          <p:nvPr/>
        </p:nvCxnSpPr>
        <p:spPr>
          <a:xfrm flipV="1">
            <a:off x="2964012" y="4997485"/>
            <a:ext cx="1322262" cy="811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8" idx="1"/>
            <a:endCxn id="13" idx="5"/>
          </p:cNvCxnSpPr>
          <p:nvPr/>
        </p:nvCxnSpPr>
        <p:spPr>
          <a:xfrm flipH="1" flipV="1">
            <a:off x="4388095" y="4997485"/>
            <a:ext cx="1349168" cy="811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7"/>
            <a:endCxn id="50" idx="3"/>
          </p:cNvCxnSpPr>
          <p:nvPr/>
        </p:nvCxnSpPr>
        <p:spPr>
          <a:xfrm flipV="1">
            <a:off x="2964012" y="4779318"/>
            <a:ext cx="1319992" cy="102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8" idx="1"/>
            <a:endCxn id="50" idx="5"/>
          </p:cNvCxnSpPr>
          <p:nvPr/>
        </p:nvCxnSpPr>
        <p:spPr>
          <a:xfrm flipH="1" flipV="1">
            <a:off x="4385825" y="4779318"/>
            <a:ext cx="1351438" cy="102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8" idx="1"/>
            <a:endCxn id="52" idx="5"/>
          </p:cNvCxnSpPr>
          <p:nvPr/>
        </p:nvCxnSpPr>
        <p:spPr>
          <a:xfrm flipH="1" flipV="1">
            <a:off x="4385825" y="4547531"/>
            <a:ext cx="1351438" cy="1261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8" idx="1"/>
            <a:endCxn id="53" idx="5"/>
          </p:cNvCxnSpPr>
          <p:nvPr/>
        </p:nvCxnSpPr>
        <p:spPr>
          <a:xfrm flipH="1" flipV="1">
            <a:off x="4385825" y="4315745"/>
            <a:ext cx="1351438" cy="149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6" idx="7"/>
            <a:endCxn id="52" idx="3"/>
          </p:cNvCxnSpPr>
          <p:nvPr/>
        </p:nvCxnSpPr>
        <p:spPr>
          <a:xfrm flipV="1">
            <a:off x="2964012" y="4547531"/>
            <a:ext cx="1319992" cy="1261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6" idx="7"/>
            <a:endCxn id="53" idx="3"/>
          </p:cNvCxnSpPr>
          <p:nvPr/>
        </p:nvCxnSpPr>
        <p:spPr>
          <a:xfrm flipV="1">
            <a:off x="2964012" y="4315745"/>
            <a:ext cx="1319992" cy="149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6" idx="7"/>
            <a:endCxn id="54" idx="3"/>
          </p:cNvCxnSpPr>
          <p:nvPr/>
        </p:nvCxnSpPr>
        <p:spPr>
          <a:xfrm flipV="1">
            <a:off x="2964012" y="4094631"/>
            <a:ext cx="1319992" cy="1714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8" idx="1"/>
            <a:endCxn id="54" idx="5"/>
          </p:cNvCxnSpPr>
          <p:nvPr/>
        </p:nvCxnSpPr>
        <p:spPr>
          <a:xfrm flipH="1" flipV="1">
            <a:off x="4385825" y="4094631"/>
            <a:ext cx="1351438" cy="1714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6" idx="7"/>
            <a:endCxn id="55" idx="3"/>
          </p:cNvCxnSpPr>
          <p:nvPr/>
        </p:nvCxnSpPr>
        <p:spPr>
          <a:xfrm flipV="1">
            <a:off x="2964012" y="3873516"/>
            <a:ext cx="1319992" cy="1935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1"/>
            <a:endCxn id="55" idx="5"/>
          </p:cNvCxnSpPr>
          <p:nvPr/>
        </p:nvCxnSpPr>
        <p:spPr>
          <a:xfrm flipH="1" flipV="1">
            <a:off x="4385825" y="3873516"/>
            <a:ext cx="1351438" cy="1935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8" idx="1"/>
            <a:endCxn id="56" idx="5"/>
          </p:cNvCxnSpPr>
          <p:nvPr/>
        </p:nvCxnSpPr>
        <p:spPr>
          <a:xfrm flipH="1" flipV="1">
            <a:off x="4385825" y="3225527"/>
            <a:ext cx="1351438" cy="2583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6" idx="7"/>
            <a:endCxn id="56" idx="3"/>
          </p:cNvCxnSpPr>
          <p:nvPr/>
        </p:nvCxnSpPr>
        <p:spPr>
          <a:xfrm flipV="1">
            <a:off x="2964012" y="3225527"/>
            <a:ext cx="1319992" cy="2583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833760" y="52214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535954" y="5220143"/>
            <a:ext cx="27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841103" y="578817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16175" y="578817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16" idx="6"/>
            <a:endCxn id="18" idx="2"/>
          </p:cNvCxnSpPr>
          <p:nvPr/>
        </p:nvCxnSpPr>
        <p:spPr>
          <a:xfrm>
            <a:off x="2985100" y="5860172"/>
            <a:ext cx="2731075" cy="0"/>
          </a:xfrm>
          <a:prstGeom prst="line">
            <a:avLst/>
          </a:prstGeom>
          <a:ln w="57150" cmpd="sng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51005" y="595479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10</a:t>
            </a:r>
            <a:r>
              <a:rPr lang="en-US" baseline="30000" dirty="0" smtClean="0">
                <a:solidFill>
                  <a:schemeClr val="tx2"/>
                </a:solidFill>
              </a:rPr>
              <a:t>6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5186" y="487457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3621" y="197707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Problematic instance: the “hat”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262916" y="4656409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62916" y="44246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62916" y="419283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62916" y="39717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62916" y="375060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262916" y="3102618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035844" y="33155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8" name="Straight Connector 57"/>
          <p:cNvCxnSpPr>
            <a:stCxn id="16" idx="7"/>
            <a:endCxn id="13" idx="3"/>
          </p:cNvCxnSpPr>
          <p:nvPr/>
        </p:nvCxnSpPr>
        <p:spPr>
          <a:xfrm flipV="1">
            <a:off x="2964012" y="4997485"/>
            <a:ext cx="1322262" cy="81177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8" idx="1"/>
            <a:endCxn id="13" idx="5"/>
          </p:cNvCxnSpPr>
          <p:nvPr/>
        </p:nvCxnSpPr>
        <p:spPr>
          <a:xfrm flipH="1" flipV="1">
            <a:off x="4388095" y="4997485"/>
            <a:ext cx="1349168" cy="811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7"/>
            <a:endCxn id="50" idx="3"/>
          </p:cNvCxnSpPr>
          <p:nvPr/>
        </p:nvCxnSpPr>
        <p:spPr>
          <a:xfrm flipV="1">
            <a:off x="2964012" y="4779318"/>
            <a:ext cx="1319992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8" idx="1"/>
            <a:endCxn id="50" idx="5"/>
          </p:cNvCxnSpPr>
          <p:nvPr/>
        </p:nvCxnSpPr>
        <p:spPr>
          <a:xfrm flipH="1" flipV="1">
            <a:off x="4385825" y="4779318"/>
            <a:ext cx="1351438" cy="102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8" idx="1"/>
            <a:endCxn id="52" idx="5"/>
          </p:cNvCxnSpPr>
          <p:nvPr/>
        </p:nvCxnSpPr>
        <p:spPr>
          <a:xfrm flipH="1" flipV="1">
            <a:off x="4385825" y="4547531"/>
            <a:ext cx="1351438" cy="1261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8" idx="1"/>
            <a:endCxn id="53" idx="5"/>
          </p:cNvCxnSpPr>
          <p:nvPr/>
        </p:nvCxnSpPr>
        <p:spPr>
          <a:xfrm flipH="1" flipV="1">
            <a:off x="4385825" y="4315745"/>
            <a:ext cx="1351438" cy="149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6" idx="7"/>
            <a:endCxn id="52" idx="3"/>
          </p:cNvCxnSpPr>
          <p:nvPr/>
        </p:nvCxnSpPr>
        <p:spPr>
          <a:xfrm flipV="1">
            <a:off x="2964012" y="4547531"/>
            <a:ext cx="1319992" cy="12617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6" idx="7"/>
            <a:endCxn id="53" idx="3"/>
          </p:cNvCxnSpPr>
          <p:nvPr/>
        </p:nvCxnSpPr>
        <p:spPr>
          <a:xfrm flipV="1">
            <a:off x="2964012" y="4315745"/>
            <a:ext cx="1319992" cy="14935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6" idx="7"/>
            <a:endCxn id="54" idx="3"/>
          </p:cNvCxnSpPr>
          <p:nvPr/>
        </p:nvCxnSpPr>
        <p:spPr>
          <a:xfrm flipV="1">
            <a:off x="2964012" y="4094631"/>
            <a:ext cx="1319992" cy="17146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8" idx="1"/>
            <a:endCxn id="54" idx="5"/>
          </p:cNvCxnSpPr>
          <p:nvPr/>
        </p:nvCxnSpPr>
        <p:spPr>
          <a:xfrm flipH="1" flipV="1">
            <a:off x="4385825" y="4094631"/>
            <a:ext cx="1351438" cy="1714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6" idx="7"/>
            <a:endCxn id="55" idx="3"/>
          </p:cNvCxnSpPr>
          <p:nvPr/>
        </p:nvCxnSpPr>
        <p:spPr>
          <a:xfrm flipV="1">
            <a:off x="2964012" y="3873516"/>
            <a:ext cx="1319992" cy="19357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1"/>
            <a:endCxn id="55" idx="5"/>
          </p:cNvCxnSpPr>
          <p:nvPr/>
        </p:nvCxnSpPr>
        <p:spPr>
          <a:xfrm flipH="1" flipV="1">
            <a:off x="4385825" y="3873516"/>
            <a:ext cx="1351438" cy="1935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8" idx="1"/>
            <a:endCxn id="56" idx="5"/>
          </p:cNvCxnSpPr>
          <p:nvPr/>
        </p:nvCxnSpPr>
        <p:spPr>
          <a:xfrm flipH="1" flipV="1">
            <a:off x="4385825" y="3225527"/>
            <a:ext cx="1351438" cy="2583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6" idx="7"/>
            <a:endCxn id="56" idx="3"/>
          </p:cNvCxnSpPr>
          <p:nvPr/>
        </p:nvCxnSpPr>
        <p:spPr>
          <a:xfrm flipV="1">
            <a:off x="2964012" y="3225527"/>
            <a:ext cx="1319992" cy="258373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833760" y="52214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535954" y="5220143"/>
            <a:ext cx="27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77573" y="4163073"/>
            <a:ext cx="224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OPT of value ≈ 10</a:t>
            </a:r>
            <a:r>
              <a:rPr lang="en-US" b="1" baseline="30000" dirty="0" smtClean="0">
                <a:solidFill>
                  <a:schemeClr val="accent2"/>
                </a:solidFill>
              </a:rPr>
              <a:t>6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841103" y="5788173"/>
            <a:ext cx="143997" cy="14399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16175" y="578817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5186" y="487457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3621" y="197707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Problematic instance: the “hat”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262916" y="4656409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62916" y="44246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62916" y="419283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62916" y="39717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62916" y="375060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262916" y="3102618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035844" y="33155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3" name="Straight Connector 72"/>
          <p:cNvCxnSpPr>
            <a:stCxn id="18" idx="1"/>
            <a:endCxn id="53" idx="5"/>
          </p:cNvCxnSpPr>
          <p:nvPr/>
        </p:nvCxnSpPr>
        <p:spPr>
          <a:xfrm flipH="1" flipV="1">
            <a:off x="4385825" y="4315745"/>
            <a:ext cx="1351438" cy="14935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6" idx="7"/>
            <a:endCxn id="54" idx="3"/>
          </p:cNvCxnSpPr>
          <p:nvPr/>
        </p:nvCxnSpPr>
        <p:spPr>
          <a:xfrm flipV="1">
            <a:off x="2964012" y="4094631"/>
            <a:ext cx="1319992" cy="171463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6" idx="7"/>
            <a:endCxn id="55" idx="3"/>
          </p:cNvCxnSpPr>
          <p:nvPr/>
        </p:nvCxnSpPr>
        <p:spPr>
          <a:xfrm flipV="1">
            <a:off x="2964012" y="3873516"/>
            <a:ext cx="1319992" cy="193574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1"/>
            <a:endCxn id="55" idx="5"/>
          </p:cNvCxnSpPr>
          <p:nvPr/>
        </p:nvCxnSpPr>
        <p:spPr>
          <a:xfrm flipH="1" flipV="1">
            <a:off x="4385825" y="3873516"/>
            <a:ext cx="1351438" cy="19357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8" idx="1"/>
            <a:endCxn id="56" idx="5"/>
          </p:cNvCxnSpPr>
          <p:nvPr/>
        </p:nvCxnSpPr>
        <p:spPr>
          <a:xfrm flipH="1" flipV="1">
            <a:off x="4385825" y="3225527"/>
            <a:ext cx="1351438" cy="25837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6" idx="7"/>
            <a:endCxn id="56" idx="3"/>
          </p:cNvCxnSpPr>
          <p:nvPr/>
        </p:nvCxnSpPr>
        <p:spPr>
          <a:xfrm flipV="1">
            <a:off x="2964012" y="3225527"/>
            <a:ext cx="1319992" cy="2583734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841103" y="5788173"/>
            <a:ext cx="143997" cy="14399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16175" y="578817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5186" y="487457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3621" y="197707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Problematic instance: the “hat”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262916" y="4656409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62916" y="44246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62916" y="419283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62916" y="39717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62916" y="375060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262916" y="3102618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035844" y="33155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3" name="Straight Connector 72"/>
          <p:cNvCxnSpPr>
            <a:stCxn id="18" idx="1"/>
            <a:endCxn id="53" idx="5"/>
          </p:cNvCxnSpPr>
          <p:nvPr/>
        </p:nvCxnSpPr>
        <p:spPr>
          <a:xfrm flipH="1" flipV="1">
            <a:off x="4385825" y="4315745"/>
            <a:ext cx="1351438" cy="14935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6" idx="7"/>
            <a:endCxn id="54" idx="3"/>
          </p:cNvCxnSpPr>
          <p:nvPr/>
        </p:nvCxnSpPr>
        <p:spPr>
          <a:xfrm flipV="1">
            <a:off x="2964012" y="4094631"/>
            <a:ext cx="1319992" cy="171463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6" idx="7"/>
            <a:endCxn id="55" idx="3"/>
          </p:cNvCxnSpPr>
          <p:nvPr/>
        </p:nvCxnSpPr>
        <p:spPr>
          <a:xfrm flipV="1">
            <a:off x="2964012" y="3873516"/>
            <a:ext cx="1319992" cy="193574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1"/>
            <a:endCxn id="55" idx="5"/>
          </p:cNvCxnSpPr>
          <p:nvPr/>
        </p:nvCxnSpPr>
        <p:spPr>
          <a:xfrm flipH="1" flipV="1">
            <a:off x="4385825" y="3873516"/>
            <a:ext cx="1351438" cy="19357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8" idx="1"/>
            <a:endCxn id="56" idx="5"/>
          </p:cNvCxnSpPr>
          <p:nvPr/>
        </p:nvCxnSpPr>
        <p:spPr>
          <a:xfrm flipH="1" flipV="1">
            <a:off x="4385825" y="3225527"/>
            <a:ext cx="1351438" cy="25837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6" idx="7"/>
            <a:endCxn id="56" idx="3"/>
          </p:cNvCxnSpPr>
          <p:nvPr/>
        </p:nvCxnSpPr>
        <p:spPr>
          <a:xfrm flipV="1">
            <a:off x="2964012" y="3225527"/>
            <a:ext cx="1319992" cy="2583734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6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334" y="5032704"/>
            <a:ext cx="986118" cy="874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756" y="5167627"/>
            <a:ext cx="552076" cy="552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505" y="5167627"/>
            <a:ext cx="552076" cy="552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727" y="5167627"/>
            <a:ext cx="552076" cy="552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4117" y="44948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7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7676" y="5797714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4902" y="5033242"/>
            <a:ext cx="986118" cy="8743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00929" y="4484836"/>
            <a:ext cx="50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8</a:t>
            </a:r>
            <a:r>
              <a:rPr lang="en-US" b="1" dirty="0" smtClean="0">
                <a:solidFill>
                  <a:schemeClr val="tx2"/>
                </a:solidFill>
              </a:rPr>
              <a:t>.1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9834" y="5797714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8471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Classic secretary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457200" y="1549385"/>
                <a:ext cx="8229599" cy="838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GOAL:  </a:t>
                </a:r>
                <a:r>
                  <a:rPr lang="en-US" dirty="0" smtClean="0"/>
                  <a:t>Select best out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job offers with probability as high as possible</a:t>
                </a: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49385"/>
                <a:ext cx="8229599" cy="838580"/>
              </a:xfrm>
              <a:prstGeom prst="rect">
                <a:avLst/>
              </a:prstGeom>
              <a:blipFill rotWithShape="0">
                <a:blip r:embed="rId8"/>
                <a:stretch>
                  <a:fillRect l="-741" t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ular Callout 23"/>
          <p:cNvSpPr/>
          <p:nvPr/>
        </p:nvSpPr>
        <p:spPr>
          <a:xfrm rot="10800000" flipV="1">
            <a:off x="2648444" y="1215937"/>
            <a:ext cx="1203851" cy="263138"/>
          </a:xfrm>
          <a:prstGeom prst="wedgeRoundRectCallout">
            <a:avLst>
              <a:gd name="adj1" fmla="val -17205"/>
              <a:gd name="adj2" fmla="val 114657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</a:t>
            </a:r>
            <a:r>
              <a:rPr lang="en-US" sz="1400" dirty="0" smtClean="0"/>
              <a:t>his is known</a:t>
            </a:r>
            <a:endParaRPr lang="en-US" sz="14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60372" y="2230194"/>
            <a:ext cx="7463218" cy="13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Offers arrive in a random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value of seen offers can be compared with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After each job offer </a:t>
            </a:r>
            <a:r>
              <a:rPr lang="en-US" sz="1800" i="1" dirty="0" smtClean="0"/>
              <a:t>decide irrevocably </a:t>
            </a:r>
            <a:r>
              <a:rPr lang="en-US" sz="1800" dirty="0" smtClean="0"/>
              <a:t>whether to accept or not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877122" y="741718"/>
            <a:ext cx="180679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22067" y="1015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“job”</a:t>
            </a:r>
            <a:endParaRPr lang="en-US" sz="3200" kern="1200" dirty="0">
              <a:solidFill>
                <a:schemeClr val="accent2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52930">
            <a:off x="2663590" y="4925556"/>
            <a:ext cx="669414" cy="373311"/>
          </a:xfrm>
          <a:prstGeom prst="rect">
            <a:avLst/>
          </a:prstGeom>
          <a:ln w="3175" cap="sq" cmpd="sng">
            <a:noFill/>
            <a:miter lim="800000"/>
          </a:ln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5177" y="4916345"/>
            <a:ext cx="351116" cy="4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841103" y="5788173"/>
            <a:ext cx="143997" cy="14399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16175" y="578817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5186" y="487457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3621" y="197707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Problematic instance: the “hat”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262916" y="4656409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62916" y="44246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62916" y="419283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62916" y="39717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62916" y="375060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262916" y="3102618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035844" y="33155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3" name="Straight Connector 72"/>
          <p:cNvCxnSpPr>
            <a:stCxn id="18" idx="1"/>
            <a:endCxn id="53" idx="5"/>
          </p:cNvCxnSpPr>
          <p:nvPr/>
        </p:nvCxnSpPr>
        <p:spPr>
          <a:xfrm flipH="1" flipV="1">
            <a:off x="4385825" y="4315745"/>
            <a:ext cx="1351438" cy="14935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6" idx="7"/>
            <a:endCxn id="54" idx="3"/>
          </p:cNvCxnSpPr>
          <p:nvPr/>
        </p:nvCxnSpPr>
        <p:spPr>
          <a:xfrm flipV="1">
            <a:off x="2964012" y="4094631"/>
            <a:ext cx="1319992" cy="171463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6" idx="7"/>
            <a:endCxn id="55" idx="3"/>
          </p:cNvCxnSpPr>
          <p:nvPr/>
        </p:nvCxnSpPr>
        <p:spPr>
          <a:xfrm flipV="1">
            <a:off x="2964012" y="3873516"/>
            <a:ext cx="1319992" cy="193574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1"/>
            <a:endCxn id="55" idx="5"/>
          </p:cNvCxnSpPr>
          <p:nvPr/>
        </p:nvCxnSpPr>
        <p:spPr>
          <a:xfrm flipH="1" flipV="1">
            <a:off x="4385825" y="3873516"/>
            <a:ext cx="1351438" cy="19357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8" idx="1"/>
            <a:endCxn id="56" idx="5"/>
          </p:cNvCxnSpPr>
          <p:nvPr/>
        </p:nvCxnSpPr>
        <p:spPr>
          <a:xfrm flipH="1" flipV="1">
            <a:off x="4385825" y="3225527"/>
            <a:ext cx="1351438" cy="25837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6" idx="7"/>
            <a:endCxn id="56" idx="3"/>
          </p:cNvCxnSpPr>
          <p:nvPr/>
        </p:nvCxnSpPr>
        <p:spPr>
          <a:xfrm flipV="1">
            <a:off x="2964012" y="3225527"/>
            <a:ext cx="1319992" cy="2583734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85825" y="4779318"/>
            <a:ext cx="1351438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67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841103" y="5788173"/>
            <a:ext cx="143997" cy="14399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16175" y="578817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5186" y="487457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3621" y="197707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Problematic instance: the “hat”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262916" y="4656409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62916" y="44246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62916" y="419283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62916" y="39717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62916" y="375060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262916" y="3102618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035844" y="33155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3" name="Straight Connector 72"/>
          <p:cNvCxnSpPr>
            <a:stCxn id="18" idx="1"/>
            <a:endCxn id="53" idx="5"/>
          </p:cNvCxnSpPr>
          <p:nvPr/>
        </p:nvCxnSpPr>
        <p:spPr>
          <a:xfrm flipH="1" flipV="1">
            <a:off x="4385825" y="4315745"/>
            <a:ext cx="1351438" cy="14935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6" idx="7"/>
            <a:endCxn id="54" idx="3"/>
          </p:cNvCxnSpPr>
          <p:nvPr/>
        </p:nvCxnSpPr>
        <p:spPr>
          <a:xfrm flipV="1">
            <a:off x="2964012" y="4094631"/>
            <a:ext cx="1319992" cy="171463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6" idx="7"/>
            <a:endCxn id="55" idx="3"/>
          </p:cNvCxnSpPr>
          <p:nvPr/>
        </p:nvCxnSpPr>
        <p:spPr>
          <a:xfrm flipV="1">
            <a:off x="2964012" y="3873516"/>
            <a:ext cx="1319992" cy="193574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1"/>
            <a:endCxn id="55" idx="5"/>
          </p:cNvCxnSpPr>
          <p:nvPr/>
        </p:nvCxnSpPr>
        <p:spPr>
          <a:xfrm flipH="1" flipV="1">
            <a:off x="4385825" y="3873516"/>
            <a:ext cx="1351438" cy="19357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8" idx="1"/>
            <a:endCxn id="56" idx="5"/>
          </p:cNvCxnSpPr>
          <p:nvPr/>
        </p:nvCxnSpPr>
        <p:spPr>
          <a:xfrm flipH="1" flipV="1">
            <a:off x="4385825" y="3225527"/>
            <a:ext cx="1351438" cy="25837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6" idx="7"/>
            <a:endCxn id="56" idx="3"/>
          </p:cNvCxnSpPr>
          <p:nvPr/>
        </p:nvCxnSpPr>
        <p:spPr>
          <a:xfrm flipV="1">
            <a:off x="2964012" y="3225527"/>
            <a:ext cx="1319992" cy="2583734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85825" y="4779318"/>
            <a:ext cx="1351438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64012" y="4997485"/>
            <a:ext cx="1322262" cy="81177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7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841103" y="5788173"/>
            <a:ext cx="143997" cy="14399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16175" y="578817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5186" y="487457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3621" y="197707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Problematic instance: the “hat”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262916" y="4656409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62916" y="44246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62916" y="419283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62916" y="39717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62916" y="375060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262916" y="3102618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035844" y="33155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3" name="Straight Connector 72"/>
          <p:cNvCxnSpPr>
            <a:stCxn id="18" idx="1"/>
            <a:endCxn id="53" idx="5"/>
          </p:cNvCxnSpPr>
          <p:nvPr/>
        </p:nvCxnSpPr>
        <p:spPr>
          <a:xfrm flipH="1" flipV="1">
            <a:off x="4385825" y="4315745"/>
            <a:ext cx="1351438" cy="14935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6" idx="7"/>
            <a:endCxn id="54" idx="3"/>
          </p:cNvCxnSpPr>
          <p:nvPr/>
        </p:nvCxnSpPr>
        <p:spPr>
          <a:xfrm flipV="1">
            <a:off x="2964012" y="4094631"/>
            <a:ext cx="1319992" cy="171463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6" idx="7"/>
            <a:endCxn id="55" idx="3"/>
          </p:cNvCxnSpPr>
          <p:nvPr/>
        </p:nvCxnSpPr>
        <p:spPr>
          <a:xfrm flipV="1">
            <a:off x="2964012" y="3873516"/>
            <a:ext cx="1319992" cy="193574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1"/>
            <a:endCxn id="55" idx="5"/>
          </p:cNvCxnSpPr>
          <p:nvPr/>
        </p:nvCxnSpPr>
        <p:spPr>
          <a:xfrm flipH="1" flipV="1">
            <a:off x="4385825" y="3873516"/>
            <a:ext cx="1351438" cy="19357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8" idx="1"/>
            <a:endCxn id="56" idx="5"/>
          </p:cNvCxnSpPr>
          <p:nvPr/>
        </p:nvCxnSpPr>
        <p:spPr>
          <a:xfrm flipH="1" flipV="1">
            <a:off x="4385825" y="3225527"/>
            <a:ext cx="1351438" cy="25837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6" idx="7"/>
            <a:endCxn id="56" idx="3"/>
          </p:cNvCxnSpPr>
          <p:nvPr/>
        </p:nvCxnSpPr>
        <p:spPr>
          <a:xfrm flipV="1">
            <a:off x="2964012" y="3225527"/>
            <a:ext cx="1319992" cy="2583734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85825" y="4779318"/>
            <a:ext cx="1351438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64012" y="4997485"/>
            <a:ext cx="1322262" cy="81177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964012" y="4779318"/>
            <a:ext cx="1319992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016" y="161161"/>
            <a:ext cx="5443175" cy="155397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Attempt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7381" y="161161"/>
            <a:ext cx="5865638" cy="20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Sample </a:t>
            </a:r>
            <a:r>
              <a:rPr lang="en-US" sz="1400" b="1" dirty="0" smtClean="0"/>
              <a:t>S</a:t>
            </a:r>
            <a:r>
              <a:rPr lang="en-US" sz="1400" dirty="0" smtClean="0"/>
              <a:t> by including each element </a:t>
            </a:r>
            <a:r>
              <a:rPr lang="en-US" sz="1400" dirty="0" err="1" smtClean="0"/>
              <a:t>w.p</a:t>
            </a:r>
            <a:r>
              <a:rPr lang="en-US" sz="1400" dirty="0" smtClean="0"/>
              <a:t>. </a:t>
            </a:r>
            <a:r>
              <a:rPr lang="en-US" sz="1400" b="1" dirty="0" smtClean="0"/>
              <a:t>0.5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When an element </a:t>
            </a:r>
            <a:r>
              <a:rPr lang="en-US" sz="1400" b="1" dirty="0" smtClean="0"/>
              <a:t>e </a:t>
            </a:r>
          </a:p>
          <a:p>
            <a:pPr marL="0" indent="0">
              <a:buFont typeface="Arial"/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Add </a:t>
            </a:r>
            <a:r>
              <a:rPr lang="en-US" sz="1400" b="1" dirty="0" smtClean="0"/>
              <a:t>e </a:t>
            </a:r>
            <a:r>
              <a:rPr lang="en-US" sz="1400" dirty="0" smtClean="0"/>
              <a:t> to </a:t>
            </a:r>
            <a:r>
              <a:rPr lang="en-US" sz="1400" b="1" dirty="0" smtClean="0"/>
              <a:t>SOL </a:t>
            </a:r>
            <a:r>
              <a:rPr lang="en-US" sz="1400" dirty="0" smtClean="0"/>
              <a:t>if </a:t>
            </a:r>
            <a:r>
              <a:rPr lang="en-US" sz="1400" b="1" dirty="0" smtClean="0"/>
              <a:t>e</a:t>
            </a:r>
            <a:r>
              <a:rPr lang="en-US" sz="1400" dirty="0" smtClean="0"/>
              <a:t> is improving on </a:t>
            </a:r>
            <a:r>
              <a:rPr lang="en-US" sz="1400" b="1" dirty="0" smtClean="0"/>
              <a:t>S</a:t>
            </a:r>
            <a:r>
              <a:rPr lang="en-US" sz="1400" dirty="0" smtClean="0"/>
              <a:t> and </a:t>
            </a:r>
            <a:r>
              <a:rPr lang="en-US" sz="1400" b="1" dirty="0" smtClean="0"/>
              <a:t>SOL + e </a:t>
            </a:r>
            <a:r>
              <a:rPr lang="en-US" sz="1400" dirty="0" smtClean="0"/>
              <a:t>is independent</a:t>
            </a:r>
            <a:endParaRPr lang="en-US" sz="1400" b="1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Return </a:t>
            </a:r>
            <a:r>
              <a:rPr lang="en-US" sz="1400" b="1" dirty="0" smtClean="0"/>
              <a:t>SOL</a:t>
            </a:r>
            <a:endParaRPr lang="en-US" sz="12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57201" y="2582833"/>
            <a:ext cx="8229599" cy="3868680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841103" y="5788173"/>
            <a:ext cx="143997" cy="14399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16175" y="578817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5186" y="487457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3621" y="197707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Problematic instance: the “hat”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262916" y="4656409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62916" y="44246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62916" y="419283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62916" y="3971722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62916" y="375060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262916" y="3102618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035844" y="33155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3" name="Straight Connector 72"/>
          <p:cNvCxnSpPr>
            <a:stCxn id="18" idx="1"/>
            <a:endCxn id="53" idx="5"/>
          </p:cNvCxnSpPr>
          <p:nvPr/>
        </p:nvCxnSpPr>
        <p:spPr>
          <a:xfrm flipH="1" flipV="1">
            <a:off x="4385825" y="4315745"/>
            <a:ext cx="1351438" cy="14935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6" idx="7"/>
            <a:endCxn id="54" idx="3"/>
          </p:cNvCxnSpPr>
          <p:nvPr/>
        </p:nvCxnSpPr>
        <p:spPr>
          <a:xfrm flipV="1">
            <a:off x="2964012" y="4094631"/>
            <a:ext cx="1319992" cy="171463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6" idx="7"/>
            <a:endCxn id="55" idx="3"/>
          </p:cNvCxnSpPr>
          <p:nvPr/>
        </p:nvCxnSpPr>
        <p:spPr>
          <a:xfrm flipV="1">
            <a:off x="2964012" y="3873516"/>
            <a:ext cx="1319992" cy="193574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1"/>
            <a:endCxn id="55" idx="5"/>
          </p:cNvCxnSpPr>
          <p:nvPr/>
        </p:nvCxnSpPr>
        <p:spPr>
          <a:xfrm flipH="1" flipV="1">
            <a:off x="4385825" y="3873516"/>
            <a:ext cx="1351438" cy="19357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8" idx="1"/>
            <a:endCxn id="56" idx="5"/>
          </p:cNvCxnSpPr>
          <p:nvPr/>
        </p:nvCxnSpPr>
        <p:spPr>
          <a:xfrm flipH="1" flipV="1">
            <a:off x="4385825" y="3225527"/>
            <a:ext cx="1351438" cy="25837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6" idx="7"/>
            <a:endCxn id="56" idx="3"/>
          </p:cNvCxnSpPr>
          <p:nvPr/>
        </p:nvCxnSpPr>
        <p:spPr>
          <a:xfrm flipV="1">
            <a:off x="2964012" y="3225527"/>
            <a:ext cx="1319992" cy="2583734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85825" y="4779318"/>
            <a:ext cx="1351438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64012" y="4997485"/>
            <a:ext cx="1322262" cy="81177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964012" y="4779318"/>
            <a:ext cx="1319992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85100" y="5860172"/>
            <a:ext cx="2731075" cy="0"/>
          </a:xfrm>
          <a:prstGeom prst="line">
            <a:avLst/>
          </a:prstGeom>
          <a:ln w="57150" cmpd="sng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352" y="3632676"/>
            <a:ext cx="1148250" cy="12419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9690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wrong?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22" y="1204539"/>
            <a:ext cx="2381582" cy="238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44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Good/Safe Improving 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algorithm wants to select improving elements</a:t>
            </a:r>
          </a:p>
          <a:p>
            <a:r>
              <a:rPr lang="en-US" dirty="0" smtClean="0"/>
              <a:t>An improving element  that does not form a cycle with other improving element is </a:t>
            </a:r>
            <a:r>
              <a:rPr lang="en-US" b="1" dirty="0" smtClean="0">
                <a:solidFill>
                  <a:srgbClr val="00B050"/>
                </a:solidFill>
              </a:rPr>
              <a:t>good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	</a:t>
            </a:r>
            <a:r>
              <a:rPr lang="en-US" sz="1800" dirty="0" smtClean="0"/>
              <a:t>(not spanned by other improving elements)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1" y="3372679"/>
            <a:ext cx="8229599" cy="3078834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41103" y="6039961"/>
            <a:ext cx="143997" cy="14399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6175" y="6039961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5186" y="512636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2916" y="490819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2916" y="4676410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2916" y="444462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2916" y="4223510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2916" y="400239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  <a:endCxn id="12" idx="5"/>
          </p:cNvCxnSpPr>
          <p:nvPr/>
        </p:nvCxnSpPr>
        <p:spPr>
          <a:xfrm flipH="1" flipV="1">
            <a:off x="4385825" y="4567533"/>
            <a:ext cx="1351438" cy="149351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14" idx="5"/>
          </p:cNvCxnSpPr>
          <p:nvPr/>
        </p:nvCxnSpPr>
        <p:spPr>
          <a:xfrm flipH="1" flipV="1">
            <a:off x="4385825" y="4125304"/>
            <a:ext cx="1351438" cy="193574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85825" y="5031106"/>
            <a:ext cx="1351438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64012" y="5249273"/>
            <a:ext cx="1322262" cy="81177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964012" y="5031106"/>
            <a:ext cx="1319992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85100" y="6111960"/>
            <a:ext cx="2731075" cy="0"/>
          </a:xfrm>
          <a:prstGeom prst="line">
            <a:avLst/>
          </a:prstGeom>
          <a:ln w="57150" cmpd="sng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Good/Safe Improving 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algorithm wants to select improving elements</a:t>
            </a:r>
          </a:p>
          <a:p>
            <a:r>
              <a:rPr lang="en-US" dirty="0" smtClean="0"/>
              <a:t>An improving element  that does not form a cycle with other improving element is </a:t>
            </a:r>
            <a:r>
              <a:rPr lang="en-US" b="1" dirty="0" smtClean="0">
                <a:solidFill>
                  <a:srgbClr val="00B050"/>
                </a:solidFill>
              </a:rPr>
              <a:t>good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	</a:t>
            </a:r>
            <a:r>
              <a:rPr lang="en-US" sz="1800" dirty="0" smtClean="0"/>
              <a:t>(not spanned by other improving elements)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1" y="3372679"/>
            <a:ext cx="8229599" cy="3078834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41103" y="6039961"/>
            <a:ext cx="143997" cy="14399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6175" y="6039961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5186" y="512636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2916" y="490819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2916" y="4676410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2916" y="444462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2916" y="4223510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2916" y="400239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  <a:endCxn id="12" idx="5"/>
          </p:cNvCxnSpPr>
          <p:nvPr/>
        </p:nvCxnSpPr>
        <p:spPr>
          <a:xfrm flipH="1" flipV="1">
            <a:off x="4385825" y="4567533"/>
            <a:ext cx="1351438" cy="149351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14" idx="5"/>
          </p:cNvCxnSpPr>
          <p:nvPr/>
        </p:nvCxnSpPr>
        <p:spPr>
          <a:xfrm flipH="1" flipV="1">
            <a:off x="4385825" y="4125304"/>
            <a:ext cx="1351438" cy="1935745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85825" y="5031106"/>
            <a:ext cx="1351438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64012" y="5249273"/>
            <a:ext cx="1322262" cy="81177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964012" y="5031106"/>
            <a:ext cx="1319992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85100" y="6111960"/>
            <a:ext cx="2731075" cy="0"/>
          </a:xfrm>
          <a:prstGeom prst="line">
            <a:avLst/>
          </a:prstGeom>
          <a:ln w="57150" cmpd="sng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ular Callout 31"/>
          <p:cNvSpPr/>
          <p:nvPr/>
        </p:nvSpPr>
        <p:spPr>
          <a:xfrm>
            <a:off x="5180746" y="3799954"/>
            <a:ext cx="2916802" cy="597355"/>
          </a:xfrm>
          <a:prstGeom prst="wedgeRoundRectCallout">
            <a:avLst>
              <a:gd name="adj1" fmla="val -54485"/>
              <a:gd name="adj2" fmla="val 1468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Good element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786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Good/Safe Improving 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algorithm wants to select improving elements</a:t>
            </a:r>
          </a:p>
          <a:p>
            <a:r>
              <a:rPr lang="en-US" dirty="0" smtClean="0"/>
              <a:t>An improving element  that does not form a cycle with other improving element is </a:t>
            </a:r>
            <a:r>
              <a:rPr lang="en-US" b="1" dirty="0" smtClean="0">
                <a:solidFill>
                  <a:srgbClr val="00B050"/>
                </a:solidFill>
              </a:rPr>
              <a:t>good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	</a:t>
            </a:r>
            <a:r>
              <a:rPr lang="en-US" sz="1800" dirty="0" smtClean="0"/>
              <a:t>(not spanned by other improving elements)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1" y="3372679"/>
            <a:ext cx="8229599" cy="3078834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41103" y="6039961"/>
            <a:ext cx="143997" cy="14399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6175" y="6039961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5186" y="512636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2916" y="490819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2916" y="4676410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2916" y="444462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2916" y="4223510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2916" y="400239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  <a:endCxn id="12" idx="5"/>
          </p:cNvCxnSpPr>
          <p:nvPr/>
        </p:nvCxnSpPr>
        <p:spPr>
          <a:xfrm flipH="1" flipV="1">
            <a:off x="4385825" y="4567533"/>
            <a:ext cx="1351438" cy="149351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14" idx="5"/>
          </p:cNvCxnSpPr>
          <p:nvPr/>
        </p:nvCxnSpPr>
        <p:spPr>
          <a:xfrm flipH="1" flipV="1">
            <a:off x="4385825" y="4125304"/>
            <a:ext cx="1351438" cy="1935745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85825" y="5031106"/>
            <a:ext cx="1351438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64012" y="5249273"/>
            <a:ext cx="1322262" cy="81177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964012" y="5031106"/>
            <a:ext cx="1319992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85100" y="6111960"/>
            <a:ext cx="2731075" cy="0"/>
          </a:xfrm>
          <a:prstGeom prst="line">
            <a:avLst/>
          </a:prstGeom>
          <a:ln w="57150" cmpd="sng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ular Callout 31"/>
          <p:cNvSpPr/>
          <p:nvPr/>
        </p:nvSpPr>
        <p:spPr>
          <a:xfrm>
            <a:off x="4926073" y="3748935"/>
            <a:ext cx="2285958" cy="597355"/>
          </a:xfrm>
          <a:prstGeom prst="wedgeRoundRectCallout">
            <a:avLst>
              <a:gd name="adj1" fmla="val -67257"/>
              <a:gd name="adj2" fmla="val 11711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Good element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426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Good/Safe Improving 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algorithm wants to select improving elements</a:t>
            </a:r>
          </a:p>
          <a:p>
            <a:r>
              <a:rPr lang="en-US" dirty="0" smtClean="0"/>
              <a:t>An improving element  that does not form a cycle with other improving element is </a:t>
            </a:r>
            <a:r>
              <a:rPr lang="en-US" b="1" dirty="0" smtClean="0">
                <a:solidFill>
                  <a:srgbClr val="00B050"/>
                </a:solidFill>
              </a:rPr>
              <a:t>good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	</a:t>
            </a:r>
            <a:r>
              <a:rPr lang="en-US" sz="1800" dirty="0" smtClean="0"/>
              <a:t>(not spanned by other improving elements)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1" y="3372679"/>
            <a:ext cx="8229599" cy="3078834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41103" y="6039961"/>
            <a:ext cx="143997" cy="14399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6175" y="6039961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5186" y="512636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2916" y="490819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2916" y="4676410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2916" y="444462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2916" y="4223510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2916" y="400239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  <a:endCxn id="12" idx="5"/>
          </p:cNvCxnSpPr>
          <p:nvPr/>
        </p:nvCxnSpPr>
        <p:spPr>
          <a:xfrm flipH="1" flipV="1">
            <a:off x="4385825" y="4567533"/>
            <a:ext cx="1351438" cy="149351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14" idx="5"/>
          </p:cNvCxnSpPr>
          <p:nvPr/>
        </p:nvCxnSpPr>
        <p:spPr>
          <a:xfrm flipH="1" flipV="1">
            <a:off x="4385825" y="4125304"/>
            <a:ext cx="1351438" cy="1935745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85825" y="5031106"/>
            <a:ext cx="1351438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64012" y="5249273"/>
            <a:ext cx="1322262" cy="81177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964012" y="5031106"/>
            <a:ext cx="1319992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85100" y="6111960"/>
            <a:ext cx="2731075" cy="0"/>
          </a:xfrm>
          <a:prstGeom prst="line">
            <a:avLst/>
          </a:prstGeom>
          <a:ln w="57150" cmpd="sng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ular Callout 31"/>
          <p:cNvSpPr/>
          <p:nvPr/>
        </p:nvSpPr>
        <p:spPr>
          <a:xfrm>
            <a:off x="1436288" y="4146392"/>
            <a:ext cx="2443626" cy="574009"/>
          </a:xfrm>
          <a:prstGeom prst="wedgeRoundRectCallout">
            <a:avLst>
              <a:gd name="adj1" fmla="val 46820"/>
              <a:gd name="adj2" fmla="val 1936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Good element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801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Good/Safe Improving 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algorithm wants to select improving elements</a:t>
            </a:r>
          </a:p>
          <a:p>
            <a:r>
              <a:rPr lang="en-US" dirty="0" smtClean="0"/>
              <a:t>An improving element  that does not form a cycle with other improving element is </a:t>
            </a:r>
            <a:r>
              <a:rPr lang="en-US" b="1" dirty="0" smtClean="0">
                <a:solidFill>
                  <a:srgbClr val="00B050"/>
                </a:solidFill>
              </a:rPr>
              <a:t>good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	</a:t>
            </a:r>
            <a:r>
              <a:rPr lang="en-US" sz="1800" dirty="0" smtClean="0"/>
              <a:t>(not spanned by other improving elements)</a:t>
            </a:r>
          </a:p>
          <a:p>
            <a:r>
              <a:rPr lang="en-US" dirty="0" smtClean="0"/>
              <a:t>Algorithm will always select the good elements (no matter arrival order)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1" y="3372679"/>
            <a:ext cx="8229599" cy="3078834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41103" y="6039961"/>
            <a:ext cx="143997" cy="14399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6175" y="6039961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5186" y="512636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2916" y="490819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2916" y="4676410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2916" y="444462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2916" y="4223510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2916" y="400239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  <a:endCxn id="12" idx="5"/>
          </p:cNvCxnSpPr>
          <p:nvPr/>
        </p:nvCxnSpPr>
        <p:spPr>
          <a:xfrm flipH="1" flipV="1">
            <a:off x="4385825" y="4567533"/>
            <a:ext cx="1351438" cy="149351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14" idx="5"/>
          </p:cNvCxnSpPr>
          <p:nvPr/>
        </p:nvCxnSpPr>
        <p:spPr>
          <a:xfrm flipH="1" flipV="1">
            <a:off x="4385825" y="4125304"/>
            <a:ext cx="1351438" cy="1935745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85825" y="5031106"/>
            <a:ext cx="1351438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64012" y="5249273"/>
            <a:ext cx="1322262" cy="81177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964012" y="5031106"/>
            <a:ext cx="1319992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85100" y="6111960"/>
            <a:ext cx="2731075" cy="0"/>
          </a:xfrm>
          <a:prstGeom prst="line">
            <a:avLst/>
          </a:prstGeom>
          <a:ln w="57150" cmpd="sng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334" y="5032704"/>
            <a:ext cx="986118" cy="874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505" y="5167627"/>
            <a:ext cx="552076" cy="552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727" y="5167627"/>
            <a:ext cx="552076" cy="552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4117" y="44948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7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7676" y="5797714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4902" y="5033242"/>
            <a:ext cx="986118" cy="8743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00929" y="4484836"/>
            <a:ext cx="50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8</a:t>
            </a:r>
            <a:r>
              <a:rPr lang="en-US" b="1" dirty="0" smtClean="0">
                <a:solidFill>
                  <a:schemeClr val="tx2"/>
                </a:solidFill>
              </a:rPr>
              <a:t>.1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9834" y="5797714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1020" y="5033242"/>
            <a:ext cx="986118" cy="87435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46570" y="4495143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7011" y="5786299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274638"/>
            <a:ext cx="8229600" cy="8471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Classic secretary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457200" y="1549385"/>
                <a:ext cx="8229599" cy="838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GOAL:  </a:t>
                </a:r>
                <a:r>
                  <a:rPr lang="en-US" dirty="0" smtClean="0"/>
                  <a:t>Select best out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job offers with probability as high as possible</a:t>
                </a: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49385"/>
                <a:ext cx="8229599" cy="838580"/>
              </a:xfrm>
              <a:prstGeom prst="rect">
                <a:avLst/>
              </a:prstGeom>
              <a:blipFill rotWithShape="0">
                <a:blip r:embed="rId8"/>
                <a:stretch>
                  <a:fillRect l="-741" t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ular Callout 27"/>
          <p:cNvSpPr/>
          <p:nvPr/>
        </p:nvSpPr>
        <p:spPr>
          <a:xfrm rot="10800000" flipV="1">
            <a:off x="2648444" y="1215937"/>
            <a:ext cx="1203851" cy="263138"/>
          </a:xfrm>
          <a:prstGeom prst="wedgeRoundRectCallout">
            <a:avLst>
              <a:gd name="adj1" fmla="val -17205"/>
              <a:gd name="adj2" fmla="val 114657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</a:t>
            </a:r>
            <a:r>
              <a:rPr lang="en-US" sz="1400" dirty="0" smtClean="0"/>
              <a:t>his is known</a:t>
            </a:r>
            <a:endParaRPr lang="en-US" sz="14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860372" y="2230194"/>
            <a:ext cx="7463218" cy="13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Offers arrive in a random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value of seen offers can be compared with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After each job offer </a:t>
            </a:r>
            <a:r>
              <a:rPr lang="en-US" sz="1800" i="1" dirty="0" smtClean="0"/>
              <a:t>decide irrevocably </a:t>
            </a:r>
            <a:r>
              <a:rPr lang="en-US" sz="1800" dirty="0" smtClean="0"/>
              <a:t>whether to accept or not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877122" y="741718"/>
            <a:ext cx="180679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22067" y="1015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“job”</a:t>
            </a:r>
            <a:endParaRPr lang="en-US" sz="3200" kern="1200" dirty="0">
              <a:solidFill>
                <a:schemeClr val="accent2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52930">
            <a:off x="2663590" y="4925556"/>
            <a:ext cx="669414" cy="373311"/>
          </a:xfrm>
          <a:prstGeom prst="rect">
            <a:avLst/>
          </a:prstGeom>
          <a:ln w="3175" cap="sq" cmpd="sng">
            <a:noFill/>
            <a:miter lim="800000"/>
          </a:ln>
          <a:effectLst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5177" y="4916345"/>
            <a:ext cx="351116" cy="446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63088">
            <a:off x="4627583" y="4812144"/>
            <a:ext cx="929000" cy="34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6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 with the hat?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</a:t>
            </a:r>
            <a:r>
              <a:rPr lang="en-US" b="1" dirty="0" smtClean="0"/>
              <a:t>rofitable edge is basically never good</a:t>
            </a:r>
          </a:p>
          <a:p>
            <a:pPr lvl="1"/>
            <a:r>
              <a:rPr lang="en-US" dirty="0" smtClean="0"/>
              <a:t>It always forms a cycle with some other improving elements</a:t>
            </a:r>
          </a:p>
          <a:p>
            <a:pPr marL="0" indent="0">
              <a:buNone/>
            </a:pPr>
            <a:r>
              <a:rPr lang="en-US" dirty="0" smtClean="0"/>
              <a:t>The strategy is to protect such an element by </a:t>
            </a:r>
            <a:r>
              <a:rPr lang="en-US" b="1" dirty="0" smtClean="0"/>
              <a:t>decomposing the problem </a:t>
            </a:r>
            <a:r>
              <a:rPr lang="en-US" dirty="0" smtClean="0"/>
              <a:t>into independent problems such that each improving element is good with constant probability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1" y="3372679"/>
            <a:ext cx="8229599" cy="3078834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41103" y="6039961"/>
            <a:ext cx="143997" cy="14399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6175" y="6039961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5186" y="512636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2916" y="4908197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2916" y="4676410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2916" y="444462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2916" y="4223510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2916" y="400239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  <a:endCxn id="12" idx="5"/>
          </p:cNvCxnSpPr>
          <p:nvPr/>
        </p:nvCxnSpPr>
        <p:spPr>
          <a:xfrm flipH="1" flipV="1">
            <a:off x="4385825" y="4567533"/>
            <a:ext cx="1351438" cy="149351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14" idx="5"/>
          </p:cNvCxnSpPr>
          <p:nvPr/>
        </p:nvCxnSpPr>
        <p:spPr>
          <a:xfrm flipH="1" flipV="1">
            <a:off x="4385825" y="4125304"/>
            <a:ext cx="1351438" cy="1935745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85825" y="5031106"/>
            <a:ext cx="1351438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64012" y="5249273"/>
            <a:ext cx="1322262" cy="81177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964012" y="5031106"/>
            <a:ext cx="1319992" cy="1029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85100" y="6111960"/>
            <a:ext cx="2731075" cy="0"/>
          </a:xfrm>
          <a:prstGeom prst="line">
            <a:avLst/>
          </a:prstGeom>
          <a:ln w="57150" cmpd="sng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799522" y="-19878"/>
            <a:ext cx="3544956" cy="3213652"/>
            <a:chOff x="2643403" y="-19878"/>
            <a:chExt cx="3544956" cy="3213652"/>
          </a:xfrm>
        </p:grpSpPr>
        <p:sp>
          <p:nvSpPr>
            <p:cNvPr id="4" name="Rounded Rectangle 3"/>
            <p:cNvSpPr/>
            <p:nvPr/>
          </p:nvSpPr>
          <p:spPr>
            <a:xfrm>
              <a:off x="2643403" y="-19878"/>
              <a:ext cx="3544956" cy="3213652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710070" y="2650435"/>
              <a:ext cx="3346173" cy="4398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79809" y="2805985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754881" y="2805985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6"/>
              <a:endCxn id="6" idx="2"/>
            </p:cNvCxnSpPr>
            <p:nvPr/>
          </p:nvCxnSpPr>
          <p:spPr>
            <a:xfrm>
              <a:off x="3023806" y="2877984"/>
              <a:ext cx="2731075" cy="0"/>
            </a:xfrm>
            <a:prstGeom prst="line">
              <a:avLst/>
            </a:prstGeom>
            <a:ln w="57150" cmpd="sng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303892" y="1892388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301622" y="1674221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301622" y="144243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01622" y="1210648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301622" y="98953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301622" y="768419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01622" y="120430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074550" y="33331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17" name="Straight Connector 16"/>
            <p:cNvCxnSpPr>
              <a:stCxn id="5" idx="7"/>
              <a:endCxn id="9" idx="3"/>
            </p:cNvCxnSpPr>
            <p:nvPr/>
          </p:nvCxnSpPr>
          <p:spPr>
            <a:xfrm flipV="1">
              <a:off x="3002718" y="2015297"/>
              <a:ext cx="1322262" cy="811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1"/>
              <a:endCxn id="9" idx="5"/>
            </p:cNvCxnSpPr>
            <p:nvPr/>
          </p:nvCxnSpPr>
          <p:spPr>
            <a:xfrm flipH="1" flipV="1">
              <a:off x="4426801" y="2015297"/>
              <a:ext cx="1349168" cy="811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7"/>
              <a:endCxn id="10" idx="3"/>
            </p:cNvCxnSpPr>
            <p:nvPr/>
          </p:nvCxnSpPr>
          <p:spPr>
            <a:xfrm flipV="1">
              <a:off x="3002718" y="1797130"/>
              <a:ext cx="1319992" cy="1029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1"/>
              <a:endCxn id="10" idx="5"/>
            </p:cNvCxnSpPr>
            <p:nvPr/>
          </p:nvCxnSpPr>
          <p:spPr>
            <a:xfrm flipH="1" flipV="1">
              <a:off x="4424531" y="1797130"/>
              <a:ext cx="1351438" cy="1029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1"/>
              <a:endCxn id="11" idx="5"/>
            </p:cNvCxnSpPr>
            <p:nvPr/>
          </p:nvCxnSpPr>
          <p:spPr>
            <a:xfrm flipH="1" flipV="1">
              <a:off x="4424531" y="1565343"/>
              <a:ext cx="1351438" cy="1261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1"/>
              <a:endCxn id="12" idx="5"/>
            </p:cNvCxnSpPr>
            <p:nvPr/>
          </p:nvCxnSpPr>
          <p:spPr>
            <a:xfrm flipH="1" flipV="1">
              <a:off x="4424531" y="1333557"/>
              <a:ext cx="1351438" cy="1493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11" idx="3"/>
            </p:cNvCxnSpPr>
            <p:nvPr/>
          </p:nvCxnSpPr>
          <p:spPr>
            <a:xfrm flipV="1">
              <a:off x="3002718" y="1565343"/>
              <a:ext cx="1319992" cy="1261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7"/>
              <a:endCxn id="12" idx="3"/>
            </p:cNvCxnSpPr>
            <p:nvPr/>
          </p:nvCxnSpPr>
          <p:spPr>
            <a:xfrm flipV="1">
              <a:off x="3002718" y="1333557"/>
              <a:ext cx="1319992" cy="1493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" idx="7"/>
              <a:endCxn id="13" idx="3"/>
            </p:cNvCxnSpPr>
            <p:nvPr/>
          </p:nvCxnSpPr>
          <p:spPr>
            <a:xfrm flipV="1">
              <a:off x="3002718" y="1112443"/>
              <a:ext cx="1319992" cy="1714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1"/>
              <a:endCxn id="13" idx="5"/>
            </p:cNvCxnSpPr>
            <p:nvPr/>
          </p:nvCxnSpPr>
          <p:spPr>
            <a:xfrm flipH="1" flipV="1">
              <a:off x="4424531" y="1112443"/>
              <a:ext cx="1351438" cy="1714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7"/>
              <a:endCxn id="14" idx="3"/>
            </p:cNvCxnSpPr>
            <p:nvPr/>
          </p:nvCxnSpPr>
          <p:spPr>
            <a:xfrm flipV="1">
              <a:off x="3002718" y="891328"/>
              <a:ext cx="1319992" cy="1935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6" idx="1"/>
              <a:endCxn id="14" idx="5"/>
            </p:cNvCxnSpPr>
            <p:nvPr/>
          </p:nvCxnSpPr>
          <p:spPr>
            <a:xfrm flipH="1" flipV="1">
              <a:off x="4424531" y="891328"/>
              <a:ext cx="1351438" cy="1935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1"/>
              <a:endCxn id="15" idx="5"/>
            </p:cNvCxnSpPr>
            <p:nvPr/>
          </p:nvCxnSpPr>
          <p:spPr>
            <a:xfrm flipH="1" flipV="1">
              <a:off x="4424531" y="243339"/>
              <a:ext cx="1351438" cy="2583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" idx="7"/>
              <a:endCxn id="15" idx="3"/>
            </p:cNvCxnSpPr>
            <p:nvPr/>
          </p:nvCxnSpPr>
          <p:spPr>
            <a:xfrm flipV="1">
              <a:off x="3002718" y="243339"/>
              <a:ext cx="1319992" cy="2583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59086" y="3373706"/>
            <a:ext cx="4447191" cy="3416939"/>
            <a:chOff x="59086" y="3373706"/>
            <a:chExt cx="4447191" cy="3416939"/>
          </a:xfrm>
        </p:grpSpPr>
        <p:sp>
          <p:nvSpPr>
            <p:cNvPr id="64" name="Rounded Rectangle 63"/>
            <p:cNvSpPr/>
            <p:nvPr/>
          </p:nvSpPr>
          <p:spPr>
            <a:xfrm>
              <a:off x="59086" y="3576993"/>
              <a:ext cx="3544956" cy="3213652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25753" y="6247306"/>
              <a:ext cx="3346173" cy="4398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95492" y="6402856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170564" y="6402856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6" idx="6"/>
              <a:endCxn id="67" idx="2"/>
            </p:cNvCxnSpPr>
            <p:nvPr/>
          </p:nvCxnSpPr>
          <p:spPr>
            <a:xfrm>
              <a:off x="439489" y="6474855"/>
              <a:ext cx="2731075" cy="0"/>
            </a:xfrm>
            <a:prstGeom prst="line">
              <a:avLst/>
            </a:prstGeom>
            <a:ln w="57150" cmpd="sng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Down Arrow 128"/>
            <p:cNvSpPr/>
            <p:nvPr/>
          </p:nvSpPr>
          <p:spPr>
            <a:xfrm rot="2740422">
              <a:off x="3836945" y="3168396"/>
              <a:ext cx="464022" cy="8746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5753" y="3576993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Induce</a:t>
              </a:r>
              <a:endParaRPr lang="en-US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784806" y="3161486"/>
            <a:ext cx="4289620" cy="3630254"/>
            <a:chOff x="4784806" y="3161486"/>
            <a:chExt cx="4289620" cy="3630254"/>
          </a:xfrm>
        </p:grpSpPr>
        <p:sp>
          <p:nvSpPr>
            <p:cNvPr id="36" name="Rounded Rectangle 35"/>
            <p:cNvSpPr/>
            <p:nvPr/>
          </p:nvSpPr>
          <p:spPr>
            <a:xfrm>
              <a:off x="5529470" y="3578088"/>
              <a:ext cx="3544956" cy="3213652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089572" y="5572539"/>
              <a:ext cx="152741" cy="940904"/>
            </a:xfrm>
            <a:custGeom>
              <a:avLst/>
              <a:gdLst>
                <a:gd name="connsiteX0" fmla="*/ 119611 w 152741"/>
                <a:gd name="connsiteY0" fmla="*/ 940904 h 940904"/>
                <a:gd name="connsiteX1" fmla="*/ 341 w 152741"/>
                <a:gd name="connsiteY1" fmla="*/ 410818 h 940904"/>
                <a:gd name="connsiteX2" fmla="*/ 152741 w 152741"/>
                <a:gd name="connsiteY2" fmla="*/ 0 h 94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741" h="940904">
                  <a:moveTo>
                    <a:pt x="119611" y="940904"/>
                  </a:moveTo>
                  <a:cubicBezTo>
                    <a:pt x="57215" y="754269"/>
                    <a:pt x="-5181" y="567635"/>
                    <a:pt x="341" y="410818"/>
                  </a:cubicBezTo>
                  <a:cubicBezTo>
                    <a:pt x="5863" y="254001"/>
                    <a:pt x="79302" y="127000"/>
                    <a:pt x="152741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268817" y="5579165"/>
              <a:ext cx="125957" cy="927652"/>
            </a:xfrm>
            <a:custGeom>
              <a:avLst/>
              <a:gdLst>
                <a:gd name="connsiteX0" fmla="*/ 13253 w 125957"/>
                <a:gd name="connsiteY0" fmla="*/ 927652 h 927652"/>
                <a:gd name="connsiteX1" fmla="*/ 125896 w 125957"/>
                <a:gd name="connsiteY1" fmla="*/ 397565 h 927652"/>
                <a:gd name="connsiteX2" fmla="*/ 0 w 125957"/>
                <a:gd name="connsiteY2" fmla="*/ 0 h 92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957" h="927652">
                  <a:moveTo>
                    <a:pt x="13253" y="927652"/>
                  </a:moveTo>
                  <a:cubicBezTo>
                    <a:pt x="70679" y="739913"/>
                    <a:pt x="128105" y="552174"/>
                    <a:pt x="125896" y="397565"/>
                  </a:cubicBezTo>
                  <a:cubicBezTo>
                    <a:pt x="123687" y="242956"/>
                    <a:pt x="61843" y="121478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003096" y="5327374"/>
              <a:ext cx="252469" cy="1205948"/>
            </a:xfrm>
            <a:custGeom>
              <a:avLst/>
              <a:gdLst>
                <a:gd name="connsiteX0" fmla="*/ 192834 w 252469"/>
                <a:gd name="connsiteY0" fmla="*/ 1205948 h 1205948"/>
                <a:gd name="connsiteX1" fmla="*/ 677 w 252469"/>
                <a:gd name="connsiteY1" fmla="*/ 503583 h 1205948"/>
                <a:gd name="connsiteX2" fmla="*/ 252469 w 252469"/>
                <a:gd name="connsiteY2" fmla="*/ 0 h 120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469" h="1205948">
                  <a:moveTo>
                    <a:pt x="192834" y="1205948"/>
                  </a:moveTo>
                  <a:cubicBezTo>
                    <a:pt x="91786" y="955261"/>
                    <a:pt x="-9262" y="704574"/>
                    <a:pt x="677" y="503583"/>
                  </a:cubicBezTo>
                  <a:cubicBezTo>
                    <a:pt x="10616" y="302592"/>
                    <a:pt x="131542" y="151296"/>
                    <a:pt x="252469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275443" y="5347252"/>
              <a:ext cx="238540" cy="1272209"/>
            </a:xfrm>
            <a:custGeom>
              <a:avLst/>
              <a:gdLst>
                <a:gd name="connsiteX0" fmla="*/ 0 w 238540"/>
                <a:gd name="connsiteY0" fmla="*/ 1272209 h 1272209"/>
                <a:gd name="connsiteX1" fmla="*/ 238540 w 238540"/>
                <a:gd name="connsiteY1" fmla="*/ 377687 h 1272209"/>
                <a:gd name="connsiteX2" fmla="*/ 0 w 238540"/>
                <a:gd name="connsiteY2" fmla="*/ 0 h 127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540" h="1272209">
                  <a:moveTo>
                    <a:pt x="0" y="1272209"/>
                  </a:moveTo>
                  <a:cubicBezTo>
                    <a:pt x="119270" y="930965"/>
                    <a:pt x="238540" y="589722"/>
                    <a:pt x="238540" y="377687"/>
                  </a:cubicBezTo>
                  <a:cubicBezTo>
                    <a:pt x="238540" y="165652"/>
                    <a:pt x="119270" y="82826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910805" y="5128591"/>
              <a:ext cx="344760" cy="1437861"/>
            </a:xfrm>
            <a:custGeom>
              <a:avLst/>
              <a:gdLst>
                <a:gd name="connsiteX0" fmla="*/ 305004 w 344760"/>
                <a:gd name="connsiteY0" fmla="*/ 1437861 h 1437861"/>
                <a:gd name="connsiteX1" fmla="*/ 204 w 344760"/>
                <a:gd name="connsiteY1" fmla="*/ 616226 h 1437861"/>
                <a:gd name="connsiteX2" fmla="*/ 344760 w 344760"/>
                <a:gd name="connsiteY2" fmla="*/ 0 h 143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760" h="1437861">
                  <a:moveTo>
                    <a:pt x="305004" y="1437861"/>
                  </a:moveTo>
                  <a:cubicBezTo>
                    <a:pt x="149291" y="1146865"/>
                    <a:pt x="-6422" y="855869"/>
                    <a:pt x="204" y="616226"/>
                  </a:cubicBezTo>
                  <a:cubicBezTo>
                    <a:pt x="6830" y="376583"/>
                    <a:pt x="175795" y="188291"/>
                    <a:pt x="34476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288696" y="5135217"/>
              <a:ext cx="349583" cy="1530626"/>
            </a:xfrm>
            <a:custGeom>
              <a:avLst/>
              <a:gdLst>
                <a:gd name="connsiteX0" fmla="*/ 0 w 291553"/>
                <a:gd name="connsiteY0" fmla="*/ 1530626 h 1530626"/>
                <a:gd name="connsiteX1" fmla="*/ 291547 w 291553"/>
                <a:gd name="connsiteY1" fmla="*/ 748748 h 1530626"/>
                <a:gd name="connsiteX2" fmla="*/ 6626 w 291553"/>
                <a:gd name="connsiteY2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553" h="1530626">
                  <a:moveTo>
                    <a:pt x="0" y="1530626"/>
                  </a:moveTo>
                  <a:cubicBezTo>
                    <a:pt x="145221" y="1267239"/>
                    <a:pt x="290443" y="1003852"/>
                    <a:pt x="291547" y="748748"/>
                  </a:cubicBezTo>
                  <a:cubicBezTo>
                    <a:pt x="292651" y="493644"/>
                    <a:pt x="149638" y="246822"/>
                    <a:pt x="6626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791723" y="4883426"/>
              <a:ext cx="463842" cy="1683026"/>
            </a:xfrm>
            <a:custGeom>
              <a:avLst/>
              <a:gdLst>
                <a:gd name="connsiteX0" fmla="*/ 463842 w 463842"/>
                <a:gd name="connsiteY0" fmla="*/ 1683026 h 1683026"/>
                <a:gd name="connsiteX1" fmla="*/ 16 w 463842"/>
                <a:gd name="connsiteY1" fmla="*/ 722244 h 1683026"/>
                <a:gd name="connsiteX2" fmla="*/ 450590 w 463842"/>
                <a:gd name="connsiteY2" fmla="*/ 0 h 168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3842" h="1683026">
                  <a:moveTo>
                    <a:pt x="463842" y="1683026"/>
                  </a:moveTo>
                  <a:cubicBezTo>
                    <a:pt x="233033" y="1342887"/>
                    <a:pt x="2225" y="1002748"/>
                    <a:pt x="16" y="722244"/>
                  </a:cubicBezTo>
                  <a:cubicBezTo>
                    <a:pt x="-2193" y="441740"/>
                    <a:pt x="224198" y="220870"/>
                    <a:pt x="45059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268818" y="4850296"/>
              <a:ext cx="396628" cy="1775791"/>
            </a:xfrm>
            <a:custGeom>
              <a:avLst/>
              <a:gdLst>
                <a:gd name="connsiteX0" fmla="*/ 0 w 510223"/>
                <a:gd name="connsiteY0" fmla="*/ 1775791 h 1775791"/>
                <a:gd name="connsiteX1" fmla="*/ 510209 w 510223"/>
                <a:gd name="connsiteY1" fmla="*/ 815008 h 1775791"/>
                <a:gd name="connsiteX2" fmla="*/ 13253 w 510223"/>
                <a:gd name="connsiteY2" fmla="*/ 0 h 177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223" h="1775791">
                  <a:moveTo>
                    <a:pt x="0" y="1775791"/>
                  </a:moveTo>
                  <a:cubicBezTo>
                    <a:pt x="254000" y="1443382"/>
                    <a:pt x="508000" y="1110973"/>
                    <a:pt x="510209" y="815008"/>
                  </a:cubicBezTo>
                  <a:cubicBezTo>
                    <a:pt x="512418" y="519043"/>
                    <a:pt x="262835" y="259521"/>
                    <a:pt x="13253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738729" y="4678017"/>
              <a:ext cx="516835" cy="1921566"/>
            </a:xfrm>
            <a:custGeom>
              <a:avLst/>
              <a:gdLst>
                <a:gd name="connsiteX0" fmla="*/ 616272 w 642776"/>
                <a:gd name="connsiteY0" fmla="*/ 1921566 h 1921566"/>
                <a:gd name="connsiteX1" fmla="*/ 46 w 642776"/>
                <a:gd name="connsiteY1" fmla="*/ 987287 h 1921566"/>
                <a:gd name="connsiteX2" fmla="*/ 642776 w 642776"/>
                <a:gd name="connsiteY2" fmla="*/ 0 h 192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776" h="1921566">
                  <a:moveTo>
                    <a:pt x="616272" y="1921566"/>
                  </a:moveTo>
                  <a:cubicBezTo>
                    <a:pt x="305950" y="1614557"/>
                    <a:pt x="-4371" y="1307548"/>
                    <a:pt x="46" y="987287"/>
                  </a:cubicBezTo>
                  <a:cubicBezTo>
                    <a:pt x="4463" y="667026"/>
                    <a:pt x="323619" y="333513"/>
                    <a:pt x="642776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248939" y="4664765"/>
              <a:ext cx="603234" cy="1861931"/>
            </a:xfrm>
            <a:custGeom>
              <a:avLst/>
              <a:gdLst>
                <a:gd name="connsiteX0" fmla="*/ 59635 w 603234"/>
                <a:gd name="connsiteY0" fmla="*/ 1861931 h 1861931"/>
                <a:gd name="connsiteX1" fmla="*/ 602974 w 603234"/>
                <a:gd name="connsiteY1" fmla="*/ 1007165 h 1861931"/>
                <a:gd name="connsiteX2" fmla="*/ 0 w 603234"/>
                <a:gd name="connsiteY2" fmla="*/ 0 h 186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234" h="1861931">
                  <a:moveTo>
                    <a:pt x="59635" y="1861931"/>
                  </a:moveTo>
                  <a:cubicBezTo>
                    <a:pt x="336274" y="1589709"/>
                    <a:pt x="612913" y="1317487"/>
                    <a:pt x="602974" y="1007165"/>
                  </a:cubicBezTo>
                  <a:cubicBezTo>
                    <a:pt x="593035" y="696843"/>
                    <a:pt x="296517" y="348421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652198" y="4452730"/>
              <a:ext cx="603367" cy="2160105"/>
            </a:xfrm>
            <a:custGeom>
              <a:avLst/>
              <a:gdLst>
                <a:gd name="connsiteX0" fmla="*/ 530480 w 603367"/>
                <a:gd name="connsiteY0" fmla="*/ 2160105 h 2160105"/>
                <a:gd name="connsiteX1" fmla="*/ 393 w 603367"/>
                <a:gd name="connsiteY1" fmla="*/ 1265583 h 2160105"/>
                <a:gd name="connsiteX2" fmla="*/ 603367 w 603367"/>
                <a:gd name="connsiteY2" fmla="*/ 0 h 216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367" h="2160105">
                  <a:moveTo>
                    <a:pt x="530480" y="2160105"/>
                  </a:moveTo>
                  <a:cubicBezTo>
                    <a:pt x="259362" y="1892852"/>
                    <a:pt x="-11755" y="1625600"/>
                    <a:pt x="393" y="1265583"/>
                  </a:cubicBezTo>
                  <a:cubicBezTo>
                    <a:pt x="12541" y="905565"/>
                    <a:pt x="307954" y="452782"/>
                    <a:pt x="603367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242313" y="4472609"/>
              <a:ext cx="636211" cy="2093843"/>
            </a:xfrm>
            <a:custGeom>
              <a:avLst/>
              <a:gdLst>
                <a:gd name="connsiteX0" fmla="*/ 39757 w 636211"/>
                <a:gd name="connsiteY0" fmla="*/ 2093843 h 2093843"/>
                <a:gd name="connsiteX1" fmla="*/ 636104 w 636211"/>
                <a:gd name="connsiteY1" fmla="*/ 1331843 h 2093843"/>
                <a:gd name="connsiteX2" fmla="*/ 0 w 636211"/>
                <a:gd name="connsiteY2" fmla="*/ 0 h 20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211" h="2093843">
                  <a:moveTo>
                    <a:pt x="39757" y="2093843"/>
                  </a:moveTo>
                  <a:cubicBezTo>
                    <a:pt x="341243" y="1887330"/>
                    <a:pt x="642730" y="1680817"/>
                    <a:pt x="636104" y="1331843"/>
                  </a:cubicBezTo>
                  <a:cubicBezTo>
                    <a:pt x="629478" y="982869"/>
                    <a:pt x="314739" y="491434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453526" y="3783496"/>
              <a:ext cx="821917" cy="2816087"/>
            </a:xfrm>
            <a:custGeom>
              <a:avLst/>
              <a:gdLst>
                <a:gd name="connsiteX0" fmla="*/ 749031 w 821917"/>
                <a:gd name="connsiteY0" fmla="*/ 2816087 h 2816087"/>
                <a:gd name="connsiteX1" fmla="*/ 283 w 821917"/>
                <a:gd name="connsiteY1" fmla="*/ 1590261 h 2816087"/>
                <a:gd name="connsiteX2" fmla="*/ 821917 w 821917"/>
                <a:gd name="connsiteY2" fmla="*/ 0 h 281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917" h="2816087">
                  <a:moveTo>
                    <a:pt x="749031" y="2816087"/>
                  </a:moveTo>
                  <a:cubicBezTo>
                    <a:pt x="368583" y="2437848"/>
                    <a:pt x="-11865" y="2059609"/>
                    <a:pt x="283" y="1590261"/>
                  </a:cubicBezTo>
                  <a:cubicBezTo>
                    <a:pt x="12431" y="1120913"/>
                    <a:pt x="417174" y="560456"/>
                    <a:pt x="821917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255565" y="3803374"/>
              <a:ext cx="762089" cy="2816087"/>
            </a:xfrm>
            <a:custGeom>
              <a:avLst/>
              <a:gdLst>
                <a:gd name="connsiteX0" fmla="*/ 39757 w 762089"/>
                <a:gd name="connsiteY0" fmla="*/ 2816087 h 2816087"/>
                <a:gd name="connsiteX1" fmla="*/ 762000 w 762089"/>
                <a:gd name="connsiteY1" fmla="*/ 1888435 h 2816087"/>
                <a:gd name="connsiteX2" fmla="*/ 0 w 762089"/>
                <a:gd name="connsiteY2" fmla="*/ 0 h 281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89" h="2816087">
                  <a:moveTo>
                    <a:pt x="39757" y="2816087"/>
                  </a:moveTo>
                  <a:cubicBezTo>
                    <a:pt x="404191" y="2586935"/>
                    <a:pt x="768626" y="2357783"/>
                    <a:pt x="762000" y="1888435"/>
                  </a:cubicBezTo>
                  <a:cubicBezTo>
                    <a:pt x="755374" y="1419087"/>
                    <a:pt x="377687" y="709543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87689" y="480861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187689" y="4587500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187689" y="4366385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187689" y="3718396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6960617" y="393128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023456" y="6402855"/>
              <a:ext cx="457396" cy="2854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189959" y="549035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87689" y="5272187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187689" y="5040400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Down Arrow 129"/>
            <p:cNvSpPr/>
            <p:nvPr/>
          </p:nvSpPr>
          <p:spPr>
            <a:xfrm rot="18909264">
              <a:off x="4784806" y="3161486"/>
              <a:ext cx="464022" cy="8746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613788" y="3576993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Contract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ounded Rectangular Callout 132"/>
              <p:cNvSpPr/>
              <p:nvPr/>
            </p:nvSpPr>
            <p:spPr>
              <a:xfrm>
                <a:off x="6527799" y="439123"/>
                <a:ext cx="2150534" cy="771525"/>
              </a:xfrm>
              <a:prstGeom prst="wedgeRoundRectCallout">
                <a:avLst>
                  <a:gd name="adj1" fmla="val -110295"/>
                  <a:gd name="adj2" fmla="val 76877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 smtClean="0"/>
                  <a:t>Good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i="1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</a:t>
                </a:r>
                <a:r>
                  <a:rPr lang="en-US" sz="1600" i="1" dirty="0" smtClean="0">
                    <a:sym typeface="Wingdings" panose="05000000000000000000" pitchFamily="2" charset="2"/>
                  </a:rPr>
                  <a:t> 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133" name="Rounded Rectangular Callout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799" y="439123"/>
                <a:ext cx="2150534" cy="771525"/>
              </a:xfrm>
              <a:prstGeom prst="wedgeRoundRectCallout">
                <a:avLst>
                  <a:gd name="adj1" fmla="val -110295"/>
                  <a:gd name="adj2" fmla="val 76877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Rounded Rectangular Callout 133"/>
          <p:cNvSpPr/>
          <p:nvPr/>
        </p:nvSpPr>
        <p:spPr>
          <a:xfrm>
            <a:off x="357716" y="1411367"/>
            <a:ext cx="2150534" cy="771525"/>
          </a:xfrm>
          <a:prstGeom prst="wedgeRoundRectCallout">
            <a:avLst>
              <a:gd name="adj1" fmla="val 126713"/>
              <a:gd name="adj2" fmla="val 13394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Never good </a:t>
            </a:r>
            <a:r>
              <a:rPr lang="en-US" sz="1600" dirty="0" smtClean="0">
                <a:sym typeface="Wingdings" panose="05000000000000000000" pitchFamily="2" charset="2"/>
              </a:rPr>
              <a:t> </a:t>
            </a:r>
            <a:r>
              <a:rPr lang="en-US" sz="1600" i="1" dirty="0" smtClean="0">
                <a:sym typeface="Wingdings" panose="05000000000000000000" pitchFamily="2" charset="2"/>
              </a:rPr>
              <a:t> </a:t>
            </a:r>
            <a:endParaRPr lang="en-US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ounded Rectangular Callout 134"/>
              <p:cNvSpPr/>
              <p:nvPr/>
            </p:nvSpPr>
            <p:spPr>
              <a:xfrm>
                <a:off x="6652198" y="2562619"/>
                <a:ext cx="2150534" cy="771525"/>
              </a:xfrm>
              <a:prstGeom prst="wedgeRoundRectCallout">
                <a:avLst>
                  <a:gd name="adj1" fmla="val 3878"/>
                  <a:gd name="adj2" fmla="val 237096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 smtClean="0"/>
                  <a:t>Still good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i="1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</a:t>
                </a:r>
                <a:r>
                  <a:rPr lang="en-US" sz="1600" i="1" dirty="0" smtClean="0">
                    <a:sym typeface="Wingdings" panose="05000000000000000000" pitchFamily="2" charset="2"/>
                  </a:rPr>
                  <a:t> 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135" name="Rounded Rectangular Callout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198" y="2562619"/>
                <a:ext cx="2150534" cy="771525"/>
              </a:xfrm>
              <a:prstGeom prst="wedgeRoundRectCallout">
                <a:avLst>
                  <a:gd name="adj1" fmla="val 3878"/>
                  <a:gd name="adj2" fmla="val 237096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ounded Rectangular Callout 135"/>
          <p:cNvSpPr/>
          <p:nvPr/>
        </p:nvSpPr>
        <p:spPr>
          <a:xfrm>
            <a:off x="715655" y="4973131"/>
            <a:ext cx="2150534" cy="771525"/>
          </a:xfrm>
          <a:prstGeom prst="wedgeRoundRectCallout">
            <a:avLst>
              <a:gd name="adj1" fmla="val 9784"/>
              <a:gd name="adj2" fmla="val 1339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Always good</a:t>
            </a:r>
            <a:r>
              <a:rPr lang="en-US" sz="1600" i="1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</a:t>
            </a:r>
            <a:r>
              <a:rPr lang="en-US" sz="1600" i="1" dirty="0" smtClean="0">
                <a:sym typeface="Wingdings" panose="05000000000000000000" pitchFamily="2" charset="2"/>
              </a:rPr>
              <a:t> </a:t>
            </a:r>
            <a:endParaRPr lang="en-US" sz="1600" i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3149754" y="4354424"/>
            <a:ext cx="301661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Solutions to independent problems form solution to original problems </a:t>
            </a:r>
            <a:endParaRPr lang="en-US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799522" y="-19878"/>
            <a:ext cx="3544956" cy="3213652"/>
            <a:chOff x="2643403" y="-19878"/>
            <a:chExt cx="3544956" cy="3213652"/>
          </a:xfrm>
        </p:grpSpPr>
        <p:sp>
          <p:nvSpPr>
            <p:cNvPr id="4" name="Rounded Rectangle 3"/>
            <p:cNvSpPr/>
            <p:nvPr/>
          </p:nvSpPr>
          <p:spPr>
            <a:xfrm>
              <a:off x="2643403" y="-19878"/>
              <a:ext cx="3544956" cy="3213652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710070" y="2650435"/>
              <a:ext cx="3346173" cy="4398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79809" y="2805985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754881" y="2805985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6"/>
              <a:endCxn id="6" idx="2"/>
            </p:cNvCxnSpPr>
            <p:nvPr/>
          </p:nvCxnSpPr>
          <p:spPr>
            <a:xfrm>
              <a:off x="3023806" y="2877984"/>
              <a:ext cx="2731075" cy="0"/>
            </a:xfrm>
            <a:prstGeom prst="line">
              <a:avLst/>
            </a:prstGeom>
            <a:ln w="57150" cmpd="sng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303892" y="1892388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301622" y="1674221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301622" y="144243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01622" y="1210648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301622" y="98953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301622" y="768419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01622" y="120430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074550" y="33331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17" name="Straight Connector 16"/>
            <p:cNvCxnSpPr>
              <a:stCxn id="5" idx="7"/>
              <a:endCxn id="9" idx="3"/>
            </p:cNvCxnSpPr>
            <p:nvPr/>
          </p:nvCxnSpPr>
          <p:spPr>
            <a:xfrm flipV="1">
              <a:off x="3002718" y="2015297"/>
              <a:ext cx="1322262" cy="811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1"/>
              <a:endCxn id="9" idx="5"/>
            </p:cNvCxnSpPr>
            <p:nvPr/>
          </p:nvCxnSpPr>
          <p:spPr>
            <a:xfrm flipH="1" flipV="1">
              <a:off x="4426801" y="2015297"/>
              <a:ext cx="1349168" cy="811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7"/>
              <a:endCxn id="10" idx="3"/>
            </p:cNvCxnSpPr>
            <p:nvPr/>
          </p:nvCxnSpPr>
          <p:spPr>
            <a:xfrm flipV="1">
              <a:off x="3002718" y="1797130"/>
              <a:ext cx="1319992" cy="1029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1"/>
              <a:endCxn id="10" idx="5"/>
            </p:cNvCxnSpPr>
            <p:nvPr/>
          </p:nvCxnSpPr>
          <p:spPr>
            <a:xfrm flipH="1" flipV="1">
              <a:off x="4424531" y="1797130"/>
              <a:ext cx="1351438" cy="1029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1"/>
              <a:endCxn id="11" idx="5"/>
            </p:cNvCxnSpPr>
            <p:nvPr/>
          </p:nvCxnSpPr>
          <p:spPr>
            <a:xfrm flipH="1" flipV="1">
              <a:off x="4424531" y="1565343"/>
              <a:ext cx="1351438" cy="1261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1"/>
              <a:endCxn id="12" idx="5"/>
            </p:cNvCxnSpPr>
            <p:nvPr/>
          </p:nvCxnSpPr>
          <p:spPr>
            <a:xfrm flipH="1" flipV="1">
              <a:off x="4424531" y="1333557"/>
              <a:ext cx="1351438" cy="1493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11" idx="3"/>
            </p:cNvCxnSpPr>
            <p:nvPr/>
          </p:nvCxnSpPr>
          <p:spPr>
            <a:xfrm flipV="1">
              <a:off x="3002718" y="1565343"/>
              <a:ext cx="1319992" cy="1261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7"/>
              <a:endCxn id="12" idx="3"/>
            </p:cNvCxnSpPr>
            <p:nvPr/>
          </p:nvCxnSpPr>
          <p:spPr>
            <a:xfrm flipV="1">
              <a:off x="3002718" y="1333557"/>
              <a:ext cx="1319992" cy="1493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" idx="7"/>
              <a:endCxn id="13" idx="3"/>
            </p:cNvCxnSpPr>
            <p:nvPr/>
          </p:nvCxnSpPr>
          <p:spPr>
            <a:xfrm flipV="1">
              <a:off x="3002718" y="1112443"/>
              <a:ext cx="1319992" cy="1714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1"/>
              <a:endCxn id="13" idx="5"/>
            </p:cNvCxnSpPr>
            <p:nvPr/>
          </p:nvCxnSpPr>
          <p:spPr>
            <a:xfrm flipH="1" flipV="1">
              <a:off x="4424531" y="1112443"/>
              <a:ext cx="1351438" cy="1714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7"/>
              <a:endCxn id="14" idx="3"/>
            </p:cNvCxnSpPr>
            <p:nvPr/>
          </p:nvCxnSpPr>
          <p:spPr>
            <a:xfrm flipV="1">
              <a:off x="3002718" y="891328"/>
              <a:ext cx="1319992" cy="1935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6" idx="1"/>
              <a:endCxn id="14" idx="5"/>
            </p:cNvCxnSpPr>
            <p:nvPr/>
          </p:nvCxnSpPr>
          <p:spPr>
            <a:xfrm flipH="1" flipV="1">
              <a:off x="4424531" y="891328"/>
              <a:ext cx="1351438" cy="1935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1"/>
              <a:endCxn id="15" idx="5"/>
            </p:cNvCxnSpPr>
            <p:nvPr/>
          </p:nvCxnSpPr>
          <p:spPr>
            <a:xfrm flipH="1" flipV="1">
              <a:off x="4424531" y="243339"/>
              <a:ext cx="1351438" cy="2583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" idx="7"/>
              <a:endCxn id="15" idx="3"/>
            </p:cNvCxnSpPr>
            <p:nvPr/>
          </p:nvCxnSpPr>
          <p:spPr>
            <a:xfrm flipV="1">
              <a:off x="3002718" y="243339"/>
              <a:ext cx="1319992" cy="2583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59086" y="3373706"/>
            <a:ext cx="4447191" cy="3416939"/>
            <a:chOff x="59086" y="3373706"/>
            <a:chExt cx="4447191" cy="3416939"/>
          </a:xfrm>
        </p:grpSpPr>
        <p:sp>
          <p:nvSpPr>
            <p:cNvPr id="64" name="Rounded Rectangle 63"/>
            <p:cNvSpPr/>
            <p:nvPr/>
          </p:nvSpPr>
          <p:spPr>
            <a:xfrm>
              <a:off x="59086" y="3576993"/>
              <a:ext cx="3544956" cy="3213652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25753" y="6247306"/>
              <a:ext cx="3346173" cy="4398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95492" y="6402856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170564" y="6402856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6" idx="6"/>
              <a:endCxn id="67" idx="2"/>
            </p:cNvCxnSpPr>
            <p:nvPr/>
          </p:nvCxnSpPr>
          <p:spPr>
            <a:xfrm>
              <a:off x="439489" y="6474855"/>
              <a:ext cx="2731075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9" name="Down Arrow 128"/>
            <p:cNvSpPr/>
            <p:nvPr/>
          </p:nvSpPr>
          <p:spPr>
            <a:xfrm rot="2740422">
              <a:off x="3836945" y="3168396"/>
              <a:ext cx="464022" cy="8746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5753" y="3576993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Induce</a:t>
              </a:r>
              <a:endParaRPr lang="en-US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784806" y="3161486"/>
            <a:ext cx="4289620" cy="3630254"/>
            <a:chOff x="4784806" y="3161486"/>
            <a:chExt cx="4289620" cy="3630254"/>
          </a:xfrm>
        </p:grpSpPr>
        <p:sp>
          <p:nvSpPr>
            <p:cNvPr id="36" name="Rounded Rectangle 35"/>
            <p:cNvSpPr/>
            <p:nvPr/>
          </p:nvSpPr>
          <p:spPr>
            <a:xfrm>
              <a:off x="5529470" y="3578088"/>
              <a:ext cx="3544956" cy="3213652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089572" y="5572539"/>
              <a:ext cx="152741" cy="940904"/>
            </a:xfrm>
            <a:custGeom>
              <a:avLst/>
              <a:gdLst>
                <a:gd name="connsiteX0" fmla="*/ 119611 w 152741"/>
                <a:gd name="connsiteY0" fmla="*/ 940904 h 940904"/>
                <a:gd name="connsiteX1" fmla="*/ 341 w 152741"/>
                <a:gd name="connsiteY1" fmla="*/ 410818 h 940904"/>
                <a:gd name="connsiteX2" fmla="*/ 152741 w 152741"/>
                <a:gd name="connsiteY2" fmla="*/ 0 h 94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741" h="940904">
                  <a:moveTo>
                    <a:pt x="119611" y="940904"/>
                  </a:moveTo>
                  <a:cubicBezTo>
                    <a:pt x="57215" y="754269"/>
                    <a:pt x="-5181" y="567635"/>
                    <a:pt x="341" y="410818"/>
                  </a:cubicBezTo>
                  <a:cubicBezTo>
                    <a:pt x="5863" y="254001"/>
                    <a:pt x="79302" y="127000"/>
                    <a:pt x="152741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268817" y="5579165"/>
              <a:ext cx="125957" cy="927652"/>
            </a:xfrm>
            <a:custGeom>
              <a:avLst/>
              <a:gdLst>
                <a:gd name="connsiteX0" fmla="*/ 13253 w 125957"/>
                <a:gd name="connsiteY0" fmla="*/ 927652 h 927652"/>
                <a:gd name="connsiteX1" fmla="*/ 125896 w 125957"/>
                <a:gd name="connsiteY1" fmla="*/ 397565 h 927652"/>
                <a:gd name="connsiteX2" fmla="*/ 0 w 125957"/>
                <a:gd name="connsiteY2" fmla="*/ 0 h 92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957" h="927652">
                  <a:moveTo>
                    <a:pt x="13253" y="927652"/>
                  </a:moveTo>
                  <a:cubicBezTo>
                    <a:pt x="70679" y="739913"/>
                    <a:pt x="128105" y="552174"/>
                    <a:pt x="125896" y="397565"/>
                  </a:cubicBezTo>
                  <a:cubicBezTo>
                    <a:pt x="123687" y="242956"/>
                    <a:pt x="61843" y="121478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003096" y="5327374"/>
              <a:ext cx="252469" cy="1205948"/>
            </a:xfrm>
            <a:custGeom>
              <a:avLst/>
              <a:gdLst>
                <a:gd name="connsiteX0" fmla="*/ 192834 w 252469"/>
                <a:gd name="connsiteY0" fmla="*/ 1205948 h 1205948"/>
                <a:gd name="connsiteX1" fmla="*/ 677 w 252469"/>
                <a:gd name="connsiteY1" fmla="*/ 503583 h 1205948"/>
                <a:gd name="connsiteX2" fmla="*/ 252469 w 252469"/>
                <a:gd name="connsiteY2" fmla="*/ 0 h 120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469" h="1205948">
                  <a:moveTo>
                    <a:pt x="192834" y="1205948"/>
                  </a:moveTo>
                  <a:cubicBezTo>
                    <a:pt x="91786" y="955261"/>
                    <a:pt x="-9262" y="704574"/>
                    <a:pt x="677" y="503583"/>
                  </a:cubicBezTo>
                  <a:cubicBezTo>
                    <a:pt x="10616" y="302592"/>
                    <a:pt x="131542" y="151296"/>
                    <a:pt x="252469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275443" y="5347252"/>
              <a:ext cx="238540" cy="1272209"/>
            </a:xfrm>
            <a:custGeom>
              <a:avLst/>
              <a:gdLst>
                <a:gd name="connsiteX0" fmla="*/ 0 w 238540"/>
                <a:gd name="connsiteY0" fmla="*/ 1272209 h 1272209"/>
                <a:gd name="connsiteX1" fmla="*/ 238540 w 238540"/>
                <a:gd name="connsiteY1" fmla="*/ 377687 h 1272209"/>
                <a:gd name="connsiteX2" fmla="*/ 0 w 238540"/>
                <a:gd name="connsiteY2" fmla="*/ 0 h 127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540" h="1272209">
                  <a:moveTo>
                    <a:pt x="0" y="1272209"/>
                  </a:moveTo>
                  <a:cubicBezTo>
                    <a:pt x="119270" y="930965"/>
                    <a:pt x="238540" y="589722"/>
                    <a:pt x="238540" y="377687"/>
                  </a:cubicBezTo>
                  <a:cubicBezTo>
                    <a:pt x="238540" y="165652"/>
                    <a:pt x="119270" y="82826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910805" y="5128591"/>
              <a:ext cx="344760" cy="1437861"/>
            </a:xfrm>
            <a:custGeom>
              <a:avLst/>
              <a:gdLst>
                <a:gd name="connsiteX0" fmla="*/ 305004 w 344760"/>
                <a:gd name="connsiteY0" fmla="*/ 1437861 h 1437861"/>
                <a:gd name="connsiteX1" fmla="*/ 204 w 344760"/>
                <a:gd name="connsiteY1" fmla="*/ 616226 h 1437861"/>
                <a:gd name="connsiteX2" fmla="*/ 344760 w 344760"/>
                <a:gd name="connsiteY2" fmla="*/ 0 h 143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760" h="1437861">
                  <a:moveTo>
                    <a:pt x="305004" y="1437861"/>
                  </a:moveTo>
                  <a:cubicBezTo>
                    <a:pt x="149291" y="1146865"/>
                    <a:pt x="-6422" y="855869"/>
                    <a:pt x="204" y="616226"/>
                  </a:cubicBezTo>
                  <a:cubicBezTo>
                    <a:pt x="6830" y="376583"/>
                    <a:pt x="175795" y="188291"/>
                    <a:pt x="34476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288696" y="5135217"/>
              <a:ext cx="349583" cy="1530626"/>
            </a:xfrm>
            <a:custGeom>
              <a:avLst/>
              <a:gdLst>
                <a:gd name="connsiteX0" fmla="*/ 0 w 291553"/>
                <a:gd name="connsiteY0" fmla="*/ 1530626 h 1530626"/>
                <a:gd name="connsiteX1" fmla="*/ 291547 w 291553"/>
                <a:gd name="connsiteY1" fmla="*/ 748748 h 1530626"/>
                <a:gd name="connsiteX2" fmla="*/ 6626 w 291553"/>
                <a:gd name="connsiteY2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553" h="1530626">
                  <a:moveTo>
                    <a:pt x="0" y="1530626"/>
                  </a:moveTo>
                  <a:cubicBezTo>
                    <a:pt x="145221" y="1267239"/>
                    <a:pt x="290443" y="1003852"/>
                    <a:pt x="291547" y="748748"/>
                  </a:cubicBezTo>
                  <a:cubicBezTo>
                    <a:pt x="292651" y="493644"/>
                    <a:pt x="149638" y="246822"/>
                    <a:pt x="6626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791723" y="4883426"/>
              <a:ext cx="463842" cy="1683026"/>
            </a:xfrm>
            <a:custGeom>
              <a:avLst/>
              <a:gdLst>
                <a:gd name="connsiteX0" fmla="*/ 463842 w 463842"/>
                <a:gd name="connsiteY0" fmla="*/ 1683026 h 1683026"/>
                <a:gd name="connsiteX1" fmla="*/ 16 w 463842"/>
                <a:gd name="connsiteY1" fmla="*/ 722244 h 1683026"/>
                <a:gd name="connsiteX2" fmla="*/ 450590 w 463842"/>
                <a:gd name="connsiteY2" fmla="*/ 0 h 168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3842" h="1683026">
                  <a:moveTo>
                    <a:pt x="463842" y="1683026"/>
                  </a:moveTo>
                  <a:cubicBezTo>
                    <a:pt x="233033" y="1342887"/>
                    <a:pt x="2225" y="1002748"/>
                    <a:pt x="16" y="722244"/>
                  </a:cubicBezTo>
                  <a:cubicBezTo>
                    <a:pt x="-2193" y="441740"/>
                    <a:pt x="224198" y="220870"/>
                    <a:pt x="45059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268818" y="4850296"/>
              <a:ext cx="396628" cy="1775791"/>
            </a:xfrm>
            <a:custGeom>
              <a:avLst/>
              <a:gdLst>
                <a:gd name="connsiteX0" fmla="*/ 0 w 510223"/>
                <a:gd name="connsiteY0" fmla="*/ 1775791 h 1775791"/>
                <a:gd name="connsiteX1" fmla="*/ 510209 w 510223"/>
                <a:gd name="connsiteY1" fmla="*/ 815008 h 1775791"/>
                <a:gd name="connsiteX2" fmla="*/ 13253 w 510223"/>
                <a:gd name="connsiteY2" fmla="*/ 0 h 177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223" h="1775791">
                  <a:moveTo>
                    <a:pt x="0" y="1775791"/>
                  </a:moveTo>
                  <a:cubicBezTo>
                    <a:pt x="254000" y="1443382"/>
                    <a:pt x="508000" y="1110973"/>
                    <a:pt x="510209" y="815008"/>
                  </a:cubicBezTo>
                  <a:cubicBezTo>
                    <a:pt x="512418" y="519043"/>
                    <a:pt x="262835" y="259521"/>
                    <a:pt x="13253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738729" y="4678017"/>
              <a:ext cx="516835" cy="1921566"/>
            </a:xfrm>
            <a:custGeom>
              <a:avLst/>
              <a:gdLst>
                <a:gd name="connsiteX0" fmla="*/ 616272 w 642776"/>
                <a:gd name="connsiteY0" fmla="*/ 1921566 h 1921566"/>
                <a:gd name="connsiteX1" fmla="*/ 46 w 642776"/>
                <a:gd name="connsiteY1" fmla="*/ 987287 h 1921566"/>
                <a:gd name="connsiteX2" fmla="*/ 642776 w 642776"/>
                <a:gd name="connsiteY2" fmla="*/ 0 h 192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776" h="1921566">
                  <a:moveTo>
                    <a:pt x="616272" y="1921566"/>
                  </a:moveTo>
                  <a:cubicBezTo>
                    <a:pt x="305950" y="1614557"/>
                    <a:pt x="-4371" y="1307548"/>
                    <a:pt x="46" y="987287"/>
                  </a:cubicBezTo>
                  <a:cubicBezTo>
                    <a:pt x="4463" y="667026"/>
                    <a:pt x="323619" y="333513"/>
                    <a:pt x="642776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248939" y="4664765"/>
              <a:ext cx="603234" cy="1861931"/>
            </a:xfrm>
            <a:custGeom>
              <a:avLst/>
              <a:gdLst>
                <a:gd name="connsiteX0" fmla="*/ 59635 w 603234"/>
                <a:gd name="connsiteY0" fmla="*/ 1861931 h 1861931"/>
                <a:gd name="connsiteX1" fmla="*/ 602974 w 603234"/>
                <a:gd name="connsiteY1" fmla="*/ 1007165 h 1861931"/>
                <a:gd name="connsiteX2" fmla="*/ 0 w 603234"/>
                <a:gd name="connsiteY2" fmla="*/ 0 h 186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234" h="1861931">
                  <a:moveTo>
                    <a:pt x="59635" y="1861931"/>
                  </a:moveTo>
                  <a:cubicBezTo>
                    <a:pt x="336274" y="1589709"/>
                    <a:pt x="612913" y="1317487"/>
                    <a:pt x="602974" y="1007165"/>
                  </a:cubicBezTo>
                  <a:cubicBezTo>
                    <a:pt x="593035" y="696843"/>
                    <a:pt x="296517" y="348421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652198" y="4452730"/>
              <a:ext cx="603367" cy="2160105"/>
            </a:xfrm>
            <a:custGeom>
              <a:avLst/>
              <a:gdLst>
                <a:gd name="connsiteX0" fmla="*/ 530480 w 603367"/>
                <a:gd name="connsiteY0" fmla="*/ 2160105 h 2160105"/>
                <a:gd name="connsiteX1" fmla="*/ 393 w 603367"/>
                <a:gd name="connsiteY1" fmla="*/ 1265583 h 2160105"/>
                <a:gd name="connsiteX2" fmla="*/ 603367 w 603367"/>
                <a:gd name="connsiteY2" fmla="*/ 0 h 216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367" h="2160105">
                  <a:moveTo>
                    <a:pt x="530480" y="2160105"/>
                  </a:moveTo>
                  <a:cubicBezTo>
                    <a:pt x="259362" y="1892852"/>
                    <a:pt x="-11755" y="1625600"/>
                    <a:pt x="393" y="1265583"/>
                  </a:cubicBezTo>
                  <a:cubicBezTo>
                    <a:pt x="12541" y="905565"/>
                    <a:pt x="307954" y="452782"/>
                    <a:pt x="603367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242313" y="4472609"/>
              <a:ext cx="636211" cy="2093843"/>
            </a:xfrm>
            <a:custGeom>
              <a:avLst/>
              <a:gdLst>
                <a:gd name="connsiteX0" fmla="*/ 39757 w 636211"/>
                <a:gd name="connsiteY0" fmla="*/ 2093843 h 2093843"/>
                <a:gd name="connsiteX1" fmla="*/ 636104 w 636211"/>
                <a:gd name="connsiteY1" fmla="*/ 1331843 h 2093843"/>
                <a:gd name="connsiteX2" fmla="*/ 0 w 636211"/>
                <a:gd name="connsiteY2" fmla="*/ 0 h 20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211" h="2093843">
                  <a:moveTo>
                    <a:pt x="39757" y="2093843"/>
                  </a:moveTo>
                  <a:cubicBezTo>
                    <a:pt x="341243" y="1887330"/>
                    <a:pt x="642730" y="1680817"/>
                    <a:pt x="636104" y="1331843"/>
                  </a:cubicBezTo>
                  <a:cubicBezTo>
                    <a:pt x="629478" y="982869"/>
                    <a:pt x="314739" y="491434"/>
                    <a:pt x="0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453526" y="3783496"/>
              <a:ext cx="821917" cy="2816087"/>
            </a:xfrm>
            <a:custGeom>
              <a:avLst/>
              <a:gdLst>
                <a:gd name="connsiteX0" fmla="*/ 749031 w 821917"/>
                <a:gd name="connsiteY0" fmla="*/ 2816087 h 2816087"/>
                <a:gd name="connsiteX1" fmla="*/ 283 w 821917"/>
                <a:gd name="connsiteY1" fmla="*/ 1590261 h 2816087"/>
                <a:gd name="connsiteX2" fmla="*/ 821917 w 821917"/>
                <a:gd name="connsiteY2" fmla="*/ 0 h 281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917" h="2816087">
                  <a:moveTo>
                    <a:pt x="749031" y="2816087"/>
                  </a:moveTo>
                  <a:cubicBezTo>
                    <a:pt x="368583" y="2437848"/>
                    <a:pt x="-11865" y="2059609"/>
                    <a:pt x="283" y="1590261"/>
                  </a:cubicBezTo>
                  <a:cubicBezTo>
                    <a:pt x="12431" y="1120913"/>
                    <a:pt x="417174" y="560456"/>
                    <a:pt x="821917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255565" y="3803374"/>
              <a:ext cx="762089" cy="2816087"/>
            </a:xfrm>
            <a:custGeom>
              <a:avLst/>
              <a:gdLst>
                <a:gd name="connsiteX0" fmla="*/ 39757 w 762089"/>
                <a:gd name="connsiteY0" fmla="*/ 2816087 h 2816087"/>
                <a:gd name="connsiteX1" fmla="*/ 762000 w 762089"/>
                <a:gd name="connsiteY1" fmla="*/ 1888435 h 2816087"/>
                <a:gd name="connsiteX2" fmla="*/ 0 w 762089"/>
                <a:gd name="connsiteY2" fmla="*/ 0 h 281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89" h="2816087">
                  <a:moveTo>
                    <a:pt x="39757" y="2816087"/>
                  </a:moveTo>
                  <a:cubicBezTo>
                    <a:pt x="404191" y="2586935"/>
                    <a:pt x="768626" y="2357783"/>
                    <a:pt x="762000" y="1888435"/>
                  </a:cubicBezTo>
                  <a:cubicBezTo>
                    <a:pt x="755374" y="1419087"/>
                    <a:pt x="377687" y="709543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87689" y="480861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187689" y="4587500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187689" y="4366385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187689" y="3718396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6960617" y="393128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023456" y="6402855"/>
              <a:ext cx="457396" cy="2854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189959" y="549035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87689" y="5272187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187689" y="5040400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Down Arrow 129"/>
            <p:cNvSpPr/>
            <p:nvPr/>
          </p:nvSpPr>
          <p:spPr>
            <a:xfrm rot="18909264">
              <a:off x="4784806" y="3161486"/>
              <a:ext cx="464022" cy="8746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613788" y="3576993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Contract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ounded Rectangular Callout 132"/>
              <p:cNvSpPr/>
              <p:nvPr/>
            </p:nvSpPr>
            <p:spPr>
              <a:xfrm>
                <a:off x="6527799" y="439123"/>
                <a:ext cx="2150534" cy="771525"/>
              </a:xfrm>
              <a:prstGeom prst="wedgeRoundRectCallout">
                <a:avLst>
                  <a:gd name="adj1" fmla="val -110295"/>
                  <a:gd name="adj2" fmla="val 76877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 smtClean="0"/>
                  <a:t>Good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i="1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</a:t>
                </a:r>
                <a:r>
                  <a:rPr lang="en-US" sz="1600" i="1" dirty="0" smtClean="0">
                    <a:sym typeface="Wingdings" panose="05000000000000000000" pitchFamily="2" charset="2"/>
                  </a:rPr>
                  <a:t> 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133" name="Rounded Rectangular Callout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799" y="439123"/>
                <a:ext cx="2150534" cy="771525"/>
              </a:xfrm>
              <a:prstGeom prst="wedgeRoundRectCallout">
                <a:avLst>
                  <a:gd name="adj1" fmla="val -110295"/>
                  <a:gd name="adj2" fmla="val 76877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Rounded Rectangular Callout 133"/>
          <p:cNvSpPr/>
          <p:nvPr/>
        </p:nvSpPr>
        <p:spPr>
          <a:xfrm>
            <a:off x="357716" y="1411367"/>
            <a:ext cx="2150534" cy="771525"/>
          </a:xfrm>
          <a:prstGeom prst="wedgeRoundRectCallout">
            <a:avLst>
              <a:gd name="adj1" fmla="val 126713"/>
              <a:gd name="adj2" fmla="val 13394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Never good </a:t>
            </a:r>
            <a:r>
              <a:rPr lang="en-US" sz="1600" dirty="0" smtClean="0">
                <a:sym typeface="Wingdings" panose="05000000000000000000" pitchFamily="2" charset="2"/>
              </a:rPr>
              <a:t> </a:t>
            </a:r>
            <a:r>
              <a:rPr lang="en-US" sz="1600" i="1" dirty="0" smtClean="0">
                <a:sym typeface="Wingdings" panose="05000000000000000000" pitchFamily="2" charset="2"/>
              </a:rPr>
              <a:t> </a:t>
            </a:r>
            <a:endParaRPr lang="en-US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ounded Rectangular Callout 134"/>
              <p:cNvSpPr/>
              <p:nvPr/>
            </p:nvSpPr>
            <p:spPr>
              <a:xfrm>
                <a:off x="6652198" y="2562619"/>
                <a:ext cx="2150534" cy="771525"/>
              </a:xfrm>
              <a:prstGeom prst="wedgeRoundRectCallout">
                <a:avLst>
                  <a:gd name="adj1" fmla="val 3878"/>
                  <a:gd name="adj2" fmla="val 237096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 smtClean="0"/>
                  <a:t>Still good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i="1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</a:t>
                </a:r>
                <a:r>
                  <a:rPr lang="en-US" sz="1600" i="1" dirty="0" smtClean="0">
                    <a:sym typeface="Wingdings" panose="05000000000000000000" pitchFamily="2" charset="2"/>
                  </a:rPr>
                  <a:t> 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135" name="Rounded Rectangular Callout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198" y="2562619"/>
                <a:ext cx="2150534" cy="771525"/>
              </a:xfrm>
              <a:prstGeom prst="wedgeRoundRectCallout">
                <a:avLst>
                  <a:gd name="adj1" fmla="val 3878"/>
                  <a:gd name="adj2" fmla="val 237096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ounded Rectangular Callout 135"/>
          <p:cNvSpPr/>
          <p:nvPr/>
        </p:nvSpPr>
        <p:spPr>
          <a:xfrm>
            <a:off x="715655" y="4973131"/>
            <a:ext cx="2150534" cy="771525"/>
          </a:xfrm>
          <a:prstGeom prst="wedgeRoundRectCallout">
            <a:avLst>
              <a:gd name="adj1" fmla="val 9784"/>
              <a:gd name="adj2" fmla="val 1339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Always good</a:t>
            </a:r>
            <a:r>
              <a:rPr lang="en-US" sz="1600" i="1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</a:t>
            </a:r>
            <a:r>
              <a:rPr lang="en-US" sz="1600" i="1" dirty="0" smtClean="0">
                <a:sym typeface="Wingdings" panose="05000000000000000000" pitchFamily="2" charset="2"/>
              </a:rPr>
              <a:t> </a:t>
            </a:r>
            <a:endParaRPr lang="en-US" sz="1600" i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3149754" y="4354424"/>
            <a:ext cx="301661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Solutions to independent problems form solution to original problems </a:t>
            </a:r>
            <a:endParaRPr lang="en-US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799522" y="-19878"/>
            <a:ext cx="3544956" cy="3213652"/>
            <a:chOff x="2643403" y="-19878"/>
            <a:chExt cx="3544956" cy="3213652"/>
          </a:xfrm>
        </p:grpSpPr>
        <p:sp>
          <p:nvSpPr>
            <p:cNvPr id="4" name="Rounded Rectangle 3"/>
            <p:cNvSpPr/>
            <p:nvPr/>
          </p:nvSpPr>
          <p:spPr>
            <a:xfrm>
              <a:off x="2643403" y="-19878"/>
              <a:ext cx="3544956" cy="3213652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710070" y="2650435"/>
              <a:ext cx="3346173" cy="4398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79809" y="2805985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754881" y="2805985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6"/>
              <a:endCxn id="6" idx="2"/>
            </p:cNvCxnSpPr>
            <p:nvPr/>
          </p:nvCxnSpPr>
          <p:spPr>
            <a:xfrm>
              <a:off x="3023806" y="2877984"/>
              <a:ext cx="2731075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303892" y="1892388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301622" y="1674221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301622" y="144243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01622" y="1210648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301622" y="98953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301622" y="768419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01622" y="120430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074550" y="33331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17" name="Straight Connector 16"/>
            <p:cNvCxnSpPr>
              <a:stCxn id="5" idx="7"/>
              <a:endCxn id="9" idx="3"/>
            </p:cNvCxnSpPr>
            <p:nvPr/>
          </p:nvCxnSpPr>
          <p:spPr>
            <a:xfrm flipV="1">
              <a:off x="3002718" y="2015297"/>
              <a:ext cx="1322262" cy="8117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1"/>
              <a:endCxn id="9" idx="5"/>
            </p:cNvCxnSpPr>
            <p:nvPr/>
          </p:nvCxnSpPr>
          <p:spPr>
            <a:xfrm flipH="1" flipV="1">
              <a:off x="4426801" y="2015297"/>
              <a:ext cx="1349168" cy="811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7"/>
              <a:endCxn id="10" idx="3"/>
            </p:cNvCxnSpPr>
            <p:nvPr/>
          </p:nvCxnSpPr>
          <p:spPr>
            <a:xfrm flipV="1">
              <a:off x="3002718" y="1797130"/>
              <a:ext cx="1319992" cy="1029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1"/>
              <a:endCxn id="10" idx="5"/>
            </p:cNvCxnSpPr>
            <p:nvPr/>
          </p:nvCxnSpPr>
          <p:spPr>
            <a:xfrm flipH="1" flipV="1">
              <a:off x="4424531" y="1797130"/>
              <a:ext cx="1351438" cy="1029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1"/>
              <a:endCxn id="11" idx="5"/>
            </p:cNvCxnSpPr>
            <p:nvPr/>
          </p:nvCxnSpPr>
          <p:spPr>
            <a:xfrm flipH="1" flipV="1">
              <a:off x="4424531" y="1565343"/>
              <a:ext cx="1351438" cy="1261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1"/>
              <a:endCxn id="12" idx="5"/>
            </p:cNvCxnSpPr>
            <p:nvPr/>
          </p:nvCxnSpPr>
          <p:spPr>
            <a:xfrm flipH="1" flipV="1">
              <a:off x="4424531" y="1333557"/>
              <a:ext cx="1351438" cy="1493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11" idx="3"/>
            </p:cNvCxnSpPr>
            <p:nvPr/>
          </p:nvCxnSpPr>
          <p:spPr>
            <a:xfrm flipV="1">
              <a:off x="3002718" y="1565343"/>
              <a:ext cx="1319992" cy="1261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7"/>
              <a:endCxn id="12" idx="3"/>
            </p:cNvCxnSpPr>
            <p:nvPr/>
          </p:nvCxnSpPr>
          <p:spPr>
            <a:xfrm flipV="1">
              <a:off x="3002718" y="1333557"/>
              <a:ext cx="1319992" cy="1493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" idx="7"/>
              <a:endCxn id="13" idx="3"/>
            </p:cNvCxnSpPr>
            <p:nvPr/>
          </p:nvCxnSpPr>
          <p:spPr>
            <a:xfrm flipV="1">
              <a:off x="3002718" y="1112443"/>
              <a:ext cx="1319992" cy="1714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1"/>
              <a:endCxn id="13" idx="5"/>
            </p:cNvCxnSpPr>
            <p:nvPr/>
          </p:nvCxnSpPr>
          <p:spPr>
            <a:xfrm flipH="1" flipV="1">
              <a:off x="4424531" y="1112443"/>
              <a:ext cx="1351438" cy="1714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7"/>
              <a:endCxn id="14" idx="3"/>
            </p:cNvCxnSpPr>
            <p:nvPr/>
          </p:nvCxnSpPr>
          <p:spPr>
            <a:xfrm flipV="1">
              <a:off x="3002718" y="891328"/>
              <a:ext cx="1319992" cy="1935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6" idx="1"/>
              <a:endCxn id="14" idx="5"/>
            </p:cNvCxnSpPr>
            <p:nvPr/>
          </p:nvCxnSpPr>
          <p:spPr>
            <a:xfrm flipH="1" flipV="1">
              <a:off x="4424531" y="891328"/>
              <a:ext cx="1351438" cy="193574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1"/>
              <a:endCxn id="15" idx="5"/>
            </p:cNvCxnSpPr>
            <p:nvPr/>
          </p:nvCxnSpPr>
          <p:spPr>
            <a:xfrm flipH="1" flipV="1">
              <a:off x="4424531" y="243339"/>
              <a:ext cx="1351438" cy="2583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" idx="7"/>
              <a:endCxn id="15" idx="3"/>
            </p:cNvCxnSpPr>
            <p:nvPr/>
          </p:nvCxnSpPr>
          <p:spPr>
            <a:xfrm flipV="1">
              <a:off x="3002718" y="243339"/>
              <a:ext cx="1319992" cy="258373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59086" y="3373706"/>
            <a:ext cx="4447191" cy="3416939"/>
            <a:chOff x="59086" y="3373706"/>
            <a:chExt cx="4447191" cy="3416939"/>
          </a:xfrm>
        </p:grpSpPr>
        <p:sp>
          <p:nvSpPr>
            <p:cNvPr id="64" name="Rounded Rectangle 63"/>
            <p:cNvSpPr/>
            <p:nvPr/>
          </p:nvSpPr>
          <p:spPr>
            <a:xfrm>
              <a:off x="59086" y="3576993"/>
              <a:ext cx="3544956" cy="3213652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25753" y="6247306"/>
              <a:ext cx="3346173" cy="4398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95492" y="6402856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170564" y="6402856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6" idx="6"/>
              <a:endCxn id="67" idx="2"/>
            </p:cNvCxnSpPr>
            <p:nvPr/>
          </p:nvCxnSpPr>
          <p:spPr>
            <a:xfrm>
              <a:off x="439489" y="6474855"/>
              <a:ext cx="2731075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9" name="Down Arrow 128"/>
            <p:cNvSpPr/>
            <p:nvPr/>
          </p:nvSpPr>
          <p:spPr>
            <a:xfrm rot="2740422">
              <a:off x="3836945" y="3168396"/>
              <a:ext cx="464022" cy="8746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5753" y="3576993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Induce</a:t>
              </a:r>
              <a:endParaRPr lang="en-US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784806" y="3161486"/>
            <a:ext cx="4289620" cy="3630254"/>
            <a:chOff x="4784806" y="3161486"/>
            <a:chExt cx="4289620" cy="3630254"/>
          </a:xfrm>
        </p:grpSpPr>
        <p:sp>
          <p:nvSpPr>
            <p:cNvPr id="36" name="Rounded Rectangle 35"/>
            <p:cNvSpPr/>
            <p:nvPr/>
          </p:nvSpPr>
          <p:spPr>
            <a:xfrm>
              <a:off x="5529470" y="3578088"/>
              <a:ext cx="3544956" cy="3213652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089572" y="5572539"/>
              <a:ext cx="152741" cy="940904"/>
            </a:xfrm>
            <a:custGeom>
              <a:avLst/>
              <a:gdLst>
                <a:gd name="connsiteX0" fmla="*/ 119611 w 152741"/>
                <a:gd name="connsiteY0" fmla="*/ 940904 h 940904"/>
                <a:gd name="connsiteX1" fmla="*/ 341 w 152741"/>
                <a:gd name="connsiteY1" fmla="*/ 410818 h 940904"/>
                <a:gd name="connsiteX2" fmla="*/ 152741 w 152741"/>
                <a:gd name="connsiteY2" fmla="*/ 0 h 94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741" h="940904">
                  <a:moveTo>
                    <a:pt x="119611" y="940904"/>
                  </a:moveTo>
                  <a:cubicBezTo>
                    <a:pt x="57215" y="754269"/>
                    <a:pt x="-5181" y="567635"/>
                    <a:pt x="341" y="410818"/>
                  </a:cubicBezTo>
                  <a:cubicBezTo>
                    <a:pt x="5863" y="254001"/>
                    <a:pt x="79302" y="127000"/>
                    <a:pt x="152741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268817" y="5579165"/>
              <a:ext cx="125957" cy="927652"/>
            </a:xfrm>
            <a:custGeom>
              <a:avLst/>
              <a:gdLst>
                <a:gd name="connsiteX0" fmla="*/ 13253 w 125957"/>
                <a:gd name="connsiteY0" fmla="*/ 927652 h 927652"/>
                <a:gd name="connsiteX1" fmla="*/ 125896 w 125957"/>
                <a:gd name="connsiteY1" fmla="*/ 397565 h 927652"/>
                <a:gd name="connsiteX2" fmla="*/ 0 w 125957"/>
                <a:gd name="connsiteY2" fmla="*/ 0 h 92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957" h="927652">
                  <a:moveTo>
                    <a:pt x="13253" y="927652"/>
                  </a:moveTo>
                  <a:cubicBezTo>
                    <a:pt x="70679" y="739913"/>
                    <a:pt x="128105" y="552174"/>
                    <a:pt x="125896" y="397565"/>
                  </a:cubicBezTo>
                  <a:cubicBezTo>
                    <a:pt x="123687" y="242956"/>
                    <a:pt x="61843" y="121478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003096" y="5327374"/>
              <a:ext cx="252469" cy="1205948"/>
            </a:xfrm>
            <a:custGeom>
              <a:avLst/>
              <a:gdLst>
                <a:gd name="connsiteX0" fmla="*/ 192834 w 252469"/>
                <a:gd name="connsiteY0" fmla="*/ 1205948 h 1205948"/>
                <a:gd name="connsiteX1" fmla="*/ 677 w 252469"/>
                <a:gd name="connsiteY1" fmla="*/ 503583 h 1205948"/>
                <a:gd name="connsiteX2" fmla="*/ 252469 w 252469"/>
                <a:gd name="connsiteY2" fmla="*/ 0 h 120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469" h="1205948">
                  <a:moveTo>
                    <a:pt x="192834" y="1205948"/>
                  </a:moveTo>
                  <a:cubicBezTo>
                    <a:pt x="91786" y="955261"/>
                    <a:pt x="-9262" y="704574"/>
                    <a:pt x="677" y="503583"/>
                  </a:cubicBezTo>
                  <a:cubicBezTo>
                    <a:pt x="10616" y="302592"/>
                    <a:pt x="131542" y="151296"/>
                    <a:pt x="252469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275443" y="5347252"/>
              <a:ext cx="238540" cy="1272209"/>
            </a:xfrm>
            <a:custGeom>
              <a:avLst/>
              <a:gdLst>
                <a:gd name="connsiteX0" fmla="*/ 0 w 238540"/>
                <a:gd name="connsiteY0" fmla="*/ 1272209 h 1272209"/>
                <a:gd name="connsiteX1" fmla="*/ 238540 w 238540"/>
                <a:gd name="connsiteY1" fmla="*/ 377687 h 1272209"/>
                <a:gd name="connsiteX2" fmla="*/ 0 w 238540"/>
                <a:gd name="connsiteY2" fmla="*/ 0 h 127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540" h="1272209">
                  <a:moveTo>
                    <a:pt x="0" y="1272209"/>
                  </a:moveTo>
                  <a:cubicBezTo>
                    <a:pt x="119270" y="930965"/>
                    <a:pt x="238540" y="589722"/>
                    <a:pt x="238540" y="377687"/>
                  </a:cubicBezTo>
                  <a:cubicBezTo>
                    <a:pt x="238540" y="165652"/>
                    <a:pt x="119270" y="82826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910805" y="5128591"/>
              <a:ext cx="344760" cy="1437861"/>
            </a:xfrm>
            <a:custGeom>
              <a:avLst/>
              <a:gdLst>
                <a:gd name="connsiteX0" fmla="*/ 305004 w 344760"/>
                <a:gd name="connsiteY0" fmla="*/ 1437861 h 1437861"/>
                <a:gd name="connsiteX1" fmla="*/ 204 w 344760"/>
                <a:gd name="connsiteY1" fmla="*/ 616226 h 1437861"/>
                <a:gd name="connsiteX2" fmla="*/ 344760 w 344760"/>
                <a:gd name="connsiteY2" fmla="*/ 0 h 143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760" h="1437861">
                  <a:moveTo>
                    <a:pt x="305004" y="1437861"/>
                  </a:moveTo>
                  <a:cubicBezTo>
                    <a:pt x="149291" y="1146865"/>
                    <a:pt x="-6422" y="855869"/>
                    <a:pt x="204" y="616226"/>
                  </a:cubicBezTo>
                  <a:cubicBezTo>
                    <a:pt x="6830" y="376583"/>
                    <a:pt x="175795" y="188291"/>
                    <a:pt x="34476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288696" y="5135217"/>
              <a:ext cx="349583" cy="1530626"/>
            </a:xfrm>
            <a:custGeom>
              <a:avLst/>
              <a:gdLst>
                <a:gd name="connsiteX0" fmla="*/ 0 w 291553"/>
                <a:gd name="connsiteY0" fmla="*/ 1530626 h 1530626"/>
                <a:gd name="connsiteX1" fmla="*/ 291547 w 291553"/>
                <a:gd name="connsiteY1" fmla="*/ 748748 h 1530626"/>
                <a:gd name="connsiteX2" fmla="*/ 6626 w 291553"/>
                <a:gd name="connsiteY2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553" h="1530626">
                  <a:moveTo>
                    <a:pt x="0" y="1530626"/>
                  </a:moveTo>
                  <a:cubicBezTo>
                    <a:pt x="145221" y="1267239"/>
                    <a:pt x="290443" y="1003852"/>
                    <a:pt x="291547" y="748748"/>
                  </a:cubicBezTo>
                  <a:cubicBezTo>
                    <a:pt x="292651" y="493644"/>
                    <a:pt x="149638" y="246822"/>
                    <a:pt x="6626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791723" y="4883426"/>
              <a:ext cx="463842" cy="1683026"/>
            </a:xfrm>
            <a:custGeom>
              <a:avLst/>
              <a:gdLst>
                <a:gd name="connsiteX0" fmla="*/ 463842 w 463842"/>
                <a:gd name="connsiteY0" fmla="*/ 1683026 h 1683026"/>
                <a:gd name="connsiteX1" fmla="*/ 16 w 463842"/>
                <a:gd name="connsiteY1" fmla="*/ 722244 h 1683026"/>
                <a:gd name="connsiteX2" fmla="*/ 450590 w 463842"/>
                <a:gd name="connsiteY2" fmla="*/ 0 h 168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3842" h="1683026">
                  <a:moveTo>
                    <a:pt x="463842" y="1683026"/>
                  </a:moveTo>
                  <a:cubicBezTo>
                    <a:pt x="233033" y="1342887"/>
                    <a:pt x="2225" y="1002748"/>
                    <a:pt x="16" y="722244"/>
                  </a:cubicBezTo>
                  <a:cubicBezTo>
                    <a:pt x="-2193" y="441740"/>
                    <a:pt x="224198" y="220870"/>
                    <a:pt x="45059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268818" y="4850296"/>
              <a:ext cx="396628" cy="1775791"/>
            </a:xfrm>
            <a:custGeom>
              <a:avLst/>
              <a:gdLst>
                <a:gd name="connsiteX0" fmla="*/ 0 w 510223"/>
                <a:gd name="connsiteY0" fmla="*/ 1775791 h 1775791"/>
                <a:gd name="connsiteX1" fmla="*/ 510209 w 510223"/>
                <a:gd name="connsiteY1" fmla="*/ 815008 h 1775791"/>
                <a:gd name="connsiteX2" fmla="*/ 13253 w 510223"/>
                <a:gd name="connsiteY2" fmla="*/ 0 h 177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223" h="1775791">
                  <a:moveTo>
                    <a:pt x="0" y="1775791"/>
                  </a:moveTo>
                  <a:cubicBezTo>
                    <a:pt x="254000" y="1443382"/>
                    <a:pt x="508000" y="1110973"/>
                    <a:pt x="510209" y="815008"/>
                  </a:cubicBezTo>
                  <a:cubicBezTo>
                    <a:pt x="512418" y="519043"/>
                    <a:pt x="262835" y="259521"/>
                    <a:pt x="13253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738729" y="4678017"/>
              <a:ext cx="516835" cy="1921566"/>
            </a:xfrm>
            <a:custGeom>
              <a:avLst/>
              <a:gdLst>
                <a:gd name="connsiteX0" fmla="*/ 616272 w 642776"/>
                <a:gd name="connsiteY0" fmla="*/ 1921566 h 1921566"/>
                <a:gd name="connsiteX1" fmla="*/ 46 w 642776"/>
                <a:gd name="connsiteY1" fmla="*/ 987287 h 1921566"/>
                <a:gd name="connsiteX2" fmla="*/ 642776 w 642776"/>
                <a:gd name="connsiteY2" fmla="*/ 0 h 192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776" h="1921566">
                  <a:moveTo>
                    <a:pt x="616272" y="1921566"/>
                  </a:moveTo>
                  <a:cubicBezTo>
                    <a:pt x="305950" y="1614557"/>
                    <a:pt x="-4371" y="1307548"/>
                    <a:pt x="46" y="987287"/>
                  </a:cubicBezTo>
                  <a:cubicBezTo>
                    <a:pt x="4463" y="667026"/>
                    <a:pt x="323619" y="333513"/>
                    <a:pt x="642776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248939" y="4664765"/>
              <a:ext cx="603234" cy="1861931"/>
            </a:xfrm>
            <a:custGeom>
              <a:avLst/>
              <a:gdLst>
                <a:gd name="connsiteX0" fmla="*/ 59635 w 603234"/>
                <a:gd name="connsiteY0" fmla="*/ 1861931 h 1861931"/>
                <a:gd name="connsiteX1" fmla="*/ 602974 w 603234"/>
                <a:gd name="connsiteY1" fmla="*/ 1007165 h 1861931"/>
                <a:gd name="connsiteX2" fmla="*/ 0 w 603234"/>
                <a:gd name="connsiteY2" fmla="*/ 0 h 186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234" h="1861931">
                  <a:moveTo>
                    <a:pt x="59635" y="1861931"/>
                  </a:moveTo>
                  <a:cubicBezTo>
                    <a:pt x="336274" y="1589709"/>
                    <a:pt x="612913" y="1317487"/>
                    <a:pt x="602974" y="1007165"/>
                  </a:cubicBezTo>
                  <a:cubicBezTo>
                    <a:pt x="593035" y="696843"/>
                    <a:pt x="296517" y="348421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652198" y="4452730"/>
              <a:ext cx="603367" cy="2160105"/>
            </a:xfrm>
            <a:custGeom>
              <a:avLst/>
              <a:gdLst>
                <a:gd name="connsiteX0" fmla="*/ 530480 w 603367"/>
                <a:gd name="connsiteY0" fmla="*/ 2160105 h 2160105"/>
                <a:gd name="connsiteX1" fmla="*/ 393 w 603367"/>
                <a:gd name="connsiteY1" fmla="*/ 1265583 h 2160105"/>
                <a:gd name="connsiteX2" fmla="*/ 603367 w 603367"/>
                <a:gd name="connsiteY2" fmla="*/ 0 h 216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367" h="2160105">
                  <a:moveTo>
                    <a:pt x="530480" y="2160105"/>
                  </a:moveTo>
                  <a:cubicBezTo>
                    <a:pt x="259362" y="1892852"/>
                    <a:pt x="-11755" y="1625600"/>
                    <a:pt x="393" y="1265583"/>
                  </a:cubicBezTo>
                  <a:cubicBezTo>
                    <a:pt x="12541" y="905565"/>
                    <a:pt x="307954" y="452782"/>
                    <a:pt x="603367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242313" y="4472609"/>
              <a:ext cx="636211" cy="2093843"/>
            </a:xfrm>
            <a:custGeom>
              <a:avLst/>
              <a:gdLst>
                <a:gd name="connsiteX0" fmla="*/ 39757 w 636211"/>
                <a:gd name="connsiteY0" fmla="*/ 2093843 h 2093843"/>
                <a:gd name="connsiteX1" fmla="*/ 636104 w 636211"/>
                <a:gd name="connsiteY1" fmla="*/ 1331843 h 2093843"/>
                <a:gd name="connsiteX2" fmla="*/ 0 w 636211"/>
                <a:gd name="connsiteY2" fmla="*/ 0 h 20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211" h="2093843">
                  <a:moveTo>
                    <a:pt x="39757" y="2093843"/>
                  </a:moveTo>
                  <a:cubicBezTo>
                    <a:pt x="341243" y="1887330"/>
                    <a:pt x="642730" y="1680817"/>
                    <a:pt x="636104" y="1331843"/>
                  </a:cubicBezTo>
                  <a:cubicBezTo>
                    <a:pt x="629478" y="982869"/>
                    <a:pt x="314739" y="491434"/>
                    <a:pt x="0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453526" y="3783496"/>
              <a:ext cx="821917" cy="2816087"/>
            </a:xfrm>
            <a:custGeom>
              <a:avLst/>
              <a:gdLst>
                <a:gd name="connsiteX0" fmla="*/ 749031 w 821917"/>
                <a:gd name="connsiteY0" fmla="*/ 2816087 h 2816087"/>
                <a:gd name="connsiteX1" fmla="*/ 283 w 821917"/>
                <a:gd name="connsiteY1" fmla="*/ 1590261 h 2816087"/>
                <a:gd name="connsiteX2" fmla="*/ 821917 w 821917"/>
                <a:gd name="connsiteY2" fmla="*/ 0 h 281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917" h="2816087">
                  <a:moveTo>
                    <a:pt x="749031" y="2816087"/>
                  </a:moveTo>
                  <a:cubicBezTo>
                    <a:pt x="368583" y="2437848"/>
                    <a:pt x="-11865" y="2059609"/>
                    <a:pt x="283" y="1590261"/>
                  </a:cubicBezTo>
                  <a:cubicBezTo>
                    <a:pt x="12431" y="1120913"/>
                    <a:pt x="417174" y="560456"/>
                    <a:pt x="821917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255565" y="3803374"/>
              <a:ext cx="762089" cy="2816087"/>
            </a:xfrm>
            <a:custGeom>
              <a:avLst/>
              <a:gdLst>
                <a:gd name="connsiteX0" fmla="*/ 39757 w 762089"/>
                <a:gd name="connsiteY0" fmla="*/ 2816087 h 2816087"/>
                <a:gd name="connsiteX1" fmla="*/ 762000 w 762089"/>
                <a:gd name="connsiteY1" fmla="*/ 1888435 h 2816087"/>
                <a:gd name="connsiteX2" fmla="*/ 0 w 762089"/>
                <a:gd name="connsiteY2" fmla="*/ 0 h 281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89" h="2816087">
                  <a:moveTo>
                    <a:pt x="39757" y="2816087"/>
                  </a:moveTo>
                  <a:cubicBezTo>
                    <a:pt x="404191" y="2586935"/>
                    <a:pt x="768626" y="2357783"/>
                    <a:pt x="762000" y="1888435"/>
                  </a:cubicBezTo>
                  <a:cubicBezTo>
                    <a:pt x="755374" y="1419087"/>
                    <a:pt x="377687" y="709543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87689" y="480861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187689" y="4587500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187689" y="4366385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187689" y="3718396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6960617" y="393128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023456" y="6402855"/>
              <a:ext cx="457396" cy="2854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189959" y="549035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87689" y="5272187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187689" y="5040400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Down Arrow 129"/>
            <p:cNvSpPr/>
            <p:nvPr/>
          </p:nvSpPr>
          <p:spPr>
            <a:xfrm rot="18909264">
              <a:off x="4784806" y="3161486"/>
              <a:ext cx="464022" cy="8746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613788" y="3576993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Contract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ounded Rectangular Callout 132"/>
              <p:cNvSpPr/>
              <p:nvPr/>
            </p:nvSpPr>
            <p:spPr>
              <a:xfrm>
                <a:off x="6527799" y="439123"/>
                <a:ext cx="2150534" cy="771525"/>
              </a:xfrm>
              <a:prstGeom prst="wedgeRoundRectCallout">
                <a:avLst>
                  <a:gd name="adj1" fmla="val -110295"/>
                  <a:gd name="adj2" fmla="val 76877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 smtClean="0"/>
                  <a:t>Good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i="1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</a:t>
                </a:r>
                <a:r>
                  <a:rPr lang="en-US" sz="1600" i="1" dirty="0" smtClean="0">
                    <a:sym typeface="Wingdings" panose="05000000000000000000" pitchFamily="2" charset="2"/>
                  </a:rPr>
                  <a:t> 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133" name="Rounded Rectangular Callout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799" y="439123"/>
                <a:ext cx="2150534" cy="771525"/>
              </a:xfrm>
              <a:prstGeom prst="wedgeRoundRectCallout">
                <a:avLst>
                  <a:gd name="adj1" fmla="val -110295"/>
                  <a:gd name="adj2" fmla="val 76877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Rounded Rectangular Callout 133"/>
          <p:cNvSpPr/>
          <p:nvPr/>
        </p:nvSpPr>
        <p:spPr>
          <a:xfrm>
            <a:off x="357716" y="1411367"/>
            <a:ext cx="2150534" cy="771525"/>
          </a:xfrm>
          <a:prstGeom prst="wedgeRoundRectCallout">
            <a:avLst>
              <a:gd name="adj1" fmla="val 126713"/>
              <a:gd name="adj2" fmla="val 13394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Never good </a:t>
            </a:r>
            <a:r>
              <a:rPr lang="en-US" sz="1600" dirty="0" smtClean="0">
                <a:sym typeface="Wingdings" panose="05000000000000000000" pitchFamily="2" charset="2"/>
              </a:rPr>
              <a:t> </a:t>
            </a:r>
            <a:r>
              <a:rPr lang="en-US" sz="1600" i="1" dirty="0" smtClean="0">
                <a:sym typeface="Wingdings" panose="05000000000000000000" pitchFamily="2" charset="2"/>
              </a:rPr>
              <a:t> </a:t>
            </a:r>
            <a:endParaRPr lang="en-US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ounded Rectangular Callout 134"/>
              <p:cNvSpPr/>
              <p:nvPr/>
            </p:nvSpPr>
            <p:spPr>
              <a:xfrm>
                <a:off x="6652198" y="2562619"/>
                <a:ext cx="2150534" cy="771525"/>
              </a:xfrm>
              <a:prstGeom prst="wedgeRoundRectCallout">
                <a:avLst>
                  <a:gd name="adj1" fmla="val 3878"/>
                  <a:gd name="adj2" fmla="val 237096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 smtClean="0"/>
                  <a:t>Still good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i="1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</a:t>
                </a:r>
                <a:r>
                  <a:rPr lang="en-US" sz="1600" i="1" dirty="0" smtClean="0">
                    <a:sym typeface="Wingdings" panose="05000000000000000000" pitchFamily="2" charset="2"/>
                  </a:rPr>
                  <a:t> 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135" name="Rounded Rectangular Callout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198" y="2562619"/>
                <a:ext cx="2150534" cy="771525"/>
              </a:xfrm>
              <a:prstGeom prst="wedgeRoundRectCallout">
                <a:avLst>
                  <a:gd name="adj1" fmla="val 3878"/>
                  <a:gd name="adj2" fmla="val 237096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ounded Rectangular Callout 135"/>
          <p:cNvSpPr/>
          <p:nvPr/>
        </p:nvSpPr>
        <p:spPr>
          <a:xfrm>
            <a:off x="715655" y="4973131"/>
            <a:ext cx="2150534" cy="771525"/>
          </a:xfrm>
          <a:prstGeom prst="wedgeRoundRectCallout">
            <a:avLst>
              <a:gd name="adj1" fmla="val 9784"/>
              <a:gd name="adj2" fmla="val 1339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Always good</a:t>
            </a:r>
            <a:r>
              <a:rPr lang="en-US" sz="1600" i="1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</a:t>
            </a:r>
            <a:r>
              <a:rPr lang="en-US" sz="1600" i="1" dirty="0" smtClean="0">
                <a:sym typeface="Wingdings" panose="05000000000000000000" pitchFamily="2" charset="2"/>
              </a:rPr>
              <a:t> </a:t>
            </a:r>
            <a:endParaRPr lang="en-US" sz="1600" i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3149754" y="4354424"/>
            <a:ext cx="301661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Solutions to independent problems form solution to original problems </a:t>
            </a:r>
            <a:endParaRPr lang="en-US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788" y="5519529"/>
            <a:ext cx="1050462" cy="102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2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7079" y="748751"/>
            <a:ext cx="8547650" cy="2140227"/>
            <a:chOff x="477079" y="748751"/>
            <a:chExt cx="8547650" cy="2140227"/>
          </a:xfrm>
        </p:grpSpPr>
        <p:sp>
          <p:nvSpPr>
            <p:cNvPr id="3" name="Rounded Rectangle 2"/>
            <p:cNvSpPr/>
            <p:nvPr/>
          </p:nvSpPr>
          <p:spPr>
            <a:xfrm>
              <a:off x="477079" y="748751"/>
              <a:ext cx="8229599" cy="2140227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6712" y="801759"/>
              <a:ext cx="84880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 </a:t>
              </a:r>
              <a:r>
                <a:rPr lang="en-US" sz="2400" b="1" dirty="0" err="1" smtClean="0"/>
                <a:t>Matroid</a:t>
              </a:r>
              <a:r>
                <a:rPr lang="en-US" sz="2400" b="1" dirty="0" smtClean="0"/>
                <a:t> Secretary Problem, we can only estimate 50% of distribution of improving elements</a:t>
              </a:r>
            </a:p>
            <a:p>
              <a:endParaRPr lang="en-US" sz="2000" b="1" dirty="0" smtClean="0"/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Design protection layers based on sample. Current algorithms not so clean and don’t give a constant</a:t>
              </a:r>
              <a:endParaRPr lang="en-US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7079" y="3697360"/>
            <a:ext cx="8302486" cy="2140227"/>
            <a:chOff x="477079" y="3697360"/>
            <a:chExt cx="8302486" cy="2140227"/>
          </a:xfrm>
        </p:grpSpPr>
        <p:sp>
          <p:nvSpPr>
            <p:cNvPr id="4" name="Rounded Rectangle 3"/>
            <p:cNvSpPr/>
            <p:nvPr/>
          </p:nvSpPr>
          <p:spPr>
            <a:xfrm>
              <a:off x="477079" y="3697360"/>
              <a:ext cx="8229599" cy="2140227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712" y="3750368"/>
              <a:ext cx="824285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Even if you know distribution of improving elements, why should a decomposition exist?</a:t>
              </a:r>
            </a:p>
            <a:p>
              <a:endParaRPr lang="en-US" b="1" dirty="0" smtClean="0"/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We want a decomposition so that each improving element is good with constant probability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32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contention resolution schemes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element has a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of being active (improving)</a:t>
                </a:r>
              </a:p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in the </a:t>
                </a:r>
                <a:r>
                  <a:rPr lang="en-US" dirty="0" err="1" smtClean="0"/>
                  <a:t>matroid</a:t>
                </a:r>
                <a:r>
                  <a:rPr lang="en-US" dirty="0" smtClean="0"/>
                  <a:t> polytope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Simplifying assumption: distribution of active elements, is a product distribution.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Elements arrive in adversarial order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57202" y="3538330"/>
            <a:ext cx="7845286" cy="291318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41103" y="600020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6175" y="600020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6"/>
            <a:endCxn id="8" idx="2"/>
          </p:cNvCxnSpPr>
          <p:nvPr/>
        </p:nvCxnSpPr>
        <p:spPr>
          <a:xfrm>
            <a:off x="2985100" y="6072204"/>
            <a:ext cx="2731075" cy="0"/>
          </a:xfrm>
          <a:prstGeom prst="line">
            <a:avLst/>
          </a:prstGeom>
          <a:ln w="5715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262916" y="4868441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2916" y="4404868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2916" y="3962639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7" idx="7"/>
            <a:endCxn id="12" idx="3"/>
          </p:cNvCxnSpPr>
          <p:nvPr/>
        </p:nvCxnSpPr>
        <p:spPr>
          <a:xfrm flipV="1">
            <a:off x="2964012" y="4991350"/>
            <a:ext cx="1319992" cy="102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1"/>
            <a:endCxn id="12" idx="5"/>
          </p:cNvCxnSpPr>
          <p:nvPr/>
        </p:nvCxnSpPr>
        <p:spPr>
          <a:xfrm flipH="1" flipV="1">
            <a:off x="4385825" y="4991350"/>
            <a:ext cx="1351438" cy="102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1"/>
            <a:endCxn id="14" idx="5"/>
          </p:cNvCxnSpPr>
          <p:nvPr/>
        </p:nvCxnSpPr>
        <p:spPr>
          <a:xfrm flipH="1" flipV="1">
            <a:off x="4385825" y="4527777"/>
            <a:ext cx="1351438" cy="149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7"/>
            <a:endCxn id="14" idx="3"/>
          </p:cNvCxnSpPr>
          <p:nvPr/>
        </p:nvCxnSpPr>
        <p:spPr>
          <a:xfrm flipV="1">
            <a:off x="2964012" y="4527777"/>
            <a:ext cx="1319992" cy="149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7"/>
            <a:endCxn id="16" idx="3"/>
          </p:cNvCxnSpPr>
          <p:nvPr/>
        </p:nvCxnSpPr>
        <p:spPr>
          <a:xfrm flipV="1">
            <a:off x="2964012" y="4085548"/>
            <a:ext cx="1319992" cy="1935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1"/>
            <a:endCxn id="16" idx="5"/>
          </p:cNvCxnSpPr>
          <p:nvPr/>
        </p:nvCxnSpPr>
        <p:spPr>
          <a:xfrm flipH="1" flipV="1">
            <a:off x="4385825" y="4085548"/>
            <a:ext cx="1351438" cy="1935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43127" y="4591875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27" y="4591875"/>
                <a:ext cx="185530" cy="410369"/>
              </a:xfrm>
              <a:prstGeom prst="rect">
                <a:avLst/>
              </a:prstGeom>
              <a:blipFill rotWithShape="0">
                <a:blip r:embed="rId3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17843" y="4359965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843" y="4359965"/>
                <a:ext cx="185530" cy="410369"/>
              </a:xfrm>
              <a:prstGeom prst="rect">
                <a:avLst/>
              </a:prstGeom>
              <a:blipFill rotWithShape="0">
                <a:blip r:embed="rId4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82885" y="5088834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885" y="5088834"/>
                <a:ext cx="185530" cy="410369"/>
              </a:xfrm>
              <a:prstGeom prst="rect">
                <a:avLst/>
              </a:prstGeom>
              <a:blipFill rotWithShape="0">
                <a:blip r:embed="rId5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17016" y="4322592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16" y="4322592"/>
                <a:ext cx="185530" cy="410369"/>
              </a:xfrm>
              <a:prstGeom prst="rect">
                <a:avLst/>
              </a:prstGeom>
              <a:blipFill rotWithShape="0"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22242" y="4698750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242" y="4698750"/>
                <a:ext cx="185530" cy="410369"/>
              </a:xfrm>
              <a:prstGeom prst="rect">
                <a:avLst/>
              </a:prstGeom>
              <a:blipFill rotWithShape="0"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83886" y="5066609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86" y="5066609"/>
                <a:ext cx="185530" cy="410369"/>
              </a:xfrm>
              <a:prstGeom prst="rect">
                <a:avLst/>
              </a:prstGeom>
              <a:blipFill rotWithShape="0">
                <a:blip r:embed="rId6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63369" y="5726611"/>
                <a:ext cx="18553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69" y="5726611"/>
                <a:ext cx="185530" cy="253916"/>
              </a:xfrm>
              <a:prstGeom prst="rect">
                <a:avLst/>
              </a:prstGeom>
              <a:blipFill rotWithShape="0">
                <a:blip r:embed="rId8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ular Callout 50"/>
          <p:cNvSpPr/>
          <p:nvPr/>
        </p:nvSpPr>
        <p:spPr>
          <a:xfrm>
            <a:off x="5180746" y="3799954"/>
            <a:ext cx="2916802" cy="597355"/>
          </a:xfrm>
          <a:prstGeom prst="wedgeRoundRectCallout">
            <a:avLst>
              <a:gd name="adj1" fmla="val -58120"/>
              <a:gd name="adj2" fmla="val 769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 priori information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7787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1" grpId="0" animBg="1"/>
      <p:bldP spid="51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element has a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of being active (improving)</a:t>
                </a:r>
              </a:p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in the </a:t>
                </a:r>
                <a:r>
                  <a:rPr lang="en-US" dirty="0" err="1" smtClean="0"/>
                  <a:t>matroid</a:t>
                </a:r>
                <a:r>
                  <a:rPr lang="en-US" dirty="0" smtClean="0"/>
                  <a:t> polytope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Simplifying assumption: distribution of active elements, is a product distribution.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Elements arrive in adversarial order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57202" y="3538330"/>
            <a:ext cx="7845286" cy="291318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41103" y="600020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6175" y="600020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6"/>
            <a:endCxn id="8" idx="2"/>
          </p:cNvCxnSpPr>
          <p:nvPr/>
        </p:nvCxnSpPr>
        <p:spPr>
          <a:xfrm>
            <a:off x="2985100" y="6072204"/>
            <a:ext cx="2731075" cy="0"/>
          </a:xfrm>
          <a:prstGeom prst="line">
            <a:avLst/>
          </a:prstGeom>
          <a:ln w="5715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262916" y="4868441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2916" y="4404868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2916" y="3962639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7" idx="7"/>
            <a:endCxn id="12" idx="3"/>
          </p:cNvCxnSpPr>
          <p:nvPr/>
        </p:nvCxnSpPr>
        <p:spPr>
          <a:xfrm flipV="1">
            <a:off x="2964012" y="4991350"/>
            <a:ext cx="1319992" cy="102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1"/>
            <a:endCxn id="12" idx="5"/>
          </p:cNvCxnSpPr>
          <p:nvPr/>
        </p:nvCxnSpPr>
        <p:spPr>
          <a:xfrm flipH="1" flipV="1">
            <a:off x="4385825" y="4991350"/>
            <a:ext cx="1351438" cy="102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1"/>
            <a:endCxn id="14" idx="5"/>
          </p:cNvCxnSpPr>
          <p:nvPr/>
        </p:nvCxnSpPr>
        <p:spPr>
          <a:xfrm flipH="1" flipV="1">
            <a:off x="4385825" y="4527777"/>
            <a:ext cx="1351438" cy="149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7"/>
            <a:endCxn id="14" idx="3"/>
          </p:cNvCxnSpPr>
          <p:nvPr/>
        </p:nvCxnSpPr>
        <p:spPr>
          <a:xfrm flipV="1">
            <a:off x="2964012" y="4527777"/>
            <a:ext cx="1319992" cy="149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1"/>
            <a:endCxn id="16" idx="5"/>
          </p:cNvCxnSpPr>
          <p:nvPr/>
        </p:nvCxnSpPr>
        <p:spPr>
          <a:xfrm flipH="1" flipV="1">
            <a:off x="4385825" y="4085548"/>
            <a:ext cx="1351438" cy="1935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43127" y="4591875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27" y="4591875"/>
                <a:ext cx="185530" cy="410369"/>
              </a:xfrm>
              <a:prstGeom prst="rect">
                <a:avLst/>
              </a:prstGeom>
              <a:blipFill rotWithShape="0">
                <a:blip r:embed="rId3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964012" y="4085548"/>
            <a:ext cx="1319992" cy="1935745"/>
            <a:chOff x="2964012" y="4085548"/>
            <a:chExt cx="1319992" cy="1935745"/>
          </a:xfrm>
        </p:grpSpPr>
        <p:cxnSp>
          <p:nvCxnSpPr>
            <p:cNvPr id="29" name="Straight Connector 28"/>
            <p:cNvCxnSpPr>
              <a:stCxn id="7" idx="7"/>
              <a:endCxn id="16" idx="3"/>
            </p:cNvCxnSpPr>
            <p:nvPr/>
          </p:nvCxnSpPr>
          <p:spPr>
            <a:xfrm flipV="1">
              <a:off x="2964012" y="4085548"/>
              <a:ext cx="1319992" cy="193574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617843" y="4359965"/>
                  <a:ext cx="185530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843" y="4359965"/>
                  <a:ext cx="185530" cy="41036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82885" y="5088834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885" y="5088834"/>
                <a:ext cx="185530" cy="410369"/>
              </a:xfrm>
              <a:prstGeom prst="rect">
                <a:avLst/>
              </a:prstGeom>
              <a:blipFill rotWithShape="0">
                <a:blip r:embed="rId5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17016" y="4322592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16" y="4322592"/>
                <a:ext cx="185530" cy="410369"/>
              </a:xfrm>
              <a:prstGeom prst="rect">
                <a:avLst/>
              </a:prstGeom>
              <a:blipFill rotWithShape="0"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22242" y="4698750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242" y="4698750"/>
                <a:ext cx="185530" cy="410369"/>
              </a:xfrm>
              <a:prstGeom prst="rect">
                <a:avLst/>
              </a:prstGeom>
              <a:blipFill rotWithShape="0"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83886" y="5066609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86" y="5066609"/>
                <a:ext cx="185530" cy="410369"/>
              </a:xfrm>
              <a:prstGeom prst="rect">
                <a:avLst/>
              </a:prstGeom>
              <a:blipFill rotWithShape="0">
                <a:blip r:embed="rId6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63369" y="5726611"/>
                <a:ext cx="18553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69" y="5726611"/>
                <a:ext cx="185530" cy="253916"/>
              </a:xfrm>
              <a:prstGeom prst="rect">
                <a:avLst/>
              </a:prstGeom>
              <a:blipFill rotWithShape="0">
                <a:blip r:embed="rId8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92540" y="5015496"/>
            <a:ext cx="13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active </a:t>
            </a:r>
            <a:endParaRPr lang="en-US" dirty="0"/>
          </a:p>
        </p:txBody>
      </p:sp>
      <p:pic>
        <p:nvPicPr>
          <p:cNvPr id="2050" name="Picture 2" descr="Image result for coin flip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06" y="3805215"/>
            <a:ext cx="1034753" cy="103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element has a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of being active (improving)</a:t>
                </a:r>
              </a:p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in the </a:t>
                </a:r>
                <a:r>
                  <a:rPr lang="en-US" dirty="0" err="1" smtClean="0"/>
                  <a:t>matroid</a:t>
                </a:r>
                <a:r>
                  <a:rPr lang="en-US" dirty="0" smtClean="0"/>
                  <a:t> polytope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Simplifying assumption: distribution of active elements, is a product distribution.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Elements arrive in adversarial order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57202" y="3538330"/>
            <a:ext cx="7845286" cy="291318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41103" y="600020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6175" y="600020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6"/>
            <a:endCxn id="8" idx="2"/>
          </p:cNvCxnSpPr>
          <p:nvPr/>
        </p:nvCxnSpPr>
        <p:spPr>
          <a:xfrm>
            <a:off x="2985100" y="6072204"/>
            <a:ext cx="2731075" cy="0"/>
          </a:xfrm>
          <a:prstGeom prst="line">
            <a:avLst/>
          </a:prstGeom>
          <a:ln w="5715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262916" y="4868441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2916" y="4404868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2916" y="3962639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7" idx="7"/>
            <a:endCxn id="12" idx="3"/>
          </p:cNvCxnSpPr>
          <p:nvPr/>
        </p:nvCxnSpPr>
        <p:spPr>
          <a:xfrm flipV="1">
            <a:off x="2964012" y="4991350"/>
            <a:ext cx="1319992" cy="102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1"/>
            <a:endCxn id="12" idx="5"/>
          </p:cNvCxnSpPr>
          <p:nvPr/>
        </p:nvCxnSpPr>
        <p:spPr>
          <a:xfrm flipH="1" flipV="1">
            <a:off x="4385825" y="4991350"/>
            <a:ext cx="1351438" cy="102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1"/>
            <a:endCxn id="14" idx="5"/>
          </p:cNvCxnSpPr>
          <p:nvPr/>
        </p:nvCxnSpPr>
        <p:spPr>
          <a:xfrm flipH="1" flipV="1">
            <a:off x="4385825" y="4527777"/>
            <a:ext cx="1351438" cy="149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7"/>
            <a:endCxn id="14" idx="3"/>
          </p:cNvCxnSpPr>
          <p:nvPr/>
        </p:nvCxnSpPr>
        <p:spPr>
          <a:xfrm flipV="1">
            <a:off x="2964012" y="4527777"/>
            <a:ext cx="1319992" cy="149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1"/>
            <a:endCxn id="16" idx="5"/>
          </p:cNvCxnSpPr>
          <p:nvPr/>
        </p:nvCxnSpPr>
        <p:spPr>
          <a:xfrm flipH="1" flipV="1">
            <a:off x="4385825" y="4085548"/>
            <a:ext cx="1351438" cy="19357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43127" y="4591875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27" y="4591875"/>
                <a:ext cx="185530" cy="410369"/>
              </a:xfrm>
              <a:prstGeom prst="rect">
                <a:avLst/>
              </a:prstGeom>
              <a:blipFill rotWithShape="0">
                <a:blip r:embed="rId3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82885" y="5088834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885" y="5088834"/>
                <a:ext cx="185530" cy="410369"/>
              </a:xfrm>
              <a:prstGeom prst="rect">
                <a:avLst/>
              </a:prstGeom>
              <a:blipFill rotWithShape="0"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17016" y="4322592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16" y="4322592"/>
                <a:ext cx="185530" cy="410369"/>
              </a:xfrm>
              <a:prstGeom prst="rect">
                <a:avLst/>
              </a:prstGeom>
              <a:blipFill rotWithShape="0">
                <a:blip r:embed="rId5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22242" y="4698750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242" y="4698750"/>
                <a:ext cx="185530" cy="410369"/>
              </a:xfrm>
              <a:prstGeom prst="rect">
                <a:avLst/>
              </a:prstGeom>
              <a:blipFill rotWithShape="0"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83886" y="5066609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86" y="5066609"/>
                <a:ext cx="185530" cy="410369"/>
              </a:xfrm>
              <a:prstGeom prst="rect">
                <a:avLst/>
              </a:prstGeom>
              <a:blipFill rotWithShape="0">
                <a:blip r:embed="rId5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63369" y="5726611"/>
                <a:ext cx="18553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69" y="5726611"/>
                <a:ext cx="185530" cy="253916"/>
              </a:xfrm>
              <a:prstGeom prst="rect">
                <a:avLst/>
              </a:prstGeom>
              <a:blipFill rotWithShape="0">
                <a:blip r:embed="rId7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311808" y="5015496"/>
            <a:ext cx="13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</a:t>
            </a:r>
            <a:endParaRPr lang="en-US" dirty="0"/>
          </a:p>
        </p:txBody>
      </p:sp>
      <p:pic>
        <p:nvPicPr>
          <p:cNvPr id="2050" name="Picture 2" descr="Image result for coin flip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06" y="3805215"/>
            <a:ext cx="1034753" cy="103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element has a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of being active (improving)</a:t>
                </a:r>
              </a:p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in the </a:t>
                </a:r>
                <a:r>
                  <a:rPr lang="en-US" dirty="0" err="1" smtClean="0"/>
                  <a:t>matroid</a:t>
                </a:r>
                <a:r>
                  <a:rPr lang="en-US" dirty="0" smtClean="0"/>
                  <a:t> polytope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Simplifying assumption: distribution of active elements, is a product distribution.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Elements arrive in adversarial order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57202" y="3538330"/>
            <a:ext cx="7845286" cy="291318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41103" y="600020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6175" y="6000205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6"/>
            <a:endCxn id="8" idx="2"/>
          </p:cNvCxnSpPr>
          <p:nvPr/>
        </p:nvCxnSpPr>
        <p:spPr>
          <a:xfrm>
            <a:off x="2985100" y="6072204"/>
            <a:ext cx="2731075" cy="0"/>
          </a:xfrm>
          <a:prstGeom prst="line">
            <a:avLst/>
          </a:prstGeom>
          <a:ln w="5715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262916" y="4868441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2916" y="4404868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2916" y="3962639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7" idx="7"/>
            <a:endCxn id="12" idx="3"/>
          </p:cNvCxnSpPr>
          <p:nvPr/>
        </p:nvCxnSpPr>
        <p:spPr>
          <a:xfrm flipV="1">
            <a:off x="2964012" y="4991350"/>
            <a:ext cx="1319992" cy="102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1"/>
            <a:endCxn id="12" idx="5"/>
          </p:cNvCxnSpPr>
          <p:nvPr/>
        </p:nvCxnSpPr>
        <p:spPr>
          <a:xfrm flipH="1" flipV="1">
            <a:off x="4385825" y="4991350"/>
            <a:ext cx="1351438" cy="102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1"/>
            <a:endCxn id="14" idx="5"/>
          </p:cNvCxnSpPr>
          <p:nvPr/>
        </p:nvCxnSpPr>
        <p:spPr>
          <a:xfrm flipH="1" flipV="1">
            <a:off x="4385825" y="4527777"/>
            <a:ext cx="1351438" cy="1493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1"/>
            <a:endCxn id="16" idx="5"/>
          </p:cNvCxnSpPr>
          <p:nvPr/>
        </p:nvCxnSpPr>
        <p:spPr>
          <a:xfrm flipH="1" flipV="1">
            <a:off x="4385825" y="4085548"/>
            <a:ext cx="1351438" cy="19357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964012" y="4527777"/>
            <a:ext cx="1319992" cy="1493516"/>
            <a:chOff x="2964012" y="4527777"/>
            <a:chExt cx="1319992" cy="1493516"/>
          </a:xfrm>
        </p:grpSpPr>
        <p:cxnSp>
          <p:nvCxnSpPr>
            <p:cNvPr id="26" name="Straight Connector 25"/>
            <p:cNvCxnSpPr>
              <a:stCxn id="7" idx="7"/>
              <a:endCxn id="14" idx="3"/>
            </p:cNvCxnSpPr>
            <p:nvPr/>
          </p:nvCxnSpPr>
          <p:spPr>
            <a:xfrm flipV="1">
              <a:off x="2964012" y="4527777"/>
              <a:ext cx="1319992" cy="14935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843127" y="4591875"/>
                  <a:ext cx="185530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3127" y="4591875"/>
                  <a:ext cx="185530" cy="41036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82885" y="5088834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885" y="5088834"/>
                <a:ext cx="185530" cy="410369"/>
              </a:xfrm>
              <a:prstGeom prst="rect">
                <a:avLst/>
              </a:prstGeom>
              <a:blipFill rotWithShape="0"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17016" y="4322592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16" y="4322592"/>
                <a:ext cx="185530" cy="410369"/>
              </a:xfrm>
              <a:prstGeom prst="rect">
                <a:avLst/>
              </a:prstGeom>
              <a:blipFill rotWithShape="0">
                <a:blip r:embed="rId5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22242" y="4698750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242" y="4698750"/>
                <a:ext cx="185530" cy="410369"/>
              </a:xfrm>
              <a:prstGeom prst="rect">
                <a:avLst/>
              </a:prstGeom>
              <a:blipFill rotWithShape="0"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83886" y="5066609"/>
                <a:ext cx="18553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86" y="5066609"/>
                <a:ext cx="185530" cy="410369"/>
              </a:xfrm>
              <a:prstGeom prst="rect">
                <a:avLst/>
              </a:prstGeom>
              <a:blipFill rotWithShape="0">
                <a:blip r:embed="rId5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63369" y="5726611"/>
                <a:ext cx="18553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69" y="5726611"/>
                <a:ext cx="185530" cy="253916"/>
              </a:xfrm>
              <a:prstGeom prst="rect">
                <a:avLst/>
              </a:prstGeom>
              <a:blipFill rotWithShape="0">
                <a:blip r:embed="rId7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311808" y="5015496"/>
            <a:ext cx="13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</a:t>
            </a:r>
            <a:endParaRPr lang="en-US" dirty="0"/>
          </a:p>
        </p:txBody>
      </p:sp>
      <p:pic>
        <p:nvPicPr>
          <p:cNvPr id="2050" name="Picture 2" descr="Image result for coin flip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06" y="3805215"/>
            <a:ext cx="1034753" cy="103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5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457200" y="4146177"/>
            <a:ext cx="8229599" cy="230097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334" y="5032704"/>
            <a:ext cx="986118" cy="874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4568" t="52176" r="1787" b="3387"/>
          <a:stretch/>
        </p:blipFill>
        <p:spPr>
          <a:xfrm>
            <a:off x="1053353" y="4739189"/>
            <a:ext cx="1177446" cy="116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727" y="5167627"/>
            <a:ext cx="552076" cy="552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4117" y="44948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7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7676" y="5797714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4902" y="5033242"/>
            <a:ext cx="986118" cy="8743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00929" y="4484836"/>
            <a:ext cx="50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8</a:t>
            </a:r>
            <a:r>
              <a:rPr lang="en-US" b="1" dirty="0" smtClean="0">
                <a:solidFill>
                  <a:schemeClr val="tx2"/>
                </a:solidFill>
              </a:rPr>
              <a:t>.1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9834" y="5797714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1020" y="5033242"/>
            <a:ext cx="986118" cy="87435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46570" y="4495143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7011" y="5786299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Reject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7138" y="5033242"/>
            <a:ext cx="986118" cy="8743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70110" y="4495143"/>
            <a:ext cx="86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7.2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1886" y="5786299"/>
            <a:ext cx="95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Accept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6921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274638"/>
            <a:ext cx="8229600" cy="8471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Classic secretary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457200" y="1549385"/>
                <a:ext cx="8229599" cy="838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GOAL:  </a:t>
                </a:r>
                <a:r>
                  <a:rPr lang="en-US" dirty="0" smtClean="0"/>
                  <a:t>Select best out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job offers with probability as high as possible</a:t>
                </a: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49385"/>
                <a:ext cx="8229599" cy="838580"/>
              </a:xfrm>
              <a:prstGeom prst="rect">
                <a:avLst/>
              </a:prstGeom>
              <a:blipFill rotWithShape="0">
                <a:blip r:embed="rId9"/>
                <a:stretch>
                  <a:fillRect l="-741" t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ular Callout 31"/>
          <p:cNvSpPr/>
          <p:nvPr/>
        </p:nvSpPr>
        <p:spPr>
          <a:xfrm rot="10800000" flipV="1">
            <a:off x="2648444" y="1215937"/>
            <a:ext cx="1203851" cy="263138"/>
          </a:xfrm>
          <a:prstGeom prst="wedgeRoundRectCallout">
            <a:avLst>
              <a:gd name="adj1" fmla="val -17205"/>
              <a:gd name="adj2" fmla="val 114657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</a:t>
            </a:r>
            <a:r>
              <a:rPr lang="en-US" sz="1400" dirty="0" smtClean="0"/>
              <a:t>his is known</a:t>
            </a:r>
            <a:endParaRPr lang="en-US" sz="14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860372" y="2230194"/>
            <a:ext cx="7463218" cy="13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Offers arrive in a random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value of seen offers can be compared with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After each job offer </a:t>
            </a:r>
            <a:r>
              <a:rPr lang="en-US" sz="1800" i="1" dirty="0" smtClean="0"/>
              <a:t>decide irrevocably </a:t>
            </a:r>
            <a:r>
              <a:rPr lang="en-US" sz="1800" dirty="0" smtClean="0"/>
              <a:t>whether to accept or not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877122" y="741718"/>
            <a:ext cx="180679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22067" y="1015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“job”</a:t>
            </a:r>
            <a:endParaRPr lang="en-US" sz="3200" kern="1200" dirty="0">
              <a:solidFill>
                <a:schemeClr val="accent2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252930">
            <a:off x="2663590" y="4925556"/>
            <a:ext cx="669414" cy="373311"/>
          </a:xfrm>
          <a:prstGeom prst="rect">
            <a:avLst/>
          </a:prstGeom>
          <a:ln w="3175" cap="sq" cmpd="sng">
            <a:noFill/>
            <a:miter lim="800000"/>
          </a:ln>
          <a:effectLst/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5177" y="4916345"/>
            <a:ext cx="351116" cy="4468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363088">
            <a:off x="4627583" y="4812144"/>
            <a:ext cx="929000" cy="341856"/>
          </a:xfrm>
          <a:prstGeom prst="rect">
            <a:avLst/>
          </a:prstGeom>
        </p:spPr>
      </p:pic>
      <p:pic>
        <p:nvPicPr>
          <p:cNvPr id="1026" name="Picture 2" descr="http://www.sigada.org/conf/hilt2012/Microsoft-Research-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71">
            <a:off x="5561735" y="4906648"/>
            <a:ext cx="1083817" cy="3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3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356357"/>
            <a:ext cx="8054841" cy="2109086"/>
            <a:chOff x="457200" y="3841147"/>
            <a:chExt cx="8054841" cy="1686793"/>
          </a:xfrm>
        </p:grpSpPr>
        <p:sp>
          <p:nvSpPr>
            <p:cNvPr id="5" name="Rectangle 4"/>
            <p:cNvSpPr/>
            <p:nvPr/>
          </p:nvSpPr>
          <p:spPr>
            <a:xfrm>
              <a:off x="457200" y="3841147"/>
              <a:ext cx="8054841" cy="16867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45041" y="3941910"/>
                  <a:ext cx="7948344" cy="15517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1F497D"/>
                      </a:solidFill>
                    </a:rPr>
                    <a:t>THEOREM: </a:t>
                  </a:r>
                  <a:endParaRPr lang="en-US" b="1" dirty="0">
                    <a:solidFill>
                      <a:srgbClr val="1F497D"/>
                    </a:solidFill>
                  </a:endParaRPr>
                </a:p>
                <a:p>
                  <a:r>
                    <a:rPr lang="en-US" b="1" dirty="0" smtClean="0">
                      <a:solidFill>
                        <a:srgbClr val="1F497D"/>
                      </a:solidFill>
                    </a:rPr>
                    <a:t>	</a:t>
                  </a:r>
                </a:p>
                <a:p>
                  <a:r>
                    <a:rPr lang="en-US" sz="2000" dirty="0"/>
                    <a:t>	</a:t>
                  </a:r>
                  <a:r>
                    <a:rPr lang="en-US" sz="2000" dirty="0" smtClean="0"/>
                    <a:t>There is an online algorithm such that for each element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endParaRPr lang="en-US" sz="2000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en-US" sz="2000" b="0" dirty="0" smtClean="0"/>
                    <a:t>			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⁡[</m:t>
                      </m:r>
                    </m:oMath>
                  </a14:m>
                  <a:r>
                    <a:rPr lang="en-US" sz="2000" dirty="0" smtClean="0"/>
                    <a:t>e is selected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| </m:t>
                      </m:r>
                    </m:oMath>
                  </a14:m>
                  <a:r>
                    <a:rPr lang="en-US" sz="2000" dirty="0" smtClean="0"/>
                    <a:t>e is active]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041" y="3941910"/>
                  <a:ext cx="7948344" cy="155170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13" t="-15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6257153" y="1511407"/>
            <a:ext cx="2077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Feldman, S.,  Zenklusen’16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098" y="4187687"/>
            <a:ext cx="788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proof is by decomposing the </a:t>
            </a:r>
            <a:r>
              <a:rPr lang="en-US" sz="2400" dirty="0" err="1" smtClean="0"/>
              <a:t>matroid</a:t>
            </a:r>
            <a:r>
              <a:rPr lang="en-US" sz="2400" dirty="0" smtClean="0"/>
              <a:t> just as we wanted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32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5374" cy="847195"/>
          </a:xfrm>
        </p:spPr>
        <p:txBody>
          <a:bodyPr>
            <a:normAutofit/>
          </a:bodyPr>
          <a:lstStyle/>
          <a:p>
            <a:r>
              <a:rPr lang="en-US" dirty="0" smtClean="0"/>
              <a:t>Further motivation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49358" y="1481142"/>
            <a:ext cx="7845286" cy="2913182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58682" y="3412541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02214" y="339145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6"/>
            <a:endCxn id="6" idx="2"/>
          </p:cNvCxnSpPr>
          <p:nvPr/>
        </p:nvCxnSpPr>
        <p:spPr>
          <a:xfrm flipV="1">
            <a:off x="2202679" y="3463452"/>
            <a:ext cx="1099535" cy="210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825084" y="2049506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" idx="1"/>
            <a:endCxn id="9" idx="5"/>
          </p:cNvCxnSpPr>
          <p:nvPr/>
        </p:nvCxnSpPr>
        <p:spPr>
          <a:xfrm flipH="1" flipV="1">
            <a:off x="2947993" y="2172415"/>
            <a:ext cx="375309" cy="1240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7"/>
            <a:endCxn id="9" idx="3"/>
          </p:cNvCxnSpPr>
          <p:nvPr/>
        </p:nvCxnSpPr>
        <p:spPr>
          <a:xfrm flipV="1">
            <a:off x="2181591" y="2172415"/>
            <a:ext cx="664581" cy="1261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253070" y="1636471"/>
            <a:ext cx="3073983" cy="1716756"/>
            <a:chOff x="2412452" y="3434601"/>
            <a:chExt cx="5244353" cy="2969025"/>
          </a:xfrm>
        </p:grpSpPr>
        <p:grpSp>
          <p:nvGrpSpPr>
            <p:cNvPr id="26" name="Group 25"/>
            <p:cNvGrpSpPr/>
            <p:nvPr/>
          </p:nvGrpSpPr>
          <p:grpSpPr>
            <a:xfrm>
              <a:off x="2412452" y="3434601"/>
              <a:ext cx="5244353" cy="2969025"/>
              <a:chOff x="1117371" y="2258000"/>
              <a:chExt cx="5244353" cy="296902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117371" y="2258000"/>
                <a:ext cx="5244353" cy="2921031"/>
              </a:xfrm>
              <a:prstGeom prst="roundRect">
                <a:avLst>
                  <a:gd name="adj" fmla="val 7052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909255" y="2758529"/>
                <a:ext cx="0" cy="213658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909255" y="4895117"/>
                <a:ext cx="3458882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5388978" y="4710451"/>
                <a:ext cx="937972" cy="51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value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196636" y="2292080"/>
                <a:ext cx="1238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Probability </a:t>
                </a:r>
                <a:endParaRPr lang="en-US" dirty="0"/>
              </a:p>
            </p:txBody>
          </p:sp>
        </p:grpSp>
        <p:sp>
          <p:nvSpPr>
            <p:cNvPr id="33" name="Freeform 32"/>
            <p:cNvSpPr/>
            <p:nvPr/>
          </p:nvSpPr>
          <p:spPr>
            <a:xfrm>
              <a:off x="3293165" y="4598504"/>
              <a:ext cx="3067878" cy="1431235"/>
            </a:xfrm>
            <a:custGeom>
              <a:avLst/>
              <a:gdLst>
                <a:gd name="connsiteX0" fmla="*/ 0 w 3067878"/>
                <a:gd name="connsiteY0" fmla="*/ 1431235 h 1431235"/>
                <a:gd name="connsiteX1" fmla="*/ 39757 w 3067878"/>
                <a:gd name="connsiteY1" fmla="*/ 1398105 h 1431235"/>
                <a:gd name="connsiteX2" fmla="*/ 53009 w 3067878"/>
                <a:gd name="connsiteY2" fmla="*/ 1371600 h 1431235"/>
                <a:gd name="connsiteX3" fmla="*/ 92765 w 3067878"/>
                <a:gd name="connsiteY3" fmla="*/ 1318592 h 1431235"/>
                <a:gd name="connsiteX4" fmla="*/ 112644 w 3067878"/>
                <a:gd name="connsiteY4" fmla="*/ 1298713 h 1431235"/>
                <a:gd name="connsiteX5" fmla="*/ 145774 w 3067878"/>
                <a:gd name="connsiteY5" fmla="*/ 1252331 h 1431235"/>
                <a:gd name="connsiteX6" fmla="*/ 159026 w 3067878"/>
                <a:gd name="connsiteY6" fmla="*/ 1225826 h 1431235"/>
                <a:gd name="connsiteX7" fmla="*/ 172278 w 3067878"/>
                <a:gd name="connsiteY7" fmla="*/ 1205948 h 1431235"/>
                <a:gd name="connsiteX8" fmla="*/ 192157 w 3067878"/>
                <a:gd name="connsiteY8" fmla="*/ 1166192 h 1431235"/>
                <a:gd name="connsiteX9" fmla="*/ 205409 w 3067878"/>
                <a:gd name="connsiteY9" fmla="*/ 1152939 h 1431235"/>
                <a:gd name="connsiteX10" fmla="*/ 218661 w 3067878"/>
                <a:gd name="connsiteY10" fmla="*/ 1133061 h 1431235"/>
                <a:gd name="connsiteX11" fmla="*/ 251792 w 3067878"/>
                <a:gd name="connsiteY11" fmla="*/ 1093305 h 1431235"/>
                <a:gd name="connsiteX12" fmla="*/ 284922 w 3067878"/>
                <a:gd name="connsiteY12" fmla="*/ 1046922 h 1431235"/>
                <a:gd name="connsiteX13" fmla="*/ 311426 w 3067878"/>
                <a:gd name="connsiteY13" fmla="*/ 1007166 h 1431235"/>
                <a:gd name="connsiteX14" fmla="*/ 337931 w 3067878"/>
                <a:gd name="connsiteY14" fmla="*/ 993913 h 1431235"/>
                <a:gd name="connsiteX15" fmla="*/ 384313 w 3067878"/>
                <a:gd name="connsiteY15" fmla="*/ 947531 h 1431235"/>
                <a:gd name="connsiteX16" fmla="*/ 404192 w 3067878"/>
                <a:gd name="connsiteY16" fmla="*/ 927653 h 1431235"/>
                <a:gd name="connsiteX17" fmla="*/ 430696 w 3067878"/>
                <a:gd name="connsiteY17" fmla="*/ 907774 h 1431235"/>
                <a:gd name="connsiteX18" fmla="*/ 450574 w 3067878"/>
                <a:gd name="connsiteY18" fmla="*/ 887896 h 1431235"/>
                <a:gd name="connsiteX19" fmla="*/ 463826 w 3067878"/>
                <a:gd name="connsiteY19" fmla="*/ 868018 h 1431235"/>
                <a:gd name="connsiteX20" fmla="*/ 490331 w 3067878"/>
                <a:gd name="connsiteY20" fmla="*/ 854766 h 1431235"/>
                <a:gd name="connsiteX21" fmla="*/ 516835 w 3067878"/>
                <a:gd name="connsiteY21" fmla="*/ 815009 h 1431235"/>
                <a:gd name="connsiteX22" fmla="*/ 543339 w 3067878"/>
                <a:gd name="connsiteY22" fmla="*/ 768626 h 1431235"/>
                <a:gd name="connsiteX23" fmla="*/ 556592 w 3067878"/>
                <a:gd name="connsiteY23" fmla="*/ 728870 h 1431235"/>
                <a:gd name="connsiteX24" fmla="*/ 569844 w 3067878"/>
                <a:gd name="connsiteY24" fmla="*/ 708992 h 1431235"/>
                <a:gd name="connsiteX25" fmla="*/ 576470 w 3067878"/>
                <a:gd name="connsiteY25" fmla="*/ 682487 h 1431235"/>
                <a:gd name="connsiteX26" fmla="*/ 616226 w 3067878"/>
                <a:gd name="connsiteY26" fmla="*/ 636105 h 1431235"/>
                <a:gd name="connsiteX27" fmla="*/ 662609 w 3067878"/>
                <a:gd name="connsiteY27" fmla="*/ 576470 h 1431235"/>
                <a:gd name="connsiteX28" fmla="*/ 689113 w 3067878"/>
                <a:gd name="connsiteY28" fmla="*/ 536713 h 1431235"/>
                <a:gd name="connsiteX29" fmla="*/ 722244 w 3067878"/>
                <a:gd name="connsiteY29" fmla="*/ 496957 h 1431235"/>
                <a:gd name="connsiteX30" fmla="*/ 735496 w 3067878"/>
                <a:gd name="connsiteY30" fmla="*/ 470453 h 1431235"/>
                <a:gd name="connsiteX31" fmla="*/ 762000 w 3067878"/>
                <a:gd name="connsiteY31" fmla="*/ 450574 h 1431235"/>
                <a:gd name="connsiteX32" fmla="*/ 795131 w 3067878"/>
                <a:gd name="connsiteY32" fmla="*/ 417444 h 1431235"/>
                <a:gd name="connsiteX33" fmla="*/ 821635 w 3067878"/>
                <a:gd name="connsiteY33" fmla="*/ 384313 h 1431235"/>
                <a:gd name="connsiteX34" fmla="*/ 848139 w 3067878"/>
                <a:gd name="connsiteY34" fmla="*/ 357809 h 1431235"/>
                <a:gd name="connsiteX35" fmla="*/ 868018 w 3067878"/>
                <a:gd name="connsiteY35" fmla="*/ 331305 h 1431235"/>
                <a:gd name="connsiteX36" fmla="*/ 887896 w 3067878"/>
                <a:gd name="connsiteY36" fmla="*/ 324679 h 1431235"/>
                <a:gd name="connsiteX37" fmla="*/ 894522 w 3067878"/>
                <a:gd name="connsiteY37" fmla="*/ 304800 h 1431235"/>
                <a:gd name="connsiteX38" fmla="*/ 914400 w 3067878"/>
                <a:gd name="connsiteY38" fmla="*/ 298174 h 1431235"/>
                <a:gd name="connsiteX39" fmla="*/ 954157 w 3067878"/>
                <a:gd name="connsiteY39" fmla="*/ 271670 h 1431235"/>
                <a:gd name="connsiteX40" fmla="*/ 974035 w 3067878"/>
                <a:gd name="connsiteY40" fmla="*/ 258418 h 1431235"/>
                <a:gd name="connsiteX41" fmla="*/ 1000539 w 3067878"/>
                <a:gd name="connsiteY41" fmla="*/ 245166 h 1431235"/>
                <a:gd name="connsiteX42" fmla="*/ 1013792 w 3067878"/>
                <a:gd name="connsiteY42" fmla="*/ 231913 h 1431235"/>
                <a:gd name="connsiteX43" fmla="*/ 1033670 w 3067878"/>
                <a:gd name="connsiteY43" fmla="*/ 225287 h 1431235"/>
                <a:gd name="connsiteX44" fmla="*/ 1080052 w 3067878"/>
                <a:gd name="connsiteY44" fmla="*/ 212035 h 1431235"/>
                <a:gd name="connsiteX45" fmla="*/ 1172818 w 3067878"/>
                <a:gd name="connsiteY45" fmla="*/ 172279 h 1431235"/>
                <a:gd name="connsiteX46" fmla="*/ 1212574 w 3067878"/>
                <a:gd name="connsiteY46" fmla="*/ 159026 h 1431235"/>
                <a:gd name="connsiteX47" fmla="*/ 1232452 w 3067878"/>
                <a:gd name="connsiteY47" fmla="*/ 152400 h 1431235"/>
                <a:gd name="connsiteX48" fmla="*/ 1285461 w 3067878"/>
                <a:gd name="connsiteY48" fmla="*/ 139148 h 1431235"/>
                <a:gd name="connsiteX49" fmla="*/ 1338470 w 3067878"/>
                <a:gd name="connsiteY49" fmla="*/ 112644 h 1431235"/>
                <a:gd name="connsiteX50" fmla="*/ 1384852 w 3067878"/>
                <a:gd name="connsiteY50" fmla="*/ 86139 h 1431235"/>
                <a:gd name="connsiteX51" fmla="*/ 1404731 w 3067878"/>
                <a:gd name="connsiteY51" fmla="*/ 79513 h 1431235"/>
                <a:gd name="connsiteX52" fmla="*/ 1444487 w 3067878"/>
                <a:gd name="connsiteY52" fmla="*/ 53009 h 1431235"/>
                <a:gd name="connsiteX53" fmla="*/ 1464365 w 3067878"/>
                <a:gd name="connsiteY53" fmla="*/ 39757 h 1431235"/>
                <a:gd name="connsiteX54" fmla="*/ 1484244 w 3067878"/>
                <a:gd name="connsiteY54" fmla="*/ 33131 h 1431235"/>
                <a:gd name="connsiteX55" fmla="*/ 1550505 w 3067878"/>
                <a:gd name="connsiteY55" fmla="*/ 6626 h 1431235"/>
                <a:gd name="connsiteX56" fmla="*/ 1676400 w 3067878"/>
                <a:gd name="connsiteY56" fmla="*/ 0 h 1431235"/>
                <a:gd name="connsiteX57" fmla="*/ 1775792 w 3067878"/>
                <a:gd name="connsiteY57" fmla="*/ 6626 h 1431235"/>
                <a:gd name="connsiteX58" fmla="*/ 1815548 w 3067878"/>
                <a:gd name="connsiteY58" fmla="*/ 19879 h 1431235"/>
                <a:gd name="connsiteX59" fmla="*/ 1842052 w 3067878"/>
                <a:gd name="connsiteY59" fmla="*/ 26505 h 1431235"/>
                <a:gd name="connsiteX60" fmla="*/ 1888435 w 3067878"/>
                <a:gd name="connsiteY60" fmla="*/ 53009 h 1431235"/>
                <a:gd name="connsiteX61" fmla="*/ 1914939 w 3067878"/>
                <a:gd name="connsiteY61" fmla="*/ 66261 h 1431235"/>
                <a:gd name="connsiteX62" fmla="*/ 1934818 w 3067878"/>
                <a:gd name="connsiteY62" fmla="*/ 72887 h 1431235"/>
                <a:gd name="connsiteX63" fmla="*/ 2001078 w 3067878"/>
                <a:gd name="connsiteY63" fmla="*/ 99392 h 1431235"/>
                <a:gd name="connsiteX64" fmla="*/ 2040835 w 3067878"/>
                <a:gd name="connsiteY64" fmla="*/ 106018 h 1431235"/>
                <a:gd name="connsiteX65" fmla="*/ 2113722 w 3067878"/>
                <a:gd name="connsiteY65" fmla="*/ 145774 h 1431235"/>
                <a:gd name="connsiteX66" fmla="*/ 2153478 w 3067878"/>
                <a:gd name="connsiteY66" fmla="*/ 185531 h 1431235"/>
                <a:gd name="connsiteX67" fmla="*/ 2160105 w 3067878"/>
                <a:gd name="connsiteY67" fmla="*/ 205409 h 1431235"/>
                <a:gd name="connsiteX68" fmla="*/ 2193235 w 3067878"/>
                <a:gd name="connsiteY68" fmla="*/ 245166 h 1431235"/>
                <a:gd name="connsiteX69" fmla="*/ 2219739 w 3067878"/>
                <a:gd name="connsiteY69" fmla="*/ 291548 h 1431235"/>
                <a:gd name="connsiteX70" fmla="*/ 2226365 w 3067878"/>
                <a:gd name="connsiteY70" fmla="*/ 311426 h 1431235"/>
                <a:gd name="connsiteX71" fmla="*/ 2252870 w 3067878"/>
                <a:gd name="connsiteY71" fmla="*/ 351183 h 1431235"/>
                <a:gd name="connsiteX72" fmla="*/ 2266122 w 3067878"/>
                <a:gd name="connsiteY72" fmla="*/ 371061 h 1431235"/>
                <a:gd name="connsiteX73" fmla="*/ 2279374 w 3067878"/>
                <a:gd name="connsiteY73" fmla="*/ 390939 h 1431235"/>
                <a:gd name="connsiteX74" fmla="*/ 2292626 w 3067878"/>
                <a:gd name="connsiteY74" fmla="*/ 417444 h 1431235"/>
                <a:gd name="connsiteX75" fmla="*/ 2305878 w 3067878"/>
                <a:gd name="connsiteY75" fmla="*/ 437322 h 1431235"/>
                <a:gd name="connsiteX76" fmla="*/ 2319131 w 3067878"/>
                <a:gd name="connsiteY76" fmla="*/ 463826 h 1431235"/>
                <a:gd name="connsiteX77" fmla="*/ 2352261 w 3067878"/>
                <a:gd name="connsiteY77" fmla="*/ 496957 h 1431235"/>
                <a:gd name="connsiteX78" fmla="*/ 2365513 w 3067878"/>
                <a:gd name="connsiteY78" fmla="*/ 536713 h 1431235"/>
                <a:gd name="connsiteX79" fmla="*/ 2372139 w 3067878"/>
                <a:gd name="connsiteY79" fmla="*/ 556592 h 1431235"/>
                <a:gd name="connsiteX80" fmla="*/ 2392018 w 3067878"/>
                <a:gd name="connsiteY80" fmla="*/ 569844 h 1431235"/>
                <a:gd name="connsiteX81" fmla="*/ 2398644 w 3067878"/>
                <a:gd name="connsiteY81" fmla="*/ 589722 h 1431235"/>
                <a:gd name="connsiteX82" fmla="*/ 2425148 w 3067878"/>
                <a:gd name="connsiteY82" fmla="*/ 629479 h 1431235"/>
                <a:gd name="connsiteX83" fmla="*/ 2451652 w 3067878"/>
                <a:gd name="connsiteY83" fmla="*/ 669235 h 1431235"/>
                <a:gd name="connsiteX84" fmla="*/ 2464905 w 3067878"/>
                <a:gd name="connsiteY84" fmla="*/ 708992 h 1431235"/>
                <a:gd name="connsiteX85" fmla="*/ 2491409 w 3067878"/>
                <a:gd name="connsiteY85" fmla="*/ 748748 h 1431235"/>
                <a:gd name="connsiteX86" fmla="*/ 2498035 w 3067878"/>
                <a:gd name="connsiteY86" fmla="*/ 768626 h 1431235"/>
                <a:gd name="connsiteX87" fmla="*/ 2517913 w 3067878"/>
                <a:gd name="connsiteY87" fmla="*/ 815009 h 1431235"/>
                <a:gd name="connsiteX88" fmla="*/ 2524539 w 3067878"/>
                <a:gd name="connsiteY88" fmla="*/ 921026 h 1431235"/>
                <a:gd name="connsiteX89" fmla="*/ 2531165 w 3067878"/>
                <a:gd name="connsiteY89" fmla="*/ 940905 h 1431235"/>
                <a:gd name="connsiteX90" fmla="*/ 2544418 w 3067878"/>
                <a:gd name="connsiteY90" fmla="*/ 1007166 h 1431235"/>
                <a:gd name="connsiteX91" fmla="*/ 2564296 w 3067878"/>
                <a:gd name="connsiteY91" fmla="*/ 1027044 h 1431235"/>
                <a:gd name="connsiteX92" fmla="*/ 2604052 w 3067878"/>
                <a:gd name="connsiteY92" fmla="*/ 1053548 h 1431235"/>
                <a:gd name="connsiteX93" fmla="*/ 2610678 w 3067878"/>
                <a:gd name="connsiteY93" fmla="*/ 1073426 h 1431235"/>
                <a:gd name="connsiteX94" fmla="*/ 2630557 w 3067878"/>
                <a:gd name="connsiteY94" fmla="*/ 1086679 h 1431235"/>
                <a:gd name="connsiteX95" fmla="*/ 2650435 w 3067878"/>
                <a:gd name="connsiteY95" fmla="*/ 1106557 h 1431235"/>
                <a:gd name="connsiteX96" fmla="*/ 2663687 w 3067878"/>
                <a:gd name="connsiteY96" fmla="*/ 1126435 h 1431235"/>
                <a:gd name="connsiteX97" fmla="*/ 2710070 w 3067878"/>
                <a:gd name="connsiteY97" fmla="*/ 1166192 h 1431235"/>
                <a:gd name="connsiteX98" fmla="*/ 2723322 w 3067878"/>
                <a:gd name="connsiteY98" fmla="*/ 1186070 h 1431235"/>
                <a:gd name="connsiteX99" fmla="*/ 2763078 w 3067878"/>
                <a:gd name="connsiteY99" fmla="*/ 1205948 h 1431235"/>
                <a:gd name="connsiteX100" fmla="*/ 2769705 w 3067878"/>
                <a:gd name="connsiteY100" fmla="*/ 1225826 h 1431235"/>
                <a:gd name="connsiteX101" fmla="*/ 2809461 w 3067878"/>
                <a:gd name="connsiteY101" fmla="*/ 1239079 h 1431235"/>
                <a:gd name="connsiteX102" fmla="*/ 2829339 w 3067878"/>
                <a:gd name="connsiteY102" fmla="*/ 1252331 h 1431235"/>
                <a:gd name="connsiteX103" fmla="*/ 2842592 w 3067878"/>
                <a:gd name="connsiteY103" fmla="*/ 1265583 h 1431235"/>
                <a:gd name="connsiteX104" fmla="*/ 2862470 w 3067878"/>
                <a:gd name="connsiteY104" fmla="*/ 1272209 h 1431235"/>
                <a:gd name="connsiteX105" fmla="*/ 2882348 w 3067878"/>
                <a:gd name="connsiteY105" fmla="*/ 1285461 h 1431235"/>
                <a:gd name="connsiteX106" fmla="*/ 2915478 w 3067878"/>
                <a:gd name="connsiteY106" fmla="*/ 1318592 h 1431235"/>
                <a:gd name="connsiteX107" fmla="*/ 2928731 w 3067878"/>
                <a:gd name="connsiteY107" fmla="*/ 1338470 h 1431235"/>
                <a:gd name="connsiteX108" fmla="*/ 2948609 w 3067878"/>
                <a:gd name="connsiteY108" fmla="*/ 1358348 h 1431235"/>
                <a:gd name="connsiteX109" fmla="*/ 2961861 w 3067878"/>
                <a:gd name="connsiteY109" fmla="*/ 1378226 h 1431235"/>
                <a:gd name="connsiteX110" fmla="*/ 2981739 w 3067878"/>
                <a:gd name="connsiteY110" fmla="*/ 1384853 h 1431235"/>
                <a:gd name="connsiteX111" fmla="*/ 3014870 w 3067878"/>
                <a:gd name="connsiteY111" fmla="*/ 1404731 h 1431235"/>
                <a:gd name="connsiteX112" fmla="*/ 3034748 w 3067878"/>
                <a:gd name="connsiteY112" fmla="*/ 1417983 h 1431235"/>
                <a:gd name="connsiteX113" fmla="*/ 3054626 w 3067878"/>
                <a:gd name="connsiteY113" fmla="*/ 1424609 h 1431235"/>
                <a:gd name="connsiteX114" fmla="*/ 3067878 w 3067878"/>
                <a:gd name="connsiteY114" fmla="*/ 1431235 h 14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067878" h="1431235">
                  <a:moveTo>
                    <a:pt x="0" y="1431235"/>
                  </a:moveTo>
                  <a:cubicBezTo>
                    <a:pt x="13252" y="1420192"/>
                    <a:pt x="28296" y="1410998"/>
                    <a:pt x="39757" y="1398105"/>
                  </a:cubicBezTo>
                  <a:cubicBezTo>
                    <a:pt x="46319" y="1390722"/>
                    <a:pt x="47530" y="1379819"/>
                    <a:pt x="53009" y="1371600"/>
                  </a:cubicBezTo>
                  <a:cubicBezTo>
                    <a:pt x="65260" y="1353223"/>
                    <a:pt x="77147" y="1334210"/>
                    <a:pt x="92765" y="1318592"/>
                  </a:cubicBezTo>
                  <a:cubicBezTo>
                    <a:pt x="99391" y="1311966"/>
                    <a:pt x="107197" y="1306339"/>
                    <a:pt x="112644" y="1298713"/>
                  </a:cubicBezTo>
                  <a:cubicBezTo>
                    <a:pt x="156252" y="1237662"/>
                    <a:pt x="94089" y="1304016"/>
                    <a:pt x="145774" y="1252331"/>
                  </a:cubicBezTo>
                  <a:cubicBezTo>
                    <a:pt x="150191" y="1243496"/>
                    <a:pt x="154125" y="1234402"/>
                    <a:pt x="159026" y="1225826"/>
                  </a:cubicBezTo>
                  <a:cubicBezTo>
                    <a:pt x="162977" y="1218912"/>
                    <a:pt x="168716" y="1213071"/>
                    <a:pt x="172278" y="1205948"/>
                  </a:cubicBezTo>
                  <a:cubicBezTo>
                    <a:pt x="188609" y="1173289"/>
                    <a:pt x="166839" y="1197841"/>
                    <a:pt x="192157" y="1166192"/>
                  </a:cubicBezTo>
                  <a:cubicBezTo>
                    <a:pt x="196060" y="1161314"/>
                    <a:pt x="201506" y="1157817"/>
                    <a:pt x="205409" y="1152939"/>
                  </a:cubicBezTo>
                  <a:cubicBezTo>
                    <a:pt x="210384" y="1146721"/>
                    <a:pt x="214032" y="1139541"/>
                    <a:pt x="218661" y="1133061"/>
                  </a:cubicBezTo>
                  <a:cubicBezTo>
                    <a:pt x="238350" y="1105496"/>
                    <a:pt x="232957" y="1112139"/>
                    <a:pt x="251792" y="1093305"/>
                  </a:cubicBezTo>
                  <a:cubicBezTo>
                    <a:pt x="280560" y="1035767"/>
                    <a:pt x="247315" y="1095273"/>
                    <a:pt x="284922" y="1046922"/>
                  </a:cubicBezTo>
                  <a:cubicBezTo>
                    <a:pt x="294700" y="1034350"/>
                    <a:pt x="297181" y="1014289"/>
                    <a:pt x="311426" y="1007166"/>
                  </a:cubicBezTo>
                  <a:cubicBezTo>
                    <a:pt x="320261" y="1002748"/>
                    <a:pt x="330286" y="1000168"/>
                    <a:pt x="337931" y="993913"/>
                  </a:cubicBezTo>
                  <a:cubicBezTo>
                    <a:pt x="354853" y="980067"/>
                    <a:pt x="368852" y="962992"/>
                    <a:pt x="384313" y="947531"/>
                  </a:cubicBezTo>
                  <a:cubicBezTo>
                    <a:pt x="390939" y="940905"/>
                    <a:pt x="396695" y="933276"/>
                    <a:pt x="404192" y="927653"/>
                  </a:cubicBezTo>
                  <a:cubicBezTo>
                    <a:pt x="413027" y="921027"/>
                    <a:pt x="422311" y="914961"/>
                    <a:pt x="430696" y="907774"/>
                  </a:cubicBezTo>
                  <a:cubicBezTo>
                    <a:pt x="437811" y="901676"/>
                    <a:pt x="444575" y="895095"/>
                    <a:pt x="450574" y="887896"/>
                  </a:cubicBezTo>
                  <a:cubicBezTo>
                    <a:pt x="455672" y="881778"/>
                    <a:pt x="457708" y="873116"/>
                    <a:pt x="463826" y="868018"/>
                  </a:cubicBezTo>
                  <a:cubicBezTo>
                    <a:pt x="471414" y="861695"/>
                    <a:pt x="481496" y="859183"/>
                    <a:pt x="490331" y="854766"/>
                  </a:cubicBezTo>
                  <a:cubicBezTo>
                    <a:pt x="499166" y="841514"/>
                    <a:pt x="511798" y="830119"/>
                    <a:pt x="516835" y="815009"/>
                  </a:cubicBezTo>
                  <a:cubicBezTo>
                    <a:pt x="526953" y="784654"/>
                    <a:pt x="519270" y="800719"/>
                    <a:pt x="543339" y="768626"/>
                  </a:cubicBezTo>
                  <a:cubicBezTo>
                    <a:pt x="547757" y="755374"/>
                    <a:pt x="550918" y="741635"/>
                    <a:pt x="556592" y="728870"/>
                  </a:cubicBezTo>
                  <a:cubicBezTo>
                    <a:pt x="559826" y="721593"/>
                    <a:pt x="566707" y="716312"/>
                    <a:pt x="569844" y="708992"/>
                  </a:cubicBezTo>
                  <a:cubicBezTo>
                    <a:pt x="573431" y="700621"/>
                    <a:pt x="572397" y="690632"/>
                    <a:pt x="576470" y="682487"/>
                  </a:cubicBezTo>
                  <a:cubicBezTo>
                    <a:pt x="588877" y="657673"/>
                    <a:pt x="599650" y="655997"/>
                    <a:pt x="616226" y="636105"/>
                  </a:cubicBezTo>
                  <a:cubicBezTo>
                    <a:pt x="632348" y="616759"/>
                    <a:pt x="648640" y="597424"/>
                    <a:pt x="662609" y="576470"/>
                  </a:cubicBezTo>
                  <a:cubicBezTo>
                    <a:pt x="671444" y="563218"/>
                    <a:pt x="678916" y="548948"/>
                    <a:pt x="689113" y="536713"/>
                  </a:cubicBezTo>
                  <a:cubicBezTo>
                    <a:pt x="700157" y="523461"/>
                    <a:pt x="712351" y="511089"/>
                    <a:pt x="722244" y="496957"/>
                  </a:cubicBezTo>
                  <a:cubicBezTo>
                    <a:pt x="727908" y="488865"/>
                    <a:pt x="729068" y="477953"/>
                    <a:pt x="735496" y="470453"/>
                  </a:cubicBezTo>
                  <a:cubicBezTo>
                    <a:pt x="742683" y="462068"/>
                    <a:pt x="754191" y="458383"/>
                    <a:pt x="762000" y="450574"/>
                  </a:cubicBezTo>
                  <a:cubicBezTo>
                    <a:pt x="806168" y="406405"/>
                    <a:pt x="742127" y="452778"/>
                    <a:pt x="795131" y="417444"/>
                  </a:cubicBezTo>
                  <a:cubicBezTo>
                    <a:pt x="811785" y="367481"/>
                    <a:pt x="787383" y="427130"/>
                    <a:pt x="821635" y="384313"/>
                  </a:cubicBezTo>
                  <a:cubicBezTo>
                    <a:pt x="847335" y="352187"/>
                    <a:pt x="804770" y="372265"/>
                    <a:pt x="848139" y="357809"/>
                  </a:cubicBezTo>
                  <a:cubicBezTo>
                    <a:pt x="854765" y="348974"/>
                    <a:pt x="859534" y="338375"/>
                    <a:pt x="868018" y="331305"/>
                  </a:cubicBezTo>
                  <a:cubicBezTo>
                    <a:pt x="873384" y="326834"/>
                    <a:pt x="882957" y="329618"/>
                    <a:pt x="887896" y="324679"/>
                  </a:cubicBezTo>
                  <a:cubicBezTo>
                    <a:pt x="892835" y="319740"/>
                    <a:pt x="889583" y="309739"/>
                    <a:pt x="894522" y="304800"/>
                  </a:cubicBezTo>
                  <a:cubicBezTo>
                    <a:pt x="899461" y="299861"/>
                    <a:pt x="908294" y="301566"/>
                    <a:pt x="914400" y="298174"/>
                  </a:cubicBezTo>
                  <a:cubicBezTo>
                    <a:pt x="928323" y="290439"/>
                    <a:pt x="940905" y="280505"/>
                    <a:pt x="954157" y="271670"/>
                  </a:cubicBezTo>
                  <a:cubicBezTo>
                    <a:pt x="960783" y="267253"/>
                    <a:pt x="966912" y="261979"/>
                    <a:pt x="974035" y="258418"/>
                  </a:cubicBezTo>
                  <a:cubicBezTo>
                    <a:pt x="982870" y="254001"/>
                    <a:pt x="992320" y="250645"/>
                    <a:pt x="1000539" y="245166"/>
                  </a:cubicBezTo>
                  <a:cubicBezTo>
                    <a:pt x="1005737" y="241700"/>
                    <a:pt x="1008435" y="235127"/>
                    <a:pt x="1013792" y="231913"/>
                  </a:cubicBezTo>
                  <a:cubicBezTo>
                    <a:pt x="1019781" y="228319"/>
                    <a:pt x="1026954" y="227206"/>
                    <a:pt x="1033670" y="225287"/>
                  </a:cubicBezTo>
                  <a:cubicBezTo>
                    <a:pt x="1047296" y="221394"/>
                    <a:pt x="1066609" y="218145"/>
                    <a:pt x="1080052" y="212035"/>
                  </a:cubicBezTo>
                  <a:cubicBezTo>
                    <a:pt x="1170120" y="171096"/>
                    <a:pt x="1096950" y="197568"/>
                    <a:pt x="1172818" y="172279"/>
                  </a:cubicBezTo>
                  <a:lnTo>
                    <a:pt x="1212574" y="159026"/>
                  </a:lnTo>
                  <a:cubicBezTo>
                    <a:pt x="1219200" y="156817"/>
                    <a:pt x="1225676" y="154094"/>
                    <a:pt x="1232452" y="152400"/>
                  </a:cubicBezTo>
                  <a:cubicBezTo>
                    <a:pt x="1250122" y="147983"/>
                    <a:pt x="1269170" y="147293"/>
                    <a:pt x="1285461" y="139148"/>
                  </a:cubicBezTo>
                  <a:cubicBezTo>
                    <a:pt x="1303131" y="130313"/>
                    <a:pt x="1322033" y="123602"/>
                    <a:pt x="1338470" y="112644"/>
                  </a:cubicBezTo>
                  <a:cubicBezTo>
                    <a:pt x="1358430" y="99337"/>
                    <a:pt x="1361317" y="96226"/>
                    <a:pt x="1384852" y="86139"/>
                  </a:cubicBezTo>
                  <a:cubicBezTo>
                    <a:pt x="1391272" y="83388"/>
                    <a:pt x="1398105" y="81722"/>
                    <a:pt x="1404731" y="79513"/>
                  </a:cubicBezTo>
                  <a:lnTo>
                    <a:pt x="1444487" y="53009"/>
                  </a:lnTo>
                  <a:cubicBezTo>
                    <a:pt x="1451113" y="48592"/>
                    <a:pt x="1456810" y="42275"/>
                    <a:pt x="1464365" y="39757"/>
                  </a:cubicBezTo>
                  <a:cubicBezTo>
                    <a:pt x="1470991" y="37548"/>
                    <a:pt x="1477824" y="35882"/>
                    <a:pt x="1484244" y="33131"/>
                  </a:cubicBezTo>
                  <a:cubicBezTo>
                    <a:pt x="1504714" y="24358"/>
                    <a:pt x="1527582" y="7832"/>
                    <a:pt x="1550505" y="6626"/>
                  </a:cubicBezTo>
                  <a:lnTo>
                    <a:pt x="1676400" y="0"/>
                  </a:lnTo>
                  <a:cubicBezTo>
                    <a:pt x="1709531" y="2209"/>
                    <a:pt x="1742922" y="1930"/>
                    <a:pt x="1775792" y="6626"/>
                  </a:cubicBezTo>
                  <a:cubicBezTo>
                    <a:pt x="1789621" y="8602"/>
                    <a:pt x="1801996" y="16491"/>
                    <a:pt x="1815548" y="19879"/>
                  </a:cubicBezTo>
                  <a:cubicBezTo>
                    <a:pt x="1824383" y="22088"/>
                    <a:pt x="1833525" y="23308"/>
                    <a:pt x="1842052" y="26505"/>
                  </a:cubicBezTo>
                  <a:cubicBezTo>
                    <a:pt x="1871180" y="37428"/>
                    <a:pt x="1863966" y="39027"/>
                    <a:pt x="1888435" y="53009"/>
                  </a:cubicBezTo>
                  <a:cubicBezTo>
                    <a:pt x="1897011" y="57910"/>
                    <a:pt x="1905860" y="62370"/>
                    <a:pt x="1914939" y="66261"/>
                  </a:cubicBezTo>
                  <a:cubicBezTo>
                    <a:pt x="1921359" y="69012"/>
                    <a:pt x="1928398" y="70136"/>
                    <a:pt x="1934818" y="72887"/>
                  </a:cubicBezTo>
                  <a:cubicBezTo>
                    <a:pt x="1962344" y="84683"/>
                    <a:pt x="1968176" y="93909"/>
                    <a:pt x="2001078" y="99392"/>
                  </a:cubicBezTo>
                  <a:lnTo>
                    <a:pt x="2040835" y="106018"/>
                  </a:lnTo>
                  <a:cubicBezTo>
                    <a:pt x="2068151" y="116945"/>
                    <a:pt x="2091656" y="123708"/>
                    <a:pt x="2113722" y="145774"/>
                  </a:cubicBezTo>
                  <a:lnTo>
                    <a:pt x="2153478" y="185531"/>
                  </a:lnTo>
                  <a:cubicBezTo>
                    <a:pt x="2155687" y="192157"/>
                    <a:pt x="2156981" y="199162"/>
                    <a:pt x="2160105" y="205409"/>
                  </a:cubicBezTo>
                  <a:cubicBezTo>
                    <a:pt x="2169330" y="223859"/>
                    <a:pt x="2178581" y="230511"/>
                    <a:pt x="2193235" y="245166"/>
                  </a:cubicBezTo>
                  <a:cubicBezTo>
                    <a:pt x="2208427" y="290743"/>
                    <a:pt x="2187647" y="235388"/>
                    <a:pt x="2219739" y="291548"/>
                  </a:cubicBezTo>
                  <a:cubicBezTo>
                    <a:pt x="2223204" y="297612"/>
                    <a:pt x="2222973" y="305321"/>
                    <a:pt x="2226365" y="311426"/>
                  </a:cubicBezTo>
                  <a:cubicBezTo>
                    <a:pt x="2234100" y="325349"/>
                    <a:pt x="2244035" y="337931"/>
                    <a:pt x="2252870" y="351183"/>
                  </a:cubicBezTo>
                  <a:lnTo>
                    <a:pt x="2266122" y="371061"/>
                  </a:lnTo>
                  <a:cubicBezTo>
                    <a:pt x="2270539" y="377687"/>
                    <a:pt x="2275813" y="383816"/>
                    <a:pt x="2279374" y="390939"/>
                  </a:cubicBezTo>
                  <a:cubicBezTo>
                    <a:pt x="2283791" y="399774"/>
                    <a:pt x="2287725" y="408868"/>
                    <a:pt x="2292626" y="417444"/>
                  </a:cubicBezTo>
                  <a:cubicBezTo>
                    <a:pt x="2296577" y="424358"/>
                    <a:pt x="2301927" y="430408"/>
                    <a:pt x="2305878" y="437322"/>
                  </a:cubicBezTo>
                  <a:cubicBezTo>
                    <a:pt x="2310779" y="445898"/>
                    <a:pt x="2313067" y="456029"/>
                    <a:pt x="2319131" y="463826"/>
                  </a:cubicBezTo>
                  <a:cubicBezTo>
                    <a:pt x="2328719" y="476154"/>
                    <a:pt x="2352261" y="496957"/>
                    <a:pt x="2352261" y="496957"/>
                  </a:cubicBezTo>
                  <a:lnTo>
                    <a:pt x="2365513" y="536713"/>
                  </a:lnTo>
                  <a:cubicBezTo>
                    <a:pt x="2367722" y="543339"/>
                    <a:pt x="2366327" y="552718"/>
                    <a:pt x="2372139" y="556592"/>
                  </a:cubicBezTo>
                  <a:lnTo>
                    <a:pt x="2392018" y="569844"/>
                  </a:lnTo>
                  <a:cubicBezTo>
                    <a:pt x="2394227" y="576470"/>
                    <a:pt x="2395252" y="583616"/>
                    <a:pt x="2398644" y="589722"/>
                  </a:cubicBezTo>
                  <a:cubicBezTo>
                    <a:pt x="2406379" y="603645"/>
                    <a:pt x="2420111" y="614369"/>
                    <a:pt x="2425148" y="629479"/>
                  </a:cubicBezTo>
                  <a:cubicBezTo>
                    <a:pt x="2434737" y="658247"/>
                    <a:pt x="2426835" y="644418"/>
                    <a:pt x="2451652" y="669235"/>
                  </a:cubicBezTo>
                  <a:cubicBezTo>
                    <a:pt x="2456070" y="682487"/>
                    <a:pt x="2457156" y="697369"/>
                    <a:pt x="2464905" y="708992"/>
                  </a:cubicBezTo>
                  <a:cubicBezTo>
                    <a:pt x="2473740" y="722244"/>
                    <a:pt x="2486372" y="733638"/>
                    <a:pt x="2491409" y="748748"/>
                  </a:cubicBezTo>
                  <a:cubicBezTo>
                    <a:pt x="2493618" y="755374"/>
                    <a:pt x="2495284" y="762206"/>
                    <a:pt x="2498035" y="768626"/>
                  </a:cubicBezTo>
                  <a:cubicBezTo>
                    <a:pt x="2522598" y="825941"/>
                    <a:pt x="2502374" y="768392"/>
                    <a:pt x="2517913" y="815009"/>
                  </a:cubicBezTo>
                  <a:cubicBezTo>
                    <a:pt x="2520122" y="850348"/>
                    <a:pt x="2520832" y="885813"/>
                    <a:pt x="2524539" y="921026"/>
                  </a:cubicBezTo>
                  <a:cubicBezTo>
                    <a:pt x="2525270" y="927972"/>
                    <a:pt x="2529795" y="934056"/>
                    <a:pt x="2531165" y="940905"/>
                  </a:cubicBezTo>
                  <a:cubicBezTo>
                    <a:pt x="2532046" y="945311"/>
                    <a:pt x="2535865" y="994336"/>
                    <a:pt x="2544418" y="1007166"/>
                  </a:cubicBezTo>
                  <a:cubicBezTo>
                    <a:pt x="2549616" y="1014963"/>
                    <a:pt x="2556899" y="1021291"/>
                    <a:pt x="2564296" y="1027044"/>
                  </a:cubicBezTo>
                  <a:cubicBezTo>
                    <a:pt x="2576868" y="1036822"/>
                    <a:pt x="2604052" y="1053548"/>
                    <a:pt x="2604052" y="1053548"/>
                  </a:cubicBezTo>
                  <a:cubicBezTo>
                    <a:pt x="2606261" y="1060174"/>
                    <a:pt x="2606315" y="1067972"/>
                    <a:pt x="2610678" y="1073426"/>
                  </a:cubicBezTo>
                  <a:cubicBezTo>
                    <a:pt x="2615653" y="1079645"/>
                    <a:pt x="2624439" y="1081581"/>
                    <a:pt x="2630557" y="1086679"/>
                  </a:cubicBezTo>
                  <a:cubicBezTo>
                    <a:pt x="2637756" y="1092678"/>
                    <a:pt x="2644436" y="1099358"/>
                    <a:pt x="2650435" y="1106557"/>
                  </a:cubicBezTo>
                  <a:cubicBezTo>
                    <a:pt x="2655533" y="1112675"/>
                    <a:pt x="2658056" y="1120804"/>
                    <a:pt x="2663687" y="1126435"/>
                  </a:cubicBezTo>
                  <a:cubicBezTo>
                    <a:pt x="2693662" y="1156410"/>
                    <a:pt x="2678404" y="1118692"/>
                    <a:pt x="2710070" y="1166192"/>
                  </a:cubicBezTo>
                  <a:cubicBezTo>
                    <a:pt x="2714487" y="1172818"/>
                    <a:pt x="2717691" y="1180439"/>
                    <a:pt x="2723322" y="1186070"/>
                  </a:cubicBezTo>
                  <a:cubicBezTo>
                    <a:pt x="2736167" y="1198915"/>
                    <a:pt x="2746911" y="1200559"/>
                    <a:pt x="2763078" y="1205948"/>
                  </a:cubicBezTo>
                  <a:cubicBezTo>
                    <a:pt x="2765287" y="1212574"/>
                    <a:pt x="2764021" y="1221766"/>
                    <a:pt x="2769705" y="1225826"/>
                  </a:cubicBezTo>
                  <a:cubicBezTo>
                    <a:pt x="2781072" y="1233945"/>
                    <a:pt x="2797838" y="1231330"/>
                    <a:pt x="2809461" y="1239079"/>
                  </a:cubicBezTo>
                  <a:cubicBezTo>
                    <a:pt x="2816087" y="1243496"/>
                    <a:pt x="2823121" y="1247356"/>
                    <a:pt x="2829339" y="1252331"/>
                  </a:cubicBezTo>
                  <a:cubicBezTo>
                    <a:pt x="2834217" y="1256234"/>
                    <a:pt x="2837235" y="1262369"/>
                    <a:pt x="2842592" y="1265583"/>
                  </a:cubicBezTo>
                  <a:cubicBezTo>
                    <a:pt x="2848581" y="1269176"/>
                    <a:pt x="2856223" y="1269085"/>
                    <a:pt x="2862470" y="1272209"/>
                  </a:cubicBezTo>
                  <a:cubicBezTo>
                    <a:pt x="2869593" y="1275770"/>
                    <a:pt x="2875722" y="1281044"/>
                    <a:pt x="2882348" y="1285461"/>
                  </a:cubicBezTo>
                  <a:cubicBezTo>
                    <a:pt x="2917684" y="1338464"/>
                    <a:pt x="2871308" y="1274422"/>
                    <a:pt x="2915478" y="1318592"/>
                  </a:cubicBezTo>
                  <a:cubicBezTo>
                    <a:pt x="2921109" y="1324223"/>
                    <a:pt x="2923633" y="1332352"/>
                    <a:pt x="2928731" y="1338470"/>
                  </a:cubicBezTo>
                  <a:cubicBezTo>
                    <a:pt x="2934730" y="1345669"/>
                    <a:pt x="2942610" y="1351149"/>
                    <a:pt x="2948609" y="1358348"/>
                  </a:cubicBezTo>
                  <a:cubicBezTo>
                    <a:pt x="2953707" y="1364466"/>
                    <a:pt x="2955643" y="1373251"/>
                    <a:pt x="2961861" y="1378226"/>
                  </a:cubicBezTo>
                  <a:cubicBezTo>
                    <a:pt x="2967315" y="1382589"/>
                    <a:pt x="2975113" y="1382644"/>
                    <a:pt x="2981739" y="1384853"/>
                  </a:cubicBezTo>
                  <a:cubicBezTo>
                    <a:pt x="3007626" y="1410738"/>
                    <a:pt x="2980462" y="1387527"/>
                    <a:pt x="3014870" y="1404731"/>
                  </a:cubicBezTo>
                  <a:cubicBezTo>
                    <a:pt x="3021993" y="1408292"/>
                    <a:pt x="3027625" y="1414422"/>
                    <a:pt x="3034748" y="1417983"/>
                  </a:cubicBezTo>
                  <a:cubicBezTo>
                    <a:pt x="3040995" y="1421107"/>
                    <a:pt x="3048141" y="1422015"/>
                    <a:pt x="3054626" y="1424609"/>
                  </a:cubicBezTo>
                  <a:cubicBezTo>
                    <a:pt x="3059211" y="1426443"/>
                    <a:pt x="3063461" y="1429026"/>
                    <a:pt x="3067878" y="143123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reeform 34"/>
          <p:cNvSpPr/>
          <p:nvPr/>
        </p:nvSpPr>
        <p:spPr>
          <a:xfrm>
            <a:off x="6984380" y="2393795"/>
            <a:ext cx="531542" cy="750849"/>
          </a:xfrm>
          <a:custGeom>
            <a:avLst/>
            <a:gdLst>
              <a:gd name="connsiteX0" fmla="*/ 0 w 531542"/>
              <a:gd name="connsiteY0" fmla="*/ 0 h 750849"/>
              <a:gd name="connsiteX1" fmla="*/ 18586 w 531542"/>
              <a:gd name="connsiteY1" fmla="*/ 750849 h 750849"/>
              <a:gd name="connsiteX2" fmla="*/ 531542 w 531542"/>
              <a:gd name="connsiteY2" fmla="*/ 747132 h 750849"/>
              <a:gd name="connsiteX3" fmla="*/ 271347 w 531542"/>
              <a:gd name="connsiteY3" fmla="*/ 516673 h 750849"/>
              <a:gd name="connsiteX4" fmla="*/ 234176 w 531542"/>
              <a:gd name="connsiteY4" fmla="*/ 349405 h 750849"/>
              <a:gd name="connsiteX5" fmla="*/ 0 w 531542"/>
              <a:gd name="connsiteY5" fmla="*/ 0 h 7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542" h="750849">
                <a:moveTo>
                  <a:pt x="0" y="0"/>
                </a:moveTo>
                <a:lnTo>
                  <a:pt x="18586" y="750849"/>
                </a:lnTo>
                <a:lnTo>
                  <a:pt x="531542" y="747132"/>
                </a:lnTo>
                <a:lnTo>
                  <a:pt x="271347" y="516673"/>
                </a:lnTo>
                <a:lnTo>
                  <a:pt x="234176" y="3494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2666843" y="2393795"/>
            <a:ext cx="4632454" cy="1550052"/>
          </a:xfrm>
          <a:prstGeom prst="arc">
            <a:avLst>
              <a:gd name="adj1" fmla="val 11678413"/>
              <a:gd name="adj2" fmla="val 2096978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flipH="1">
            <a:off x="3555142" y="2704387"/>
            <a:ext cx="181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if value higher than threshold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55020" y="4828482"/>
            <a:ext cx="7779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algorithm shows that there exists a good oblivious pricing mechanism for </a:t>
            </a:r>
            <a:r>
              <a:rPr lang="en-US" dirty="0" err="1" smtClean="0"/>
              <a:t>matroids</a:t>
            </a:r>
            <a:r>
              <a:rPr lang="en-US" dirty="0" smtClean="0"/>
              <a:t> answering a question by Chawla et al’10</a:t>
            </a:r>
          </a:p>
          <a:p>
            <a:endParaRPr lang="en-US" dirty="0"/>
          </a:p>
          <a:p>
            <a:r>
              <a:rPr lang="en-US" dirty="0" smtClean="0"/>
              <a:t>Other applications are prophet inequalities (</a:t>
            </a:r>
            <a:r>
              <a:rPr lang="en-US" dirty="0" err="1" smtClean="0"/>
              <a:t>Kleinber</a:t>
            </a:r>
            <a:r>
              <a:rPr lang="en-US" dirty="0" smtClean="0"/>
              <a:t> and Weinberg’12), and Stochastic probing (Gupta and Nagarajan’13)</a:t>
            </a:r>
          </a:p>
        </p:txBody>
      </p:sp>
    </p:spTree>
    <p:extLst>
      <p:ext uri="{BB962C8B-B14F-4D97-AF65-F5344CB8AC3E}">
        <p14:creationId xmlns:p14="http://schemas.microsoft.com/office/powerpoint/2010/main" val="26274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 Decomposing the Problem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8559" y="1899472"/>
            <a:ext cx="6063418" cy="4692596"/>
            <a:chOff x="59086" y="-19878"/>
            <a:chExt cx="9015340" cy="6811618"/>
          </a:xfrm>
        </p:grpSpPr>
        <p:grpSp>
          <p:nvGrpSpPr>
            <p:cNvPr id="34" name="Group 33"/>
            <p:cNvGrpSpPr/>
            <p:nvPr/>
          </p:nvGrpSpPr>
          <p:grpSpPr>
            <a:xfrm>
              <a:off x="2799522" y="-19878"/>
              <a:ext cx="3544956" cy="3213652"/>
              <a:chOff x="2643403" y="-19878"/>
              <a:chExt cx="3544956" cy="3213652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643403" y="-19878"/>
                <a:ext cx="3544956" cy="3213652"/>
              </a:xfrm>
              <a:prstGeom prst="roundRect">
                <a:avLst>
                  <a:gd name="adj" fmla="val 7052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710070" y="2650435"/>
                <a:ext cx="3346173" cy="4398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879809" y="2805985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754881" y="2805985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5" idx="6"/>
                <a:endCxn id="6" idx="2"/>
              </p:cNvCxnSpPr>
              <p:nvPr/>
            </p:nvCxnSpPr>
            <p:spPr>
              <a:xfrm>
                <a:off x="3023806" y="2877984"/>
                <a:ext cx="2731075" cy="0"/>
              </a:xfrm>
              <a:prstGeom prst="line">
                <a:avLst/>
              </a:prstGeom>
              <a:ln w="57150" cmpd="sng"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4303892" y="1892388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301622" y="1674221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301622" y="1442434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01622" y="1210648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301622" y="989534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301622" y="768419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301622" y="120430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4074550" y="33331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17" name="Straight Connector 16"/>
              <p:cNvCxnSpPr>
                <a:stCxn id="5" idx="7"/>
                <a:endCxn id="9" idx="3"/>
              </p:cNvCxnSpPr>
              <p:nvPr/>
            </p:nvCxnSpPr>
            <p:spPr>
              <a:xfrm flipV="1">
                <a:off x="3002718" y="2015297"/>
                <a:ext cx="1322262" cy="8117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6" idx="1"/>
                <a:endCxn id="9" idx="5"/>
              </p:cNvCxnSpPr>
              <p:nvPr/>
            </p:nvCxnSpPr>
            <p:spPr>
              <a:xfrm flipH="1" flipV="1">
                <a:off x="4426801" y="2015297"/>
                <a:ext cx="1349168" cy="8117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5" idx="7"/>
                <a:endCxn id="10" idx="3"/>
              </p:cNvCxnSpPr>
              <p:nvPr/>
            </p:nvCxnSpPr>
            <p:spPr>
              <a:xfrm flipV="1">
                <a:off x="3002718" y="1797130"/>
                <a:ext cx="1319992" cy="10299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6" idx="1"/>
                <a:endCxn id="10" idx="5"/>
              </p:cNvCxnSpPr>
              <p:nvPr/>
            </p:nvCxnSpPr>
            <p:spPr>
              <a:xfrm flipH="1" flipV="1">
                <a:off x="4424531" y="1797130"/>
                <a:ext cx="1351438" cy="10299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6" idx="1"/>
                <a:endCxn id="11" idx="5"/>
              </p:cNvCxnSpPr>
              <p:nvPr/>
            </p:nvCxnSpPr>
            <p:spPr>
              <a:xfrm flipH="1" flipV="1">
                <a:off x="4424531" y="1565343"/>
                <a:ext cx="1351438" cy="12617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6" idx="1"/>
                <a:endCxn id="12" idx="5"/>
              </p:cNvCxnSpPr>
              <p:nvPr/>
            </p:nvCxnSpPr>
            <p:spPr>
              <a:xfrm flipH="1" flipV="1">
                <a:off x="4424531" y="1333557"/>
                <a:ext cx="1351438" cy="14935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5" idx="7"/>
                <a:endCxn id="11" idx="3"/>
              </p:cNvCxnSpPr>
              <p:nvPr/>
            </p:nvCxnSpPr>
            <p:spPr>
              <a:xfrm flipV="1">
                <a:off x="3002718" y="1565343"/>
                <a:ext cx="1319992" cy="12617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5" idx="7"/>
                <a:endCxn id="12" idx="3"/>
              </p:cNvCxnSpPr>
              <p:nvPr/>
            </p:nvCxnSpPr>
            <p:spPr>
              <a:xfrm flipV="1">
                <a:off x="3002718" y="1333557"/>
                <a:ext cx="1319992" cy="14935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5" idx="7"/>
                <a:endCxn id="13" idx="3"/>
              </p:cNvCxnSpPr>
              <p:nvPr/>
            </p:nvCxnSpPr>
            <p:spPr>
              <a:xfrm flipV="1">
                <a:off x="3002718" y="1112443"/>
                <a:ext cx="1319992" cy="17146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6" idx="1"/>
                <a:endCxn id="13" idx="5"/>
              </p:cNvCxnSpPr>
              <p:nvPr/>
            </p:nvCxnSpPr>
            <p:spPr>
              <a:xfrm flipH="1" flipV="1">
                <a:off x="4424531" y="1112443"/>
                <a:ext cx="1351438" cy="17146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5" idx="7"/>
                <a:endCxn id="14" idx="3"/>
              </p:cNvCxnSpPr>
              <p:nvPr/>
            </p:nvCxnSpPr>
            <p:spPr>
              <a:xfrm flipV="1">
                <a:off x="3002718" y="891328"/>
                <a:ext cx="1319992" cy="19357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6" idx="1"/>
                <a:endCxn id="14" idx="5"/>
              </p:cNvCxnSpPr>
              <p:nvPr/>
            </p:nvCxnSpPr>
            <p:spPr>
              <a:xfrm flipH="1" flipV="1">
                <a:off x="4424531" y="891328"/>
                <a:ext cx="1351438" cy="19357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6" idx="1"/>
                <a:endCxn id="15" idx="5"/>
              </p:cNvCxnSpPr>
              <p:nvPr/>
            </p:nvCxnSpPr>
            <p:spPr>
              <a:xfrm flipH="1" flipV="1">
                <a:off x="4424531" y="243339"/>
                <a:ext cx="1351438" cy="25837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5" idx="7"/>
                <a:endCxn id="15" idx="3"/>
              </p:cNvCxnSpPr>
              <p:nvPr/>
            </p:nvCxnSpPr>
            <p:spPr>
              <a:xfrm flipV="1">
                <a:off x="3002718" y="243339"/>
                <a:ext cx="1319992" cy="25837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ounded Rectangle 35"/>
            <p:cNvSpPr/>
            <p:nvPr/>
          </p:nvSpPr>
          <p:spPr>
            <a:xfrm>
              <a:off x="5529470" y="3578088"/>
              <a:ext cx="3544956" cy="3213652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9086" y="3576993"/>
              <a:ext cx="3544956" cy="3213652"/>
            </a:xfrm>
            <a:prstGeom prst="roundRect">
              <a:avLst>
                <a:gd name="adj" fmla="val 7052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25753" y="6247306"/>
              <a:ext cx="3346173" cy="4398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95492" y="6402856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170564" y="6402856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6" idx="6"/>
              <a:endCxn id="67" idx="2"/>
            </p:cNvCxnSpPr>
            <p:nvPr/>
          </p:nvCxnSpPr>
          <p:spPr>
            <a:xfrm>
              <a:off x="439489" y="6474855"/>
              <a:ext cx="2731075" cy="0"/>
            </a:xfrm>
            <a:prstGeom prst="line">
              <a:avLst/>
            </a:prstGeom>
            <a:ln w="57150" cmpd="sng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Freeform 112"/>
            <p:cNvSpPr/>
            <p:nvPr/>
          </p:nvSpPr>
          <p:spPr>
            <a:xfrm>
              <a:off x="7089572" y="5572539"/>
              <a:ext cx="152741" cy="940904"/>
            </a:xfrm>
            <a:custGeom>
              <a:avLst/>
              <a:gdLst>
                <a:gd name="connsiteX0" fmla="*/ 119611 w 152741"/>
                <a:gd name="connsiteY0" fmla="*/ 940904 h 940904"/>
                <a:gd name="connsiteX1" fmla="*/ 341 w 152741"/>
                <a:gd name="connsiteY1" fmla="*/ 410818 h 940904"/>
                <a:gd name="connsiteX2" fmla="*/ 152741 w 152741"/>
                <a:gd name="connsiteY2" fmla="*/ 0 h 94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741" h="940904">
                  <a:moveTo>
                    <a:pt x="119611" y="940904"/>
                  </a:moveTo>
                  <a:cubicBezTo>
                    <a:pt x="57215" y="754269"/>
                    <a:pt x="-5181" y="567635"/>
                    <a:pt x="341" y="410818"/>
                  </a:cubicBezTo>
                  <a:cubicBezTo>
                    <a:pt x="5863" y="254001"/>
                    <a:pt x="79302" y="127000"/>
                    <a:pt x="152741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268817" y="5579165"/>
              <a:ext cx="125957" cy="927652"/>
            </a:xfrm>
            <a:custGeom>
              <a:avLst/>
              <a:gdLst>
                <a:gd name="connsiteX0" fmla="*/ 13253 w 125957"/>
                <a:gd name="connsiteY0" fmla="*/ 927652 h 927652"/>
                <a:gd name="connsiteX1" fmla="*/ 125896 w 125957"/>
                <a:gd name="connsiteY1" fmla="*/ 397565 h 927652"/>
                <a:gd name="connsiteX2" fmla="*/ 0 w 125957"/>
                <a:gd name="connsiteY2" fmla="*/ 0 h 92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957" h="927652">
                  <a:moveTo>
                    <a:pt x="13253" y="927652"/>
                  </a:moveTo>
                  <a:cubicBezTo>
                    <a:pt x="70679" y="739913"/>
                    <a:pt x="128105" y="552174"/>
                    <a:pt x="125896" y="397565"/>
                  </a:cubicBezTo>
                  <a:cubicBezTo>
                    <a:pt x="123687" y="242956"/>
                    <a:pt x="61843" y="121478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003096" y="5327374"/>
              <a:ext cx="252469" cy="1205948"/>
            </a:xfrm>
            <a:custGeom>
              <a:avLst/>
              <a:gdLst>
                <a:gd name="connsiteX0" fmla="*/ 192834 w 252469"/>
                <a:gd name="connsiteY0" fmla="*/ 1205948 h 1205948"/>
                <a:gd name="connsiteX1" fmla="*/ 677 w 252469"/>
                <a:gd name="connsiteY1" fmla="*/ 503583 h 1205948"/>
                <a:gd name="connsiteX2" fmla="*/ 252469 w 252469"/>
                <a:gd name="connsiteY2" fmla="*/ 0 h 120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469" h="1205948">
                  <a:moveTo>
                    <a:pt x="192834" y="1205948"/>
                  </a:moveTo>
                  <a:cubicBezTo>
                    <a:pt x="91786" y="955261"/>
                    <a:pt x="-9262" y="704574"/>
                    <a:pt x="677" y="503583"/>
                  </a:cubicBezTo>
                  <a:cubicBezTo>
                    <a:pt x="10616" y="302592"/>
                    <a:pt x="131542" y="151296"/>
                    <a:pt x="252469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275443" y="5347252"/>
              <a:ext cx="238540" cy="1272209"/>
            </a:xfrm>
            <a:custGeom>
              <a:avLst/>
              <a:gdLst>
                <a:gd name="connsiteX0" fmla="*/ 0 w 238540"/>
                <a:gd name="connsiteY0" fmla="*/ 1272209 h 1272209"/>
                <a:gd name="connsiteX1" fmla="*/ 238540 w 238540"/>
                <a:gd name="connsiteY1" fmla="*/ 377687 h 1272209"/>
                <a:gd name="connsiteX2" fmla="*/ 0 w 238540"/>
                <a:gd name="connsiteY2" fmla="*/ 0 h 127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540" h="1272209">
                  <a:moveTo>
                    <a:pt x="0" y="1272209"/>
                  </a:moveTo>
                  <a:cubicBezTo>
                    <a:pt x="119270" y="930965"/>
                    <a:pt x="238540" y="589722"/>
                    <a:pt x="238540" y="377687"/>
                  </a:cubicBezTo>
                  <a:cubicBezTo>
                    <a:pt x="238540" y="165652"/>
                    <a:pt x="119270" y="82826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910805" y="5128591"/>
              <a:ext cx="344760" cy="1437861"/>
            </a:xfrm>
            <a:custGeom>
              <a:avLst/>
              <a:gdLst>
                <a:gd name="connsiteX0" fmla="*/ 305004 w 344760"/>
                <a:gd name="connsiteY0" fmla="*/ 1437861 h 1437861"/>
                <a:gd name="connsiteX1" fmla="*/ 204 w 344760"/>
                <a:gd name="connsiteY1" fmla="*/ 616226 h 1437861"/>
                <a:gd name="connsiteX2" fmla="*/ 344760 w 344760"/>
                <a:gd name="connsiteY2" fmla="*/ 0 h 143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760" h="1437861">
                  <a:moveTo>
                    <a:pt x="305004" y="1437861"/>
                  </a:moveTo>
                  <a:cubicBezTo>
                    <a:pt x="149291" y="1146865"/>
                    <a:pt x="-6422" y="855869"/>
                    <a:pt x="204" y="616226"/>
                  </a:cubicBezTo>
                  <a:cubicBezTo>
                    <a:pt x="6830" y="376583"/>
                    <a:pt x="175795" y="188291"/>
                    <a:pt x="34476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288696" y="5135217"/>
              <a:ext cx="349583" cy="1530626"/>
            </a:xfrm>
            <a:custGeom>
              <a:avLst/>
              <a:gdLst>
                <a:gd name="connsiteX0" fmla="*/ 0 w 291553"/>
                <a:gd name="connsiteY0" fmla="*/ 1530626 h 1530626"/>
                <a:gd name="connsiteX1" fmla="*/ 291547 w 291553"/>
                <a:gd name="connsiteY1" fmla="*/ 748748 h 1530626"/>
                <a:gd name="connsiteX2" fmla="*/ 6626 w 291553"/>
                <a:gd name="connsiteY2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553" h="1530626">
                  <a:moveTo>
                    <a:pt x="0" y="1530626"/>
                  </a:moveTo>
                  <a:cubicBezTo>
                    <a:pt x="145221" y="1267239"/>
                    <a:pt x="290443" y="1003852"/>
                    <a:pt x="291547" y="748748"/>
                  </a:cubicBezTo>
                  <a:cubicBezTo>
                    <a:pt x="292651" y="493644"/>
                    <a:pt x="149638" y="246822"/>
                    <a:pt x="6626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791723" y="4883426"/>
              <a:ext cx="463842" cy="1683026"/>
            </a:xfrm>
            <a:custGeom>
              <a:avLst/>
              <a:gdLst>
                <a:gd name="connsiteX0" fmla="*/ 463842 w 463842"/>
                <a:gd name="connsiteY0" fmla="*/ 1683026 h 1683026"/>
                <a:gd name="connsiteX1" fmla="*/ 16 w 463842"/>
                <a:gd name="connsiteY1" fmla="*/ 722244 h 1683026"/>
                <a:gd name="connsiteX2" fmla="*/ 450590 w 463842"/>
                <a:gd name="connsiteY2" fmla="*/ 0 h 168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3842" h="1683026">
                  <a:moveTo>
                    <a:pt x="463842" y="1683026"/>
                  </a:moveTo>
                  <a:cubicBezTo>
                    <a:pt x="233033" y="1342887"/>
                    <a:pt x="2225" y="1002748"/>
                    <a:pt x="16" y="722244"/>
                  </a:cubicBezTo>
                  <a:cubicBezTo>
                    <a:pt x="-2193" y="441740"/>
                    <a:pt x="224198" y="220870"/>
                    <a:pt x="45059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268818" y="4850296"/>
              <a:ext cx="396628" cy="1775791"/>
            </a:xfrm>
            <a:custGeom>
              <a:avLst/>
              <a:gdLst>
                <a:gd name="connsiteX0" fmla="*/ 0 w 510223"/>
                <a:gd name="connsiteY0" fmla="*/ 1775791 h 1775791"/>
                <a:gd name="connsiteX1" fmla="*/ 510209 w 510223"/>
                <a:gd name="connsiteY1" fmla="*/ 815008 h 1775791"/>
                <a:gd name="connsiteX2" fmla="*/ 13253 w 510223"/>
                <a:gd name="connsiteY2" fmla="*/ 0 h 177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223" h="1775791">
                  <a:moveTo>
                    <a:pt x="0" y="1775791"/>
                  </a:moveTo>
                  <a:cubicBezTo>
                    <a:pt x="254000" y="1443382"/>
                    <a:pt x="508000" y="1110973"/>
                    <a:pt x="510209" y="815008"/>
                  </a:cubicBezTo>
                  <a:cubicBezTo>
                    <a:pt x="512418" y="519043"/>
                    <a:pt x="262835" y="259521"/>
                    <a:pt x="13253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738729" y="4678017"/>
              <a:ext cx="516835" cy="1921566"/>
            </a:xfrm>
            <a:custGeom>
              <a:avLst/>
              <a:gdLst>
                <a:gd name="connsiteX0" fmla="*/ 616272 w 642776"/>
                <a:gd name="connsiteY0" fmla="*/ 1921566 h 1921566"/>
                <a:gd name="connsiteX1" fmla="*/ 46 w 642776"/>
                <a:gd name="connsiteY1" fmla="*/ 987287 h 1921566"/>
                <a:gd name="connsiteX2" fmla="*/ 642776 w 642776"/>
                <a:gd name="connsiteY2" fmla="*/ 0 h 192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776" h="1921566">
                  <a:moveTo>
                    <a:pt x="616272" y="1921566"/>
                  </a:moveTo>
                  <a:cubicBezTo>
                    <a:pt x="305950" y="1614557"/>
                    <a:pt x="-4371" y="1307548"/>
                    <a:pt x="46" y="987287"/>
                  </a:cubicBezTo>
                  <a:cubicBezTo>
                    <a:pt x="4463" y="667026"/>
                    <a:pt x="323619" y="333513"/>
                    <a:pt x="642776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248939" y="4664765"/>
              <a:ext cx="603234" cy="1861931"/>
            </a:xfrm>
            <a:custGeom>
              <a:avLst/>
              <a:gdLst>
                <a:gd name="connsiteX0" fmla="*/ 59635 w 603234"/>
                <a:gd name="connsiteY0" fmla="*/ 1861931 h 1861931"/>
                <a:gd name="connsiteX1" fmla="*/ 602974 w 603234"/>
                <a:gd name="connsiteY1" fmla="*/ 1007165 h 1861931"/>
                <a:gd name="connsiteX2" fmla="*/ 0 w 603234"/>
                <a:gd name="connsiteY2" fmla="*/ 0 h 186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234" h="1861931">
                  <a:moveTo>
                    <a:pt x="59635" y="1861931"/>
                  </a:moveTo>
                  <a:cubicBezTo>
                    <a:pt x="336274" y="1589709"/>
                    <a:pt x="612913" y="1317487"/>
                    <a:pt x="602974" y="1007165"/>
                  </a:cubicBezTo>
                  <a:cubicBezTo>
                    <a:pt x="593035" y="696843"/>
                    <a:pt x="296517" y="348421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652198" y="4452730"/>
              <a:ext cx="603367" cy="2160105"/>
            </a:xfrm>
            <a:custGeom>
              <a:avLst/>
              <a:gdLst>
                <a:gd name="connsiteX0" fmla="*/ 530480 w 603367"/>
                <a:gd name="connsiteY0" fmla="*/ 2160105 h 2160105"/>
                <a:gd name="connsiteX1" fmla="*/ 393 w 603367"/>
                <a:gd name="connsiteY1" fmla="*/ 1265583 h 2160105"/>
                <a:gd name="connsiteX2" fmla="*/ 603367 w 603367"/>
                <a:gd name="connsiteY2" fmla="*/ 0 h 216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367" h="2160105">
                  <a:moveTo>
                    <a:pt x="530480" y="2160105"/>
                  </a:moveTo>
                  <a:cubicBezTo>
                    <a:pt x="259362" y="1892852"/>
                    <a:pt x="-11755" y="1625600"/>
                    <a:pt x="393" y="1265583"/>
                  </a:cubicBezTo>
                  <a:cubicBezTo>
                    <a:pt x="12541" y="905565"/>
                    <a:pt x="307954" y="452782"/>
                    <a:pt x="603367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242313" y="4472609"/>
              <a:ext cx="636211" cy="2093843"/>
            </a:xfrm>
            <a:custGeom>
              <a:avLst/>
              <a:gdLst>
                <a:gd name="connsiteX0" fmla="*/ 39757 w 636211"/>
                <a:gd name="connsiteY0" fmla="*/ 2093843 h 2093843"/>
                <a:gd name="connsiteX1" fmla="*/ 636104 w 636211"/>
                <a:gd name="connsiteY1" fmla="*/ 1331843 h 2093843"/>
                <a:gd name="connsiteX2" fmla="*/ 0 w 636211"/>
                <a:gd name="connsiteY2" fmla="*/ 0 h 20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211" h="2093843">
                  <a:moveTo>
                    <a:pt x="39757" y="2093843"/>
                  </a:moveTo>
                  <a:cubicBezTo>
                    <a:pt x="341243" y="1887330"/>
                    <a:pt x="642730" y="1680817"/>
                    <a:pt x="636104" y="1331843"/>
                  </a:cubicBezTo>
                  <a:cubicBezTo>
                    <a:pt x="629478" y="982869"/>
                    <a:pt x="314739" y="491434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453526" y="3783496"/>
              <a:ext cx="821917" cy="2816087"/>
            </a:xfrm>
            <a:custGeom>
              <a:avLst/>
              <a:gdLst>
                <a:gd name="connsiteX0" fmla="*/ 749031 w 821917"/>
                <a:gd name="connsiteY0" fmla="*/ 2816087 h 2816087"/>
                <a:gd name="connsiteX1" fmla="*/ 283 w 821917"/>
                <a:gd name="connsiteY1" fmla="*/ 1590261 h 2816087"/>
                <a:gd name="connsiteX2" fmla="*/ 821917 w 821917"/>
                <a:gd name="connsiteY2" fmla="*/ 0 h 281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917" h="2816087">
                  <a:moveTo>
                    <a:pt x="749031" y="2816087"/>
                  </a:moveTo>
                  <a:cubicBezTo>
                    <a:pt x="368583" y="2437848"/>
                    <a:pt x="-11865" y="2059609"/>
                    <a:pt x="283" y="1590261"/>
                  </a:cubicBezTo>
                  <a:cubicBezTo>
                    <a:pt x="12431" y="1120913"/>
                    <a:pt x="417174" y="560456"/>
                    <a:pt x="821917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255565" y="3803374"/>
              <a:ext cx="762089" cy="2816087"/>
            </a:xfrm>
            <a:custGeom>
              <a:avLst/>
              <a:gdLst>
                <a:gd name="connsiteX0" fmla="*/ 39757 w 762089"/>
                <a:gd name="connsiteY0" fmla="*/ 2816087 h 2816087"/>
                <a:gd name="connsiteX1" fmla="*/ 762000 w 762089"/>
                <a:gd name="connsiteY1" fmla="*/ 1888435 h 2816087"/>
                <a:gd name="connsiteX2" fmla="*/ 0 w 762089"/>
                <a:gd name="connsiteY2" fmla="*/ 0 h 281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89" h="2816087">
                  <a:moveTo>
                    <a:pt x="39757" y="2816087"/>
                  </a:moveTo>
                  <a:cubicBezTo>
                    <a:pt x="404191" y="2586935"/>
                    <a:pt x="768626" y="2357783"/>
                    <a:pt x="762000" y="1888435"/>
                  </a:cubicBezTo>
                  <a:cubicBezTo>
                    <a:pt x="755374" y="1419087"/>
                    <a:pt x="377687" y="709543"/>
                    <a:pt x="0" y="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87689" y="480861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187689" y="4587500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187689" y="4366385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187689" y="3718396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6960617" y="393128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023456" y="6402855"/>
              <a:ext cx="457396" cy="2854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189959" y="5490354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87689" y="5272187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187689" y="5040400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wn Arrow 128"/>
            <p:cNvSpPr/>
            <p:nvPr/>
          </p:nvSpPr>
          <p:spPr>
            <a:xfrm rot="2740422">
              <a:off x="3836945" y="3168396"/>
              <a:ext cx="464022" cy="8746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Down Arrow 129"/>
            <p:cNvSpPr/>
            <p:nvPr/>
          </p:nvSpPr>
          <p:spPr>
            <a:xfrm rot="18909264">
              <a:off x="4784806" y="3161486"/>
              <a:ext cx="464022" cy="8746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5753" y="3576993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Induce</a:t>
              </a:r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613788" y="3576993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Contract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7747" y="281546"/>
            <a:ext cx="8866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Recall, we wish to decompose problem so that each element is </a:t>
            </a:r>
            <a:r>
              <a:rPr lang="en-US" sz="2400" b="1" dirty="0" smtClean="0"/>
              <a:t>good</a:t>
            </a:r>
            <a:r>
              <a:rPr lang="en-US" sz="2400" dirty="0" smtClean="0"/>
              <a:t> with constant probability</a:t>
            </a:r>
            <a:endParaRPr lang="en-US" sz="2400" dirty="0"/>
          </a:p>
        </p:txBody>
      </p:sp>
      <p:sp>
        <p:nvSpPr>
          <p:cNvPr id="69" name="Rounded Rectangular Callout 68"/>
          <p:cNvSpPr/>
          <p:nvPr/>
        </p:nvSpPr>
        <p:spPr>
          <a:xfrm rot="10800000" flipV="1">
            <a:off x="6581228" y="1144871"/>
            <a:ext cx="2037827" cy="587970"/>
          </a:xfrm>
          <a:prstGeom prst="wedgeRoundRectCallout">
            <a:avLst>
              <a:gd name="adj1" fmla="val -42125"/>
              <a:gd name="adj2" fmla="val -110904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Not spanned by active elements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47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“only”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be the problematic elements: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𝑠𝑝𝑎𝑛𝑛𝑒𝑑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𝑎𝑐𝑡𝑖𝑣𝑒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𝑒𝑙𝑒𝑚𝑒𝑛𝑡𝑠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≥0.99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elements in S needs to be protected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156668" y="2886326"/>
            <a:ext cx="2456953" cy="12245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06240" y="3466771"/>
            <a:ext cx="1407381" cy="6440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2740422">
            <a:off x="3829238" y="4133916"/>
            <a:ext cx="319670" cy="5882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8909264">
            <a:off x="4470530" y="4122008"/>
            <a:ext cx="312086" cy="6025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91378" y="4613588"/>
            <a:ext cx="2456953" cy="12245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48901" y="5233788"/>
            <a:ext cx="1407381" cy="64405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367007" y="5370013"/>
            <a:ext cx="571168" cy="3630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153479" y="4764663"/>
            <a:ext cx="1407381" cy="6440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069204" y="5088837"/>
            <a:ext cx="483705" cy="3039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740422">
            <a:off x="2025617" y="5486964"/>
            <a:ext cx="319670" cy="5882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8909264">
            <a:off x="2666909" y="5475056"/>
            <a:ext cx="312086" cy="6025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Example (all elements active with probability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457201" y="1814215"/>
            <a:ext cx="8229599" cy="4637298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823387" y="583748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05471" y="581746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6"/>
            <a:endCxn id="30" idx="2"/>
          </p:cNvCxnSpPr>
          <p:nvPr/>
        </p:nvCxnSpPr>
        <p:spPr>
          <a:xfrm flipV="1">
            <a:off x="1967384" y="5889463"/>
            <a:ext cx="5238087" cy="20019"/>
          </a:xfrm>
          <a:prstGeom prst="line">
            <a:avLst/>
          </a:prstGeom>
          <a:ln w="76200" cmpd="sng">
            <a:solidFill>
              <a:schemeClr val="accent3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1946296" y="2362467"/>
            <a:ext cx="5280263" cy="3496104"/>
            <a:chOff x="1946296" y="2362467"/>
            <a:chExt cx="5280263" cy="3496104"/>
          </a:xfrm>
        </p:grpSpPr>
        <p:sp>
          <p:nvSpPr>
            <p:cNvPr id="33" name="Oval 32"/>
            <p:cNvSpPr/>
            <p:nvPr/>
          </p:nvSpPr>
          <p:spPr>
            <a:xfrm>
              <a:off x="4462740" y="4902798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47581" y="2362467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046713" y="3496379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…</a:t>
              </a:r>
              <a:endParaRPr lang="en-US" sz="3600" dirty="0"/>
            </a:p>
          </p:txBody>
        </p:sp>
        <p:cxnSp>
          <p:nvCxnSpPr>
            <p:cNvPr id="41" name="Straight Connector 40"/>
            <p:cNvCxnSpPr>
              <a:stCxn id="29" idx="7"/>
              <a:endCxn id="33" idx="3"/>
            </p:cNvCxnSpPr>
            <p:nvPr/>
          </p:nvCxnSpPr>
          <p:spPr>
            <a:xfrm flipV="1">
              <a:off x="1946296" y="5025707"/>
              <a:ext cx="2537532" cy="832864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0" idx="1"/>
              <a:endCxn id="33" idx="5"/>
            </p:cNvCxnSpPr>
            <p:nvPr/>
          </p:nvCxnSpPr>
          <p:spPr>
            <a:xfrm flipH="1" flipV="1">
              <a:off x="4585649" y="5025707"/>
              <a:ext cx="2640910" cy="812845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30" idx="1"/>
              <a:endCxn id="39" idx="5"/>
            </p:cNvCxnSpPr>
            <p:nvPr/>
          </p:nvCxnSpPr>
          <p:spPr>
            <a:xfrm flipH="1" flipV="1">
              <a:off x="4570490" y="2485376"/>
              <a:ext cx="2656069" cy="3353176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9" idx="7"/>
              <a:endCxn id="39" idx="3"/>
            </p:cNvCxnSpPr>
            <p:nvPr/>
          </p:nvCxnSpPr>
          <p:spPr>
            <a:xfrm flipV="1">
              <a:off x="1946296" y="2485376"/>
              <a:ext cx="2522373" cy="3373195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4606737" y="4666281"/>
            <a:ext cx="2619822" cy="1172271"/>
            <a:chOff x="4606737" y="4666281"/>
            <a:chExt cx="2619822" cy="1172271"/>
          </a:xfrm>
        </p:grpSpPr>
        <p:sp>
          <p:nvSpPr>
            <p:cNvPr id="80" name="Oval 79"/>
            <p:cNvSpPr/>
            <p:nvPr/>
          </p:nvSpPr>
          <p:spPr>
            <a:xfrm>
              <a:off x="5735793" y="5055198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4606737" y="4666281"/>
              <a:ext cx="2619822" cy="1172271"/>
              <a:chOff x="4606737" y="4666281"/>
              <a:chExt cx="2619822" cy="1172271"/>
            </a:xfrm>
          </p:grpSpPr>
          <p:sp>
            <p:nvSpPr>
              <p:cNvPr id="82" name="TextBox 81"/>
              <p:cNvSpPr txBox="1"/>
              <p:nvPr/>
            </p:nvSpPr>
            <p:spPr>
              <a:xfrm rot="17440099">
                <a:off x="5620827" y="4744193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…</a:t>
                </a:r>
                <a:endParaRPr lang="en-US" sz="1600" dirty="0"/>
              </a:p>
            </p:txBody>
          </p:sp>
          <p:cxnSp>
            <p:nvCxnSpPr>
              <p:cNvPr id="76" name="Straight Connector 75"/>
              <p:cNvCxnSpPr>
                <a:stCxn id="33" idx="6"/>
                <a:endCxn id="82" idx="1"/>
              </p:cNvCxnSpPr>
              <p:nvPr/>
            </p:nvCxnSpPr>
            <p:spPr>
              <a:xfrm>
                <a:off x="4606737" y="4974797"/>
                <a:ext cx="1140215" cy="12105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33" idx="6"/>
                <a:endCxn id="81" idx="2"/>
              </p:cNvCxnSpPr>
              <p:nvPr/>
            </p:nvCxnSpPr>
            <p:spPr>
              <a:xfrm flipV="1">
                <a:off x="4606737" y="4738280"/>
                <a:ext cx="1273053" cy="23651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30" idx="1"/>
                <a:endCxn id="80" idx="6"/>
              </p:cNvCxnSpPr>
              <p:nvPr/>
            </p:nvCxnSpPr>
            <p:spPr>
              <a:xfrm flipH="1" flipV="1">
                <a:off x="5879790" y="5127197"/>
                <a:ext cx="1346769" cy="71135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30" idx="1"/>
                <a:endCxn id="81" idx="5"/>
              </p:cNvCxnSpPr>
              <p:nvPr/>
            </p:nvCxnSpPr>
            <p:spPr>
              <a:xfrm flipH="1" flipV="1">
                <a:off x="6002699" y="4789190"/>
                <a:ext cx="1223860" cy="104936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5879790" y="4666281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1895386" y="2434466"/>
            <a:ext cx="5382084" cy="3424105"/>
            <a:chOff x="1895386" y="2434466"/>
            <a:chExt cx="5382084" cy="3424105"/>
          </a:xfrm>
        </p:grpSpPr>
        <p:grpSp>
          <p:nvGrpSpPr>
            <p:cNvPr id="161" name="Group 160"/>
            <p:cNvGrpSpPr/>
            <p:nvPr/>
          </p:nvGrpSpPr>
          <p:grpSpPr>
            <a:xfrm>
              <a:off x="1946296" y="4675332"/>
              <a:ext cx="2537532" cy="1183239"/>
              <a:chOff x="1946296" y="4675332"/>
              <a:chExt cx="2537532" cy="1183239"/>
            </a:xfrm>
          </p:grpSpPr>
          <p:sp>
            <p:nvSpPr>
              <p:cNvPr id="107" name="TextBox 106"/>
              <p:cNvSpPr txBox="1"/>
              <p:nvPr/>
            </p:nvSpPr>
            <p:spPr>
              <a:xfrm rot="14590892">
                <a:off x="2936543" y="480552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…</a:t>
                </a:r>
                <a:endParaRPr lang="en-US" sz="160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226484" y="5034110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021072" y="4675332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Connector 109"/>
              <p:cNvCxnSpPr>
                <a:stCxn id="109" idx="6"/>
                <a:endCxn id="33" idx="1"/>
              </p:cNvCxnSpPr>
              <p:nvPr/>
            </p:nvCxnSpPr>
            <p:spPr>
              <a:xfrm>
                <a:off x="3165069" y="4747331"/>
                <a:ext cx="1318759" cy="17655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8" idx="6"/>
                <a:endCxn id="33" idx="2"/>
              </p:cNvCxnSpPr>
              <p:nvPr/>
            </p:nvCxnSpPr>
            <p:spPr>
              <a:xfrm flipV="1">
                <a:off x="3370481" y="4974797"/>
                <a:ext cx="1092259" cy="13131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29" idx="7"/>
                <a:endCxn id="108" idx="3"/>
              </p:cNvCxnSpPr>
              <p:nvPr/>
            </p:nvCxnSpPr>
            <p:spPr>
              <a:xfrm flipV="1">
                <a:off x="1946296" y="5157019"/>
                <a:ext cx="1301276" cy="70155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29" idx="7"/>
                <a:endCxn id="109" idx="3"/>
              </p:cNvCxnSpPr>
              <p:nvPr/>
            </p:nvCxnSpPr>
            <p:spPr>
              <a:xfrm flipV="1">
                <a:off x="1946296" y="4798241"/>
                <a:ext cx="1095864" cy="106033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4591578" y="2434466"/>
              <a:ext cx="2685892" cy="3382998"/>
              <a:chOff x="4591578" y="2434466"/>
              <a:chExt cx="2685892" cy="3382998"/>
            </a:xfrm>
          </p:grpSpPr>
          <p:sp>
            <p:nvSpPr>
              <p:cNvPr id="122" name="TextBox 121"/>
              <p:cNvSpPr txBox="1"/>
              <p:nvPr/>
            </p:nvSpPr>
            <p:spPr>
              <a:xfrm rot="19335959">
                <a:off x="6441466" y="3430292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…</a:t>
                </a:r>
                <a:endParaRPr lang="en-US" sz="16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313771" y="3769699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894250" y="3352381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/>
              <p:cNvCxnSpPr>
                <a:stCxn id="30" idx="0"/>
                <a:endCxn id="123" idx="5"/>
              </p:cNvCxnSpPr>
              <p:nvPr/>
            </p:nvCxnSpPr>
            <p:spPr>
              <a:xfrm flipH="1" flipV="1">
                <a:off x="6436680" y="3892608"/>
                <a:ext cx="840790" cy="192485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30" idx="0"/>
                <a:endCxn id="124" idx="4"/>
              </p:cNvCxnSpPr>
              <p:nvPr/>
            </p:nvCxnSpPr>
            <p:spPr>
              <a:xfrm flipH="1" flipV="1">
                <a:off x="6966249" y="3496378"/>
                <a:ext cx="311221" cy="232108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3" idx="1"/>
                <a:endCxn id="39" idx="6"/>
              </p:cNvCxnSpPr>
              <p:nvPr/>
            </p:nvCxnSpPr>
            <p:spPr>
              <a:xfrm flipH="1" flipV="1">
                <a:off x="4591578" y="2434466"/>
                <a:ext cx="1743281" cy="135632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24" idx="1"/>
                <a:endCxn id="39" idx="6"/>
              </p:cNvCxnSpPr>
              <p:nvPr/>
            </p:nvCxnSpPr>
            <p:spPr>
              <a:xfrm flipH="1" flipV="1">
                <a:off x="4591578" y="2434466"/>
                <a:ext cx="2323760" cy="93900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1895386" y="2485376"/>
              <a:ext cx="2573283" cy="3373195"/>
              <a:chOff x="1895386" y="2485376"/>
              <a:chExt cx="2573283" cy="3373195"/>
            </a:xfrm>
          </p:grpSpPr>
          <p:sp>
            <p:nvSpPr>
              <p:cNvPr id="138" name="TextBox 137"/>
              <p:cNvSpPr txBox="1"/>
              <p:nvPr/>
            </p:nvSpPr>
            <p:spPr>
              <a:xfrm rot="13091873">
                <a:off x="2162559" y="3466051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…</a:t>
                </a:r>
                <a:endParaRPr lang="en-US" sz="16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594678" y="3697700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082187" y="3283170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Straight Connector 140"/>
              <p:cNvCxnSpPr>
                <a:stCxn id="29" idx="7"/>
                <a:endCxn id="139" idx="3"/>
              </p:cNvCxnSpPr>
              <p:nvPr/>
            </p:nvCxnSpPr>
            <p:spPr>
              <a:xfrm flipV="1">
                <a:off x="1946296" y="3820609"/>
                <a:ext cx="669470" cy="203796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39" idx="3"/>
                <a:endCxn id="139" idx="7"/>
              </p:cNvCxnSpPr>
              <p:nvPr/>
            </p:nvCxnSpPr>
            <p:spPr>
              <a:xfrm flipH="1">
                <a:off x="2717587" y="2485376"/>
                <a:ext cx="1751082" cy="123341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29" idx="0"/>
                <a:endCxn id="140" idx="4"/>
              </p:cNvCxnSpPr>
              <p:nvPr/>
            </p:nvCxnSpPr>
            <p:spPr>
              <a:xfrm flipV="1">
                <a:off x="1895386" y="3427167"/>
                <a:ext cx="258800" cy="241031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40" idx="7"/>
                <a:endCxn id="39" idx="3"/>
              </p:cNvCxnSpPr>
              <p:nvPr/>
            </p:nvCxnSpPr>
            <p:spPr>
              <a:xfrm flipV="1">
                <a:off x="2205096" y="2485376"/>
                <a:ext cx="2263573" cy="81888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493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Example (all elements active with probability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457201" y="1814215"/>
            <a:ext cx="8229599" cy="4637298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823387" y="583748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05471" y="581746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6"/>
            <a:endCxn id="30" idx="2"/>
          </p:cNvCxnSpPr>
          <p:nvPr/>
        </p:nvCxnSpPr>
        <p:spPr>
          <a:xfrm flipV="1">
            <a:off x="1967384" y="5889463"/>
            <a:ext cx="5238087" cy="20019"/>
          </a:xfrm>
          <a:prstGeom prst="line">
            <a:avLst/>
          </a:prstGeom>
          <a:ln w="76200" cmpd="sng">
            <a:solidFill>
              <a:schemeClr val="accent3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1946296" y="2362467"/>
            <a:ext cx="5280263" cy="3496104"/>
            <a:chOff x="1946296" y="2362467"/>
            <a:chExt cx="5280263" cy="3496104"/>
          </a:xfrm>
        </p:grpSpPr>
        <p:sp>
          <p:nvSpPr>
            <p:cNvPr id="33" name="Oval 32"/>
            <p:cNvSpPr/>
            <p:nvPr/>
          </p:nvSpPr>
          <p:spPr>
            <a:xfrm>
              <a:off x="4462740" y="4902798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47581" y="2362467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046713" y="3496379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…</a:t>
              </a:r>
              <a:endParaRPr lang="en-US" sz="3600" dirty="0"/>
            </a:p>
          </p:txBody>
        </p:sp>
        <p:cxnSp>
          <p:nvCxnSpPr>
            <p:cNvPr id="41" name="Straight Connector 40"/>
            <p:cNvCxnSpPr>
              <a:stCxn id="29" idx="7"/>
              <a:endCxn id="33" idx="3"/>
            </p:cNvCxnSpPr>
            <p:nvPr/>
          </p:nvCxnSpPr>
          <p:spPr>
            <a:xfrm flipV="1">
              <a:off x="1946296" y="5025707"/>
              <a:ext cx="2537532" cy="832864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0" idx="1"/>
              <a:endCxn id="33" idx="5"/>
            </p:cNvCxnSpPr>
            <p:nvPr/>
          </p:nvCxnSpPr>
          <p:spPr>
            <a:xfrm flipH="1" flipV="1">
              <a:off x="4585649" y="5025707"/>
              <a:ext cx="2640910" cy="812845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30" idx="1"/>
              <a:endCxn id="39" idx="5"/>
            </p:cNvCxnSpPr>
            <p:nvPr/>
          </p:nvCxnSpPr>
          <p:spPr>
            <a:xfrm flipH="1" flipV="1">
              <a:off x="4570490" y="2485376"/>
              <a:ext cx="2656069" cy="3353176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9" idx="7"/>
              <a:endCxn id="39" idx="3"/>
            </p:cNvCxnSpPr>
            <p:nvPr/>
          </p:nvCxnSpPr>
          <p:spPr>
            <a:xfrm flipV="1">
              <a:off x="1946296" y="2485376"/>
              <a:ext cx="2522373" cy="3373195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895386" y="2434466"/>
            <a:ext cx="5382084" cy="3424105"/>
            <a:chOff x="1895386" y="2434466"/>
            <a:chExt cx="5382084" cy="3424105"/>
          </a:xfrm>
        </p:grpSpPr>
        <p:sp>
          <p:nvSpPr>
            <p:cNvPr id="80" name="Oval 79"/>
            <p:cNvSpPr/>
            <p:nvPr/>
          </p:nvSpPr>
          <p:spPr>
            <a:xfrm>
              <a:off x="5735793" y="5055198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4606737" y="4666281"/>
              <a:ext cx="2619822" cy="1172271"/>
              <a:chOff x="4606737" y="4666281"/>
              <a:chExt cx="2619822" cy="1172271"/>
            </a:xfrm>
          </p:grpSpPr>
          <p:sp>
            <p:nvSpPr>
              <p:cNvPr id="82" name="TextBox 81"/>
              <p:cNvSpPr txBox="1"/>
              <p:nvPr/>
            </p:nvSpPr>
            <p:spPr>
              <a:xfrm rot="17440099">
                <a:off x="5620827" y="4744193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…</a:t>
                </a:r>
                <a:endParaRPr lang="en-US" sz="1600" dirty="0"/>
              </a:p>
            </p:txBody>
          </p:sp>
          <p:cxnSp>
            <p:nvCxnSpPr>
              <p:cNvPr id="76" name="Straight Connector 75"/>
              <p:cNvCxnSpPr>
                <a:stCxn id="33" idx="6"/>
                <a:endCxn id="82" idx="1"/>
              </p:cNvCxnSpPr>
              <p:nvPr/>
            </p:nvCxnSpPr>
            <p:spPr>
              <a:xfrm>
                <a:off x="4606737" y="4974797"/>
                <a:ext cx="1140215" cy="12105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33" idx="6"/>
                <a:endCxn id="81" idx="2"/>
              </p:cNvCxnSpPr>
              <p:nvPr/>
            </p:nvCxnSpPr>
            <p:spPr>
              <a:xfrm flipV="1">
                <a:off x="4606737" y="4738280"/>
                <a:ext cx="1273053" cy="23651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30" idx="1"/>
                <a:endCxn id="80" idx="6"/>
              </p:cNvCxnSpPr>
              <p:nvPr/>
            </p:nvCxnSpPr>
            <p:spPr>
              <a:xfrm flipH="1" flipV="1">
                <a:off x="5879790" y="5127197"/>
                <a:ext cx="1346769" cy="71135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30" idx="1"/>
                <a:endCxn id="81" idx="5"/>
              </p:cNvCxnSpPr>
              <p:nvPr/>
            </p:nvCxnSpPr>
            <p:spPr>
              <a:xfrm flipH="1" flipV="1">
                <a:off x="6002699" y="4789190"/>
                <a:ext cx="1223860" cy="104936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5879790" y="4666281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1946296" y="4675332"/>
              <a:ext cx="2537532" cy="1183239"/>
              <a:chOff x="1946296" y="4675332"/>
              <a:chExt cx="2537532" cy="1183239"/>
            </a:xfrm>
          </p:grpSpPr>
          <p:sp>
            <p:nvSpPr>
              <p:cNvPr id="107" name="TextBox 106"/>
              <p:cNvSpPr txBox="1"/>
              <p:nvPr/>
            </p:nvSpPr>
            <p:spPr>
              <a:xfrm rot="14590892">
                <a:off x="2936543" y="480552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…</a:t>
                </a:r>
                <a:endParaRPr lang="en-US" sz="160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226484" y="5034110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021072" y="4675332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Connector 109"/>
              <p:cNvCxnSpPr>
                <a:stCxn id="109" idx="6"/>
                <a:endCxn id="33" idx="1"/>
              </p:cNvCxnSpPr>
              <p:nvPr/>
            </p:nvCxnSpPr>
            <p:spPr>
              <a:xfrm>
                <a:off x="3165069" y="4747331"/>
                <a:ext cx="1318759" cy="17655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8" idx="6"/>
                <a:endCxn id="33" idx="2"/>
              </p:cNvCxnSpPr>
              <p:nvPr/>
            </p:nvCxnSpPr>
            <p:spPr>
              <a:xfrm flipV="1">
                <a:off x="3370481" y="4974797"/>
                <a:ext cx="1092259" cy="13131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29" idx="7"/>
                <a:endCxn id="108" idx="3"/>
              </p:cNvCxnSpPr>
              <p:nvPr/>
            </p:nvCxnSpPr>
            <p:spPr>
              <a:xfrm flipV="1">
                <a:off x="1946296" y="5157019"/>
                <a:ext cx="1301276" cy="70155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29" idx="7"/>
                <a:endCxn id="109" idx="3"/>
              </p:cNvCxnSpPr>
              <p:nvPr/>
            </p:nvCxnSpPr>
            <p:spPr>
              <a:xfrm flipV="1">
                <a:off x="1946296" y="4798241"/>
                <a:ext cx="1095864" cy="106033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4591578" y="2434466"/>
              <a:ext cx="2685892" cy="3382998"/>
              <a:chOff x="4591578" y="2434466"/>
              <a:chExt cx="2685892" cy="3382998"/>
            </a:xfrm>
          </p:grpSpPr>
          <p:sp>
            <p:nvSpPr>
              <p:cNvPr id="122" name="TextBox 121"/>
              <p:cNvSpPr txBox="1"/>
              <p:nvPr/>
            </p:nvSpPr>
            <p:spPr>
              <a:xfrm rot="19335959">
                <a:off x="6441466" y="3430292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…</a:t>
                </a:r>
                <a:endParaRPr lang="en-US" sz="16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313771" y="3769699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894250" y="3352381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/>
              <p:cNvCxnSpPr>
                <a:stCxn id="30" idx="0"/>
                <a:endCxn id="123" idx="5"/>
              </p:cNvCxnSpPr>
              <p:nvPr/>
            </p:nvCxnSpPr>
            <p:spPr>
              <a:xfrm flipH="1" flipV="1">
                <a:off x="6436680" y="3892608"/>
                <a:ext cx="840790" cy="192485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30" idx="0"/>
                <a:endCxn id="124" idx="4"/>
              </p:cNvCxnSpPr>
              <p:nvPr/>
            </p:nvCxnSpPr>
            <p:spPr>
              <a:xfrm flipH="1" flipV="1">
                <a:off x="6966249" y="3496378"/>
                <a:ext cx="311221" cy="232108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3" idx="1"/>
                <a:endCxn id="39" idx="6"/>
              </p:cNvCxnSpPr>
              <p:nvPr/>
            </p:nvCxnSpPr>
            <p:spPr>
              <a:xfrm flipH="1" flipV="1">
                <a:off x="4591578" y="2434466"/>
                <a:ext cx="1743281" cy="135632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24" idx="1"/>
                <a:endCxn id="39" idx="6"/>
              </p:cNvCxnSpPr>
              <p:nvPr/>
            </p:nvCxnSpPr>
            <p:spPr>
              <a:xfrm flipH="1" flipV="1">
                <a:off x="4591578" y="2434466"/>
                <a:ext cx="2323760" cy="93900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1895386" y="2485376"/>
              <a:ext cx="2573283" cy="3373195"/>
              <a:chOff x="1895386" y="2485376"/>
              <a:chExt cx="2573283" cy="3373195"/>
            </a:xfrm>
          </p:grpSpPr>
          <p:sp>
            <p:nvSpPr>
              <p:cNvPr id="138" name="TextBox 137"/>
              <p:cNvSpPr txBox="1"/>
              <p:nvPr/>
            </p:nvSpPr>
            <p:spPr>
              <a:xfrm rot="13091873">
                <a:off x="2162559" y="3466051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…</a:t>
                </a:r>
                <a:endParaRPr lang="en-US" sz="16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594678" y="3697700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082187" y="3283170"/>
                <a:ext cx="143997" cy="14399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Straight Connector 140"/>
              <p:cNvCxnSpPr>
                <a:stCxn id="29" idx="7"/>
                <a:endCxn id="139" idx="3"/>
              </p:cNvCxnSpPr>
              <p:nvPr/>
            </p:nvCxnSpPr>
            <p:spPr>
              <a:xfrm flipV="1">
                <a:off x="1946296" y="3820609"/>
                <a:ext cx="669470" cy="203796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39" idx="3"/>
                <a:endCxn id="139" idx="7"/>
              </p:cNvCxnSpPr>
              <p:nvPr/>
            </p:nvCxnSpPr>
            <p:spPr>
              <a:xfrm flipH="1">
                <a:off x="2717587" y="2485376"/>
                <a:ext cx="1751082" cy="123341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29" idx="0"/>
                <a:endCxn id="140" idx="4"/>
              </p:cNvCxnSpPr>
              <p:nvPr/>
            </p:nvCxnSpPr>
            <p:spPr>
              <a:xfrm flipV="1">
                <a:off x="1895386" y="3427167"/>
                <a:ext cx="258800" cy="241031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40" idx="7"/>
                <a:endCxn id="39" idx="3"/>
              </p:cNvCxnSpPr>
              <p:nvPr/>
            </p:nvCxnSpPr>
            <p:spPr>
              <a:xfrm flipV="1">
                <a:off x="2205096" y="2485376"/>
                <a:ext cx="2263573" cy="81888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844893" y="1303945"/>
            <a:ext cx="612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Need to protect blue and green elements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7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Example (all elements active with probability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457201" y="1814215"/>
            <a:ext cx="8229599" cy="4637298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823387" y="5837483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05471" y="5817464"/>
            <a:ext cx="143997" cy="143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6"/>
            <a:endCxn id="30" idx="2"/>
          </p:cNvCxnSpPr>
          <p:nvPr/>
        </p:nvCxnSpPr>
        <p:spPr>
          <a:xfrm flipV="1">
            <a:off x="1967384" y="5889463"/>
            <a:ext cx="5238087" cy="20019"/>
          </a:xfrm>
          <a:prstGeom prst="line">
            <a:avLst/>
          </a:prstGeom>
          <a:ln w="76200" cmpd="sng">
            <a:solidFill>
              <a:schemeClr val="accent3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1946296" y="2362467"/>
            <a:ext cx="5280263" cy="3496104"/>
            <a:chOff x="1946296" y="2362467"/>
            <a:chExt cx="5280263" cy="3496104"/>
          </a:xfrm>
        </p:grpSpPr>
        <p:sp>
          <p:nvSpPr>
            <p:cNvPr id="33" name="Oval 32"/>
            <p:cNvSpPr/>
            <p:nvPr/>
          </p:nvSpPr>
          <p:spPr>
            <a:xfrm>
              <a:off x="4462740" y="4902798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47581" y="2362467"/>
              <a:ext cx="143997" cy="1439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046713" y="3496379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…</a:t>
              </a:r>
              <a:endParaRPr lang="en-US" sz="3600" dirty="0"/>
            </a:p>
          </p:txBody>
        </p:sp>
        <p:cxnSp>
          <p:nvCxnSpPr>
            <p:cNvPr id="41" name="Straight Connector 40"/>
            <p:cNvCxnSpPr>
              <a:stCxn id="29" idx="7"/>
              <a:endCxn id="33" idx="3"/>
            </p:cNvCxnSpPr>
            <p:nvPr/>
          </p:nvCxnSpPr>
          <p:spPr>
            <a:xfrm flipV="1">
              <a:off x="1946296" y="5025707"/>
              <a:ext cx="2537532" cy="832864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0" idx="1"/>
              <a:endCxn id="33" idx="5"/>
            </p:cNvCxnSpPr>
            <p:nvPr/>
          </p:nvCxnSpPr>
          <p:spPr>
            <a:xfrm flipH="1" flipV="1">
              <a:off x="4585649" y="5025707"/>
              <a:ext cx="2640910" cy="812845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30" idx="1"/>
              <a:endCxn id="39" idx="5"/>
            </p:cNvCxnSpPr>
            <p:nvPr/>
          </p:nvCxnSpPr>
          <p:spPr>
            <a:xfrm flipH="1" flipV="1">
              <a:off x="4570490" y="2485376"/>
              <a:ext cx="2656069" cy="3353176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9" idx="7"/>
              <a:endCxn id="39" idx="3"/>
            </p:cNvCxnSpPr>
            <p:nvPr/>
          </p:nvCxnSpPr>
          <p:spPr>
            <a:xfrm flipV="1">
              <a:off x="1946296" y="2485376"/>
              <a:ext cx="2522373" cy="3373195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844893" y="1303945"/>
            <a:ext cx="5279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Need to still protect green element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“only”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be the problematic elements: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𝑠𝑝𝑎𝑛𝑛𝑒𝑑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𝑎𝑐𝑡𝑖𝑣𝑒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𝑒𝑙𝑒𝑚𝑒𝑛𝑡𝑠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≥0.99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elements in S needs to be protected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156668" y="2886326"/>
            <a:ext cx="2456953" cy="12245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06240" y="3466771"/>
            <a:ext cx="1407381" cy="6440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2740422">
            <a:off x="3829238" y="4133916"/>
            <a:ext cx="319670" cy="5882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8909264">
            <a:off x="4470530" y="4122008"/>
            <a:ext cx="312086" cy="6025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91378" y="4613588"/>
            <a:ext cx="2456953" cy="12245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48901" y="5233788"/>
            <a:ext cx="1407381" cy="64405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367007" y="5370013"/>
            <a:ext cx="571168" cy="3630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153479" y="4764663"/>
            <a:ext cx="1407381" cy="6440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069204" y="5088837"/>
            <a:ext cx="483705" cy="3039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740422">
            <a:off x="2025617" y="5486964"/>
            <a:ext cx="319670" cy="5882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8909264">
            <a:off x="2666909" y="5475056"/>
            <a:ext cx="312086" cy="6025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5861" y="6141618"/>
            <a:ext cx="759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this to work, we need to prove that not all elements need to be protected (then recursion would continue forever)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6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7797" y="642452"/>
            <a:ext cx="7845286" cy="594148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3568" y="739471"/>
                <a:ext cx="7005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CLAIM: </a:t>
                </a:r>
                <a:r>
                  <a:rPr lang="en-US" sz="2000" dirty="0" smtClean="0"/>
                  <a:t>The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of problematic elements is a strict subset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8" y="739471"/>
                <a:ext cx="700510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95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77797" y="1566130"/>
            <a:ext cx="7845286" cy="5071737"/>
          </a:xfrm>
          <a:prstGeom prst="roundRect">
            <a:avLst>
              <a:gd name="adj" fmla="val 70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3568" y="1664179"/>
                <a:ext cx="7005100" cy="3919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WHY IS IT TRUE? </a:t>
                </a:r>
              </a:p>
              <a:p>
                <a:endParaRPr lang="en-US" sz="2000" b="1" dirty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rank of spanned elements is at most the number of active elements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Expected number of  active elements 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𝑟𝑎𝑛𝑘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     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We scale down the probability of an element to be active by  a factor ½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So most elements are not spanned…</a:t>
                </a:r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8" y="1664179"/>
                <a:ext cx="7005100" cy="3919535"/>
              </a:xfrm>
              <a:prstGeom prst="rect">
                <a:avLst/>
              </a:prstGeom>
              <a:blipFill rotWithShape="0">
                <a:blip r:embed="rId3"/>
                <a:stretch>
                  <a:fillRect l="-957" t="-933" r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5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9999</TotalTime>
  <Words>3476</Words>
  <Application>Microsoft Office PowerPoint</Application>
  <PresentationFormat>On-screen Show (4:3)</PresentationFormat>
  <Paragraphs>1217</Paragraphs>
  <Slides>108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5" baseType="lpstr">
      <vt:lpstr>Arial</vt:lpstr>
      <vt:lpstr>Calibri</vt:lpstr>
      <vt:lpstr>Cambria Math</vt:lpstr>
      <vt:lpstr>Comic Sans MS</vt:lpstr>
      <vt:lpstr>Gill Sans MT</vt:lpstr>
      <vt:lpstr>Wingdings</vt:lpstr>
      <vt:lpstr>Default Theme</vt:lpstr>
      <vt:lpstr>Secretary Problems and Online Selection with A Priori Information</vt:lpstr>
      <vt:lpstr>Classic secretary problem</vt:lpstr>
      <vt:lpstr>Classic secretary problem</vt:lpstr>
      <vt:lpstr>Classic secretary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strategy?</vt:lpstr>
      <vt:lpstr>Best strategy?</vt:lpstr>
      <vt:lpstr>An optimal strategy</vt:lpstr>
      <vt:lpstr>An optimal strategy</vt:lpstr>
      <vt:lpstr>An optimal strategy</vt:lpstr>
      <vt:lpstr>An optimal strategy</vt:lpstr>
      <vt:lpstr>An optimal strategy</vt:lpstr>
      <vt:lpstr>An optimal strategy</vt:lpstr>
      <vt:lpstr>An optimal strategy</vt:lpstr>
      <vt:lpstr>An optimal strategy</vt:lpstr>
      <vt:lpstr>Increased interest in generalized versions</vt:lpstr>
      <vt:lpstr>Increased interest in generalized versions</vt:lpstr>
      <vt:lpstr>Increased interest in generalized versions</vt:lpstr>
      <vt:lpstr>Selling server connections</vt:lpstr>
      <vt:lpstr>Selling server connections</vt:lpstr>
      <vt:lpstr>Selling server connections</vt:lpstr>
      <vt:lpstr>Selling server connections</vt:lpstr>
      <vt:lpstr>Selling server connections</vt:lpstr>
      <vt:lpstr>Selling server connections</vt:lpstr>
      <vt:lpstr>Selling server connections</vt:lpstr>
      <vt:lpstr>Selling server connections</vt:lpstr>
      <vt:lpstr>Selling server connections</vt:lpstr>
      <vt:lpstr>Selling server connections</vt:lpstr>
      <vt:lpstr>Selling server connections</vt:lpstr>
      <vt:lpstr>Selling server connections</vt:lpstr>
      <vt:lpstr>Matroid Secretary Problem (MSP)</vt:lpstr>
      <vt:lpstr>Matroid Secretary Problem (MSP)</vt:lpstr>
      <vt:lpstr>What are matroids?</vt:lpstr>
      <vt:lpstr>Formal definition of Matroid</vt:lpstr>
      <vt:lpstr>Roadmap of talk</vt:lpstr>
      <vt:lpstr>What is known?</vt:lpstr>
      <vt:lpstr>Results on special cases</vt:lpstr>
      <vt:lpstr>Results on special cases</vt:lpstr>
      <vt:lpstr>Results on special cases</vt:lpstr>
      <vt:lpstr>Results on special cases</vt:lpstr>
      <vt:lpstr>Results on special cases</vt:lpstr>
      <vt:lpstr>Results on special cases</vt:lpstr>
      <vt:lpstr>Results on special cases</vt:lpstr>
      <vt:lpstr>Results on special cases</vt:lpstr>
      <vt:lpstr>Results on special cases</vt:lpstr>
      <vt:lpstr>Results on general case</vt:lpstr>
      <vt:lpstr>Results on general case</vt:lpstr>
      <vt:lpstr>Warmup: log(rank) competitive algorithm</vt:lpstr>
      <vt:lpstr>PowerPoint Presentation</vt:lpstr>
      <vt:lpstr>Similar guarantee in much more general setting</vt:lpstr>
      <vt:lpstr>Similar guarantee in much more general setting</vt:lpstr>
      <vt:lpstr>Naïve generalization of single secretary algorithm</vt:lpstr>
      <vt:lpstr>Naive Attempt</vt:lpstr>
      <vt:lpstr>Naive Attempt</vt:lpstr>
      <vt:lpstr>Naive Attempt</vt:lpstr>
      <vt:lpstr>Naive Attempt</vt:lpstr>
      <vt:lpstr>Naive Attempt</vt:lpstr>
      <vt:lpstr>Naive Attempt</vt:lpstr>
      <vt:lpstr>Naive Attempt</vt:lpstr>
      <vt:lpstr>Naive Attempt</vt:lpstr>
      <vt:lpstr>A first (false) glimmer of hope</vt:lpstr>
      <vt:lpstr>Naive Attempt</vt:lpstr>
      <vt:lpstr>Naive Attempt</vt:lpstr>
      <vt:lpstr>Naive Attempt</vt:lpstr>
      <vt:lpstr>Naive Attempt</vt:lpstr>
      <vt:lpstr>Naive Attempt</vt:lpstr>
      <vt:lpstr>Naive Attempt</vt:lpstr>
      <vt:lpstr>Naive Attempt</vt:lpstr>
      <vt:lpstr>Naive Attempt</vt:lpstr>
      <vt:lpstr>What goes wrong?</vt:lpstr>
      <vt:lpstr>Good/Safe Improving Elements</vt:lpstr>
      <vt:lpstr>Good/Safe Improving Elements</vt:lpstr>
      <vt:lpstr>Good/Safe Improving Elements</vt:lpstr>
      <vt:lpstr>Good/Safe Improving Elements</vt:lpstr>
      <vt:lpstr>Good/Safe Improving Elements</vt:lpstr>
      <vt:lpstr>What’s the problem with the hat?</vt:lpstr>
      <vt:lpstr>PowerPoint Presentation</vt:lpstr>
      <vt:lpstr>PowerPoint Presentation</vt:lpstr>
      <vt:lpstr>PowerPoint Presentation</vt:lpstr>
      <vt:lpstr>PowerPoint Presentation</vt:lpstr>
      <vt:lpstr>Online contention resolution schemes</vt:lpstr>
      <vt:lpstr>The Setting</vt:lpstr>
      <vt:lpstr>The Setting</vt:lpstr>
      <vt:lpstr>The Setting</vt:lpstr>
      <vt:lpstr>The Setting</vt:lpstr>
      <vt:lpstr>PowerPoint Presentation</vt:lpstr>
      <vt:lpstr>Further motivation</vt:lpstr>
      <vt:lpstr>Proof: Decomposing the Problem</vt:lpstr>
      <vt:lpstr>PowerPoint Presentation</vt:lpstr>
      <vt:lpstr>The “only” algorithm</vt:lpstr>
      <vt:lpstr>Example (all elements active with probability  1/2)</vt:lpstr>
      <vt:lpstr>Example (all elements active with probability  1/2)</vt:lpstr>
      <vt:lpstr>Example (all elements active with probability  1/2)</vt:lpstr>
      <vt:lpstr>The “only” algorithm</vt:lpstr>
      <vt:lpstr>PowerPoint Presentation</vt:lpstr>
      <vt:lpstr>PowerPoint Presentation</vt:lpstr>
      <vt:lpstr>Almost the complete proof</vt:lpstr>
      <vt:lpstr>PowerPoint Presentation</vt:lpstr>
      <vt:lpstr>PowerPoint Presentation</vt:lpstr>
      <vt:lpstr>Summary of Result </vt:lpstr>
      <vt:lpstr>PowerPoint Presentation</vt:lpstr>
      <vt:lpstr>Candidate algorithm</vt:lpstr>
      <vt:lpstr>Two other open problems</vt:lpstr>
      <vt:lpstr>PowerPoint Presentation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Hard Problems Fast with Limited Knowledge</dc:title>
  <dc:creator>Ola Svensson</dc:creator>
  <cp:lastModifiedBy>Ola Svensson</cp:lastModifiedBy>
  <cp:revision>254</cp:revision>
  <cp:lastPrinted>2014-03-20T11:11:40Z</cp:lastPrinted>
  <dcterms:created xsi:type="dcterms:W3CDTF">2014-03-19T12:06:05Z</dcterms:created>
  <dcterms:modified xsi:type="dcterms:W3CDTF">2016-09-29T11:32:39Z</dcterms:modified>
</cp:coreProperties>
</file>