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41" r:id="rId2"/>
    <p:sldId id="717" r:id="rId3"/>
    <p:sldId id="881" r:id="rId4"/>
    <p:sldId id="882" r:id="rId5"/>
    <p:sldId id="926" r:id="rId6"/>
    <p:sldId id="955" r:id="rId7"/>
    <p:sldId id="883" r:id="rId8"/>
    <p:sldId id="911" r:id="rId9"/>
    <p:sldId id="909" r:id="rId10"/>
    <p:sldId id="910" r:id="rId11"/>
    <p:sldId id="886" r:id="rId12"/>
    <p:sldId id="888" r:id="rId13"/>
    <p:sldId id="889" r:id="rId14"/>
    <p:sldId id="890" r:id="rId15"/>
    <p:sldId id="893" r:id="rId16"/>
    <p:sldId id="949" r:id="rId17"/>
    <p:sldId id="891" r:id="rId18"/>
    <p:sldId id="892" r:id="rId19"/>
    <p:sldId id="944" r:id="rId20"/>
    <p:sldId id="918" r:id="rId21"/>
    <p:sldId id="914" r:id="rId22"/>
    <p:sldId id="954" r:id="rId23"/>
    <p:sldId id="915" r:id="rId24"/>
    <p:sldId id="920" r:id="rId25"/>
    <p:sldId id="916" r:id="rId26"/>
    <p:sldId id="924" r:id="rId27"/>
    <p:sldId id="917" r:id="rId28"/>
    <p:sldId id="921" r:id="rId29"/>
    <p:sldId id="950" r:id="rId30"/>
    <p:sldId id="925" r:id="rId31"/>
    <p:sldId id="927" r:id="rId32"/>
    <p:sldId id="948" r:id="rId33"/>
    <p:sldId id="929" r:id="rId34"/>
    <p:sldId id="938" r:id="rId35"/>
    <p:sldId id="939" r:id="rId36"/>
    <p:sldId id="912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9"/>
    <a:srgbClr val="1D4ABF"/>
    <a:srgbClr val="8FAAB3"/>
    <a:srgbClr val="FF9F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1" autoAdjust="0"/>
    <p:restoredTop sz="70742" autoAdjust="0"/>
  </p:normalViewPr>
  <p:slideViewPr>
    <p:cSldViewPr>
      <p:cViewPr varScale="1">
        <p:scale>
          <a:sx n="94" d="100"/>
          <a:sy n="94" d="100"/>
        </p:scale>
        <p:origin x="21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1E28F-D530-47A3-8AFE-509AE3CC353E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5491B-AF3E-46D0-90BE-BF4AB8C66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2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9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15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27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45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5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22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2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35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7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2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4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5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48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1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4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6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5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1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84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97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6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946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7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2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6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1F78-7E80-46C7-BA44-89AC02F9B92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image" Target="../media/image18.png"/><Relationship Id="rId3" Type="http://schemas.openxmlformats.org/officeDocument/2006/relationships/image" Target="../media/image1010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0.png"/><Relationship Id="rId15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1311.png"/><Relationship Id="rId14" Type="http://schemas.openxmlformats.org/officeDocument/2006/relationships/image" Target="../media/image15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0.png"/><Relationship Id="rId18" Type="http://schemas.openxmlformats.org/officeDocument/2006/relationships/image" Target="../media/image19.png"/><Relationship Id="rId3" Type="http://schemas.openxmlformats.org/officeDocument/2006/relationships/image" Target="../media/image20.png"/><Relationship Id="rId12" Type="http://schemas.openxmlformats.org/officeDocument/2006/relationships/image" Target="../media/image1310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0.png"/><Relationship Id="rId15" Type="http://schemas.openxmlformats.org/officeDocument/2006/relationships/image" Target="../media/image1610.png"/><Relationship Id="rId4" Type="http://schemas.openxmlformats.org/officeDocument/2006/relationships/image" Target="../media/image13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3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6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21" Type="http://schemas.openxmlformats.org/officeDocument/2006/relationships/image" Target="../media/image490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49.png"/><Relationship Id="rId9" Type="http://schemas.openxmlformats.org/officeDocument/2006/relationships/image" Target="../media/image64.png"/><Relationship Id="rId1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40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87.png"/><Relationship Id="rId4" Type="http://schemas.openxmlformats.org/officeDocument/2006/relationships/image" Target="../media/image71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2.png"/><Relationship Id="rId3" Type="http://schemas.openxmlformats.org/officeDocument/2006/relationships/image" Target="../media/image750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79.png"/><Relationship Id="rId5" Type="http://schemas.openxmlformats.org/officeDocument/2006/relationships/image" Target="../media/image103.png"/><Relationship Id="rId15" Type="http://schemas.openxmlformats.org/officeDocument/2006/relationships/image" Target="../media/image91.png"/><Relationship Id="rId10" Type="http://schemas.openxmlformats.org/officeDocument/2006/relationships/image" Target="../media/image108.png"/><Relationship Id="rId9" Type="http://schemas.openxmlformats.org/officeDocument/2006/relationships/image" Target="../media/image107.png"/><Relationship Id="rId1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0.png"/><Relationship Id="rId7" Type="http://schemas.openxmlformats.org/officeDocument/2006/relationships/image" Target="../media/image105.png"/><Relationship Id="rId12" Type="http://schemas.openxmlformats.org/officeDocument/2006/relationships/image" Target="../media/image113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5" Type="http://schemas.openxmlformats.org/officeDocument/2006/relationships/image" Target="../media/image750.png"/><Relationship Id="rId10" Type="http://schemas.openxmlformats.org/officeDocument/2006/relationships/image" Target="../media/image108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34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17.png"/><Relationship Id="rId7" Type="http://schemas.openxmlformats.org/officeDocument/2006/relationships/image" Target="../media/image140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84.png"/><Relationship Id="rId9" Type="http://schemas.openxmlformats.org/officeDocument/2006/relationships/image" Target="../media/image1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6.png"/><Relationship Id="rId3" Type="http://schemas.openxmlformats.org/officeDocument/2006/relationships/image" Target="../media/image162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8.png"/><Relationship Id="rId10" Type="http://schemas.openxmlformats.org/officeDocument/2006/relationships/image" Target="../media/image165.png"/><Relationship Id="rId4" Type="http://schemas.openxmlformats.org/officeDocument/2006/relationships/image" Target="../media/image163.png"/><Relationship Id="rId9" Type="http://schemas.openxmlformats.org/officeDocument/2006/relationships/image" Target="../media/image156.png"/><Relationship Id="rId14" Type="http://schemas.openxmlformats.org/officeDocument/2006/relationships/image" Target="../media/image1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34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image" Target="../media/image18.png"/><Relationship Id="rId3" Type="http://schemas.openxmlformats.org/officeDocument/2006/relationships/image" Target="../media/image129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0.png"/><Relationship Id="rId15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1311.png"/><Relationship Id="rId14" Type="http://schemas.openxmlformats.org/officeDocument/2006/relationships/image" Target="../media/image15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image" Target="../media/image18.png"/><Relationship Id="rId3" Type="http://schemas.openxmlformats.org/officeDocument/2006/relationships/image" Target="../media/image1010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0.png"/><Relationship Id="rId15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1311.png"/><Relationship Id="rId14" Type="http://schemas.openxmlformats.org/officeDocument/2006/relationships/image" Target="../media/image15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600200"/>
            <a:ext cx="9144000" cy="1470025"/>
          </a:xfrm>
          <a:solidFill>
            <a:schemeClr val="accent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800" dirty="0" smtClean="0"/>
              <a:t> Procrastination </a:t>
            </a:r>
            <a:br>
              <a:rPr lang="en-US" sz="4800" dirty="0" smtClean="0"/>
            </a:br>
            <a:r>
              <a:rPr lang="en-US" sz="4800" dirty="0" smtClean="0"/>
              <a:t>		… with Variable Present Bias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14600" y="3505200"/>
            <a:ext cx="6629400" cy="25146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cap="small" dirty="0" smtClean="0">
                <a:solidFill>
                  <a:schemeClr val="tx1"/>
                </a:solidFill>
              </a:rPr>
              <a:t>Nicole Immorlica, Microsoft</a:t>
            </a:r>
            <a:endParaRPr lang="en-US" sz="2800" cap="small" dirty="0">
              <a:solidFill>
                <a:schemeClr val="tx1"/>
              </a:solidFill>
            </a:endParaRPr>
          </a:p>
          <a:p>
            <a:pPr algn="l"/>
            <a:endParaRPr lang="en-US" sz="2800" cap="smal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cap="small" dirty="0" smtClean="0">
                <a:solidFill>
                  <a:schemeClr val="tx1"/>
                </a:solidFill>
              </a:rPr>
              <a:t>Joint work with</a:t>
            </a:r>
            <a:r>
              <a:rPr lang="en-US" sz="2800" cap="small" dirty="0"/>
              <a:t> </a:t>
            </a:r>
            <a:r>
              <a:rPr lang="en-US" sz="2800" cap="small" dirty="0" smtClean="0"/>
              <a:t>N. Gravin, B. Lucier,</a:t>
            </a:r>
            <a:br>
              <a:rPr lang="en-US" sz="2800" cap="small" dirty="0" smtClean="0"/>
            </a:br>
            <a:r>
              <a:rPr lang="en-US" sz="2800" cap="small" dirty="0" smtClean="0"/>
              <a:t>and M. Pountourakis</a:t>
            </a:r>
            <a:endParaRPr lang="en-US" sz="2800" cap="small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4038600"/>
            <a:ext cx="6553200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Arrow Connector 85"/>
          <p:cNvCxnSpPr/>
          <p:nvPr/>
        </p:nvCxnSpPr>
        <p:spPr>
          <a:xfrm>
            <a:off x="4281320" y="3414252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5341203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47800" y="2521803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5388" y="2521803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879537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16813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69719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Plan of action for present-bias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246795" y="5858704"/>
            <a:ext cx="661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2"/>
                </a:solidFill>
              </a:rPr>
              <a:t>Linearly-higher cost than optimal plan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1981200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48288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7566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5728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68334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7836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57688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5768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39" idx="6"/>
            <a:endCxn id="44" idx="2"/>
          </p:cNvCxnSpPr>
          <p:nvPr/>
        </p:nvCxnSpPr>
        <p:spPr>
          <a:xfrm>
            <a:off x="2255520" y="4937488"/>
            <a:ext cx="80176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6"/>
            <a:endCxn id="46" idx="2"/>
          </p:cNvCxnSpPr>
          <p:nvPr/>
        </p:nvCxnSpPr>
        <p:spPr>
          <a:xfrm>
            <a:off x="3331608" y="4937488"/>
            <a:ext cx="74676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9" idx="7"/>
            <a:endCxn id="43" idx="3"/>
          </p:cNvCxnSpPr>
          <p:nvPr/>
        </p:nvCxnSpPr>
        <p:spPr>
          <a:xfrm flipV="1">
            <a:off x="2215347" y="3501177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286574" y="3501177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" idx="6"/>
            <a:endCxn id="45" idx="2"/>
          </p:cNvCxnSpPr>
          <p:nvPr/>
        </p:nvCxnSpPr>
        <p:spPr>
          <a:xfrm>
            <a:off x="3321886" y="3404190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6"/>
            <a:endCxn id="42" idx="2"/>
          </p:cNvCxnSpPr>
          <p:nvPr/>
        </p:nvCxnSpPr>
        <p:spPr>
          <a:xfrm>
            <a:off x="6532008" y="3404190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8" idx="7"/>
            <a:endCxn id="42" idx="3"/>
          </p:cNvCxnSpPr>
          <p:nvPr/>
        </p:nvCxnSpPr>
        <p:spPr>
          <a:xfrm flipV="1">
            <a:off x="6491835" y="3501177"/>
            <a:ext cx="796626" cy="13393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484682" y="4495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82" y="4495800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463890" y="4495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0" y="4495800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362088" y="2971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088" y="297180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562488" y="2971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488" y="297180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161676" y="3881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676" y="3881735"/>
                <a:ext cx="42351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5465208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91945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920545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375631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602368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830968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104433" y="388101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433" y="3881014"/>
                <a:ext cx="423513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>
          <a:xfrm>
            <a:off x="5027768" y="326037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4246008" y="3505520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321522" y="297614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522" y="2976143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142926" y="3881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26" y="3881735"/>
                <a:ext cx="423513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234042" y="394519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42" y="3945194"/>
                <a:ext cx="423513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/>
          <p:nvPr/>
        </p:nvCxnSpPr>
        <p:spPr>
          <a:xfrm>
            <a:off x="4352688" y="4929301"/>
            <a:ext cx="74676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484970" y="448761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970" y="448761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 rot="2700000">
            <a:off x="5900648" y="4405237"/>
            <a:ext cx="444008" cy="381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7200" y="609600"/>
            <a:ext cx="4469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talk prep example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91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447800" y="5341203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47800" y="2521803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5388" y="2521803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879537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16813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69719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Plan of action for present-bias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720325" y="5858704"/>
            <a:ext cx="614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2"/>
                </a:solidFill>
              </a:rPr>
              <a:t>Model only makes extreme predictions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281320" y="3414252"/>
            <a:ext cx="74644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1981200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248288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047566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05728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068334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07836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257688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25768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/>
          <p:cNvCxnSpPr>
            <a:stCxn id="106" idx="6"/>
            <a:endCxn id="109" idx="2"/>
          </p:cNvCxnSpPr>
          <p:nvPr/>
        </p:nvCxnSpPr>
        <p:spPr>
          <a:xfrm>
            <a:off x="2255520" y="4937488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6"/>
            <a:endCxn id="111" idx="2"/>
          </p:cNvCxnSpPr>
          <p:nvPr/>
        </p:nvCxnSpPr>
        <p:spPr>
          <a:xfrm>
            <a:off x="3331608" y="4937488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6" idx="7"/>
            <a:endCxn id="108" idx="3"/>
          </p:cNvCxnSpPr>
          <p:nvPr/>
        </p:nvCxnSpPr>
        <p:spPr>
          <a:xfrm flipV="1">
            <a:off x="2215347" y="3501177"/>
            <a:ext cx="872392" cy="13393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3286574" y="3501177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8" idx="6"/>
            <a:endCxn id="110" idx="2"/>
          </p:cNvCxnSpPr>
          <p:nvPr/>
        </p:nvCxnSpPr>
        <p:spPr>
          <a:xfrm>
            <a:off x="3321886" y="3404190"/>
            <a:ext cx="74644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12" idx="6"/>
            <a:endCxn id="107" idx="2"/>
          </p:cNvCxnSpPr>
          <p:nvPr/>
        </p:nvCxnSpPr>
        <p:spPr>
          <a:xfrm>
            <a:off x="6532008" y="3404190"/>
            <a:ext cx="71628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3" idx="7"/>
            <a:endCxn id="107" idx="3"/>
          </p:cNvCxnSpPr>
          <p:nvPr/>
        </p:nvCxnSpPr>
        <p:spPr>
          <a:xfrm flipV="1">
            <a:off x="6491835" y="3501177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2484682" y="4495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82" y="4495800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463890" y="4495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0" y="4495800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3362088" y="2971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088" y="2971800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562488" y="2971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488" y="2971800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2161676" y="3881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676" y="3881735"/>
                <a:ext cx="423513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Oval 125"/>
          <p:cNvSpPr/>
          <p:nvPr/>
        </p:nvSpPr>
        <p:spPr>
          <a:xfrm>
            <a:off x="5465208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691945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920545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375631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602368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5830968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3104433" y="388101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433" y="3881014"/>
                <a:ext cx="42351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/>
          <p:cNvSpPr/>
          <p:nvPr/>
        </p:nvSpPr>
        <p:spPr>
          <a:xfrm>
            <a:off x="5027768" y="326037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/>
          <p:nvPr/>
        </p:nvCxnSpPr>
        <p:spPr>
          <a:xfrm flipV="1">
            <a:off x="4246008" y="3505520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4321522" y="297614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522" y="2976143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4142926" y="3881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26" y="3881735"/>
                <a:ext cx="423513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6234042" y="394519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42" y="3945194"/>
                <a:ext cx="423513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Arrow Connector 137"/>
          <p:cNvCxnSpPr/>
          <p:nvPr/>
        </p:nvCxnSpPr>
        <p:spPr>
          <a:xfrm>
            <a:off x="4352688" y="4929301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4484970" y="448761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970" y="4487613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57200" y="609600"/>
            <a:ext cx="4469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talk prep example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43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161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variable present-bias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600200"/>
                <a:ext cx="8305800" cy="379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/>
                    </a:solidFill>
                  </a:rPr>
                  <a:t>Definition</a:t>
                </a:r>
                <a:r>
                  <a:rPr lang="en-US" sz="2800" dirty="0" smtClean="0"/>
                  <a:t> [this paper]. In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variable present-bias</a:t>
                </a:r>
                <a:r>
                  <a:rPr lang="en-US" sz="2800" dirty="0" smtClean="0"/>
                  <a:t>, the present-bias factor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/>
                  <a:t> is drawn IID from a 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 at each point in time.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	e.g.,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prob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f>
                              <m:fPr>
                                <m:type m:val="skw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prob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f>
                              <m:fPr>
                                <m:type m:val="skw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/>
                  <a:t>Allows for intermediate behaviors in example.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3796745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608" b="-3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410200" y="3429000"/>
            <a:ext cx="2661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2"/>
                </a:solidFill>
              </a:rPr>
              <a:t>no procrastination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08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32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question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impact of variable present-bias and task graph structure on cost of procrastination? 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bg2"/>
                </a:solidFill>
              </a:rPr>
              <a:t>Definition </a:t>
            </a:r>
            <a:r>
              <a:rPr lang="en-US" sz="2800" dirty="0" smtClean="0"/>
              <a:t>[Kleinberg-Oren ‘14]. 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chemeClr val="accent2"/>
                </a:solidFill>
              </a:rPr>
              <a:t>rocrastination ratio </a:t>
            </a:r>
            <a:r>
              <a:rPr lang="en-US" sz="2800" dirty="0" smtClean="0"/>
              <a:t>is the ratio between the expected weight of the traversed path and the weight of the initial shortest path.</a:t>
            </a:r>
          </a:p>
        </p:txBody>
      </p:sp>
    </p:spTree>
    <p:extLst>
      <p:ext uri="{BB962C8B-B14F-4D97-AF65-F5344CB8AC3E}">
        <p14:creationId xmlns:p14="http://schemas.microsoft.com/office/powerpoint/2010/main" val="16488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4256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</a:t>
            </a:r>
            <a:r>
              <a:rPr lang="en-US" sz="4400" dirty="0" smtClean="0">
                <a:solidFill>
                  <a:schemeClr val="accent1"/>
                </a:solidFill>
              </a:rPr>
              <a:t>esults (informal)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bg2"/>
                </a:solidFill>
              </a:rPr>
              <a:t>Main lemma</a:t>
            </a:r>
            <a:r>
              <a:rPr lang="en-US" sz="2800" dirty="0" smtClean="0"/>
              <a:t>. For any distribution, worst task graph has just two progress levels, with cost to move up.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Clr>
                <a:schemeClr val="tx1"/>
              </a:buClr>
            </a:pPr>
            <a:r>
              <a:rPr lang="en-US" sz="2800" dirty="0" smtClean="0"/>
              <a:t>What bounds procrastination ratio?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 smtClean="0"/>
              <a:t>If task graph has [</a:t>
            </a:r>
            <a:r>
              <a:rPr lang="en-US" sz="2800" i="1" dirty="0" smtClean="0">
                <a:solidFill>
                  <a:schemeClr val="bg2"/>
                </a:solidFill>
              </a:rPr>
              <a:t>some property</a:t>
            </a:r>
            <a:r>
              <a:rPr lang="en-US" sz="2800" dirty="0" smtClean="0"/>
              <a:t>], then the procrastination ratio is </a:t>
            </a:r>
            <a:r>
              <a:rPr lang="en-US" sz="2800" dirty="0" smtClean="0">
                <a:solidFill>
                  <a:schemeClr val="accent2"/>
                </a:solidFill>
              </a:rPr>
              <a:t>at most linear</a:t>
            </a:r>
            <a:r>
              <a:rPr lang="en-US" sz="2800" dirty="0" smtClean="0"/>
              <a:t>.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 smtClean="0"/>
              <a:t>If task graph has [</a:t>
            </a:r>
            <a:r>
              <a:rPr lang="en-US" sz="2800" i="1" dirty="0" smtClean="0">
                <a:solidFill>
                  <a:schemeClr val="bg2"/>
                </a:solidFill>
              </a:rPr>
              <a:t>a more stringent property</a:t>
            </a:r>
            <a:r>
              <a:rPr lang="en-US" sz="2800" dirty="0" smtClean="0"/>
              <a:t>], and the agent has a </a:t>
            </a:r>
            <a:r>
              <a:rPr lang="en-US" sz="2800" dirty="0" smtClean="0">
                <a:solidFill>
                  <a:schemeClr val="bg2"/>
                </a:solidFill>
              </a:rPr>
              <a:t>low tendency to procrastinate</a:t>
            </a:r>
            <a:r>
              <a:rPr lang="en-US" sz="2800" dirty="0" smtClean="0"/>
              <a:t>, then the procrastination ratio is </a:t>
            </a:r>
            <a:r>
              <a:rPr lang="en-US" sz="2800" dirty="0" smtClean="0">
                <a:solidFill>
                  <a:schemeClr val="accent2"/>
                </a:solidFill>
              </a:rPr>
              <a:t>at most constant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5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338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related work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600200"/>
                <a:ext cx="8305800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Quasi-hyperbolic </a:t>
                </a:r>
                <a:r>
                  <a:rPr lang="en-US" sz="2800" dirty="0">
                    <a:solidFill>
                      <a:schemeClr val="bg2"/>
                    </a:solidFill>
                  </a:rPr>
                  <a:t>discounting</a:t>
                </a:r>
                <a:r>
                  <a:rPr lang="en-US" sz="2800" dirty="0"/>
                  <a:t>. </a:t>
                </a:r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Akerlof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‘91], </a:t>
                </a:r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Laibson</a:t>
                </a:r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‘97], [Frederick et al. ‘02]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2800" dirty="0" smtClean="0"/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Structural conditions on task </a:t>
                </a:r>
                <a:r>
                  <a:rPr lang="en-US" sz="2800" dirty="0" smtClean="0">
                    <a:solidFill>
                      <a:schemeClr val="bg2"/>
                    </a:solidFill>
                  </a:rPr>
                  <a:t>graph</a:t>
                </a:r>
                <a:r>
                  <a:rPr lang="en-US" sz="2800" dirty="0" smtClean="0"/>
                  <a:t>.</a:t>
                </a:r>
                <a:r>
                  <a:rPr lang="en-US" sz="280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2800" dirty="0"/>
                  <a:t>(excluded minor) that imply bounded procrastination ratio,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for fixed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Kleinberg and Oren ‘14], [Teng et al. ’15] 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>
                  <a:solidFill>
                    <a:schemeClr val="bg2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Potential interventions</a:t>
                </a:r>
                <a:r>
                  <a:rPr lang="en-US" sz="2800" dirty="0"/>
                  <a:t>.  Improved performance through choice </a:t>
                </a:r>
                <a:r>
                  <a:rPr lang="en-US" sz="2800" dirty="0" smtClean="0"/>
                  <a:t>reduction, delaying information, sophistication. </a:t>
                </a:r>
                <a:br>
                  <a:rPr lang="en-US" sz="2800" dirty="0" smtClean="0"/>
                </a:br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O’Donoghue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and Rabin ‘99], </a:t>
                </a:r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Ely ‘15</a:t>
                </a:r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], [Kleinberg et al. ‘16]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4216539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447" r="-2201"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9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947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outline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bg2"/>
                </a:solidFill>
              </a:rPr>
              <a:t>Model and statement of results</a:t>
            </a:r>
            <a:r>
              <a:rPr lang="en-US" sz="2800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sz="2800" dirty="0" smtClean="0"/>
              <a:t>Main lemma and connection to optimal pricing.</a:t>
            </a:r>
          </a:p>
        </p:txBody>
      </p:sp>
    </p:spTree>
    <p:extLst>
      <p:ext uri="{BB962C8B-B14F-4D97-AF65-F5344CB8AC3E}">
        <p14:creationId xmlns:p14="http://schemas.microsoft.com/office/powerpoint/2010/main" val="39311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782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model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305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Task graph</a:t>
                </a:r>
                <a:r>
                  <a:rPr lang="en-US" sz="2800" dirty="0" smtClean="0"/>
                  <a:t>. graph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layers</a:t>
                </a:r>
                <a:r>
                  <a:rPr lang="en-US" sz="2800" dirty="0" smtClean="0"/>
                  <a:t>, designated start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end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, and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edge weights </a:t>
                </a:r>
                <a:r>
                  <a:rPr lang="en-US" sz="2800" dirty="0" smtClean="0"/>
                  <a:t>between layers.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467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577720" y="518406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11408" y="365076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82208" y="5717738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25808" y="5256072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2644086" y="3726314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53808" y="518406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64854" y="3726314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74888" y="518406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20808" y="365076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20808" y="518406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15" idx="6"/>
            <a:endCxn id="24" idx="2"/>
          </p:cNvCxnSpPr>
          <p:nvPr/>
        </p:nvCxnSpPr>
        <p:spPr>
          <a:xfrm>
            <a:off x="1852040" y="5321226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6"/>
            <a:endCxn id="26" idx="2"/>
          </p:cNvCxnSpPr>
          <p:nvPr/>
        </p:nvCxnSpPr>
        <p:spPr>
          <a:xfrm>
            <a:off x="2928128" y="5321226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6"/>
            <a:endCxn id="23" idx="3"/>
          </p:cNvCxnSpPr>
          <p:nvPr/>
        </p:nvCxnSpPr>
        <p:spPr>
          <a:xfrm flipV="1">
            <a:off x="1852040" y="3960461"/>
            <a:ext cx="832219" cy="13607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6"/>
            <a:endCxn id="61" idx="3"/>
          </p:cNvCxnSpPr>
          <p:nvPr/>
        </p:nvCxnSpPr>
        <p:spPr>
          <a:xfrm flipV="1">
            <a:off x="1852040" y="4690503"/>
            <a:ext cx="844213" cy="6307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62" idx="2"/>
          </p:cNvCxnSpPr>
          <p:nvPr/>
        </p:nvCxnSpPr>
        <p:spPr>
          <a:xfrm flipV="1">
            <a:off x="2918406" y="3130066"/>
            <a:ext cx="741312" cy="7227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6"/>
            <a:endCxn id="16" idx="2"/>
          </p:cNvCxnSpPr>
          <p:nvPr/>
        </p:nvCxnSpPr>
        <p:spPr>
          <a:xfrm>
            <a:off x="5595128" y="3787928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7"/>
            <a:endCxn id="16" idx="3"/>
          </p:cNvCxnSpPr>
          <p:nvPr/>
        </p:nvCxnSpPr>
        <p:spPr>
          <a:xfrm flipV="1">
            <a:off x="5554955" y="3884915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330023" y="372129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56760" y="372129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85360" y="372129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43400" y="526053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0137" y="526053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98737" y="526053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03123" y="570834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23" y="5708347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577608" y="57105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608" y="5710535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01894" y="57105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894" y="5710535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44608" y="5710535"/>
                <a:ext cx="435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608" y="5710535"/>
                <a:ext cx="43518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006608" y="5710535"/>
                <a:ext cx="97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08" y="5710535"/>
                <a:ext cx="97116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/>
          <p:cNvSpPr/>
          <p:nvPr/>
        </p:nvSpPr>
        <p:spPr>
          <a:xfrm>
            <a:off x="2656080" y="445635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659718" y="299290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44408" y="445635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stCxn id="23" idx="6"/>
            <a:endCxn id="63" idx="2"/>
          </p:cNvCxnSpPr>
          <p:nvPr/>
        </p:nvCxnSpPr>
        <p:spPr>
          <a:xfrm>
            <a:off x="2918406" y="3863474"/>
            <a:ext cx="726002" cy="73004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1" idx="6"/>
            <a:endCxn id="25" idx="2"/>
          </p:cNvCxnSpPr>
          <p:nvPr/>
        </p:nvCxnSpPr>
        <p:spPr>
          <a:xfrm flipV="1">
            <a:off x="2930400" y="3863474"/>
            <a:ext cx="734454" cy="73004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1" idx="6"/>
            <a:endCxn id="26" idx="2"/>
          </p:cNvCxnSpPr>
          <p:nvPr/>
        </p:nvCxnSpPr>
        <p:spPr>
          <a:xfrm>
            <a:off x="2930400" y="4593516"/>
            <a:ext cx="744488" cy="7277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503123" y="4736952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23" y="4736952"/>
                <a:ext cx="40254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36811" y="3199621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811" y="3199621"/>
                <a:ext cx="382925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281713" y="3569976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713" y="3569976"/>
                <a:ext cx="437748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898855" y="2835561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55" y="2835561"/>
                <a:ext cx="429348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653808" y="3048000"/>
                <a:ext cx="752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08" y="3048000"/>
                <a:ext cx="752642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V="1">
            <a:off x="1295400" y="2895600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82988" y="2895600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4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782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model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3058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Task graph</a:t>
                </a:r>
                <a:r>
                  <a:rPr lang="en-US" sz="2800" dirty="0" smtClean="0"/>
                  <a:t>. </a:t>
                </a:r>
                <a:r>
                  <a:rPr lang="en-US" sz="2800" dirty="0"/>
                  <a:t>graph with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layers</a:t>
                </a:r>
                <a:r>
                  <a:rPr lang="en-US" sz="2800" dirty="0"/>
                  <a:t>, designated start node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, end node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and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edge weights </a:t>
                </a:r>
                <a:r>
                  <a:rPr lang="en-US" sz="2800" dirty="0"/>
                  <a:t>between layers.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 smtClean="0"/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Agent behavior</a:t>
                </a:r>
                <a:r>
                  <a:rPr lang="en-US" sz="2800" dirty="0" smtClean="0"/>
                  <a:t>. Each day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, agent at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draws bias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 and selects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minimizing: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 algn="ctr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ctr">
                  <a:buClr>
                    <a:schemeClr val="tx1"/>
                  </a:buClr>
                </a:pPr>
                <a:endParaRPr lang="en-US" sz="2800" dirty="0"/>
              </a:p>
              <a:p>
                <a:pPr lvl="0"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Definition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.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Procrastination ratio </a:t>
                </a:r>
                <a:r>
                  <a:rPr lang="en-US" sz="2800" dirty="0">
                    <a:solidFill>
                      <a:srgbClr val="000000"/>
                    </a:solidFill>
                  </a:rPr>
                  <a:t>is the ratio between the expected weight of the traversed path and the weight of the initial shortest path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.</a:t>
                </a:r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4832092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263" r="-2348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2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079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</a:t>
            </a:r>
            <a:r>
              <a:rPr lang="en-US" sz="4400" dirty="0" smtClean="0">
                <a:solidFill>
                  <a:schemeClr val="accent1"/>
                </a:solidFill>
              </a:rPr>
              <a:t>xtremal task graphs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Main </a:t>
            </a:r>
            <a:r>
              <a:rPr lang="en-US" sz="2800" dirty="0" smtClean="0">
                <a:solidFill>
                  <a:schemeClr val="bg2"/>
                </a:solidFill>
              </a:rPr>
              <a:t>lemma</a:t>
            </a:r>
            <a:r>
              <a:rPr lang="en-US" sz="2800" dirty="0" smtClean="0"/>
              <a:t>. </a:t>
            </a:r>
            <a:r>
              <a:rPr lang="en-US" sz="2800" dirty="0"/>
              <a:t>For any distribution, worst task graph </a:t>
            </a:r>
            <a:r>
              <a:rPr lang="en-US" sz="2800" dirty="0" smtClean="0"/>
              <a:t>is</a:t>
            </a:r>
          </a:p>
        </p:txBody>
      </p:sp>
      <p:sp>
        <p:nvSpPr>
          <p:cNvPr id="5" name="Oval 4"/>
          <p:cNvSpPr/>
          <p:nvPr/>
        </p:nvSpPr>
        <p:spPr>
          <a:xfrm>
            <a:off x="2154792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88480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5257800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2438400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5388" y="2438400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4796134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08473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613796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221158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30880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1926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51960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97880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5" idx="6"/>
            <a:endCxn id="15" idx="2"/>
          </p:cNvCxnSpPr>
          <p:nvPr/>
        </p:nvCxnSpPr>
        <p:spPr>
          <a:xfrm>
            <a:off x="2429112" y="4892040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6"/>
            <a:endCxn id="17" idx="2"/>
          </p:cNvCxnSpPr>
          <p:nvPr/>
        </p:nvCxnSpPr>
        <p:spPr>
          <a:xfrm>
            <a:off x="3505200" y="4892040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7"/>
            <a:endCxn id="14" idx="3"/>
          </p:cNvCxnSpPr>
          <p:nvPr/>
        </p:nvCxnSpPr>
        <p:spPr>
          <a:xfrm flipV="1">
            <a:off x="2388939" y="3455729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60166" y="3455729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6"/>
            <a:endCxn id="16" idx="2"/>
          </p:cNvCxnSpPr>
          <p:nvPr/>
        </p:nvCxnSpPr>
        <p:spPr>
          <a:xfrm>
            <a:off x="3495478" y="3358742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6"/>
            <a:endCxn id="6" idx="2"/>
          </p:cNvCxnSpPr>
          <p:nvPr/>
        </p:nvCxnSpPr>
        <p:spPr>
          <a:xfrm>
            <a:off x="6172200" y="3358742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7"/>
            <a:endCxn id="6" idx="3"/>
          </p:cNvCxnSpPr>
          <p:nvPr/>
        </p:nvCxnSpPr>
        <p:spPr>
          <a:xfrm flipV="1">
            <a:off x="6132027" y="3455729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58274" y="4450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74" y="4450352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7482" y="4450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482" y="4450352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35680" y="2926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0" y="292635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02680" y="2926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80" y="2926352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15276" y="383413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276" y="3834137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4907095" y="3292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832" y="3292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62432" y="3292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920472" y="4831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47209" y="4831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75809" y="4831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78025" y="3834137"/>
                <a:ext cx="428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5" y="3834137"/>
                <a:ext cx="42890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09539" y="3834137"/>
                <a:ext cx="594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39" y="3834137"/>
                <a:ext cx="594393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200" y="5701594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 smtClean="0"/>
                  <a:t> depends on the distribution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01594"/>
                <a:ext cx="8305800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146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6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717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intertemporal tradeoffs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Incur short-term costs for long-term payoff.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2"/>
                </a:solidFill>
              </a:rPr>
              <a:t>Examples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>
                <a:solidFill>
                  <a:schemeClr val="accent2"/>
                </a:solidFill>
              </a:rPr>
              <a:t>Speaker</a:t>
            </a:r>
            <a:r>
              <a:rPr lang="en-US" sz="2800" dirty="0" smtClean="0"/>
              <a:t>: prep talk or go to the movies?</a:t>
            </a:r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Student</a:t>
            </a:r>
            <a:r>
              <a:rPr lang="en-US" sz="2800" dirty="0" smtClean="0"/>
              <a:t>: study or party?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Marathoner</a:t>
            </a:r>
            <a:r>
              <a:rPr lang="en-US" sz="2800" dirty="0" smtClean="0"/>
              <a:t>: training run or sleep?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Skier</a:t>
            </a:r>
            <a:r>
              <a:rPr lang="en-US" sz="2800" dirty="0" smtClean="0"/>
              <a:t>: buy skies or rent?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2"/>
                </a:solidFill>
              </a:rPr>
              <a:t>In general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An agent makes a </a:t>
            </a:r>
            <a:r>
              <a:rPr lang="en-US" sz="2800" dirty="0" smtClean="0">
                <a:solidFill>
                  <a:srgbClr val="FF0000"/>
                </a:solidFill>
              </a:rPr>
              <a:t>sequence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costly decisions</a:t>
            </a:r>
            <a:r>
              <a:rPr lang="en-US" sz="2800" dirty="0" smtClean="0"/>
              <a:t>, where costs and options depend on previous choices.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88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4192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student example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accent2"/>
                </a:solidFill>
              </a:rPr>
              <a:t>Exponential ratio </a:t>
            </a:r>
            <a:r>
              <a:rPr lang="en-US" sz="2800" dirty="0" smtClean="0"/>
              <a:t>even with constant prob. of rationality.</a:t>
            </a:r>
          </a:p>
        </p:txBody>
      </p:sp>
      <p:sp>
        <p:nvSpPr>
          <p:cNvPr id="5" name="Oval 4"/>
          <p:cNvSpPr/>
          <p:nvPr/>
        </p:nvSpPr>
        <p:spPr>
          <a:xfrm>
            <a:off x="1676400" y="46024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43488" y="30691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5105400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2312287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5388" y="2312287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4643734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293233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461396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2742766" y="30691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52488" y="46024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63534" y="30691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73568" y="46024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52888" y="30691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52888" y="46024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5" idx="6"/>
            <a:endCxn id="15" idx="2"/>
          </p:cNvCxnSpPr>
          <p:nvPr/>
        </p:nvCxnSpPr>
        <p:spPr>
          <a:xfrm>
            <a:off x="1950720" y="4739640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6"/>
            <a:endCxn id="17" idx="2"/>
          </p:cNvCxnSpPr>
          <p:nvPr/>
        </p:nvCxnSpPr>
        <p:spPr>
          <a:xfrm>
            <a:off x="3026808" y="4739640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7"/>
            <a:endCxn id="14" idx="3"/>
          </p:cNvCxnSpPr>
          <p:nvPr/>
        </p:nvCxnSpPr>
        <p:spPr>
          <a:xfrm flipV="1">
            <a:off x="1910547" y="3303329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981774" y="3303329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6"/>
            <a:endCxn id="16" idx="2"/>
          </p:cNvCxnSpPr>
          <p:nvPr/>
        </p:nvCxnSpPr>
        <p:spPr>
          <a:xfrm>
            <a:off x="3017086" y="3206342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6"/>
            <a:endCxn id="6" idx="2"/>
          </p:cNvCxnSpPr>
          <p:nvPr/>
        </p:nvCxnSpPr>
        <p:spPr>
          <a:xfrm>
            <a:off x="6227208" y="3206342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7"/>
            <a:endCxn id="6" idx="3"/>
          </p:cNvCxnSpPr>
          <p:nvPr/>
        </p:nvCxnSpPr>
        <p:spPr>
          <a:xfrm flipV="1">
            <a:off x="6187035" y="3303329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79882" y="42979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82" y="4297952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59090" y="42979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090" y="4297952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57288" y="27739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288" y="277395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57688" y="27739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688" y="277395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56876" y="368388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876" y="3683887"/>
                <a:ext cx="42351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5160408" y="31397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87145" y="31397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15745" y="31397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70831" y="46789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97568" y="46789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526168" y="46789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99633" y="3683166"/>
                <a:ext cx="566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33" y="3683166"/>
                <a:ext cx="56611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4722968" y="30625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941208" y="3307672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76520" y="3216404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16722" y="277829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722" y="2778295"/>
                <a:ext cx="42351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38126" y="3683887"/>
                <a:ext cx="566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126" y="3683887"/>
                <a:ext cx="56611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29242" y="3747346"/>
                <a:ext cx="5859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242" y="3747346"/>
                <a:ext cx="58599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4047888" y="4731453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80170" y="428976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70" y="4289765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537806" y="3669090"/>
                <a:ext cx="2283061" cy="9766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prob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prob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06" y="3669090"/>
                <a:ext cx="2283061" cy="976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05117" y="5280864"/>
                <a:ext cx="8105483" cy="129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/>
                  <a:t>Expected cost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pPr algn="ctr"/>
                <a:r>
                  <a:rPr lang="en-US" sz="2800" dirty="0" smtClean="0"/>
                  <a:t> whereas optimal </a:t>
                </a:r>
                <a:r>
                  <a:rPr lang="en-US" sz="2800" dirty="0"/>
                  <a:t>cost </a:t>
                </a:r>
                <a:r>
                  <a:rPr lang="en-US" sz="2800" dirty="0" smtClean="0"/>
                  <a:t>is only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7" y="5280864"/>
                <a:ext cx="8105483" cy="1291316"/>
              </a:xfrm>
              <a:prstGeom prst="rect">
                <a:avLst/>
              </a:prstGeom>
              <a:blipFill rotWithShape="0">
                <a:blip r:embed="rId13"/>
                <a:stretch>
                  <a:fillRect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7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4437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bounded distance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305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Definition</a:t>
                </a:r>
                <a:r>
                  <a:rPr lang="en-US" sz="2800" dirty="0" smtClean="0"/>
                  <a:t>. A task graph satisfies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bounded distances </a:t>
                </a:r>
                <a:r>
                  <a:rPr lang="en-US" sz="2800" dirty="0" smtClean="0"/>
                  <a:t>if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/>
                  <a:t>Non-example: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467" t="-3367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447800" y="573024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14888" y="42121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19200" y="6248400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19200" y="3810000"/>
            <a:ext cx="0" cy="24646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514166" y="42121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23888" y="573024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34934" y="42121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3429000" y="56388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638800"/>
                <a:ext cx="457200" cy="457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724288" y="42121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24288" y="573024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22120" y="5867400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98208" y="5867400"/>
            <a:ext cx="6307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7"/>
            <a:endCxn id="11" idx="3"/>
          </p:cNvCxnSpPr>
          <p:nvPr/>
        </p:nvCxnSpPr>
        <p:spPr>
          <a:xfrm flipV="1">
            <a:off x="1681947" y="4446329"/>
            <a:ext cx="872392" cy="13240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53174" y="4446329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3" idx="2"/>
          </p:cNvCxnSpPr>
          <p:nvPr/>
        </p:nvCxnSpPr>
        <p:spPr>
          <a:xfrm>
            <a:off x="2788486" y="4349342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6"/>
            <a:endCxn id="6" idx="2"/>
          </p:cNvCxnSpPr>
          <p:nvPr/>
        </p:nvCxnSpPr>
        <p:spPr>
          <a:xfrm>
            <a:off x="5998608" y="4349342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7"/>
            <a:endCxn id="6" idx="3"/>
          </p:cNvCxnSpPr>
          <p:nvPr/>
        </p:nvCxnSpPr>
        <p:spPr>
          <a:xfrm flipV="1">
            <a:off x="5958435" y="4446329"/>
            <a:ext cx="796626" cy="13240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51282" y="54409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282" y="544095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30490" y="54409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490" y="5440952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28688" y="39169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688" y="3916952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9088" y="39169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088" y="3916952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28276" y="482688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276" y="4826887"/>
                <a:ext cx="42351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4931808" y="42827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58545" y="42827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87145" y="42827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42231" y="5821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68968" y="5821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97568" y="5821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71033" y="4826166"/>
                <a:ext cx="566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033" y="4826166"/>
                <a:ext cx="56611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4494368" y="42055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14" idx="7"/>
            <a:endCxn id="36" idx="3"/>
          </p:cNvCxnSpPr>
          <p:nvPr/>
        </p:nvCxnSpPr>
        <p:spPr>
          <a:xfrm flipV="1">
            <a:off x="3819245" y="4439675"/>
            <a:ext cx="715296" cy="12660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47920" y="4359404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88122" y="392129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122" y="3921295"/>
                <a:ext cx="42351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09526" y="4826887"/>
                <a:ext cx="566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526" y="4826887"/>
                <a:ext cx="566116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00642" y="4890346"/>
                <a:ext cx="5859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42" y="4890346"/>
                <a:ext cx="58599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>
            <a:stCxn id="14" idx="6"/>
          </p:cNvCxnSpPr>
          <p:nvPr/>
        </p:nvCxnSpPr>
        <p:spPr>
          <a:xfrm>
            <a:off x="3886200" y="5867400"/>
            <a:ext cx="6798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51570" y="543276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570" y="5432765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2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9" grpId="0"/>
      <p:bldP spid="40" grpId="0"/>
      <p:bldP spid="41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4437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bounded distance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3058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Definition</a:t>
                </a:r>
                <a:r>
                  <a:rPr lang="en-US" sz="2800" dirty="0" smtClean="0"/>
                  <a:t>. A task graph satisfies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bounded distances </a:t>
                </a:r>
                <a:r>
                  <a:rPr lang="en-US" sz="2800" dirty="0" smtClean="0"/>
                  <a:t>if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Theorem</a:t>
                </a:r>
                <a:r>
                  <a:rPr lang="en-US" sz="2800" dirty="0" smtClean="0"/>
                  <a:t>.</a:t>
                </a:r>
                <a:r>
                  <a:rPr lang="en-US" sz="280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2800" dirty="0" smtClean="0"/>
                  <a:t>If the </a:t>
                </a:r>
                <a:r>
                  <a:rPr lang="en-US" sz="2800" dirty="0"/>
                  <a:t>task </a:t>
                </a:r>
                <a:r>
                  <a:rPr lang="en-US" sz="2800" dirty="0" smtClean="0"/>
                  <a:t>graph satisfies bounded distances, the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procrastination ratio is at most linear</a:t>
                </a:r>
                <a:r>
                  <a:rPr lang="en-US" sz="2800" dirty="0" smtClean="0"/>
                  <a:t>. 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>
                  <a:solidFill>
                    <a:schemeClr val="bg2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Proof</a:t>
                </a:r>
                <a:r>
                  <a:rPr lang="en-US" sz="2800" dirty="0" smtClean="0"/>
                  <a:t>. Each day, present-day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2800" dirty="0" smtClean="0"/>
                  <a:t> of planned path is at most total cost of shortest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 smtClean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3539430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724" r="-1761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4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655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training for a marathon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1828800" y="51051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21880" y="220980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5791199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1828800"/>
            <a:ext cx="0" cy="3962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91400" y="5329534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800" y="5029200"/>
                <a:ext cx="1066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Level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29200"/>
                <a:ext cx="106663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8571" t="-10526" r="-57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905886" y="42576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4888" y="51051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26654" y="42576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25968" y="51051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8400" y="22151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48400" y="51051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5" idx="6"/>
            <a:endCxn id="15" idx="2"/>
          </p:cNvCxnSpPr>
          <p:nvPr/>
        </p:nvCxnSpPr>
        <p:spPr>
          <a:xfrm>
            <a:off x="2103120" y="5242288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6"/>
            <a:endCxn id="17" idx="2"/>
          </p:cNvCxnSpPr>
          <p:nvPr/>
        </p:nvCxnSpPr>
        <p:spPr>
          <a:xfrm>
            <a:off x="3179208" y="5242288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7"/>
            <a:endCxn id="14" idx="3"/>
          </p:cNvCxnSpPr>
          <p:nvPr/>
        </p:nvCxnSpPr>
        <p:spPr>
          <a:xfrm flipV="1">
            <a:off x="2062947" y="4491777"/>
            <a:ext cx="883112" cy="653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7"/>
            <a:endCxn id="16" idx="3"/>
          </p:cNvCxnSpPr>
          <p:nvPr/>
        </p:nvCxnSpPr>
        <p:spPr>
          <a:xfrm flipV="1">
            <a:off x="3139035" y="4491777"/>
            <a:ext cx="827792" cy="653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5"/>
            <a:endCxn id="17" idx="1"/>
          </p:cNvCxnSpPr>
          <p:nvPr/>
        </p:nvCxnSpPr>
        <p:spPr>
          <a:xfrm>
            <a:off x="3140033" y="4491777"/>
            <a:ext cx="826108" cy="653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7"/>
            <a:endCxn id="6" idx="3"/>
          </p:cNvCxnSpPr>
          <p:nvPr/>
        </p:nvCxnSpPr>
        <p:spPr>
          <a:xfrm flipV="1">
            <a:off x="6482547" y="2443947"/>
            <a:ext cx="979506" cy="27013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79824" y="5259046"/>
                <a:ext cx="406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824" y="5259046"/>
                <a:ext cx="40600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94396" y="42574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396" y="4257401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84713" y="192426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713" y="1924268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99014" y="4643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014" y="4643735"/>
                <a:ext cx="42351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4509177" y="34899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35914" y="34899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64514" y="34899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95800" y="51816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22537" y="51816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951137" y="51816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01211" y="4394790"/>
                <a:ext cx="516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211" y="4394790"/>
                <a:ext cx="51693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151228" y="5264804"/>
                <a:ext cx="394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228" y="5264804"/>
                <a:ext cx="39466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3930653" y="341013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4" idx="7"/>
            <a:endCxn id="60" idx="3"/>
          </p:cNvCxnSpPr>
          <p:nvPr/>
        </p:nvCxnSpPr>
        <p:spPr>
          <a:xfrm flipV="1">
            <a:off x="3140033" y="3644279"/>
            <a:ext cx="830793" cy="653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02936" y="457873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36" y="4578733"/>
                <a:ext cx="42351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166487" y="3609982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487" y="3609982"/>
                <a:ext cx="423513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18" idx="6"/>
            <a:endCxn id="6" idx="2"/>
          </p:cNvCxnSpPr>
          <p:nvPr/>
        </p:nvCxnSpPr>
        <p:spPr>
          <a:xfrm flipV="1">
            <a:off x="6522720" y="2346960"/>
            <a:ext cx="899160" cy="533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248400" y="42576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stCxn id="69" idx="7"/>
            <a:endCxn id="6" idx="2"/>
          </p:cNvCxnSpPr>
          <p:nvPr/>
        </p:nvCxnSpPr>
        <p:spPr>
          <a:xfrm flipV="1">
            <a:off x="6482547" y="2346960"/>
            <a:ext cx="939333" cy="19508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93237" y="3233764"/>
                <a:ext cx="698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-1</a:t>
                </a:r>
                <a:endParaRPr lang="en-US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237" y="3233764"/>
                <a:ext cx="698076" cy="461665"/>
              </a:xfrm>
              <a:prstGeom prst="rect">
                <a:avLst/>
              </a:prstGeom>
              <a:blipFill rotWithShape="0">
                <a:blip r:embed="rId12"/>
                <a:stretch>
                  <a:fillRect t="-10526" r="-122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5347765" y="220980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347765" y="425740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347765" y="51051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574646" y="5228196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534473" y="4477685"/>
            <a:ext cx="827792" cy="653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535471" y="4477685"/>
            <a:ext cx="826108" cy="653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75262" y="5244954"/>
                <a:ext cx="406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262" y="5244954"/>
                <a:ext cx="40600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589834" y="42433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834" y="4243309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394452" y="4629643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52" y="4629643"/>
                <a:ext cx="423513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 flipV="1">
            <a:off x="5549661" y="3817074"/>
            <a:ext cx="594050" cy="4525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484849" y="3659178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849" y="3659178"/>
                <a:ext cx="423513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/>
          <p:cNvCxnSpPr>
            <a:stCxn id="74" idx="6"/>
            <a:endCxn id="18" idx="2"/>
          </p:cNvCxnSpPr>
          <p:nvPr/>
        </p:nvCxnSpPr>
        <p:spPr>
          <a:xfrm>
            <a:off x="5622085" y="2346960"/>
            <a:ext cx="626315" cy="533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662893" y="189849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93" y="1898494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08140" y="4163957"/>
                <a:ext cx="1066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Level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40" y="4163957"/>
                <a:ext cx="1066639" cy="461665"/>
              </a:xfrm>
              <a:prstGeom prst="rect">
                <a:avLst/>
              </a:prstGeom>
              <a:blipFill rotWithShape="0">
                <a:blip r:embed="rId19"/>
                <a:stretch>
                  <a:fillRect l="-9143" t="-10526" r="-57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95379" y="2116127"/>
                <a:ext cx="11600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Level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9" y="2116127"/>
                <a:ext cx="1160061" cy="461665"/>
              </a:xfrm>
              <a:prstGeom prst="rect">
                <a:avLst/>
              </a:prstGeom>
              <a:blipFill rotWithShape="0">
                <a:blip r:embed="rId20"/>
                <a:stretch>
                  <a:fillRect l="-785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1000" y="610618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2"/>
                    </a:solidFill>
                  </a:rPr>
                  <a:t>Minimum cost training plan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06180"/>
                <a:ext cx="8305800" cy="523220"/>
              </a:xfrm>
              <a:prstGeom prst="rect">
                <a:avLst/>
              </a:prstGeom>
              <a:blipFill rotWithShape="0">
                <a:blip r:embed="rId2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0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/>
      <p:bldP spid="57" grpId="0"/>
      <p:bldP spid="60" grpId="0" animBg="1"/>
      <p:bldP spid="62" grpId="0"/>
      <p:bldP spid="63" grpId="0"/>
      <p:bldP spid="69" grpId="0" animBg="1"/>
      <p:bldP spid="73" grpId="0"/>
      <p:bldP spid="74" grpId="0" animBg="1"/>
      <p:bldP spid="75" grpId="0" animBg="1"/>
      <p:bldP spid="76" grpId="0" animBg="1"/>
      <p:bldP spid="80" grpId="0"/>
      <p:bldP spid="81" grpId="0"/>
      <p:bldP spid="82" grpId="0"/>
      <p:bldP spid="84" grpId="0"/>
      <p:bldP spid="9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655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training for a marathon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14" name="Oval 13"/>
          <p:cNvSpPr/>
          <p:nvPr/>
        </p:nvSpPr>
        <p:spPr>
          <a:xfrm>
            <a:off x="1668679" y="308087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4" idx="5"/>
            <a:endCxn id="65" idx="1"/>
          </p:cNvCxnSpPr>
          <p:nvPr/>
        </p:nvCxnSpPr>
        <p:spPr>
          <a:xfrm>
            <a:off x="1902826" y="3315019"/>
            <a:ext cx="728147" cy="42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06261" y="3610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61" y="3610336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2590800" y="243512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4" idx="7"/>
            <a:endCxn id="60" idx="3"/>
          </p:cNvCxnSpPr>
          <p:nvPr/>
        </p:nvCxnSpPr>
        <p:spPr>
          <a:xfrm flipV="1">
            <a:off x="1902826" y="2669269"/>
            <a:ext cx="728147" cy="4517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06262" y="2357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62" y="2357735"/>
                <a:ext cx="42351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036587" y="2702021"/>
                <a:ext cx="2287870" cy="976614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prob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prob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587" y="2702021"/>
                <a:ext cx="2287870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57200" y="4419600"/>
                <a:ext cx="7668318" cy="1878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… a biased random walk with downward drift.</a:t>
                </a: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bg2"/>
                    </a:solidFill>
                  </a:rPr>
                  <a:t>Claim</a:t>
                </a:r>
                <a:r>
                  <a:rPr lang="en-US" sz="28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800" dirty="0" smtClean="0"/>
                  <a:t>,  procrastination ratio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skw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This can be improved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, giving a tight bound.</a:t>
                </a:r>
                <a:endParaRPr lang="en-US" sz="28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7668318" cy="1878528"/>
              </a:xfrm>
              <a:prstGeom prst="rect">
                <a:avLst/>
              </a:prstGeom>
              <a:blipFill rotWithShape="0">
                <a:blip r:embed="rId6"/>
                <a:stretch>
                  <a:fillRect l="-1590" t="-2922" r="-556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7200" y="2962419"/>
                <a:ext cx="1012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Level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62419"/>
                <a:ext cx="10125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9036" t="-10526" r="-361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2590800" y="370004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57200" y="1600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Perceived cost of options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95652" y="2286000"/>
                <a:ext cx="2363339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52" y="2286000"/>
                <a:ext cx="2363339" cy="5091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895652" y="3578636"/>
                <a:ext cx="2363339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52" y="3578636"/>
                <a:ext cx="2363339" cy="5091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27440" y="3008606"/>
                <a:ext cx="299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440" y="3008606"/>
                <a:ext cx="29976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4490" r="-244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0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4768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monotone distance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305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Definition</a:t>
                </a:r>
                <a:r>
                  <a:rPr lang="en-US" sz="2800" dirty="0" smtClean="0"/>
                  <a:t>. A task graph satisfies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monotone distances </a:t>
                </a:r>
                <a:r>
                  <a:rPr lang="en-US" sz="2800" dirty="0" smtClean="0"/>
                  <a:t>if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/>
                  <a:t>Non-example</a:t>
                </a:r>
                <a:r>
                  <a:rPr lang="en-US" sz="2800" dirty="0"/>
                  <a:t>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467" t="-3367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815132" y="565404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6324599"/>
            <a:ext cx="46482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438400" y="3657600"/>
            <a:ext cx="0" cy="2667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95400" y="5562600"/>
                <a:ext cx="1066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Level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562600"/>
                <a:ext cx="106663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9195" t="-10667" r="-1149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3810000" y="471510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715102"/>
                <a:ext cx="457200" cy="457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891220" y="565404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17254" y="4791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825814" y="55626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14" y="5562600"/>
                <a:ext cx="457200" cy="457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7" idx="6"/>
            <a:endCxn id="16" idx="2"/>
          </p:cNvCxnSpPr>
          <p:nvPr/>
        </p:nvCxnSpPr>
        <p:spPr>
          <a:xfrm>
            <a:off x="3089452" y="5791200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6"/>
            <a:endCxn id="18" idx="2"/>
          </p:cNvCxnSpPr>
          <p:nvPr/>
        </p:nvCxnSpPr>
        <p:spPr>
          <a:xfrm>
            <a:off x="4165540" y="5791200"/>
            <a:ext cx="66027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5" idx="3"/>
          </p:cNvCxnSpPr>
          <p:nvPr/>
        </p:nvCxnSpPr>
        <p:spPr>
          <a:xfrm flipV="1">
            <a:off x="3049279" y="5105347"/>
            <a:ext cx="827676" cy="5888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7"/>
            <a:endCxn id="17" idx="3"/>
          </p:cNvCxnSpPr>
          <p:nvPr/>
        </p:nvCxnSpPr>
        <p:spPr>
          <a:xfrm flipV="1">
            <a:off x="4125367" y="5025177"/>
            <a:ext cx="832060" cy="66903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5"/>
            <a:endCxn id="18" idx="1"/>
          </p:cNvCxnSpPr>
          <p:nvPr/>
        </p:nvCxnSpPr>
        <p:spPr>
          <a:xfrm>
            <a:off x="4200245" y="5105347"/>
            <a:ext cx="692524" cy="524208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99777" y="40233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26514" y="40233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955114" y="40233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82564" y="57454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09301" y="57454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37741" y="57454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21253" y="394353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15" idx="7"/>
            <a:endCxn id="39" idx="3"/>
          </p:cNvCxnSpPr>
          <p:nvPr/>
        </p:nvCxnSpPr>
        <p:spPr>
          <a:xfrm flipV="1">
            <a:off x="4200245" y="4177679"/>
            <a:ext cx="761181" cy="6043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72287" y="4267200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287" y="4267200"/>
                <a:ext cx="42351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98740" y="4697357"/>
                <a:ext cx="1066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Level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40" y="4697357"/>
                <a:ext cx="1066639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8571" t="-10667" r="-114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895600" y="5181600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181600"/>
                <a:ext cx="42351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919887" y="52533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87" y="5253335"/>
                <a:ext cx="42351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80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animBg="1"/>
      <p:bldP spid="16" grpId="0" animBg="1"/>
      <p:bldP spid="17" grpId="0" animBg="1"/>
      <p:bldP spid="1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2" grpId="0"/>
      <p:bldP spid="62" grpId="0"/>
      <p:bldP spid="78" grpId="0"/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4768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monotone distance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3058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Definition</a:t>
                </a:r>
                <a:r>
                  <a:rPr lang="en-US" sz="2800" dirty="0" smtClean="0"/>
                  <a:t>. A task graph satisfies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monotone distances </a:t>
                </a:r>
                <a:r>
                  <a:rPr lang="en-US" sz="2800" dirty="0" smtClean="0"/>
                  <a:t>if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Main theorem</a:t>
                </a:r>
                <a:r>
                  <a:rPr lang="en-US" sz="2800" dirty="0" smtClean="0"/>
                  <a:t>. </a:t>
                </a:r>
                <a:r>
                  <a:rPr lang="en-US" sz="2800" dirty="0"/>
                  <a:t>I</a:t>
                </a:r>
                <a:r>
                  <a:rPr lang="en-US" sz="2800" dirty="0" smtClean="0"/>
                  <a:t>f task graph has monotone distances, and [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distribution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places sufficient mass near 1</a:t>
                </a:r>
                <a:r>
                  <a:rPr lang="en-US" sz="2800" dirty="0" smtClean="0"/>
                  <a:t>], </a:t>
                </a:r>
                <a:br>
                  <a:rPr lang="en-US" sz="2800" dirty="0" smtClean="0"/>
                </a:br>
                <a:r>
                  <a:rPr lang="en-US" sz="2800" dirty="0" smtClean="0"/>
                  <a:t>then the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procrastination ratio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is constant</a:t>
                </a:r>
                <a:r>
                  <a:rPr lang="en-US" sz="2800" dirty="0" smtClean="0"/>
                  <a:t>. 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>
                  <a:solidFill>
                    <a:schemeClr val="bg2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Sufficient condition</a:t>
                </a:r>
                <a:r>
                  <a:rPr lang="en-US" sz="2800" dirty="0" smtClean="0"/>
                  <a:t>: distribution has point mass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3539430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724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208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renting skies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1828800" y="4373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95888" y="2840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4876800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2362200"/>
            <a:ext cx="0" cy="2514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91400" y="4415134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1985" y="2729253"/>
            <a:ext cx="72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own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7370" y="4265239"/>
            <a:ext cx="70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rent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2895166" y="2840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4888" y="4373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15934" y="2840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25968" y="4373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05288" y="2840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05288" y="4373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5" idx="6"/>
            <a:endCxn id="15" idx="2"/>
          </p:cNvCxnSpPr>
          <p:nvPr/>
        </p:nvCxnSpPr>
        <p:spPr>
          <a:xfrm>
            <a:off x="2103120" y="4511040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6"/>
            <a:endCxn id="17" idx="2"/>
          </p:cNvCxnSpPr>
          <p:nvPr/>
        </p:nvCxnSpPr>
        <p:spPr>
          <a:xfrm>
            <a:off x="3179208" y="4511040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7"/>
            <a:endCxn id="14" idx="3"/>
          </p:cNvCxnSpPr>
          <p:nvPr/>
        </p:nvCxnSpPr>
        <p:spPr>
          <a:xfrm flipV="1">
            <a:off x="2062947" y="3074729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134174" y="3074729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6"/>
            <a:endCxn id="16" idx="2"/>
          </p:cNvCxnSpPr>
          <p:nvPr/>
        </p:nvCxnSpPr>
        <p:spPr>
          <a:xfrm>
            <a:off x="3169486" y="2977742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6"/>
            <a:endCxn id="6" idx="2"/>
          </p:cNvCxnSpPr>
          <p:nvPr/>
        </p:nvCxnSpPr>
        <p:spPr>
          <a:xfrm>
            <a:off x="6379608" y="2977742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7"/>
            <a:endCxn id="6" idx="3"/>
          </p:cNvCxnSpPr>
          <p:nvPr/>
        </p:nvCxnSpPr>
        <p:spPr>
          <a:xfrm flipV="1">
            <a:off x="6339435" y="3074729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57466" y="3962400"/>
                <a:ext cx="383438" cy="525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66" y="3962400"/>
                <a:ext cx="383438" cy="5257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09688" y="2545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88" y="254535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0088" y="2545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88" y="254535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09276" y="345528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76" y="3455287"/>
                <a:ext cx="42351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5312808" y="2911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9545" y="2911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68145" y="2911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23231" y="4450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49968" y="4450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78568" y="4450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52033" y="3454566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033" y="3454566"/>
                <a:ext cx="42351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4875368" y="28339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093608" y="3079072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128920" y="2987804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69122" y="254969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122" y="2549695"/>
                <a:ext cx="42351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90526" y="345528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526" y="3455287"/>
                <a:ext cx="42351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81642" y="3518746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642" y="3518746"/>
                <a:ext cx="42351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4200288" y="4502853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49244" y="536937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2"/>
                    </a:solidFill>
                  </a:rPr>
                  <a:t>Plan of action for present bias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44" y="5369370"/>
                <a:ext cx="8305800" cy="523220"/>
              </a:xfrm>
              <a:prstGeom prst="rect">
                <a:avLst/>
              </a:prstGeom>
              <a:blipFill rotWithShape="0"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Minimum cost plan of action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blipFill rotWithShape="0">
                <a:blip r:embed="rId13"/>
                <a:stretch>
                  <a:fillRect l="-14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75546" y="3962400"/>
                <a:ext cx="383438" cy="525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46" y="3962400"/>
                <a:ext cx="383438" cy="5257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40962" y="3962400"/>
                <a:ext cx="383438" cy="525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62" y="3962400"/>
                <a:ext cx="383438" cy="52572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8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208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renting skies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1828800" y="4373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95888" y="2840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4876800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91400" y="4415134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2895166" y="2840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4888" y="4373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15934" y="2840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25968" y="4373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05288" y="2840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05288" y="4373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5" idx="6"/>
            <a:endCxn id="15" idx="2"/>
          </p:cNvCxnSpPr>
          <p:nvPr/>
        </p:nvCxnSpPr>
        <p:spPr>
          <a:xfrm>
            <a:off x="2103120" y="4511040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6"/>
            <a:endCxn id="17" idx="2"/>
          </p:cNvCxnSpPr>
          <p:nvPr/>
        </p:nvCxnSpPr>
        <p:spPr>
          <a:xfrm>
            <a:off x="3179208" y="4511040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7"/>
            <a:endCxn id="14" idx="3"/>
          </p:cNvCxnSpPr>
          <p:nvPr/>
        </p:nvCxnSpPr>
        <p:spPr>
          <a:xfrm flipV="1">
            <a:off x="2062947" y="3074729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134174" y="3074729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6"/>
            <a:endCxn id="16" idx="2"/>
          </p:cNvCxnSpPr>
          <p:nvPr/>
        </p:nvCxnSpPr>
        <p:spPr>
          <a:xfrm>
            <a:off x="3169486" y="2977742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6"/>
            <a:endCxn id="6" idx="2"/>
          </p:cNvCxnSpPr>
          <p:nvPr/>
        </p:nvCxnSpPr>
        <p:spPr>
          <a:xfrm>
            <a:off x="6379608" y="2977742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7"/>
            <a:endCxn id="6" idx="3"/>
          </p:cNvCxnSpPr>
          <p:nvPr/>
        </p:nvCxnSpPr>
        <p:spPr>
          <a:xfrm flipV="1">
            <a:off x="6339435" y="3074729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09688" y="2545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88" y="254535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0088" y="2545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88" y="254535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09276" y="345528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76" y="3455287"/>
                <a:ext cx="42351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5312808" y="2911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9545" y="2911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68145" y="2911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23231" y="4450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49968" y="4450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78568" y="4450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52033" y="3454566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033" y="3454566"/>
                <a:ext cx="42351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4875368" y="28339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093608" y="3079072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128920" y="2987804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69122" y="254969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122" y="2549695"/>
                <a:ext cx="42351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90526" y="345528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526" y="3455287"/>
                <a:ext cx="42351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81642" y="3518746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642" y="3518746"/>
                <a:ext cx="42351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4200288" y="4502853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553200" y="3366786"/>
                <a:ext cx="2283061" cy="9766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prob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prob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366786"/>
                <a:ext cx="2283061" cy="976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0" y="5257800"/>
                <a:ext cx="9144000" cy="896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/>
                  <a:t>E[cost]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constant.</a:t>
                </a:r>
                <a:endParaRPr lang="en-US" sz="2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7800"/>
                <a:ext cx="9144000" cy="896015"/>
              </a:xfrm>
              <a:prstGeom prst="rect">
                <a:avLst/>
              </a:prstGeom>
              <a:blipFill rotWithShape="0"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1447800" y="2362200"/>
            <a:ext cx="0" cy="2514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1985" y="2729253"/>
            <a:ext cx="72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own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707370" y="4265239"/>
            <a:ext cx="70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rent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Minimum cost plan of action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blipFill rotWithShape="0">
                <a:blip r:embed="rId14"/>
                <a:stretch>
                  <a:fillRect l="-14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357466" y="3962400"/>
                <a:ext cx="383438" cy="525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66" y="3962400"/>
                <a:ext cx="383438" cy="52572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75546" y="3962400"/>
                <a:ext cx="383438" cy="525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46" y="3962400"/>
                <a:ext cx="383438" cy="5257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40962" y="3962400"/>
                <a:ext cx="383438" cy="525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62" y="3962400"/>
                <a:ext cx="383438" cy="52572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8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947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outline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/>
              <a:t>Model and statement of results.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bg2"/>
                </a:solidFill>
              </a:rPr>
              <a:t>Main lemma and connection to optimal pricing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1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4469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talk prep example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2" name="Oval 1"/>
          <p:cNvSpPr/>
          <p:nvPr/>
        </p:nvSpPr>
        <p:spPr>
          <a:xfrm>
            <a:off x="1743312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7800" y="5341203"/>
                <a:ext cx="25349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abstract submitted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41203"/>
                <a:ext cx="253498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855" t="-5839" r="-265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477000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64531" y="5341203"/>
                <a:ext cx="15922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day of talk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31" y="5341203"/>
                <a:ext cx="1592231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747" t="-5839" r="-536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1447800" y="5341203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47800" y="2521803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5388" y="2521803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879537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16813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69719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2809678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400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30446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40480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86400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86400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" idx="6"/>
            <a:endCxn id="17" idx="2"/>
          </p:cNvCxnSpPr>
          <p:nvPr/>
        </p:nvCxnSpPr>
        <p:spPr>
          <a:xfrm>
            <a:off x="2017632" y="4944691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6"/>
            <a:endCxn id="19" idx="2"/>
          </p:cNvCxnSpPr>
          <p:nvPr/>
        </p:nvCxnSpPr>
        <p:spPr>
          <a:xfrm>
            <a:off x="3093720" y="4944691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" idx="7"/>
            <a:endCxn id="16" idx="3"/>
          </p:cNvCxnSpPr>
          <p:nvPr/>
        </p:nvCxnSpPr>
        <p:spPr>
          <a:xfrm flipV="1">
            <a:off x="1977459" y="3508380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048686" y="3508380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6"/>
            <a:endCxn id="18" idx="2"/>
          </p:cNvCxnSpPr>
          <p:nvPr/>
        </p:nvCxnSpPr>
        <p:spPr>
          <a:xfrm>
            <a:off x="3083998" y="3411393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6"/>
            <a:endCxn id="6" idx="2"/>
          </p:cNvCxnSpPr>
          <p:nvPr/>
        </p:nvCxnSpPr>
        <p:spPr>
          <a:xfrm>
            <a:off x="5760720" y="3411393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1" idx="7"/>
            <a:endCxn id="6" idx="3"/>
          </p:cNvCxnSpPr>
          <p:nvPr/>
        </p:nvCxnSpPr>
        <p:spPr>
          <a:xfrm flipV="1">
            <a:off x="5720547" y="3508380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226002" y="4503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02" y="4503003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124200" y="2979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979003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91200" y="2979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79003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5037" y="388408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37" y="3884085"/>
                <a:ext cx="42351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28476" y="388408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476" y="3884085"/>
                <a:ext cx="42351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51549" y="388408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49" y="3884085"/>
                <a:ext cx="42351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4495615" y="334476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722352" y="334476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50952" y="334476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508992" y="48840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35729" y="48840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964329" y="48840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57200" y="1600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Task graph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46794" y="4503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794" y="4503003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5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079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</a:t>
            </a:r>
            <a:r>
              <a:rPr lang="en-US" sz="4400" dirty="0" smtClean="0">
                <a:solidFill>
                  <a:schemeClr val="accent1"/>
                </a:solidFill>
              </a:rPr>
              <a:t>xtremal task graphs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Main </a:t>
            </a:r>
            <a:r>
              <a:rPr lang="en-US" sz="2800" dirty="0" smtClean="0">
                <a:solidFill>
                  <a:schemeClr val="bg2"/>
                </a:solidFill>
              </a:rPr>
              <a:t>lemma</a:t>
            </a:r>
            <a:r>
              <a:rPr lang="en-US" sz="2800" dirty="0" smtClean="0"/>
              <a:t>. </a:t>
            </a:r>
            <a:r>
              <a:rPr lang="en-US" sz="2800" dirty="0"/>
              <a:t>For any distribution, worst task graph </a:t>
            </a:r>
            <a:r>
              <a:rPr lang="en-US" sz="2800" dirty="0" smtClean="0"/>
              <a:t>is</a:t>
            </a:r>
          </a:p>
        </p:txBody>
      </p:sp>
      <p:sp>
        <p:nvSpPr>
          <p:cNvPr id="5" name="Oval 4"/>
          <p:cNvSpPr/>
          <p:nvPr/>
        </p:nvSpPr>
        <p:spPr>
          <a:xfrm>
            <a:off x="2154792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88480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5257800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2438400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5388" y="2438400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4796134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08473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613796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221158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30880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1926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51960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97880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5" idx="6"/>
            <a:endCxn id="15" idx="2"/>
          </p:cNvCxnSpPr>
          <p:nvPr/>
        </p:nvCxnSpPr>
        <p:spPr>
          <a:xfrm>
            <a:off x="2429112" y="4892040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6"/>
            <a:endCxn id="17" idx="2"/>
          </p:cNvCxnSpPr>
          <p:nvPr/>
        </p:nvCxnSpPr>
        <p:spPr>
          <a:xfrm>
            <a:off x="3505200" y="4892040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7"/>
            <a:endCxn id="14" idx="3"/>
          </p:cNvCxnSpPr>
          <p:nvPr/>
        </p:nvCxnSpPr>
        <p:spPr>
          <a:xfrm flipV="1">
            <a:off x="2388939" y="3455729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60166" y="3455729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6"/>
            <a:endCxn id="16" idx="2"/>
          </p:cNvCxnSpPr>
          <p:nvPr/>
        </p:nvCxnSpPr>
        <p:spPr>
          <a:xfrm>
            <a:off x="3495478" y="3358742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6"/>
            <a:endCxn id="6" idx="2"/>
          </p:cNvCxnSpPr>
          <p:nvPr/>
        </p:nvCxnSpPr>
        <p:spPr>
          <a:xfrm>
            <a:off x="6172200" y="3358742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7"/>
            <a:endCxn id="6" idx="3"/>
          </p:cNvCxnSpPr>
          <p:nvPr/>
        </p:nvCxnSpPr>
        <p:spPr>
          <a:xfrm flipV="1">
            <a:off x="6132027" y="3455729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58274" y="4450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74" y="4450352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7482" y="4450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482" y="4450352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35680" y="2926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0" y="292635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02680" y="2926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80" y="2926352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15276" y="383270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276" y="3832708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4907095" y="3292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832" y="3292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62432" y="3292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920472" y="4831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47209" y="4831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75809" y="4831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78025" y="3835566"/>
                <a:ext cx="428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5" y="3835566"/>
                <a:ext cx="42890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09539" y="3835566"/>
                <a:ext cx="594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39" y="3835566"/>
                <a:ext cx="594393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200" y="5701594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 smtClean="0"/>
                  <a:t> depends on the distribution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01594"/>
                <a:ext cx="8305800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146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0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079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</a:t>
            </a:r>
            <a:r>
              <a:rPr lang="en-US" sz="4400" dirty="0" smtClean="0">
                <a:solidFill>
                  <a:schemeClr val="accent1"/>
                </a:solidFill>
              </a:rPr>
              <a:t>xtremal task graphs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3058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Proof</a:t>
                </a:r>
                <a:r>
                  <a:rPr lang="en-US" sz="2800" dirty="0" smtClean="0"/>
                  <a:t>. WLOG,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.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‘</a:t>
                </a:r>
                <a:r>
                  <a:rPr lang="en-US" sz="2800" dirty="0" err="1" smtClean="0"/>
                  <a:t>th</a:t>
                </a:r>
                <a:r>
                  <a:rPr lang="en-US" sz="2800" dirty="0" smtClean="0"/>
                  <a:t> step, construct: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 smtClean="0"/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progress states of layer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weights of edges from layer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and shortest continuation path weights from layer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 smtClean="0"/>
                  <a:t> to end state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 smtClean="0"/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/>
                  <a:t>to maximize ratio subject to constraints on shortest continuation path weights from layer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to end state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accent2"/>
                    </a:solidFill>
                  </a:rPr>
                  <a:t>Idea</a:t>
                </a:r>
                <a:r>
                  <a:rPr lang="en-US" sz="2800" dirty="0" smtClean="0"/>
                  <a:t>: draw analogy to single-agent pricing problem.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4832092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26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Procrastinating agent</a:t>
                </a:r>
                <a:r>
                  <a:rPr lang="en-US" sz="2800" dirty="0" smtClean="0"/>
                  <a:t>, bias </a:t>
                </a:r>
                <a:r>
                  <a:rPr lang="en-US" sz="2800" dirty="0"/>
                  <a:t>parameter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3264900"/>
                  </p:ext>
                </p:extLst>
              </p:nvPr>
            </p:nvGraphicFramePr>
            <p:xfrm>
              <a:off x="1524000" y="2381378"/>
              <a:ext cx="6096000" cy="3385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62300"/>
                    <a:gridCol w="2933700"/>
                  </a:tblGrid>
                  <a:tr h="3402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Planning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Pricing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40218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Procrastinating agent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Single buyer for a single item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40218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Present bias parameter 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Value 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1511141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Menu: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Agent objective: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lim>
                                </m:limLow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Buyer utility: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3264900"/>
                  </p:ext>
                </p:extLst>
              </p:nvPr>
            </p:nvGraphicFramePr>
            <p:xfrm>
              <a:off x="1524000" y="2381378"/>
              <a:ext cx="6096000" cy="3385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62300"/>
                    <a:gridCol w="29337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Planning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Pricing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Procrastinating agent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Single buyer for a single item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208333" r="-93642" b="-6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8316" t="-208333" r="-1040" b="-638333"/>
                          </a:stretch>
                        </a:blipFill>
                      </a:tcPr>
                    </a:tc>
                  </a:tr>
                  <a:tr h="1511141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8316" t="-74597" r="-1040" b="-54435"/>
                          </a:stretch>
                        </a:blipFill>
                      </a:tcPr>
                    </a:tc>
                  </a:tr>
                  <a:tr h="776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338281" r="-93642" b="-5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8316" t="-338281" r="-1040" b="-54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0" name="Oval 39"/>
          <p:cNvSpPr/>
          <p:nvPr/>
        </p:nvSpPr>
        <p:spPr>
          <a:xfrm>
            <a:off x="2923808" y="360596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23808" y="4639279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905000" y="4105879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23808" y="3999199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4" idx="7"/>
            <a:endCxn id="40" idx="2"/>
          </p:cNvCxnSpPr>
          <p:nvPr/>
        </p:nvCxnSpPr>
        <p:spPr>
          <a:xfrm flipV="1">
            <a:off x="2139147" y="3743128"/>
            <a:ext cx="784661" cy="4029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5"/>
            <a:endCxn id="43" idx="2"/>
          </p:cNvCxnSpPr>
          <p:nvPr/>
        </p:nvCxnSpPr>
        <p:spPr>
          <a:xfrm>
            <a:off x="2139147" y="4340026"/>
            <a:ext cx="784661" cy="4364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6"/>
            <a:endCxn id="45" idx="2"/>
          </p:cNvCxnSpPr>
          <p:nvPr/>
        </p:nvCxnSpPr>
        <p:spPr>
          <a:xfrm flipV="1">
            <a:off x="2179320" y="4136359"/>
            <a:ext cx="744488" cy="1066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50127" y="4419600"/>
                <a:ext cx="516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127" y="4419600"/>
                <a:ext cx="51687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88996" y="3669268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6" y="3669268"/>
                <a:ext cx="50180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298756" y="4126468"/>
                <a:ext cx="507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56" y="4126468"/>
                <a:ext cx="5071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2882063" y="424452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3095" y="6002447"/>
                <a:ext cx="3902543" cy="58009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𝑑𝑖𝑠𝑡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𝑑𝑖𝑠𝑡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𝑑𝑖𝑠𝑡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𝑑𝑖𝑠𝑡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95" y="6002447"/>
                <a:ext cx="3902543" cy="5800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ent Arrow 4"/>
          <p:cNvSpPr/>
          <p:nvPr/>
        </p:nvSpPr>
        <p:spPr>
          <a:xfrm rot="5400000" flipV="1">
            <a:off x="1017077" y="5391367"/>
            <a:ext cx="584606" cy="637557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609600"/>
            <a:ext cx="5079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</a:t>
            </a:r>
            <a:r>
              <a:rPr lang="en-US" sz="4400" dirty="0" smtClean="0">
                <a:solidFill>
                  <a:schemeClr val="accent1"/>
                </a:solidFill>
              </a:rPr>
              <a:t>xtremal task graphs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0458" y="3558462"/>
                <a:ext cx="1249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58" y="3558462"/>
                <a:ext cx="124950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00458" y="3947386"/>
                <a:ext cx="1249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58" y="3947386"/>
                <a:ext cx="124950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68205" y="4596381"/>
                <a:ext cx="1314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5" y="4596381"/>
                <a:ext cx="131401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4000" y="4050268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50268"/>
                <a:ext cx="37644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1143000" y="3246120"/>
            <a:ext cx="6858000" cy="15544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2400" b="0" i="0" dirty="0" smtClean="0">
                <a:latin typeface="+mj-lt"/>
              </a:rPr>
              <a:t>Choose parameters to max incurred cost, </a:t>
            </a:r>
            <a:br>
              <a:rPr lang="en-US" sz="2400" b="0" i="0" dirty="0" smtClean="0">
                <a:latin typeface="+mj-lt"/>
              </a:rPr>
            </a:br>
            <a:r>
              <a:rPr lang="en-US" sz="2400" b="0" i="0" dirty="0" smtClean="0">
                <a:latin typeface="+mj-lt"/>
              </a:rPr>
              <a:t>i.e., linear function of weight and distance.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3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079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</a:t>
            </a:r>
            <a:r>
              <a:rPr lang="en-US" sz="4400" dirty="0" smtClean="0">
                <a:solidFill>
                  <a:schemeClr val="accent1"/>
                </a:solidFill>
              </a:rPr>
              <a:t>xtremal task graphs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4582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Theorem</a:t>
                </a:r>
                <a:r>
                  <a:rPr lang="en-US" sz="2800" dirty="0" smtClean="0"/>
                  <a:t> [Myerson’81]. For </a:t>
                </a:r>
                <a:r>
                  <a:rPr lang="en-US" sz="2800" dirty="0"/>
                  <a:t>objectives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linear in allocation and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revenue</a:t>
                </a:r>
                <a:r>
                  <a:rPr lang="en-US" sz="2800" dirty="0" smtClean="0"/>
                  <a:t>, </a:t>
                </a:r>
                <a:r>
                  <a:rPr lang="en-US" sz="2800" dirty="0"/>
                  <a:t>and any menu with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individual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rationality</a:t>
                </a:r>
                <a:r>
                  <a:rPr lang="en-US" sz="2800" dirty="0" smtClean="0"/>
                  <a:t>, </a:t>
                </a:r>
                <a:r>
                  <a:rPr lang="en-US" sz="2800" dirty="0"/>
                  <a:t>there is an optimal IR menu with just two items: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 smtClean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sz="2800" dirty="0" smtClean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sz="2800" dirty="0" smtClean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 smtClean="0"/>
                  <a:t> if value is supported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[1,∞)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458200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1441" t="-1387" r="-2017" b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800449" y="3348335"/>
            <a:ext cx="3543103" cy="1604665"/>
            <a:chOff x="2286000" y="3429000"/>
            <a:chExt cx="3543103" cy="1604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970679" y="4572000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679" y="4572000"/>
                  <a:ext cx="423514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2403184" y="392653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3184" y="3926537"/>
                  <a:ext cx="4572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l="-864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54004" y="392430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004" y="3924305"/>
                  <a:ext cx="42351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2286000" y="3429000"/>
              <a:ext cx="753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item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2403184" y="457423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3184" y="4574232"/>
                  <a:ext cx="457200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229127" y="3924305"/>
                  <a:ext cx="4235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127" y="3924305"/>
                  <a:ext cx="423513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229127" y="4569767"/>
                  <a:ext cx="4289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127" y="4569767"/>
                  <a:ext cx="428900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3452285" y="3434859"/>
              <a:ext cx="1403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allocation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0868" y="3429000"/>
              <a:ext cx="808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price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96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00" y="3869383"/>
                <a:ext cx="1176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69383"/>
                <a:ext cx="1176604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69485" y="3881735"/>
                <a:ext cx="3754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485" y="3881735"/>
                <a:ext cx="375423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8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" y="609600"/>
            <a:ext cx="5079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</a:t>
            </a:r>
            <a:r>
              <a:rPr lang="en-US" sz="4400" dirty="0" smtClean="0">
                <a:solidFill>
                  <a:schemeClr val="accent1"/>
                </a:solidFill>
              </a:rPr>
              <a:t>xtremal task graphs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Worst-case task graph</a:t>
                </a:r>
                <a:r>
                  <a:rPr lang="en-US" sz="2800" dirty="0" smtClean="0"/>
                  <a:t>, layer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4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" y="5130473"/>
                <a:ext cx="7115025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(allocation, price)</a:t>
                </a:r>
                <a14:m>
                  <m:oMath xmlns:m="http://schemas.openxmlformats.org/officeDocument/2006/math"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𝑑𝑖𝑠𝑡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𝑑𝑖𝑠𝑡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30473"/>
                <a:ext cx="7115025" cy="1060483"/>
              </a:xfrm>
              <a:prstGeom prst="rect">
                <a:avLst/>
              </a:prstGeom>
              <a:blipFill rotWithShape="0">
                <a:blip r:embed="rId6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685800" y="32343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34349"/>
                <a:ext cx="457200" cy="4572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5" idx="5"/>
          </p:cNvCxnSpPr>
          <p:nvPr/>
        </p:nvCxnSpPr>
        <p:spPr>
          <a:xfrm>
            <a:off x="1076045" y="3624594"/>
            <a:ext cx="1923908" cy="32080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2555424"/>
                <a:ext cx="22452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5424"/>
                <a:ext cx="2245295" cy="461665"/>
              </a:xfrm>
              <a:prstGeom prst="rect">
                <a:avLst/>
              </a:prstGeom>
              <a:blipFill rotWithShape="0">
                <a:blip r:embed="rId8"/>
                <a:stretch>
                  <a:fillRect r="-27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2932998" y="258752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998" y="2587522"/>
                <a:ext cx="457200" cy="457200"/>
              </a:xfrm>
              <a:prstGeom prst="ellipse">
                <a:avLst/>
              </a:prstGeom>
              <a:blipFill rotWithShape="0">
                <a:blip r:embed="rId9"/>
                <a:stretch>
                  <a:fillRect l="-987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5" idx="7"/>
            <a:endCxn id="8" idx="3"/>
          </p:cNvCxnSpPr>
          <p:nvPr/>
        </p:nvCxnSpPr>
        <p:spPr>
          <a:xfrm flipV="1">
            <a:off x="1076045" y="2977767"/>
            <a:ext cx="1923908" cy="32353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69485" y="2587522"/>
                <a:ext cx="21763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485" y="2587522"/>
                <a:ext cx="217630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5800" y="4416754"/>
                <a:ext cx="4859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subject to constraint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16754"/>
                <a:ext cx="4859811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200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2944980" y="387707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80" y="3877072"/>
                <a:ext cx="457200" cy="4572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2935224" y="258893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224" y="2588939"/>
                <a:ext cx="457200" cy="457200"/>
              </a:xfrm>
              <a:prstGeom prst="ellipse">
                <a:avLst/>
              </a:prstGeom>
              <a:blipFill rotWithShape="0">
                <a:blip r:embed="rId13"/>
                <a:stretch>
                  <a:fillRect l="-987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169736" y="2057400"/>
            <a:ext cx="164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Menu item</a:t>
            </a:r>
            <a:r>
              <a:rPr lang="en-US" sz="2400" dirty="0" smtClean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72225" y="2587522"/>
                <a:ext cx="91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225" y="2587522"/>
                <a:ext cx="912429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333" r="-2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72225" y="3881735"/>
                <a:ext cx="9691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225" y="3881735"/>
                <a:ext cx="969111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1258" r="-188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5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079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</a:t>
            </a:r>
            <a:r>
              <a:rPr lang="en-US" sz="4400" dirty="0" smtClean="0">
                <a:solidFill>
                  <a:schemeClr val="accent1"/>
                </a:solidFill>
              </a:rPr>
              <a:t>xtremal task graphs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Main </a:t>
            </a:r>
            <a:r>
              <a:rPr lang="en-US" sz="2800" dirty="0" smtClean="0">
                <a:solidFill>
                  <a:schemeClr val="bg2"/>
                </a:solidFill>
              </a:rPr>
              <a:t>lemma</a:t>
            </a:r>
            <a:r>
              <a:rPr lang="en-US" sz="2800" dirty="0" smtClean="0"/>
              <a:t>. </a:t>
            </a:r>
            <a:r>
              <a:rPr lang="en-US" sz="2800" dirty="0"/>
              <a:t>For any distribution, worst task graph </a:t>
            </a:r>
            <a:r>
              <a:rPr lang="en-US" sz="2800" dirty="0" smtClean="0"/>
              <a:t>is</a:t>
            </a:r>
          </a:p>
        </p:txBody>
      </p:sp>
      <p:sp>
        <p:nvSpPr>
          <p:cNvPr id="5" name="Oval 4"/>
          <p:cNvSpPr/>
          <p:nvPr/>
        </p:nvSpPr>
        <p:spPr>
          <a:xfrm>
            <a:off x="2154792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88480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5257800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2438400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5388" y="2438400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4796134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08473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613796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221158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30880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1926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51960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97880" y="322158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475488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5" idx="6"/>
            <a:endCxn id="15" idx="2"/>
          </p:cNvCxnSpPr>
          <p:nvPr/>
        </p:nvCxnSpPr>
        <p:spPr>
          <a:xfrm>
            <a:off x="2429112" y="4892040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6"/>
            <a:endCxn id="17" idx="2"/>
          </p:cNvCxnSpPr>
          <p:nvPr/>
        </p:nvCxnSpPr>
        <p:spPr>
          <a:xfrm>
            <a:off x="3505200" y="4892040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7"/>
            <a:endCxn id="14" idx="3"/>
          </p:cNvCxnSpPr>
          <p:nvPr/>
        </p:nvCxnSpPr>
        <p:spPr>
          <a:xfrm flipV="1">
            <a:off x="2388939" y="3455729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60166" y="3455729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6"/>
            <a:endCxn id="16" idx="2"/>
          </p:cNvCxnSpPr>
          <p:nvPr/>
        </p:nvCxnSpPr>
        <p:spPr>
          <a:xfrm>
            <a:off x="3495478" y="3358742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6"/>
            <a:endCxn id="6" idx="2"/>
          </p:cNvCxnSpPr>
          <p:nvPr/>
        </p:nvCxnSpPr>
        <p:spPr>
          <a:xfrm>
            <a:off x="6172200" y="3358742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7"/>
            <a:endCxn id="6" idx="3"/>
          </p:cNvCxnSpPr>
          <p:nvPr/>
        </p:nvCxnSpPr>
        <p:spPr>
          <a:xfrm flipV="1">
            <a:off x="6132027" y="3455729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58274" y="4450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74" y="4450352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7482" y="4450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482" y="4450352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35680" y="2926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0" y="292635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02680" y="29263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80" y="2926352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15276" y="383270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276" y="3832708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4907095" y="3292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832" y="3292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62432" y="32921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920472" y="4831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47209" y="4831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75809" y="48313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78025" y="3835566"/>
                <a:ext cx="428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5" y="3835566"/>
                <a:ext cx="42890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09539" y="3835566"/>
                <a:ext cx="594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39" y="3835566"/>
                <a:ext cx="594393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200" y="5701594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 smtClean="0"/>
                  <a:t> depends on the distribution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01594"/>
                <a:ext cx="8305800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146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6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434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summary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600200"/>
                <a:ext cx="83058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Defined a special case of hyperbolic discounting with </a:t>
                </a:r>
                <a:r>
                  <a:rPr lang="en-US" sz="2800" dirty="0" smtClean="0">
                    <a:solidFill>
                      <a:schemeClr val="bg2"/>
                    </a:solidFill>
                  </a:rPr>
                  <a:t>variable present bias </a:t>
                </a:r>
                <a:r>
                  <a:rPr lang="en-US" sz="2800" dirty="0" smtClean="0"/>
                  <a:t>as a model of temporal myopia.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Provided conditions on task graph and bias distribution </a:t>
                </a:r>
                <a:br>
                  <a:rPr lang="en-US" sz="2800" dirty="0" smtClean="0"/>
                </a:br>
                <a:r>
                  <a:rPr lang="en-US" sz="2800" dirty="0" smtClean="0"/>
                  <a:t>that </a:t>
                </a:r>
                <a:r>
                  <a:rPr lang="en-US" sz="2800" dirty="0" smtClean="0">
                    <a:solidFill>
                      <a:schemeClr val="bg2"/>
                    </a:solidFill>
                  </a:rPr>
                  <a:t>guarantee low procrastination ratio</a:t>
                </a:r>
                <a:r>
                  <a:rPr lang="en-US" sz="2800" dirty="0" smtClean="0"/>
                  <a:t>.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2"/>
                    </a:solidFill>
                  </a:rPr>
                  <a:t>bounded distance</a:t>
                </a:r>
                <a:r>
                  <a:rPr lang="en-US" sz="2800" dirty="0" smtClean="0"/>
                  <a:t>: never dig yourself into a hole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2"/>
                    </a:solidFill>
                  </a:rPr>
                  <a:t>monotone distance</a:t>
                </a:r>
                <a:r>
                  <a:rPr lang="en-US" sz="2800" dirty="0" smtClean="0"/>
                  <a:t>: always make progress towards climbing out of the hole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2"/>
                    </a:solidFill>
                  </a:rPr>
                  <a:t>low tendency to procrastinate</a:t>
                </a:r>
                <a:r>
                  <a:rPr lang="en-US" sz="2800" dirty="0" smtClean="0"/>
                  <a:t>: present-bias distribution places sufficient weight close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387" r="-220" b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457200" y="1600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Minimum cost path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2" name="Oval 41"/>
          <p:cNvSpPr/>
          <p:nvPr/>
        </p:nvSpPr>
        <p:spPr>
          <a:xfrm>
            <a:off x="1743312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447800" y="5341203"/>
                <a:ext cx="25349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abstract submitted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41203"/>
                <a:ext cx="253498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855" t="-5839" r="-265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6477000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64531" y="5341203"/>
                <a:ext cx="15922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day of talk</a:t>
                </a:r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31" y="5341203"/>
                <a:ext cx="1592231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747" t="-5839" r="-536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1447800" y="5341203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447800" y="2521803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35388" y="2521803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7391400" y="4879537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09600" y="316813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304800" y="469719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p:sp>
        <p:nvSpPr>
          <p:cNvPr id="53" name="Oval 52"/>
          <p:cNvSpPr/>
          <p:nvPr/>
        </p:nvSpPr>
        <p:spPr>
          <a:xfrm>
            <a:off x="2809678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19400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830446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40480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86400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486400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42" idx="6"/>
            <a:endCxn id="55" idx="2"/>
          </p:cNvCxnSpPr>
          <p:nvPr/>
        </p:nvCxnSpPr>
        <p:spPr>
          <a:xfrm>
            <a:off x="2017632" y="4944691"/>
            <a:ext cx="8017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6"/>
            <a:endCxn id="57" idx="2"/>
          </p:cNvCxnSpPr>
          <p:nvPr/>
        </p:nvCxnSpPr>
        <p:spPr>
          <a:xfrm>
            <a:off x="3093720" y="4944691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2" idx="7"/>
            <a:endCxn id="53" idx="3"/>
          </p:cNvCxnSpPr>
          <p:nvPr/>
        </p:nvCxnSpPr>
        <p:spPr>
          <a:xfrm flipV="1">
            <a:off x="1977459" y="3508380"/>
            <a:ext cx="872392" cy="1339324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3048686" y="3508380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3" idx="6"/>
            <a:endCxn id="56" idx="2"/>
          </p:cNvCxnSpPr>
          <p:nvPr/>
        </p:nvCxnSpPr>
        <p:spPr>
          <a:xfrm>
            <a:off x="3083998" y="3411393"/>
            <a:ext cx="746448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0" idx="6"/>
            <a:endCxn id="44" idx="2"/>
          </p:cNvCxnSpPr>
          <p:nvPr/>
        </p:nvCxnSpPr>
        <p:spPr>
          <a:xfrm>
            <a:off x="5760720" y="3411393"/>
            <a:ext cx="71628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7"/>
            <a:endCxn id="44" idx="3"/>
          </p:cNvCxnSpPr>
          <p:nvPr/>
        </p:nvCxnSpPr>
        <p:spPr>
          <a:xfrm flipV="1">
            <a:off x="5720547" y="3508380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226002" y="4503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02" y="4503003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124200" y="2979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979003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791200" y="2979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79003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35037" y="388408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37" y="3884085"/>
                <a:ext cx="42351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028476" y="388408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476" y="3884085"/>
                <a:ext cx="42351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51549" y="388408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49" y="3884085"/>
                <a:ext cx="42351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/>
          <p:cNvSpPr/>
          <p:nvPr/>
        </p:nvSpPr>
        <p:spPr>
          <a:xfrm>
            <a:off x="4495615" y="334476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722352" y="334476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950952" y="334476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08992" y="48840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735729" y="48840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964329" y="48840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246794" y="4503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794" y="4503003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457200" y="609600"/>
            <a:ext cx="4469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talk prep example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646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457200" y="1600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Anecdotal path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0" name="Oval 39"/>
          <p:cNvSpPr/>
          <p:nvPr/>
        </p:nvSpPr>
        <p:spPr>
          <a:xfrm>
            <a:off x="1743312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447800" y="5341203"/>
                <a:ext cx="25349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abstract submitted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41203"/>
                <a:ext cx="253498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855" t="-5839" r="-265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6477000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64531" y="5341203"/>
                <a:ext cx="15922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day of talk</a:t>
                </a:r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31" y="5341203"/>
                <a:ext cx="1592231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747" t="-5839" r="-536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1447800" y="5341203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447800" y="2521803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35388" y="2521803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7391400" y="4879537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09600" y="316813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4800" y="469719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p:sp>
        <p:nvSpPr>
          <p:cNvPr id="52" name="Oval 51"/>
          <p:cNvSpPr/>
          <p:nvPr/>
        </p:nvSpPr>
        <p:spPr>
          <a:xfrm>
            <a:off x="2809678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819400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830446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840480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86400" y="327423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486400" y="4807531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40" idx="6"/>
            <a:endCxn id="53" idx="2"/>
          </p:cNvCxnSpPr>
          <p:nvPr/>
        </p:nvCxnSpPr>
        <p:spPr>
          <a:xfrm>
            <a:off x="2017632" y="4944691"/>
            <a:ext cx="801768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3" idx="6"/>
            <a:endCxn id="56" idx="2"/>
          </p:cNvCxnSpPr>
          <p:nvPr/>
        </p:nvCxnSpPr>
        <p:spPr>
          <a:xfrm>
            <a:off x="3093720" y="4944691"/>
            <a:ext cx="74676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0" idx="7"/>
            <a:endCxn id="52" idx="3"/>
          </p:cNvCxnSpPr>
          <p:nvPr/>
        </p:nvCxnSpPr>
        <p:spPr>
          <a:xfrm flipV="1">
            <a:off x="1977459" y="3508380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3045229" y="3508380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2" idx="6"/>
            <a:endCxn id="55" idx="2"/>
          </p:cNvCxnSpPr>
          <p:nvPr/>
        </p:nvCxnSpPr>
        <p:spPr>
          <a:xfrm>
            <a:off x="3083998" y="3411393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0" idx="6"/>
            <a:endCxn id="43" idx="2"/>
          </p:cNvCxnSpPr>
          <p:nvPr/>
        </p:nvCxnSpPr>
        <p:spPr>
          <a:xfrm>
            <a:off x="5760720" y="3411393"/>
            <a:ext cx="716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7"/>
            <a:endCxn id="43" idx="3"/>
          </p:cNvCxnSpPr>
          <p:nvPr/>
        </p:nvCxnSpPr>
        <p:spPr>
          <a:xfrm flipV="1">
            <a:off x="5720547" y="3508380"/>
            <a:ext cx="796626" cy="1339324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226002" y="4503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02" y="4503003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124200" y="2979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979003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791200" y="2979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79003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35037" y="388408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37" y="3884085"/>
                <a:ext cx="42351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028476" y="388408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476" y="3884085"/>
                <a:ext cx="42351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51549" y="388408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49" y="3884085"/>
                <a:ext cx="42351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/>
          <p:cNvSpPr/>
          <p:nvPr/>
        </p:nvSpPr>
        <p:spPr>
          <a:xfrm>
            <a:off x="4495615" y="334476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722352" y="334476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950952" y="334476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08992" y="48840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735729" y="48840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964329" y="48840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246794" y="45030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794" y="4503003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7200" y="609600"/>
            <a:ext cx="4469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talk prep example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357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457200" y="1600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Actual path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447800" y="5341203"/>
                <a:ext cx="25349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abstract submitted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41203"/>
                <a:ext cx="253498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855" t="-5839" r="-265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64531" y="5341203"/>
                <a:ext cx="15922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day of talk</a:t>
                </a:r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31" y="5341203"/>
                <a:ext cx="1592231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747" t="-5839" r="-536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7200" y="609600"/>
            <a:ext cx="4469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talk prep example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447800" y="5341203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447800" y="2521803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35388" y="2521803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7391400" y="4879537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609600" y="316813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304800" y="469719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p:sp>
        <p:nvSpPr>
          <p:cNvPr id="62" name="Oval 61"/>
          <p:cNvSpPr/>
          <p:nvPr/>
        </p:nvSpPr>
        <p:spPr>
          <a:xfrm>
            <a:off x="1981200" y="479421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248288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47566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057288" y="479421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89137" y="479421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257688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257688" y="479421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2255520" y="4931372"/>
            <a:ext cx="80176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2" idx="7"/>
            <a:endCxn id="64" idx="3"/>
          </p:cNvCxnSpPr>
          <p:nvPr/>
        </p:nvCxnSpPr>
        <p:spPr>
          <a:xfrm flipV="1">
            <a:off x="2215347" y="3501177"/>
            <a:ext cx="872392" cy="13332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6"/>
            <a:endCxn id="63" idx="2"/>
          </p:cNvCxnSpPr>
          <p:nvPr/>
        </p:nvCxnSpPr>
        <p:spPr>
          <a:xfrm>
            <a:off x="6532008" y="3404190"/>
            <a:ext cx="71628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69" idx="7"/>
            <a:endCxn id="63" idx="3"/>
          </p:cNvCxnSpPr>
          <p:nvPr/>
        </p:nvCxnSpPr>
        <p:spPr>
          <a:xfrm flipV="1">
            <a:off x="6491835" y="3501177"/>
            <a:ext cx="796626" cy="13332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484682" y="4495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82" y="4495800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562488" y="2971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488" y="2971800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161676" y="3881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676" y="3881735"/>
                <a:ext cx="42351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/>
          <p:cNvSpPr/>
          <p:nvPr/>
        </p:nvSpPr>
        <p:spPr>
          <a:xfrm>
            <a:off x="5560737" y="3340297"/>
            <a:ext cx="91440" cy="914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89337" y="3340297"/>
            <a:ext cx="91440" cy="914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016224" y="3340297"/>
            <a:ext cx="91440" cy="914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624341" y="48856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852160" y="48856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080760" y="488565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138537" y="326037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>
            <a:stCxn id="67" idx="7"/>
          </p:cNvCxnSpPr>
          <p:nvPr/>
        </p:nvCxnSpPr>
        <p:spPr>
          <a:xfrm flipV="1">
            <a:off x="4423284" y="3505521"/>
            <a:ext cx="750565" cy="1328864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4253695" y="3881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95" y="3881735"/>
                <a:ext cx="42351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6234042" y="394519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42" y="3945194"/>
                <a:ext cx="42351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/>
          <p:cNvCxnSpPr/>
          <p:nvPr/>
        </p:nvCxnSpPr>
        <p:spPr>
          <a:xfrm flipV="1">
            <a:off x="4463457" y="4928315"/>
            <a:ext cx="748623" cy="61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595739" y="448761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739" y="4487613"/>
                <a:ext cx="42351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Oval 119"/>
          <p:cNvSpPr/>
          <p:nvPr/>
        </p:nvSpPr>
        <p:spPr>
          <a:xfrm>
            <a:off x="3949023" y="3352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175760" y="3352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404360" y="3352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488878" y="4885652"/>
            <a:ext cx="91440" cy="914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716697" y="4885652"/>
            <a:ext cx="91440" cy="914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45297" y="4885652"/>
            <a:ext cx="91440" cy="914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212080" y="479421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118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present bias</a:t>
            </a:r>
            <a:r>
              <a:rPr lang="en-US" sz="4400" dirty="0" smtClean="0"/>
              <a:t>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057400"/>
                <a:ext cx="83058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/>
                    </a:solidFill>
                  </a:rPr>
                  <a:t>Definition</a:t>
                </a:r>
                <a:r>
                  <a:rPr lang="en-US" sz="2800" dirty="0" smtClean="0"/>
                  <a:t> [</a:t>
                </a:r>
                <a:r>
                  <a:rPr lang="en-US" sz="2800" dirty="0" err="1" smtClean="0"/>
                  <a:t>Akerlof</a:t>
                </a:r>
                <a:r>
                  <a:rPr lang="en-US" sz="2800" dirty="0" smtClean="0"/>
                  <a:t> ’91].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Present-bias discounting </a:t>
                </a:r>
                <a:r>
                  <a:rPr lang="en-US" sz="2800" dirty="0" smtClean="0"/>
                  <a:t>is a form of hyperbolic discounting in which, at each point in time,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individuals inflate present costs </a:t>
                </a:r>
                <a:r>
                  <a:rPr lang="en-US" sz="2800" dirty="0" smtClean="0"/>
                  <a:t>by a model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pPr algn="ctr"/>
                <a:r>
                  <a:rPr lang="en-US" sz="2800" dirty="0" smtClean="0"/>
                  <a:t>cost of plan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×(</m:t>
                    </m:r>
                  </m:oMath>
                </a14:m>
                <a:r>
                  <a:rPr lang="en-US" sz="2800" dirty="0" smtClean="0"/>
                  <a:t>today’s costs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)+ </m:t>
                    </m:r>
                  </m:oMath>
                </a14:m>
                <a:r>
                  <a:rPr lang="en-US" sz="2800" dirty="0" smtClean="0"/>
                  <a:t>future costs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305800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467" t="-2278" r="-2348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4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Arrow Connector 85"/>
          <p:cNvCxnSpPr/>
          <p:nvPr/>
        </p:nvCxnSpPr>
        <p:spPr>
          <a:xfrm>
            <a:off x="4281320" y="3414252"/>
            <a:ext cx="74644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5341203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47800" y="2521803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5388" y="2521803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879537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16813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69719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7200" y="1600200"/>
                <a:ext cx="8305800" cy="542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Plan of action for present-bias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542841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1236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1981200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48288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7566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5728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68334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7836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57688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5768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39" idx="6"/>
            <a:endCxn id="44" idx="2"/>
          </p:cNvCxnSpPr>
          <p:nvPr/>
        </p:nvCxnSpPr>
        <p:spPr>
          <a:xfrm>
            <a:off x="2255520" y="4937488"/>
            <a:ext cx="80176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6"/>
            <a:endCxn id="46" idx="2"/>
          </p:cNvCxnSpPr>
          <p:nvPr/>
        </p:nvCxnSpPr>
        <p:spPr>
          <a:xfrm>
            <a:off x="3331608" y="4937488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9" idx="7"/>
            <a:endCxn id="43" idx="3"/>
          </p:cNvCxnSpPr>
          <p:nvPr/>
        </p:nvCxnSpPr>
        <p:spPr>
          <a:xfrm flipV="1">
            <a:off x="2215347" y="3501177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286574" y="3501177"/>
            <a:ext cx="817072" cy="13393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" idx="6"/>
            <a:endCxn id="45" idx="2"/>
          </p:cNvCxnSpPr>
          <p:nvPr/>
        </p:nvCxnSpPr>
        <p:spPr>
          <a:xfrm>
            <a:off x="3321886" y="3404190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6"/>
            <a:endCxn id="42" idx="2"/>
          </p:cNvCxnSpPr>
          <p:nvPr/>
        </p:nvCxnSpPr>
        <p:spPr>
          <a:xfrm>
            <a:off x="6532008" y="3404190"/>
            <a:ext cx="71628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8" idx="7"/>
            <a:endCxn id="42" idx="3"/>
          </p:cNvCxnSpPr>
          <p:nvPr/>
        </p:nvCxnSpPr>
        <p:spPr>
          <a:xfrm flipV="1">
            <a:off x="6491835" y="3501177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484682" y="4495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82" y="4495800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463890" y="4495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0" y="4495800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362088" y="2971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088" y="297180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562488" y="2971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488" y="297180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161676" y="3881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676" y="3881735"/>
                <a:ext cx="42351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5465208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91945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920545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375631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602368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830968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104433" y="388101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433" y="3881014"/>
                <a:ext cx="423513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>
          <a:xfrm>
            <a:off x="5027768" y="326037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>
            <a:stCxn id="46" idx="7"/>
          </p:cNvCxnSpPr>
          <p:nvPr/>
        </p:nvCxnSpPr>
        <p:spPr>
          <a:xfrm flipV="1">
            <a:off x="4312515" y="3505520"/>
            <a:ext cx="750565" cy="133498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321522" y="297614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522" y="2976143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142926" y="3881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26" y="3881735"/>
                <a:ext cx="423513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234042" y="394519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42" y="3945194"/>
                <a:ext cx="423513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/>
          <p:nvPr/>
        </p:nvCxnSpPr>
        <p:spPr>
          <a:xfrm>
            <a:off x="4352688" y="4929301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484970" y="448761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970" y="448761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 rot="2700000">
            <a:off x="1592444" y="4425742"/>
            <a:ext cx="444008" cy="381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7200" y="609600"/>
            <a:ext cx="4469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talk prep example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97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Arrow Connector 85"/>
          <p:cNvCxnSpPr/>
          <p:nvPr/>
        </p:nvCxnSpPr>
        <p:spPr>
          <a:xfrm>
            <a:off x="4281320" y="3414252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5341203"/>
            <a:ext cx="67949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47800" y="2521803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5388" y="2521803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879537"/>
            <a:ext cx="74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16813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69719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undone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Plan of action for present-bias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05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1981200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48288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7566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5728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68334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7836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57688" y="326703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57688" y="4800328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39" idx="6"/>
            <a:endCxn id="44" idx="2"/>
          </p:cNvCxnSpPr>
          <p:nvPr/>
        </p:nvCxnSpPr>
        <p:spPr>
          <a:xfrm>
            <a:off x="2255520" y="4937488"/>
            <a:ext cx="80176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6"/>
            <a:endCxn id="46" idx="2"/>
          </p:cNvCxnSpPr>
          <p:nvPr/>
        </p:nvCxnSpPr>
        <p:spPr>
          <a:xfrm>
            <a:off x="3331608" y="4937488"/>
            <a:ext cx="74676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9" idx="7"/>
            <a:endCxn id="43" idx="3"/>
          </p:cNvCxnSpPr>
          <p:nvPr/>
        </p:nvCxnSpPr>
        <p:spPr>
          <a:xfrm flipV="1">
            <a:off x="2215347" y="3501177"/>
            <a:ext cx="87239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286574" y="3501177"/>
            <a:ext cx="817072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" idx="6"/>
            <a:endCxn id="45" idx="2"/>
          </p:cNvCxnSpPr>
          <p:nvPr/>
        </p:nvCxnSpPr>
        <p:spPr>
          <a:xfrm>
            <a:off x="3321886" y="3404190"/>
            <a:ext cx="7464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6"/>
            <a:endCxn id="42" idx="2"/>
          </p:cNvCxnSpPr>
          <p:nvPr/>
        </p:nvCxnSpPr>
        <p:spPr>
          <a:xfrm>
            <a:off x="6532008" y="3404190"/>
            <a:ext cx="71628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8" idx="7"/>
            <a:endCxn id="42" idx="3"/>
          </p:cNvCxnSpPr>
          <p:nvPr/>
        </p:nvCxnSpPr>
        <p:spPr>
          <a:xfrm flipV="1">
            <a:off x="6491835" y="3501177"/>
            <a:ext cx="796626" cy="13393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484682" y="4495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82" y="4495800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463890" y="4495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0" y="4495800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362088" y="2971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088" y="297180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562488" y="2971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488" y="297180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161676" y="3881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676" y="3881735"/>
                <a:ext cx="42351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5465208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91945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920545" y="3337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375631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602368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830968" y="48768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104433" y="388101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433" y="3881014"/>
                <a:ext cx="423513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>
          <a:xfrm>
            <a:off x="5027768" y="326037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>
            <a:stCxn id="46" idx="7"/>
          </p:cNvCxnSpPr>
          <p:nvPr/>
        </p:nvCxnSpPr>
        <p:spPr>
          <a:xfrm flipV="1">
            <a:off x="4312515" y="3505520"/>
            <a:ext cx="750565" cy="133498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321522" y="297614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522" y="2976143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142926" y="38817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26" y="3881735"/>
                <a:ext cx="423513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234042" y="394519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42" y="3945194"/>
                <a:ext cx="423513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/>
          <p:nvPr/>
        </p:nvCxnSpPr>
        <p:spPr>
          <a:xfrm>
            <a:off x="4352688" y="4929301"/>
            <a:ext cx="7467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484970" y="448761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970" y="448761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 rot="2700000">
            <a:off x="2762911" y="4425742"/>
            <a:ext cx="444008" cy="381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7200" y="609600"/>
            <a:ext cx="4469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talk prep example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91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ENOVO20USER@YFUERHPFUVWXY5MJ" val="3082"/>
</p:tagLst>
</file>

<file path=ppt/theme/theme1.xml><?xml version="1.0" encoding="utf-8"?>
<a:theme xmlns:a="http://schemas.openxmlformats.org/drawingml/2006/main" name="Standard Slides">
  <a:themeElements>
    <a:clrScheme name="main">
      <a:dk1>
        <a:srgbClr val="FFFFFF"/>
      </a:dk1>
      <a:lt1>
        <a:srgbClr val="000000"/>
      </a:lt1>
      <a:dk2>
        <a:srgbClr val="0000CC"/>
      </a:dk2>
      <a:lt2>
        <a:srgbClr val="FFC000"/>
      </a:lt2>
      <a:accent1>
        <a:srgbClr val="339933"/>
      </a:accent1>
      <a:accent2>
        <a:srgbClr val="FF0000"/>
      </a:accent2>
      <a:accent3>
        <a:srgbClr val="FF9900"/>
      </a:accent3>
      <a:accent4>
        <a:srgbClr val="FF3399"/>
      </a:accent4>
      <a:accent5>
        <a:srgbClr val="9933FF"/>
      </a:accent5>
      <a:accent6>
        <a:srgbClr val="33CCFF"/>
      </a:accent6>
      <a:hlink>
        <a:srgbClr val="996633"/>
      </a:hlink>
      <a:folHlink>
        <a:srgbClr val="00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95646</TotalTime>
  <Words>1151</Words>
  <Application>Microsoft Office PowerPoint</Application>
  <PresentationFormat>On-screen Show (4:3)</PresentationFormat>
  <Paragraphs>472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Standard Slides</vt:lpstr>
      <vt:lpstr> Procrastination    … with Variable Present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TEST COLOR TEST COLOR TEST COLOR TEST</dc:title>
  <dc:creator>Nicole Immorlica</dc:creator>
  <cp:lastModifiedBy>Nicole Immorlica</cp:lastModifiedBy>
  <cp:revision>2109</cp:revision>
  <dcterms:created xsi:type="dcterms:W3CDTF">2012-03-15T20:09:19Z</dcterms:created>
  <dcterms:modified xsi:type="dcterms:W3CDTF">2016-09-28T15:50:58Z</dcterms:modified>
</cp:coreProperties>
</file>