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9" r:id="rId1"/>
  </p:sldMasterIdLst>
  <p:notesMasterIdLst>
    <p:notesMasterId r:id="rId22"/>
  </p:notesMasterIdLst>
  <p:handoutMasterIdLst>
    <p:handoutMasterId r:id="rId23"/>
  </p:handoutMasterIdLst>
  <p:sldIdLst>
    <p:sldId id="256" r:id="rId2"/>
    <p:sldId id="354" r:id="rId3"/>
    <p:sldId id="359" r:id="rId4"/>
    <p:sldId id="345" r:id="rId5"/>
    <p:sldId id="361" r:id="rId6"/>
    <p:sldId id="362" r:id="rId7"/>
    <p:sldId id="344" r:id="rId8"/>
    <p:sldId id="368" r:id="rId9"/>
    <p:sldId id="346" r:id="rId10"/>
    <p:sldId id="324" r:id="rId11"/>
    <p:sldId id="326" r:id="rId12"/>
    <p:sldId id="369" r:id="rId13"/>
    <p:sldId id="363" r:id="rId14"/>
    <p:sldId id="364" r:id="rId15"/>
    <p:sldId id="356" r:id="rId16"/>
    <p:sldId id="365" r:id="rId17"/>
    <p:sldId id="366" r:id="rId18"/>
    <p:sldId id="370" r:id="rId19"/>
    <p:sldId id="367" r:id="rId20"/>
    <p:sldId id="338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C1EF"/>
    <a:srgbClr val="5A8D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5" autoAdjust="0"/>
    <p:restoredTop sz="99816" autoAdjust="0"/>
  </p:normalViewPr>
  <p:slideViewPr>
    <p:cSldViewPr snapToGrid="0" snapToObjects="1">
      <p:cViewPr>
        <p:scale>
          <a:sx n="94" d="100"/>
          <a:sy n="94" d="100"/>
        </p:scale>
        <p:origin x="-1504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9" d="100"/>
          <a:sy n="69" d="100"/>
        </p:scale>
        <p:origin x="-3296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C9BA5-D8E8-D549-A64D-28905B536659}" type="datetimeFigureOut">
              <a:rPr lang="en-US" smtClean="0"/>
              <a:t>9/28/16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7B91B8-8FD3-7249-93B2-6EBC7BC80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658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AABBE-EB21-D44C-BC7F-43CBD17A52EE}" type="datetimeFigureOut">
              <a:rPr lang="en-US" smtClean="0"/>
              <a:t>9/28/16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92901-9FB8-4448-8502-F725BA7B9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37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92901-9FB8-4448-8502-F725BA7B9AD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79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92901-9FB8-4448-8502-F725BA7B9A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6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11/20/15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r>
              <a:rPr lang="en-US" smtClean="0"/>
              <a:t>11/20/15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6306-EDE7-AB46-89A0-3A9B4D654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11/20/15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r>
              <a:rPr lang="en-US" smtClean="0"/>
              <a:t>11/20/15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r>
              <a:rPr lang="en-US" smtClean="0"/>
              <a:t>11/20/15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11/20/15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6306-EDE7-AB46-89A0-3A9B4D654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11/20/15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6306-EDE7-AB46-89A0-3A9B4D654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11/20/15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6306-EDE7-AB46-89A0-3A9B4D654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11/20/15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11/20/15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6306-EDE7-AB46-89A0-3A9B4D654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r>
              <a:rPr lang="en-US" smtClean="0"/>
              <a:t>11/20/15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6306-EDE7-AB46-89A0-3A9B4D654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836" y="1679963"/>
            <a:ext cx="3865206" cy="522163"/>
          </a:xfrm>
        </p:spPr>
        <p:txBody>
          <a:bodyPr anchor="b">
            <a:no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6836" y="2403939"/>
            <a:ext cx="3865206" cy="40132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9438" y="1679963"/>
            <a:ext cx="3763968" cy="522163"/>
          </a:xfrm>
        </p:spPr>
        <p:txBody>
          <a:bodyPr anchor="b">
            <a:no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9438" y="2403939"/>
            <a:ext cx="3763968" cy="40132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0334" y="188259"/>
            <a:ext cx="2133600" cy="365125"/>
          </a:xfrm>
        </p:spPr>
        <p:txBody>
          <a:bodyPr/>
          <a:lstStyle/>
          <a:p>
            <a:r>
              <a:rPr lang="en-US" smtClean="0"/>
              <a:t>11/20/15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6835" y="188259"/>
            <a:ext cx="3865207" cy="365125"/>
          </a:xfrm>
        </p:spPr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6306-EDE7-AB46-89A0-3A9B4D65442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928276" y="2242575"/>
            <a:ext cx="3666990" cy="2382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130878" y="2242575"/>
            <a:ext cx="3570944" cy="2382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28276" y="2242575"/>
            <a:ext cx="3666990" cy="2382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130878" y="2242575"/>
            <a:ext cx="3570944" cy="2382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28276" y="2229065"/>
            <a:ext cx="3666990" cy="2382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130878" y="2229065"/>
            <a:ext cx="3570944" cy="2382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11/20/15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6306-EDE7-AB46-89A0-3A9B4D654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11/20/15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6306-EDE7-AB46-89A0-3A9B4D654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r>
              <a:rPr lang="en-US" smtClean="0"/>
              <a:t>11/20/15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557543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1806156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44170" y="2090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11/20/15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0672" y="209055"/>
            <a:ext cx="35741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Shuchi Chawla: Pricing mechanisms for evolving values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03406" y="654205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8CF6306-EDE7-AB46-89A0-3A9B4D6544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Trebuchet M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Trebuchet M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Trebuchet M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Trebuchet M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Trebuchet M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8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5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66895"/>
            <a:ext cx="8915400" cy="1283447"/>
          </a:xfrm>
        </p:spPr>
        <p:txBody>
          <a:bodyPr>
            <a:noAutofit/>
          </a:bodyPr>
          <a:lstStyle/>
          <a:p>
            <a:r>
              <a:rPr lang="en-US" sz="3200" dirty="0" smtClean="0"/>
              <a:t>Simple pricing schemes                               </a:t>
            </a:r>
            <a:r>
              <a:rPr lang="en-US" sz="2400" dirty="0" smtClean="0"/>
              <a:t>for consumers with evolving values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63852"/>
            <a:ext cx="8001000" cy="299414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dirty="0" smtClean="0"/>
              <a:t>Shuchi Chawla</a:t>
            </a:r>
          </a:p>
          <a:p>
            <a:pPr>
              <a:spcBef>
                <a:spcPts val="800"/>
              </a:spcBef>
            </a:pPr>
            <a:r>
              <a:rPr lang="en-US" dirty="0" smtClean="0"/>
              <a:t>University of Wisconsin-Madison</a:t>
            </a:r>
          </a:p>
          <a:p>
            <a:endParaRPr lang="en-US" dirty="0"/>
          </a:p>
          <a:p>
            <a:r>
              <a:rPr lang="en-US" dirty="0" smtClean="0"/>
              <a:t>Joint work with Nikhil </a:t>
            </a:r>
            <a:r>
              <a:rPr lang="en-US" dirty="0" err="1" smtClean="0"/>
              <a:t>Devanur</a:t>
            </a:r>
            <a:r>
              <a:rPr lang="en-US" dirty="0" smtClean="0"/>
              <a:t>, Anna </a:t>
            </a:r>
            <a:r>
              <a:rPr lang="en-US" dirty="0" err="1" smtClean="0"/>
              <a:t>Karlin</a:t>
            </a:r>
            <a:r>
              <a:rPr lang="en-US" dirty="0" smtClean="0"/>
              <a:t>, and </a:t>
            </a:r>
            <a:r>
              <a:rPr lang="en-US" dirty="0" err="1" smtClean="0"/>
              <a:t>Balu</a:t>
            </a:r>
            <a:r>
              <a:rPr lang="en-US" dirty="0" smtClean="0"/>
              <a:t> Sivan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086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/>
        </p:nvSpPr>
        <p:spPr>
          <a:xfrm>
            <a:off x="324279" y="4660942"/>
            <a:ext cx="3958910" cy="1607686"/>
          </a:xfrm>
          <a:custGeom>
            <a:avLst/>
            <a:gdLst>
              <a:gd name="connsiteX0" fmla="*/ 0 w 3958910"/>
              <a:gd name="connsiteY0" fmla="*/ 1594176 h 1607686"/>
              <a:gd name="connsiteX1" fmla="*/ 0 w 3958910"/>
              <a:gd name="connsiteY1" fmla="*/ 1094307 h 1607686"/>
              <a:gd name="connsiteX2" fmla="*/ 648559 w 3958910"/>
              <a:gd name="connsiteY2" fmla="*/ 1094307 h 1607686"/>
              <a:gd name="connsiteX3" fmla="*/ 648559 w 3958910"/>
              <a:gd name="connsiteY3" fmla="*/ 499869 h 1607686"/>
              <a:gd name="connsiteX4" fmla="*/ 1310629 w 3958910"/>
              <a:gd name="connsiteY4" fmla="*/ 499869 h 1607686"/>
              <a:gd name="connsiteX5" fmla="*/ 1310629 w 3958910"/>
              <a:gd name="connsiteY5" fmla="*/ 1323977 h 1607686"/>
              <a:gd name="connsiteX6" fmla="*/ 2459118 w 3958910"/>
              <a:gd name="connsiteY6" fmla="*/ 1337487 h 1607686"/>
              <a:gd name="connsiteX7" fmla="*/ 2459118 w 3958910"/>
              <a:gd name="connsiteY7" fmla="*/ 189139 h 1607686"/>
              <a:gd name="connsiteX8" fmla="*/ 2729351 w 3958910"/>
              <a:gd name="connsiteY8" fmla="*/ 189139 h 1607686"/>
              <a:gd name="connsiteX9" fmla="*/ 2729351 w 3958910"/>
              <a:gd name="connsiteY9" fmla="*/ 1026758 h 1607686"/>
              <a:gd name="connsiteX10" fmla="*/ 3796770 w 3958910"/>
              <a:gd name="connsiteY10" fmla="*/ 1026758 h 1607686"/>
              <a:gd name="connsiteX11" fmla="*/ 3756235 w 3958910"/>
              <a:gd name="connsiteY11" fmla="*/ 0 h 1607686"/>
              <a:gd name="connsiteX12" fmla="*/ 3918375 w 3958910"/>
              <a:gd name="connsiteY12" fmla="*/ 0 h 1607686"/>
              <a:gd name="connsiteX13" fmla="*/ 3958910 w 3958910"/>
              <a:gd name="connsiteY13" fmla="*/ 1607686 h 1607686"/>
              <a:gd name="connsiteX14" fmla="*/ 0 w 3958910"/>
              <a:gd name="connsiteY14" fmla="*/ 1594176 h 1607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58910" h="1607686">
                <a:moveTo>
                  <a:pt x="0" y="1594176"/>
                </a:moveTo>
                <a:lnTo>
                  <a:pt x="0" y="1094307"/>
                </a:lnTo>
                <a:lnTo>
                  <a:pt x="648559" y="1094307"/>
                </a:lnTo>
                <a:lnTo>
                  <a:pt x="648559" y="499869"/>
                </a:lnTo>
                <a:lnTo>
                  <a:pt x="1310629" y="499869"/>
                </a:lnTo>
                <a:lnTo>
                  <a:pt x="1310629" y="1323977"/>
                </a:lnTo>
                <a:lnTo>
                  <a:pt x="2459118" y="1337487"/>
                </a:lnTo>
                <a:lnTo>
                  <a:pt x="2459118" y="189139"/>
                </a:lnTo>
                <a:lnTo>
                  <a:pt x="2729351" y="189139"/>
                </a:lnTo>
                <a:lnTo>
                  <a:pt x="2729351" y="1026758"/>
                </a:lnTo>
                <a:lnTo>
                  <a:pt x="3796770" y="1026758"/>
                </a:lnTo>
                <a:lnTo>
                  <a:pt x="3756235" y="0"/>
                </a:lnTo>
                <a:lnTo>
                  <a:pt x="3918375" y="0"/>
                </a:lnTo>
                <a:lnTo>
                  <a:pt x="3958910" y="1607686"/>
                </a:lnTo>
                <a:lnTo>
                  <a:pt x="0" y="1594176"/>
                </a:lnTo>
                <a:close/>
              </a:path>
            </a:pathLst>
          </a:custGeom>
          <a:solidFill>
            <a:schemeClr val="accent4">
              <a:lumMod val="50000"/>
              <a:alpha val="51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“Pay per play” pricing and myopic buyers</a:t>
            </a:r>
            <a:endParaRPr lang="en-US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0288" t="8805" r="48723" b="57423"/>
          <a:stretch/>
        </p:blipFill>
        <p:spPr>
          <a:xfrm>
            <a:off x="324278" y="2417301"/>
            <a:ext cx="3931887" cy="3054238"/>
          </a:xfrm>
        </p:spPr>
      </p:pic>
      <p:grpSp>
        <p:nvGrpSpPr>
          <p:cNvPr id="21" name="Group 20"/>
          <p:cNvGrpSpPr/>
          <p:nvPr/>
        </p:nvGrpSpPr>
        <p:grpSpPr>
          <a:xfrm>
            <a:off x="324279" y="2864115"/>
            <a:ext cx="8589534" cy="3418023"/>
            <a:chOff x="324279" y="2864115"/>
            <a:chExt cx="8589534" cy="3418023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324280" y="6255118"/>
              <a:ext cx="8589533" cy="27020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324280" y="2864115"/>
              <a:ext cx="0" cy="3391003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eform 12"/>
            <p:cNvSpPr/>
            <p:nvPr/>
          </p:nvSpPr>
          <p:spPr>
            <a:xfrm>
              <a:off x="324279" y="4647432"/>
              <a:ext cx="8498820" cy="1350997"/>
            </a:xfrm>
            <a:custGeom>
              <a:avLst/>
              <a:gdLst>
                <a:gd name="connsiteX0" fmla="*/ 0 w 8498820"/>
                <a:gd name="connsiteY0" fmla="*/ 1107817 h 1350997"/>
                <a:gd name="connsiteX1" fmla="*/ 648559 w 8498820"/>
                <a:gd name="connsiteY1" fmla="*/ 1107817 h 1350997"/>
                <a:gd name="connsiteX2" fmla="*/ 648559 w 8498820"/>
                <a:gd name="connsiteY2" fmla="*/ 526889 h 1350997"/>
                <a:gd name="connsiteX3" fmla="*/ 1310629 w 8498820"/>
                <a:gd name="connsiteY3" fmla="*/ 526889 h 1350997"/>
                <a:gd name="connsiteX4" fmla="*/ 1310629 w 8498820"/>
                <a:gd name="connsiteY4" fmla="*/ 1337487 h 1350997"/>
                <a:gd name="connsiteX5" fmla="*/ 2459118 w 8498820"/>
                <a:gd name="connsiteY5" fmla="*/ 1350997 h 1350997"/>
                <a:gd name="connsiteX6" fmla="*/ 2459118 w 8498820"/>
                <a:gd name="connsiteY6" fmla="*/ 216159 h 1350997"/>
                <a:gd name="connsiteX7" fmla="*/ 2729351 w 8498820"/>
                <a:gd name="connsiteY7" fmla="*/ 202649 h 1350997"/>
                <a:gd name="connsiteX8" fmla="*/ 2742862 w 8498820"/>
                <a:gd name="connsiteY8" fmla="*/ 1053778 h 1350997"/>
                <a:gd name="connsiteX9" fmla="*/ 3796770 w 8498820"/>
                <a:gd name="connsiteY9" fmla="*/ 1053778 h 1350997"/>
                <a:gd name="connsiteX10" fmla="*/ 3756235 w 8498820"/>
                <a:gd name="connsiteY10" fmla="*/ 13510 h 1350997"/>
                <a:gd name="connsiteX11" fmla="*/ 4296701 w 8498820"/>
                <a:gd name="connsiteY11" fmla="*/ 0 h 1350997"/>
                <a:gd name="connsiteX12" fmla="*/ 4337236 w 8498820"/>
                <a:gd name="connsiteY12" fmla="*/ 689008 h 1350997"/>
                <a:gd name="connsiteX13" fmla="*/ 5134422 w 8498820"/>
                <a:gd name="connsiteY13" fmla="*/ 689008 h 1350997"/>
                <a:gd name="connsiteX14" fmla="*/ 5134422 w 8498820"/>
                <a:gd name="connsiteY14" fmla="*/ 1229407 h 1350997"/>
                <a:gd name="connsiteX15" fmla="*/ 6431539 w 8498820"/>
                <a:gd name="connsiteY15" fmla="*/ 1229407 h 1350997"/>
                <a:gd name="connsiteX16" fmla="*/ 6418028 w 8498820"/>
                <a:gd name="connsiteY16" fmla="*/ 851128 h 1350997"/>
                <a:gd name="connsiteX17" fmla="*/ 7201703 w 8498820"/>
                <a:gd name="connsiteY17" fmla="*/ 837618 h 1350997"/>
                <a:gd name="connsiteX18" fmla="*/ 7215214 w 8498820"/>
                <a:gd name="connsiteY18" fmla="*/ 999738 h 1350997"/>
                <a:gd name="connsiteX19" fmla="*/ 7985377 w 8498820"/>
                <a:gd name="connsiteY19" fmla="*/ 999738 h 1350997"/>
                <a:gd name="connsiteX20" fmla="*/ 7958354 w 8498820"/>
                <a:gd name="connsiteY20" fmla="*/ 526889 h 1350997"/>
                <a:gd name="connsiteX21" fmla="*/ 8498820 w 8498820"/>
                <a:gd name="connsiteY21" fmla="*/ 526889 h 1350997"/>
                <a:gd name="connsiteX22" fmla="*/ 8485308 w 8498820"/>
                <a:gd name="connsiteY22" fmla="*/ 526889 h 1350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8498820" h="1350997">
                  <a:moveTo>
                    <a:pt x="0" y="1107817"/>
                  </a:moveTo>
                  <a:lnTo>
                    <a:pt x="648559" y="1107817"/>
                  </a:lnTo>
                  <a:lnTo>
                    <a:pt x="648559" y="526889"/>
                  </a:lnTo>
                  <a:lnTo>
                    <a:pt x="1310629" y="526889"/>
                  </a:lnTo>
                  <a:lnTo>
                    <a:pt x="1310629" y="1337487"/>
                  </a:lnTo>
                  <a:lnTo>
                    <a:pt x="2459118" y="1350997"/>
                  </a:lnTo>
                  <a:lnTo>
                    <a:pt x="2459118" y="216159"/>
                  </a:lnTo>
                  <a:lnTo>
                    <a:pt x="2729351" y="202649"/>
                  </a:lnTo>
                  <a:lnTo>
                    <a:pt x="2742862" y="1053778"/>
                  </a:lnTo>
                  <a:lnTo>
                    <a:pt x="3796770" y="1053778"/>
                  </a:lnTo>
                  <a:lnTo>
                    <a:pt x="3756235" y="13510"/>
                  </a:lnTo>
                  <a:lnTo>
                    <a:pt x="4296701" y="0"/>
                  </a:lnTo>
                  <a:lnTo>
                    <a:pt x="4337236" y="689008"/>
                  </a:lnTo>
                  <a:lnTo>
                    <a:pt x="5134422" y="689008"/>
                  </a:lnTo>
                  <a:lnTo>
                    <a:pt x="5134422" y="1229407"/>
                  </a:lnTo>
                  <a:lnTo>
                    <a:pt x="6431539" y="1229407"/>
                  </a:lnTo>
                  <a:lnTo>
                    <a:pt x="6418028" y="851128"/>
                  </a:lnTo>
                  <a:lnTo>
                    <a:pt x="7201703" y="837618"/>
                  </a:lnTo>
                  <a:lnTo>
                    <a:pt x="7215214" y="999738"/>
                  </a:lnTo>
                  <a:lnTo>
                    <a:pt x="7985377" y="999738"/>
                  </a:lnTo>
                  <a:lnTo>
                    <a:pt x="7958354" y="526889"/>
                  </a:lnTo>
                  <a:lnTo>
                    <a:pt x="8498820" y="526889"/>
                  </a:lnTo>
                  <a:lnTo>
                    <a:pt x="8485308" y="526889"/>
                  </a:lnTo>
                </a:path>
              </a:pathLst>
            </a:custGeom>
            <a:ln w="38100" cmpd="sng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959325" y="1740460"/>
            <a:ext cx="79004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Seller releases a sequence of prices</a:t>
            </a:r>
          </a:p>
          <a:p>
            <a:endParaRPr lang="en-US" sz="1000" dirty="0"/>
          </a:p>
          <a:p>
            <a:r>
              <a:rPr lang="en-US" dirty="0" smtClean="0"/>
              <a:t>Buyer buys for as long as his value stays above the corresponding price</a:t>
            </a:r>
          </a:p>
          <a:p>
            <a:r>
              <a:rPr lang="en-US" dirty="0" smtClean="0"/>
              <a:t>(any rational buyer should buy for at least as long)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622213" y="4647432"/>
            <a:ext cx="3291600" cy="369332"/>
          </a:xfrm>
          <a:prstGeom prst="rect">
            <a:avLst/>
          </a:prstGeom>
          <a:solidFill>
            <a:schemeClr val="accent4">
              <a:lumMod val="50000"/>
              <a:alpha val="48000"/>
            </a:schemeClr>
          </a:solidFill>
          <a:ln>
            <a:solidFill>
              <a:srgbClr val="1469A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Seller’s “risk-robust” revenue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7" idx="1"/>
          </p:cNvCxnSpPr>
          <p:nvPr/>
        </p:nvCxnSpPr>
        <p:spPr>
          <a:xfrm flipH="1">
            <a:off x="4012956" y="4832098"/>
            <a:ext cx="1609257" cy="10447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003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1806157"/>
            <a:ext cx="7610476" cy="2973187"/>
          </a:xfrm>
        </p:spPr>
        <p:txBody>
          <a:bodyPr>
            <a:normAutofit/>
          </a:bodyPr>
          <a:lstStyle/>
          <a:p>
            <a:r>
              <a:rPr lang="en-US" dirty="0" smtClean="0"/>
              <a:t>Suppose that V</a:t>
            </a:r>
            <a:r>
              <a:rPr lang="en-US" baseline="-25000" dirty="0" smtClean="0"/>
              <a:t>0</a:t>
            </a:r>
            <a:r>
              <a:rPr lang="en-US" dirty="0" smtClean="0"/>
              <a:t> is fixed and known.</a:t>
            </a:r>
          </a:p>
          <a:p>
            <a:r>
              <a:rPr lang="en-US" dirty="0" smtClean="0"/>
              <a:t>The “buy-it-now” mechanism: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ompute cumulative value C(</a:t>
            </a:r>
            <a:r>
              <a:rPr lang="en-US" i="1" dirty="0" smtClean="0">
                <a:latin typeface="LMRoman10 Regular"/>
                <a:cs typeface="LMRoman10 Regular"/>
              </a:rPr>
              <a:t>V</a:t>
            </a:r>
            <a:r>
              <a:rPr lang="en-US" baseline="-25000" dirty="0" smtClean="0"/>
              <a:t>0</a:t>
            </a:r>
            <a:r>
              <a:rPr lang="en-US" dirty="0" smtClean="0"/>
              <a:t>) =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Offer unlimited access at a price of C(</a:t>
            </a:r>
            <a:r>
              <a:rPr lang="en-US" i="1" dirty="0" smtClean="0">
                <a:latin typeface="LMRoman10 Regular"/>
                <a:cs typeface="LMRoman10 Regular"/>
              </a:rPr>
              <a:t>V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A rational risk-neutral buyer accepts the offer.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Goal: construct a pricing scheme that obtains risk-robust revenue within a constant factor of the buyer’s expected cumulative value</a:t>
            </a:r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>
            <a:off x="648561" y="4806522"/>
            <a:ext cx="4659596" cy="1647652"/>
          </a:xfrm>
          <a:custGeom>
            <a:avLst/>
            <a:gdLst>
              <a:gd name="connsiteX0" fmla="*/ 0 w 6904826"/>
              <a:gd name="connsiteY0" fmla="*/ 2701994 h 2715504"/>
              <a:gd name="connsiteX1" fmla="*/ 0 w 6904826"/>
              <a:gd name="connsiteY1" fmla="*/ 81060 h 2715504"/>
              <a:gd name="connsiteX2" fmla="*/ 0 w 6904826"/>
              <a:gd name="connsiteY2" fmla="*/ 81060 h 2715504"/>
              <a:gd name="connsiteX3" fmla="*/ 135116 w 6904826"/>
              <a:gd name="connsiteY3" fmla="*/ 297219 h 2715504"/>
              <a:gd name="connsiteX4" fmla="*/ 175651 w 6904826"/>
              <a:gd name="connsiteY4" fmla="*/ 40530 h 2715504"/>
              <a:gd name="connsiteX5" fmla="*/ 175651 w 6904826"/>
              <a:gd name="connsiteY5" fmla="*/ 40530 h 2715504"/>
              <a:gd name="connsiteX6" fmla="*/ 243209 w 6904826"/>
              <a:gd name="connsiteY6" fmla="*/ 0 h 2715504"/>
              <a:gd name="connsiteX7" fmla="*/ 297256 w 6904826"/>
              <a:gd name="connsiteY7" fmla="*/ 175630 h 2715504"/>
              <a:gd name="connsiteX8" fmla="*/ 324279 w 6904826"/>
              <a:gd name="connsiteY8" fmla="*/ 256689 h 2715504"/>
              <a:gd name="connsiteX9" fmla="*/ 337791 w 6904826"/>
              <a:gd name="connsiteY9" fmla="*/ 297219 h 2715504"/>
              <a:gd name="connsiteX10" fmla="*/ 351302 w 6904826"/>
              <a:gd name="connsiteY10" fmla="*/ 513379 h 2715504"/>
              <a:gd name="connsiteX11" fmla="*/ 391837 w 6904826"/>
              <a:gd name="connsiteY11" fmla="*/ 499869 h 2715504"/>
              <a:gd name="connsiteX12" fmla="*/ 405349 w 6904826"/>
              <a:gd name="connsiteY12" fmla="*/ 445829 h 2715504"/>
              <a:gd name="connsiteX13" fmla="*/ 486419 w 6904826"/>
              <a:gd name="connsiteY13" fmla="*/ 459339 h 2715504"/>
              <a:gd name="connsiteX14" fmla="*/ 499930 w 6904826"/>
              <a:gd name="connsiteY14" fmla="*/ 607949 h 2715504"/>
              <a:gd name="connsiteX15" fmla="*/ 526953 w 6904826"/>
              <a:gd name="connsiteY15" fmla="*/ 689008 h 2715504"/>
              <a:gd name="connsiteX16" fmla="*/ 540465 w 6904826"/>
              <a:gd name="connsiteY16" fmla="*/ 729538 h 2715504"/>
              <a:gd name="connsiteX17" fmla="*/ 581000 w 6904826"/>
              <a:gd name="connsiteY17" fmla="*/ 756558 h 2715504"/>
              <a:gd name="connsiteX18" fmla="*/ 594512 w 6904826"/>
              <a:gd name="connsiteY18" fmla="*/ 797088 h 2715504"/>
              <a:gd name="connsiteX19" fmla="*/ 608023 w 6904826"/>
              <a:gd name="connsiteY19" fmla="*/ 851128 h 2715504"/>
              <a:gd name="connsiteX20" fmla="*/ 635047 w 6904826"/>
              <a:gd name="connsiteY20" fmla="*/ 932188 h 2715504"/>
              <a:gd name="connsiteX21" fmla="*/ 648558 w 6904826"/>
              <a:gd name="connsiteY21" fmla="*/ 891658 h 2715504"/>
              <a:gd name="connsiteX22" fmla="*/ 783675 w 6904826"/>
              <a:gd name="connsiteY22" fmla="*/ 932188 h 2715504"/>
              <a:gd name="connsiteX23" fmla="*/ 797186 w 6904826"/>
              <a:gd name="connsiteY23" fmla="*/ 972718 h 2715504"/>
              <a:gd name="connsiteX24" fmla="*/ 837721 w 6904826"/>
              <a:gd name="connsiteY24" fmla="*/ 878148 h 2715504"/>
              <a:gd name="connsiteX25" fmla="*/ 878256 w 6904826"/>
              <a:gd name="connsiteY25" fmla="*/ 851128 h 2715504"/>
              <a:gd name="connsiteX26" fmla="*/ 905279 w 6904826"/>
              <a:gd name="connsiteY26" fmla="*/ 810598 h 2715504"/>
              <a:gd name="connsiteX27" fmla="*/ 932303 w 6904826"/>
              <a:gd name="connsiteY27" fmla="*/ 837618 h 2715504"/>
              <a:gd name="connsiteX28" fmla="*/ 945814 w 6904826"/>
              <a:gd name="connsiteY28" fmla="*/ 905168 h 2715504"/>
              <a:gd name="connsiteX29" fmla="*/ 986349 w 6904826"/>
              <a:gd name="connsiteY29" fmla="*/ 1026758 h 2715504"/>
              <a:gd name="connsiteX30" fmla="*/ 999861 w 6904826"/>
              <a:gd name="connsiteY30" fmla="*/ 1067288 h 2715504"/>
              <a:gd name="connsiteX31" fmla="*/ 1026884 w 6904826"/>
              <a:gd name="connsiteY31" fmla="*/ 1175368 h 2715504"/>
              <a:gd name="connsiteX32" fmla="*/ 1067419 w 6904826"/>
              <a:gd name="connsiteY32" fmla="*/ 1202387 h 2715504"/>
              <a:gd name="connsiteX33" fmla="*/ 1080931 w 6904826"/>
              <a:gd name="connsiteY33" fmla="*/ 1161858 h 2715504"/>
              <a:gd name="connsiteX34" fmla="*/ 1094442 w 6904826"/>
              <a:gd name="connsiteY34" fmla="*/ 1040268 h 2715504"/>
              <a:gd name="connsiteX35" fmla="*/ 1121465 w 6904826"/>
              <a:gd name="connsiteY35" fmla="*/ 999738 h 2715504"/>
              <a:gd name="connsiteX36" fmla="*/ 1134977 w 6904826"/>
              <a:gd name="connsiteY36" fmla="*/ 959208 h 2715504"/>
              <a:gd name="connsiteX37" fmla="*/ 1162000 w 6904826"/>
              <a:gd name="connsiteY37" fmla="*/ 783578 h 2715504"/>
              <a:gd name="connsiteX38" fmla="*/ 1175512 w 6904826"/>
              <a:gd name="connsiteY38" fmla="*/ 743048 h 2715504"/>
              <a:gd name="connsiteX39" fmla="*/ 1216047 w 6904826"/>
              <a:gd name="connsiteY39" fmla="*/ 756558 h 2715504"/>
              <a:gd name="connsiteX40" fmla="*/ 1256582 w 6904826"/>
              <a:gd name="connsiteY40" fmla="*/ 837618 h 2715504"/>
              <a:gd name="connsiteX41" fmla="*/ 1297117 w 6904826"/>
              <a:gd name="connsiteY41" fmla="*/ 1080798 h 2715504"/>
              <a:gd name="connsiteX42" fmla="*/ 1324140 w 6904826"/>
              <a:gd name="connsiteY42" fmla="*/ 1121328 h 2715504"/>
              <a:gd name="connsiteX43" fmla="*/ 1364675 w 6904826"/>
              <a:gd name="connsiteY43" fmla="*/ 1148348 h 2715504"/>
              <a:gd name="connsiteX44" fmla="*/ 1391698 w 6904826"/>
              <a:gd name="connsiteY44" fmla="*/ 1188877 h 2715504"/>
              <a:gd name="connsiteX45" fmla="*/ 1432233 w 6904826"/>
              <a:gd name="connsiteY45" fmla="*/ 1107818 h 2715504"/>
              <a:gd name="connsiteX46" fmla="*/ 1445745 w 6904826"/>
              <a:gd name="connsiteY46" fmla="*/ 1040268 h 2715504"/>
              <a:gd name="connsiteX47" fmla="*/ 1459256 w 6904826"/>
              <a:gd name="connsiteY47" fmla="*/ 999738 h 2715504"/>
              <a:gd name="connsiteX48" fmla="*/ 1499791 w 6904826"/>
              <a:gd name="connsiteY48" fmla="*/ 986228 h 2715504"/>
              <a:gd name="connsiteX49" fmla="*/ 1526815 w 6904826"/>
              <a:gd name="connsiteY49" fmla="*/ 945698 h 2715504"/>
              <a:gd name="connsiteX50" fmla="*/ 1553838 w 6904826"/>
              <a:gd name="connsiteY50" fmla="*/ 864638 h 2715504"/>
              <a:gd name="connsiteX51" fmla="*/ 1580861 w 6904826"/>
              <a:gd name="connsiteY51" fmla="*/ 810598 h 2715504"/>
              <a:gd name="connsiteX52" fmla="*/ 1621396 w 6904826"/>
              <a:gd name="connsiteY52" fmla="*/ 621459 h 2715504"/>
              <a:gd name="connsiteX53" fmla="*/ 1634908 w 6904826"/>
              <a:gd name="connsiteY53" fmla="*/ 580929 h 2715504"/>
              <a:gd name="connsiteX54" fmla="*/ 1648419 w 6904826"/>
              <a:gd name="connsiteY54" fmla="*/ 540399 h 2715504"/>
              <a:gd name="connsiteX55" fmla="*/ 1661931 w 6904826"/>
              <a:gd name="connsiteY55" fmla="*/ 580929 h 2715504"/>
              <a:gd name="connsiteX56" fmla="*/ 1688954 w 6904826"/>
              <a:gd name="connsiteY56" fmla="*/ 756558 h 2715504"/>
              <a:gd name="connsiteX57" fmla="*/ 1702466 w 6904826"/>
              <a:gd name="connsiteY57" fmla="*/ 797088 h 2715504"/>
              <a:gd name="connsiteX58" fmla="*/ 1715977 w 6904826"/>
              <a:gd name="connsiteY58" fmla="*/ 851128 h 2715504"/>
              <a:gd name="connsiteX59" fmla="*/ 1756512 w 6904826"/>
              <a:gd name="connsiteY59" fmla="*/ 837618 h 2715504"/>
              <a:gd name="connsiteX60" fmla="*/ 1770024 w 6904826"/>
              <a:gd name="connsiteY60" fmla="*/ 797088 h 2715504"/>
              <a:gd name="connsiteX61" fmla="*/ 1810559 w 6904826"/>
              <a:gd name="connsiteY61" fmla="*/ 661989 h 2715504"/>
              <a:gd name="connsiteX62" fmla="*/ 1851094 w 6904826"/>
              <a:gd name="connsiteY62" fmla="*/ 648479 h 2715504"/>
              <a:gd name="connsiteX63" fmla="*/ 1932164 w 6904826"/>
              <a:gd name="connsiteY63" fmla="*/ 661989 h 2715504"/>
              <a:gd name="connsiteX64" fmla="*/ 1945675 w 6904826"/>
              <a:gd name="connsiteY64" fmla="*/ 716028 h 2715504"/>
              <a:gd name="connsiteX65" fmla="*/ 1972699 w 6904826"/>
              <a:gd name="connsiteY65" fmla="*/ 797088 h 2715504"/>
              <a:gd name="connsiteX66" fmla="*/ 1986210 w 6904826"/>
              <a:gd name="connsiteY66" fmla="*/ 932188 h 2715504"/>
              <a:gd name="connsiteX67" fmla="*/ 1999722 w 6904826"/>
              <a:gd name="connsiteY67" fmla="*/ 972718 h 2715504"/>
              <a:gd name="connsiteX68" fmla="*/ 2013233 w 6904826"/>
              <a:gd name="connsiteY68" fmla="*/ 1026758 h 2715504"/>
              <a:gd name="connsiteX69" fmla="*/ 2040257 w 6904826"/>
              <a:gd name="connsiteY69" fmla="*/ 1107818 h 2715504"/>
              <a:gd name="connsiteX70" fmla="*/ 2053768 w 6904826"/>
              <a:gd name="connsiteY70" fmla="*/ 1296957 h 2715504"/>
              <a:gd name="connsiteX71" fmla="*/ 2094303 w 6904826"/>
              <a:gd name="connsiteY71" fmla="*/ 1310467 h 2715504"/>
              <a:gd name="connsiteX72" fmla="*/ 2202396 w 6904826"/>
              <a:gd name="connsiteY72" fmla="*/ 1296957 h 2715504"/>
              <a:gd name="connsiteX73" fmla="*/ 2242931 w 6904826"/>
              <a:gd name="connsiteY73" fmla="*/ 1229407 h 2715504"/>
              <a:gd name="connsiteX74" fmla="*/ 2269955 w 6904826"/>
              <a:gd name="connsiteY74" fmla="*/ 1202387 h 2715504"/>
              <a:gd name="connsiteX75" fmla="*/ 2296978 w 6904826"/>
              <a:gd name="connsiteY75" fmla="*/ 1161858 h 2715504"/>
              <a:gd name="connsiteX76" fmla="*/ 2364536 w 6904826"/>
              <a:gd name="connsiteY76" fmla="*/ 1053778 h 2715504"/>
              <a:gd name="connsiteX77" fmla="*/ 2391559 w 6904826"/>
              <a:gd name="connsiteY77" fmla="*/ 972718 h 2715504"/>
              <a:gd name="connsiteX78" fmla="*/ 2405071 w 6904826"/>
              <a:gd name="connsiteY78" fmla="*/ 891658 h 2715504"/>
              <a:gd name="connsiteX79" fmla="*/ 2445606 w 6904826"/>
              <a:gd name="connsiteY79" fmla="*/ 864638 h 2715504"/>
              <a:gd name="connsiteX80" fmla="*/ 2526676 w 6904826"/>
              <a:gd name="connsiteY80" fmla="*/ 756558 h 2715504"/>
              <a:gd name="connsiteX81" fmla="*/ 2540187 w 6904826"/>
              <a:gd name="connsiteY81" fmla="*/ 716028 h 2715504"/>
              <a:gd name="connsiteX82" fmla="*/ 2567211 w 6904826"/>
              <a:gd name="connsiteY82" fmla="*/ 472849 h 2715504"/>
              <a:gd name="connsiteX83" fmla="*/ 2594234 w 6904826"/>
              <a:gd name="connsiteY83" fmla="*/ 405299 h 2715504"/>
              <a:gd name="connsiteX84" fmla="*/ 2634769 w 6904826"/>
              <a:gd name="connsiteY84" fmla="*/ 337749 h 2715504"/>
              <a:gd name="connsiteX85" fmla="*/ 2675304 w 6904826"/>
              <a:gd name="connsiteY85" fmla="*/ 364769 h 2715504"/>
              <a:gd name="connsiteX86" fmla="*/ 2729350 w 6904826"/>
              <a:gd name="connsiteY86" fmla="*/ 418809 h 2715504"/>
              <a:gd name="connsiteX87" fmla="*/ 2756373 w 6904826"/>
              <a:gd name="connsiteY87" fmla="*/ 378279 h 2715504"/>
              <a:gd name="connsiteX88" fmla="*/ 2769885 w 6904826"/>
              <a:gd name="connsiteY88" fmla="*/ 337749 h 2715504"/>
              <a:gd name="connsiteX89" fmla="*/ 2783397 w 6904826"/>
              <a:gd name="connsiteY89" fmla="*/ 378279 h 2715504"/>
              <a:gd name="connsiteX90" fmla="*/ 2810420 w 6904826"/>
              <a:gd name="connsiteY90" fmla="*/ 418809 h 2715504"/>
              <a:gd name="connsiteX91" fmla="*/ 2877978 w 6904826"/>
              <a:gd name="connsiteY91" fmla="*/ 364769 h 2715504"/>
              <a:gd name="connsiteX92" fmla="*/ 2905001 w 6904826"/>
              <a:gd name="connsiteY92" fmla="*/ 405299 h 2715504"/>
              <a:gd name="connsiteX93" fmla="*/ 2945536 w 6904826"/>
              <a:gd name="connsiteY93" fmla="*/ 634969 h 2715504"/>
              <a:gd name="connsiteX94" fmla="*/ 2959048 w 6904826"/>
              <a:gd name="connsiteY94" fmla="*/ 675499 h 2715504"/>
              <a:gd name="connsiteX95" fmla="*/ 2999583 w 6904826"/>
              <a:gd name="connsiteY95" fmla="*/ 689008 h 2715504"/>
              <a:gd name="connsiteX96" fmla="*/ 3026606 w 6904826"/>
              <a:gd name="connsiteY96" fmla="*/ 783578 h 2715504"/>
              <a:gd name="connsiteX97" fmla="*/ 3067141 w 6904826"/>
              <a:gd name="connsiteY97" fmla="*/ 797088 h 2715504"/>
              <a:gd name="connsiteX98" fmla="*/ 3080653 w 6904826"/>
              <a:gd name="connsiteY98" fmla="*/ 756558 h 2715504"/>
              <a:gd name="connsiteX99" fmla="*/ 3134699 w 6904826"/>
              <a:gd name="connsiteY99" fmla="*/ 810598 h 2715504"/>
              <a:gd name="connsiteX100" fmla="*/ 3107676 w 6904826"/>
              <a:gd name="connsiteY100" fmla="*/ 932188 h 2715504"/>
              <a:gd name="connsiteX101" fmla="*/ 3080653 w 6904826"/>
              <a:gd name="connsiteY101" fmla="*/ 972718 h 2715504"/>
              <a:gd name="connsiteX102" fmla="*/ 3094164 w 6904826"/>
              <a:gd name="connsiteY102" fmla="*/ 932188 h 2715504"/>
              <a:gd name="connsiteX103" fmla="*/ 3161723 w 6904826"/>
              <a:gd name="connsiteY103" fmla="*/ 878148 h 2715504"/>
              <a:gd name="connsiteX104" fmla="*/ 3134699 w 6904826"/>
              <a:gd name="connsiteY104" fmla="*/ 959208 h 2715504"/>
              <a:gd name="connsiteX105" fmla="*/ 3148211 w 6904826"/>
              <a:gd name="connsiteY105" fmla="*/ 1053778 h 2715504"/>
              <a:gd name="connsiteX106" fmla="*/ 3175234 w 6904826"/>
              <a:gd name="connsiteY106" fmla="*/ 1134838 h 2715504"/>
              <a:gd name="connsiteX107" fmla="*/ 3229281 w 6904826"/>
              <a:gd name="connsiteY107" fmla="*/ 1296957 h 2715504"/>
              <a:gd name="connsiteX108" fmla="*/ 3242792 w 6904826"/>
              <a:gd name="connsiteY108" fmla="*/ 1337487 h 2715504"/>
              <a:gd name="connsiteX109" fmla="*/ 3256304 w 6904826"/>
              <a:gd name="connsiteY109" fmla="*/ 1405037 h 2715504"/>
              <a:gd name="connsiteX110" fmla="*/ 3296839 w 6904826"/>
              <a:gd name="connsiteY110" fmla="*/ 1432057 h 2715504"/>
              <a:gd name="connsiteX111" fmla="*/ 3350885 w 6904826"/>
              <a:gd name="connsiteY111" fmla="*/ 1594177 h 2715504"/>
              <a:gd name="connsiteX112" fmla="*/ 3364397 w 6904826"/>
              <a:gd name="connsiteY112" fmla="*/ 1634707 h 2715504"/>
              <a:gd name="connsiteX113" fmla="*/ 3418444 w 6904826"/>
              <a:gd name="connsiteY113" fmla="*/ 1702256 h 2715504"/>
              <a:gd name="connsiteX114" fmla="*/ 3431955 w 6904826"/>
              <a:gd name="connsiteY114" fmla="*/ 1756296 h 2715504"/>
              <a:gd name="connsiteX115" fmla="*/ 3445467 w 6904826"/>
              <a:gd name="connsiteY115" fmla="*/ 1796826 h 2715504"/>
              <a:gd name="connsiteX116" fmla="*/ 3486002 w 6904826"/>
              <a:gd name="connsiteY116" fmla="*/ 1769806 h 2715504"/>
              <a:gd name="connsiteX117" fmla="*/ 3499513 w 6904826"/>
              <a:gd name="connsiteY117" fmla="*/ 1621197 h 2715504"/>
              <a:gd name="connsiteX118" fmla="*/ 3513025 w 6904826"/>
              <a:gd name="connsiteY118" fmla="*/ 1567157 h 2715504"/>
              <a:gd name="connsiteX119" fmla="*/ 3526537 w 6904826"/>
              <a:gd name="connsiteY119" fmla="*/ 1080798 h 2715504"/>
              <a:gd name="connsiteX120" fmla="*/ 3553560 w 6904826"/>
              <a:gd name="connsiteY120" fmla="*/ 1026758 h 2715504"/>
              <a:gd name="connsiteX121" fmla="*/ 3580583 w 6904826"/>
              <a:gd name="connsiteY121" fmla="*/ 932188 h 2715504"/>
              <a:gd name="connsiteX122" fmla="*/ 3594095 w 6904826"/>
              <a:gd name="connsiteY122" fmla="*/ 891658 h 2715504"/>
              <a:gd name="connsiteX123" fmla="*/ 3621118 w 6904826"/>
              <a:gd name="connsiteY123" fmla="*/ 851128 h 2715504"/>
              <a:gd name="connsiteX124" fmla="*/ 3634630 w 6904826"/>
              <a:gd name="connsiteY124" fmla="*/ 810598 h 2715504"/>
              <a:gd name="connsiteX125" fmla="*/ 3675165 w 6904826"/>
              <a:gd name="connsiteY125" fmla="*/ 797088 h 2715504"/>
              <a:gd name="connsiteX126" fmla="*/ 3756235 w 6904826"/>
              <a:gd name="connsiteY126" fmla="*/ 743048 h 2715504"/>
              <a:gd name="connsiteX127" fmla="*/ 3796769 w 6904826"/>
              <a:gd name="connsiteY127" fmla="*/ 770068 h 2715504"/>
              <a:gd name="connsiteX128" fmla="*/ 3810281 w 6904826"/>
              <a:gd name="connsiteY128" fmla="*/ 837618 h 2715504"/>
              <a:gd name="connsiteX129" fmla="*/ 3823793 w 6904826"/>
              <a:gd name="connsiteY129" fmla="*/ 1013248 h 2715504"/>
              <a:gd name="connsiteX130" fmla="*/ 3837304 w 6904826"/>
              <a:gd name="connsiteY130" fmla="*/ 945698 h 2715504"/>
              <a:gd name="connsiteX131" fmla="*/ 3850816 w 6904826"/>
              <a:gd name="connsiteY131" fmla="*/ 891658 h 2715504"/>
              <a:gd name="connsiteX132" fmla="*/ 3904863 w 6904826"/>
              <a:gd name="connsiteY132" fmla="*/ 972718 h 2715504"/>
              <a:gd name="connsiteX133" fmla="*/ 3945397 w 6904826"/>
              <a:gd name="connsiteY133" fmla="*/ 1107818 h 2715504"/>
              <a:gd name="connsiteX134" fmla="*/ 3972421 w 6904826"/>
              <a:gd name="connsiteY134" fmla="*/ 1134838 h 2715504"/>
              <a:gd name="connsiteX135" fmla="*/ 3999444 w 6904826"/>
              <a:gd name="connsiteY135" fmla="*/ 1053778 h 2715504"/>
              <a:gd name="connsiteX136" fmla="*/ 4012956 w 6904826"/>
              <a:gd name="connsiteY136" fmla="*/ 1013248 h 2715504"/>
              <a:gd name="connsiteX137" fmla="*/ 4026467 w 6904826"/>
              <a:gd name="connsiteY137" fmla="*/ 959208 h 2715504"/>
              <a:gd name="connsiteX138" fmla="*/ 4053491 w 6904826"/>
              <a:gd name="connsiteY138" fmla="*/ 932188 h 2715504"/>
              <a:gd name="connsiteX139" fmla="*/ 4080514 w 6904826"/>
              <a:gd name="connsiteY139" fmla="*/ 972718 h 2715504"/>
              <a:gd name="connsiteX140" fmla="*/ 4094025 w 6904826"/>
              <a:gd name="connsiteY140" fmla="*/ 1053778 h 2715504"/>
              <a:gd name="connsiteX141" fmla="*/ 4107537 w 6904826"/>
              <a:gd name="connsiteY141" fmla="*/ 1094308 h 2715504"/>
              <a:gd name="connsiteX142" fmla="*/ 4148072 w 6904826"/>
              <a:gd name="connsiteY142" fmla="*/ 1256427 h 2715504"/>
              <a:gd name="connsiteX143" fmla="*/ 4175095 w 6904826"/>
              <a:gd name="connsiteY143" fmla="*/ 1337487 h 2715504"/>
              <a:gd name="connsiteX144" fmla="*/ 4242653 w 6904826"/>
              <a:gd name="connsiteY144" fmla="*/ 1269937 h 2715504"/>
              <a:gd name="connsiteX145" fmla="*/ 4242653 w 6904826"/>
              <a:gd name="connsiteY145" fmla="*/ 1283447 h 2715504"/>
              <a:gd name="connsiteX146" fmla="*/ 4242653 w 6904826"/>
              <a:gd name="connsiteY146" fmla="*/ 1323977 h 2715504"/>
              <a:gd name="connsiteX147" fmla="*/ 4337235 w 6904826"/>
              <a:gd name="connsiteY147" fmla="*/ 1459077 h 2715504"/>
              <a:gd name="connsiteX148" fmla="*/ 4404793 w 6904826"/>
              <a:gd name="connsiteY148" fmla="*/ 1445567 h 2715504"/>
              <a:gd name="connsiteX149" fmla="*/ 4512886 w 6904826"/>
              <a:gd name="connsiteY149" fmla="*/ 1378017 h 2715504"/>
              <a:gd name="connsiteX150" fmla="*/ 4553421 w 6904826"/>
              <a:gd name="connsiteY150" fmla="*/ 1364507 h 2715504"/>
              <a:gd name="connsiteX151" fmla="*/ 4566933 w 6904826"/>
              <a:gd name="connsiteY151" fmla="*/ 1310467 h 2715504"/>
              <a:gd name="connsiteX152" fmla="*/ 4607468 w 6904826"/>
              <a:gd name="connsiteY152" fmla="*/ 1296957 h 2715504"/>
              <a:gd name="connsiteX153" fmla="*/ 4661514 w 6904826"/>
              <a:gd name="connsiteY153" fmla="*/ 1283447 h 2715504"/>
              <a:gd name="connsiteX154" fmla="*/ 4688538 w 6904826"/>
              <a:gd name="connsiteY154" fmla="*/ 1175368 h 2715504"/>
              <a:gd name="connsiteX155" fmla="*/ 4796631 w 6904826"/>
              <a:gd name="connsiteY155" fmla="*/ 1094308 h 2715504"/>
              <a:gd name="connsiteX156" fmla="*/ 4796631 w 6904826"/>
              <a:gd name="connsiteY156" fmla="*/ 837618 h 2715504"/>
              <a:gd name="connsiteX157" fmla="*/ 4810142 w 6904826"/>
              <a:gd name="connsiteY157" fmla="*/ 716028 h 2715504"/>
              <a:gd name="connsiteX158" fmla="*/ 4823654 w 6904826"/>
              <a:gd name="connsiteY158" fmla="*/ 756558 h 2715504"/>
              <a:gd name="connsiteX159" fmla="*/ 4850677 w 6904826"/>
              <a:gd name="connsiteY159" fmla="*/ 986228 h 2715504"/>
              <a:gd name="connsiteX160" fmla="*/ 4864189 w 6904826"/>
              <a:gd name="connsiteY160" fmla="*/ 1040268 h 2715504"/>
              <a:gd name="connsiteX161" fmla="*/ 4945259 w 6904826"/>
              <a:gd name="connsiteY161" fmla="*/ 1094308 h 2715504"/>
              <a:gd name="connsiteX162" fmla="*/ 4985794 w 6904826"/>
              <a:gd name="connsiteY162" fmla="*/ 972718 h 2715504"/>
              <a:gd name="connsiteX163" fmla="*/ 4999305 w 6904826"/>
              <a:gd name="connsiteY163" fmla="*/ 932188 h 2715504"/>
              <a:gd name="connsiteX164" fmla="*/ 5012817 w 6904826"/>
              <a:gd name="connsiteY164" fmla="*/ 891658 h 2715504"/>
              <a:gd name="connsiteX165" fmla="*/ 5039840 w 6904826"/>
              <a:gd name="connsiteY165" fmla="*/ 716028 h 2715504"/>
              <a:gd name="connsiteX166" fmla="*/ 5066863 w 6904826"/>
              <a:gd name="connsiteY166" fmla="*/ 675499 h 2715504"/>
              <a:gd name="connsiteX167" fmla="*/ 5026328 w 6904826"/>
              <a:gd name="connsiteY167" fmla="*/ 661989 h 2715504"/>
              <a:gd name="connsiteX168" fmla="*/ 5039840 w 6904826"/>
              <a:gd name="connsiteY168" fmla="*/ 540399 h 2715504"/>
              <a:gd name="connsiteX169" fmla="*/ 5053352 w 6904826"/>
              <a:gd name="connsiteY169" fmla="*/ 580929 h 2715504"/>
              <a:gd name="connsiteX170" fmla="*/ 5066863 w 6904826"/>
              <a:gd name="connsiteY170" fmla="*/ 797088 h 2715504"/>
              <a:gd name="connsiteX171" fmla="*/ 5107398 w 6904826"/>
              <a:gd name="connsiteY171" fmla="*/ 810598 h 2715504"/>
              <a:gd name="connsiteX172" fmla="*/ 5120910 w 6904826"/>
              <a:gd name="connsiteY172" fmla="*/ 851128 h 2715504"/>
              <a:gd name="connsiteX173" fmla="*/ 5134422 w 6904826"/>
              <a:gd name="connsiteY173" fmla="*/ 959208 h 2715504"/>
              <a:gd name="connsiteX174" fmla="*/ 5161445 w 6904826"/>
              <a:gd name="connsiteY174" fmla="*/ 1040268 h 2715504"/>
              <a:gd name="connsiteX175" fmla="*/ 5188468 w 6904826"/>
              <a:gd name="connsiteY175" fmla="*/ 972718 h 2715504"/>
              <a:gd name="connsiteX176" fmla="*/ 5242515 w 6904826"/>
              <a:gd name="connsiteY176" fmla="*/ 837618 h 2715504"/>
              <a:gd name="connsiteX177" fmla="*/ 5283050 w 6904826"/>
              <a:gd name="connsiteY177" fmla="*/ 770068 h 2715504"/>
              <a:gd name="connsiteX178" fmla="*/ 5323584 w 6904826"/>
              <a:gd name="connsiteY178" fmla="*/ 797088 h 2715504"/>
              <a:gd name="connsiteX179" fmla="*/ 5337096 w 6904826"/>
              <a:gd name="connsiteY179" fmla="*/ 1040268 h 2715504"/>
              <a:gd name="connsiteX180" fmla="*/ 5350608 w 6904826"/>
              <a:gd name="connsiteY180" fmla="*/ 999738 h 2715504"/>
              <a:gd name="connsiteX181" fmla="*/ 5391143 w 6904826"/>
              <a:gd name="connsiteY181" fmla="*/ 986228 h 2715504"/>
              <a:gd name="connsiteX182" fmla="*/ 5404654 w 6904826"/>
              <a:gd name="connsiteY182" fmla="*/ 1026758 h 2715504"/>
              <a:gd name="connsiteX183" fmla="*/ 5472212 w 6904826"/>
              <a:gd name="connsiteY183" fmla="*/ 1067288 h 2715504"/>
              <a:gd name="connsiteX184" fmla="*/ 5512747 w 6904826"/>
              <a:gd name="connsiteY184" fmla="*/ 743048 h 2715504"/>
              <a:gd name="connsiteX185" fmla="*/ 5526259 w 6904826"/>
              <a:gd name="connsiteY185" fmla="*/ 702518 h 2715504"/>
              <a:gd name="connsiteX186" fmla="*/ 5539771 w 6904826"/>
              <a:gd name="connsiteY186" fmla="*/ 607949 h 2715504"/>
              <a:gd name="connsiteX187" fmla="*/ 5553282 w 6904826"/>
              <a:gd name="connsiteY187" fmla="*/ 486359 h 2715504"/>
              <a:gd name="connsiteX188" fmla="*/ 5607329 w 6904826"/>
              <a:gd name="connsiteY188" fmla="*/ 499869 h 2715504"/>
              <a:gd name="connsiteX189" fmla="*/ 5620840 w 6904826"/>
              <a:gd name="connsiteY189" fmla="*/ 594439 h 2715504"/>
              <a:gd name="connsiteX190" fmla="*/ 5634352 w 6904826"/>
              <a:gd name="connsiteY190" fmla="*/ 837618 h 2715504"/>
              <a:gd name="connsiteX191" fmla="*/ 5661375 w 6904826"/>
              <a:gd name="connsiteY191" fmla="*/ 918678 h 2715504"/>
              <a:gd name="connsiteX192" fmla="*/ 5688399 w 6904826"/>
              <a:gd name="connsiteY192" fmla="*/ 945698 h 2715504"/>
              <a:gd name="connsiteX193" fmla="*/ 5701910 w 6904826"/>
              <a:gd name="connsiteY193" fmla="*/ 1026758 h 2715504"/>
              <a:gd name="connsiteX194" fmla="*/ 5715422 w 6904826"/>
              <a:gd name="connsiteY194" fmla="*/ 932188 h 2715504"/>
              <a:gd name="connsiteX195" fmla="*/ 5782980 w 6904826"/>
              <a:gd name="connsiteY195" fmla="*/ 864638 h 2715504"/>
              <a:gd name="connsiteX196" fmla="*/ 5823515 w 6904826"/>
              <a:gd name="connsiteY196" fmla="*/ 851128 h 2715504"/>
              <a:gd name="connsiteX197" fmla="*/ 5850538 w 6904826"/>
              <a:gd name="connsiteY197" fmla="*/ 837618 h 2715504"/>
              <a:gd name="connsiteX198" fmla="*/ 5891073 w 6904826"/>
              <a:gd name="connsiteY198" fmla="*/ 824108 h 2715504"/>
              <a:gd name="connsiteX199" fmla="*/ 5904585 w 6904826"/>
              <a:gd name="connsiteY199" fmla="*/ 864638 h 2715504"/>
              <a:gd name="connsiteX200" fmla="*/ 5945120 w 6904826"/>
              <a:gd name="connsiteY200" fmla="*/ 945698 h 2715504"/>
              <a:gd name="connsiteX201" fmla="*/ 5958631 w 6904826"/>
              <a:gd name="connsiteY201" fmla="*/ 1067288 h 2715504"/>
              <a:gd name="connsiteX202" fmla="*/ 5999166 w 6904826"/>
              <a:gd name="connsiteY202" fmla="*/ 1053778 h 2715504"/>
              <a:gd name="connsiteX203" fmla="*/ 6120771 w 6904826"/>
              <a:gd name="connsiteY203" fmla="*/ 1067288 h 2715504"/>
              <a:gd name="connsiteX204" fmla="*/ 6134283 w 6904826"/>
              <a:gd name="connsiteY204" fmla="*/ 1134838 h 2715504"/>
              <a:gd name="connsiteX205" fmla="*/ 6174818 w 6904826"/>
              <a:gd name="connsiteY205" fmla="*/ 1175368 h 2715504"/>
              <a:gd name="connsiteX206" fmla="*/ 6201841 w 6904826"/>
              <a:gd name="connsiteY206" fmla="*/ 1215897 h 2715504"/>
              <a:gd name="connsiteX207" fmla="*/ 6161306 w 6904826"/>
              <a:gd name="connsiteY207" fmla="*/ 1350997 h 2715504"/>
              <a:gd name="connsiteX208" fmla="*/ 6242376 w 6904826"/>
              <a:gd name="connsiteY208" fmla="*/ 1405037 h 2715504"/>
              <a:gd name="connsiteX209" fmla="*/ 6269399 w 6904826"/>
              <a:gd name="connsiteY209" fmla="*/ 1391527 h 2715504"/>
              <a:gd name="connsiteX210" fmla="*/ 6309934 w 6904826"/>
              <a:gd name="connsiteY210" fmla="*/ 1378017 h 2715504"/>
              <a:gd name="connsiteX211" fmla="*/ 6350469 w 6904826"/>
              <a:gd name="connsiteY211" fmla="*/ 1405037 h 2715504"/>
              <a:gd name="connsiteX212" fmla="*/ 6377492 w 6904826"/>
              <a:gd name="connsiteY212" fmla="*/ 1445567 h 2715504"/>
              <a:gd name="connsiteX213" fmla="*/ 6418027 w 6904826"/>
              <a:gd name="connsiteY213" fmla="*/ 1459077 h 2715504"/>
              <a:gd name="connsiteX214" fmla="*/ 6472074 w 6904826"/>
              <a:gd name="connsiteY214" fmla="*/ 1526627 h 2715504"/>
              <a:gd name="connsiteX215" fmla="*/ 6512608 w 6904826"/>
              <a:gd name="connsiteY215" fmla="*/ 1513117 h 2715504"/>
              <a:gd name="connsiteX216" fmla="*/ 6526120 w 6904826"/>
              <a:gd name="connsiteY216" fmla="*/ 1580667 h 2715504"/>
              <a:gd name="connsiteX217" fmla="*/ 6566655 w 6904826"/>
              <a:gd name="connsiteY217" fmla="*/ 1648217 h 2715504"/>
              <a:gd name="connsiteX218" fmla="*/ 6566655 w 6904826"/>
              <a:gd name="connsiteY218" fmla="*/ 1648217 h 2715504"/>
              <a:gd name="connsiteX219" fmla="*/ 6499097 w 6904826"/>
              <a:gd name="connsiteY219" fmla="*/ 1742786 h 2715504"/>
              <a:gd name="connsiteX220" fmla="*/ 6526120 w 6904826"/>
              <a:gd name="connsiteY220" fmla="*/ 1823846 h 2715504"/>
              <a:gd name="connsiteX221" fmla="*/ 6553143 w 6904826"/>
              <a:gd name="connsiteY221" fmla="*/ 1945436 h 2715504"/>
              <a:gd name="connsiteX222" fmla="*/ 6580167 w 6904826"/>
              <a:gd name="connsiteY222" fmla="*/ 1904906 h 2715504"/>
              <a:gd name="connsiteX223" fmla="*/ 6620702 w 6904826"/>
              <a:gd name="connsiteY223" fmla="*/ 1756296 h 2715504"/>
              <a:gd name="connsiteX224" fmla="*/ 6661236 w 6904826"/>
              <a:gd name="connsiteY224" fmla="*/ 1783316 h 2715504"/>
              <a:gd name="connsiteX225" fmla="*/ 6674748 w 6904826"/>
              <a:gd name="connsiteY225" fmla="*/ 1837356 h 2715504"/>
              <a:gd name="connsiteX226" fmla="*/ 6701771 w 6904826"/>
              <a:gd name="connsiteY226" fmla="*/ 1877886 h 2715504"/>
              <a:gd name="connsiteX227" fmla="*/ 6715283 w 6904826"/>
              <a:gd name="connsiteY227" fmla="*/ 2012986 h 2715504"/>
              <a:gd name="connsiteX228" fmla="*/ 6715283 w 6904826"/>
              <a:gd name="connsiteY228" fmla="*/ 2364245 h 2715504"/>
              <a:gd name="connsiteX229" fmla="*/ 6755818 w 6904826"/>
              <a:gd name="connsiteY229" fmla="*/ 2377755 h 2715504"/>
              <a:gd name="connsiteX230" fmla="*/ 6796353 w 6904826"/>
              <a:gd name="connsiteY230" fmla="*/ 2404775 h 2715504"/>
              <a:gd name="connsiteX231" fmla="*/ 6836888 w 6904826"/>
              <a:gd name="connsiteY231" fmla="*/ 2566895 h 2715504"/>
              <a:gd name="connsiteX232" fmla="*/ 6877423 w 6904826"/>
              <a:gd name="connsiteY232" fmla="*/ 2580405 h 2715504"/>
              <a:gd name="connsiteX233" fmla="*/ 6904446 w 6904826"/>
              <a:gd name="connsiteY233" fmla="*/ 2715504 h 2715504"/>
              <a:gd name="connsiteX234" fmla="*/ 6904446 w 6904826"/>
              <a:gd name="connsiteY234" fmla="*/ 2715504 h 2715504"/>
              <a:gd name="connsiteX235" fmla="*/ 0 w 6904826"/>
              <a:gd name="connsiteY235" fmla="*/ 2701994 h 2715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</a:cxnLst>
            <a:rect l="l" t="t" r="r" b="b"/>
            <a:pathLst>
              <a:path w="6904826" h="2715504">
                <a:moveTo>
                  <a:pt x="0" y="2701994"/>
                </a:moveTo>
                <a:lnTo>
                  <a:pt x="0" y="81060"/>
                </a:lnTo>
                <a:lnTo>
                  <a:pt x="0" y="81060"/>
                </a:lnTo>
                <a:lnTo>
                  <a:pt x="135116" y="297219"/>
                </a:lnTo>
                <a:lnTo>
                  <a:pt x="175651" y="40530"/>
                </a:lnTo>
                <a:lnTo>
                  <a:pt x="175651" y="40530"/>
                </a:lnTo>
                <a:lnTo>
                  <a:pt x="243209" y="0"/>
                </a:lnTo>
                <a:cubicBezTo>
                  <a:pt x="338855" y="255024"/>
                  <a:pt x="248120" y="-4513"/>
                  <a:pt x="297256" y="175630"/>
                </a:cubicBezTo>
                <a:cubicBezTo>
                  <a:pt x="304751" y="203108"/>
                  <a:pt x="315271" y="229669"/>
                  <a:pt x="324279" y="256689"/>
                </a:cubicBezTo>
                <a:lnTo>
                  <a:pt x="337791" y="297219"/>
                </a:lnTo>
                <a:cubicBezTo>
                  <a:pt x="342295" y="369272"/>
                  <a:pt x="332698" y="443623"/>
                  <a:pt x="351302" y="513379"/>
                </a:cubicBezTo>
                <a:cubicBezTo>
                  <a:pt x="354972" y="527140"/>
                  <a:pt x="382939" y="510990"/>
                  <a:pt x="391837" y="499869"/>
                </a:cubicBezTo>
                <a:cubicBezTo>
                  <a:pt x="403437" y="485371"/>
                  <a:pt x="400845" y="463842"/>
                  <a:pt x="405349" y="445829"/>
                </a:cubicBezTo>
                <a:cubicBezTo>
                  <a:pt x="432372" y="450332"/>
                  <a:pt x="472614" y="435676"/>
                  <a:pt x="486419" y="459339"/>
                </a:cubicBezTo>
                <a:cubicBezTo>
                  <a:pt x="511484" y="502303"/>
                  <a:pt x="491285" y="558965"/>
                  <a:pt x="499930" y="607949"/>
                </a:cubicBezTo>
                <a:cubicBezTo>
                  <a:pt x="504880" y="635997"/>
                  <a:pt x="517945" y="661988"/>
                  <a:pt x="526953" y="689008"/>
                </a:cubicBezTo>
                <a:cubicBezTo>
                  <a:pt x="531457" y="702518"/>
                  <a:pt x="528615" y="721639"/>
                  <a:pt x="540465" y="729538"/>
                </a:cubicBezTo>
                <a:lnTo>
                  <a:pt x="581000" y="756558"/>
                </a:lnTo>
                <a:cubicBezTo>
                  <a:pt x="585504" y="770068"/>
                  <a:pt x="590599" y="783395"/>
                  <a:pt x="594512" y="797088"/>
                </a:cubicBezTo>
                <a:cubicBezTo>
                  <a:pt x="599613" y="814941"/>
                  <a:pt x="602687" y="833343"/>
                  <a:pt x="608023" y="851128"/>
                </a:cubicBezTo>
                <a:cubicBezTo>
                  <a:pt x="616208" y="878409"/>
                  <a:pt x="635047" y="932188"/>
                  <a:pt x="635047" y="932188"/>
                </a:cubicBezTo>
                <a:cubicBezTo>
                  <a:pt x="639551" y="918678"/>
                  <a:pt x="634656" y="894747"/>
                  <a:pt x="648558" y="891658"/>
                </a:cubicBezTo>
                <a:cubicBezTo>
                  <a:pt x="734991" y="872453"/>
                  <a:pt x="743006" y="891525"/>
                  <a:pt x="783675" y="932188"/>
                </a:cubicBezTo>
                <a:cubicBezTo>
                  <a:pt x="788179" y="945698"/>
                  <a:pt x="782945" y="972718"/>
                  <a:pt x="797186" y="972718"/>
                </a:cubicBezTo>
                <a:cubicBezTo>
                  <a:pt x="822619" y="972718"/>
                  <a:pt x="833867" y="883928"/>
                  <a:pt x="837721" y="878148"/>
                </a:cubicBezTo>
                <a:cubicBezTo>
                  <a:pt x="846729" y="864637"/>
                  <a:pt x="864744" y="860135"/>
                  <a:pt x="878256" y="851128"/>
                </a:cubicBezTo>
                <a:cubicBezTo>
                  <a:pt x="887264" y="837618"/>
                  <a:pt x="889526" y="814536"/>
                  <a:pt x="905279" y="810598"/>
                </a:cubicBezTo>
                <a:cubicBezTo>
                  <a:pt x="917637" y="807509"/>
                  <a:pt x="927285" y="825910"/>
                  <a:pt x="932303" y="837618"/>
                </a:cubicBezTo>
                <a:cubicBezTo>
                  <a:pt x="941349" y="858724"/>
                  <a:pt x="939772" y="883015"/>
                  <a:pt x="945814" y="905168"/>
                </a:cubicBezTo>
                <a:cubicBezTo>
                  <a:pt x="945819" y="905187"/>
                  <a:pt x="979590" y="1006484"/>
                  <a:pt x="986349" y="1026758"/>
                </a:cubicBezTo>
                <a:cubicBezTo>
                  <a:pt x="990853" y="1040268"/>
                  <a:pt x="997068" y="1053324"/>
                  <a:pt x="999861" y="1067288"/>
                </a:cubicBezTo>
                <a:cubicBezTo>
                  <a:pt x="1000535" y="1070656"/>
                  <a:pt x="1015803" y="1161519"/>
                  <a:pt x="1026884" y="1175368"/>
                </a:cubicBezTo>
                <a:cubicBezTo>
                  <a:pt x="1037029" y="1188047"/>
                  <a:pt x="1053907" y="1193381"/>
                  <a:pt x="1067419" y="1202387"/>
                </a:cubicBezTo>
                <a:cubicBezTo>
                  <a:pt x="1071923" y="1188877"/>
                  <a:pt x="1078590" y="1175905"/>
                  <a:pt x="1080931" y="1161858"/>
                </a:cubicBezTo>
                <a:cubicBezTo>
                  <a:pt x="1087636" y="1121634"/>
                  <a:pt x="1084551" y="1079830"/>
                  <a:pt x="1094442" y="1040268"/>
                </a:cubicBezTo>
                <a:cubicBezTo>
                  <a:pt x="1098381" y="1024515"/>
                  <a:pt x="1114203" y="1014261"/>
                  <a:pt x="1121465" y="999738"/>
                </a:cubicBezTo>
                <a:cubicBezTo>
                  <a:pt x="1127834" y="987001"/>
                  <a:pt x="1131523" y="973024"/>
                  <a:pt x="1134977" y="959208"/>
                </a:cubicBezTo>
                <a:cubicBezTo>
                  <a:pt x="1159101" y="862725"/>
                  <a:pt x="1140121" y="903900"/>
                  <a:pt x="1162000" y="783578"/>
                </a:cubicBezTo>
                <a:cubicBezTo>
                  <a:pt x="1164548" y="769567"/>
                  <a:pt x="1171008" y="756558"/>
                  <a:pt x="1175512" y="743048"/>
                </a:cubicBezTo>
                <a:cubicBezTo>
                  <a:pt x="1189024" y="747551"/>
                  <a:pt x="1204925" y="747662"/>
                  <a:pt x="1216047" y="756558"/>
                </a:cubicBezTo>
                <a:cubicBezTo>
                  <a:pt x="1239858" y="775604"/>
                  <a:pt x="1247681" y="810918"/>
                  <a:pt x="1256582" y="837618"/>
                </a:cubicBezTo>
                <a:cubicBezTo>
                  <a:pt x="1260445" y="883970"/>
                  <a:pt x="1259252" y="1024007"/>
                  <a:pt x="1297117" y="1080798"/>
                </a:cubicBezTo>
                <a:cubicBezTo>
                  <a:pt x="1306125" y="1094308"/>
                  <a:pt x="1312658" y="1109847"/>
                  <a:pt x="1324140" y="1121328"/>
                </a:cubicBezTo>
                <a:cubicBezTo>
                  <a:pt x="1335623" y="1132810"/>
                  <a:pt x="1351163" y="1139341"/>
                  <a:pt x="1364675" y="1148348"/>
                </a:cubicBezTo>
                <a:cubicBezTo>
                  <a:pt x="1373683" y="1161858"/>
                  <a:pt x="1375461" y="1188877"/>
                  <a:pt x="1391698" y="1188877"/>
                </a:cubicBezTo>
                <a:cubicBezTo>
                  <a:pt x="1408210" y="1188877"/>
                  <a:pt x="1429734" y="1117814"/>
                  <a:pt x="1432233" y="1107818"/>
                </a:cubicBezTo>
                <a:cubicBezTo>
                  <a:pt x="1437803" y="1085541"/>
                  <a:pt x="1440175" y="1062545"/>
                  <a:pt x="1445745" y="1040268"/>
                </a:cubicBezTo>
                <a:cubicBezTo>
                  <a:pt x="1449199" y="1026452"/>
                  <a:pt x="1449186" y="1009807"/>
                  <a:pt x="1459256" y="999738"/>
                </a:cubicBezTo>
                <a:cubicBezTo>
                  <a:pt x="1469327" y="989668"/>
                  <a:pt x="1486279" y="990731"/>
                  <a:pt x="1499791" y="986228"/>
                </a:cubicBezTo>
                <a:cubicBezTo>
                  <a:pt x="1508799" y="972718"/>
                  <a:pt x="1520220" y="960536"/>
                  <a:pt x="1526815" y="945698"/>
                </a:cubicBezTo>
                <a:cubicBezTo>
                  <a:pt x="1538384" y="919671"/>
                  <a:pt x="1541099" y="890112"/>
                  <a:pt x="1553838" y="864638"/>
                </a:cubicBezTo>
                <a:lnTo>
                  <a:pt x="1580861" y="810598"/>
                </a:lnTo>
                <a:cubicBezTo>
                  <a:pt x="1597906" y="674258"/>
                  <a:pt x="1582891" y="736960"/>
                  <a:pt x="1621396" y="621459"/>
                </a:cubicBezTo>
                <a:lnTo>
                  <a:pt x="1634908" y="580929"/>
                </a:lnTo>
                <a:lnTo>
                  <a:pt x="1648419" y="540399"/>
                </a:lnTo>
                <a:cubicBezTo>
                  <a:pt x="1652923" y="553909"/>
                  <a:pt x="1659138" y="566965"/>
                  <a:pt x="1661931" y="580929"/>
                </a:cubicBezTo>
                <a:cubicBezTo>
                  <a:pt x="1683476" y="688638"/>
                  <a:pt x="1666630" y="656113"/>
                  <a:pt x="1688954" y="756558"/>
                </a:cubicBezTo>
                <a:cubicBezTo>
                  <a:pt x="1692044" y="770460"/>
                  <a:pt x="1698553" y="783395"/>
                  <a:pt x="1702466" y="797088"/>
                </a:cubicBezTo>
                <a:cubicBezTo>
                  <a:pt x="1707567" y="814941"/>
                  <a:pt x="1711473" y="833115"/>
                  <a:pt x="1715977" y="851128"/>
                </a:cubicBezTo>
                <a:cubicBezTo>
                  <a:pt x="1729489" y="846625"/>
                  <a:pt x="1746440" y="847688"/>
                  <a:pt x="1756512" y="837618"/>
                </a:cubicBezTo>
                <a:cubicBezTo>
                  <a:pt x="1766583" y="827549"/>
                  <a:pt x="1767231" y="811052"/>
                  <a:pt x="1770024" y="797088"/>
                </a:cubicBezTo>
                <a:cubicBezTo>
                  <a:pt x="1778754" y="753446"/>
                  <a:pt x="1769480" y="694847"/>
                  <a:pt x="1810559" y="661989"/>
                </a:cubicBezTo>
                <a:cubicBezTo>
                  <a:pt x="1821681" y="653093"/>
                  <a:pt x="1837582" y="652982"/>
                  <a:pt x="1851094" y="648479"/>
                </a:cubicBezTo>
                <a:cubicBezTo>
                  <a:pt x="1878117" y="652982"/>
                  <a:pt x="1909870" y="646067"/>
                  <a:pt x="1932164" y="661989"/>
                </a:cubicBezTo>
                <a:cubicBezTo>
                  <a:pt x="1947274" y="672780"/>
                  <a:pt x="1940339" y="698244"/>
                  <a:pt x="1945675" y="716028"/>
                </a:cubicBezTo>
                <a:cubicBezTo>
                  <a:pt x="1953860" y="743309"/>
                  <a:pt x="1972699" y="797088"/>
                  <a:pt x="1972699" y="797088"/>
                </a:cubicBezTo>
                <a:cubicBezTo>
                  <a:pt x="1977203" y="842121"/>
                  <a:pt x="1979327" y="887456"/>
                  <a:pt x="1986210" y="932188"/>
                </a:cubicBezTo>
                <a:cubicBezTo>
                  <a:pt x="1988376" y="946263"/>
                  <a:pt x="1995809" y="959025"/>
                  <a:pt x="1999722" y="972718"/>
                </a:cubicBezTo>
                <a:cubicBezTo>
                  <a:pt x="2004823" y="990571"/>
                  <a:pt x="2007897" y="1008973"/>
                  <a:pt x="2013233" y="1026758"/>
                </a:cubicBezTo>
                <a:cubicBezTo>
                  <a:pt x="2021418" y="1054039"/>
                  <a:pt x="2040257" y="1107818"/>
                  <a:pt x="2040257" y="1107818"/>
                </a:cubicBezTo>
                <a:cubicBezTo>
                  <a:pt x="2044761" y="1170864"/>
                  <a:pt x="2037480" y="1235885"/>
                  <a:pt x="2053768" y="1296957"/>
                </a:cubicBezTo>
                <a:cubicBezTo>
                  <a:pt x="2057438" y="1310718"/>
                  <a:pt x="2080061" y="1310467"/>
                  <a:pt x="2094303" y="1310467"/>
                </a:cubicBezTo>
                <a:cubicBezTo>
                  <a:pt x="2130614" y="1310467"/>
                  <a:pt x="2166365" y="1301460"/>
                  <a:pt x="2202396" y="1296957"/>
                </a:cubicBezTo>
                <a:cubicBezTo>
                  <a:pt x="2270871" y="1228493"/>
                  <a:pt x="2190310" y="1317098"/>
                  <a:pt x="2242931" y="1229407"/>
                </a:cubicBezTo>
                <a:cubicBezTo>
                  <a:pt x="2249485" y="1218484"/>
                  <a:pt x="2261997" y="1212333"/>
                  <a:pt x="2269955" y="1202387"/>
                </a:cubicBezTo>
                <a:cubicBezTo>
                  <a:pt x="2280099" y="1189709"/>
                  <a:pt x="2287970" y="1175368"/>
                  <a:pt x="2296978" y="1161858"/>
                </a:cubicBezTo>
                <a:cubicBezTo>
                  <a:pt x="2329137" y="1065393"/>
                  <a:pt x="2300302" y="1096596"/>
                  <a:pt x="2364536" y="1053778"/>
                </a:cubicBezTo>
                <a:cubicBezTo>
                  <a:pt x="2373544" y="1026758"/>
                  <a:pt x="2386876" y="1000812"/>
                  <a:pt x="2391559" y="972718"/>
                </a:cubicBezTo>
                <a:cubicBezTo>
                  <a:pt x="2396063" y="945698"/>
                  <a:pt x="2392819" y="916158"/>
                  <a:pt x="2405071" y="891658"/>
                </a:cubicBezTo>
                <a:cubicBezTo>
                  <a:pt x="2412334" y="877134"/>
                  <a:pt x="2432094" y="873645"/>
                  <a:pt x="2445606" y="864638"/>
                </a:cubicBezTo>
                <a:cubicBezTo>
                  <a:pt x="2506718" y="772979"/>
                  <a:pt x="2476687" y="806540"/>
                  <a:pt x="2526676" y="756558"/>
                </a:cubicBezTo>
                <a:cubicBezTo>
                  <a:pt x="2531180" y="743048"/>
                  <a:pt x="2538173" y="730126"/>
                  <a:pt x="2540187" y="716028"/>
                </a:cubicBezTo>
                <a:cubicBezTo>
                  <a:pt x="2546347" y="672913"/>
                  <a:pt x="2553216" y="528821"/>
                  <a:pt x="2567211" y="472849"/>
                </a:cubicBezTo>
                <a:cubicBezTo>
                  <a:pt x="2573094" y="449322"/>
                  <a:pt x="2585718" y="428006"/>
                  <a:pt x="2594234" y="405299"/>
                </a:cubicBezTo>
                <a:cubicBezTo>
                  <a:pt x="2615282" y="349176"/>
                  <a:pt x="2594536" y="377976"/>
                  <a:pt x="2634769" y="337749"/>
                </a:cubicBezTo>
                <a:cubicBezTo>
                  <a:pt x="2648281" y="346756"/>
                  <a:pt x="2665159" y="352090"/>
                  <a:pt x="2675304" y="364769"/>
                </a:cubicBezTo>
                <a:cubicBezTo>
                  <a:pt x="2727714" y="430274"/>
                  <a:pt x="2640907" y="389332"/>
                  <a:pt x="2729350" y="418809"/>
                </a:cubicBezTo>
                <a:cubicBezTo>
                  <a:pt x="2738358" y="405299"/>
                  <a:pt x="2749111" y="392802"/>
                  <a:pt x="2756373" y="378279"/>
                </a:cubicBezTo>
                <a:cubicBezTo>
                  <a:pt x="2762742" y="365542"/>
                  <a:pt x="2755644" y="337749"/>
                  <a:pt x="2769885" y="337749"/>
                </a:cubicBezTo>
                <a:cubicBezTo>
                  <a:pt x="2784126" y="337749"/>
                  <a:pt x="2777028" y="365542"/>
                  <a:pt x="2783397" y="378279"/>
                </a:cubicBezTo>
                <a:cubicBezTo>
                  <a:pt x="2790659" y="392802"/>
                  <a:pt x="2801412" y="405299"/>
                  <a:pt x="2810420" y="418809"/>
                </a:cubicBezTo>
                <a:cubicBezTo>
                  <a:pt x="2820729" y="403348"/>
                  <a:pt x="2843629" y="351031"/>
                  <a:pt x="2877978" y="364769"/>
                </a:cubicBezTo>
                <a:cubicBezTo>
                  <a:pt x="2893054" y="370799"/>
                  <a:pt x="2895993" y="391789"/>
                  <a:pt x="2905001" y="405299"/>
                </a:cubicBezTo>
                <a:cubicBezTo>
                  <a:pt x="2921092" y="582270"/>
                  <a:pt x="2902782" y="506723"/>
                  <a:pt x="2945536" y="634969"/>
                </a:cubicBezTo>
                <a:cubicBezTo>
                  <a:pt x="2950040" y="648479"/>
                  <a:pt x="2945538" y="670996"/>
                  <a:pt x="2959048" y="675499"/>
                </a:cubicBezTo>
                <a:lnTo>
                  <a:pt x="2999583" y="689008"/>
                </a:lnTo>
                <a:cubicBezTo>
                  <a:pt x="2999699" y="689473"/>
                  <a:pt x="3020146" y="777119"/>
                  <a:pt x="3026606" y="783578"/>
                </a:cubicBezTo>
                <a:cubicBezTo>
                  <a:pt x="3036677" y="793648"/>
                  <a:pt x="3053629" y="792585"/>
                  <a:pt x="3067141" y="797088"/>
                </a:cubicBezTo>
                <a:cubicBezTo>
                  <a:pt x="3071645" y="783578"/>
                  <a:pt x="3067915" y="762926"/>
                  <a:pt x="3080653" y="756558"/>
                </a:cubicBezTo>
                <a:cubicBezTo>
                  <a:pt x="3121831" y="735972"/>
                  <a:pt x="3129550" y="795152"/>
                  <a:pt x="3134699" y="810598"/>
                </a:cubicBezTo>
                <a:cubicBezTo>
                  <a:pt x="3132293" y="822627"/>
                  <a:pt x="3114834" y="915489"/>
                  <a:pt x="3107676" y="932188"/>
                </a:cubicBezTo>
                <a:cubicBezTo>
                  <a:pt x="3101279" y="947112"/>
                  <a:pt x="3089661" y="959208"/>
                  <a:pt x="3080653" y="972718"/>
                </a:cubicBezTo>
                <a:cubicBezTo>
                  <a:pt x="3085157" y="959208"/>
                  <a:pt x="3086836" y="944399"/>
                  <a:pt x="3094164" y="932188"/>
                </a:cubicBezTo>
                <a:cubicBezTo>
                  <a:pt x="3106999" y="910799"/>
                  <a:pt x="3143315" y="890418"/>
                  <a:pt x="3161723" y="878148"/>
                </a:cubicBezTo>
                <a:cubicBezTo>
                  <a:pt x="3152715" y="905168"/>
                  <a:pt x="3130670" y="931012"/>
                  <a:pt x="3134699" y="959208"/>
                </a:cubicBezTo>
                <a:cubicBezTo>
                  <a:pt x="3139203" y="990731"/>
                  <a:pt x="3141050" y="1022750"/>
                  <a:pt x="3148211" y="1053778"/>
                </a:cubicBezTo>
                <a:cubicBezTo>
                  <a:pt x="3154616" y="1081530"/>
                  <a:pt x="3166226" y="1107818"/>
                  <a:pt x="3175234" y="1134838"/>
                </a:cubicBezTo>
                <a:lnTo>
                  <a:pt x="3229281" y="1296957"/>
                </a:lnTo>
                <a:cubicBezTo>
                  <a:pt x="3233785" y="1310467"/>
                  <a:pt x="3239999" y="1323523"/>
                  <a:pt x="3242792" y="1337487"/>
                </a:cubicBezTo>
                <a:cubicBezTo>
                  <a:pt x="3247296" y="1360004"/>
                  <a:pt x="3244910" y="1385100"/>
                  <a:pt x="3256304" y="1405037"/>
                </a:cubicBezTo>
                <a:cubicBezTo>
                  <a:pt x="3264361" y="1419135"/>
                  <a:pt x="3283327" y="1423050"/>
                  <a:pt x="3296839" y="1432057"/>
                </a:cubicBezTo>
                <a:lnTo>
                  <a:pt x="3350885" y="1594177"/>
                </a:lnTo>
                <a:cubicBezTo>
                  <a:pt x="3355389" y="1607687"/>
                  <a:pt x="3356497" y="1622858"/>
                  <a:pt x="3364397" y="1634707"/>
                </a:cubicBezTo>
                <a:cubicBezTo>
                  <a:pt x="3398486" y="1685835"/>
                  <a:pt x="3379937" y="1663756"/>
                  <a:pt x="3418444" y="1702256"/>
                </a:cubicBezTo>
                <a:cubicBezTo>
                  <a:pt x="3422948" y="1720269"/>
                  <a:pt x="3426854" y="1738443"/>
                  <a:pt x="3431955" y="1756296"/>
                </a:cubicBezTo>
                <a:cubicBezTo>
                  <a:pt x="3435868" y="1769989"/>
                  <a:pt x="3431651" y="1793372"/>
                  <a:pt x="3445467" y="1796826"/>
                </a:cubicBezTo>
                <a:cubicBezTo>
                  <a:pt x="3461221" y="1800764"/>
                  <a:pt x="3472490" y="1778813"/>
                  <a:pt x="3486002" y="1769806"/>
                </a:cubicBezTo>
                <a:cubicBezTo>
                  <a:pt x="3490506" y="1720270"/>
                  <a:pt x="3492938" y="1670501"/>
                  <a:pt x="3499513" y="1621197"/>
                </a:cubicBezTo>
                <a:cubicBezTo>
                  <a:pt x="3501967" y="1602792"/>
                  <a:pt x="3512098" y="1585702"/>
                  <a:pt x="3513025" y="1567157"/>
                </a:cubicBezTo>
                <a:cubicBezTo>
                  <a:pt x="3521125" y="1405177"/>
                  <a:pt x="3514406" y="1242526"/>
                  <a:pt x="3526537" y="1080798"/>
                </a:cubicBezTo>
                <a:cubicBezTo>
                  <a:pt x="3528043" y="1060714"/>
                  <a:pt x="3545626" y="1045269"/>
                  <a:pt x="3553560" y="1026758"/>
                </a:cubicBezTo>
                <a:cubicBezTo>
                  <a:pt x="3567447" y="994358"/>
                  <a:pt x="3570785" y="966477"/>
                  <a:pt x="3580583" y="932188"/>
                </a:cubicBezTo>
                <a:cubicBezTo>
                  <a:pt x="3584496" y="918495"/>
                  <a:pt x="3587726" y="904395"/>
                  <a:pt x="3594095" y="891658"/>
                </a:cubicBezTo>
                <a:cubicBezTo>
                  <a:pt x="3601357" y="877135"/>
                  <a:pt x="3613856" y="865651"/>
                  <a:pt x="3621118" y="851128"/>
                </a:cubicBezTo>
                <a:cubicBezTo>
                  <a:pt x="3627487" y="838391"/>
                  <a:pt x="3624559" y="820667"/>
                  <a:pt x="3634630" y="810598"/>
                </a:cubicBezTo>
                <a:cubicBezTo>
                  <a:pt x="3644702" y="800528"/>
                  <a:pt x="3662715" y="804004"/>
                  <a:pt x="3675165" y="797088"/>
                </a:cubicBezTo>
                <a:cubicBezTo>
                  <a:pt x="3703556" y="781317"/>
                  <a:pt x="3756235" y="743048"/>
                  <a:pt x="3756235" y="743048"/>
                </a:cubicBezTo>
                <a:cubicBezTo>
                  <a:pt x="3769746" y="752055"/>
                  <a:pt x="3788712" y="755970"/>
                  <a:pt x="3796769" y="770068"/>
                </a:cubicBezTo>
                <a:cubicBezTo>
                  <a:pt x="3808163" y="790005"/>
                  <a:pt x="3807745" y="814796"/>
                  <a:pt x="3810281" y="837618"/>
                </a:cubicBezTo>
                <a:cubicBezTo>
                  <a:pt x="3816766" y="895975"/>
                  <a:pt x="3819289" y="954705"/>
                  <a:pt x="3823793" y="1013248"/>
                </a:cubicBezTo>
                <a:cubicBezTo>
                  <a:pt x="3828297" y="990731"/>
                  <a:pt x="3832322" y="968114"/>
                  <a:pt x="3837304" y="945698"/>
                </a:cubicBezTo>
                <a:cubicBezTo>
                  <a:pt x="3841332" y="927572"/>
                  <a:pt x="3833576" y="884763"/>
                  <a:pt x="3850816" y="891658"/>
                </a:cubicBezTo>
                <a:cubicBezTo>
                  <a:pt x="3880969" y="903718"/>
                  <a:pt x="3904863" y="972718"/>
                  <a:pt x="3904863" y="972718"/>
                </a:cubicBezTo>
                <a:cubicBezTo>
                  <a:pt x="3910986" y="997210"/>
                  <a:pt x="3934431" y="1096854"/>
                  <a:pt x="3945397" y="1107818"/>
                </a:cubicBezTo>
                <a:lnTo>
                  <a:pt x="3972421" y="1134838"/>
                </a:lnTo>
                <a:lnTo>
                  <a:pt x="3999444" y="1053778"/>
                </a:lnTo>
                <a:cubicBezTo>
                  <a:pt x="4003948" y="1040268"/>
                  <a:pt x="4009502" y="1027064"/>
                  <a:pt x="4012956" y="1013248"/>
                </a:cubicBezTo>
                <a:cubicBezTo>
                  <a:pt x="4017460" y="995235"/>
                  <a:pt x="4018162" y="975815"/>
                  <a:pt x="4026467" y="959208"/>
                </a:cubicBezTo>
                <a:cubicBezTo>
                  <a:pt x="4032164" y="947815"/>
                  <a:pt x="4044483" y="941195"/>
                  <a:pt x="4053491" y="932188"/>
                </a:cubicBezTo>
                <a:cubicBezTo>
                  <a:pt x="4062499" y="945698"/>
                  <a:pt x="4075379" y="957314"/>
                  <a:pt x="4080514" y="972718"/>
                </a:cubicBezTo>
                <a:cubicBezTo>
                  <a:pt x="4089177" y="998705"/>
                  <a:pt x="4088082" y="1027038"/>
                  <a:pt x="4094025" y="1053778"/>
                </a:cubicBezTo>
                <a:cubicBezTo>
                  <a:pt x="4097115" y="1067680"/>
                  <a:pt x="4103033" y="1080798"/>
                  <a:pt x="4107537" y="1094308"/>
                </a:cubicBezTo>
                <a:cubicBezTo>
                  <a:pt x="4136696" y="1356702"/>
                  <a:pt x="4092911" y="1132328"/>
                  <a:pt x="4148072" y="1256427"/>
                </a:cubicBezTo>
                <a:cubicBezTo>
                  <a:pt x="4159641" y="1282454"/>
                  <a:pt x="4175095" y="1337487"/>
                  <a:pt x="4175095" y="1337487"/>
                </a:cubicBezTo>
                <a:cubicBezTo>
                  <a:pt x="4283189" y="1265433"/>
                  <a:pt x="4152577" y="1360003"/>
                  <a:pt x="4242653" y="1269937"/>
                </a:cubicBezTo>
                <a:lnTo>
                  <a:pt x="4242653" y="1283447"/>
                </a:lnTo>
                <a:lnTo>
                  <a:pt x="4242653" y="1323977"/>
                </a:lnTo>
                <a:cubicBezTo>
                  <a:pt x="4250897" y="1340463"/>
                  <a:pt x="4284576" y="1452495"/>
                  <a:pt x="4337235" y="1459077"/>
                </a:cubicBezTo>
                <a:cubicBezTo>
                  <a:pt x="4360023" y="1461925"/>
                  <a:pt x="4382274" y="1450070"/>
                  <a:pt x="4404793" y="1445567"/>
                </a:cubicBezTo>
                <a:cubicBezTo>
                  <a:pt x="4447618" y="1381337"/>
                  <a:pt x="4416412" y="1410171"/>
                  <a:pt x="4512886" y="1378017"/>
                </a:cubicBezTo>
                <a:lnTo>
                  <a:pt x="4553421" y="1364507"/>
                </a:lnTo>
                <a:cubicBezTo>
                  <a:pt x="4557925" y="1346494"/>
                  <a:pt x="4555333" y="1324965"/>
                  <a:pt x="4566933" y="1310467"/>
                </a:cubicBezTo>
                <a:cubicBezTo>
                  <a:pt x="4575831" y="1299346"/>
                  <a:pt x="4593773" y="1300869"/>
                  <a:pt x="4607468" y="1296957"/>
                </a:cubicBezTo>
                <a:cubicBezTo>
                  <a:pt x="4625323" y="1291856"/>
                  <a:pt x="4643499" y="1287950"/>
                  <a:pt x="4661514" y="1283447"/>
                </a:cubicBezTo>
                <a:cubicBezTo>
                  <a:pt x="4662593" y="1278051"/>
                  <a:pt x="4677206" y="1190475"/>
                  <a:pt x="4688538" y="1175368"/>
                </a:cubicBezTo>
                <a:cubicBezTo>
                  <a:pt x="4740292" y="1106372"/>
                  <a:pt x="4737457" y="1114030"/>
                  <a:pt x="4796631" y="1094308"/>
                </a:cubicBezTo>
                <a:cubicBezTo>
                  <a:pt x="4835814" y="976769"/>
                  <a:pt x="4796631" y="1111186"/>
                  <a:pt x="4796631" y="837618"/>
                </a:cubicBezTo>
                <a:cubicBezTo>
                  <a:pt x="4796631" y="796839"/>
                  <a:pt x="4805638" y="756558"/>
                  <a:pt x="4810142" y="716028"/>
                </a:cubicBezTo>
                <a:cubicBezTo>
                  <a:pt x="4814646" y="729538"/>
                  <a:pt x="4821488" y="742483"/>
                  <a:pt x="4823654" y="756558"/>
                </a:cubicBezTo>
                <a:cubicBezTo>
                  <a:pt x="4856263" y="968483"/>
                  <a:pt x="4819558" y="815095"/>
                  <a:pt x="4850677" y="986228"/>
                </a:cubicBezTo>
                <a:cubicBezTo>
                  <a:pt x="4853999" y="1004496"/>
                  <a:pt x="4851961" y="1026295"/>
                  <a:pt x="4864189" y="1040268"/>
                </a:cubicBezTo>
                <a:cubicBezTo>
                  <a:pt x="4885577" y="1064708"/>
                  <a:pt x="4945259" y="1094308"/>
                  <a:pt x="4945259" y="1094308"/>
                </a:cubicBezTo>
                <a:lnTo>
                  <a:pt x="4985794" y="972718"/>
                </a:lnTo>
                <a:lnTo>
                  <a:pt x="4999305" y="932188"/>
                </a:lnTo>
                <a:lnTo>
                  <a:pt x="5012817" y="891658"/>
                </a:lnTo>
                <a:cubicBezTo>
                  <a:pt x="5016693" y="852905"/>
                  <a:pt x="5015492" y="764717"/>
                  <a:pt x="5039840" y="716028"/>
                </a:cubicBezTo>
                <a:cubicBezTo>
                  <a:pt x="5047102" y="701505"/>
                  <a:pt x="5057855" y="689009"/>
                  <a:pt x="5066863" y="675499"/>
                </a:cubicBezTo>
                <a:cubicBezTo>
                  <a:pt x="5053351" y="670996"/>
                  <a:pt x="5029121" y="675955"/>
                  <a:pt x="5026328" y="661989"/>
                </a:cubicBezTo>
                <a:cubicBezTo>
                  <a:pt x="5018330" y="622002"/>
                  <a:pt x="5026943" y="579085"/>
                  <a:pt x="5039840" y="540399"/>
                </a:cubicBezTo>
                <a:lnTo>
                  <a:pt x="5053352" y="580929"/>
                </a:lnTo>
                <a:cubicBezTo>
                  <a:pt x="5057856" y="652982"/>
                  <a:pt x="5050326" y="726814"/>
                  <a:pt x="5066863" y="797088"/>
                </a:cubicBezTo>
                <a:cubicBezTo>
                  <a:pt x="5070125" y="810952"/>
                  <a:pt x="5097326" y="800528"/>
                  <a:pt x="5107398" y="810598"/>
                </a:cubicBezTo>
                <a:cubicBezTo>
                  <a:pt x="5117469" y="820667"/>
                  <a:pt x="5116406" y="837618"/>
                  <a:pt x="5120910" y="851128"/>
                </a:cubicBezTo>
                <a:cubicBezTo>
                  <a:pt x="5125414" y="887155"/>
                  <a:pt x="5126814" y="923707"/>
                  <a:pt x="5134422" y="959208"/>
                </a:cubicBezTo>
                <a:cubicBezTo>
                  <a:pt x="5140390" y="987058"/>
                  <a:pt x="5161445" y="1040268"/>
                  <a:pt x="5161445" y="1040268"/>
                </a:cubicBezTo>
                <a:cubicBezTo>
                  <a:pt x="5170453" y="1017751"/>
                  <a:pt x="5183386" y="996431"/>
                  <a:pt x="5188468" y="972718"/>
                </a:cubicBezTo>
                <a:cubicBezTo>
                  <a:pt x="5218637" y="831945"/>
                  <a:pt x="5158024" y="865778"/>
                  <a:pt x="5242515" y="837618"/>
                </a:cubicBezTo>
                <a:cubicBezTo>
                  <a:pt x="5246232" y="826468"/>
                  <a:pt x="5258319" y="770068"/>
                  <a:pt x="5283050" y="770068"/>
                </a:cubicBezTo>
                <a:cubicBezTo>
                  <a:pt x="5299288" y="770068"/>
                  <a:pt x="5310073" y="788081"/>
                  <a:pt x="5323584" y="797088"/>
                </a:cubicBezTo>
                <a:cubicBezTo>
                  <a:pt x="5328088" y="878148"/>
                  <a:pt x="5326365" y="959795"/>
                  <a:pt x="5337096" y="1040268"/>
                </a:cubicBezTo>
                <a:cubicBezTo>
                  <a:pt x="5338978" y="1054384"/>
                  <a:pt x="5340537" y="1009807"/>
                  <a:pt x="5350608" y="999738"/>
                </a:cubicBezTo>
                <a:cubicBezTo>
                  <a:pt x="5360680" y="989668"/>
                  <a:pt x="5377631" y="990731"/>
                  <a:pt x="5391143" y="986228"/>
                </a:cubicBezTo>
                <a:cubicBezTo>
                  <a:pt x="5395647" y="999738"/>
                  <a:pt x="5397326" y="1014547"/>
                  <a:pt x="5404654" y="1026758"/>
                </a:cubicBezTo>
                <a:cubicBezTo>
                  <a:pt x="5423201" y="1057666"/>
                  <a:pt x="5440331" y="1056662"/>
                  <a:pt x="5472212" y="1067288"/>
                </a:cubicBezTo>
                <a:cubicBezTo>
                  <a:pt x="5583225" y="1178285"/>
                  <a:pt x="5488358" y="1096650"/>
                  <a:pt x="5512747" y="743048"/>
                </a:cubicBezTo>
                <a:cubicBezTo>
                  <a:pt x="5513727" y="728841"/>
                  <a:pt x="5521755" y="716028"/>
                  <a:pt x="5526259" y="702518"/>
                </a:cubicBezTo>
                <a:cubicBezTo>
                  <a:pt x="5530763" y="670995"/>
                  <a:pt x="5535821" y="639546"/>
                  <a:pt x="5539771" y="607949"/>
                </a:cubicBezTo>
                <a:cubicBezTo>
                  <a:pt x="5544830" y="567485"/>
                  <a:pt x="5531667" y="520939"/>
                  <a:pt x="5553282" y="486359"/>
                </a:cubicBezTo>
                <a:cubicBezTo>
                  <a:pt x="5563125" y="470612"/>
                  <a:pt x="5589313" y="495366"/>
                  <a:pt x="5607329" y="499869"/>
                </a:cubicBezTo>
                <a:cubicBezTo>
                  <a:pt x="5611833" y="531392"/>
                  <a:pt x="5618300" y="562697"/>
                  <a:pt x="5620840" y="594439"/>
                </a:cubicBezTo>
                <a:cubicBezTo>
                  <a:pt x="5627315" y="675365"/>
                  <a:pt x="5624281" y="757060"/>
                  <a:pt x="5634352" y="837618"/>
                </a:cubicBezTo>
                <a:cubicBezTo>
                  <a:pt x="5637885" y="865880"/>
                  <a:pt x="5641234" y="898540"/>
                  <a:pt x="5661375" y="918678"/>
                </a:cubicBezTo>
                <a:lnTo>
                  <a:pt x="5688399" y="945698"/>
                </a:lnTo>
                <a:cubicBezTo>
                  <a:pt x="5692903" y="972718"/>
                  <a:pt x="5677409" y="1039007"/>
                  <a:pt x="5701910" y="1026758"/>
                </a:cubicBezTo>
                <a:cubicBezTo>
                  <a:pt x="5730392" y="1012518"/>
                  <a:pt x="5706271" y="962688"/>
                  <a:pt x="5715422" y="932188"/>
                </a:cubicBezTo>
                <a:cubicBezTo>
                  <a:pt x="5724960" y="900398"/>
                  <a:pt x="5755428" y="878412"/>
                  <a:pt x="5782980" y="864638"/>
                </a:cubicBezTo>
                <a:cubicBezTo>
                  <a:pt x="5795719" y="858269"/>
                  <a:pt x="5810003" y="855631"/>
                  <a:pt x="5823515" y="851128"/>
                </a:cubicBezTo>
                <a:cubicBezTo>
                  <a:pt x="5851320" y="934529"/>
                  <a:pt x="5822594" y="872544"/>
                  <a:pt x="5850538" y="837618"/>
                </a:cubicBezTo>
                <a:cubicBezTo>
                  <a:pt x="5859436" y="826497"/>
                  <a:pt x="5877561" y="828611"/>
                  <a:pt x="5891073" y="824108"/>
                </a:cubicBezTo>
                <a:cubicBezTo>
                  <a:pt x="5895577" y="837618"/>
                  <a:pt x="5898216" y="851901"/>
                  <a:pt x="5904585" y="864638"/>
                </a:cubicBezTo>
                <a:cubicBezTo>
                  <a:pt x="5956970" y="969396"/>
                  <a:pt x="5911157" y="843826"/>
                  <a:pt x="5945120" y="945698"/>
                </a:cubicBezTo>
                <a:cubicBezTo>
                  <a:pt x="5949624" y="986228"/>
                  <a:pt x="5940392" y="1030815"/>
                  <a:pt x="5958631" y="1067288"/>
                </a:cubicBezTo>
                <a:cubicBezTo>
                  <a:pt x="5965001" y="1080026"/>
                  <a:pt x="5984924" y="1053778"/>
                  <a:pt x="5999166" y="1053778"/>
                </a:cubicBezTo>
                <a:cubicBezTo>
                  <a:pt x="6039950" y="1053778"/>
                  <a:pt x="6080236" y="1062785"/>
                  <a:pt x="6120771" y="1067288"/>
                </a:cubicBezTo>
                <a:cubicBezTo>
                  <a:pt x="6125275" y="1089805"/>
                  <a:pt x="6124013" y="1114300"/>
                  <a:pt x="6134283" y="1134838"/>
                </a:cubicBezTo>
                <a:cubicBezTo>
                  <a:pt x="6142829" y="1151928"/>
                  <a:pt x="6162585" y="1160690"/>
                  <a:pt x="6174818" y="1175368"/>
                </a:cubicBezTo>
                <a:cubicBezTo>
                  <a:pt x="6185214" y="1187841"/>
                  <a:pt x="6192833" y="1202387"/>
                  <a:pt x="6201841" y="1215897"/>
                </a:cubicBezTo>
                <a:cubicBezTo>
                  <a:pt x="6149929" y="1254826"/>
                  <a:pt x="6105565" y="1263414"/>
                  <a:pt x="6161306" y="1350997"/>
                </a:cubicBezTo>
                <a:cubicBezTo>
                  <a:pt x="6178744" y="1378395"/>
                  <a:pt x="6242376" y="1405037"/>
                  <a:pt x="6242376" y="1405037"/>
                </a:cubicBezTo>
                <a:cubicBezTo>
                  <a:pt x="6270178" y="1488438"/>
                  <a:pt x="6241455" y="1426452"/>
                  <a:pt x="6269399" y="1391527"/>
                </a:cubicBezTo>
                <a:cubicBezTo>
                  <a:pt x="6278297" y="1380406"/>
                  <a:pt x="6296422" y="1382520"/>
                  <a:pt x="6309934" y="1378017"/>
                </a:cubicBezTo>
                <a:cubicBezTo>
                  <a:pt x="6323446" y="1387024"/>
                  <a:pt x="6338986" y="1393555"/>
                  <a:pt x="6350469" y="1405037"/>
                </a:cubicBezTo>
                <a:cubicBezTo>
                  <a:pt x="6361951" y="1416518"/>
                  <a:pt x="6364812" y="1435424"/>
                  <a:pt x="6377492" y="1445567"/>
                </a:cubicBezTo>
                <a:cubicBezTo>
                  <a:pt x="6388614" y="1454463"/>
                  <a:pt x="6404515" y="1454574"/>
                  <a:pt x="6418027" y="1459077"/>
                </a:cubicBezTo>
                <a:cubicBezTo>
                  <a:pt x="6505522" y="1400755"/>
                  <a:pt x="6416137" y="1442731"/>
                  <a:pt x="6472074" y="1526627"/>
                </a:cubicBezTo>
                <a:cubicBezTo>
                  <a:pt x="6479975" y="1538477"/>
                  <a:pt x="6499097" y="1517620"/>
                  <a:pt x="6512608" y="1513117"/>
                </a:cubicBezTo>
                <a:cubicBezTo>
                  <a:pt x="6517112" y="1535634"/>
                  <a:pt x="6514726" y="1560730"/>
                  <a:pt x="6526120" y="1580667"/>
                </a:cubicBezTo>
                <a:cubicBezTo>
                  <a:pt x="6577896" y="1671264"/>
                  <a:pt x="6566655" y="1544788"/>
                  <a:pt x="6566655" y="1648217"/>
                </a:cubicBezTo>
                <a:lnTo>
                  <a:pt x="6566655" y="1648217"/>
                </a:lnTo>
                <a:cubicBezTo>
                  <a:pt x="6544136" y="1679740"/>
                  <a:pt x="6507809" y="1705038"/>
                  <a:pt x="6499097" y="1742786"/>
                </a:cubicBezTo>
                <a:cubicBezTo>
                  <a:pt x="6492692" y="1770538"/>
                  <a:pt x="6519211" y="1796215"/>
                  <a:pt x="6526120" y="1823846"/>
                </a:cubicBezTo>
                <a:cubicBezTo>
                  <a:pt x="6545202" y="1900163"/>
                  <a:pt x="6535990" y="1859679"/>
                  <a:pt x="6553143" y="1945436"/>
                </a:cubicBezTo>
                <a:cubicBezTo>
                  <a:pt x="6562151" y="1931926"/>
                  <a:pt x="6573572" y="1919744"/>
                  <a:pt x="6580167" y="1904906"/>
                </a:cubicBezTo>
                <a:cubicBezTo>
                  <a:pt x="6605101" y="1848813"/>
                  <a:pt x="6609143" y="1814083"/>
                  <a:pt x="6620702" y="1756296"/>
                </a:cubicBezTo>
                <a:cubicBezTo>
                  <a:pt x="6634213" y="1765303"/>
                  <a:pt x="6652228" y="1769806"/>
                  <a:pt x="6661236" y="1783316"/>
                </a:cubicBezTo>
                <a:cubicBezTo>
                  <a:pt x="6671536" y="1798765"/>
                  <a:pt x="6667433" y="1820290"/>
                  <a:pt x="6674748" y="1837356"/>
                </a:cubicBezTo>
                <a:cubicBezTo>
                  <a:pt x="6681145" y="1852280"/>
                  <a:pt x="6692763" y="1864376"/>
                  <a:pt x="6701771" y="1877886"/>
                </a:cubicBezTo>
                <a:cubicBezTo>
                  <a:pt x="6706275" y="1922919"/>
                  <a:pt x="6715283" y="1967728"/>
                  <a:pt x="6715283" y="2012986"/>
                </a:cubicBezTo>
                <a:cubicBezTo>
                  <a:pt x="6715283" y="2121359"/>
                  <a:pt x="6681614" y="2254834"/>
                  <a:pt x="6715283" y="2364245"/>
                </a:cubicBezTo>
                <a:cubicBezTo>
                  <a:pt x="6719472" y="2377857"/>
                  <a:pt x="6743079" y="2371386"/>
                  <a:pt x="6755818" y="2377755"/>
                </a:cubicBezTo>
                <a:cubicBezTo>
                  <a:pt x="6770342" y="2385016"/>
                  <a:pt x="6782841" y="2395768"/>
                  <a:pt x="6796353" y="2404775"/>
                </a:cubicBezTo>
                <a:cubicBezTo>
                  <a:pt x="6802208" y="2463322"/>
                  <a:pt x="6780371" y="2532989"/>
                  <a:pt x="6836888" y="2566895"/>
                </a:cubicBezTo>
                <a:cubicBezTo>
                  <a:pt x="6849101" y="2574222"/>
                  <a:pt x="6863911" y="2575902"/>
                  <a:pt x="6877423" y="2580405"/>
                </a:cubicBezTo>
                <a:cubicBezTo>
                  <a:pt x="6910143" y="2678553"/>
                  <a:pt x="6904446" y="2632983"/>
                  <a:pt x="6904446" y="2715504"/>
                </a:cubicBezTo>
                <a:lnTo>
                  <a:pt x="6904446" y="2715504"/>
                </a:lnTo>
                <a:lnTo>
                  <a:pt x="0" y="2701994"/>
                </a:lnTo>
                <a:close/>
              </a:path>
            </a:pathLst>
          </a:custGeom>
          <a:pattFill prst="pct20">
            <a:fgClr>
              <a:srgbClr val="FF0000"/>
            </a:fgClr>
            <a:bgClr>
              <a:prstClr val="white"/>
            </a:bgClr>
          </a:pattFill>
          <a:ln>
            <a:noFill/>
          </a:ln>
          <a:effectLst/>
          <a:scene3d>
            <a:camera prst="obliqueTopRight"/>
            <a:lightRig rig="threePt" dir="tl"/>
          </a:scene3d>
          <a:sp3d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48560" y="4397255"/>
            <a:ext cx="5796491" cy="2073911"/>
            <a:chOff x="648560" y="4397255"/>
            <a:chExt cx="5796491" cy="2073911"/>
          </a:xfrm>
        </p:grpSpPr>
        <p:sp>
          <p:nvSpPr>
            <p:cNvPr id="18" name="Freeform 17"/>
            <p:cNvSpPr/>
            <p:nvPr/>
          </p:nvSpPr>
          <p:spPr>
            <a:xfrm>
              <a:off x="648560" y="5487493"/>
              <a:ext cx="2671599" cy="975475"/>
            </a:xfrm>
            <a:custGeom>
              <a:avLst/>
              <a:gdLst>
                <a:gd name="connsiteX0" fmla="*/ 0 w 3958910"/>
                <a:gd name="connsiteY0" fmla="*/ 1594176 h 1607686"/>
                <a:gd name="connsiteX1" fmla="*/ 0 w 3958910"/>
                <a:gd name="connsiteY1" fmla="*/ 1094307 h 1607686"/>
                <a:gd name="connsiteX2" fmla="*/ 648559 w 3958910"/>
                <a:gd name="connsiteY2" fmla="*/ 1094307 h 1607686"/>
                <a:gd name="connsiteX3" fmla="*/ 648559 w 3958910"/>
                <a:gd name="connsiteY3" fmla="*/ 499869 h 1607686"/>
                <a:gd name="connsiteX4" fmla="*/ 1310629 w 3958910"/>
                <a:gd name="connsiteY4" fmla="*/ 499869 h 1607686"/>
                <a:gd name="connsiteX5" fmla="*/ 1310629 w 3958910"/>
                <a:gd name="connsiteY5" fmla="*/ 1323977 h 1607686"/>
                <a:gd name="connsiteX6" fmla="*/ 2459118 w 3958910"/>
                <a:gd name="connsiteY6" fmla="*/ 1337487 h 1607686"/>
                <a:gd name="connsiteX7" fmla="*/ 2459118 w 3958910"/>
                <a:gd name="connsiteY7" fmla="*/ 189139 h 1607686"/>
                <a:gd name="connsiteX8" fmla="*/ 2729351 w 3958910"/>
                <a:gd name="connsiteY8" fmla="*/ 189139 h 1607686"/>
                <a:gd name="connsiteX9" fmla="*/ 2729351 w 3958910"/>
                <a:gd name="connsiteY9" fmla="*/ 1026758 h 1607686"/>
                <a:gd name="connsiteX10" fmla="*/ 3796770 w 3958910"/>
                <a:gd name="connsiteY10" fmla="*/ 1026758 h 1607686"/>
                <a:gd name="connsiteX11" fmla="*/ 3756235 w 3958910"/>
                <a:gd name="connsiteY11" fmla="*/ 0 h 1607686"/>
                <a:gd name="connsiteX12" fmla="*/ 3918375 w 3958910"/>
                <a:gd name="connsiteY12" fmla="*/ 0 h 1607686"/>
                <a:gd name="connsiteX13" fmla="*/ 3958910 w 3958910"/>
                <a:gd name="connsiteY13" fmla="*/ 1607686 h 1607686"/>
                <a:gd name="connsiteX14" fmla="*/ 0 w 3958910"/>
                <a:gd name="connsiteY14" fmla="*/ 1594176 h 1607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958910" h="1607686">
                  <a:moveTo>
                    <a:pt x="0" y="1594176"/>
                  </a:moveTo>
                  <a:lnTo>
                    <a:pt x="0" y="1094307"/>
                  </a:lnTo>
                  <a:lnTo>
                    <a:pt x="648559" y="1094307"/>
                  </a:lnTo>
                  <a:lnTo>
                    <a:pt x="648559" y="499869"/>
                  </a:lnTo>
                  <a:lnTo>
                    <a:pt x="1310629" y="499869"/>
                  </a:lnTo>
                  <a:lnTo>
                    <a:pt x="1310629" y="1323977"/>
                  </a:lnTo>
                  <a:lnTo>
                    <a:pt x="2459118" y="1337487"/>
                  </a:lnTo>
                  <a:lnTo>
                    <a:pt x="2459118" y="189139"/>
                  </a:lnTo>
                  <a:lnTo>
                    <a:pt x="2729351" y="189139"/>
                  </a:lnTo>
                  <a:lnTo>
                    <a:pt x="2729351" y="1026758"/>
                  </a:lnTo>
                  <a:lnTo>
                    <a:pt x="3796770" y="1026758"/>
                  </a:lnTo>
                  <a:lnTo>
                    <a:pt x="3756235" y="0"/>
                  </a:lnTo>
                  <a:lnTo>
                    <a:pt x="3918375" y="0"/>
                  </a:lnTo>
                  <a:lnTo>
                    <a:pt x="3958910" y="1607686"/>
                  </a:lnTo>
                  <a:lnTo>
                    <a:pt x="0" y="1594176"/>
                  </a:lnTo>
                  <a:close/>
                </a:path>
              </a:pathLst>
            </a:custGeom>
            <a:solidFill>
              <a:schemeClr val="accent4">
                <a:lumMod val="50000"/>
                <a:alpha val="51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648561" y="6454771"/>
              <a:ext cx="5796490" cy="16395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648561" y="4397255"/>
              <a:ext cx="0" cy="2057516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reeform 20"/>
            <p:cNvSpPr/>
            <p:nvPr/>
          </p:nvSpPr>
          <p:spPr>
            <a:xfrm>
              <a:off x="648560" y="5479296"/>
              <a:ext cx="5735274" cy="819728"/>
            </a:xfrm>
            <a:custGeom>
              <a:avLst/>
              <a:gdLst>
                <a:gd name="connsiteX0" fmla="*/ 0 w 8498820"/>
                <a:gd name="connsiteY0" fmla="*/ 1107817 h 1350997"/>
                <a:gd name="connsiteX1" fmla="*/ 648559 w 8498820"/>
                <a:gd name="connsiteY1" fmla="*/ 1107817 h 1350997"/>
                <a:gd name="connsiteX2" fmla="*/ 648559 w 8498820"/>
                <a:gd name="connsiteY2" fmla="*/ 526889 h 1350997"/>
                <a:gd name="connsiteX3" fmla="*/ 1310629 w 8498820"/>
                <a:gd name="connsiteY3" fmla="*/ 526889 h 1350997"/>
                <a:gd name="connsiteX4" fmla="*/ 1310629 w 8498820"/>
                <a:gd name="connsiteY4" fmla="*/ 1337487 h 1350997"/>
                <a:gd name="connsiteX5" fmla="*/ 2459118 w 8498820"/>
                <a:gd name="connsiteY5" fmla="*/ 1350997 h 1350997"/>
                <a:gd name="connsiteX6" fmla="*/ 2459118 w 8498820"/>
                <a:gd name="connsiteY6" fmla="*/ 216159 h 1350997"/>
                <a:gd name="connsiteX7" fmla="*/ 2729351 w 8498820"/>
                <a:gd name="connsiteY7" fmla="*/ 202649 h 1350997"/>
                <a:gd name="connsiteX8" fmla="*/ 2742862 w 8498820"/>
                <a:gd name="connsiteY8" fmla="*/ 1053778 h 1350997"/>
                <a:gd name="connsiteX9" fmla="*/ 3796770 w 8498820"/>
                <a:gd name="connsiteY9" fmla="*/ 1053778 h 1350997"/>
                <a:gd name="connsiteX10" fmla="*/ 3756235 w 8498820"/>
                <a:gd name="connsiteY10" fmla="*/ 13510 h 1350997"/>
                <a:gd name="connsiteX11" fmla="*/ 4296701 w 8498820"/>
                <a:gd name="connsiteY11" fmla="*/ 0 h 1350997"/>
                <a:gd name="connsiteX12" fmla="*/ 4337236 w 8498820"/>
                <a:gd name="connsiteY12" fmla="*/ 689008 h 1350997"/>
                <a:gd name="connsiteX13" fmla="*/ 5134422 w 8498820"/>
                <a:gd name="connsiteY13" fmla="*/ 689008 h 1350997"/>
                <a:gd name="connsiteX14" fmla="*/ 5134422 w 8498820"/>
                <a:gd name="connsiteY14" fmla="*/ 1229407 h 1350997"/>
                <a:gd name="connsiteX15" fmla="*/ 6431539 w 8498820"/>
                <a:gd name="connsiteY15" fmla="*/ 1229407 h 1350997"/>
                <a:gd name="connsiteX16" fmla="*/ 6418028 w 8498820"/>
                <a:gd name="connsiteY16" fmla="*/ 851128 h 1350997"/>
                <a:gd name="connsiteX17" fmla="*/ 7201703 w 8498820"/>
                <a:gd name="connsiteY17" fmla="*/ 837618 h 1350997"/>
                <a:gd name="connsiteX18" fmla="*/ 7215214 w 8498820"/>
                <a:gd name="connsiteY18" fmla="*/ 999738 h 1350997"/>
                <a:gd name="connsiteX19" fmla="*/ 7985377 w 8498820"/>
                <a:gd name="connsiteY19" fmla="*/ 999738 h 1350997"/>
                <a:gd name="connsiteX20" fmla="*/ 7958354 w 8498820"/>
                <a:gd name="connsiteY20" fmla="*/ 526889 h 1350997"/>
                <a:gd name="connsiteX21" fmla="*/ 8498820 w 8498820"/>
                <a:gd name="connsiteY21" fmla="*/ 526889 h 1350997"/>
                <a:gd name="connsiteX22" fmla="*/ 8485308 w 8498820"/>
                <a:gd name="connsiteY22" fmla="*/ 526889 h 1350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8498820" h="1350997">
                  <a:moveTo>
                    <a:pt x="0" y="1107817"/>
                  </a:moveTo>
                  <a:lnTo>
                    <a:pt x="648559" y="1107817"/>
                  </a:lnTo>
                  <a:lnTo>
                    <a:pt x="648559" y="526889"/>
                  </a:lnTo>
                  <a:lnTo>
                    <a:pt x="1310629" y="526889"/>
                  </a:lnTo>
                  <a:lnTo>
                    <a:pt x="1310629" y="1337487"/>
                  </a:lnTo>
                  <a:lnTo>
                    <a:pt x="2459118" y="1350997"/>
                  </a:lnTo>
                  <a:lnTo>
                    <a:pt x="2459118" y="216159"/>
                  </a:lnTo>
                  <a:lnTo>
                    <a:pt x="2729351" y="202649"/>
                  </a:lnTo>
                  <a:lnTo>
                    <a:pt x="2742862" y="1053778"/>
                  </a:lnTo>
                  <a:lnTo>
                    <a:pt x="3796770" y="1053778"/>
                  </a:lnTo>
                  <a:lnTo>
                    <a:pt x="3756235" y="13510"/>
                  </a:lnTo>
                  <a:lnTo>
                    <a:pt x="4296701" y="0"/>
                  </a:lnTo>
                  <a:lnTo>
                    <a:pt x="4337236" y="689008"/>
                  </a:lnTo>
                  <a:lnTo>
                    <a:pt x="5134422" y="689008"/>
                  </a:lnTo>
                  <a:lnTo>
                    <a:pt x="5134422" y="1229407"/>
                  </a:lnTo>
                  <a:lnTo>
                    <a:pt x="6431539" y="1229407"/>
                  </a:lnTo>
                  <a:lnTo>
                    <a:pt x="6418028" y="851128"/>
                  </a:lnTo>
                  <a:lnTo>
                    <a:pt x="7201703" y="837618"/>
                  </a:lnTo>
                  <a:lnTo>
                    <a:pt x="7215214" y="999738"/>
                  </a:lnTo>
                  <a:lnTo>
                    <a:pt x="7985377" y="999738"/>
                  </a:lnTo>
                  <a:lnTo>
                    <a:pt x="7958354" y="526889"/>
                  </a:lnTo>
                  <a:lnTo>
                    <a:pt x="8498820" y="526889"/>
                  </a:lnTo>
                  <a:lnTo>
                    <a:pt x="8485308" y="526889"/>
                  </a:lnTo>
                </a:path>
              </a:pathLst>
            </a:custGeom>
            <a:ln w="38100" cmpd="sng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35047" y="4126147"/>
            <a:ext cx="4659342" cy="2492868"/>
            <a:chOff x="324278" y="2417301"/>
            <a:chExt cx="6904448" cy="4108509"/>
          </a:xfrm>
        </p:grpSpPr>
        <p:pic>
          <p:nvPicPr>
            <p:cNvPr id="15" name="Content Placeholder 5"/>
            <p:cNvPicPr>
              <a:picLocks noChangeAspect="1"/>
            </p:cNvPicPr>
            <p:nvPr/>
          </p:nvPicPr>
          <p:blipFill rotWithShape="1">
            <a:blip r:embed="rId2"/>
            <a:srcRect l="20288" t="8805" r="30832" b="57423"/>
            <a:stretch/>
          </p:blipFill>
          <p:spPr>
            <a:xfrm>
              <a:off x="324278" y="2417301"/>
              <a:ext cx="6201842" cy="3054238"/>
            </a:xfrm>
            <a:prstGeom prst="rect">
              <a:avLst/>
            </a:prstGeom>
          </p:spPr>
        </p:pic>
        <p:pic>
          <p:nvPicPr>
            <p:cNvPr id="16" name="Content Placeholder 5"/>
            <p:cNvPicPr>
              <a:picLocks noChangeAspect="1"/>
            </p:cNvPicPr>
            <p:nvPr/>
          </p:nvPicPr>
          <p:blipFill rotWithShape="1">
            <a:blip r:embed="rId2"/>
            <a:srcRect l="41132" t="8805" r="53225" b="57423"/>
            <a:stretch/>
          </p:blipFill>
          <p:spPr>
            <a:xfrm>
              <a:off x="6512608" y="3471572"/>
              <a:ext cx="716118" cy="3054238"/>
            </a:xfrm>
            <a:prstGeom prst="rect">
              <a:avLst/>
            </a:prstGeom>
          </p:spPr>
        </p:pic>
      </p:grpSp>
      <p:pic>
        <p:nvPicPr>
          <p:cNvPr id="22" name="Picture 21" descr="Screen Shot 2015-11-18 at 10.56.20 PM.png"/>
          <p:cNvPicPr>
            <a:picLocks noChangeAspect="1"/>
          </p:cNvPicPr>
          <p:nvPr/>
        </p:nvPicPr>
        <p:blipFill rotWithShape="1">
          <a:blip r:embed="rId3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590"/>
          <a:stretch/>
        </p:blipFill>
        <p:spPr>
          <a:xfrm>
            <a:off x="5418695" y="2684560"/>
            <a:ext cx="1536700" cy="422734"/>
          </a:xfrm>
          <a:prstGeom prst="rect">
            <a:avLst/>
          </a:prstGeom>
        </p:spPr>
      </p:pic>
      <p:pic>
        <p:nvPicPr>
          <p:cNvPr id="24" name="Content Placeholder 5"/>
          <p:cNvPicPr>
            <a:picLocks noChangeAspect="1"/>
          </p:cNvPicPr>
          <p:nvPr/>
        </p:nvPicPr>
        <p:blipFill rotWithShape="1">
          <a:blip r:embed="rId2"/>
          <a:srcRect l="20287" t="8805" r="48404" b="57423"/>
          <a:stretch/>
        </p:blipFill>
        <p:spPr>
          <a:xfrm>
            <a:off x="639442" y="4123111"/>
            <a:ext cx="2680718" cy="185318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05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illustrative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1806157"/>
            <a:ext cx="7610476" cy="255809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Fixed initial value </a:t>
            </a:r>
            <a:r>
              <a:rPr lang="en-US" i="1" dirty="0" smtClean="0">
                <a:latin typeface="LMRoman10 Regular"/>
                <a:cs typeface="LMRoman10 Regular"/>
              </a:rPr>
              <a:t>V</a:t>
            </a:r>
            <a:r>
              <a:rPr lang="en-US" baseline="-25000" dirty="0" smtClean="0"/>
              <a:t>0</a:t>
            </a:r>
            <a:r>
              <a:rPr lang="en-US" dirty="0" smtClean="0"/>
              <a:t>=</a:t>
            </a:r>
            <a:r>
              <a:rPr lang="en-US" i="1" dirty="0" smtClean="0">
                <a:latin typeface="LMRoman10 Regular"/>
                <a:cs typeface="LMRoman10 Regular"/>
              </a:rPr>
              <a:t>v</a:t>
            </a:r>
          </a:p>
          <a:p>
            <a:r>
              <a:rPr lang="en-US" dirty="0" smtClean="0"/>
              <a:t>Value evolves as a simple random walk with step size </a:t>
            </a:r>
            <a:r>
              <a:rPr lang="en-US" dirty="0">
                <a:latin typeface="LMRoman10 Regular"/>
                <a:cs typeface="LMRoman10 Regular"/>
              </a:rPr>
              <a:t>𝛿</a:t>
            </a:r>
            <a:r>
              <a:rPr lang="en-US" dirty="0" smtClean="0"/>
              <a:t>;   reflection at 1; absorption at 0.</a:t>
            </a:r>
          </a:p>
          <a:p>
            <a:r>
              <a:rPr lang="en-US" dirty="0" smtClean="0"/>
              <a:t>Candidate pricing: constant price of </a:t>
            </a:r>
            <a:r>
              <a:rPr lang="en-US" i="1" dirty="0" smtClean="0">
                <a:latin typeface="LMRoman10 Regular"/>
                <a:cs typeface="LMRoman10 Regular"/>
              </a:rPr>
              <a:t>p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Cumulative value </a:t>
            </a:r>
            <a:r>
              <a:rPr lang="en-US" i="1" dirty="0" smtClean="0">
                <a:latin typeface="LMRoman10 Regular"/>
                <a:cs typeface="LMRoman10 Regular"/>
              </a:rPr>
              <a:t>C</a:t>
            </a:r>
            <a:r>
              <a:rPr lang="en-US" dirty="0" smtClean="0">
                <a:latin typeface="LMRoman10 Regular"/>
                <a:cs typeface="LMRoman10 Regular"/>
              </a:rPr>
              <a:t>(</a:t>
            </a:r>
            <a:r>
              <a:rPr lang="en-US" i="1" dirty="0" smtClean="0">
                <a:latin typeface="LMRoman10 Regular"/>
                <a:cs typeface="LMRoman10 Regular"/>
              </a:rPr>
              <a:t>v</a:t>
            </a:r>
            <a:r>
              <a:rPr lang="en-US" dirty="0" smtClean="0">
                <a:latin typeface="LMRoman10 Regular"/>
                <a:cs typeface="LMRoman10 Regular"/>
              </a:rPr>
              <a:t>)</a:t>
            </a:r>
            <a:r>
              <a:rPr lang="en-US" dirty="0" smtClean="0">
                <a:cs typeface="LMRoman10 Regular"/>
              </a:rPr>
              <a:t> ≈ </a:t>
            </a:r>
            <a:r>
              <a:rPr lang="en-US" i="1" dirty="0" smtClean="0">
                <a:latin typeface="LMRoman10 Regular"/>
                <a:cs typeface="LMRoman10 Regular"/>
              </a:rPr>
              <a:t>v</a:t>
            </a:r>
            <a:r>
              <a:rPr lang="en-US" dirty="0" smtClean="0">
                <a:latin typeface="LMRoman10 Regular"/>
                <a:cs typeface="LMRoman10 Regular"/>
              </a:rPr>
              <a:t>/𝛿</a:t>
            </a:r>
            <a:r>
              <a:rPr lang="en-US" baseline="30000" dirty="0" smtClean="0">
                <a:latin typeface="LMRoman10 Regular"/>
                <a:cs typeface="LMRoman10 Regular"/>
              </a:rPr>
              <a:t>2</a:t>
            </a:r>
            <a:endParaRPr lang="en-US" dirty="0" smtClean="0">
              <a:latin typeface="LMRoman10 Regular"/>
              <a:cs typeface="LMRoman10 Regular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6306-EDE7-AB46-89A0-3A9B4D654422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 descr="Screen Shot 2015-11-18 at 11.11.5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131" y="4558246"/>
            <a:ext cx="2785769" cy="970216"/>
          </a:xfrm>
          <a:prstGeom prst="rect">
            <a:avLst/>
          </a:prstGeom>
          <a:ln w="19050" cmpd="sng">
            <a:solidFill>
              <a:srgbClr val="1469A2"/>
            </a:solidFill>
          </a:ln>
        </p:spPr>
      </p:pic>
      <p:cxnSp>
        <p:nvCxnSpPr>
          <p:cNvPr id="8" name="Straight Arrow Connector 7"/>
          <p:cNvCxnSpPr/>
          <p:nvPr/>
        </p:nvCxnSpPr>
        <p:spPr>
          <a:xfrm flipH="1" flipV="1">
            <a:off x="4783119" y="4216363"/>
            <a:ext cx="1156012" cy="341883"/>
          </a:xfrm>
          <a:prstGeom prst="straightConnector1">
            <a:avLst/>
          </a:prstGeom>
          <a:ln>
            <a:solidFill>
              <a:srgbClr val="1469A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11/20/15</a:t>
            </a:r>
            <a:endParaRPr lang="en-US"/>
          </a:p>
        </p:txBody>
      </p:sp>
      <p:pic>
        <p:nvPicPr>
          <p:cNvPr id="14" name="Content Placeholder 5"/>
          <p:cNvPicPr>
            <a:picLocks noChangeAspect="1"/>
          </p:cNvPicPr>
          <p:nvPr/>
        </p:nvPicPr>
        <p:blipFill rotWithShape="1">
          <a:blip r:embed="rId3"/>
          <a:srcRect l="28594" t="8805" r="52663" b="57423"/>
          <a:stretch/>
        </p:blipFill>
        <p:spPr>
          <a:xfrm>
            <a:off x="6674750" y="1914237"/>
            <a:ext cx="1813689" cy="2329406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6661237" y="2713529"/>
            <a:ext cx="1945676" cy="1650719"/>
            <a:chOff x="324279" y="2445305"/>
            <a:chExt cx="5229004" cy="3836833"/>
          </a:xfrm>
        </p:grpSpPr>
        <p:grpSp>
          <p:nvGrpSpPr>
            <p:cNvPr id="16" name="Group 15"/>
            <p:cNvGrpSpPr/>
            <p:nvPr/>
          </p:nvGrpSpPr>
          <p:grpSpPr>
            <a:xfrm>
              <a:off x="324280" y="2445305"/>
              <a:ext cx="5229003" cy="3836833"/>
              <a:chOff x="324280" y="2445305"/>
              <a:chExt cx="5229003" cy="3836833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>
                <a:off x="324280" y="6255118"/>
                <a:ext cx="5229003" cy="2702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V="1">
                <a:off x="324280" y="2445305"/>
                <a:ext cx="8226" cy="3809814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Connector 16"/>
            <p:cNvCxnSpPr/>
            <p:nvPr/>
          </p:nvCxnSpPr>
          <p:spPr>
            <a:xfrm>
              <a:off x="324279" y="5728229"/>
              <a:ext cx="5229004" cy="0"/>
            </a:xfrm>
            <a:prstGeom prst="line">
              <a:avLst/>
            </a:prstGeom>
            <a:ln w="38100" cmpd="sng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69286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illustrative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Fixed initial value </a:t>
            </a:r>
            <a:r>
              <a:rPr lang="en-US" i="1" dirty="0" smtClean="0">
                <a:latin typeface="LMRoman10 Regular"/>
                <a:cs typeface="LMRoman10 Regular"/>
              </a:rPr>
              <a:t>V</a:t>
            </a:r>
            <a:r>
              <a:rPr lang="en-US" baseline="-25000" dirty="0" smtClean="0"/>
              <a:t>0</a:t>
            </a:r>
            <a:r>
              <a:rPr lang="en-US" dirty="0" smtClean="0"/>
              <a:t>=</a:t>
            </a:r>
            <a:r>
              <a:rPr lang="en-US" i="1" dirty="0" smtClean="0">
                <a:latin typeface="LMRoman10 Regular"/>
                <a:cs typeface="LMRoman10 Regular"/>
              </a:rPr>
              <a:t>v</a:t>
            </a:r>
          </a:p>
          <a:p>
            <a:r>
              <a:rPr lang="en-US" dirty="0" smtClean="0"/>
              <a:t>Value evolves as a simple random walk with step size </a:t>
            </a:r>
            <a:r>
              <a:rPr lang="en-US" dirty="0">
                <a:latin typeface="LMRoman10 Regular"/>
                <a:cs typeface="LMRoman10 Regular"/>
              </a:rPr>
              <a:t>𝛿</a:t>
            </a:r>
            <a:r>
              <a:rPr lang="en-US" dirty="0" smtClean="0"/>
              <a:t>;   reflection at 1; absorption at 0.</a:t>
            </a:r>
          </a:p>
          <a:p>
            <a:r>
              <a:rPr lang="en-US" dirty="0" smtClean="0"/>
              <a:t>Candidate pricing: constant price of </a:t>
            </a:r>
            <a:r>
              <a:rPr lang="en-US" i="1" dirty="0" smtClean="0">
                <a:latin typeface="LMRoman10 Regular"/>
                <a:cs typeface="LMRoman10 Regular"/>
              </a:rPr>
              <a:t>p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Cumulative value </a:t>
            </a:r>
            <a:r>
              <a:rPr lang="en-US" i="1" dirty="0" smtClean="0">
                <a:latin typeface="LMRoman10 Regular"/>
                <a:cs typeface="LMRoman10 Regular"/>
              </a:rPr>
              <a:t>C</a:t>
            </a:r>
            <a:r>
              <a:rPr lang="en-US" dirty="0" smtClean="0">
                <a:latin typeface="LMRoman10 Regular"/>
                <a:cs typeface="LMRoman10 Regular"/>
              </a:rPr>
              <a:t>(</a:t>
            </a:r>
            <a:r>
              <a:rPr lang="en-US" i="1" dirty="0" smtClean="0">
                <a:latin typeface="LMRoman10 Regular"/>
                <a:cs typeface="LMRoman10 Regular"/>
              </a:rPr>
              <a:t>v</a:t>
            </a:r>
            <a:r>
              <a:rPr lang="en-US" dirty="0" smtClean="0">
                <a:latin typeface="LMRoman10 Regular"/>
                <a:cs typeface="LMRoman10 Regular"/>
              </a:rPr>
              <a:t>)</a:t>
            </a:r>
            <a:r>
              <a:rPr lang="en-US" dirty="0" smtClean="0">
                <a:cs typeface="LMRoman10 Regular"/>
              </a:rPr>
              <a:t> ≈ </a:t>
            </a:r>
            <a:r>
              <a:rPr lang="en-US" i="1" dirty="0" smtClean="0">
                <a:latin typeface="LMRoman10 Regular"/>
                <a:cs typeface="LMRoman10 Regular"/>
              </a:rPr>
              <a:t>v</a:t>
            </a:r>
            <a:r>
              <a:rPr lang="en-US" dirty="0" smtClean="0">
                <a:latin typeface="LMRoman10 Regular"/>
                <a:cs typeface="LMRoman10 Regular"/>
              </a:rPr>
              <a:t>/𝛿</a:t>
            </a:r>
            <a:r>
              <a:rPr lang="en-US" baseline="30000" dirty="0" smtClean="0">
                <a:latin typeface="LMRoman10 Regular"/>
                <a:cs typeface="LMRoman10 Regular"/>
              </a:rPr>
              <a:t>2</a:t>
            </a:r>
            <a:endParaRPr lang="en-US" dirty="0" smtClean="0">
              <a:latin typeface="LMRoman10 Regular"/>
              <a:cs typeface="LMRoman10 Regular"/>
            </a:endParaRPr>
          </a:p>
          <a:p>
            <a:r>
              <a:rPr lang="en-US" dirty="0" smtClean="0"/>
              <a:t>Time to hit </a:t>
            </a:r>
            <a:r>
              <a:rPr lang="en-US" i="1" dirty="0" smtClean="0">
                <a:latin typeface="LMRoman10 Regular"/>
                <a:cs typeface="LMRoman10 Regular"/>
              </a:rPr>
              <a:t>p</a:t>
            </a:r>
            <a:r>
              <a:rPr lang="en-US" dirty="0" smtClean="0"/>
              <a:t> </a:t>
            </a:r>
            <a:r>
              <a:rPr lang="en-US" dirty="0"/>
              <a:t>&lt;</a:t>
            </a:r>
            <a:r>
              <a:rPr lang="en-US" dirty="0" smtClean="0"/>
              <a:t> 2(</a:t>
            </a:r>
            <a:r>
              <a:rPr lang="en-US" i="1" dirty="0" smtClean="0">
                <a:latin typeface="LMRoman10 Regular"/>
                <a:cs typeface="LMRoman10 Regular"/>
              </a:rPr>
              <a:t>v-p</a:t>
            </a:r>
            <a:r>
              <a:rPr lang="en-US" dirty="0" smtClean="0">
                <a:cs typeface="LMRoman10 Regular"/>
              </a:rPr>
              <a:t>)</a:t>
            </a:r>
            <a:r>
              <a:rPr lang="en-US" dirty="0" smtClean="0">
                <a:latin typeface="LMRoman10 Regular"/>
                <a:cs typeface="LMRoman10 Regular"/>
              </a:rPr>
              <a:t>/</a:t>
            </a:r>
            <a:r>
              <a:rPr lang="en-US" dirty="0">
                <a:latin typeface="LMRoman10 Regular"/>
                <a:cs typeface="LMRoman10 Regular"/>
              </a:rPr>
              <a:t>𝛿</a:t>
            </a:r>
            <a:r>
              <a:rPr lang="en-US" baseline="30000" dirty="0">
                <a:latin typeface="LMRoman10 Regular"/>
                <a:cs typeface="LMRoman10 Regular"/>
              </a:rPr>
              <a:t>2</a:t>
            </a:r>
            <a:endParaRPr lang="en-US" dirty="0" smtClean="0"/>
          </a:p>
          <a:p>
            <a:r>
              <a:rPr lang="en-US" dirty="0" smtClean="0"/>
              <a:t>So risk-robust revenue &lt; 2</a:t>
            </a:r>
            <a:r>
              <a:rPr lang="en-US" i="1" dirty="0" smtClean="0">
                <a:latin typeface="LMRoman10 Regular"/>
                <a:cs typeface="LMRoman10 Regular"/>
              </a:rPr>
              <a:t>p</a:t>
            </a:r>
            <a:r>
              <a:rPr lang="en-US" dirty="0" smtClean="0"/>
              <a:t>(</a:t>
            </a:r>
            <a:r>
              <a:rPr lang="en-US" i="1" dirty="0" smtClean="0">
                <a:latin typeface="LMRoman10 Regular"/>
                <a:cs typeface="LMRoman10 Regular"/>
              </a:rPr>
              <a:t>v-p</a:t>
            </a:r>
            <a:r>
              <a:rPr lang="en-US" dirty="0" smtClean="0"/>
              <a:t>)/</a:t>
            </a:r>
            <a:r>
              <a:rPr lang="en-US" dirty="0" smtClean="0">
                <a:latin typeface="LMRoman10 Regular"/>
                <a:cs typeface="LMRoman10 Regular"/>
              </a:rPr>
              <a:t>𝛿</a:t>
            </a:r>
            <a:r>
              <a:rPr lang="en-US" baseline="30000" dirty="0" smtClean="0">
                <a:latin typeface="LMRoman10 Regular"/>
                <a:cs typeface="LMRoman10 Regular"/>
              </a:rPr>
              <a:t>2</a:t>
            </a:r>
            <a:r>
              <a:rPr lang="en-US" dirty="0" smtClean="0"/>
              <a:t> = O(</a:t>
            </a:r>
            <a:r>
              <a:rPr lang="en-US" i="1" dirty="0" smtClean="0">
                <a:latin typeface="LMRoman10 Regular"/>
                <a:cs typeface="LMRoman10 Regular"/>
              </a:rPr>
              <a:t>v</a:t>
            </a:r>
            <a:r>
              <a:rPr lang="en-US" baseline="30000" dirty="0" smtClean="0">
                <a:latin typeface="LMRoman10 Regular"/>
                <a:cs typeface="LMRoman10 Regular"/>
              </a:rPr>
              <a:t>2</a:t>
            </a:r>
            <a:r>
              <a:rPr lang="en-US" dirty="0" smtClean="0">
                <a:latin typeface="LMRoman10 Regular"/>
                <a:cs typeface="LMRoman10 Regular"/>
              </a:rPr>
              <a:t>/𝛿</a:t>
            </a:r>
            <a:r>
              <a:rPr lang="en-US" baseline="30000" dirty="0" smtClean="0">
                <a:latin typeface="LMRoman10 Regular"/>
                <a:cs typeface="LMRoman10 Regular"/>
              </a:rPr>
              <a:t>2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6306-EDE7-AB46-89A0-3A9B4D654422}" type="slidenum">
              <a:rPr lang="en-US" smtClean="0"/>
              <a:t>13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11/20/15</a:t>
            </a:r>
            <a:endParaRPr lang="en-US"/>
          </a:p>
        </p:txBody>
      </p:sp>
      <p:pic>
        <p:nvPicPr>
          <p:cNvPr id="21" name="Content Placeholder 5"/>
          <p:cNvPicPr>
            <a:picLocks noChangeAspect="1"/>
          </p:cNvPicPr>
          <p:nvPr/>
        </p:nvPicPr>
        <p:blipFill rotWithShape="1">
          <a:blip r:embed="rId2"/>
          <a:srcRect l="28594" t="8805" r="52663" b="57423"/>
          <a:stretch/>
        </p:blipFill>
        <p:spPr>
          <a:xfrm>
            <a:off x="6769348" y="3325993"/>
            <a:ext cx="1813689" cy="2329406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6755835" y="4125285"/>
            <a:ext cx="1945676" cy="1650719"/>
            <a:chOff x="324279" y="2445305"/>
            <a:chExt cx="5229004" cy="3836833"/>
          </a:xfrm>
        </p:grpSpPr>
        <p:grpSp>
          <p:nvGrpSpPr>
            <p:cNvPr id="23" name="Group 22"/>
            <p:cNvGrpSpPr/>
            <p:nvPr/>
          </p:nvGrpSpPr>
          <p:grpSpPr>
            <a:xfrm>
              <a:off x="324280" y="2445305"/>
              <a:ext cx="5229003" cy="3836833"/>
              <a:chOff x="324280" y="2445305"/>
              <a:chExt cx="5229003" cy="3836833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>
                <a:off x="324280" y="6255118"/>
                <a:ext cx="5229003" cy="2702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V="1">
                <a:off x="324280" y="2445305"/>
                <a:ext cx="8226" cy="3809814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Connector 23"/>
            <p:cNvCxnSpPr/>
            <p:nvPr/>
          </p:nvCxnSpPr>
          <p:spPr>
            <a:xfrm>
              <a:off x="324279" y="5728229"/>
              <a:ext cx="5229004" cy="0"/>
            </a:xfrm>
            <a:prstGeom prst="line">
              <a:avLst/>
            </a:prstGeom>
            <a:ln w="38100" cmpd="sng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6769348" y="2919796"/>
            <a:ext cx="1824141" cy="2739167"/>
            <a:chOff x="3678227" y="1409906"/>
            <a:chExt cx="1824141" cy="2739167"/>
          </a:xfrm>
        </p:grpSpPr>
        <p:pic>
          <p:nvPicPr>
            <p:cNvPr id="28" name="Content Placeholder 5"/>
            <p:cNvPicPr>
              <a:picLocks noChangeAspect="1"/>
            </p:cNvPicPr>
            <p:nvPr/>
          </p:nvPicPr>
          <p:blipFill rotWithShape="1">
            <a:blip r:embed="rId2"/>
            <a:srcRect l="28594" t="8805" r="57894" b="57423"/>
            <a:stretch/>
          </p:blipFill>
          <p:spPr>
            <a:xfrm>
              <a:off x="3678227" y="1819667"/>
              <a:ext cx="1307567" cy="2329406"/>
            </a:xfrm>
            <a:prstGeom prst="rect">
              <a:avLst/>
            </a:prstGeom>
          </p:spPr>
        </p:pic>
        <p:pic>
          <p:nvPicPr>
            <p:cNvPr id="29" name="Content Placeholder 5"/>
            <p:cNvPicPr>
              <a:picLocks noChangeAspect="1"/>
            </p:cNvPicPr>
            <p:nvPr/>
          </p:nvPicPr>
          <p:blipFill rotWithShape="1">
            <a:blip r:embed="rId2"/>
            <a:srcRect l="41921" t="8805" r="52663" b="57423"/>
            <a:stretch/>
          </p:blipFill>
          <p:spPr>
            <a:xfrm flipV="1">
              <a:off x="4978250" y="1409906"/>
              <a:ext cx="524118" cy="2418106"/>
            </a:xfrm>
            <a:prstGeom prst="rect">
              <a:avLst/>
            </a:prstGeom>
          </p:spPr>
        </p:pic>
      </p:grpSp>
      <p:cxnSp>
        <p:nvCxnSpPr>
          <p:cNvPr id="30" name="Straight Connector 29"/>
          <p:cNvCxnSpPr/>
          <p:nvPr/>
        </p:nvCxnSpPr>
        <p:spPr>
          <a:xfrm flipV="1">
            <a:off x="6755835" y="4302890"/>
            <a:ext cx="1945676" cy="13510"/>
          </a:xfrm>
          <a:prstGeom prst="line">
            <a:avLst/>
          </a:prstGeom>
          <a:ln>
            <a:solidFill>
              <a:schemeClr val="accent4">
                <a:lumMod val="50000"/>
              </a:schemeClr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6759603" y="3063760"/>
            <a:ext cx="1945676" cy="13510"/>
          </a:xfrm>
          <a:prstGeom prst="line">
            <a:avLst/>
          </a:prstGeom>
          <a:ln>
            <a:solidFill>
              <a:schemeClr val="accent4">
                <a:lumMod val="50000"/>
              </a:schemeClr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552041" y="4175833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4805144" y="5861613"/>
            <a:ext cx="1315619" cy="369332"/>
          </a:xfrm>
          <a:prstGeom prst="rect">
            <a:avLst/>
          </a:prstGeom>
          <a:noFill/>
          <a:ln w="1905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ymbol" charset="2"/>
                <a:cs typeface="Symbol" charset="2"/>
              </a:rPr>
              <a:t>W</a:t>
            </a:r>
            <a:r>
              <a:rPr lang="en-US" dirty="0" smtClean="0"/>
              <a:t>(1/</a:t>
            </a:r>
            <a:r>
              <a:rPr lang="en-US" i="1" dirty="0" smtClean="0">
                <a:latin typeface="LMRoman10 Regular"/>
                <a:cs typeface="LMRoman10 Regular"/>
              </a:rPr>
              <a:t>v</a:t>
            </a:r>
            <a:r>
              <a:rPr lang="en-US" dirty="0" smtClean="0"/>
              <a:t>) gap!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H="1" flipV="1">
            <a:off x="4634488" y="4189345"/>
            <a:ext cx="553976" cy="158854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5742446" y="5316761"/>
            <a:ext cx="189163" cy="45924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366639" y="2909871"/>
            <a:ext cx="466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2-p</a:t>
            </a:r>
            <a:endParaRPr lang="en-US" sz="1400" i="1" dirty="0"/>
          </a:p>
        </p:txBody>
      </p:sp>
      <p:sp>
        <p:nvSpPr>
          <p:cNvPr id="32" name="TextBox 31"/>
          <p:cNvSpPr txBox="1"/>
          <p:nvPr/>
        </p:nvSpPr>
        <p:spPr>
          <a:xfrm>
            <a:off x="6515271" y="5316760"/>
            <a:ext cx="3340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p</a:t>
            </a:r>
            <a:endParaRPr lang="en-US" sz="14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6513846" y="4898841"/>
            <a:ext cx="317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v</a:t>
            </a:r>
            <a:endParaRPr lang="en-US" sz="1400" i="1" dirty="0"/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4215631" y="4647431"/>
            <a:ext cx="2336410" cy="67550"/>
          </a:xfrm>
          <a:prstGeom prst="straightConnector1">
            <a:avLst/>
          </a:prstGeom>
          <a:ln>
            <a:solidFill>
              <a:srgbClr val="1469A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031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1"/>
      <p:bldP spid="35" grpId="0" animBg="1"/>
      <p:bldP spid="7" grpId="0"/>
      <p:bldP spid="7" grpId="1"/>
      <p:bldP spid="32" grpId="1"/>
      <p:bldP spid="36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1806156"/>
            <a:ext cx="7610476" cy="46381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“Free-trial” pricing (</a:t>
            </a:r>
            <a:r>
              <a:rPr lang="en-US" i="1" dirty="0" err="1" smtClean="0"/>
              <a:t>c</a:t>
            </a:r>
            <a:r>
              <a:rPr lang="en-US" dirty="0" err="1" smtClean="0"/>
              <a:t>,</a:t>
            </a:r>
            <a:r>
              <a:rPr lang="en-US" i="1" dirty="0" err="1" smtClean="0"/>
              <a:t>T</a:t>
            </a:r>
            <a:r>
              <a:rPr lang="en-US" dirty="0" smtClean="0"/>
              <a:t>):</a:t>
            </a:r>
          </a:p>
          <a:p>
            <a:pPr marL="0" indent="0">
              <a:spcBef>
                <a:spcPts val="800"/>
              </a:spcBef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Value evolution model: Bounded martingale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Theorem: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6306-EDE7-AB46-89A0-3A9B4D654422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 descr="Screen Shot 2015-11-18 at 4.33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606" y="3323456"/>
            <a:ext cx="6310050" cy="1616367"/>
          </a:xfrm>
          <a:prstGeom prst="rect">
            <a:avLst/>
          </a:prstGeom>
        </p:spPr>
      </p:pic>
      <p:pic>
        <p:nvPicPr>
          <p:cNvPr id="7" name="Picture 6" descr="Screen Shot 2015-11-18 at 9.29.5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770" y="2281903"/>
            <a:ext cx="4404909" cy="321058"/>
          </a:xfrm>
          <a:prstGeom prst="rect">
            <a:avLst/>
          </a:prstGeom>
        </p:spPr>
      </p:pic>
      <p:pic>
        <p:nvPicPr>
          <p:cNvPr id="9" name="Picture 8" descr="Screen Shot 2015-11-18 at 9.32.31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770" y="5408455"/>
            <a:ext cx="6400800" cy="1054100"/>
          </a:xfrm>
          <a:prstGeom prst="rect">
            <a:avLst/>
          </a:prstGeom>
        </p:spPr>
      </p:pic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11/20/15</a:t>
            </a: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80746" y="3255906"/>
            <a:ext cx="6120886" cy="391789"/>
          </a:xfrm>
          <a:prstGeom prst="rect">
            <a:avLst/>
          </a:prstGeom>
          <a:noFill/>
          <a:ln w="28575" cmpd="sng">
            <a:solidFill>
              <a:schemeClr val="accent1">
                <a:lumMod val="75000"/>
              </a:schemeClr>
            </a:solidFill>
          </a:ln>
          <a:effectLst/>
          <a:scene3d>
            <a:camera prst="obliqueTopRight"/>
            <a:lightRig rig="threePt" dir="tl"/>
          </a:scene3d>
          <a:sp3d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9880" y="3215376"/>
            <a:ext cx="14177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chemeClr val="accent1">
                    <a:lumMod val="75000"/>
                  </a:schemeClr>
                </a:solidFill>
              </a:rPr>
              <a:t>Boundedness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Absorption at 0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4862" y="3752106"/>
            <a:ext cx="1058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Martingale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213" y="4067731"/>
            <a:ext cx="91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Bounded </a:t>
            </a:r>
          </a:p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step size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8910" y="4496381"/>
            <a:ext cx="9887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Minimum</a:t>
            </a:r>
          </a:p>
          <a:p>
            <a:pPr algn="r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variance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14424" y="5006091"/>
            <a:ext cx="7127674" cy="1535964"/>
          </a:xfrm>
          <a:prstGeom prst="rect">
            <a:avLst/>
          </a:prstGeom>
          <a:solidFill>
            <a:schemeClr val="accent4">
              <a:lumMod val="50000"/>
              <a:alpha val="22000"/>
            </a:schemeClr>
          </a:solidFill>
          <a:ln w="28575" cmpd="sng">
            <a:solidFill>
              <a:schemeClr val="accent4">
                <a:lumMod val="50000"/>
              </a:schemeClr>
            </a:solidFill>
          </a:ln>
          <a:effectLst/>
          <a:scene3d>
            <a:camera prst="obliqueTopRight"/>
            <a:lightRig rig="threePt" dir="tl"/>
          </a:scene3d>
          <a:sp3d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307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4283E-7 3.64099E-6 L 8.64283E-7 0.065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2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4283E-7 0.065 L 0.00017 0.13069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2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13092 L 0.00017 0.19384 " pathEditMode="relative" ptsTypes="AA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</a:t>
            </a:r>
            <a:r>
              <a:rPr lang="en-US" i="1" dirty="0" smtClean="0">
                <a:latin typeface="Times New Roman"/>
                <a:cs typeface="Times New Roman"/>
              </a:rPr>
              <a:t>V</a:t>
            </a:r>
            <a:r>
              <a:rPr lang="en-US" i="1" baseline="-25000" dirty="0" smtClean="0">
                <a:latin typeface="Times New Roman"/>
                <a:cs typeface="Times New Roman"/>
              </a:rPr>
              <a:t>0</a:t>
            </a:r>
            <a:r>
              <a:rPr lang="en-US" dirty="0" smtClean="0"/>
              <a:t>  is unknown, even “buy-it-now” cannot always get a constant fraction of buyer’s expected cumulative value.</a:t>
            </a:r>
          </a:p>
          <a:p>
            <a:r>
              <a:rPr lang="en-US" dirty="0" smtClean="0">
                <a:solidFill>
                  <a:srgbClr val="7A9610"/>
                </a:solidFill>
              </a:rPr>
              <a:t>Price discrimination</a:t>
            </a:r>
            <a:r>
              <a:rPr lang="en-US" dirty="0" smtClean="0"/>
              <a:t>: </a:t>
            </a:r>
            <a:r>
              <a:rPr lang="en-US" dirty="0"/>
              <a:t>buyers with higher values stay longer, pay more, but this is envy free!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Larger market share</a:t>
            </a:r>
            <a:r>
              <a:rPr lang="en-US" dirty="0"/>
              <a:t>: Free trial </a:t>
            </a:r>
            <a:r>
              <a:rPr lang="en-US" dirty="0" smtClean="0"/>
              <a:t>⟹ </a:t>
            </a:r>
            <a:r>
              <a:rPr lang="en-US" dirty="0"/>
              <a:t>even buyers who start out with low initial values have some chance. Good to have</a:t>
            </a:r>
            <a:r>
              <a:rPr lang="en-US" dirty="0" smtClean="0"/>
              <a:t>!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84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Proof intuition for simple random walk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6306-EDE7-AB46-89A0-3A9B4D654422}" type="slidenum">
              <a:rPr lang="en-US" smtClean="0"/>
              <a:t>16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94536" y="6010824"/>
            <a:ext cx="5818069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694536" y="2796985"/>
            <a:ext cx="0" cy="321384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85019" y="5692730"/>
            <a:ext cx="205344" cy="0"/>
          </a:xfrm>
          <a:prstGeom prst="line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85019" y="5468968"/>
            <a:ext cx="205344" cy="0"/>
          </a:xfrm>
          <a:prstGeom prst="line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85019" y="2796985"/>
            <a:ext cx="205344" cy="0"/>
          </a:xfrm>
          <a:prstGeom prst="line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694536" y="2796985"/>
            <a:ext cx="5694863" cy="2895745"/>
          </a:xfrm>
          <a:custGeom>
            <a:avLst/>
            <a:gdLst>
              <a:gd name="connsiteX0" fmla="*/ 0 w 8890000"/>
              <a:gd name="connsiteY0" fmla="*/ 4238625 h 4238625"/>
              <a:gd name="connsiteX1" fmla="*/ 47625 w 8890000"/>
              <a:gd name="connsiteY1" fmla="*/ 4159250 h 4238625"/>
              <a:gd name="connsiteX2" fmla="*/ 63500 w 8890000"/>
              <a:gd name="connsiteY2" fmla="*/ 4111625 h 4238625"/>
              <a:gd name="connsiteX3" fmla="*/ 174625 w 8890000"/>
              <a:gd name="connsiteY3" fmla="*/ 4143375 h 4238625"/>
              <a:gd name="connsiteX4" fmla="*/ 238125 w 8890000"/>
              <a:gd name="connsiteY4" fmla="*/ 4127500 h 4238625"/>
              <a:gd name="connsiteX5" fmla="*/ 254000 w 8890000"/>
              <a:gd name="connsiteY5" fmla="*/ 4079875 h 4238625"/>
              <a:gd name="connsiteX6" fmla="*/ 333375 w 8890000"/>
              <a:gd name="connsiteY6" fmla="*/ 3984625 h 4238625"/>
              <a:gd name="connsiteX7" fmla="*/ 381000 w 8890000"/>
              <a:gd name="connsiteY7" fmla="*/ 3968750 h 4238625"/>
              <a:gd name="connsiteX8" fmla="*/ 428625 w 8890000"/>
              <a:gd name="connsiteY8" fmla="*/ 4000500 h 4238625"/>
              <a:gd name="connsiteX9" fmla="*/ 444500 w 8890000"/>
              <a:gd name="connsiteY9" fmla="*/ 4048125 h 4238625"/>
              <a:gd name="connsiteX10" fmla="*/ 492125 w 8890000"/>
              <a:gd name="connsiteY10" fmla="*/ 4095750 h 4238625"/>
              <a:gd name="connsiteX11" fmla="*/ 539750 w 8890000"/>
              <a:gd name="connsiteY11" fmla="*/ 4191000 h 4238625"/>
              <a:gd name="connsiteX12" fmla="*/ 635000 w 8890000"/>
              <a:gd name="connsiteY12" fmla="*/ 4222750 h 4238625"/>
              <a:gd name="connsiteX13" fmla="*/ 666750 w 8890000"/>
              <a:gd name="connsiteY13" fmla="*/ 4175125 h 4238625"/>
              <a:gd name="connsiteX14" fmla="*/ 698500 w 8890000"/>
              <a:gd name="connsiteY14" fmla="*/ 4064000 h 4238625"/>
              <a:gd name="connsiteX15" fmla="*/ 746125 w 8890000"/>
              <a:gd name="connsiteY15" fmla="*/ 4048125 h 4238625"/>
              <a:gd name="connsiteX16" fmla="*/ 777875 w 8890000"/>
              <a:gd name="connsiteY16" fmla="*/ 4095750 h 4238625"/>
              <a:gd name="connsiteX17" fmla="*/ 825500 w 8890000"/>
              <a:gd name="connsiteY17" fmla="*/ 4079875 h 4238625"/>
              <a:gd name="connsiteX18" fmla="*/ 857250 w 8890000"/>
              <a:gd name="connsiteY18" fmla="*/ 3968750 h 4238625"/>
              <a:gd name="connsiteX19" fmla="*/ 904875 w 8890000"/>
              <a:gd name="connsiteY19" fmla="*/ 3937000 h 4238625"/>
              <a:gd name="connsiteX20" fmla="*/ 1000125 w 8890000"/>
              <a:gd name="connsiteY20" fmla="*/ 3905250 h 4238625"/>
              <a:gd name="connsiteX21" fmla="*/ 1047750 w 8890000"/>
              <a:gd name="connsiteY21" fmla="*/ 3857625 h 4238625"/>
              <a:gd name="connsiteX22" fmla="*/ 1063625 w 8890000"/>
              <a:gd name="connsiteY22" fmla="*/ 3794125 h 4238625"/>
              <a:gd name="connsiteX23" fmla="*/ 1079500 w 8890000"/>
              <a:gd name="connsiteY23" fmla="*/ 3460750 h 4238625"/>
              <a:gd name="connsiteX24" fmla="*/ 1095375 w 8890000"/>
              <a:gd name="connsiteY24" fmla="*/ 3413125 h 4238625"/>
              <a:gd name="connsiteX25" fmla="*/ 1190625 w 8890000"/>
              <a:gd name="connsiteY25" fmla="*/ 3333750 h 4238625"/>
              <a:gd name="connsiteX26" fmla="*/ 1285875 w 8890000"/>
              <a:gd name="connsiteY26" fmla="*/ 3349625 h 4238625"/>
              <a:gd name="connsiteX27" fmla="*/ 1333500 w 8890000"/>
              <a:gd name="connsiteY27" fmla="*/ 3444875 h 4238625"/>
              <a:gd name="connsiteX28" fmla="*/ 1381125 w 8890000"/>
              <a:gd name="connsiteY28" fmla="*/ 3476625 h 4238625"/>
              <a:gd name="connsiteX29" fmla="*/ 1460500 w 8890000"/>
              <a:gd name="connsiteY29" fmla="*/ 3571875 h 4238625"/>
              <a:gd name="connsiteX30" fmla="*/ 1539875 w 8890000"/>
              <a:gd name="connsiteY30" fmla="*/ 3651250 h 4238625"/>
              <a:gd name="connsiteX31" fmla="*/ 1571625 w 8890000"/>
              <a:gd name="connsiteY31" fmla="*/ 3587750 h 4238625"/>
              <a:gd name="connsiteX32" fmla="*/ 1635125 w 8890000"/>
              <a:gd name="connsiteY32" fmla="*/ 3540125 h 4238625"/>
              <a:gd name="connsiteX33" fmla="*/ 1682750 w 8890000"/>
              <a:gd name="connsiteY33" fmla="*/ 3492500 h 4238625"/>
              <a:gd name="connsiteX34" fmla="*/ 1762125 w 8890000"/>
              <a:gd name="connsiteY34" fmla="*/ 3413125 h 4238625"/>
              <a:gd name="connsiteX35" fmla="*/ 1809750 w 8890000"/>
              <a:gd name="connsiteY35" fmla="*/ 3429000 h 4238625"/>
              <a:gd name="connsiteX36" fmla="*/ 1889125 w 8890000"/>
              <a:gd name="connsiteY36" fmla="*/ 3556000 h 4238625"/>
              <a:gd name="connsiteX37" fmla="*/ 1984375 w 8890000"/>
              <a:gd name="connsiteY37" fmla="*/ 3683000 h 4238625"/>
              <a:gd name="connsiteX38" fmla="*/ 2032000 w 8890000"/>
              <a:gd name="connsiteY38" fmla="*/ 3730625 h 4238625"/>
              <a:gd name="connsiteX39" fmla="*/ 2063750 w 8890000"/>
              <a:gd name="connsiteY39" fmla="*/ 3794125 h 4238625"/>
              <a:gd name="connsiteX40" fmla="*/ 2159000 w 8890000"/>
              <a:gd name="connsiteY40" fmla="*/ 3825875 h 4238625"/>
              <a:gd name="connsiteX41" fmla="*/ 2206625 w 8890000"/>
              <a:gd name="connsiteY41" fmla="*/ 3810000 h 4238625"/>
              <a:gd name="connsiteX42" fmla="*/ 2270125 w 8890000"/>
              <a:gd name="connsiteY42" fmla="*/ 3698875 h 4238625"/>
              <a:gd name="connsiteX43" fmla="*/ 2317750 w 8890000"/>
              <a:gd name="connsiteY43" fmla="*/ 3190875 h 4238625"/>
              <a:gd name="connsiteX44" fmla="*/ 2349500 w 8890000"/>
              <a:gd name="connsiteY44" fmla="*/ 3048000 h 4238625"/>
              <a:gd name="connsiteX45" fmla="*/ 2397125 w 8890000"/>
              <a:gd name="connsiteY45" fmla="*/ 2921000 h 4238625"/>
              <a:gd name="connsiteX46" fmla="*/ 2444750 w 8890000"/>
              <a:gd name="connsiteY46" fmla="*/ 2873375 h 4238625"/>
              <a:gd name="connsiteX47" fmla="*/ 2682875 w 8890000"/>
              <a:gd name="connsiteY47" fmla="*/ 2857500 h 4238625"/>
              <a:gd name="connsiteX48" fmla="*/ 2730500 w 8890000"/>
              <a:gd name="connsiteY48" fmla="*/ 2730500 h 4238625"/>
              <a:gd name="connsiteX49" fmla="*/ 2762250 w 8890000"/>
              <a:gd name="connsiteY49" fmla="*/ 2635250 h 4238625"/>
              <a:gd name="connsiteX50" fmla="*/ 2778125 w 8890000"/>
              <a:gd name="connsiteY50" fmla="*/ 2587625 h 4238625"/>
              <a:gd name="connsiteX51" fmla="*/ 2794000 w 8890000"/>
              <a:gd name="connsiteY51" fmla="*/ 2540000 h 4238625"/>
              <a:gd name="connsiteX52" fmla="*/ 2825750 w 8890000"/>
              <a:gd name="connsiteY52" fmla="*/ 2413000 h 4238625"/>
              <a:gd name="connsiteX53" fmla="*/ 2889250 w 8890000"/>
              <a:gd name="connsiteY53" fmla="*/ 1968500 h 4238625"/>
              <a:gd name="connsiteX54" fmla="*/ 2968625 w 8890000"/>
              <a:gd name="connsiteY54" fmla="*/ 1905000 h 4238625"/>
              <a:gd name="connsiteX55" fmla="*/ 3079750 w 8890000"/>
              <a:gd name="connsiteY55" fmla="*/ 1857375 h 4238625"/>
              <a:gd name="connsiteX56" fmla="*/ 3238500 w 8890000"/>
              <a:gd name="connsiteY56" fmla="*/ 1889125 h 4238625"/>
              <a:gd name="connsiteX57" fmla="*/ 3254375 w 8890000"/>
              <a:gd name="connsiteY57" fmla="*/ 1968500 h 4238625"/>
              <a:gd name="connsiteX58" fmla="*/ 3286125 w 8890000"/>
              <a:gd name="connsiteY58" fmla="*/ 2127250 h 4238625"/>
              <a:gd name="connsiteX59" fmla="*/ 3317875 w 8890000"/>
              <a:gd name="connsiteY59" fmla="*/ 2190750 h 4238625"/>
              <a:gd name="connsiteX60" fmla="*/ 3349625 w 8890000"/>
              <a:gd name="connsiteY60" fmla="*/ 2286000 h 4238625"/>
              <a:gd name="connsiteX61" fmla="*/ 3413125 w 8890000"/>
              <a:gd name="connsiteY61" fmla="*/ 2381250 h 4238625"/>
              <a:gd name="connsiteX62" fmla="*/ 3508375 w 8890000"/>
              <a:gd name="connsiteY62" fmla="*/ 2365375 h 4238625"/>
              <a:gd name="connsiteX63" fmla="*/ 3524250 w 8890000"/>
              <a:gd name="connsiteY63" fmla="*/ 2317750 h 4238625"/>
              <a:gd name="connsiteX64" fmla="*/ 3540125 w 8890000"/>
              <a:gd name="connsiteY64" fmla="*/ 2238375 h 4238625"/>
              <a:gd name="connsiteX65" fmla="*/ 3556000 w 8890000"/>
              <a:gd name="connsiteY65" fmla="*/ 1412875 h 4238625"/>
              <a:gd name="connsiteX66" fmla="*/ 3619500 w 8890000"/>
              <a:gd name="connsiteY66" fmla="*/ 1285875 h 4238625"/>
              <a:gd name="connsiteX67" fmla="*/ 3730625 w 8890000"/>
              <a:gd name="connsiteY67" fmla="*/ 1301750 h 4238625"/>
              <a:gd name="connsiteX68" fmla="*/ 3746500 w 8890000"/>
              <a:gd name="connsiteY68" fmla="*/ 1349375 h 4238625"/>
              <a:gd name="connsiteX69" fmla="*/ 3778250 w 8890000"/>
              <a:gd name="connsiteY69" fmla="*/ 1397000 h 4238625"/>
              <a:gd name="connsiteX70" fmla="*/ 3810000 w 8890000"/>
              <a:gd name="connsiteY70" fmla="*/ 1508125 h 4238625"/>
              <a:gd name="connsiteX71" fmla="*/ 3857625 w 8890000"/>
              <a:gd name="connsiteY71" fmla="*/ 1444625 h 4238625"/>
              <a:gd name="connsiteX72" fmla="*/ 3873500 w 8890000"/>
              <a:gd name="connsiteY72" fmla="*/ 1381125 h 4238625"/>
              <a:gd name="connsiteX73" fmla="*/ 3889375 w 8890000"/>
              <a:gd name="connsiteY73" fmla="*/ 1285875 h 4238625"/>
              <a:gd name="connsiteX74" fmla="*/ 3905250 w 8890000"/>
              <a:gd name="connsiteY74" fmla="*/ 1174750 h 4238625"/>
              <a:gd name="connsiteX75" fmla="*/ 3937000 w 8890000"/>
              <a:gd name="connsiteY75" fmla="*/ 1047750 h 4238625"/>
              <a:gd name="connsiteX76" fmla="*/ 3952875 w 8890000"/>
              <a:gd name="connsiteY76" fmla="*/ 968375 h 4238625"/>
              <a:gd name="connsiteX77" fmla="*/ 3968750 w 8890000"/>
              <a:gd name="connsiteY77" fmla="*/ 920750 h 4238625"/>
              <a:gd name="connsiteX78" fmla="*/ 3984625 w 8890000"/>
              <a:gd name="connsiteY78" fmla="*/ 857250 h 4238625"/>
              <a:gd name="connsiteX79" fmla="*/ 4000500 w 8890000"/>
              <a:gd name="connsiteY79" fmla="*/ 809625 h 4238625"/>
              <a:gd name="connsiteX80" fmla="*/ 4048125 w 8890000"/>
              <a:gd name="connsiteY80" fmla="*/ 650875 h 4238625"/>
              <a:gd name="connsiteX81" fmla="*/ 4095750 w 8890000"/>
              <a:gd name="connsiteY81" fmla="*/ 460375 h 4238625"/>
              <a:gd name="connsiteX82" fmla="*/ 4111625 w 8890000"/>
              <a:gd name="connsiteY82" fmla="*/ 349250 h 4238625"/>
              <a:gd name="connsiteX83" fmla="*/ 4143375 w 8890000"/>
              <a:gd name="connsiteY83" fmla="*/ 238125 h 4238625"/>
              <a:gd name="connsiteX84" fmla="*/ 4175125 w 8890000"/>
              <a:gd name="connsiteY84" fmla="*/ 111125 h 4238625"/>
              <a:gd name="connsiteX85" fmla="*/ 4349750 w 8890000"/>
              <a:gd name="connsiteY85" fmla="*/ 15875 h 4238625"/>
              <a:gd name="connsiteX86" fmla="*/ 4429125 w 8890000"/>
              <a:gd name="connsiteY86" fmla="*/ 0 h 4238625"/>
              <a:gd name="connsiteX87" fmla="*/ 4460875 w 8890000"/>
              <a:gd name="connsiteY87" fmla="*/ 47625 h 4238625"/>
              <a:gd name="connsiteX88" fmla="*/ 4492625 w 8890000"/>
              <a:gd name="connsiteY88" fmla="*/ 190500 h 4238625"/>
              <a:gd name="connsiteX89" fmla="*/ 4508500 w 8890000"/>
              <a:gd name="connsiteY89" fmla="*/ 238125 h 4238625"/>
              <a:gd name="connsiteX90" fmla="*/ 4540250 w 8890000"/>
              <a:gd name="connsiteY90" fmla="*/ 381000 h 4238625"/>
              <a:gd name="connsiteX91" fmla="*/ 4667250 w 8890000"/>
              <a:gd name="connsiteY91" fmla="*/ 492125 h 4238625"/>
              <a:gd name="connsiteX92" fmla="*/ 4714875 w 8890000"/>
              <a:gd name="connsiteY92" fmla="*/ 523875 h 4238625"/>
              <a:gd name="connsiteX93" fmla="*/ 4762500 w 8890000"/>
              <a:gd name="connsiteY93" fmla="*/ 587375 h 4238625"/>
              <a:gd name="connsiteX94" fmla="*/ 4778375 w 8890000"/>
              <a:gd name="connsiteY94" fmla="*/ 650875 h 4238625"/>
              <a:gd name="connsiteX95" fmla="*/ 4794250 w 8890000"/>
              <a:gd name="connsiteY95" fmla="*/ 698500 h 4238625"/>
              <a:gd name="connsiteX96" fmla="*/ 4810125 w 8890000"/>
              <a:gd name="connsiteY96" fmla="*/ 841375 h 4238625"/>
              <a:gd name="connsiteX97" fmla="*/ 4841875 w 8890000"/>
              <a:gd name="connsiteY97" fmla="*/ 889000 h 4238625"/>
              <a:gd name="connsiteX98" fmla="*/ 4905375 w 8890000"/>
              <a:gd name="connsiteY98" fmla="*/ 968375 h 4238625"/>
              <a:gd name="connsiteX99" fmla="*/ 4937125 w 8890000"/>
              <a:gd name="connsiteY99" fmla="*/ 1016000 h 4238625"/>
              <a:gd name="connsiteX100" fmla="*/ 5000625 w 8890000"/>
              <a:gd name="connsiteY100" fmla="*/ 1047750 h 4238625"/>
              <a:gd name="connsiteX101" fmla="*/ 5095875 w 8890000"/>
              <a:gd name="connsiteY101" fmla="*/ 1158875 h 4238625"/>
              <a:gd name="connsiteX102" fmla="*/ 5159375 w 8890000"/>
              <a:gd name="connsiteY102" fmla="*/ 1174750 h 4238625"/>
              <a:gd name="connsiteX103" fmla="*/ 5207000 w 8890000"/>
              <a:gd name="connsiteY103" fmla="*/ 1190625 h 4238625"/>
              <a:gd name="connsiteX104" fmla="*/ 5429250 w 8890000"/>
              <a:gd name="connsiteY104" fmla="*/ 1174750 h 4238625"/>
              <a:gd name="connsiteX105" fmla="*/ 5492750 w 8890000"/>
              <a:gd name="connsiteY105" fmla="*/ 1143000 h 4238625"/>
              <a:gd name="connsiteX106" fmla="*/ 5588000 w 8890000"/>
              <a:gd name="connsiteY106" fmla="*/ 1127125 h 4238625"/>
              <a:gd name="connsiteX107" fmla="*/ 5683250 w 8890000"/>
              <a:gd name="connsiteY107" fmla="*/ 1174750 h 4238625"/>
              <a:gd name="connsiteX108" fmla="*/ 5715000 w 8890000"/>
              <a:gd name="connsiteY108" fmla="*/ 1301750 h 4238625"/>
              <a:gd name="connsiteX109" fmla="*/ 5746750 w 8890000"/>
              <a:gd name="connsiteY109" fmla="*/ 1444625 h 4238625"/>
              <a:gd name="connsiteX110" fmla="*/ 5762625 w 8890000"/>
              <a:gd name="connsiteY110" fmla="*/ 1619250 h 4238625"/>
              <a:gd name="connsiteX111" fmla="*/ 5794375 w 8890000"/>
              <a:gd name="connsiteY111" fmla="*/ 1730375 h 4238625"/>
              <a:gd name="connsiteX112" fmla="*/ 5842000 w 8890000"/>
              <a:gd name="connsiteY112" fmla="*/ 2032000 h 4238625"/>
              <a:gd name="connsiteX113" fmla="*/ 5984875 w 8890000"/>
              <a:gd name="connsiteY113" fmla="*/ 2016125 h 4238625"/>
              <a:gd name="connsiteX114" fmla="*/ 6016625 w 8890000"/>
              <a:gd name="connsiteY114" fmla="*/ 1920875 h 4238625"/>
              <a:gd name="connsiteX115" fmla="*/ 6048375 w 8890000"/>
              <a:gd name="connsiteY115" fmla="*/ 1793875 h 4238625"/>
              <a:gd name="connsiteX116" fmla="*/ 6080125 w 8890000"/>
              <a:gd name="connsiteY116" fmla="*/ 1682750 h 4238625"/>
              <a:gd name="connsiteX117" fmla="*/ 6111875 w 8890000"/>
              <a:gd name="connsiteY117" fmla="*/ 1603375 h 4238625"/>
              <a:gd name="connsiteX118" fmla="*/ 6159500 w 8890000"/>
              <a:gd name="connsiteY118" fmla="*/ 1555750 h 4238625"/>
              <a:gd name="connsiteX119" fmla="*/ 6191250 w 8890000"/>
              <a:gd name="connsiteY119" fmla="*/ 1603375 h 4238625"/>
              <a:gd name="connsiteX120" fmla="*/ 6207125 w 8890000"/>
              <a:gd name="connsiteY120" fmla="*/ 1666875 h 4238625"/>
              <a:gd name="connsiteX121" fmla="*/ 6223000 w 8890000"/>
              <a:gd name="connsiteY121" fmla="*/ 1968500 h 4238625"/>
              <a:gd name="connsiteX122" fmla="*/ 6270625 w 8890000"/>
              <a:gd name="connsiteY122" fmla="*/ 2047875 h 4238625"/>
              <a:gd name="connsiteX123" fmla="*/ 6350000 w 8890000"/>
              <a:gd name="connsiteY123" fmla="*/ 2143125 h 4238625"/>
              <a:gd name="connsiteX124" fmla="*/ 6445250 w 8890000"/>
              <a:gd name="connsiteY124" fmla="*/ 2111375 h 4238625"/>
              <a:gd name="connsiteX125" fmla="*/ 6492875 w 8890000"/>
              <a:gd name="connsiteY125" fmla="*/ 2047875 h 4238625"/>
              <a:gd name="connsiteX126" fmla="*/ 6556375 w 8890000"/>
              <a:gd name="connsiteY126" fmla="*/ 1952625 h 4238625"/>
              <a:gd name="connsiteX127" fmla="*/ 6651625 w 8890000"/>
              <a:gd name="connsiteY127" fmla="*/ 1905000 h 4238625"/>
              <a:gd name="connsiteX128" fmla="*/ 6778625 w 8890000"/>
              <a:gd name="connsiteY128" fmla="*/ 1936750 h 4238625"/>
              <a:gd name="connsiteX129" fmla="*/ 6794500 w 8890000"/>
              <a:gd name="connsiteY129" fmla="*/ 2000250 h 4238625"/>
              <a:gd name="connsiteX130" fmla="*/ 6858000 w 8890000"/>
              <a:gd name="connsiteY130" fmla="*/ 2111375 h 4238625"/>
              <a:gd name="connsiteX131" fmla="*/ 6905625 w 8890000"/>
              <a:gd name="connsiteY131" fmla="*/ 2143125 h 4238625"/>
              <a:gd name="connsiteX132" fmla="*/ 6937375 w 8890000"/>
              <a:gd name="connsiteY132" fmla="*/ 2190750 h 4238625"/>
              <a:gd name="connsiteX133" fmla="*/ 7000875 w 8890000"/>
              <a:gd name="connsiteY133" fmla="*/ 2222500 h 4238625"/>
              <a:gd name="connsiteX134" fmla="*/ 7143750 w 8890000"/>
              <a:gd name="connsiteY134" fmla="*/ 2270125 h 4238625"/>
              <a:gd name="connsiteX135" fmla="*/ 7175500 w 8890000"/>
              <a:gd name="connsiteY135" fmla="*/ 2365375 h 4238625"/>
              <a:gd name="connsiteX136" fmla="*/ 7191375 w 8890000"/>
              <a:gd name="connsiteY136" fmla="*/ 2476500 h 4238625"/>
              <a:gd name="connsiteX137" fmla="*/ 7223125 w 8890000"/>
              <a:gd name="connsiteY137" fmla="*/ 2540000 h 4238625"/>
              <a:gd name="connsiteX138" fmla="*/ 7239000 w 8890000"/>
              <a:gd name="connsiteY138" fmla="*/ 2587625 h 4238625"/>
              <a:gd name="connsiteX139" fmla="*/ 7286625 w 8890000"/>
              <a:gd name="connsiteY139" fmla="*/ 2619375 h 4238625"/>
              <a:gd name="connsiteX140" fmla="*/ 7334250 w 8890000"/>
              <a:gd name="connsiteY140" fmla="*/ 2682875 h 4238625"/>
              <a:gd name="connsiteX141" fmla="*/ 7350125 w 8890000"/>
              <a:gd name="connsiteY141" fmla="*/ 2746375 h 4238625"/>
              <a:gd name="connsiteX142" fmla="*/ 7461250 w 8890000"/>
              <a:gd name="connsiteY142" fmla="*/ 2809875 h 4238625"/>
              <a:gd name="connsiteX143" fmla="*/ 7635875 w 8890000"/>
              <a:gd name="connsiteY143" fmla="*/ 2841625 h 4238625"/>
              <a:gd name="connsiteX144" fmla="*/ 7667625 w 8890000"/>
              <a:gd name="connsiteY144" fmla="*/ 2905125 h 4238625"/>
              <a:gd name="connsiteX145" fmla="*/ 7699375 w 8890000"/>
              <a:gd name="connsiteY145" fmla="*/ 3095625 h 4238625"/>
              <a:gd name="connsiteX146" fmla="*/ 7731125 w 8890000"/>
              <a:gd name="connsiteY146" fmla="*/ 3365500 h 4238625"/>
              <a:gd name="connsiteX147" fmla="*/ 7762875 w 8890000"/>
              <a:gd name="connsiteY147" fmla="*/ 3556000 h 4238625"/>
              <a:gd name="connsiteX148" fmla="*/ 7778750 w 8890000"/>
              <a:gd name="connsiteY148" fmla="*/ 3603625 h 4238625"/>
              <a:gd name="connsiteX149" fmla="*/ 7826375 w 8890000"/>
              <a:gd name="connsiteY149" fmla="*/ 3683000 h 4238625"/>
              <a:gd name="connsiteX150" fmla="*/ 7858125 w 8890000"/>
              <a:gd name="connsiteY150" fmla="*/ 3746500 h 4238625"/>
              <a:gd name="connsiteX151" fmla="*/ 7874000 w 8890000"/>
              <a:gd name="connsiteY151" fmla="*/ 3810000 h 4238625"/>
              <a:gd name="connsiteX152" fmla="*/ 7953375 w 8890000"/>
              <a:gd name="connsiteY152" fmla="*/ 3841750 h 4238625"/>
              <a:gd name="connsiteX153" fmla="*/ 8080375 w 8890000"/>
              <a:gd name="connsiteY153" fmla="*/ 3810000 h 4238625"/>
              <a:gd name="connsiteX154" fmla="*/ 8096250 w 8890000"/>
              <a:gd name="connsiteY154" fmla="*/ 3762375 h 4238625"/>
              <a:gd name="connsiteX155" fmla="*/ 8143875 w 8890000"/>
              <a:gd name="connsiteY155" fmla="*/ 3667125 h 4238625"/>
              <a:gd name="connsiteX156" fmla="*/ 8207375 w 8890000"/>
              <a:gd name="connsiteY156" fmla="*/ 3698875 h 4238625"/>
              <a:gd name="connsiteX157" fmla="*/ 8239125 w 8890000"/>
              <a:gd name="connsiteY157" fmla="*/ 3762375 h 4238625"/>
              <a:gd name="connsiteX158" fmla="*/ 8286750 w 8890000"/>
              <a:gd name="connsiteY158" fmla="*/ 3857625 h 4238625"/>
              <a:gd name="connsiteX159" fmla="*/ 8350250 w 8890000"/>
              <a:gd name="connsiteY159" fmla="*/ 3905250 h 4238625"/>
              <a:gd name="connsiteX160" fmla="*/ 8461375 w 8890000"/>
              <a:gd name="connsiteY160" fmla="*/ 4048125 h 4238625"/>
              <a:gd name="connsiteX161" fmla="*/ 8620125 w 8890000"/>
              <a:gd name="connsiteY161" fmla="*/ 4095750 h 4238625"/>
              <a:gd name="connsiteX162" fmla="*/ 8699500 w 8890000"/>
              <a:gd name="connsiteY162" fmla="*/ 4079875 h 4238625"/>
              <a:gd name="connsiteX163" fmla="*/ 8747125 w 8890000"/>
              <a:gd name="connsiteY163" fmla="*/ 4032250 h 4238625"/>
              <a:gd name="connsiteX164" fmla="*/ 8794750 w 8890000"/>
              <a:gd name="connsiteY164" fmla="*/ 4016375 h 4238625"/>
              <a:gd name="connsiteX165" fmla="*/ 8874125 w 8890000"/>
              <a:gd name="connsiteY165" fmla="*/ 4079875 h 4238625"/>
              <a:gd name="connsiteX166" fmla="*/ 8890000 w 8890000"/>
              <a:gd name="connsiteY166" fmla="*/ 4191000 h 423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</a:cxnLst>
            <a:rect l="l" t="t" r="r" b="b"/>
            <a:pathLst>
              <a:path w="8890000" h="4238625">
                <a:moveTo>
                  <a:pt x="0" y="4238625"/>
                </a:moveTo>
                <a:cubicBezTo>
                  <a:pt x="15875" y="4212167"/>
                  <a:pt x="33826" y="4186848"/>
                  <a:pt x="47625" y="4159250"/>
                </a:cubicBezTo>
                <a:cubicBezTo>
                  <a:pt x="55109" y="4144283"/>
                  <a:pt x="47963" y="4117840"/>
                  <a:pt x="63500" y="4111625"/>
                </a:cubicBezTo>
                <a:cubicBezTo>
                  <a:pt x="72561" y="4108001"/>
                  <a:pt x="160506" y="4138669"/>
                  <a:pt x="174625" y="4143375"/>
                </a:cubicBezTo>
                <a:cubicBezTo>
                  <a:pt x="195792" y="4138083"/>
                  <a:pt x="221088" y="4141130"/>
                  <a:pt x="238125" y="4127500"/>
                </a:cubicBezTo>
                <a:cubicBezTo>
                  <a:pt x="251192" y="4117047"/>
                  <a:pt x="246516" y="4094842"/>
                  <a:pt x="254000" y="4079875"/>
                </a:cubicBezTo>
                <a:cubicBezTo>
                  <a:pt x="268642" y="4050590"/>
                  <a:pt x="307043" y="4002180"/>
                  <a:pt x="333375" y="3984625"/>
                </a:cubicBezTo>
                <a:cubicBezTo>
                  <a:pt x="347298" y="3975343"/>
                  <a:pt x="365125" y="3974042"/>
                  <a:pt x="381000" y="3968750"/>
                </a:cubicBezTo>
                <a:cubicBezTo>
                  <a:pt x="396875" y="3979333"/>
                  <a:pt x="416706" y="3985602"/>
                  <a:pt x="428625" y="4000500"/>
                </a:cubicBezTo>
                <a:cubicBezTo>
                  <a:pt x="439078" y="4013567"/>
                  <a:pt x="435218" y="4034202"/>
                  <a:pt x="444500" y="4048125"/>
                </a:cubicBezTo>
                <a:cubicBezTo>
                  <a:pt x="456953" y="4066805"/>
                  <a:pt x="476250" y="4079875"/>
                  <a:pt x="492125" y="4095750"/>
                </a:cubicBezTo>
                <a:cubicBezTo>
                  <a:pt x="500775" y="4121699"/>
                  <a:pt x="513835" y="4174803"/>
                  <a:pt x="539750" y="4191000"/>
                </a:cubicBezTo>
                <a:cubicBezTo>
                  <a:pt x="568130" y="4208738"/>
                  <a:pt x="635000" y="4222750"/>
                  <a:pt x="635000" y="4222750"/>
                </a:cubicBezTo>
                <a:cubicBezTo>
                  <a:pt x="645583" y="4206875"/>
                  <a:pt x="659234" y="4192662"/>
                  <a:pt x="666750" y="4175125"/>
                </a:cubicBezTo>
                <a:cubicBezTo>
                  <a:pt x="667059" y="4174404"/>
                  <a:pt x="690777" y="4071723"/>
                  <a:pt x="698500" y="4064000"/>
                </a:cubicBezTo>
                <a:cubicBezTo>
                  <a:pt x="710333" y="4052167"/>
                  <a:pt x="730250" y="4053417"/>
                  <a:pt x="746125" y="4048125"/>
                </a:cubicBezTo>
                <a:cubicBezTo>
                  <a:pt x="756708" y="4064000"/>
                  <a:pt x="760160" y="4088664"/>
                  <a:pt x="777875" y="4095750"/>
                </a:cubicBezTo>
                <a:cubicBezTo>
                  <a:pt x="793412" y="4101965"/>
                  <a:pt x="813667" y="4091708"/>
                  <a:pt x="825500" y="4079875"/>
                </a:cubicBezTo>
                <a:cubicBezTo>
                  <a:pt x="833618" y="4071757"/>
                  <a:pt x="856426" y="3969986"/>
                  <a:pt x="857250" y="3968750"/>
                </a:cubicBezTo>
                <a:cubicBezTo>
                  <a:pt x="867833" y="3952875"/>
                  <a:pt x="887440" y="3944749"/>
                  <a:pt x="904875" y="3937000"/>
                </a:cubicBezTo>
                <a:cubicBezTo>
                  <a:pt x="935458" y="3923408"/>
                  <a:pt x="1000125" y="3905250"/>
                  <a:pt x="1000125" y="3905250"/>
                </a:cubicBezTo>
                <a:cubicBezTo>
                  <a:pt x="1016000" y="3889375"/>
                  <a:pt x="1036611" y="3877118"/>
                  <a:pt x="1047750" y="3857625"/>
                </a:cubicBezTo>
                <a:cubicBezTo>
                  <a:pt x="1058575" y="3838682"/>
                  <a:pt x="1061885" y="3815874"/>
                  <a:pt x="1063625" y="3794125"/>
                </a:cubicBezTo>
                <a:cubicBezTo>
                  <a:pt x="1072497" y="3683228"/>
                  <a:pt x="1070261" y="3571617"/>
                  <a:pt x="1079500" y="3460750"/>
                </a:cubicBezTo>
                <a:cubicBezTo>
                  <a:pt x="1080890" y="3444074"/>
                  <a:pt x="1086093" y="3427048"/>
                  <a:pt x="1095375" y="3413125"/>
                </a:cubicBezTo>
                <a:cubicBezTo>
                  <a:pt x="1119821" y="3376455"/>
                  <a:pt x="1155483" y="3357178"/>
                  <a:pt x="1190625" y="3333750"/>
                </a:cubicBezTo>
                <a:cubicBezTo>
                  <a:pt x="1222375" y="3339042"/>
                  <a:pt x="1257085" y="3335230"/>
                  <a:pt x="1285875" y="3349625"/>
                </a:cubicBezTo>
                <a:cubicBezTo>
                  <a:pt x="1330483" y="3371929"/>
                  <a:pt x="1308455" y="3413569"/>
                  <a:pt x="1333500" y="3444875"/>
                </a:cubicBezTo>
                <a:cubicBezTo>
                  <a:pt x="1345419" y="3459773"/>
                  <a:pt x="1365250" y="3466042"/>
                  <a:pt x="1381125" y="3476625"/>
                </a:cubicBezTo>
                <a:cubicBezTo>
                  <a:pt x="1459954" y="3594869"/>
                  <a:pt x="1358640" y="3449643"/>
                  <a:pt x="1460500" y="3571875"/>
                </a:cubicBezTo>
                <a:cubicBezTo>
                  <a:pt x="1526646" y="3651250"/>
                  <a:pt x="1452563" y="3593042"/>
                  <a:pt x="1539875" y="3651250"/>
                </a:cubicBezTo>
                <a:cubicBezTo>
                  <a:pt x="1550458" y="3630083"/>
                  <a:pt x="1556224" y="3605718"/>
                  <a:pt x="1571625" y="3587750"/>
                </a:cubicBezTo>
                <a:cubicBezTo>
                  <a:pt x="1588844" y="3567661"/>
                  <a:pt x="1615036" y="3557344"/>
                  <a:pt x="1635125" y="3540125"/>
                </a:cubicBezTo>
                <a:cubicBezTo>
                  <a:pt x="1652171" y="3525514"/>
                  <a:pt x="1668377" y="3509747"/>
                  <a:pt x="1682750" y="3492500"/>
                </a:cubicBezTo>
                <a:cubicBezTo>
                  <a:pt x="1748896" y="3413125"/>
                  <a:pt x="1674813" y="3471333"/>
                  <a:pt x="1762125" y="3413125"/>
                </a:cubicBezTo>
                <a:cubicBezTo>
                  <a:pt x="1778000" y="3418417"/>
                  <a:pt x="1796895" y="3418287"/>
                  <a:pt x="1809750" y="3429000"/>
                </a:cubicBezTo>
                <a:cubicBezTo>
                  <a:pt x="1861751" y="3472334"/>
                  <a:pt x="1854328" y="3503805"/>
                  <a:pt x="1889125" y="3556000"/>
                </a:cubicBezTo>
                <a:cubicBezTo>
                  <a:pt x="1918478" y="3600029"/>
                  <a:pt x="1946957" y="3645582"/>
                  <a:pt x="1984375" y="3683000"/>
                </a:cubicBezTo>
                <a:cubicBezTo>
                  <a:pt x="2000250" y="3698875"/>
                  <a:pt x="2018951" y="3712356"/>
                  <a:pt x="2032000" y="3730625"/>
                </a:cubicBezTo>
                <a:cubicBezTo>
                  <a:pt x="2045755" y="3749882"/>
                  <a:pt x="2044818" y="3779926"/>
                  <a:pt x="2063750" y="3794125"/>
                </a:cubicBezTo>
                <a:cubicBezTo>
                  <a:pt x="2090524" y="3814205"/>
                  <a:pt x="2159000" y="3825875"/>
                  <a:pt x="2159000" y="3825875"/>
                </a:cubicBezTo>
                <a:cubicBezTo>
                  <a:pt x="2174875" y="3820583"/>
                  <a:pt x="2193558" y="3820453"/>
                  <a:pt x="2206625" y="3810000"/>
                </a:cubicBezTo>
                <a:cubicBezTo>
                  <a:pt x="2225324" y="3795041"/>
                  <a:pt x="2262313" y="3714500"/>
                  <a:pt x="2270125" y="3698875"/>
                </a:cubicBezTo>
                <a:cubicBezTo>
                  <a:pt x="2272751" y="3668677"/>
                  <a:pt x="2301435" y="3305077"/>
                  <a:pt x="2317750" y="3190875"/>
                </a:cubicBezTo>
                <a:cubicBezTo>
                  <a:pt x="2327326" y="3123844"/>
                  <a:pt x="2335634" y="3110396"/>
                  <a:pt x="2349500" y="3048000"/>
                </a:cubicBezTo>
                <a:cubicBezTo>
                  <a:pt x="2366083" y="2973377"/>
                  <a:pt x="2352553" y="2974486"/>
                  <a:pt x="2397125" y="2921000"/>
                </a:cubicBezTo>
                <a:cubicBezTo>
                  <a:pt x="2411498" y="2903753"/>
                  <a:pt x="2422834" y="2878245"/>
                  <a:pt x="2444750" y="2873375"/>
                </a:cubicBezTo>
                <a:cubicBezTo>
                  <a:pt x="2522407" y="2856118"/>
                  <a:pt x="2603500" y="2862792"/>
                  <a:pt x="2682875" y="2857500"/>
                </a:cubicBezTo>
                <a:cubicBezTo>
                  <a:pt x="2730055" y="2715960"/>
                  <a:pt x="2654571" y="2939306"/>
                  <a:pt x="2730500" y="2730500"/>
                </a:cubicBezTo>
                <a:cubicBezTo>
                  <a:pt x="2741937" y="2699048"/>
                  <a:pt x="2751667" y="2667000"/>
                  <a:pt x="2762250" y="2635250"/>
                </a:cubicBezTo>
                <a:lnTo>
                  <a:pt x="2778125" y="2587625"/>
                </a:lnTo>
                <a:cubicBezTo>
                  <a:pt x="2783417" y="2571750"/>
                  <a:pt x="2790718" y="2556409"/>
                  <a:pt x="2794000" y="2540000"/>
                </a:cubicBezTo>
                <a:cubicBezTo>
                  <a:pt x="2813157" y="2444216"/>
                  <a:pt x="2801342" y="2486223"/>
                  <a:pt x="2825750" y="2413000"/>
                </a:cubicBezTo>
                <a:cubicBezTo>
                  <a:pt x="2827155" y="2395433"/>
                  <a:pt x="2788464" y="2069286"/>
                  <a:pt x="2889250" y="1968500"/>
                </a:cubicBezTo>
                <a:cubicBezTo>
                  <a:pt x="2913209" y="1944541"/>
                  <a:pt x="2940432" y="1923795"/>
                  <a:pt x="2968625" y="1905000"/>
                </a:cubicBezTo>
                <a:cubicBezTo>
                  <a:pt x="3007859" y="1878844"/>
                  <a:pt x="3037417" y="1871486"/>
                  <a:pt x="3079750" y="1857375"/>
                </a:cubicBezTo>
                <a:cubicBezTo>
                  <a:pt x="3132667" y="1867958"/>
                  <a:pt x="3192972" y="1860153"/>
                  <a:pt x="3238500" y="1889125"/>
                </a:cubicBezTo>
                <a:cubicBezTo>
                  <a:pt x="3261264" y="1903611"/>
                  <a:pt x="3249548" y="1941953"/>
                  <a:pt x="3254375" y="1968500"/>
                </a:cubicBezTo>
                <a:cubicBezTo>
                  <a:pt x="3260830" y="2004004"/>
                  <a:pt x="3271260" y="2087609"/>
                  <a:pt x="3286125" y="2127250"/>
                </a:cubicBezTo>
                <a:cubicBezTo>
                  <a:pt x="3294434" y="2149408"/>
                  <a:pt x="3309086" y="2168778"/>
                  <a:pt x="3317875" y="2190750"/>
                </a:cubicBezTo>
                <a:cubicBezTo>
                  <a:pt x="3330304" y="2221824"/>
                  <a:pt x="3331061" y="2258153"/>
                  <a:pt x="3349625" y="2286000"/>
                </a:cubicBezTo>
                <a:lnTo>
                  <a:pt x="3413125" y="2381250"/>
                </a:lnTo>
                <a:cubicBezTo>
                  <a:pt x="3444875" y="2375958"/>
                  <a:pt x="3480428" y="2381345"/>
                  <a:pt x="3508375" y="2365375"/>
                </a:cubicBezTo>
                <a:cubicBezTo>
                  <a:pt x="3522904" y="2357073"/>
                  <a:pt x="3520191" y="2333984"/>
                  <a:pt x="3524250" y="2317750"/>
                </a:cubicBezTo>
                <a:cubicBezTo>
                  <a:pt x="3530794" y="2291573"/>
                  <a:pt x="3534833" y="2264833"/>
                  <a:pt x="3540125" y="2238375"/>
                </a:cubicBezTo>
                <a:cubicBezTo>
                  <a:pt x="3545417" y="1963208"/>
                  <a:pt x="3546515" y="1687929"/>
                  <a:pt x="3556000" y="1412875"/>
                </a:cubicBezTo>
                <a:cubicBezTo>
                  <a:pt x="3559579" y="1309094"/>
                  <a:pt x="3554241" y="1329381"/>
                  <a:pt x="3619500" y="1285875"/>
                </a:cubicBezTo>
                <a:cubicBezTo>
                  <a:pt x="3656542" y="1291167"/>
                  <a:pt x="3697158" y="1285016"/>
                  <a:pt x="3730625" y="1301750"/>
                </a:cubicBezTo>
                <a:cubicBezTo>
                  <a:pt x="3745592" y="1309234"/>
                  <a:pt x="3739016" y="1334408"/>
                  <a:pt x="3746500" y="1349375"/>
                </a:cubicBezTo>
                <a:cubicBezTo>
                  <a:pt x="3755033" y="1366440"/>
                  <a:pt x="3769717" y="1379935"/>
                  <a:pt x="3778250" y="1397000"/>
                </a:cubicBezTo>
                <a:cubicBezTo>
                  <a:pt x="3789637" y="1419774"/>
                  <a:pt x="3804914" y="1487780"/>
                  <a:pt x="3810000" y="1508125"/>
                </a:cubicBezTo>
                <a:cubicBezTo>
                  <a:pt x="3825875" y="1486958"/>
                  <a:pt x="3845792" y="1468290"/>
                  <a:pt x="3857625" y="1444625"/>
                </a:cubicBezTo>
                <a:cubicBezTo>
                  <a:pt x="3867382" y="1425110"/>
                  <a:pt x="3869221" y="1402519"/>
                  <a:pt x="3873500" y="1381125"/>
                </a:cubicBezTo>
                <a:cubicBezTo>
                  <a:pt x="3879813" y="1349562"/>
                  <a:pt x="3884481" y="1317689"/>
                  <a:pt x="3889375" y="1285875"/>
                </a:cubicBezTo>
                <a:cubicBezTo>
                  <a:pt x="3895065" y="1248892"/>
                  <a:pt x="3897912" y="1211441"/>
                  <a:pt x="3905250" y="1174750"/>
                </a:cubicBezTo>
                <a:cubicBezTo>
                  <a:pt x="3913808" y="1131961"/>
                  <a:pt x="3927188" y="1090269"/>
                  <a:pt x="3937000" y="1047750"/>
                </a:cubicBezTo>
                <a:cubicBezTo>
                  <a:pt x="3943067" y="1021459"/>
                  <a:pt x="3946331" y="994552"/>
                  <a:pt x="3952875" y="968375"/>
                </a:cubicBezTo>
                <a:cubicBezTo>
                  <a:pt x="3956934" y="952141"/>
                  <a:pt x="3964153" y="936840"/>
                  <a:pt x="3968750" y="920750"/>
                </a:cubicBezTo>
                <a:cubicBezTo>
                  <a:pt x="3974744" y="899771"/>
                  <a:pt x="3978631" y="878229"/>
                  <a:pt x="3984625" y="857250"/>
                </a:cubicBezTo>
                <a:cubicBezTo>
                  <a:pt x="3989222" y="841160"/>
                  <a:pt x="3996441" y="825859"/>
                  <a:pt x="4000500" y="809625"/>
                </a:cubicBezTo>
                <a:cubicBezTo>
                  <a:pt x="4036273" y="666534"/>
                  <a:pt x="3991242" y="793083"/>
                  <a:pt x="4048125" y="650875"/>
                </a:cubicBezTo>
                <a:cubicBezTo>
                  <a:pt x="4101763" y="329049"/>
                  <a:pt x="4020278" y="787419"/>
                  <a:pt x="4095750" y="460375"/>
                </a:cubicBezTo>
                <a:cubicBezTo>
                  <a:pt x="4104164" y="423915"/>
                  <a:pt x="4103785" y="385837"/>
                  <a:pt x="4111625" y="349250"/>
                </a:cubicBezTo>
                <a:cubicBezTo>
                  <a:pt x="4119697" y="311581"/>
                  <a:pt x="4133449" y="275348"/>
                  <a:pt x="4143375" y="238125"/>
                </a:cubicBezTo>
                <a:cubicBezTo>
                  <a:pt x="4154618" y="195962"/>
                  <a:pt x="4138817" y="135330"/>
                  <a:pt x="4175125" y="111125"/>
                </a:cubicBezTo>
                <a:cubicBezTo>
                  <a:pt x="4224797" y="78010"/>
                  <a:pt x="4298298" y="26165"/>
                  <a:pt x="4349750" y="15875"/>
                </a:cubicBezTo>
                <a:lnTo>
                  <a:pt x="4429125" y="0"/>
                </a:lnTo>
                <a:cubicBezTo>
                  <a:pt x="4439708" y="15875"/>
                  <a:pt x="4453359" y="30088"/>
                  <a:pt x="4460875" y="47625"/>
                </a:cubicBezTo>
                <a:cubicBezTo>
                  <a:pt x="4470653" y="70440"/>
                  <a:pt x="4488104" y="172418"/>
                  <a:pt x="4492625" y="190500"/>
                </a:cubicBezTo>
                <a:cubicBezTo>
                  <a:pt x="4496684" y="206734"/>
                  <a:pt x="4504870" y="221790"/>
                  <a:pt x="4508500" y="238125"/>
                </a:cubicBezTo>
                <a:cubicBezTo>
                  <a:pt x="4518255" y="282025"/>
                  <a:pt x="4518808" y="338116"/>
                  <a:pt x="4540250" y="381000"/>
                </a:cubicBezTo>
                <a:cubicBezTo>
                  <a:pt x="4573323" y="447146"/>
                  <a:pt x="4595812" y="444500"/>
                  <a:pt x="4667250" y="492125"/>
                </a:cubicBezTo>
                <a:cubicBezTo>
                  <a:pt x="4683125" y="502708"/>
                  <a:pt x="4703427" y="508611"/>
                  <a:pt x="4714875" y="523875"/>
                </a:cubicBezTo>
                <a:lnTo>
                  <a:pt x="4762500" y="587375"/>
                </a:lnTo>
                <a:cubicBezTo>
                  <a:pt x="4767792" y="608542"/>
                  <a:pt x="4772381" y="629896"/>
                  <a:pt x="4778375" y="650875"/>
                </a:cubicBezTo>
                <a:cubicBezTo>
                  <a:pt x="4782972" y="666965"/>
                  <a:pt x="4791499" y="681994"/>
                  <a:pt x="4794250" y="698500"/>
                </a:cubicBezTo>
                <a:cubicBezTo>
                  <a:pt x="4802128" y="745766"/>
                  <a:pt x="4798503" y="794888"/>
                  <a:pt x="4810125" y="841375"/>
                </a:cubicBezTo>
                <a:cubicBezTo>
                  <a:pt x="4814752" y="859885"/>
                  <a:pt x="4830427" y="873736"/>
                  <a:pt x="4841875" y="889000"/>
                </a:cubicBezTo>
                <a:cubicBezTo>
                  <a:pt x="4862205" y="916107"/>
                  <a:pt x="4885045" y="941268"/>
                  <a:pt x="4905375" y="968375"/>
                </a:cubicBezTo>
                <a:cubicBezTo>
                  <a:pt x="4916823" y="983639"/>
                  <a:pt x="4922468" y="1003786"/>
                  <a:pt x="4937125" y="1016000"/>
                </a:cubicBezTo>
                <a:cubicBezTo>
                  <a:pt x="4955305" y="1031150"/>
                  <a:pt x="4979458" y="1037167"/>
                  <a:pt x="5000625" y="1047750"/>
                </a:cubicBezTo>
                <a:cubicBezTo>
                  <a:pt x="5027948" y="1088735"/>
                  <a:pt x="5051880" y="1131378"/>
                  <a:pt x="5095875" y="1158875"/>
                </a:cubicBezTo>
                <a:cubicBezTo>
                  <a:pt x="5114377" y="1170439"/>
                  <a:pt x="5138396" y="1168756"/>
                  <a:pt x="5159375" y="1174750"/>
                </a:cubicBezTo>
                <a:cubicBezTo>
                  <a:pt x="5175465" y="1179347"/>
                  <a:pt x="5191125" y="1185333"/>
                  <a:pt x="5207000" y="1190625"/>
                </a:cubicBezTo>
                <a:cubicBezTo>
                  <a:pt x="5281083" y="1185333"/>
                  <a:pt x="5355988" y="1186960"/>
                  <a:pt x="5429250" y="1174750"/>
                </a:cubicBezTo>
                <a:cubicBezTo>
                  <a:pt x="5452593" y="1170859"/>
                  <a:pt x="5470083" y="1149800"/>
                  <a:pt x="5492750" y="1143000"/>
                </a:cubicBezTo>
                <a:cubicBezTo>
                  <a:pt x="5523580" y="1133751"/>
                  <a:pt x="5556250" y="1132417"/>
                  <a:pt x="5588000" y="1127125"/>
                </a:cubicBezTo>
                <a:cubicBezTo>
                  <a:pt x="5619750" y="1143000"/>
                  <a:pt x="5662371" y="1146042"/>
                  <a:pt x="5683250" y="1174750"/>
                </a:cubicBezTo>
                <a:cubicBezTo>
                  <a:pt x="5708916" y="1210040"/>
                  <a:pt x="5706442" y="1258961"/>
                  <a:pt x="5715000" y="1301750"/>
                </a:cubicBezTo>
                <a:cubicBezTo>
                  <a:pt x="5735154" y="1402519"/>
                  <a:pt x="5724331" y="1354948"/>
                  <a:pt x="5746750" y="1444625"/>
                </a:cubicBezTo>
                <a:cubicBezTo>
                  <a:pt x="5752042" y="1502833"/>
                  <a:pt x="5753016" y="1561597"/>
                  <a:pt x="5762625" y="1619250"/>
                </a:cubicBezTo>
                <a:cubicBezTo>
                  <a:pt x="5768958" y="1657250"/>
                  <a:pt x="5788367" y="1692323"/>
                  <a:pt x="5794375" y="1730375"/>
                </a:cubicBezTo>
                <a:cubicBezTo>
                  <a:pt x="5851598" y="2092786"/>
                  <a:pt x="5769681" y="1778883"/>
                  <a:pt x="5842000" y="2032000"/>
                </a:cubicBezTo>
                <a:cubicBezTo>
                  <a:pt x="5889625" y="2026708"/>
                  <a:pt x="5944448" y="2041851"/>
                  <a:pt x="5984875" y="2016125"/>
                </a:cubicBezTo>
                <a:cubicBezTo>
                  <a:pt x="6013110" y="1998157"/>
                  <a:pt x="6008508" y="1953343"/>
                  <a:pt x="6016625" y="1920875"/>
                </a:cubicBezTo>
                <a:lnTo>
                  <a:pt x="6048375" y="1793875"/>
                </a:lnTo>
                <a:cubicBezTo>
                  <a:pt x="6060885" y="1743835"/>
                  <a:pt x="6063044" y="1728299"/>
                  <a:pt x="6080125" y="1682750"/>
                </a:cubicBezTo>
                <a:cubicBezTo>
                  <a:pt x="6090131" y="1656068"/>
                  <a:pt x="6096772" y="1627540"/>
                  <a:pt x="6111875" y="1603375"/>
                </a:cubicBezTo>
                <a:cubicBezTo>
                  <a:pt x="6123774" y="1584337"/>
                  <a:pt x="6143625" y="1571625"/>
                  <a:pt x="6159500" y="1555750"/>
                </a:cubicBezTo>
                <a:cubicBezTo>
                  <a:pt x="6170083" y="1571625"/>
                  <a:pt x="6183734" y="1585838"/>
                  <a:pt x="6191250" y="1603375"/>
                </a:cubicBezTo>
                <a:cubicBezTo>
                  <a:pt x="6199845" y="1623429"/>
                  <a:pt x="6205235" y="1645139"/>
                  <a:pt x="6207125" y="1666875"/>
                </a:cubicBezTo>
                <a:cubicBezTo>
                  <a:pt x="6215847" y="1767177"/>
                  <a:pt x="6206448" y="1869189"/>
                  <a:pt x="6223000" y="1968500"/>
                </a:cubicBezTo>
                <a:cubicBezTo>
                  <a:pt x="6228073" y="1998936"/>
                  <a:pt x="6254272" y="2021710"/>
                  <a:pt x="6270625" y="2047875"/>
                </a:cubicBezTo>
                <a:cubicBezTo>
                  <a:pt x="6307461" y="2106813"/>
                  <a:pt x="6297553" y="2090678"/>
                  <a:pt x="6350000" y="2143125"/>
                </a:cubicBezTo>
                <a:cubicBezTo>
                  <a:pt x="6381750" y="2132542"/>
                  <a:pt x="6417403" y="2129939"/>
                  <a:pt x="6445250" y="2111375"/>
                </a:cubicBezTo>
                <a:cubicBezTo>
                  <a:pt x="6467265" y="2096699"/>
                  <a:pt x="6477702" y="2069551"/>
                  <a:pt x="6492875" y="2047875"/>
                </a:cubicBezTo>
                <a:cubicBezTo>
                  <a:pt x="6514758" y="2016614"/>
                  <a:pt x="6524625" y="1973792"/>
                  <a:pt x="6556375" y="1952625"/>
                </a:cubicBezTo>
                <a:cubicBezTo>
                  <a:pt x="6617923" y="1911593"/>
                  <a:pt x="6585900" y="1926908"/>
                  <a:pt x="6651625" y="1905000"/>
                </a:cubicBezTo>
                <a:cubicBezTo>
                  <a:pt x="6693958" y="1915583"/>
                  <a:pt x="6742317" y="1912545"/>
                  <a:pt x="6778625" y="1936750"/>
                </a:cubicBezTo>
                <a:cubicBezTo>
                  <a:pt x="6796779" y="1948853"/>
                  <a:pt x="6786839" y="1979821"/>
                  <a:pt x="6794500" y="2000250"/>
                </a:cubicBezTo>
                <a:cubicBezTo>
                  <a:pt x="6801971" y="2020172"/>
                  <a:pt x="6839577" y="2092952"/>
                  <a:pt x="6858000" y="2111375"/>
                </a:cubicBezTo>
                <a:cubicBezTo>
                  <a:pt x="6871491" y="2124866"/>
                  <a:pt x="6889750" y="2132542"/>
                  <a:pt x="6905625" y="2143125"/>
                </a:cubicBezTo>
                <a:cubicBezTo>
                  <a:pt x="6916208" y="2159000"/>
                  <a:pt x="6922718" y="2178536"/>
                  <a:pt x="6937375" y="2190750"/>
                </a:cubicBezTo>
                <a:cubicBezTo>
                  <a:pt x="6955555" y="2205900"/>
                  <a:pt x="6980328" y="2210759"/>
                  <a:pt x="7000875" y="2222500"/>
                </a:cubicBezTo>
                <a:cubicBezTo>
                  <a:pt x="7092790" y="2275023"/>
                  <a:pt x="7000144" y="2246191"/>
                  <a:pt x="7143750" y="2270125"/>
                </a:cubicBezTo>
                <a:cubicBezTo>
                  <a:pt x="7154333" y="2301875"/>
                  <a:pt x="7170767" y="2332244"/>
                  <a:pt x="7175500" y="2365375"/>
                </a:cubicBezTo>
                <a:cubicBezTo>
                  <a:pt x="7180792" y="2402417"/>
                  <a:pt x="7181530" y="2440401"/>
                  <a:pt x="7191375" y="2476500"/>
                </a:cubicBezTo>
                <a:cubicBezTo>
                  <a:pt x="7197602" y="2499331"/>
                  <a:pt x="7213803" y="2518248"/>
                  <a:pt x="7223125" y="2540000"/>
                </a:cubicBezTo>
                <a:cubicBezTo>
                  <a:pt x="7229717" y="2555381"/>
                  <a:pt x="7228547" y="2574558"/>
                  <a:pt x="7239000" y="2587625"/>
                </a:cubicBezTo>
                <a:cubicBezTo>
                  <a:pt x="7250919" y="2602523"/>
                  <a:pt x="7273134" y="2605884"/>
                  <a:pt x="7286625" y="2619375"/>
                </a:cubicBezTo>
                <a:cubicBezTo>
                  <a:pt x="7305334" y="2638084"/>
                  <a:pt x="7318375" y="2661708"/>
                  <a:pt x="7334250" y="2682875"/>
                </a:cubicBezTo>
                <a:cubicBezTo>
                  <a:pt x="7339542" y="2704042"/>
                  <a:pt x="7339300" y="2727432"/>
                  <a:pt x="7350125" y="2746375"/>
                </a:cubicBezTo>
                <a:cubicBezTo>
                  <a:pt x="7379838" y="2798372"/>
                  <a:pt x="7408370" y="2799299"/>
                  <a:pt x="7461250" y="2809875"/>
                </a:cubicBezTo>
                <a:cubicBezTo>
                  <a:pt x="7519264" y="2821478"/>
                  <a:pt x="7577667" y="2831042"/>
                  <a:pt x="7635875" y="2841625"/>
                </a:cubicBezTo>
                <a:cubicBezTo>
                  <a:pt x="7646458" y="2862792"/>
                  <a:pt x="7659316" y="2882967"/>
                  <a:pt x="7667625" y="2905125"/>
                </a:cubicBezTo>
                <a:cubicBezTo>
                  <a:pt x="7686231" y="2954740"/>
                  <a:pt x="7695687" y="3055057"/>
                  <a:pt x="7699375" y="3095625"/>
                </a:cubicBezTo>
                <a:cubicBezTo>
                  <a:pt x="7722842" y="3353767"/>
                  <a:pt x="7690321" y="3243088"/>
                  <a:pt x="7731125" y="3365500"/>
                </a:cubicBezTo>
                <a:cubicBezTo>
                  <a:pt x="7744009" y="3468572"/>
                  <a:pt x="7739566" y="3474420"/>
                  <a:pt x="7762875" y="3556000"/>
                </a:cubicBezTo>
                <a:cubicBezTo>
                  <a:pt x="7767472" y="3572090"/>
                  <a:pt x="7771266" y="3588658"/>
                  <a:pt x="7778750" y="3603625"/>
                </a:cubicBezTo>
                <a:cubicBezTo>
                  <a:pt x="7792549" y="3631223"/>
                  <a:pt x="7811390" y="3656027"/>
                  <a:pt x="7826375" y="3683000"/>
                </a:cubicBezTo>
                <a:cubicBezTo>
                  <a:pt x="7837868" y="3703687"/>
                  <a:pt x="7849816" y="3724342"/>
                  <a:pt x="7858125" y="3746500"/>
                </a:cubicBezTo>
                <a:cubicBezTo>
                  <a:pt x="7865786" y="3766929"/>
                  <a:pt x="7858572" y="3794572"/>
                  <a:pt x="7874000" y="3810000"/>
                </a:cubicBezTo>
                <a:cubicBezTo>
                  <a:pt x="7894150" y="3830150"/>
                  <a:pt x="7926917" y="3831167"/>
                  <a:pt x="7953375" y="3841750"/>
                </a:cubicBezTo>
                <a:cubicBezTo>
                  <a:pt x="7995708" y="3831167"/>
                  <a:pt x="8042230" y="3831192"/>
                  <a:pt x="8080375" y="3810000"/>
                </a:cubicBezTo>
                <a:cubicBezTo>
                  <a:pt x="8095003" y="3801873"/>
                  <a:pt x="8088766" y="3777342"/>
                  <a:pt x="8096250" y="3762375"/>
                </a:cubicBezTo>
                <a:cubicBezTo>
                  <a:pt x="8157798" y="3639278"/>
                  <a:pt x="8103973" y="3786832"/>
                  <a:pt x="8143875" y="3667125"/>
                </a:cubicBezTo>
                <a:cubicBezTo>
                  <a:pt x="8165042" y="3677708"/>
                  <a:pt x="8190641" y="3682141"/>
                  <a:pt x="8207375" y="3698875"/>
                </a:cubicBezTo>
                <a:cubicBezTo>
                  <a:pt x="8224109" y="3715609"/>
                  <a:pt x="8229803" y="3740623"/>
                  <a:pt x="8239125" y="3762375"/>
                </a:cubicBezTo>
                <a:cubicBezTo>
                  <a:pt x="8258492" y="3807565"/>
                  <a:pt x="8248615" y="3819490"/>
                  <a:pt x="8286750" y="3857625"/>
                </a:cubicBezTo>
                <a:cubicBezTo>
                  <a:pt x="8305459" y="3876334"/>
                  <a:pt x="8329083" y="3889375"/>
                  <a:pt x="8350250" y="3905250"/>
                </a:cubicBezTo>
                <a:cubicBezTo>
                  <a:pt x="8382525" y="3969799"/>
                  <a:pt x="8390895" y="4003274"/>
                  <a:pt x="8461375" y="4048125"/>
                </a:cubicBezTo>
                <a:cubicBezTo>
                  <a:pt x="8486383" y="4064039"/>
                  <a:pt x="8583442" y="4086579"/>
                  <a:pt x="8620125" y="4095750"/>
                </a:cubicBezTo>
                <a:cubicBezTo>
                  <a:pt x="8646583" y="4090458"/>
                  <a:pt x="8675366" y="4091942"/>
                  <a:pt x="8699500" y="4079875"/>
                </a:cubicBezTo>
                <a:cubicBezTo>
                  <a:pt x="8719580" y="4069835"/>
                  <a:pt x="8728445" y="4044703"/>
                  <a:pt x="8747125" y="4032250"/>
                </a:cubicBezTo>
                <a:cubicBezTo>
                  <a:pt x="8761048" y="4022968"/>
                  <a:pt x="8778875" y="4021667"/>
                  <a:pt x="8794750" y="4016375"/>
                </a:cubicBezTo>
                <a:cubicBezTo>
                  <a:pt x="8861981" y="4033183"/>
                  <a:pt x="8860940" y="4013949"/>
                  <a:pt x="8874125" y="4079875"/>
                </a:cubicBezTo>
                <a:cubicBezTo>
                  <a:pt x="8881463" y="4116566"/>
                  <a:pt x="8890000" y="4191000"/>
                  <a:pt x="8890000" y="4191000"/>
                </a:cubicBezTo>
              </a:path>
            </a:pathLst>
          </a:custGeom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47209" y="5654340"/>
            <a:ext cx="95826" cy="767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701967" y="5975377"/>
            <a:ext cx="3256942" cy="1"/>
          </a:xfrm>
          <a:prstGeom prst="line">
            <a:avLst/>
          </a:prstGeom>
          <a:ln w="28575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964585" y="5482133"/>
            <a:ext cx="1956" cy="528692"/>
          </a:xfrm>
          <a:prstGeom prst="line">
            <a:avLst/>
          </a:prstGeom>
          <a:ln w="6350" cmpd="sng">
            <a:solidFill>
              <a:schemeClr val="tx1"/>
            </a:solidFill>
            <a:prstDash val="dot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958909" y="5463745"/>
            <a:ext cx="2430490" cy="5223"/>
          </a:xfrm>
          <a:prstGeom prst="line">
            <a:avLst/>
          </a:prstGeom>
          <a:ln w="28575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89989" y="257960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380654" y="5278093"/>
            <a:ext cx="2643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2227" y="5525986"/>
            <a:ext cx="6401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</a:t>
            </a:r>
            <a:r>
              <a:rPr lang="en-US" sz="1400" baseline="-25000" dirty="0" smtClean="0"/>
              <a:t>0 </a:t>
            </a:r>
            <a:r>
              <a:rPr lang="en-US" sz="1400" dirty="0" smtClean="0"/>
              <a:t>= v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 rot="16200000">
            <a:off x="-50638" y="4406324"/>
            <a:ext cx="636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Value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2818376" y="6171496"/>
            <a:ext cx="591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Time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3844559" y="5939716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694536" y="2759691"/>
            <a:ext cx="2885175" cy="3229196"/>
            <a:chOff x="694536" y="2759691"/>
            <a:chExt cx="2885175" cy="3229196"/>
          </a:xfrm>
        </p:grpSpPr>
        <p:sp>
          <p:nvSpPr>
            <p:cNvPr id="16" name="Oval 15"/>
            <p:cNvSpPr/>
            <p:nvPr/>
          </p:nvSpPr>
          <p:spPr>
            <a:xfrm>
              <a:off x="3483885" y="2759691"/>
              <a:ext cx="95826" cy="767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/>
            <p:nvPr/>
          </p:nvCxnSpPr>
          <p:spPr>
            <a:xfrm flipV="1">
              <a:off x="694536" y="2796985"/>
              <a:ext cx="2837262" cy="0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dot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3520064" y="2759692"/>
              <a:ext cx="0" cy="3229195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dot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5972453" y="5430578"/>
            <a:ext cx="95826" cy="558309"/>
            <a:chOff x="5972453" y="5430578"/>
            <a:chExt cx="95826" cy="558309"/>
          </a:xfrm>
        </p:grpSpPr>
        <p:sp>
          <p:nvSpPr>
            <p:cNvPr id="24" name="Oval 23"/>
            <p:cNvSpPr/>
            <p:nvPr/>
          </p:nvSpPr>
          <p:spPr>
            <a:xfrm>
              <a:off x="5972453" y="5430578"/>
              <a:ext cx="95826" cy="767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Connector 24"/>
            <p:cNvCxnSpPr/>
            <p:nvPr/>
          </p:nvCxnSpPr>
          <p:spPr>
            <a:xfrm flipV="1">
              <a:off x="6015477" y="5507359"/>
              <a:ext cx="0" cy="481528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dot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3717630" y="3143945"/>
            <a:ext cx="65340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1469A2"/>
                </a:solidFill>
              </a:rPr>
              <a:t>Value</a:t>
            </a:r>
            <a:endParaRPr lang="en-US" sz="1400" b="1" dirty="0">
              <a:solidFill>
                <a:srgbClr val="1469A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54952" y="5689064"/>
            <a:ext cx="150155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Free trial period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528350" y="5155968"/>
            <a:ext cx="85258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</a:t>
            </a:r>
            <a:r>
              <a:rPr lang="en-US" sz="1400" b="1" dirty="0" smtClean="0">
                <a:solidFill>
                  <a:srgbClr val="FF0000"/>
                </a:solidFill>
              </a:rPr>
              <a:t>rice = c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46" name="Date Placeholder 4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11/20/15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149385" y="1927363"/>
            <a:ext cx="3449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</a:t>
            </a:r>
            <a:r>
              <a:rPr lang="en-US" dirty="0" smtClean="0"/>
              <a:t>[value reaches 1 before 0] = </a:t>
            </a:r>
            <a:r>
              <a:rPr lang="en-US" i="1" dirty="0" smtClean="0">
                <a:latin typeface="LMRoman10 Regular"/>
                <a:cs typeface="LMRoman10 Regular"/>
              </a:rPr>
              <a:t>v</a:t>
            </a:r>
            <a:endParaRPr lang="en-US" i="1" dirty="0">
              <a:latin typeface="LMRoman10 Regular"/>
              <a:cs typeface="LMRoman10 Regular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76718" y="2338542"/>
            <a:ext cx="2641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to reach 1 ≤ 1/(3𝛿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5191683" y="2740166"/>
            <a:ext cx="34132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constant c, </a:t>
            </a:r>
          </a:p>
          <a:p>
            <a:r>
              <a:rPr lang="en-US" dirty="0"/>
              <a:t> </a:t>
            </a:r>
            <a:r>
              <a:rPr lang="en-US" dirty="0" smtClean="0"/>
              <a:t>    Time to go from 1 to c ≈ 1/𝛿</a:t>
            </a:r>
            <a:r>
              <a:rPr lang="en-US" baseline="30000" dirty="0" smtClean="0"/>
              <a:t>2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203317" y="3508087"/>
            <a:ext cx="3281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T ≈ 1/(2𝛿</a:t>
            </a:r>
            <a:r>
              <a:rPr lang="en-US" baseline="30000" dirty="0" smtClean="0"/>
              <a:t>2</a:t>
            </a:r>
            <a:r>
              <a:rPr lang="en-US" dirty="0" smtClean="0"/>
              <a:t>) and c = constant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056013" y="4088815"/>
            <a:ext cx="2248144" cy="646331"/>
          </a:xfrm>
          <a:prstGeom prst="rect">
            <a:avLst/>
          </a:prstGeom>
          <a:noFill/>
          <a:ln w="19050" cmpd="sng">
            <a:solidFill>
              <a:schemeClr val="accent4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Then, </a:t>
            </a:r>
            <a:r>
              <a:rPr lang="en-US" dirty="0" err="1" smtClean="0"/>
              <a:t>w.p</a:t>
            </a:r>
            <a:r>
              <a:rPr lang="en-US" dirty="0" smtClean="0"/>
              <a:t>. </a:t>
            </a:r>
            <a:r>
              <a:rPr lang="en-US" dirty="0" err="1" smtClean="0"/>
              <a:t>Ω</a:t>
            </a:r>
            <a:r>
              <a:rPr lang="en-US" dirty="0" smtClean="0"/>
              <a:t>(</a:t>
            </a:r>
            <a:r>
              <a:rPr lang="en-US" i="1" dirty="0" smtClean="0">
                <a:latin typeface="LMRoman10 Regular"/>
                <a:cs typeface="LMRoman10 Regular"/>
              </a:rPr>
              <a:t>v</a:t>
            </a:r>
            <a:r>
              <a:rPr lang="en-US" dirty="0" smtClean="0"/>
              <a:t>), </a:t>
            </a:r>
          </a:p>
          <a:p>
            <a:r>
              <a:rPr lang="en-US" dirty="0" smtClean="0"/>
              <a:t>get revenue </a:t>
            </a:r>
            <a:r>
              <a:rPr lang="en-US" dirty="0" err="1" smtClean="0"/>
              <a:t>const</a:t>
            </a:r>
            <a:r>
              <a:rPr lang="en-US" dirty="0" smtClean="0"/>
              <a:t>/𝛿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52" name="Rectangle 51"/>
          <p:cNvSpPr/>
          <p:nvPr/>
        </p:nvSpPr>
        <p:spPr>
          <a:xfrm>
            <a:off x="6162863" y="4862854"/>
            <a:ext cx="2044149" cy="369332"/>
          </a:xfrm>
          <a:prstGeom prst="rect">
            <a:avLst/>
          </a:prstGeom>
          <a:ln w="19050" cmpd="sng">
            <a:solidFill>
              <a:srgbClr val="1469A2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>
                <a:cs typeface="LMRoman10 Regular"/>
              </a:rPr>
              <a:t>Recall: </a:t>
            </a:r>
            <a:r>
              <a:rPr lang="en-US" i="1" dirty="0" smtClean="0">
                <a:latin typeface="LMRoman10 Regular"/>
                <a:cs typeface="LMRoman10 Regular"/>
              </a:rPr>
              <a:t>C</a:t>
            </a:r>
            <a:r>
              <a:rPr lang="en-US" dirty="0">
                <a:latin typeface="LMRoman10 Regular"/>
                <a:cs typeface="LMRoman10 Regular"/>
              </a:rPr>
              <a:t>(</a:t>
            </a:r>
            <a:r>
              <a:rPr lang="en-US" i="1" dirty="0">
                <a:latin typeface="LMRoman10 Regular"/>
                <a:cs typeface="LMRoman10 Regular"/>
              </a:rPr>
              <a:t>v</a:t>
            </a:r>
            <a:r>
              <a:rPr lang="en-US" dirty="0">
                <a:latin typeface="LMRoman10 Regular"/>
                <a:cs typeface="LMRoman10 Regular"/>
              </a:rPr>
              <a:t>)</a:t>
            </a:r>
            <a:r>
              <a:rPr lang="en-US" dirty="0">
                <a:cs typeface="LMRoman10 Regular"/>
              </a:rPr>
              <a:t> ≈ </a:t>
            </a:r>
            <a:r>
              <a:rPr lang="en-US" i="1" dirty="0">
                <a:latin typeface="LMRoman10 Regular"/>
                <a:cs typeface="LMRoman10 Regular"/>
              </a:rPr>
              <a:t>v</a:t>
            </a:r>
            <a:r>
              <a:rPr lang="en-US" dirty="0">
                <a:latin typeface="LMRoman10 Regular"/>
                <a:cs typeface="LMRoman10 Regular"/>
              </a:rPr>
              <a:t>/𝛿</a:t>
            </a:r>
            <a:r>
              <a:rPr lang="en-US" baseline="30000" dirty="0">
                <a:latin typeface="LMRoman10 Regular"/>
                <a:cs typeface="LMRoman10 Regular"/>
              </a:rPr>
              <a:t>2</a:t>
            </a:r>
            <a:endParaRPr lang="en-US" dirty="0">
              <a:latin typeface="LMRoman10 Regular"/>
              <a:cs typeface="LMRoman10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189631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" grpId="0"/>
      <p:bldP spid="47" grpId="0"/>
      <p:bldP spid="39" grpId="0"/>
      <p:bldP spid="40" grpId="0" animBg="1"/>
      <p:bldP spid="5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Proof: general version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6306-EDE7-AB46-89A0-3A9B4D654422}" type="slidenum">
              <a:rPr lang="en-US" smtClean="0"/>
              <a:t>17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94536" y="6010824"/>
            <a:ext cx="5818069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694536" y="2796985"/>
            <a:ext cx="0" cy="321384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85019" y="5692730"/>
            <a:ext cx="205344" cy="0"/>
          </a:xfrm>
          <a:prstGeom prst="line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85019" y="5468968"/>
            <a:ext cx="205344" cy="0"/>
          </a:xfrm>
          <a:prstGeom prst="line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85019" y="2796985"/>
            <a:ext cx="205344" cy="0"/>
          </a:xfrm>
          <a:prstGeom prst="line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694536" y="2796985"/>
            <a:ext cx="5694863" cy="2895745"/>
          </a:xfrm>
          <a:custGeom>
            <a:avLst/>
            <a:gdLst>
              <a:gd name="connsiteX0" fmla="*/ 0 w 8890000"/>
              <a:gd name="connsiteY0" fmla="*/ 4238625 h 4238625"/>
              <a:gd name="connsiteX1" fmla="*/ 47625 w 8890000"/>
              <a:gd name="connsiteY1" fmla="*/ 4159250 h 4238625"/>
              <a:gd name="connsiteX2" fmla="*/ 63500 w 8890000"/>
              <a:gd name="connsiteY2" fmla="*/ 4111625 h 4238625"/>
              <a:gd name="connsiteX3" fmla="*/ 174625 w 8890000"/>
              <a:gd name="connsiteY3" fmla="*/ 4143375 h 4238625"/>
              <a:gd name="connsiteX4" fmla="*/ 238125 w 8890000"/>
              <a:gd name="connsiteY4" fmla="*/ 4127500 h 4238625"/>
              <a:gd name="connsiteX5" fmla="*/ 254000 w 8890000"/>
              <a:gd name="connsiteY5" fmla="*/ 4079875 h 4238625"/>
              <a:gd name="connsiteX6" fmla="*/ 333375 w 8890000"/>
              <a:gd name="connsiteY6" fmla="*/ 3984625 h 4238625"/>
              <a:gd name="connsiteX7" fmla="*/ 381000 w 8890000"/>
              <a:gd name="connsiteY7" fmla="*/ 3968750 h 4238625"/>
              <a:gd name="connsiteX8" fmla="*/ 428625 w 8890000"/>
              <a:gd name="connsiteY8" fmla="*/ 4000500 h 4238625"/>
              <a:gd name="connsiteX9" fmla="*/ 444500 w 8890000"/>
              <a:gd name="connsiteY9" fmla="*/ 4048125 h 4238625"/>
              <a:gd name="connsiteX10" fmla="*/ 492125 w 8890000"/>
              <a:gd name="connsiteY10" fmla="*/ 4095750 h 4238625"/>
              <a:gd name="connsiteX11" fmla="*/ 539750 w 8890000"/>
              <a:gd name="connsiteY11" fmla="*/ 4191000 h 4238625"/>
              <a:gd name="connsiteX12" fmla="*/ 635000 w 8890000"/>
              <a:gd name="connsiteY12" fmla="*/ 4222750 h 4238625"/>
              <a:gd name="connsiteX13" fmla="*/ 666750 w 8890000"/>
              <a:gd name="connsiteY13" fmla="*/ 4175125 h 4238625"/>
              <a:gd name="connsiteX14" fmla="*/ 698500 w 8890000"/>
              <a:gd name="connsiteY14" fmla="*/ 4064000 h 4238625"/>
              <a:gd name="connsiteX15" fmla="*/ 746125 w 8890000"/>
              <a:gd name="connsiteY15" fmla="*/ 4048125 h 4238625"/>
              <a:gd name="connsiteX16" fmla="*/ 777875 w 8890000"/>
              <a:gd name="connsiteY16" fmla="*/ 4095750 h 4238625"/>
              <a:gd name="connsiteX17" fmla="*/ 825500 w 8890000"/>
              <a:gd name="connsiteY17" fmla="*/ 4079875 h 4238625"/>
              <a:gd name="connsiteX18" fmla="*/ 857250 w 8890000"/>
              <a:gd name="connsiteY18" fmla="*/ 3968750 h 4238625"/>
              <a:gd name="connsiteX19" fmla="*/ 904875 w 8890000"/>
              <a:gd name="connsiteY19" fmla="*/ 3937000 h 4238625"/>
              <a:gd name="connsiteX20" fmla="*/ 1000125 w 8890000"/>
              <a:gd name="connsiteY20" fmla="*/ 3905250 h 4238625"/>
              <a:gd name="connsiteX21" fmla="*/ 1047750 w 8890000"/>
              <a:gd name="connsiteY21" fmla="*/ 3857625 h 4238625"/>
              <a:gd name="connsiteX22" fmla="*/ 1063625 w 8890000"/>
              <a:gd name="connsiteY22" fmla="*/ 3794125 h 4238625"/>
              <a:gd name="connsiteX23" fmla="*/ 1079500 w 8890000"/>
              <a:gd name="connsiteY23" fmla="*/ 3460750 h 4238625"/>
              <a:gd name="connsiteX24" fmla="*/ 1095375 w 8890000"/>
              <a:gd name="connsiteY24" fmla="*/ 3413125 h 4238625"/>
              <a:gd name="connsiteX25" fmla="*/ 1190625 w 8890000"/>
              <a:gd name="connsiteY25" fmla="*/ 3333750 h 4238625"/>
              <a:gd name="connsiteX26" fmla="*/ 1285875 w 8890000"/>
              <a:gd name="connsiteY26" fmla="*/ 3349625 h 4238625"/>
              <a:gd name="connsiteX27" fmla="*/ 1333500 w 8890000"/>
              <a:gd name="connsiteY27" fmla="*/ 3444875 h 4238625"/>
              <a:gd name="connsiteX28" fmla="*/ 1381125 w 8890000"/>
              <a:gd name="connsiteY28" fmla="*/ 3476625 h 4238625"/>
              <a:gd name="connsiteX29" fmla="*/ 1460500 w 8890000"/>
              <a:gd name="connsiteY29" fmla="*/ 3571875 h 4238625"/>
              <a:gd name="connsiteX30" fmla="*/ 1539875 w 8890000"/>
              <a:gd name="connsiteY30" fmla="*/ 3651250 h 4238625"/>
              <a:gd name="connsiteX31" fmla="*/ 1571625 w 8890000"/>
              <a:gd name="connsiteY31" fmla="*/ 3587750 h 4238625"/>
              <a:gd name="connsiteX32" fmla="*/ 1635125 w 8890000"/>
              <a:gd name="connsiteY32" fmla="*/ 3540125 h 4238625"/>
              <a:gd name="connsiteX33" fmla="*/ 1682750 w 8890000"/>
              <a:gd name="connsiteY33" fmla="*/ 3492500 h 4238625"/>
              <a:gd name="connsiteX34" fmla="*/ 1762125 w 8890000"/>
              <a:gd name="connsiteY34" fmla="*/ 3413125 h 4238625"/>
              <a:gd name="connsiteX35" fmla="*/ 1809750 w 8890000"/>
              <a:gd name="connsiteY35" fmla="*/ 3429000 h 4238625"/>
              <a:gd name="connsiteX36" fmla="*/ 1889125 w 8890000"/>
              <a:gd name="connsiteY36" fmla="*/ 3556000 h 4238625"/>
              <a:gd name="connsiteX37" fmla="*/ 1984375 w 8890000"/>
              <a:gd name="connsiteY37" fmla="*/ 3683000 h 4238625"/>
              <a:gd name="connsiteX38" fmla="*/ 2032000 w 8890000"/>
              <a:gd name="connsiteY38" fmla="*/ 3730625 h 4238625"/>
              <a:gd name="connsiteX39" fmla="*/ 2063750 w 8890000"/>
              <a:gd name="connsiteY39" fmla="*/ 3794125 h 4238625"/>
              <a:gd name="connsiteX40" fmla="*/ 2159000 w 8890000"/>
              <a:gd name="connsiteY40" fmla="*/ 3825875 h 4238625"/>
              <a:gd name="connsiteX41" fmla="*/ 2206625 w 8890000"/>
              <a:gd name="connsiteY41" fmla="*/ 3810000 h 4238625"/>
              <a:gd name="connsiteX42" fmla="*/ 2270125 w 8890000"/>
              <a:gd name="connsiteY42" fmla="*/ 3698875 h 4238625"/>
              <a:gd name="connsiteX43" fmla="*/ 2317750 w 8890000"/>
              <a:gd name="connsiteY43" fmla="*/ 3190875 h 4238625"/>
              <a:gd name="connsiteX44" fmla="*/ 2349500 w 8890000"/>
              <a:gd name="connsiteY44" fmla="*/ 3048000 h 4238625"/>
              <a:gd name="connsiteX45" fmla="*/ 2397125 w 8890000"/>
              <a:gd name="connsiteY45" fmla="*/ 2921000 h 4238625"/>
              <a:gd name="connsiteX46" fmla="*/ 2444750 w 8890000"/>
              <a:gd name="connsiteY46" fmla="*/ 2873375 h 4238625"/>
              <a:gd name="connsiteX47" fmla="*/ 2682875 w 8890000"/>
              <a:gd name="connsiteY47" fmla="*/ 2857500 h 4238625"/>
              <a:gd name="connsiteX48" fmla="*/ 2730500 w 8890000"/>
              <a:gd name="connsiteY48" fmla="*/ 2730500 h 4238625"/>
              <a:gd name="connsiteX49" fmla="*/ 2762250 w 8890000"/>
              <a:gd name="connsiteY49" fmla="*/ 2635250 h 4238625"/>
              <a:gd name="connsiteX50" fmla="*/ 2778125 w 8890000"/>
              <a:gd name="connsiteY50" fmla="*/ 2587625 h 4238625"/>
              <a:gd name="connsiteX51" fmla="*/ 2794000 w 8890000"/>
              <a:gd name="connsiteY51" fmla="*/ 2540000 h 4238625"/>
              <a:gd name="connsiteX52" fmla="*/ 2825750 w 8890000"/>
              <a:gd name="connsiteY52" fmla="*/ 2413000 h 4238625"/>
              <a:gd name="connsiteX53" fmla="*/ 2889250 w 8890000"/>
              <a:gd name="connsiteY53" fmla="*/ 1968500 h 4238625"/>
              <a:gd name="connsiteX54" fmla="*/ 2968625 w 8890000"/>
              <a:gd name="connsiteY54" fmla="*/ 1905000 h 4238625"/>
              <a:gd name="connsiteX55" fmla="*/ 3079750 w 8890000"/>
              <a:gd name="connsiteY55" fmla="*/ 1857375 h 4238625"/>
              <a:gd name="connsiteX56" fmla="*/ 3238500 w 8890000"/>
              <a:gd name="connsiteY56" fmla="*/ 1889125 h 4238625"/>
              <a:gd name="connsiteX57" fmla="*/ 3254375 w 8890000"/>
              <a:gd name="connsiteY57" fmla="*/ 1968500 h 4238625"/>
              <a:gd name="connsiteX58" fmla="*/ 3286125 w 8890000"/>
              <a:gd name="connsiteY58" fmla="*/ 2127250 h 4238625"/>
              <a:gd name="connsiteX59" fmla="*/ 3317875 w 8890000"/>
              <a:gd name="connsiteY59" fmla="*/ 2190750 h 4238625"/>
              <a:gd name="connsiteX60" fmla="*/ 3349625 w 8890000"/>
              <a:gd name="connsiteY60" fmla="*/ 2286000 h 4238625"/>
              <a:gd name="connsiteX61" fmla="*/ 3413125 w 8890000"/>
              <a:gd name="connsiteY61" fmla="*/ 2381250 h 4238625"/>
              <a:gd name="connsiteX62" fmla="*/ 3508375 w 8890000"/>
              <a:gd name="connsiteY62" fmla="*/ 2365375 h 4238625"/>
              <a:gd name="connsiteX63" fmla="*/ 3524250 w 8890000"/>
              <a:gd name="connsiteY63" fmla="*/ 2317750 h 4238625"/>
              <a:gd name="connsiteX64" fmla="*/ 3540125 w 8890000"/>
              <a:gd name="connsiteY64" fmla="*/ 2238375 h 4238625"/>
              <a:gd name="connsiteX65" fmla="*/ 3556000 w 8890000"/>
              <a:gd name="connsiteY65" fmla="*/ 1412875 h 4238625"/>
              <a:gd name="connsiteX66" fmla="*/ 3619500 w 8890000"/>
              <a:gd name="connsiteY66" fmla="*/ 1285875 h 4238625"/>
              <a:gd name="connsiteX67" fmla="*/ 3730625 w 8890000"/>
              <a:gd name="connsiteY67" fmla="*/ 1301750 h 4238625"/>
              <a:gd name="connsiteX68" fmla="*/ 3746500 w 8890000"/>
              <a:gd name="connsiteY68" fmla="*/ 1349375 h 4238625"/>
              <a:gd name="connsiteX69" fmla="*/ 3778250 w 8890000"/>
              <a:gd name="connsiteY69" fmla="*/ 1397000 h 4238625"/>
              <a:gd name="connsiteX70" fmla="*/ 3810000 w 8890000"/>
              <a:gd name="connsiteY70" fmla="*/ 1508125 h 4238625"/>
              <a:gd name="connsiteX71" fmla="*/ 3857625 w 8890000"/>
              <a:gd name="connsiteY71" fmla="*/ 1444625 h 4238625"/>
              <a:gd name="connsiteX72" fmla="*/ 3873500 w 8890000"/>
              <a:gd name="connsiteY72" fmla="*/ 1381125 h 4238625"/>
              <a:gd name="connsiteX73" fmla="*/ 3889375 w 8890000"/>
              <a:gd name="connsiteY73" fmla="*/ 1285875 h 4238625"/>
              <a:gd name="connsiteX74" fmla="*/ 3905250 w 8890000"/>
              <a:gd name="connsiteY74" fmla="*/ 1174750 h 4238625"/>
              <a:gd name="connsiteX75" fmla="*/ 3937000 w 8890000"/>
              <a:gd name="connsiteY75" fmla="*/ 1047750 h 4238625"/>
              <a:gd name="connsiteX76" fmla="*/ 3952875 w 8890000"/>
              <a:gd name="connsiteY76" fmla="*/ 968375 h 4238625"/>
              <a:gd name="connsiteX77" fmla="*/ 3968750 w 8890000"/>
              <a:gd name="connsiteY77" fmla="*/ 920750 h 4238625"/>
              <a:gd name="connsiteX78" fmla="*/ 3984625 w 8890000"/>
              <a:gd name="connsiteY78" fmla="*/ 857250 h 4238625"/>
              <a:gd name="connsiteX79" fmla="*/ 4000500 w 8890000"/>
              <a:gd name="connsiteY79" fmla="*/ 809625 h 4238625"/>
              <a:gd name="connsiteX80" fmla="*/ 4048125 w 8890000"/>
              <a:gd name="connsiteY80" fmla="*/ 650875 h 4238625"/>
              <a:gd name="connsiteX81" fmla="*/ 4095750 w 8890000"/>
              <a:gd name="connsiteY81" fmla="*/ 460375 h 4238625"/>
              <a:gd name="connsiteX82" fmla="*/ 4111625 w 8890000"/>
              <a:gd name="connsiteY82" fmla="*/ 349250 h 4238625"/>
              <a:gd name="connsiteX83" fmla="*/ 4143375 w 8890000"/>
              <a:gd name="connsiteY83" fmla="*/ 238125 h 4238625"/>
              <a:gd name="connsiteX84" fmla="*/ 4175125 w 8890000"/>
              <a:gd name="connsiteY84" fmla="*/ 111125 h 4238625"/>
              <a:gd name="connsiteX85" fmla="*/ 4349750 w 8890000"/>
              <a:gd name="connsiteY85" fmla="*/ 15875 h 4238625"/>
              <a:gd name="connsiteX86" fmla="*/ 4429125 w 8890000"/>
              <a:gd name="connsiteY86" fmla="*/ 0 h 4238625"/>
              <a:gd name="connsiteX87" fmla="*/ 4460875 w 8890000"/>
              <a:gd name="connsiteY87" fmla="*/ 47625 h 4238625"/>
              <a:gd name="connsiteX88" fmla="*/ 4492625 w 8890000"/>
              <a:gd name="connsiteY88" fmla="*/ 190500 h 4238625"/>
              <a:gd name="connsiteX89" fmla="*/ 4508500 w 8890000"/>
              <a:gd name="connsiteY89" fmla="*/ 238125 h 4238625"/>
              <a:gd name="connsiteX90" fmla="*/ 4540250 w 8890000"/>
              <a:gd name="connsiteY90" fmla="*/ 381000 h 4238625"/>
              <a:gd name="connsiteX91" fmla="*/ 4667250 w 8890000"/>
              <a:gd name="connsiteY91" fmla="*/ 492125 h 4238625"/>
              <a:gd name="connsiteX92" fmla="*/ 4714875 w 8890000"/>
              <a:gd name="connsiteY92" fmla="*/ 523875 h 4238625"/>
              <a:gd name="connsiteX93" fmla="*/ 4762500 w 8890000"/>
              <a:gd name="connsiteY93" fmla="*/ 587375 h 4238625"/>
              <a:gd name="connsiteX94" fmla="*/ 4778375 w 8890000"/>
              <a:gd name="connsiteY94" fmla="*/ 650875 h 4238625"/>
              <a:gd name="connsiteX95" fmla="*/ 4794250 w 8890000"/>
              <a:gd name="connsiteY95" fmla="*/ 698500 h 4238625"/>
              <a:gd name="connsiteX96" fmla="*/ 4810125 w 8890000"/>
              <a:gd name="connsiteY96" fmla="*/ 841375 h 4238625"/>
              <a:gd name="connsiteX97" fmla="*/ 4841875 w 8890000"/>
              <a:gd name="connsiteY97" fmla="*/ 889000 h 4238625"/>
              <a:gd name="connsiteX98" fmla="*/ 4905375 w 8890000"/>
              <a:gd name="connsiteY98" fmla="*/ 968375 h 4238625"/>
              <a:gd name="connsiteX99" fmla="*/ 4937125 w 8890000"/>
              <a:gd name="connsiteY99" fmla="*/ 1016000 h 4238625"/>
              <a:gd name="connsiteX100" fmla="*/ 5000625 w 8890000"/>
              <a:gd name="connsiteY100" fmla="*/ 1047750 h 4238625"/>
              <a:gd name="connsiteX101" fmla="*/ 5095875 w 8890000"/>
              <a:gd name="connsiteY101" fmla="*/ 1158875 h 4238625"/>
              <a:gd name="connsiteX102" fmla="*/ 5159375 w 8890000"/>
              <a:gd name="connsiteY102" fmla="*/ 1174750 h 4238625"/>
              <a:gd name="connsiteX103" fmla="*/ 5207000 w 8890000"/>
              <a:gd name="connsiteY103" fmla="*/ 1190625 h 4238625"/>
              <a:gd name="connsiteX104" fmla="*/ 5429250 w 8890000"/>
              <a:gd name="connsiteY104" fmla="*/ 1174750 h 4238625"/>
              <a:gd name="connsiteX105" fmla="*/ 5492750 w 8890000"/>
              <a:gd name="connsiteY105" fmla="*/ 1143000 h 4238625"/>
              <a:gd name="connsiteX106" fmla="*/ 5588000 w 8890000"/>
              <a:gd name="connsiteY106" fmla="*/ 1127125 h 4238625"/>
              <a:gd name="connsiteX107" fmla="*/ 5683250 w 8890000"/>
              <a:gd name="connsiteY107" fmla="*/ 1174750 h 4238625"/>
              <a:gd name="connsiteX108" fmla="*/ 5715000 w 8890000"/>
              <a:gd name="connsiteY108" fmla="*/ 1301750 h 4238625"/>
              <a:gd name="connsiteX109" fmla="*/ 5746750 w 8890000"/>
              <a:gd name="connsiteY109" fmla="*/ 1444625 h 4238625"/>
              <a:gd name="connsiteX110" fmla="*/ 5762625 w 8890000"/>
              <a:gd name="connsiteY110" fmla="*/ 1619250 h 4238625"/>
              <a:gd name="connsiteX111" fmla="*/ 5794375 w 8890000"/>
              <a:gd name="connsiteY111" fmla="*/ 1730375 h 4238625"/>
              <a:gd name="connsiteX112" fmla="*/ 5842000 w 8890000"/>
              <a:gd name="connsiteY112" fmla="*/ 2032000 h 4238625"/>
              <a:gd name="connsiteX113" fmla="*/ 5984875 w 8890000"/>
              <a:gd name="connsiteY113" fmla="*/ 2016125 h 4238625"/>
              <a:gd name="connsiteX114" fmla="*/ 6016625 w 8890000"/>
              <a:gd name="connsiteY114" fmla="*/ 1920875 h 4238625"/>
              <a:gd name="connsiteX115" fmla="*/ 6048375 w 8890000"/>
              <a:gd name="connsiteY115" fmla="*/ 1793875 h 4238625"/>
              <a:gd name="connsiteX116" fmla="*/ 6080125 w 8890000"/>
              <a:gd name="connsiteY116" fmla="*/ 1682750 h 4238625"/>
              <a:gd name="connsiteX117" fmla="*/ 6111875 w 8890000"/>
              <a:gd name="connsiteY117" fmla="*/ 1603375 h 4238625"/>
              <a:gd name="connsiteX118" fmla="*/ 6159500 w 8890000"/>
              <a:gd name="connsiteY118" fmla="*/ 1555750 h 4238625"/>
              <a:gd name="connsiteX119" fmla="*/ 6191250 w 8890000"/>
              <a:gd name="connsiteY119" fmla="*/ 1603375 h 4238625"/>
              <a:gd name="connsiteX120" fmla="*/ 6207125 w 8890000"/>
              <a:gd name="connsiteY120" fmla="*/ 1666875 h 4238625"/>
              <a:gd name="connsiteX121" fmla="*/ 6223000 w 8890000"/>
              <a:gd name="connsiteY121" fmla="*/ 1968500 h 4238625"/>
              <a:gd name="connsiteX122" fmla="*/ 6270625 w 8890000"/>
              <a:gd name="connsiteY122" fmla="*/ 2047875 h 4238625"/>
              <a:gd name="connsiteX123" fmla="*/ 6350000 w 8890000"/>
              <a:gd name="connsiteY123" fmla="*/ 2143125 h 4238625"/>
              <a:gd name="connsiteX124" fmla="*/ 6445250 w 8890000"/>
              <a:gd name="connsiteY124" fmla="*/ 2111375 h 4238625"/>
              <a:gd name="connsiteX125" fmla="*/ 6492875 w 8890000"/>
              <a:gd name="connsiteY125" fmla="*/ 2047875 h 4238625"/>
              <a:gd name="connsiteX126" fmla="*/ 6556375 w 8890000"/>
              <a:gd name="connsiteY126" fmla="*/ 1952625 h 4238625"/>
              <a:gd name="connsiteX127" fmla="*/ 6651625 w 8890000"/>
              <a:gd name="connsiteY127" fmla="*/ 1905000 h 4238625"/>
              <a:gd name="connsiteX128" fmla="*/ 6778625 w 8890000"/>
              <a:gd name="connsiteY128" fmla="*/ 1936750 h 4238625"/>
              <a:gd name="connsiteX129" fmla="*/ 6794500 w 8890000"/>
              <a:gd name="connsiteY129" fmla="*/ 2000250 h 4238625"/>
              <a:gd name="connsiteX130" fmla="*/ 6858000 w 8890000"/>
              <a:gd name="connsiteY130" fmla="*/ 2111375 h 4238625"/>
              <a:gd name="connsiteX131" fmla="*/ 6905625 w 8890000"/>
              <a:gd name="connsiteY131" fmla="*/ 2143125 h 4238625"/>
              <a:gd name="connsiteX132" fmla="*/ 6937375 w 8890000"/>
              <a:gd name="connsiteY132" fmla="*/ 2190750 h 4238625"/>
              <a:gd name="connsiteX133" fmla="*/ 7000875 w 8890000"/>
              <a:gd name="connsiteY133" fmla="*/ 2222500 h 4238625"/>
              <a:gd name="connsiteX134" fmla="*/ 7143750 w 8890000"/>
              <a:gd name="connsiteY134" fmla="*/ 2270125 h 4238625"/>
              <a:gd name="connsiteX135" fmla="*/ 7175500 w 8890000"/>
              <a:gd name="connsiteY135" fmla="*/ 2365375 h 4238625"/>
              <a:gd name="connsiteX136" fmla="*/ 7191375 w 8890000"/>
              <a:gd name="connsiteY136" fmla="*/ 2476500 h 4238625"/>
              <a:gd name="connsiteX137" fmla="*/ 7223125 w 8890000"/>
              <a:gd name="connsiteY137" fmla="*/ 2540000 h 4238625"/>
              <a:gd name="connsiteX138" fmla="*/ 7239000 w 8890000"/>
              <a:gd name="connsiteY138" fmla="*/ 2587625 h 4238625"/>
              <a:gd name="connsiteX139" fmla="*/ 7286625 w 8890000"/>
              <a:gd name="connsiteY139" fmla="*/ 2619375 h 4238625"/>
              <a:gd name="connsiteX140" fmla="*/ 7334250 w 8890000"/>
              <a:gd name="connsiteY140" fmla="*/ 2682875 h 4238625"/>
              <a:gd name="connsiteX141" fmla="*/ 7350125 w 8890000"/>
              <a:gd name="connsiteY141" fmla="*/ 2746375 h 4238625"/>
              <a:gd name="connsiteX142" fmla="*/ 7461250 w 8890000"/>
              <a:gd name="connsiteY142" fmla="*/ 2809875 h 4238625"/>
              <a:gd name="connsiteX143" fmla="*/ 7635875 w 8890000"/>
              <a:gd name="connsiteY143" fmla="*/ 2841625 h 4238625"/>
              <a:gd name="connsiteX144" fmla="*/ 7667625 w 8890000"/>
              <a:gd name="connsiteY144" fmla="*/ 2905125 h 4238625"/>
              <a:gd name="connsiteX145" fmla="*/ 7699375 w 8890000"/>
              <a:gd name="connsiteY145" fmla="*/ 3095625 h 4238625"/>
              <a:gd name="connsiteX146" fmla="*/ 7731125 w 8890000"/>
              <a:gd name="connsiteY146" fmla="*/ 3365500 h 4238625"/>
              <a:gd name="connsiteX147" fmla="*/ 7762875 w 8890000"/>
              <a:gd name="connsiteY147" fmla="*/ 3556000 h 4238625"/>
              <a:gd name="connsiteX148" fmla="*/ 7778750 w 8890000"/>
              <a:gd name="connsiteY148" fmla="*/ 3603625 h 4238625"/>
              <a:gd name="connsiteX149" fmla="*/ 7826375 w 8890000"/>
              <a:gd name="connsiteY149" fmla="*/ 3683000 h 4238625"/>
              <a:gd name="connsiteX150" fmla="*/ 7858125 w 8890000"/>
              <a:gd name="connsiteY150" fmla="*/ 3746500 h 4238625"/>
              <a:gd name="connsiteX151" fmla="*/ 7874000 w 8890000"/>
              <a:gd name="connsiteY151" fmla="*/ 3810000 h 4238625"/>
              <a:gd name="connsiteX152" fmla="*/ 7953375 w 8890000"/>
              <a:gd name="connsiteY152" fmla="*/ 3841750 h 4238625"/>
              <a:gd name="connsiteX153" fmla="*/ 8080375 w 8890000"/>
              <a:gd name="connsiteY153" fmla="*/ 3810000 h 4238625"/>
              <a:gd name="connsiteX154" fmla="*/ 8096250 w 8890000"/>
              <a:gd name="connsiteY154" fmla="*/ 3762375 h 4238625"/>
              <a:gd name="connsiteX155" fmla="*/ 8143875 w 8890000"/>
              <a:gd name="connsiteY155" fmla="*/ 3667125 h 4238625"/>
              <a:gd name="connsiteX156" fmla="*/ 8207375 w 8890000"/>
              <a:gd name="connsiteY156" fmla="*/ 3698875 h 4238625"/>
              <a:gd name="connsiteX157" fmla="*/ 8239125 w 8890000"/>
              <a:gd name="connsiteY157" fmla="*/ 3762375 h 4238625"/>
              <a:gd name="connsiteX158" fmla="*/ 8286750 w 8890000"/>
              <a:gd name="connsiteY158" fmla="*/ 3857625 h 4238625"/>
              <a:gd name="connsiteX159" fmla="*/ 8350250 w 8890000"/>
              <a:gd name="connsiteY159" fmla="*/ 3905250 h 4238625"/>
              <a:gd name="connsiteX160" fmla="*/ 8461375 w 8890000"/>
              <a:gd name="connsiteY160" fmla="*/ 4048125 h 4238625"/>
              <a:gd name="connsiteX161" fmla="*/ 8620125 w 8890000"/>
              <a:gd name="connsiteY161" fmla="*/ 4095750 h 4238625"/>
              <a:gd name="connsiteX162" fmla="*/ 8699500 w 8890000"/>
              <a:gd name="connsiteY162" fmla="*/ 4079875 h 4238625"/>
              <a:gd name="connsiteX163" fmla="*/ 8747125 w 8890000"/>
              <a:gd name="connsiteY163" fmla="*/ 4032250 h 4238625"/>
              <a:gd name="connsiteX164" fmla="*/ 8794750 w 8890000"/>
              <a:gd name="connsiteY164" fmla="*/ 4016375 h 4238625"/>
              <a:gd name="connsiteX165" fmla="*/ 8874125 w 8890000"/>
              <a:gd name="connsiteY165" fmla="*/ 4079875 h 4238625"/>
              <a:gd name="connsiteX166" fmla="*/ 8890000 w 8890000"/>
              <a:gd name="connsiteY166" fmla="*/ 4191000 h 423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</a:cxnLst>
            <a:rect l="l" t="t" r="r" b="b"/>
            <a:pathLst>
              <a:path w="8890000" h="4238625">
                <a:moveTo>
                  <a:pt x="0" y="4238625"/>
                </a:moveTo>
                <a:cubicBezTo>
                  <a:pt x="15875" y="4212167"/>
                  <a:pt x="33826" y="4186848"/>
                  <a:pt x="47625" y="4159250"/>
                </a:cubicBezTo>
                <a:cubicBezTo>
                  <a:pt x="55109" y="4144283"/>
                  <a:pt x="47963" y="4117840"/>
                  <a:pt x="63500" y="4111625"/>
                </a:cubicBezTo>
                <a:cubicBezTo>
                  <a:pt x="72561" y="4108001"/>
                  <a:pt x="160506" y="4138669"/>
                  <a:pt x="174625" y="4143375"/>
                </a:cubicBezTo>
                <a:cubicBezTo>
                  <a:pt x="195792" y="4138083"/>
                  <a:pt x="221088" y="4141130"/>
                  <a:pt x="238125" y="4127500"/>
                </a:cubicBezTo>
                <a:cubicBezTo>
                  <a:pt x="251192" y="4117047"/>
                  <a:pt x="246516" y="4094842"/>
                  <a:pt x="254000" y="4079875"/>
                </a:cubicBezTo>
                <a:cubicBezTo>
                  <a:pt x="268642" y="4050590"/>
                  <a:pt x="307043" y="4002180"/>
                  <a:pt x="333375" y="3984625"/>
                </a:cubicBezTo>
                <a:cubicBezTo>
                  <a:pt x="347298" y="3975343"/>
                  <a:pt x="365125" y="3974042"/>
                  <a:pt x="381000" y="3968750"/>
                </a:cubicBezTo>
                <a:cubicBezTo>
                  <a:pt x="396875" y="3979333"/>
                  <a:pt x="416706" y="3985602"/>
                  <a:pt x="428625" y="4000500"/>
                </a:cubicBezTo>
                <a:cubicBezTo>
                  <a:pt x="439078" y="4013567"/>
                  <a:pt x="435218" y="4034202"/>
                  <a:pt x="444500" y="4048125"/>
                </a:cubicBezTo>
                <a:cubicBezTo>
                  <a:pt x="456953" y="4066805"/>
                  <a:pt x="476250" y="4079875"/>
                  <a:pt x="492125" y="4095750"/>
                </a:cubicBezTo>
                <a:cubicBezTo>
                  <a:pt x="500775" y="4121699"/>
                  <a:pt x="513835" y="4174803"/>
                  <a:pt x="539750" y="4191000"/>
                </a:cubicBezTo>
                <a:cubicBezTo>
                  <a:pt x="568130" y="4208738"/>
                  <a:pt x="635000" y="4222750"/>
                  <a:pt x="635000" y="4222750"/>
                </a:cubicBezTo>
                <a:cubicBezTo>
                  <a:pt x="645583" y="4206875"/>
                  <a:pt x="659234" y="4192662"/>
                  <a:pt x="666750" y="4175125"/>
                </a:cubicBezTo>
                <a:cubicBezTo>
                  <a:pt x="667059" y="4174404"/>
                  <a:pt x="690777" y="4071723"/>
                  <a:pt x="698500" y="4064000"/>
                </a:cubicBezTo>
                <a:cubicBezTo>
                  <a:pt x="710333" y="4052167"/>
                  <a:pt x="730250" y="4053417"/>
                  <a:pt x="746125" y="4048125"/>
                </a:cubicBezTo>
                <a:cubicBezTo>
                  <a:pt x="756708" y="4064000"/>
                  <a:pt x="760160" y="4088664"/>
                  <a:pt x="777875" y="4095750"/>
                </a:cubicBezTo>
                <a:cubicBezTo>
                  <a:pt x="793412" y="4101965"/>
                  <a:pt x="813667" y="4091708"/>
                  <a:pt x="825500" y="4079875"/>
                </a:cubicBezTo>
                <a:cubicBezTo>
                  <a:pt x="833618" y="4071757"/>
                  <a:pt x="856426" y="3969986"/>
                  <a:pt x="857250" y="3968750"/>
                </a:cubicBezTo>
                <a:cubicBezTo>
                  <a:pt x="867833" y="3952875"/>
                  <a:pt x="887440" y="3944749"/>
                  <a:pt x="904875" y="3937000"/>
                </a:cubicBezTo>
                <a:cubicBezTo>
                  <a:pt x="935458" y="3923408"/>
                  <a:pt x="1000125" y="3905250"/>
                  <a:pt x="1000125" y="3905250"/>
                </a:cubicBezTo>
                <a:cubicBezTo>
                  <a:pt x="1016000" y="3889375"/>
                  <a:pt x="1036611" y="3877118"/>
                  <a:pt x="1047750" y="3857625"/>
                </a:cubicBezTo>
                <a:cubicBezTo>
                  <a:pt x="1058575" y="3838682"/>
                  <a:pt x="1061885" y="3815874"/>
                  <a:pt x="1063625" y="3794125"/>
                </a:cubicBezTo>
                <a:cubicBezTo>
                  <a:pt x="1072497" y="3683228"/>
                  <a:pt x="1070261" y="3571617"/>
                  <a:pt x="1079500" y="3460750"/>
                </a:cubicBezTo>
                <a:cubicBezTo>
                  <a:pt x="1080890" y="3444074"/>
                  <a:pt x="1086093" y="3427048"/>
                  <a:pt x="1095375" y="3413125"/>
                </a:cubicBezTo>
                <a:cubicBezTo>
                  <a:pt x="1119821" y="3376455"/>
                  <a:pt x="1155483" y="3357178"/>
                  <a:pt x="1190625" y="3333750"/>
                </a:cubicBezTo>
                <a:cubicBezTo>
                  <a:pt x="1222375" y="3339042"/>
                  <a:pt x="1257085" y="3335230"/>
                  <a:pt x="1285875" y="3349625"/>
                </a:cubicBezTo>
                <a:cubicBezTo>
                  <a:pt x="1330483" y="3371929"/>
                  <a:pt x="1308455" y="3413569"/>
                  <a:pt x="1333500" y="3444875"/>
                </a:cubicBezTo>
                <a:cubicBezTo>
                  <a:pt x="1345419" y="3459773"/>
                  <a:pt x="1365250" y="3466042"/>
                  <a:pt x="1381125" y="3476625"/>
                </a:cubicBezTo>
                <a:cubicBezTo>
                  <a:pt x="1459954" y="3594869"/>
                  <a:pt x="1358640" y="3449643"/>
                  <a:pt x="1460500" y="3571875"/>
                </a:cubicBezTo>
                <a:cubicBezTo>
                  <a:pt x="1526646" y="3651250"/>
                  <a:pt x="1452563" y="3593042"/>
                  <a:pt x="1539875" y="3651250"/>
                </a:cubicBezTo>
                <a:cubicBezTo>
                  <a:pt x="1550458" y="3630083"/>
                  <a:pt x="1556224" y="3605718"/>
                  <a:pt x="1571625" y="3587750"/>
                </a:cubicBezTo>
                <a:cubicBezTo>
                  <a:pt x="1588844" y="3567661"/>
                  <a:pt x="1615036" y="3557344"/>
                  <a:pt x="1635125" y="3540125"/>
                </a:cubicBezTo>
                <a:cubicBezTo>
                  <a:pt x="1652171" y="3525514"/>
                  <a:pt x="1668377" y="3509747"/>
                  <a:pt x="1682750" y="3492500"/>
                </a:cubicBezTo>
                <a:cubicBezTo>
                  <a:pt x="1748896" y="3413125"/>
                  <a:pt x="1674813" y="3471333"/>
                  <a:pt x="1762125" y="3413125"/>
                </a:cubicBezTo>
                <a:cubicBezTo>
                  <a:pt x="1778000" y="3418417"/>
                  <a:pt x="1796895" y="3418287"/>
                  <a:pt x="1809750" y="3429000"/>
                </a:cubicBezTo>
                <a:cubicBezTo>
                  <a:pt x="1861751" y="3472334"/>
                  <a:pt x="1854328" y="3503805"/>
                  <a:pt x="1889125" y="3556000"/>
                </a:cubicBezTo>
                <a:cubicBezTo>
                  <a:pt x="1918478" y="3600029"/>
                  <a:pt x="1946957" y="3645582"/>
                  <a:pt x="1984375" y="3683000"/>
                </a:cubicBezTo>
                <a:cubicBezTo>
                  <a:pt x="2000250" y="3698875"/>
                  <a:pt x="2018951" y="3712356"/>
                  <a:pt x="2032000" y="3730625"/>
                </a:cubicBezTo>
                <a:cubicBezTo>
                  <a:pt x="2045755" y="3749882"/>
                  <a:pt x="2044818" y="3779926"/>
                  <a:pt x="2063750" y="3794125"/>
                </a:cubicBezTo>
                <a:cubicBezTo>
                  <a:pt x="2090524" y="3814205"/>
                  <a:pt x="2159000" y="3825875"/>
                  <a:pt x="2159000" y="3825875"/>
                </a:cubicBezTo>
                <a:cubicBezTo>
                  <a:pt x="2174875" y="3820583"/>
                  <a:pt x="2193558" y="3820453"/>
                  <a:pt x="2206625" y="3810000"/>
                </a:cubicBezTo>
                <a:cubicBezTo>
                  <a:pt x="2225324" y="3795041"/>
                  <a:pt x="2262313" y="3714500"/>
                  <a:pt x="2270125" y="3698875"/>
                </a:cubicBezTo>
                <a:cubicBezTo>
                  <a:pt x="2272751" y="3668677"/>
                  <a:pt x="2301435" y="3305077"/>
                  <a:pt x="2317750" y="3190875"/>
                </a:cubicBezTo>
                <a:cubicBezTo>
                  <a:pt x="2327326" y="3123844"/>
                  <a:pt x="2335634" y="3110396"/>
                  <a:pt x="2349500" y="3048000"/>
                </a:cubicBezTo>
                <a:cubicBezTo>
                  <a:pt x="2366083" y="2973377"/>
                  <a:pt x="2352553" y="2974486"/>
                  <a:pt x="2397125" y="2921000"/>
                </a:cubicBezTo>
                <a:cubicBezTo>
                  <a:pt x="2411498" y="2903753"/>
                  <a:pt x="2422834" y="2878245"/>
                  <a:pt x="2444750" y="2873375"/>
                </a:cubicBezTo>
                <a:cubicBezTo>
                  <a:pt x="2522407" y="2856118"/>
                  <a:pt x="2603500" y="2862792"/>
                  <a:pt x="2682875" y="2857500"/>
                </a:cubicBezTo>
                <a:cubicBezTo>
                  <a:pt x="2730055" y="2715960"/>
                  <a:pt x="2654571" y="2939306"/>
                  <a:pt x="2730500" y="2730500"/>
                </a:cubicBezTo>
                <a:cubicBezTo>
                  <a:pt x="2741937" y="2699048"/>
                  <a:pt x="2751667" y="2667000"/>
                  <a:pt x="2762250" y="2635250"/>
                </a:cubicBezTo>
                <a:lnTo>
                  <a:pt x="2778125" y="2587625"/>
                </a:lnTo>
                <a:cubicBezTo>
                  <a:pt x="2783417" y="2571750"/>
                  <a:pt x="2790718" y="2556409"/>
                  <a:pt x="2794000" y="2540000"/>
                </a:cubicBezTo>
                <a:cubicBezTo>
                  <a:pt x="2813157" y="2444216"/>
                  <a:pt x="2801342" y="2486223"/>
                  <a:pt x="2825750" y="2413000"/>
                </a:cubicBezTo>
                <a:cubicBezTo>
                  <a:pt x="2827155" y="2395433"/>
                  <a:pt x="2788464" y="2069286"/>
                  <a:pt x="2889250" y="1968500"/>
                </a:cubicBezTo>
                <a:cubicBezTo>
                  <a:pt x="2913209" y="1944541"/>
                  <a:pt x="2940432" y="1923795"/>
                  <a:pt x="2968625" y="1905000"/>
                </a:cubicBezTo>
                <a:cubicBezTo>
                  <a:pt x="3007859" y="1878844"/>
                  <a:pt x="3037417" y="1871486"/>
                  <a:pt x="3079750" y="1857375"/>
                </a:cubicBezTo>
                <a:cubicBezTo>
                  <a:pt x="3132667" y="1867958"/>
                  <a:pt x="3192972" y="1860153"/>
                  <a:pt x="3238500" y="1889125"/>
                </a:cubicBezTo>
                <a:cubicBezTo>
                  <a:pt x="3261264" y="1903611"/>
                  <a:pt x="3249548" y="1941953"/>
                  <a:pt x="3254375" y="1968500"/>
                </a:cubicBezTo>
                <a:cubicBezTo>
                  <a:pt x="3260830" y="2004004"/>
                  <a:pt x="3271260" y="2087609"/>
                  <a:pt x="3286125" y="2127250"/>
                </a:cubicBezTo>
                <a:cubicBezTo>
                  <a:pt x="3294434" y="2149408"/>
                  <a:pt x="3309086" y="2168778"/>
                  <a:pt x="3317875" y="2190750"/>
                </a:cubicBezTo>
                <a:cubicBezTo>
                  <a:pt x="3330304" y="2221824"/>
                  <a:pt x="3331061" y="2258153"/>
                  <a:pt x="3349625" y="2286000"/>
                </a:cubicBezTo>
                <a:lnTo>
                  <a:pt x="3413125" y="2381250"/>
                </a:lnTo>
                <a:cubicBezTo>
                  <a:pt x="3444875" y="2375958"/>
                  <a:pt x="3480428" y="2381345"/>
                  <a:pt x="3508375" y="2365375"/>
                </a:cubicBezTo>
                <a:cubicBezTo>
                  <a:pt x="3522904" y="2357073"/>
                  <a:pt x="3520191" y="2333984"/>
                  <a:pt x="3524250" y="2317750"/>
                </a:cubicBezTo>
                <a:cubicBezTo>
                  <a:pt x="3530794" y="2291573"/>
                  <a:pt x="3534833" y="2264833"/>
                  <a:pt x="3540125" y="2238375"/>
                </a:cubicBezTo>
                <a:cubicBezTo>
                  <a:pt x="3545417" y="1963208"/>
                  <a:pt x="3546515" y="1687929"/>
                  <a:pt x="3556000" y="1412875"/>
                </a:cubicBezTo>
                <a:cubicBezTo>
                  <a:pt x="3559579" y="1309094"/>
                  <a:pt x="3554241" y="1329381"/>
                  <a:pt x="3619500" y="1285875"/>
                </a:cubicBezTo>
                <a:cubicBezTo>
                  <a:pt x="3656542" y="1291167"/>
                  <a:pt x="3697158" y="1285016"/>
                  <a:pt x="3730625" y="1301750"/>
                </a:cubicBezTo>
                <a:cubicBezTo>
                  <a:pt x="3745592" y="1309234"/>
                  <a:pt x="3739016" y="1334408"/>
                  <a:pt x="3746500" y="1349375"/>
                </a:cubicBezTo>
                <a:cubicBezTo>
                  <a:pt x="3755033" y="1366440"/>
                  <a:pt x="3769717" y="1379935"/>
                  <a:pt x="3778250" y="1397000"/>
                </a:cubicBezTo>
                <a:cubicBezTo>
                  <a:pt x="3789637" y="1419774"/>
                  <a:pt x="3804914" y="1487780"/>
                  <a:pt x="3810000" y="1508125"/>
                </a:cubicBezTo>
                <a:cubicBezTo>
                  <a:pt x="3825875" y="1486958"/>
                  <a:pt x="3845792" y="1468290"/>
                  <a:pt x="3857625" y="1444625"/>
                </a:cubicBezTo>
                <a:cubicBezTo>
                  <a:pt x="3867382" y="1425110"/>
                  <a:pt x="3869221" y="1402519"/>
                  <a:pt x="3873500" y="1381125"/>
                </a:cubicBezTo>
                <a:cubicBezTo>
                  <a:pt x="3879813" y="1349562"/>
                  <a:pt x="3884481" y="1317689"/>
                  <a:pt x="3889375" y="1285875"/>
                </a:cubicBezTo>
                <a:cubicBezTo>
                  <a:pt x="3895065" y="1248892"/>
                  <a:pt x="3897912" y="1211441"/>
                  <a:pt x="3905250" y="1174750"/>
                </a:cubicBezTo>
                <a:cubicBezTo>
                  <a:pt x="3913808" y="1131961"/>
                  <a:pt x="3927188" y="1090269"/>
                  <a:pt x="3937000" y="1047750"/>
                </a:cubicBezTo>
                <a:cubicBezTo>
                  <a:pt x="3943067" y="1021459"/>
                  <a:pt x="3946331" y="994552"/>
                  <a:pt x="3952875" y="968375"/>
                </a:cubicBezTo>
                <a:cubicBezTo>
                  <a:pt x="3956934" y="952141"/>
                  <a:pt x="3964153" y="936840"/>
                  <a:pt x="3968750" y="920750"/>
                </a:cubicBezTo>
                <a:cubicBezTo>
                  <a:pt x="3974744" y="899771"/>
                  <a:pt x="3978631" y="878229"/>
                  <a:pt x="3984625" y="857250"/>
                </a:cubicBezTo>
                <a:cubicBezTo>
                  <a:pt x="3989222" y="841160"/>
                  <a:pt x="3996441" y="825859"/>
                  <a:pt x="4000500" y="809625"/>
                </a:cubicBezTo>
                <a:cubicBezTo>
                  <a:pt x="4036273" y="666534"/>
                  <a:pt x="3991242" y="793083"/>
                  <a:pt x="4048125" y="650875"/>
                </a:cubicBezTo>
                <a:cubicBezTo>
                  <a:pt x="4101763" y="329049"/>
                  <a:pt x="4020278" y="787419"/>
                  <a:pt x="4095750" y="460375"/>
                </a:cubicBezTo>
                <a:cubicBezTo>
                  <a:pt x="4104164" y="423915"/>
                  <a:pt x="4103785" y="385837"/>
                  <a:pt x="4111625" y="349250"/>
                </a:cubicBezTo>
                <a:cubicBezTo>
                  <a:pt x="4119697" y="311581"/>
                  <a:pt x="4133449" y="275348"/>
                  <a:pt x="4143375" y="238125"/>
                </a:cubicBezTo>
                <a:cubicBezTo>
                  <a:pt x="4154618" y="195962"/>
                  <a:pt x="4138817" y="135330"/>
                  <a:pt x="4175125" y="111125"/>
                </a:cubicBezTo>
                <a:cubicBezTo>
                  <a:pt x="4224797" y="78010"/>
                  <a:pt x="4298298" y="26165"/>
                  <a:pt x="4349750" y="15875"/>
                </a:cubicBezTo>
                <a:lnTo>
                  <a:pt x="4429125" y="0"/>
                </a:lnTo>
                <a:cubicBezTo>
                  <a:pt x="4439708" y="15875"/>
                  <a:pt x="4453359" y="30088"/>
                  <a:pt x="4460875" y="47625"/>
                </a:cubicBezTo>
                <a:cubicBezTo>
                  <a:pt x="4470653" y="70440"/>
                  <a:pt x="4488104" y="172418"/>
                  <a:pt x="4492625" y="190500"/>
                </a:cubicBezTo>
                <a:cubicBezTo>
                  <a:pt x="4496684" y="206734"/>
                  <a:pt x="4504870" y="221790"/>
                  <a:pt x="4508500" y="238125"/>
                </a:cubicBezTo>
                <a:cubicBezTo>
                  <a:pt x="4518255" y="282025"/>
                  <a:pt x="4518808" y="338116"/>
                  <a:pt x="4540250" y="381000"/>
                </a:cubicBezTo>
                <a:cubicBezTo>
                  <a:pt x="4573323" y="447146"/>
                  <a:pt x="4595812" y="444500"/>
                  <a:pt x="4667250" y="492125"/>
                </a:cubicBezTo>
                <a:cubicBezTo>
                  <a:pt x="4683125" y="502708"/>
                  <a:pt x="4703427" y="508611"/>
                  <a:pt x="4714875" y="523875"/>
                </a:cubicBezTo>
                <a:lnTo>
                  <a:pt x="4762500" y="587375"/>
                </a:lnTo>
                <a:cubicBezTo>
                  <a:pt x="4767792" y="608542"/>
                  <a:pt x="4772381" y="629896"/>
                  <a:pt x="4778375" y="650875"/>
                </a:cubicBezTo>
                <a:cubicBezTo>
                  <a:pt x="4782972" y="666965"/>
                  <a:pt x="4791499" y="681994"/>
                  <a:pt x="4794250" y="698500"/>
                </a:cubicBezTo>
                <a:cubicBezTo>
                  <a:pt x="4802128" y="745766"/>
                  <a:pt x="4798503" y="794888"/>
                  <a:pt x="4810125" y="841375"/>
                </a:cubicBezTo>
                <a:cubicBezTo>
                  <a:pt x="4814752" y="859885"/>
                  <a:pt x="4830427" y="873736"/>
                  <a:pt x="4841875" y="889000"/>
                </a:cubicBezTo>
                <a:cubicBezTo>
                  <a:pt x="4862205" y="916107"/>
                  <a:pt x="4885045" y="941268"/>
                  <a:pt x="4905375" y="968375"/>
                </a:cubicBezTo>
                <a:cubicBezTo>
                  <a:pt x="4916823" y="983639"/>
                  <a:pt x="4922468" y="1003786"/>
                  <a:pt x="4937125" y="1016000"/>
                </a:cubicBezTo>
                <a:cubicBezTo>
                  <a:pt x="4955305" y="1031150"/>
                  <a:pt x="4979458" y="1037167"/>
                  <a:pt x="5000625" y="1047750"/>
                </a:cubicBezTo>
                <a:cubicBezTo>
                  <a:pt x="5027948" y="1088735"/>
                  <a:pt x="5051880" y="1131378"/>
                  <a:pt x="5095875" y="1158875"/>
                </a:cubicBezTo>
                <a:cubicBezTo>
                  <a:pt x="5114377" y="1170439"/>
                  <a:pt x="5138396" y="1168756"/>
                  <a:pt x="5159375" y="1174750"/>
                </a:cubicBezTo>
                <a:cubicBezTo>
                  <a:pt x="5175465" y="1179347"/>
                  <a:pt x="5191125" y="1185333"/>
                  <a:pt x="5207000" y="1190625"/>
                </a:cubicBezTo>
                <a:cubicBezTo>
                  <a:pt x="5281083" y="1185333"/>
                  <a:pt x="5355988" y="1186960"/>
                  <a:pt x="5429250" y="1174750"/>
                </a:cubicBezTo>
                <a:cubicBezTo>
                  <a:pt x="5452593" y="1170859"/>
                  <a:pt x="5470083" y="1149800"/>
                  <a:pt x="5492750" y="1143000"/>
                </a:cubicBezTo>
                <a:cubicBezTo>
                  <a:pt x="5523580" y="1133751"/>
                  <a:pt x="5556250" y="1132417"/>
                  <a:pt x="5588000" y="1127125"/>
                </a:cubicBezTo>
                <a:cubicBezTo>
                  <a:pt x="5619750" y="1143000"/>
                  <a:pt x="5662371" y="1146042"/>
                  <a:pt x="5683250" y="1174750"/>
                </a:cubicBezTo>
                <a:cubicBezTo>
                  <a:pt x="5708916" y="1210040"/>
                  <a:pt x="5706442" y="1258961"/>
                  <a:pt x="5715000" y="1301750"/>
                </a:cubicBezTo>
                <a:cubicBezTo>
                  <a:pt x="5735154" y="1402519"/>
                  <a:pt x="5724331" y="1354948"/>
                  <a:pt x="5746750" y="1444625"/>
                </a:cubicBezTo>
                <a:cubicBezTo>
                  <a:pt x="5752042" y="1502833"/>
                  <a:pt x="5753016" y="1561597"/>
                  <a:pt x="5762625" y="1619250"/>
                </a:cubicBezTo>
                <a:cubicBezTo>
                  <a:pt x="5768958" y="1657250"/>
                  <a:pt x="5788367" y="1692323"/>
                  <a:pt x="5794375" y="1730375"/>
                </a:cubicBezTo>
                <a:cubicBezTo>
                  <a:pt x="5851598" y="2092786"/>
                  <a:pt x="5769681" y="1778883"/>
                  <a:pt x="5842000" y="2032000"/>
                </a:cubicBezTo>
                <a:cubicBezTo>
                  <a:pt x="5889625" y="2026708"/>
                  <a:pt x="5944448" y="2041851"/>
                  <a:pt x="5984875" y="2016125"/>
                </a:cubicBezTo>
                <a:cubicBezTo>
                  <a:pt x="6013110" y="1998157"/>
                  <a:pt x="6008508" y="1953343"/>
                  <a:pt x="6016625" y="1920875"/>
                </a:cubicBezTo>
                <a:lnTo>
                  <a:pt x="6048375" y="1793875"/>
                </a:lnTo>
                <a:cubicBezTo>
                  <a:pt x="6060885" y="1743835"/>
                  <a:pt x="6063044" y="1728299"/>
                  <a:pt x="6080125" y="1682750"/>
                </a:cubicBezTo>
                <a:cubicBezTo>
                  <a:pt x="6090131" y="1656068"/>
                  <a:pt x="6096772" y="1627540"/>
                  <a:pt x="6111875" y="1603375"/>
                </a:cubicBezTo>
                <a:cubicBezTo>
                  <a:pt x="6123774" y="1584337"/>
                  <a:pt x="6143625" y="1571625"/>
                  <a:pt x="6159500" y="1555750"/>
                </a:cubicBezTo>
                <a:cubicBezTo>
                  <a:pt x="6170083" y="1571625"/>
                  <a:pt x="6183734" y="1585838"/>
                  <a:pt x="6191250" y="1603375"/>
                </a:cubicBezTo>
                <a:cubicBezTo>
                  <a:pt x="6199845" y="1623429"/>
                  <a:pt x="6205235" y="1645139"/>
                  <a:pt x="6207125" y="1666875"/>
                </a:cubicBezTo>
                <a:cubicBezTo>
                  <a:pt x="6215847" y="1767177"/>
                  <a:pt x="6206448" y="1869189"/>
                  <a:pt x="6223000" y="1968500"/>
                </a:cubicBezTo>
                <a:cubicBezTo>
                  <a:pt x="6228073" y="1998936"/>
                  <a:pt x="6254272" y="2021710"/>
                  <a:pt x="6270625" y="2047875"/>
                </a:cubicBezTo>
                <a:cubicBezTo>
                  <a:pt x="6307461" y="2106813"/>
                  <a:pt x="6297553" y="2090678"/>
                  <a:pt x="6350000" y="2143125"/>
                </a:cubicBezTo>
                <a:cubicBezTo>
                  <a:pt x="6381750" y="2132542"/>
                  <a:pt x="6417403" y="2129939"/>
                  <a:pt x="6445250" y="2111375"/>
                </a:cubicBezTo>
                <a:cubicBezTo>
                  <a:pt x="6467265" y="2096699"/>
                  <a:pt x="6477702" y="2069551"/>
                  <a:pt x="6492875" y="2047875"/>
                </a:cubicBezTo>
                <a:cubicBezTo>
                  <a:pt x="6514758" y="2016614"/>
                  <a:pt x="6524625" y="1973792"/>
                  <a:pt x="6556375" y="1952625"/>
                </a:cubicBezTo>
                <a:cubicBezTo>
                  <a:pt x="6617923" y="1911593"/>
                  <a:pt x="6585900" y="1926908"/>
                  <a:pt x="6651625" y="1905000"/>
                </a:cubicBezTo>
                <a:cubicBezTo>
                  <a:pt x="6693958" y="1915583"/>
                  <a:pt x="6742317" y="1912545"/>
                  <a:pt x="6778625" y="1936750"/>
                </a:cubicBezTo>
                <a:cubicBezTo>
                  <a:pt x="6796779" y="1948853"/>
                  <a:pt x="6786839" y="1979821"/>
                  <a:pt x="6794500" y="2000250"/>
                </a:cubicBezTo>
                <a:cubicBezTo>
                  <a:pt x="6801971" y="2020172"/>
                  <a:pt x="6839577" y="2092952"/>
                  <a:pt x="6858000" y="2111375"/>
                </a:cubicBezTo>
                <a:cubicBezTo>
                  <a:pt x="6871491" y="2124866"/>
                  <a:pt x="6889750" y="2132542"/>
                  <a:pt x="6905625" y="2143125"/>
                </a:cubicBezTo>
                <a:cubicBezTo>
                  <a:pt x="6916208" y="2159000"/>
                  <a:pt x="6922718" y="2178536"/>
                  <a:pt x="6937375" y="2190750"/>
                </a:cubicBezTo>
                <a:cubicBezTo>
                  <a:pt x="6955555" y="2205900"/>
                  <a:pt x="6980328" y="2210759"/>
                  <a:pt x="7000875" y="2222500"/>
                </a:cubicBezTo>
                <a:cubicBezTo>
                  <a:pt x="7092790" y="2275023"/>
                  <a:pt x="7000144" y="2246191"/>
                  <a:pt x="7143750" y="2270125"/>
                </a:cubicBezTo>
                <a:cubicBezTo>
                  <a:pt x="7154333" y="2301875"/>
                  <a:pt x="7170767" y="2332244"/>
                  <a:pt x="7175500" y="2365375"/>
                </a:cubicBezTo>
                <a:cubicBezTo>
                  <a:pt x="7180792" y="2402417"/>
                  <a:pt x="7181530" y="2440401"/>
                  <a:pt x="7191375" y="2476500"/>
                </a:cubicBezTo>
                <a:cubicBezTo>
                  <a:pt x="7197602" y="2499331"/>
                  <a:pt x="7213803" y="2518248"/>
                  <a:pt x="7223125" y="2540000"/>
                </a:cubicBezTo>
                <a:cubicBezTo>
                  <a:pt x="7229717" y="2555381"/>
                  <a:pt x="7228547" y="2574558"/>
                  <a:pt x="7239000" y="2587625"/>
                </a:cubicBezTo>
                <a:cubicBezTo>
                  <a:pt x="7250919" y="2602523"/>
                  <a:pt x="7273134" y="2605884"/>
                  <a:pt x="7286625" y="2619375"/>
                </a:cubicBezTo>
                <a:cubicBezTo>
                  <a:pt x="7305334" y="2638084"/>
                  <a:pt x="7318375" y="2661708"/>
                  <a:pt x="7334250" y="2682875"/>
                </a:cubicBezTo>
                <a:cubicBezTo>
                  <a:pt x="7339542" y="2704042"/>
                  <a:pt x="7339300" y="2727432"/>
                  <a:pt x="7350125" y="2746375"/>
                </a:cubicBezTo>
                <a:cubicBezTo>
                  <a:pt x="7379838" y="2798372"/>
                  <a:pt x="7408370" y="2799299"/>
                  <a:pt x="7461250" y="2809875"/>
                </a:cubicBezTo>
                <a:cubicBezTo>
                  <a:pt x="7519264" y="2821478"/>
                  <a:pt x="7577667" y="2831042"/>
                  <a:pt x="7635875" y="2841625"/>
                </a:cubicBezTo>
                <a:cubicBezTo>
                  <a:pt x="7646458" y="2862792"/>
                  <a:pt x="7659316" y="2882967"/>
                  <a:pt x="7667625" y="2905125"/>
                </a:cubicBezTo>
                <a:cubicBezTo>
                  <a:pt x="7686231" y="2954740"/>
                  <a:pt x="7695687" y="3055057"/>
                  <a:pt x="7699375" y="3095625"/>
                </a:cubicBezTo>
                <a:cubicBezTo>
                  <a:pt x="7722842" y="3353767"/>
                  <a:pt x="7690321" y="3243088"/>
                  <a:pt x="7731125" y="3365500"/>
                </a:cubicBezTo>
                <a:cubicBezTo>
                  <a:pt x="7744009" y="3468572"/>
                  <a:pt x="7739566" y="3474420"/>
                  <a:pt x="7762875" y="3556000"/>
                </a:cubicBezTo>
                <a:cubicBezTo>
                  <a:pt x="7767472" y="3572090"/>
                  <a:pt x="7771266" y="3588658"/>
                  <a:pt x="7778750" y="3603625"/>
                </a:cubicBezTo>
                <a:cubicBezTo>
                  <a:pt x="7792549" y="3631223"/>
                  <a:pt x="7811390" y="3656027"/>
                  <a:pt x="7826375" y="3683000"/>
                </a:cubicBezTo>
                <a:cubicBezTo>
                  <a:pt x="7837868" y="3703687"/>
                  <a:pt x="7849816" y="3724342"/>
                  <a:pt x="7858125" y="3746500"/>
                </a:cubicBezTo>
                <a:cubicBezTo>
                  <a:pt x="7865786" y="3766929"/>
                  <a:pt x="7858572" y="3794572"/>
                  <a:pt x="7874000" y="3810000"/>
                </a:cubicBezTo>
                <a:cubicBezTo>
                  <a:pt x="7894150" y="3830150"/>
                  <a:pt x="7926917" y="3831167"/>
                  <a:pt x="7953375" y="3841750"/>
                </a:cubicBezTo>
                <a:cubicBezTo>
                  <a:pt x="7995708" y="3831167"/>
                  <a:pt x="8042230" y="3831192"/>
                  <a:pt x="8080375" y="3810000"/>
                </a:cubicBezTo>
                <a:cubicBezTo>
                  <a:pt x="8095003" y="3801873"/>
                  <a:pt x="8088766" y="3777342"/>
                  <a:pt x="8096250" y="3762375"/>
                </a:cubicBezTo>
                <a:cubicBezTo>
                  <a:pt x="8157798" y="3639278"/>
                  <a:pt x="8103973" y="3786832"/>
                  <a:pt x="8143875" y="3667125"/>
                </a:cubicBezTo>
                <a:cubicBezTo>
                  <a:pt x="8165042" y="3677708"/>
                  <a:pt x="8190641" y="3682141"/>
                  <a:pt x="8207375" y="3698875"/>
                </a:cubicBezTo>
                <a:cubicBezTo>
                  <a:pt x="8224109" y="3715609"/>
                  <a:pt x="8229803" y="3740623"/>
                  <a:pt x="8239125" y="3762375"/>
                </a:cubicBezTo>
                <a:cubicBezTo>
                  <a:pt x="8258492" y="3807565"/>
                  <a:pt x="8248615" y="3819490"/>
                  <a:pt x="8286750" y="3857625"/>
                </a:cubicBezTo>
                <a:cubicBezTo>
                  <a:pt x="8305459" y="3876334"/>
                  <a:pt x="8329083" y="3889375"/>
                  <a:pt x="8350250" y="3905250"/>
                </a:cubicBezTo>
                <a:cubicBezTo>
                  <a:pt x="8382525" y="3969799"/>
                  <a:pt x="8390895" y="4003274"/>
                  <a:pt x="8461375" y="4048125"/>
                </a:cubicBezTo>
                <a:cubicBezTo>
                  <a:pt x="8486383" y="4064039"/>
                  <a:pt x="8583442" y="4086579"/>
                  <a:pt x="8620125" y="4095750"/>
                </a:cubicBezTo>
                <a:cubicBezTo>
                  <a:pt x="8646583" y="4090458"/>
                  <a:pt x="8675366" y="4091942"/>
                  <a:pt x="8699500" y="4079875"/>
                </a:cubicBezTo>
                <a:cubicBezTo>
                  <a:pt x="8719580" y="4069835"/>
                  <a:pt x="8728445" y="4044703"/>
                  <a:pt x="8747125" y="4032250"/>
                </a:cubicBezTo>
                <a:cubicBezTo>
                  <a:pt x="8761048" y="4022968"/>
                  <a:pt x="8778875" y="4021667"/>
                  <a:pt x="8794750" y="4016375"/>
                </a:cubicBezTo>
                <a:cubicBezTo>
                  <a:pt x="8861981" y="4033183"/>
                  <a:pt x="8860940" y="4013949"/>
                  <a:pt x="8874125" y="4079875"/>
                </a:cubicBezTo>
                <a:cubicBezTo>
                  <a:pt x="8881463" y="4116566"/>
                  <a:pt x="8890000" y="4191000"/>
                  <a:pt x="8890000" y="4191000"/>
                </a:cubicBezTo>
              </a:path>
            </a:pathLst>
          </a:custGeom>
          <a:ln>
            <a:solidFill>
              <a:srgbClr val="1469A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47209" y="5654340"/>
            <a:ext cx="95826" cy="767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701967" y="5975377"/>
            <a:ext cx="2073385" cy="0"/>
          </a:xfrm>
          <a:prstGeom prst="line">
            <a:avLst/>
          </a:prstGeom>
          <a:ln w="28575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2789041" y="5482133"/>
            <a:ext cx="1956" cy="528692"/>
          </a:xfrm>
          <a:prstGeom prst="line">
            <a:avLst/>
          </a:prstGeom>
          <a:ln w="6350" cmpd="sng">
            <a:solidFill>
              <a:schemeClr val="tx1"/>
            </a:solidFill>
            <a:prstDash val="dot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789041" y="5468968"/>
            <a:ext cx="3600358" cy="0"/>
          </a:xfrm>
          <a:prstGeom prst="line">
            <a:avLst/>
          </a:prstGeom>
          <a:ln w="28575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89989" y="257960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380654" y="5278093"/>
            <a:ext cx="2643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2227" y="5525986"/>
            <a:ext cx="6401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</a:t>
            </a:r>
            <a:r>
              <a:rPr lang="en-US" sz="1400" baseline="-25000" dirty="0" smtClean="0"/>
              <a:t>0 </a:t>
            </a:r>
            <a:r>
              <a:rPr lang="en-US" sz="1400" dirty="0" smtClean="0"/>
              <a:t>= v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 rot="16200000">
            <a:off x="-50638" y="4406324"/>
            <a:ext cx="636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Value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2818376" y="6171496"/>
            <a:ext cx="591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Time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2669015" y="5939716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332327" y="4717163"/>
            <a:ext cx="1981394" cy="1494673"/>
            <a:chOff x="332327" y="4717163"/>
            <a:chExt cx="1981394" cy="1494673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585019" y="4887625"/>
              <a:ext cx="205344" cy="0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94536" y="4892013"/>
              <a:ext cx="1505071" cy="0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dot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2144848" y="4859106"/>
              <a:ext cx="95826" cy="767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/>
            <p:nvPr/>
          </p:nvCxnSpPr>
          <p:spPr>
            <a:xfrm flipH="1" flipV="1">
              <a:off x="2194131" y="4898595"/>
              <a:ext cx="0" cy="1090292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dot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32327" y="4717163"/>
              <a:ext cx="3343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w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050245" y="5904059"/>
              <a:ext cx="26347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Symbol" charset="2"/>
                  <a:cs typeface="Symbol" charset="2"/>
                </a:rPr>
                <a:t>t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94536" y="2759691"/>
            <a:ext cx="3025668" cy="3452145"/>
            <a:chOff x="694536" y="2759691"/>
            <a:chExt cx="3025668" cy="3452145"/>
          </a:xfrm>
        </p:grpSpPr>
        <p:sp>
          <p:nvSpPr>
            <p:cNvPr id="16" name="Oval 15"/>
            <p:cNvSpPr/>
            <p:nvPr/>
          </p:nvSpPr>
          <p:spPr>
            <a:xfrm>
              <a:off x="3483885" y="2759691"/>
              <a:ext cx="95826" cy="767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/>
            <p:nvPr/>
          </p:nvCxnSpPr>
          <p:spPr>
            <a:xfrm flipV="1">
              <a:off x="694536" y="2796985"/>
              <a:ext cx="2837262" cy="0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dot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3520064" y="2759692"/>
              <a:ext cx="0" cy="3229195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dot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3396883" y="5904059"/>
              <a:ext cx="3233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Symbol" charset="2"/>
                  <a:cs typeface="Symbol" charset="2"/>
                </a:rPr>
                <a:t>t</a:t>
              </a:r>
              <a:r>
                <a:rPr lang="en-US" sz="1400" baseline="-25000" dirty="0" smtClean="0">
                  <a:latin typeface="Symbol" charset="2"/>
                  <a:cs typeface="Symbol" charset="2"/>
                </a:rPr>
                <a:t>1</a:t>
              </a:r>
              <a:endParaRPr lang="en-US" sz="1400" baseline="-25000" dirty="0">
                <a:latin typeface="Symbol" charset="2"/>
                <a:cs typeface="Symbol" charset="2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882885" y="5430578"/>
            <a:ext cx="424376" cy="781258"/>
            <a:chOff x="5882885" y="5430578"/>
            <a:chExt cx="424376" cy="781258"/>
          </a:xfrm>
        </p:grpSpPr>
        <p:sp>
          <p:nvSpPr>
            <p:cNvPr id="24" name="Oval 23"/>
            <p:cNvSpPr/>
            <p:nvPr/>
          </p:nvSpPr>
          <p:spPr>
            <a:xfrm>
              <a:off x="5972453" y="5430578"/>
              <a:ext cx="95826" cy="767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Connector 24"/>
            <p:cNvCxnSpPr/>
            <p:nvPr/>
          </p:nvCxnSpPr>
          <p:spPr>
            <a:xfrm flipV="1">
              <a:off x="6015477" y="5507359"/>
              <a:ext cx="0" cy="481528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dot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882885" y="5904059"/>
              <a:ext cx="4243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Symbol" charset="2"/>
                  <a:cs typeface="Symbol" charset="2"/>
                </a:rPr>
                <a:t>t</a:t>
              </a:r>
              <a:r>
                <a:rPr lang="en-US" sz="1400" baseline="-25000" dirty="0" smtClean="0">
                  <a:latin typeface="Symbol" charset="2"/>
                  <a:cs typeface="Symbol" charset="2"/>
                </a:rPr>
                <a:t>2</a:t>
              </a:r>
              <a:endParaRPr lang="en-US" sz="1400" baseline="-25000" dirty="0">
                <a:latin typeface="Symbol" charset="2"/>
                <a:cs typeface="Symbol" charset="2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717630" y="3143945"/>
            <a:ext cx="65340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1469A2"/>
                </a:solidFill>
              </a:rPr>
              <a:t>Value</a:t>
            </a:r>
            <a:endParaRPr lang="en-US" sz="1400" b="1" dirty="0">
              <a:solidFill>
                <a:srgbClr val="1469A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38816" y="5689064"/>
            <a:ext cx="150155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Free trial period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52750" y="5155968"/>
            <a:ext cx="85258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</a:t>
            </a:r>
            <a:r>
              <a:rPr lang="en-US" sz="1400" b="1" dirty="0" smtClean="0">
                <a:solidFill>
                  <a:srgbClr val="FF0000"/>
                </a:solidFill>
              </a:rPr>
              <a:t>rice = c</a:t>
            </a:r>
            <a:endParaRPr lang="en-US" sz="1400" b="1" dirty="0">
              <a:solidFill>
                <a:srgbClr val="FF0000"/>
              </a:solidFill>
            </a:endParaRPr>
          </a:p>
        </p:txBody>
      </p:sp>
      <p:pic>
        <p:nvPicPr>
          <p:cNvPr id="41" name="Picture 40" descr="Screen Shot 2015-11-18 at 9.40.5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804" y="1875628"/>
            <a:ext cx="1973602" cy="458729"/>
          </a:xfrm>
          <a:prstGeom prst="rect">
            <a:avLst/>
          </a:prstGeom>
        </p:spPr>
      </p:pic>
      <p:pic>
        <p:nvPicPr>
          <p:cNvPr id="42" name="Picture 41" descr="Screen Shot 2015-11-18 at 9.41.2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760" y="2322916"/>
            <a:ext cx="4300613" cy="1456190"/>
          </a:xfrm>
          <a:prstGeom prst="rect">
            <a:avLst/>
          </a:prstGeom>
        </p:spPr>
      </p:pic>
      <p:sp>
        <p:nvSpPr>
          <p:cNvPr id="46" name="Date Placeholder 4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11/20/15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45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53" descr="Screen Shot 2016-09-22 at 1.34.1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844" y="5183736"/>
            <a:ext cx="2696594" cy="533282"/>
          </a:xfrm>
          <a:prstGeom prst="rect">
            <a:avLst/>
          </a:prstGeom>
        </p:spPr>
      </p:pic>
      <p:pic>
        <p:nvPicPr>
          <p:cNvPr id="52" name="Picture 51" descr="Screen Shot 2016-09-22 at 1.34.02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202" y="4674452"/>
            <a:ext cx="3599264" cy="504971"/>
          </a:xfrm>
          <a:prstGeom prst="rect">
            <a:avLst/>
          </a:prstGeom>
        </p:spPr>
      </p:pic>
      <p:pic>
        <p:nvPicPr>
          <p:cNvPr id="49" name="Picture 48" descr="Screen Shot 2016-09-22 at 1.33.45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27" y="4896236"/>
            <a:ext cx="1885491" cy="3907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sketch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89894" y="6582585"/>
            <a:ext cx="457200" cy="365125"/>
          </a:xfrm>
        </p:spPr>
        <p:txBody>
          <a:bodyPr/>
          <a:lstStyle/>
          <a:p>
            <a:fld id="{38CF6306-EDE7-AB46-89A0-3A9B4D654422}" type="slidenum">
              <a:rPr lang="en-US" smtClean="0"/>
              <a:t>18</a:t>
            </a:fld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-5697" y="1828924"/>
            <a:ext cx="4994101" cy="2763532"/>
            <a:chOff x="-5697" y="1828924"/>
            <a:chExt cx="4994101" cy="2763532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468317" y="4218930"/>
              <a:ext cx="4520087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468317" y="1980338"/>
              <a:ext cx="0" cy="2238592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383233" y="3997363"/>
              <a:ext cx="159532" cy="0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383233" y="3841502"/>
              <a:ext cx="159532" cy="0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383233" y="3436569"/>
              <a:ext cx="159532" cy="0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383233" y="1980338"/>
              <a:ext cx="159532" cy="0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reeform 11"/>
            <p:cNvSpPr/>
            <p:nvPr/>
          </p:nvSpPr>
          <p:spPr>
            <a:xfrm>
              <a:off x="468317" y="1980339"/>
              <a:ext cx="4424367" cy="2017024"/>
            </a:xfrm>
            <a:custGeom>
              <a:avLst/>
              <a:gdLst>
                <a:gd name="connsiteX0" fmla="*/ 0 w 8890000"/>
                <a:gd name="connsiteY0" fmla="*/ 4238625 h 4238625"/>
                <a:gd name="connsiteX1" fmla="*/ 47625 w 8890000"/>
                <a:gd name="connsiteY1" fmla="*/ 4159250 h 4238625"/>
                <a:gd name="connsiteX2" fmla="*/ 63500 w 8890000"/>
                <a:gd name="connsiteY2" fmla="*/ 4111625 h 4238625"/>
                <a:gd name="connsiteX3" fmla="*/ 174625 w 8890000"/>
                <a:gd name="connsiteY3" fmla="*/ 4143375 h 4238625"/>
                <a:gd name="connsiteX4" fmla="*/ 238125 w 8890000"/>
                <a:gd name="connsiteY4" fmla="*/ 4127500 h 4238625"/>
                <a:gd name="connsiteX5" fmla="*/ 254000 w 8890000"/>
                <a:gd name="connsiteY5" fmla="*/ 4079875 h 4238625"/>
                <a:gd name="connsiteX6" fmla="*/ 333375 w 8890000"/>
                <a:gd name="connsiteY6" fmla="*/ 3984625 h 4238625"/>
                <a:gd name="connsiteX7" fmla="*/ 381000 w 8890000"/>
                <a:gd name="connsiteY7" fmla="*/ 3968750 h 4238625"/>
                <a:gd name="connsiteX8" fmla="*/ 428625 w 8890000"/>
                <a:gd name="connsiteY8" fmla="*/ 4000500 h 4238625"/>
                <a:gd name="connsiteX9" fmla="*/ 444500 w 8890000"/>
                <a:gd name="connsiteY9" fmla="*/ 4048125 h 4238625"/>
                <a:gd name="connsiteX10" fmla="*/ 492125 w 8890000"/>
                <a:gd name="connsiteY10" fmla="*/ 4095750 h 4238625"/>
                <a:gd name="connsiteX11" fmla="*/ 539750 w 8890000"/>
                <a:gd name="connsiteY11" fmla="*/ 4191000 h 4238625"/>
                <a:gd name="connsiteX12" fmla="*/ 635000 w 8890000"/>
                <a:gd name="connsiteY12" fmla="*/ 4222750 h 4238625"/>
                <a:gd name="connsiteX13" fmla="*/ 666750 w 8890000"/>
                <a:gd name="connsiteY13" fmla="*/ 4175125 h 4238625"/>
                <a:gd name="connsiteX14" fmla="*/ 698500 w 8890000"/>
                <a:gd name="connsiteY14" fmla="*/ 4064000 h 4238625"/>
                <a:gd name="connsiteX15" fmla="*/ 746125 w 8890000"/>
                <a:gd name="connsiteY15" fmla="*/ 4048125 h 4238625"/>
                <a:gd name="connsiteX16" fmla="*/ 777875 w 8890000"/>
                <a:gd name="connsiteY16" fmla="*/ 4095750 h 4238625"/>
                <a:gd name="connsiteX17" fmla="*/ 825500 w 8890000"/>
                <a:gd name="connsiteY17" fmla="*/ 4079875 h 4238625"/>
                <a:gd name="connsiteX18" fmla="*/ 857250 w 8890000"/>
                <a:gd name="connsiteY18" fmla="*/ 3968750 h 4238625"/>
                <a:gd name="connsiteX19" fmla="*/ 904875 w 8890000"/>
                <a:gd name="connsiteY19" fmla="*/ 3937000 h 4238625"/>
                <a:gd name="connsiteX20" fmla="*/ 1000125 w 8890000"/>
                <a:gd name="connsiteY20" fmla="*/ 3905250 h 4238625"/>
                <a:gd name="connsiteX21" fmla="*/ 1047750 w 8890000"/>
                <a:gd name="connsiteY21" fmla="*/ 3857625 h 4238625"/>
                <a:gd name="connsiteX22" fmla="*/ 1063625 w 8890000"/>
                <a:gd name="connsiteY22" fmla="*/ 3794125 h 4238625"/>
                <a:gd name="connsiteX23" fmla="*/ 1079500 w 8890000"/>
                <a:gd name="connsiteY23" fmla="*/ 3460750 h 4238625"/>
                <a:gd name="connsiteX24" fmla="*/ 1095375 w 8890000"/>
                <a:gd name="connsiteY24" fmla="*/ 3413125 h 4238625"/>
                <a:gd name="connsiteX25" fmla="*/ 1190625 w 8890000"/>
                <a:gd name="connsiteY25" fmla="*/ 3333750 h 4238625"/>
                <a:gd name="connsiteX26" fmla="*/ 1285875 w 8890000"/>
                <a:gd name="connsiteY26" fmla="*/ 3349625 h 4238625"/>
                <a:gd name="connsiteX27" fmla="*/ 1333500 w 8890000"/>
                <a:gd name="connsiteY27" fmla="*/ 3444875 h 4238625"/>
                <a:gd name="connsiteX28" fmla="*/ 1381125 w 8890000"/>
                <a:gd name="connsiteY28" fmla="*/ 3476625 h 4238625"/>
                <a:gd name="connsiteX29" fmla="*/ 1460500 w 8890000"/>
                <a:gd name="connsiteY29" fmla="*/ 3571875 h 4238625"/>
                <a:gd name="connsiteX30" fmla="*/ 1539875 w 8890000"/>
                <a:gd name="connsiteY30" fmla="*/ 3651250 h 4238625"/>
                <a:gd name="connsiteX31" fmla="*/ 1571625 w 8890000"/>
                <a:gd name="connsiteY31" fmla="*/ 3587750 h 4238625"/>
                <a:gd name="connsiteX32" fmla="*/ 1635125 w 8890000"/>
                <a:gd name="connsiteY32" fmla="*/ 3540125 h 4238625"/>
                <a:gd name="connsiteX33" fmla="*/ 1682750 w 8890000"/>
                <a:gd name="connsiteY33" fmla="*/ 3492500 h 4238625"/>
                <a:gd name="connsiteX34" fmla="*/ 1762125 w 8890000"/>
                <a:gd name="connsiteY34" fmla="*/ 3413125 h 4238625"/>
                <a:gd name="connsiteX35" fmla="*/ 1809750 w 8890000"/>
                <a:gd name="connsiteY35" fmla="*/ 3429000 h 4238625"/>
                <a:gd name="connsiteX36" fmla="*/ 1889125 w 8890000"/>
                <a:gd name="connsiteY36" fmla="*/ 3556000 h 4238625"/>
                <a:gd name="connsiteX37" fmla="*/ 1984375 w 8890000"/>
                <a:gd name="connsiteY37" fmla="*/ 3683000 h 4238625"/>
                <a:gd name="connsiteX38" fmla="*/ 2032000 w 8890000"/>
                <a:gd name="connsiteY38" fmla="*/ 3730625 h 4238625"/>
                <a:gd name="connsiteX39" fmla="*/ 2063750 w 8890000"/>
                <a:gd name="connsiteY39" fmla="*/ 3794125 h 4238625"/>
                <a:gd name="connsiteX40" fmla="*/ 2159000 w 8890000"/>
                <a:gd name="connsiteY40" fmla="*/ 3825875 h 4238625"/>
                <a:gd name="connsiteX41" fmla="*/ 2206625 w 8890000"/>
                <a:gd name="connsiteY41" fmla="*/ 3810000 h 4238625"/>
                <a:gd name="connsiteX42" fmla="*/ 2270125 w 8890000"/>
                <a:gd name="connsiteY42" fmla="*/ 3698875 h 4238625"/>
                <a:gd name="connsiteX43" fmla="*/ 2317750 w 8890000"/>
                <a:gd name="connsiteY43" fmla="*/ 3190875 h 4238625"/>
                <a:gd name="connsiteX44" fmla="*/ 2349500 w 8890000"/>
                <a:gd name="connsiteY44" fmla="*/ 3048000 h 4238625"/>
                <a:gd name="connsiteX45" fmla="*/ 2397125 w 8890000"/>
                <a:gd name="connsiteY45" fmla="*/ 2921000 h 4238625"/>
                <a:gd name="connsiteX46" fmla="*/ 2444750 w 8890000"/>
                <a:gd name="connsiteY46" fmla="*/ 2873375 h 4238625"/>
                <a:gd name="connsiteX47" fmla="*/ 2682875 w 8890000"/>
                <a:gd name="connsiteY47" fmla="*/ 2857500 h 4238625"/>
                <a:gd name="connsiteX48" fmla="*/ 2730500 w 8890000"/>
                <a:gd name="connsiteY48" fmla="*/ 2730500 h 4238625"/>
                <a:gd name="connsiteX49" fmla="*/ 2762250 w 8890000"/>
                <a:gd name="connsiteY49" fmla="*/ 2635250 h 4238625"/>
                <a:gd name="connsiteX50" fmla="*/ 2778125 w 8890000"/>
                <a:gd name="connsiteY50" fmla="*/ 2587625 h 4238625"/>
                <a:gd name="connsiteX51" fmla="*/ 2794000 w 8890000"/>
                <a:gd name="connsiteY51" fmla="*/ 2540000 h 4238625"/>
                <a:gd name="connsiteX52" fmla="*/ 2825750 w 8890000"/>
                <a:gd name="connsiteY52" fmla="*/ 2413000 h 4238625"/>
                <a:gd name="connsiteX53" fmla="*/ 2889250 w 8890000"/>
                <a:gd name="connsiteY53" fmla="*/ 1968500 h 4238625"/>
                <a:gd name="connsiteX54" fmla="*/ 2968625 w 8890000"/>
                <a:gd name="connsiteY54" fmla="*/ 1905000 h 4238625"/>
                <a:gd name="connsiteX55" fmla="*/ 3079750 w 8890000"/>
                <a:gd name="connsiteY55" fmla="*/ 1857375 h 4238625"/>
                <a:gd name="connsiteX56" fmla="*/ 3238500 w 8890000"/>
                <a:gd name="connsiteY56" fmla="*/ 1889125 h 4238625"/>
                <a:gd name="connsiteX57" fmla="*/ 3254375 w 8890000"/>
                <a:gd name="connsiteY57" fmla="*/ 1968500 h 4238625"/>
                <a:gd name="connsiteX58" fmla="*/ 3286125 w 8890000"/>
                <a:gd name="connsiteY58" fmla="*/ 2127250 h 4238625"/>
                <a:gd name="connsiteX59" fmla="*/ 3317875 w 8890000"/>
                <a:gd name="connsiteY59" fmla="*/ 2190750 h 4238625"/>
                <a:gd name="connsiteX60" fmla="*/ 3349625 w 8890000"/>
                <a:gd name="connsiteY60" fmla="*/ 2286000 h 4238625"/>
                <a:gd name="connsiteX61" fmla="*/ 3413125 w 8890000"/>
                <a:gd name="connsiteY61" fmla="*/ 2381250 h 4238625"/>
                <a:gd name="connsiteX62" fmla="*/ 3508375 w 8890000"/>
                <a:gd name="connsiteY62" fmla="*/ 2365375 h 4238625"/>
                <a:gd name="connsiteX63" fmla="*/ 3524250 w 8890000"/>
                <a:gd name="connsiteY63" fmla="*/ 2317750 h 4238625"/>
                <a:gd name="connsiteX64" fmla="*/ 3540125 w 8890000"/>
                <a:gd name="connsiteY64" fmla="*/ 2238375 h 4238625"/>
                <a:gd name="connsiteX65" fmla="*/ 3556000 w 8890000"/>
                <a:gd name="connsiteY65" fmla="*/ 1412875 h 4238625"/>
                <a:gd name="connsiteX66" fmla="*/ 3619500 w 8890000"/>
                <a:gd name="connsiteY66" fmla="*/ 1285875 h 4238625"/>
                <a:gd name="connsiteX67" fmla="*/ 3730625 w 8890000"/>
                <a:gd name="connsiteY67" fmla="*/ 1301750 h 4238625"/>
                <a:gd name="connsiteX68" fmla="*/ 3746500 w 8890000"/>
                <a:gd name="connsiteY68" fmla="*/ 1349375 h 4238625"/>
                <a:gd name="connsiteX69" fmla="*/ 3778250 w 8890000"/>
                <a:gd name="connsiteY69" fmla="*/ 1397000 h 4238625"/>
                <a:gd name="connsiteX70" fmla="*/ 3810000 w 8890000"/>
                <a:gd name="connsiteY70" fmla="*/ 1508125 h 4238625"/>
                <a:gd name="connsiteX71" fmla="*/ 3857625 w 8890000"/>
                <a:gd name="connsiteY71" fmla="*/ 1444625 h 4238625"/>
                <a:gd name="connsiteX72" fmla="*/ 3873500 w 8890000"/>
                <a:gd name="connsiteY72" fmla="*/ 1381125 h 4238625"/>
                <a:gd name="connsiteX73" fmla="*/ 3889375 w 8890000"/>
                <a:gd name="connsiteY73" fmla="*/ 1285875 h 4238625"/>
                <a:gd name="connsiteX74" fmla="*/ 3905250 w 8890000"/>
                <a:gd name="connsiteY74" fmla="*/ 1174750 h 4238625"/>
                <a:gd name="connsiteX75" fmla="*/ 3937000 w 8890000"/>
                <a:gd name="connsiteY75" fmla="*/ 1047750 h 4238625"/>
                <a:gd name="connsiteX76" fmla="*/ 3952875 w 8890000"/>
                <a:gd name="connsiteY76" fmla="*/ 968375 h 4238625"/>
                <a:gd name="connsiteX77" fmla="*/ 3968750 w 8890000"/>
                <a:gd name="connsiteY77" fmla="*/ 920750 h 4238625"/>
                <a:gd name="connsiteX78" fmla="*/ 3984625 w 8890000"/>
                <a:gd name="connsiteY78" fmla="*/ 857250 h 4238625"/>
                <a:gd name="connsiteX79" fmla="*/ 4000500 w 8890000"/>
                <a:gd name="connsiteY79" fmla="*/ 809625 h 4238625"/>
                <a:gd name="connsiteX80" fmla="*/ 4048125 w 8890000"/>
                <a:gd name="connsiteY80" fmla="*/ 650875 h 4238625"/>
                <a:gd name="connsiteX81" fmla="*/ 4095750 w 8890000"/>
                <a:gd name="connsiteY81" fmla="*/ 460375 h 4238625"/>
                <a:gd name="connsiteX82" fmla="*/ 4111625 w 8890000"/>
                <a:gd name="connsiteY82" fmla="*/ 349250 h 4238625"/>
                <a:gd name="connsiteX83" fmla="*/ 4143375 w 8890000"/>
                <a:gd name="connsiteY83" fmla="*/ 238125 h 4238625"/>
                <a:gd name="connsiteX84" fmla="*/ 4175125 w 8890000"/>
                <a:gd name="connsiteY84" fmla="*/ 111125 h 4238625"/>
                <a:gd name="connsiteX85" fmla="*/ 4349750 w 8890000"/>
                <a:gd name="connsiteY85" fmla="*/ 15875 h 4238625"/>
                <a:gd name="connsiteX86" fmla="*/ 4429125 w 8890000"/>
                <a:gd name="connsiteY86" fmla="*/ 0 h 4238625"/>
                <a:gd name="connsiteX87" fmla="*/ 4460875 w 8890000"/>
                <a:gd name="connsiteY87" fmla="*/ 47625 h 4238625"/>
                <a:gd name="connsiteX88" fmla="*/ 4492625 w 8890000"/>
                <a:gd name="connsiteY88" fmla="*/ 190500 h 4238625"/>
                <a:gd name="connsiteX89" fmla="*/ 4508500 w 8890000"/>
                <a:gd name="connsiteY89" fmla="*/ 238125 h 4238625"/>
                <a:gd name="connsiteX90" fmla="*/ 4540250 w 8890000"/>
                <a:gd name="connsiteY90" fmla="*/ 381000 h 4238625"/>
                <a:gd name="connsiteX91" fmla="*/ 4667250 w 8890000"/>
                <a:gd name="connsiteY91" fmla="*/ 492125 h 4238625"/>
                <a:gd name="connsiteX92" fmla="*/ 4714875 w 8890000"/>
                <a:gd name="connsiteY92" fmla="*/ 523875 h 4238625"/>
                <a:gd name="connsiteX93" fmla="*/ 4762500 w 8890000"/>
                <a:gd name="connsiteY93" fmla="*/ 587375 h 4238625"/>
                <a:gd name="connsiteX94" fmla="*/ 4778375 w 8890000"/>
                <a:gd name="connsiteY94" fmla="*/ 650875 h 4238625"/>
                <a:gd name="connsiteX95" fmla="*/ 4794250 w 8890000"/>
                <a:gd name="connsiteY95" fmla="*/ 698500 h 4238625"/>
                <a:gd name="connsiteX96" fmla="*/ 4810125 w 8890000"/>
                <a:gd name="connsiteY96" fmla="*/ 841375 h 4238625"/>
                <a:gd name="connsiteX97" fmla="*/ 4841875 w 8890000"/>
                <a:gd name="connsiteY97" fmla="*/ 889000 h 4238625"/>
                <a:gd name="connsiteX98" fmla="*/ 4905375 w 8890000"/>
                <a:gd name="connsiteY98" fmla="*/ 968375 h 4238625"/>
                <a:gd name="connsiteX99" fmla="*/ 4937125 w 8890000"/>
                <a:gd name="connsiteY99" fmla="*/ 1016000 h 4238625"/>
                <a:gd name="connsiteX100" fmla="*/ 5000625 w 8890000"/>
                <a:gd name="connsiteY100" fmla="*/ 1047750 h 4238625"/>
                <a:gd name="connsiteX101" fmla="*/ 5095875 w 8890000"/>
                <a:gd name="connsiteY101" fmla="*/ 1158875 h 4238625"/>
                <a:gd name="connsiteX102" fmla="*/ 5159375 w 8890000"/>
                <a:gd name="connsiteY102" fmla="*/ 1174750 h 4238625"/>
                <a:gd name="connsiteX103" fmla="*/ 5207000 w 8890000"/>
                <a:gd name="connsiteY103" fmla="*/ 1190625 h 4238625"/>
                <a:gd name="connsiteX104" fmla="*/ 5429250 w 8890000"/>
                <a:gd name="connsiteY104" fmla="*/ 1174750 h 4238625"/>
                <a:gd name="connsiteX105" fmla="*/ 5492750 w 8890000"/>
                <a:gd name="connsiteY105" fmla="*/ 1143000 h 4238625"/>
                <a:gd name="connsiteX106" fmla="*/ 5588000 w 8890000"/>
                <a:gd name="connsiteY106" fmla="*/ 1127125 h 4238625"/>
                <a:gd name="connsiteX107" fmla="*/ 5683250 w 8890000"/>
                <a:gd name="connsiteY107" fmla="*/ 1174750 h 4238625"/>
                <a:gd name="connsiteX108" fmla="*/ 5715000 w 8890000"/>
                <a:gd name="connsiteY108" fmla="*/ 1301750 h 4238625"/>
                <a:gd name="connsiteX109" fmla="*/ 5746750 w 8890000"/>
                <a:gd name="connsiteY109" fmla="*/ 1444625 h 4238625"/>
                <a:gd name="connsiteX110" fmla="*/ 5762625 w 8890000"/>
                <a:gd name="connsiteY110" fmla="*/ 1619250 h 4238625"/>
                <a:gd name="connsiteX111" fmla="*/ 5794375 w 8890000"/>
                <a:gd name="connsiteY111" fmla="*/ 1730375 h 4238625"/>
                <a:gd name="connsiteX112" fmla="*/ 5842000 w 8890000"/>
                <a:gd name="connsiteY112" fmla="*/ 2032000 h 4238625"/>
                <a:gd name="connsiteX113" fmla="*/ 5984875 w 8890000"/>
                <a:gd name="connsiteY113" fmla="*/ 2016125 h 4238625"/>
                <a:gd name="connsiteX114" fmla="*/ 6016625 w 8890000"/>
                <a:gd name="connsiteY114" fmla="*/ 1920875 h 4238625"/>
                <a:gd name="connsiteX115" fmla="*/ 6048375 w 8890000"/>
                <a:gd name="connsiteY115" fmla="*/ 1793875 h 4238625"/>
                <a:gd name="connsiteX116" fmla="*/ 6080125 w 8890000"/>
                <a:gd name="connsiteY116" fmla="*/ 1682750 h 4238625"/>
                <a:gd name="connsiteX117" fmla="*/ 6111875 w 8890000"/>
                <a:gd name="connsiteY117" fmla="*/ 1603375 h 4238625"/>
                <a:gd name="connsiteX118" fmla="*/ 6159500 w 8890000"/>
                <a:gd name="connsiteY118" fmla="*/ 1555750 h 4238625"/>
                <a:gd name="connsiteX119" fmla="*/ 6191250 w 8890000"/>
                <a:gd name="connsiteY119" fmla="*/ 1603375 h 4238625"/>
                <a:gd name="connsiteX120" fmla="*/ 6207125 w 8890000"/>
                <a:gd name="connsiteY120" fmla="*/ 1666875 h 4238625"/>
                <a:gd name="connsiteX121" fmla="*/ 6223000 w 8890000"/>
                <a:gd name="connsiteY121" fmla="*/ 1968500 h 4238625"/>
                <a:gd name="connsiteX122" fmla="*/ 6270625 w 8890000"/>
                <a:gd name="connsiteY122" fmla="*/ 2047875 h 4238625"/>
                <a:gd name="connsiteX123" fmla="*/ 6350000 w 8890000"/>
                <a:gd name="connsiteY123" fmla="*/ 2143125 h 4238625"/>
                <a:gd name="connsiteX124" fmla="*/ 6445250 w 8890000"/>
                <a:gd name="connsiteY124" fmla="*/ 2111375 h 4238625"/>
                <a:gd name="connsiteX125" fmla="*/ 6492875 w 8890000"/>
                <a:gd name="connsiteY125" fmla="*/ 2047875 h 4238625"/>
                <a:gd name="connsiteX126" fmla="*/ 6556375 w 8890000"/>
                <a:gd name="connsiteY126" fmla="*/ 1952625 h 4238625"/>
                <a:gd name="connsiteX127" fmla="*/ 6651625 w 8890000"/>
                <a:gd name="connsiteY127" fmla="*/ 1905000 h 4238625"/>
                <a:gd name="connsiteX128" fmla="*/ 6778625 w 8890000"/>
                <a:gd name="connsiteY128" fmla="*/ 1936750 h 4238625"/>
                <a:gd name="connsiteX129" fmla="*/ 6794500 w 8890000"/>
                <a:gd name="connsiteY129" fmla="*/ 2000250 h 4238625"/>
                <a:gd name="connsiteX130" fmla="*/ 6858000 w 8890000"/>
                <a:gd name="connsiteY130" fmla="*/ 2111375 h 4238625"/>
                <a:gd name="connsiteX131" fmla="*/ 6905625 w 8890000"/>
                <a:gd name="connsiteY131" fmla="*/ 2143125 h 4238625"/>
                <a:gd name="connsiteX132" fmla="*/ 6937375 w 8890000"/>
                <a:gd name="connsiteY132" fmla="*/ 2190750 h 4238625"/>
                <a:gd name="connsiteX133" fmla="*/ 7000875 w 8890000"/>
                <a:gd name="connsiteY133" fmla="*/ 2222500 h 4238625"/>
                <a:gd name="connsiteX134" fmla="*/ 7143750 w 8890000"/>
                <a:gd name="connsiteY134" fmla="*/ 2270125 h 4238625"/>
                <a:gd name="connsiteX135" fmla="*/ 7175500 w 8890000"/>
                <a:gd name="connsiteY135" fmla="*/ 2365375 h 4238625"/>
                <a:gd name="connsiteX136" fmla="*/ 7191375 w 8890000"/>
                <a:gd name="connsiteY136" fmla="*/ 2476500 h 4238625"/>
                <a:gd name="connsiteX137" fmla="*/ 7223125 w 8890000"/>
                <a:gd name="connsiteY137" fmla="*/ 2540000 h 4238625"/>
                <a:gd name="connsiteX138" fmla="*/ 7239000 w 8890000"/>
                <a:gd name="connsiteY138" fmla="*/ 2587625 h 4238625"/>
                <a:gd name="connsiteX139" fmla="*/ 7286625 w 8890000"/>
                <a:gd name="connsiteY139" fmla="*/ 2619375 h 4238625"/>
                <a:gd name="connsiteX140" fmla="*/ 7334250 w 8890000"/>
                <a:gd name="connsiteY140" fmla="*/ 2682875 h 4238625"/>
                <a:gd name="connsiteX141" fmla="*/ 7350125 w 8890000"/>
                <a:gd name="connsiteY141" fmla="*/ 2746375 h 4238625"/>
                <a:gd name="connsiteX142" fmla="*/ 7461250 w 8890000"/>
                <a:gd name="connsiteY142" fmla="*/ 2809875 h 4238625"/>
                <a:gd name="connsiteX143" fmla="*/ 7635875 w 8890000"/>
                <a:gd name="connsiteY143" fmla="*/ 2841625 h 4238625"/>
                <a:gd name="connsiteX144" fmla="*/ 7667625 w 8890000"/>
                <a:gd name="connsiteY144" fmla="*/ 2905125 h 4238625"/>
                <a:gd name="connsiteX145" fmla="*/ 7699375 w 8890000"/>
                <a:gd name="connsiteY145" fmla="*/ 3095625 h 4238625"/>
                <a:gd name="connsiteX146" fmla="*/ 7731125 w 8890000"/>
                <a:gd name="connsiteY146" fmla="*/ 3365500 h 4238625"/>
                <a:gd name="connsiteX147" fmla="*/ 7762875 w 8890000"/>
                <a:gd name="connsiteY147" fmla="*/ 3556000 h 4238625"/>
                <a:gd name="connsiteX148" fmla="*/ 7778750 w 8890000"/>
                <a:gd name="connsiteY148" fmla="*/ 3603625 h 4238625"/>
                <a:gd name="connsiteX149" fmla="*/ 7826375 w 8890000"/>
                <a:gd name="connsiteY149" fmla="*/ 3683000 h 4238625"/>
                <a:gd name="connsiteX150" fmla="*/ 7858125 w 8890000"/>
                <a:gd name="connsiteY150" fmla="*/ 3746500 h 4238625"/>
                <a:gd name="connsiteX151" fmla="*/ 7874000 w 8890000"/>
                <a:gd name="connsiteY151" fmla="*/ 3810000 h 4238625"/>
                <a:gd name="connsiteX152" fmla="*/ 7953375 w 8890000"/>
                <a:gd name="connsiteY152" fmla="*/ 3841750 h 4238625"/>
                <a:gd name="connsiteX153" fmla="*/ 8080375 w 8890000"/>
                <a:gd name="connsiteY153" fmla="*/ 3810000 h 4238625"/>
                <a:gd name="connsiteX154" fmla="*/ 8096250 w 8890000"/>
                <a:gd name="connsiteY154" fmla="*/ 3762375 h 4238625"/>
                <a:gd name="connsiteX155" fmla="*/ 8143875 w 8890000"/>
                <a:gd name="connsiteY155" fmla="*/ 3667125 h 4238625"/>
                <a:gd name="connsiteX156" fmla="*/ 8207375 w 8890000"/>
                <a:gd name="connsiteY156" fmla="*/ 3698875 h 4238625"/>
                <a:gd name="connsiteX157" fmla="*/ 8239125 w 8890000"/>
                <a:gd name="connsiteY157" fmla="*/ 3762375 h 4238625"/>
                <a:gd name="connsiteX158" fmla="*/ 8286750 w 8890000"/>
                <a:gd name="connsiteY158" fmla="*/ 3857625 h 4238625"/>
                <a:gd name="connsiteX159" fmla="*/ 8350250 w 8890000"/>
                <a:gd name="connsiteY159" fmla="*/ 3905250 h 4238625"/>
                <a:gd name="connsiteX160" fmla="*/ 8461375 w 8890000"/>
                <a:gd name="connsiteY160" fmla="*/ 4048125 h 4238625"/>
                <a:gd name="connsiteX161" fmla="*/ 8620125 w 8890000"/>
                <a:gd name="connsiteY161" fmla="*/ 4095750 h 4238625"/>
                <a:gd name="connsiteX162" fmla="*/ 8699500 w 8890000"/>
                <a:gd name="connsiteY162" fmla="*/ 4079875 h 4238625"/>
                <a:gd name="connsiteX163" fmla="*/ 8747125 w 8890000"/>
                <a:gd name="connsiteY163" fmla="*/ 4032250 h 4238625"/>
                <a:gd name="connsiteX164" fmla="*/ 8794750 w 8890000"/>
                <a:gd name="connsiteY164" fmla="*/ 4016375 h 4238625"/>
                <a:gd name="connsiteX165" fmla="*/ 8874125 w 8890000"/>
                <a:gd name="connsiteY165" fmla="*/ 4079875 h 4238625"/>
                <a:gd name="connsiteX166" fmla="*/ 8890000 w 8890000"/>
                <a:gd name="connsiteY166" fmla="*/ 4191000 h 4238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</a:cxnLst>
              <a:rect l="l" t="t" r="r" b="b"/>
              <a:pathLst>
                <a:path w="8890000" h="4238625">
                  <a:moveTo>
                    <a:pt x="0" y="4238625"/>
                  </a:moveTo>
                  <a:cubicBezTo>
                    <a:pt x="15875" y="4212167"/>
                    <a:pt x="33826" y="4186848"/>
                    <a:pt x="47625" y="4159250"/>
                  </a:cubicBezTo>
                  <a:cubicBezTo>
                    <a:pt x="55109" y="4144283"/>
                    <a:pt x="47963" y="4117840"/>
                    <a:pt x="63500" y="4111625"/>
                  </a:cubicBezTo>
                  <a:cubicBezTo>
                    <a:pt x="72561" y="4108001"/>
                    <a:pt x="160506" y="4138669"/>
                    <a:pt x="174625" y="4143375"/>
                  </a:cubicBezTo>
                  <a:cubicBezTo>
                    <a:pt x="195792" y="4138083"/>
                    <a:pt x="221088" y="4141130"/>
                    <a:pt x="238125" y="4127500"/>
                  </a:cubicBezTo>
                  <a:cubicBezTo>
                    <a:pt x="251192" y="4117047"/>
                    <a:pt x="246516" y="4094842"/>
                    <a:pt x="254000" y="4079875"/>
                  </a:cubicBezTo>
                  <a:cubicBezTo>
                    <a:pt x="268642" y="4050590"/>
                    <a:pt x="307043" y="4002180"/>
                    <a:pt x="333375" y="3984625"/>
                  </a:cubicBezTo>
                  <a:cubicBezTo>
                    <a:pt x="347298" y="3975343"/>
                    <a:pt x="365125" y="3974042"/>
                    <a:pt x="381000" y="3968750"/>
                  </a:cubicBezTo>
                  <a:cubicBezTo>
                    <a:pt x="396875" y="3979333"/>
                    <a:pt x="416706" y="3985602"/>
                    <a:pt x="428625" y="4000500"/>
                  </a:cubicBezTo>
                  <a:cubicBezTo>
                    <a:pt x="439078" y="4013567"/>
                    <a:pt x="435218" y="4034202"/>
                    <a:pt x="444500" y="4048125"/>
                  </a:cubicBezTo>
                  <a:cubicBezTo>
                    <a:pt x="456953" y="4066805"/>
                    <a:pt x="476250" y="4079875"/>
                    <a:pt x="492125" y="4095750"/>
                  </a:cubicBezTo>
                  <a:cubicBezTo>
                    <a:pt x="500775" y="4121699"/>
                    <a:pt x="513835" y="4174803"/>
                    <a:pt x="539750" y="4191000"/>
                  </a:cubicBezTo>
                  <a:cubicBezTo>
                    <a:pt x="568130" y="4208738"/>
                    <a:pt x="635000" y="4222750"/>
                    <a:pt x="635000" y="4222750"/>
                  </a:cubicBezTo>
                  <a:cubicBezTo>
                    <a:pt x="645583" y="4206875"/>
                    <a:pt x="659234" y="4192662"/>
                    <a:pt x="666750" y="4175125"/>
                  </a:cubicBezTo>
                  <a:cubicBezTo>
                    <a:pt x="667059" y="4174404"/>
                    <a:pt x="690777" y="4071723"/>
                    <a:pt x="698500" y="4064000"/>
                  </a:cubicBezTo>
                  <a:cubicBezTo>
                    <a:pt x="710333" y="4052167"/>
                    <a:pt x="730250" y="4053417"/>
                    <a:pt x="746125" y="4048125"/>
                  </a:cubicBezTo>
                  <a:cubicBezTo>
                    <a:pt x="756708" y="4064000"/>
                    <a:pt x="760160" y="4088664"/>
                    <a:pt x="777875" y="4095750"/>
                  </a:cubicBezTo>
                  <a:cubicBezTo>
                    <a:pt x="793412" y="4101965"/>
                    <a:pt x="813667" y="4091708"/>
                    <a:pt x="825500" y="4079875"/>
                  </a:cubicBezTo>
                  <a:cubicBezTo>
                    <a:pt x="833618" y="4071757"/>
                    <a:pt x="856426" y="3969986"/>
                    <a:pt x="857250" y="3968750"/>
                  </a:cubicBezTo>
                  <a:cubicBezTo>
                    <a:pt x="867833" y="3952875"/>
                    <a:pt x="887440" y="3944749"/>
                    <a:pt x="904875" y="3937000"/>
                  </a:cubicBezTo>
                  <a:cubicBezTo>
                    <a:pt x="935458" y="3923408"/>
                    <a:pt x="1000125" y="3905250"/>
                    <a:pt x="1000125" y="3905250"/>
                  </a:cubicBezTo>
                  <a:cubicBezTo>
                    <a:pt x="1016000" y="3889375"/>
                    <a:pt x="1036611" y="3877118"/>
                    <a:pt x="1047750" y="3857625"/>
                  </a:cubicBezTo>
                  <a:cubicBezTo>
                    <a:pt x="1058575" y="3838682"/>
                    <a:pt x="1061885" y="3815874"/>
                    <a:pt x="1063625" y="3794125"/>
                  </a:cubicBezTo>
                  <a:cubicBezTo>
                    <a:pt x="1072497" y="3683228"/>
                    <a:pt x="1070261" y="3571617"/>
                    <a:pt x="1079500" y="3460750"/>
                  </a:cubicBezTo>
                  <a:cubicBezTo>
                    <a:pt x="1080890" y="3444074"/>
                    <a:pt x="1086093" y="3427048"/>
                    <a:pt x="1095375" y="3413125"/>
                  </a:cubicBezTo>
                  <a:cubicBezTo>
                    <a:pt x="1119821" y="3376455"/>
                    <a:pt x="1155483" y="3357178"/>
                    <a:pt x="1190625" y="3333750"/>
                  </a:cubicBezTo>
                  <a:cubicBezTo>
                    <a:pt x="1222375" y="3339042"/>
                    <a:pt x="1257085" y="3335230"/>
                    <a:pt x="1285875" y="3349625"/>
                  </a:cubicBezTo>
                  <a:cubicBezTo>
                    <a:pt x="1330483" y="3371929"/>
                    <a:pt x="1308455" y="3413569"/>
                    <a:pt x="1333500" y="3444875"/>
                  </a:cubicBezTo>
                  <a:cubicBezTo>
                    <a:pt x="1345419" y="3459773"/>
                    <a:pt x="1365250" y="3466042"/>
                    <a:pt x="1381125" y="3476625"/>
                  </a:cubicBezTo>
                  <a:cubicBezTo>
                    <a:pt x="1459954" y="3594869"/>
                    <a:pt x="1358640" y="3449643"/>
                    <a:pt x="1460500" y="3571875"/>
                  </a:cubicBezTo>
                  <a:cubicBezTo>
                    <a:pt x="1526646" y="3651250"/>
                    <a:pt x="1452563" y="3593042"/>
                    <a:pt x="1539875" y="3651250"/>
                  </a:cubicBezTo>
                  <a:cubicBezTo>
                    <a:pt x="1550458" y="3630083"/>
                    <a:pt x="1556224" y="3605718"/>
                    <a:pt x="1571625" y="3587750"/>
                  </a:cubicBezTo>
                  <a:cubicBezTo>
                    <a:pt x="1588844" y="3567661"/>
                    <a:pt x="1615036" y="3557344"/>
                    <a:pt x="1635125" y="3540125"/>
                  </a:cubicBezTo>
                  <a:cubicBezTo>
                    <a:pt x="1652171" y="3525514"/>
                    <a:pt x="1668377" y="3509747"/>
                    <a:pt x="1682750" y="3492500"/>
                  </a:cubicBezTo>
                  <a:cubicBezTo>
                    <a:pt x="1748896" y="3413125"/>
                    <a:pt x="1674813" y="3471333"/>
                    <a:pt x="1762125" y="3413125"/>
                  </a:cubicBezTo>
                  <a:cubicBezTo>
                    <a:pt x="1778000" y="3418417"/>
                    <a:pt x="1796895" y="3418287"/>
                    <a:pt x="1809750" y="3429000"/>
                  </a:cubicBezTo>
                  <a:cubicBezTo>
                    <a:pt x="1861751" y="3472334"/>
                    <a:pt x="1854328" y="3503805"/>
                    <a:pt x="1889125" y="3556000"/>
                  </a:cubicBezTo>
                  <a:cubicBezTo>
                    <a:pt x="1918478" y="3600029"/>
                    <a:pt x="1946957" y="3645582"/>
                    <a:pt x="1984375" y="3683000"/>
                  </a:cubicBezTo>
                  <a:cubicBezTo>
                    <a:pt x="2000250" y="3698875"/>
                    <a:pt x="2018951" y="3712356"/>
                    <a:pt x="2032000" y="3730625"/>
                  </a:cubicBezTo>
                  <a:cubicBezTo>
                    <a:pt x="2045755" y="3749882"/>
                    <a:pt x="2044818" y="3779926"/>
                    <a:pt x="2063750" y="3794125"/>
                  </a:cubicBezTo>
                  <a:cubicBezTo>
                    <a:pt x="2090524" y="3814205"/>
                    <a:pt x="2159000" y="3825875"/>
                    <a:pt x="2159000" y="3825875"/>
                  </a:cubicBezTo>
                  <a:cubicBezTo>
                    <a:pt x="2174875" y="3820583"/>
                    <a:pt x="2193558" y="3820453"/>
                    <a:pt x="2206625" y="3810000"/>
                  </a:cubicBezTo>
                  <a:cubicBezTo>
                    <a:pt x="2225324" y="3795041"/>
                    <a:pt x="2262313" y="3714500"/>
                    <a:pt x="2270125" y="3698875"/>
                  </a:cubicBezTo>
                  <a:cubicBezTo>
                    <a:pt x="2272751" y="3668677"/>
                    <a:pt x="2301435" y="3305077"/>
                    <a:pt x="2317750" y="3190875"/>
                  </a:cubicBezTo>
                  <a:cubicBezTo>
                    <a:pt x="2327326" y="3123844"/>
                    <a:pt x="2335634" y="3110396"/>
                    <a:pt x="2349500" y="3048000"/>
                  </a:cubicBezTo>
                  <a:cubicBezTo>
                    <a:pt x="2366083" y="2973377"/>
                    <a:pt x="2352553" y="2974486"/>
                    <a:pt x="2397125" y="2921000"/>
                  </a:cubicBezTo>
                  <a:cubicBezTo>
                    <a:pt x="2411498" y="2903753"/>
                    <a:pt x="2422834" y="2878245"/>
                    <a:pt x="2444750" y="2873375"/>
                  </a:cubicBezTo>
                  <a:cubicBezTo>
                    <a:pt x="2522407" y="2856118"/>
                    <a:pt x="2603500" y="2862792"/>
                    <a:pt x="2682875" y="2857500"/>
                  </a:cubicBezTo>
                  <a:cubicBezTo>
                    <a:pt x="2730055" y="2715960"/>
                    <a:pt x="2654571" y="2939306"/>
                    <a:pt x="2730500" y="2730500"/>
                  </a:cubicBezTo>
                  <a:cubicBezTo>
                    <a:pt x="2741937" y="2699048"/>
                    <a:pt x="2751667" y="2667000"/>
                    <a:pt x="2762250" y="2635250"/>
                  </a:cubicBezTo>
                  <a:lnTo>
                    <a:pt x="2778125" y="2587625"/>
                  </a:lnTo>
                  <a:cubicBezTo>
                    <a:pt x="2783417" y="2571750"/>
                    <a:pt x="2790718" y="2556409"/>
                    <a:pt x="2794000" y="2540000"/>
                  </a:cubicBezTo>
                  <a:cubicBezTo>
                    <a:pt x="2813157" y="2444216"/>
                    <a:pt x="2801342" y="2486223"/>
                    <a:pt x="2825750" y="2413000"/>
                  </a:cubicBezTo>
                  <a:cubicBezTo>
                    <a:pt x="2827155" y="2395433"/>
                    <a:pt x="2788464" y="2069286"/>
                    <a:pt x="2889250" y="1968500"/>
                  </a:cubicBezTo>
                  <a:cubicBezTo>
                    <a:pt x="2913209" y="1944541"/>
                    <a:pt x="2940432" y="1923795"/>
                    <a:pt x="2968625" y="1905000"/>
                  </a:cubicBezTo>
                  <a:cubicBezTo>
                    <a:pt x="3007859" y="1878844"/>
                    <a:pt x="3037417" y="1871486"/>
                    <a:pt x="3079750" y="1857375"/>
                  </a:cubicBezTo>
                  <a:cubicBezTo>
                    <a:pt x="3132667" y="1867958"/>
                    <a:pt x="3192972" y="1860153"/>
                    <a:pt x="3238500" y="1889125"/>
                  </a:cubicBezTo>
                  <a:cubicBezTo>
                    <a:pt x="3261264" y="1903611"/>
                    <a:pt x="3249548" y="1941953"/>
                    <a:pt x="3254375" y="1968500"/>
                  </a:cubicBezTo>
                  <a:cubicBezTo>
                    <a:pt x="3260830" y="2004004"/>
                    <a:pt x="3271260" y="2087609"/>
                    <a:pt x="3286125" y="2127250"/>
                  </a:cubicBezTo>
                  <a:cubicBezTo>
                    <a:pt x="3294434" y="2149408"/>
                    <a:pt x="3309086" y="2168778"/>
                    <a:pt x="3317875" y="2190750"/>
                  </a:cubicBezTo>
                  <a:cubicBezTo>
                    <a:pt x="3330304" y="2221824"/>
                    <a:pt x="3331061" y="2258153"/>
                    <a:pt x="3349625" y="2286000"/>
                  </a:cubicBezTo>
                  <a:lnTo>
                    <a:pt x="3413125" y="2381250"/>
                  </a:lnTo>
                  <a:cubicBezTo>
                    <a:pt x="3444875" y="2375958"/>
                    <a:pt x="3480428" y="2381345"/>
                    <a:pt x="3508375" y="2365375"/>
                  </a:cubicBezTo>
                  <a:cubicBezTo>
                    <a:pt x="3522904" y="2357073"/>
                    <a:pt x="3520191" y="2333984"/>
                    <a:pt x="3524250" y="2317750"/>
                  </a:cubicBezTo>
                  <a:cubicBezTo>
                    <a:pt x="3530794" y="2291573"/>
                    <a:pt x="3534833" y="2264833"/>
                    <a:pt x="3540125" y="2238375"/>
                  </a:cubicBezTo>
                  <a:cubicBezTo>
                    <a:pt x="3545417" y="1963208"/>
                    <a:pt x="3546515" y="1687929"/>
                    <a:pt x="3556000" y="1412875"/>
                  </a:cubicBezTo>
                  <a:cubicBezTo>
                    <a:pt x="3559579" y="1309094"/>
                    <a:pt x="3554241" y="1329381"/>
                    <a:pt x="3619500" y="1285875"/>
                  </a:cubicBezTo>
                  <a:cubicBezTo>
                    <a:pt x="3656542" y="1291167"/>
                    <a:pt x="3697158" y="1285016"/>
                    <a:pt x="3730625" y="1301750"/>
                  </a:cubicBezTo>
                  <a:cubicBezTo>
                    <a:pt x="3745592" y="1309234"/>
                    <a:pt x="3739016" y="1334408"/>
                    <a:pt x="3746500" y="1349375"/>
                  </a:cubicBezTo>
                  <a:cubicBezTo>
                    <a:pt x="3755033" y="1366440"/>
                    <a:pt x="3769717" y="1379935"/>
                    <a:pt x="3778250" y="1397000"/>
                  </a:cubicBezTo>
                  <a:cubicBezTo>
                    <a:pt x="3789637" y="1419774"/>
                    <a:pt x="3804914" y="1487780"/>
                    <a:pt x="3810000" y="1508125"/>
                  </a:cubicBezTo>
                  <a:cubicBezTo>
                    <a:pt x="3825875" y="1486958"/>
                    <a:pt x="3845792" y="1468290"/>
                    <a:pt x="3857625" y="1444625"/>
                  </a:cubicBezTo>
                  <a:cubicBezTo>
                    <a:pt x="3867382" y="1425110"/>
                    <a:pt x="3869221" y="1402519"/>
                    <a:pt x="3873500" y="1381125"/>
                  </a:cubicBezTo>
                  <a:cubicBezTo>
                    <a:pt x="3879813" y="1349562"/>
                    <a:pt x="3884481" y="1317689"/>
                    <a:pt x="3889375" y="1285875"/>
                  </a:cubicBezTo>
                  <a:cubicBezTo>
                    <a:pt x="3895065" y="1248892"/>
                    <a:pt x="3897912" y="1211441"/>
                    <a:pt x="3905250" y="1174750"/>
                  </a:cubicBezTo>
                  <a:cubicBezTo>
                    <a:pt x="3913808" y="1131961"/>
                    <a:pt x="3927188" y="1090269"/>
                    <a:pt x="3937000" y="1047750"/>
                  </a:cubicBezTo>
                  <a:cubicBezTo>
                    <a:pt x="3943067" y="1021459"/>
                    <a:pt x="3946331" y="994552"/>
                    <a:pt x="3952875" y="968375"/>
                  </a:cubicBezTo>
                  <a:cubicBezTo>
                    <a:pt x="3956934" y="952141"/>
                    <a:pt x="3964153" y="936840"/>
                    <a:pt x="3968750" y="920750"/>
                  </a:cubicBezTo>
                  <a:cubicBezTo>
                    <a:pt x="3974744" y="899771"/>
                    <a:pt x="3978631" y="878229"/>
                    <a:pt x="3984625" y="857250"/>
                  </a:cubicBezTo>
                  <a:cubicBezTo>
                    <a:pt x="3989222" y="841160"/>
                    <a:pt x="3996441" y="825859"/>
                    <a:pt x="4000500" y="809625"/>
                  </a:cubicBezTo>
                  <a:cubicBezTo>
                    <a:pt x="4036273" y="666534"/>
                    <a:pt x="3991242" y="793083"/>
                    <a:pt x="4048125" y="650875"/>
                  </a:cubicBezTo>
                  <a:cubicBezTo>
                    <a:pt x="4101763" y="329049"/>
                    <a:pt x="4020278" y="787419"/>
                    <a:pt x="4095750" y="460375"/>
                  </a:cubicBezTo>
                  <a:cubicBezTo>
                    <a:pt x="4104164" y="423915"/>
                    <a:pt x="4103785" y="385837"/>
                    <a:pt x="4111625" y="349250"/>
                  </a:cubicBezTo>
                  <a:cubicBezTo>
                    <a:pt x="4119697" y="311581"/>
                    <a:pt x="4133449" y="275348"/>
                    <a:pt x="4143375" y="238125"/>
                  </a:cubicBezTo>
                  <a:cubicBezTo>
                    <a:pt x="4154618" y="195962"/>
                    <a:pt x="4138817" y="135330"/>
                    <a:pt x="4175125" y="111125"/>
                  </a:cubicBezTo>
                  <a:cubicBezTo>
                    <a:pt x="4224797" y="78010"/>
                    <a:pt x="4298298" y="26165"/>
                    <a:pt x="4349750" y="15875"/>
                  </a:cubicBezTo>
                  <a:lnTo>
                    <a:pt x="4429125" y="0"/>
                  </a:lnTo>
                  <a:cubicBezTo>
                    <a:pt x="4439708" y="15875"/>
                    <a:pt x="4453359" y="30088"/>
                    <a:pt x="4460875" y="47625"/>
                  </a:cubicBezTo>
                  <a:cubicBezTo>
                    <a:pt x="4470653" y="70440"/>
                    <a:pt x="4488104" y="172418"/>
                    <a:pt x="4492625" y="190500"/>
                  </a:cubicBezTo>
                  <a:cubicBezTo>
                    <a:pt x="4496684" y="206734"/>
                    <a:pt x="4504870" y="221790"/>
                    <a:pt x="4508500" y="238125"/>
                  </a:cubicBezTo>
                  <a:cubicBezTo>
                    <a:pt x="4518255" y="282025"/>
                    <a:pt x="4518808" y="338116"/>
                    <a:pt x="4540250" y="381000"/>
                  </a:cubicBezTo>
                  <a:cubicBezTo>
                    <a:pt x="4573323" y="447146"/>
                    <a:pt x="4595812" y="444500"/>
                    <a:pt x="4667250" y="492125"/>
                  </a:cubicBezTo>
                  <a:cubicBezTo>
                    <a:pt x="4683125" y="502708"/>
                    <a:pt x="4703427" y="508611"/>
                    <a:pt x="4714875" y="523875"/>
                  </a:cubicBezTo>
                  <a:lnTo>
                    <a:pt x="4762500" y="587375"/>
                  </a:lnTo>
                  <a:cubicBezTo>
                    <a:pt x="4767792" y="608542"/>
                    <a:pt x="4772381" y="629896"/>
                    <a:pt x="4778375" y="650875"/>
                  </a:cubicBezTo>
                  <a:cubicBezTo>
                    <a:pt x="4782972" y="666965"/>
                    <a:pt x="4791499" y="681994"/>
                    <a:pt x="4794250" y="698500"/>
                  </a:cubicBezTo>
                  <a:cubicBezTo>
                    <a:pt x="4802128" y="745766"/>
                    <a:pt x="4798503" y="794888"/>
                    <a:pt x="4810125" y="841375"/>
                  </a:cubicBezTo>
                  <a:cubicBezTo>
                    <a:pt x="4814752" y="859885"/>
                    <a:pt x="4830427" y="873736"/>
                    <a:pt x="4841875" y="889000"/>
                  </a:cubicBezTo>
                  <a:cubicBezTo>
                    <a:pt x="4862205" y="916107"/>
                    <a:pt x="4885045" y="941268"/>
                    <a:pt x="4905375" y="968375"/>
                  </a:cubicBezTo>
                  <a:cubicBezTo>
                    <a:pt x="4916823" y="983639"/>
                    <a:pt x="4922468" y="1003786"/>
                    <a:pt x="4937125" y="1016000"/>
                  </a:cubicBezTo>
                  <a:cubicBezTo>
                    <a:pt x="4955305" y="1031150"/>
                    <a:pt x="4979458" y="1037167"/>
                    <a:pt x="5000625" y="1047750"/>
                  </a:cubicBezTo>
                  <a:cubicBezTo>
                    <a:pt x="5027948" y="1088735"/>
                    <a:pt x="5051880" y="1131378"/>
                    <a:pt x="5095875" y="1158875"/>
                  </a:cubicBezTo>
                  <a:cubicBezTo>
                    <a:pt x="5114377" y="1170439"/>
                    <a:pt x="5138396" y="1168756"/>
                    <a:pt x="5159375" y="1174750"/>
                  </a:cubicBezTo>
                  <a:cubicBezTo>
                    <a:pt x="5175465" y="1179347"/>
                    <a:pt x="5191125" y="1185333"/>
                    <a:pt x="5207000" y="1190625"/>
                  </a:cubicBezTo>
                  <a:cubicBezTo>
                    <a:pt x="5281083" y="1185333"/>
                    <a:pt x="5355988" y="1186960"/>
                    <a:pt x="5429250" y="1174750"/>
                  </a:cubicBezTo>
                  <a:cubicBezTo>
                    <a:pt x="5452593" y="1170859"/>
                    <a:pt x="5470083" y="1149800"/>
                    <a:pt x="5492750" y="1143000"/>
                  </a:cubicBezTo>
                  <a:cubicBezTo>
                    <a:pt x="5523580" y="1133751"/>
                    <a:pt x="5556250" y="1132417"/>
                    <a:pt x="5588000" y="1127125"/>
                  </a:cubicBezTo>
                  <a:cubicBezTo>
                    <a:pt x="5619750" y="1143000"/>
                    <a:pt x="5662371" y="1146042"/>
                    <a:pt x="5683250" y="1174750"/>
                  </a:cubicBezTo>
                  <a:cubicBezTo>
                    <a:pt x="5708916" y="1210040"/>
                    <a:pt x="5706442" y="1258961"/>
                    <a:pt x="5715000" y="1301750"/>
                  </a:cubicBezTo>
                  <a:cubicBezTo>
                    <a:pt x="5735154" y="1402519"/>
                    <a:pt x="5724331" y="1354948"/>
                    <a:pt x="5746750" y="1444625"/>
                  </a:cubicBezTo>
                  <a:cubicBezTo>
                    <a:pt x="5752042" y="1502833"/>
                    <a:pt x="5753016" y="1561597"/>
                    <a:pt x="5762625" y="1619250"/>
                  </a:cubicBezTo>
                  <a:cubicBezTo>
                    <a:pt x="5768958" y="1657250"/>
                    <a:pt x="5788367" y="1692323"/>
                    <a:pt x="5794375" y="1730375"/>
                  </a:cubicBezTo>
                  <a:cubicBezTo>
                    <a:pt x="5851598" y="2092786"/>
                    <a:pt x="5769681" y="1778883"/>
                    <a:pt x="5842000" y="2032000"/>
                  </a:cubicBezTo>
                  <a:cubicBezTo>
                    <a:pt x="5889625" y="2026708"/>
                    <a:pt x="5944448" y="2041851"/>
                    <a:pt x="5984875" y="2016125"/>
                  </a:cubicBezTo>
                  <a:cubicBezTo>
                    <a:pt x="6013110" y="1998157"/>
                    <a:pt x="6008508" y="1953343"/>
                    <a:pt x="6016625" y="1920875"/>
                  </a:cubicBezTo>
                  <a:lnTo>
                    <a:pt x="6048375" y="1793875"/>
                  </a:lnTo>
                  <a:cubicBezTo>
                    <a:pt x="6060885" y="1743835"/>
                    <a:pt x="6063044" y="1728299"/>
                    <a:pt x="6080125" y="1682750"/>
                  </a:cubicBezTo>
                  <a:cubicBezTo>
                    <a:pt x="6090131" y="1656068"/>
                    <a:pt x="6096772" y="1627540"/>
                    <a:pt x="6111875" y="1603375"/>
                  </a:cubicBezTo>
                  <a:cubicBezTo>
                    <a:pt x="6123774" y="1584337"/>
                    <a:pt x="6143625" y="1571625"/>
                    <a:pt x="6159500" y="1555750"/>
                  </a:cubicBezTo>
                  <a:cubicBezTo>
                    <a:pt x="6170083" y="1571625"/>
                    <a:pt x="6183734" y="1585838"/>
                    <a:pt x="6191250" y="1603375"/>
                  </a:cubicBezTo>
                  <a:cubicBezTo>
                    <a:pt x="6199845" y="1623429"/>
                    <a:pt x="6205235" y="1645139"/>
                    <a:pt x="6207125" y="1666875"/>
                  </a:cubicBezTo>
                  <a:cubicBezTo>
                    <a:pt x="6215847" y="1767177"/>
                    <a:pt x="6206448" y="1869189"/>
                    <a:pt x="6223000" y="1968500"/>
                  </a:cubicBezTo>
                  <a:cubicBezTo>
                    <a:pt x="6228073" y="1998936"/>
                    <a:pt x="6254272" y="2021710"/>
                    <a:pt x="6270625" y="2047875"/>
                  </a:cubicBezTo>
                  <a:cubicBezTo>
                    <a:pt x="6307461" y="2106813"/>
                    <a:pt x="6297553" y="2090678"/>
                    <a:pt x="6350000" y="2143125"/>
                  </a:cubicBezTo>
                  <a:cubicBezTo>
                    <a:pt x="6381750" y="2132542"/>
                    <a:pt x="6417403" y="2129939"/>
                    <a:pt x="6445250" y="2111375"/>
                  </a:cubicBezTo>
                  <a:cubicBezTo>
                    <a:pt x="6467265" y="2096699"/>
                    <a:pt x="6477702" y="2069551"/>
                    <a:pt x="6492875" y="2047875"/>
                  </a:cubicBezTo>
                  <a:cubicBezTo>
                    <a:pt x="6514758" y="2016614"/>
                    <a:pt x="6524625" y="1973792"/>
                    <a:pt x="6556375" y="1952625"/>
                  </a:cubicBezTo>
                  <a:cubicBezTo>
                    <a:pt x="6617923" y="1911593"/>
                    <a:pt x="6585900" y="1926908"/>
                    <a:pt x="6651625" y="1905000"/>
                  </a:cubicBezTo>
                  <a:cubicBezTo>
                    <a:pt x="6693958" y="1915583"/>
                    <a:pt x="6742317" y="1912545"/>
                    <a:pt x="6778625" y="1936750"/>
                  </a:cubicBezTo>
                  <a:cubicBezTo>
                    <a:pt x="6796779" y="1948853"/>
                    <a:pt x="6786839" y="1979821"/>
                    <a:pt x="6794500" y="2000250"/>
                  </a:cubicBezTo>
                  <a:cubicBezTo>
                    <a:pt x="6801971" y="2020172"/>
                    <a:pt x="6839577" y="2092952"/>
                    <a:pt x="6858000" y="2111375"/>
                  </a:cubicBezTo>
                  <a:cubicBezTo>
                    <a:pt x="6871491" y="2124866"/>
                    <a:pt x="6889750" y="2132542"/>
                    <a:pt x="6905625" y="2143125"/>
                  </a:cubicBezTo>
                  <a:cubicBezTo>
                    <a:pt x="6916208" y="2159000"/>
                    <a:pt x="6922718" y="2178536"/>
                    <a:pt x="6937375" y="2190750"/>
                  </a:cubicBezTo>
                  <a:cubicBezTo>
                    <a:pt x="6955555" y="2205900"/>
                    <a:pt x="6980328" y="2210759"/>
                    <a:pt x="7000875" y="2222500"/>
                  </a:cubicBezTo>
                  <a:cubicBezTo>
                    <a:pt x="7092790" y="2275023"/>
                    <a:pt x="7000144" y="2246191"/>
                    <a:pt x="7143750" y="2270125"/>
                  </a:cubicBezTo>
                  <a:cubicBezTo>
                    <a:pt x="7154333" y="2301875"/>
                    <a:pt x="7170767" y="2332244"/>
                    <a:pt x="7175500" y="2365375"/>
                  </a:cubicBezTo>
                  <a:cubicBezTo>
                    <a:pt x="7180792" y="2402417"/>
                    <a:pt x="7181530" y="2440401"/>
                    <a:pt x="7191375" y="2476500"/>
                  </a:cubicBezTo>
                  <a:cubicBezTo>
                    <a:pt x="7197602" y="2499331"/>
                    <a:pt x="7213803" y="2518248"/>
                    <a:pt x="7223125" y="2540000"/>
                  </a:cubicBezTo>
                  <a:cubicBezTo>
                    <a:pt x="7229717" y="2555381"/>
                    <a:pt x="7228547" y="2574558"/>
                    <a:pt x="7239000" y="2587625"/>
                  </a:cubicBezTo>
                  <a:cubicBezTo>
                    <a:pt x="7250919" y="2602523"/>
                    <a:pt x="7273134" y="2605884"/>
                    <a:pt x="7286625" y="2619375"/>
                  </a:cubicBezTo>
                  <a:cubicBezTo>
                    <a:pt x="7305334" y="2638084"/>
                    <a:pt x="7318375" y="2661708"/>
                    <a:pt x="7334250" y="2682875"/>
                  </a:cubicBezTo>
                  <a:cubicBezTo>
                    <a:pt x="7339542" y="2704042"/>
                    <a:pt x="7339300" y="2727432"/>
                    <a:pt x="7350125" y="2746375"/>
                  </a:cubicBezTo>
                  <a:cubicBezTo>
                    <a:pt x="7379838" y="2798372"/>
                    <a:pt x="7408370" y="2799299"/>
                    <a:pt x="7461250" y="2809875"/>
                  </a:cubicBezTo>
                  <a:cubicBezTo>
                    <a:pt x="7519264" y="2821478"/>
                    <a:pt x="7577667" y="2831042"/>
                    <a:pt x="7635875" y="2841625"/>
                  </a:cubicBezTo>
                  <a:cubicBezTo>
                    <a:pt x="7646458" y="2862792"/>
                    <a:pt x="7659316" y="2882967"/>
                    <a:pt x="7667625" y="2905125"/>
                  </a:cubicBezTo>
                  <a:cubicBezTo>
                    <a:pt x="7686231" y="2954740"/>
                    <a:pt x="7695687" y="3055057"/>
                    <a:pt x="7699375" y="3095625"/>
                  </a:cubicBezTo>
                  <a:cubicBezTo>
                    <a:pt x="7722842" y="3353767"/>
                    <a:pt x="7690321" y="3243088"/>
                    <a:pt x="7731125" y="3365500"/>
                  </a:cubicBezTo>
                  <a:cubicBezTo>
                    <a:pt x="7744009" y="3468572"/>
                    <a:pt x="7739566" y="3474420"/>
                    <a:pt x="7762875" y="3556000"/>
                  </a:cubicBezTo>
                  <a:cubicBezTo>
                    <a:pt x="7767472" y="3572090"/>
                    <a:pt x="7771266" y="3588658"/>
                    <a:pt x="7778750" y="3603625"/>
                  </a:cubicBezTo>
                  <a:cubicBezTo>
                    <a:pt x="7792549" y="3631223"/>
                    <a:pt x="7811390" y="3656027"/>
                    <a:pt x="7826375" y="3683000"/>
                  </a:cubicBezTo>
                  <a:cubicBezTo>
                    <a:pt x="7837868" y="3703687"/>
                    <a:pt x="7849816" y="3724342"/>
                    <a:pt x="7858125" y="3746500"/>
                  </a:cubicBezTo>
                  <a:cubicBezTo>
                    <a:pt x="7865786" y="3766929"/>
                    <a:pt x="7858572" y="3794572"/>
                    <a:pt x="7874000" y="3810000"/>
                  </a:cubicBezTo>
                  <a:cubicBezTo>
                    <a:pt x="7894150" y="3830150"/>
                    <a:pt x="7926917" y="3831167"/>
                    <a:pt x="7953375" y="3841750"/>
                  </a:cubicBezTo>
                  <a:cubicBezTo>
                    <a:pt x="7995708" y="3831167"/>
                    <a:pt x="8042230" y="3831192"/>
                    <a:pt x="8080375" y="3810000"/>
                  </a:cubicBezTo>
                  <a:cubicBezTo>
                    <a:pt x="8095003" y="3801873"/>
                    <a:pt x="8088766" y="3777342"/>
                    <a:pt x="8096250" y="3762375"/>
                  </a:cubicBezTo>
                  <a:cubicBezTo>
                    <a:pt x="8157798" y="3639278"/>
                    <a:pt x="8103973" y="3786832"/>
                    <a:pt x="8143875" y="3667125"/>
                  </a:cubicBezTo>
                  <a:cubicBezTo>
                    <a:pt x="8165042" y="3677708"/>
                    <a:pt x="8190641" y="3682141"/>
                    <a:pt x="8207375" y="3698875"/>
                  </a:cubicBezTo>
                  <a:cubicBezTo>
                    <a:pt x="8224109" y="3715609"/>
                    <a:pt x="8229803" y="3740623"/>
                    <a:pt x="8239125" y="3762375"/>
                  </a:cubicBezTo>
                  <a:cubicBezTo>
                    <a:pt x="8258492" y="3807565"/>
                    <a:pt x="8248615" y="3819490"/>
                    <a:pt x="8286750" y="3857625"/>
                  </a:cubicBezTo>
                  <a:cubicBezTo>
                    <a:pt x="8305459" y="3876334"/>
                    <a:pt x="8329083" y="3889375"/>
                    <a:pt x="8350250" y="3905250"/>
                  </a:cubicBezTo>
                  <a:cubicBezTo>
                    <a:pt x="8382525" y="3969799"/>
                    <a:pt x="8390895" y="4003274"/>
                    <a:pt x="8461375" y="4048125"/>
                  </a:cubicBezTo>
                  <a:cubicBezTo>
                    <a:pt x="8486383" y="4064039"/>
                    <a:pt x="8583442" y="4086579"/>
                    <a:pt x="8620125" y="4095750"/>
                  </a:cubicBezTo>
                  <a:cubicBezTo>
                    <a:pt x="8646583" y="4090458"/>
                    <a:pt x="8675366" y="4091942"/>
                    <a:pt x="8699500" y="4079875"/>
                  </a:cubicBezTo>
                  <a:cubicBezTo>
                    <a:pt x="8719580" y="4069835"/>
                    <a:pt x="8728445" y="4044703"/>
                    <a:pt x="8747125" y="4032250"/>
                  </a:cubicBezTo>
                  <a:cubicBezTo>
                    <a:pt x="8761048" y="4022968"/>
                    <a:pt x="8778875" y="4021667"/>
                    <a:pt x="8794750" y="4016375"/>
                  </a:cubicBezTo>
                  <a:cubicBezTo>
                    <a:pt x="8861981" y="4033183"/>
                    <a:pt x="8860940" y="4013949"/>
                    <a:pt x="8874125" y="4079875"/>
                  </a:cubicBezTo>
                  <a:cubicBezTo>
                    <a:pt x="8881463" y="4116566"/>
                    <a:pt x="8890000" y="4191000"/>
                    <a:pt x="8890000" y="4191000"/>
                  </a:cubicBezTo>
                </a:path>
              </a:pathLst>
            </a:custGeom>
            <a:ln>
              <a:solidFill>
                <a:srgbClr val="1469A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468317" y="3439625"/>
              <a:ext cx="1169297" cy="0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dot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1595072" y="3416704"/>
              <a:ext cx="74448" cy="5348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5" name="Oval 14"/>
            <p:cNvSpPr/>
            <p:nvPr/>
          </p:nvSpPr>
          <p:spPr>
            <a:xfrm>
              <a:off x="431549" y="3970622"/>
              <a:ext cx="74448" cy="5348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6" name="Oval 15"/>
            <p:cNvSpPr/>
            <p:nvPr/>
          </p:nvSpPr>
          <p:spPr>
            <a:xfrm>
              <a:off x="2635376" y="1954362"/>
              <a:ext cx="74448" cy="5348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cxnSp>
          <p:nvCxnSpPr>
            <p:cNvPr id="17" name="Straight Connector 16"/>
            <p:cNvCxnSpPr/>
            <p:nvPr/>
          </p:nvCxnSpPr>
          <p:spPr>
            <a:xfrm flipV="1">
              <a:off x="468317" y="1980339"/>
              <a:ext cx="2204283" cy="0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dot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74090" y="4194240"/>
              <a:ext cx="1610823" cy="0"/>
            </a:xfrm>
            <a:prstGeom prst="line">
              <a:avLst/>
            </a:prstGeom>
            <a:ln w="28575" cmpd="sng">
              <a:solidFill>
                <a:srgbClr val="FF0000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1633360" y="3444210"/>
              <a:ext cx="0" cy="759440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dot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2663484" y="1954362"/>
              <a:ext cx="0" cy="2249288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dot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2095548" y="3850671"/>
              <a:ext cx="1519" cy="368259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dot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095548" y="3841502"/>
              <a:ext cx="2797136" cy="0"/>
            </a:xfrm>
            <a:prstGeom prst="line">
              <a:avLst/>
            </a:prstGeom>
            <a:ln w="28575" cmpd="sng">
              <a:solidFill>
                <a:srgbClr val="FF0000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/>
            <p:cNvSpPr/>
            <p:nvPr/>
          </p:nvSpPr>
          <p:spPr>
            <a:xfrm>
              <a:off x="4568757" y="3814761"/>
              <a:ext cx="74448" cy="5348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cxnSp>
          <p:nvCxnSpPr>
            <p:cNvPr id="25" name="Straight Connector 24"/>
            <p:cNvCxnSpPr/>
            <p:nvPr/>
          </p:nvCxnSpPr>
          <p:spPr>
            <a:xfrm flipV="1">
              <a:off x="4602183" y="3868243"/>
              <a:ext cx="0" cy="335407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dot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31713" y="1828924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1</a:t>
              </a:r>
              <a:endParaRPr lang="en-US" sz="14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46379" y="3277304"/>
              <a:ext cx="3149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w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97437" y="3668018"/>
              <a:ext cx="2529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c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-5697" y="3908238"/>
              <a:ext cx="5565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/>
                <a:t>V</a:t>
              </a:r>
              <a:r>
                <a:rPr lang="en-US" sz="1100" b="1" baseline="-25000" dirty="0" smtClean="0"/>
                <a:t>0 </a:t>
              </a:r>
              <a:r>
                <a:rPr lang="en-US" sz="1100" b="1" dirty="0" smtClean="0"/>
                <a:t>= v</a:t>
              </a:r>
              <a:endParaRPr lang="en-US" sz="11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 rot="16200000">
              <a:off x="-47201" y="2969625"/>
              <a:ext cx="5565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/>
                <a:t>Value</a:t>
              </a:r>
              <a:endParaRPr lang="en-US" sz="1100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118338" y="4330846"/>
              <a:ext cx="51809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/>
                <a:t>Time</a:t>
              </a:r>
              <a:endParaRPr lang="en-US" sz="1100" b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002300" y="4169400"/>
              <a:ext cx="28725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T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521575" y="4144564"/>
              <a:ext cx="26161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latin typeface="Symbol" charset="2"/>
                  <a:cs typeface="Symbol" charset="2"/>
                </a:rPr>
                <a:t>t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567783" y="4144564"/>
              <a:ext cx="31290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Symbol" charset="2"/>
                  <a:cs typeface="Symbol" charset="2"/>
                </a:rPr>
                <a:t>t</a:t>
              </a:r>
              <a:r>
                <a:rPr lang="en-US" sz="1100" b="1" baseline="-25000" dirty="0" smtClean="0">
                  <a:latin typeface="Symbol" charset="2"/>
                  <a:cs typeface="Symbol" charset="2"/>
                </a:rPr>
                <a:t>1</a:t>
              </a:r>
              <a:endParaRPr lang="en-US" sz="1100" b="1" baseline="-25000" dirty="0">
                <a:latin typeface="Symbol" charset="2"/>
                <a:cs typeface="Symbol" charset="2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499172" y="4144564"/>
              <a:ext cx="3297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>
                  <a:latin typeface="Symbol" charset="2"/>
                  <a:cs typeface="Symbol" charset="2"/>
                </a:rPr>
                <a:t>t</a:t>
              </a:r>
              <a:r>
                <a:rPr lang="en-US" sz="1100" b="1" baseline="-25000" dirty="0" smtClean="0">
                  <a:latin typeface="Symbol" charset="2"/>
                  <a:cs typeface="Symbol" charset="2"/>
                </a:rPr>
                <a:t>2</a:t>
              </a:r>
              <a:endParaRPr lang="en-US" sz="1100" b="1" baseline="-25000" dirty="0">
                <a:latin typeface="Symbol" charset="2"/>
                <a:cs typeface="Symbol" charset="2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816975" y="2222013"/>
              <a:ext cx="556563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rgbClr val="1469A2"/>
                  </a:solidFill>
                </a:rPr>
                <a:t>Value</a:t>
              </a:r>
              <a:endParaRPr lang="en-US" sz="1100" b="1" dirty="0">
                <a:solidFill>
                  <a:srgbClr val="1469A2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35791" y="3940769"/>
              <a:ext cx="131343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Free trial period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921948" y="3596462"/>
              <a:ext cx="757163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FF0000"/>
                  </a:solidFill>
                </a:rPr>
                <a:t>P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rice = c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41" name="Picture 40" descr="Screen Shot 2015-11-18 at 9.40.58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376" y="1875629"/>
            <a:ext cx="1838030" cy="427218"/>
          </a:xfrm>
          <a:prstGeom prst="rect">
            <a:avLst/>
          </a:prstGeom>
        </p:spPr>
      </p:pic>
      <p:pic>
        <p:nvPicPr>
          <p:cNvPr id="42" name="Picture 41" descr="Screen Shot 2015-11-18 at 9.41.27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404" y="2322916"/>
            <a:ext cx="3992969" cy="1352022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62487" y="3290939"/>
            <a:ext cx="1739813" cy="1165043"/>
          </a:xfrm>
          <a:prstGeom prst="ellipse">
            <a:avLst/>
          </a:prstGeom>
          <a:solidFill>
            <a:schemeClr val="accent1">
              <a:lumMod val="50000"/>
              <a:alpha val="17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  <a:scene3d>
            <a:camera prst="obliqueTopRight"/>
            <a:lightRig rig="threePt" dir="tl"/>
          </a:scene3d>
          <a:sp3d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 rot="2234254">
            <a:off x="1371266" y="1715767"/>
            <a:ext cx="1570748" cy="1965761"/>
          </a:xfrm>
          <a:prstGeom prst="ellipse">
            <a:avLst/>
          </a:prstGeom>
          <a:solidFill>
            <a:srgbClr val="660066">
              <a:alpha val="19000"/>
            </a:srgbClr>
          </a:solidFill>
          <a:ln w="28575" cmpd="sng">
            <a:solidFill>
              <a:srgbClr val="660066"/>
            </a:solidFill>
          </a:ln>
          <a:effectLst/>
          <a:scene3d>
            <a:camera prst="obliqueTopRight"/>
            <a:lightRig rig="threePt" dir="tl"/>
          </a:scene3d>
          <a:sp3d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 rot="2372681">
            <a:off x="2161817" y="2111969"/>
            <a:ext cx="3045203" cy="1448380"/>
          </a:xfrm>
          <a:prstGeom prst="ellipse">
            <a:avLst/>
          </a:prstGeom>
          <a:solidFill>
            <a:schemeClr val="accent4">
              <a:lumMod val="50000"/>
              <a:alpha val="21000"/>
            </a:schemeClr>
          </a:solidFill>
          <a:ln w="28575" cmpd="sng">
            <a:solidFill>
              <a:schemeClr val="accent4">
                <a:lumMod val="50000"/>
              </a:schemeClr>
            </a:solidFill>
          </a:ln>
          <a:effectLst/>
          <a:scene3d>
            <a:camera prst="obliqueTopRight"/>
            <a:lightRig rig="threePt" dir="tl"/>
          </a:scene3d>
          <a:sp3d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5" name="Picture 44" descr="Screen Shot 2015-11-18 at 10.12.02 PM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13" y="5268085"/>
            <a:ext cx="3178163" cy="345661"/>
          </a:xfrm>
          <a:prstGeom prst="rect">
            <a:avLst/>
          </a:prstGeom>
          <a:ln>
            <a:noFill/>
          </a:ln>
        </p:spPr>
      </p:pic>
      <p:pic>
        <p:nvPicPr>
          <p:cNvPr id="48" name="Picture 47" descr="Screen Shot 2015-11-18 at 10.12.41 PM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276" y="5924133"/>
            <a:ext cx="1951067" cy="411783"/>
          </a:xfrm>
          <a:prstGeom prst="rect">
            <a:avLst/>
          </a:prstGeom>
        </p:spPr>
      </p:pic>
      <p:grpSp>
        <p:nvGrpSpPr>
          <p:cNvPr id="58" name="Group 57"/>
          <p:cNvGrpSpPr/>
          <p:nvPr/>
        </p:nvGrpSpPr>
        <p:grpSpPr>
          <a:xfrm>
            <a:off x="67559" y="4188092"/>
            <a:ext cx="297256" cy="1471081"/>
            <a:chOff x="67559" y="4188092"/>
            <a:chExt cx="297256" cy="1471081"/>
          </a:xfrm>
        </p:grpSpPr>
        <p:sp>
          <p:nvSpPr>
            <p:cNvPr id="57" name="Freeform 56"/>
            <p:cNvSpPr/>
            <p:nvPr/>
          </p:nvSpPr>
          <p:spPr>
            <a:xfrm>
              <a:off x="67559" y="4188092"/>
              <a:ext cx="297256" cy="1053777"/>
            </a:xfrm>
            <a:custGeom>
              <a:avLst/>
              <a:gdLst>
                <a:gd name="connsiteX0" fmla="*/ 310767 w 310767"/>
                <a:gd name="connsiteY0" fmla="*/ 0 h 1053777"/>
                <a:gd name="connsiteX1" fmla="*/ 0 w 310767"/>
                <a:gd name="connsiteY1" fmla="*/ 526889 h 1053777"/>
                <a:gd name="connsiteX2" fmla="*/ 13511 w 310767"/>
                <a:gd name="connsiteY2" fmla="*/ 1053777 h 1053777"/>
                <a:gd name="connsiteX3" fmla="*/ 135116 w 310767"/>
                <a:gd name="connsiteY3" fmla="*/ 1053777 h 1053777"/>
                <a:gd name="connsiteX0" fmla="*/ 297256 w 297256"/>
                <a:gd name="connsiteY0" fmla="*/ 0 h 1053777"/>
                <a:gd name="connsiteX1" fmla="*/ 27023 w 297256"/>
                <a:gd name="connsiteY1" fmla="*/ 486359 h 1053777"/>
                <a:gd name="connsiteX2" fmla="*/ 0 w 297256"/>
                <a:gd name="connsiteY2" fmla="*/ 1053777 h 1053777"/>
                <a:gd name="connsiteX3" fmla="*/ 121605 w 297256"/>
                <a:gd name="connsiteY3" fmla="*/ 1053777 h 1053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7256" h="1053777">
                  <a:moveTo>
                    <a:pt x="297256" y="0"/>
                  </a:moveTo>
                  <a:lnTo>
                    <a:pt x="27023" y="486359"/>
                  </a:lnTo>
                  <a:lnTo>
                    <a:pt x="0" y="1053777"/>
                  </a:lnTo>
                  <a:lnTo>
                    <a:pt x="121605" y="1053777"/>
                  </a:lnTo>
                </a:path>
              </a:pathLst>
            </a:custGeom>
            <a:ln>
              <a:solidFill>
                <a:srgbClr val="51640B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00427" y="4823061"/>
              <a:ext cx="116108" cy="836112"/>
            </a:xfrm>
            <a:custGeom>
              <a:avLst/>
              <a:gdLst>
                <a:gd name="connsiteX0" fmla="*/ 162139 w 162139"/>
                <a:gd name="connsiteY0" fmla="*/ 0 h 770068"/>
                <a:gd name="connsiteX1" fmla="*/ 0 w 162139"/>
                <a:gd name="connsiteY1" fmla="*/ 0 h 770068"/>
                <a:gd name="connsiteX2" fmla="*/ 0 w 162139"/>
                <a:gd name="connsiteY2" fmla="*/ 770068 h 770068"/>
                <a:gd name="connsiteX3" fmla="*/ 121604 w 162139"/>
                <a:gd name="connsiteY3" fmla="*/ 770068 h 770068"/>
                <a:gd name="connsiteX4" fmla="*/ 121604 w 162139"/>
                <a:gd name="connsiteY4" fmla="*/ 770068 h 770068"/>
                <a:gd name="connsiteX0" fmla="*/ 162139 w 189162"/>
                <a:gd name="connsiteY0" fmla="*/ 0 h 770068"/>
                <a:gd name="connsiteX1" fmla="*/ 0 w 189162"/>
                <a:gd name="connsiteY1" fmla="*/ 0 h 770068"/>
                <a:gd name="connsiteX2" fmla="*/ 0 w 189162"/>
                <a:gd name="connsiteY2" fmla="*/ 770068 h 770068"/>
                <a:gd name="connsiteX3" fmla="*/ 121604 w 189162"/>
                <a:gd name="connsiteY3" fmla="*/ 770068 h 770068"/>
                <a:gd name="connsiteX4" fmla="*/ 189162 w 189162"/>
                <a:gd name="connsiteY4" fmla="*/ 770068 h 770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162" h="770068">
                  <a:moveTo>
                    <a:pt x="162139" y="0"/>
                  </a:moveTo>
                  <a:lnTo>
                    <a:pt x="0" y="0"/>
                  </a:lnTo>
                  <a:lnTo>
                    <a:pt x="0" y="770068"/>
                  </a:lnTo>
                  <a:lnTo>
                    <a:pt x="121604" y="770068"/>
                  </a:lnTo>
                  <a:lnTo>
                    <a:pt x="189162" y="770068"/>
                  </a:lnTo>
                </a:path>
              </a:pathLst>
            </a:cu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2653762" y="3356100"/>
            <a:ext cx="583929" cy="1781810"/>
            <a:chOff x="-648559" y="3607163"/>
            <a:chExt cx="583929" cy="1781810"/>
          </a:xfrm>
        </p:grpSpPr>
        <p:sp>
          <p:nvSpPr>
            <p:cNvPr id="60" name="Freeform 59"/>
            <p:cNvSpPr/>
            <p:nvPr/>
          </p:nvSpPr>
          <p:spPr>
            <a:xfrm>
              <a:off x="-185624" y="4971669"/>
              <a:ext cx="120994" cy="417304"/>
            </a:xfrm>
            <a:custGeom>
              <a:avLst/>
              <a:gdLst>
                <a:gd name="connsiteX0" fmla="*/ 162139 w 162139"/>
                <a:gd name="connsiteY0" fmla="*/ 0 h 770068"/>
                <a:gd name="connsiteX1" fmla="*/ 0 w 162139"/>
                <a:gd name="connsiteY1" fmla="*/ 0 h 770068"/>
                <a:gd name="connsiteX2" fmla="*/ 0 w 162139"/>
                <a:gd name="connsiteY2" fmla="*/ 770068 h 770068"/>
                <a:gd name="connsiteX3" fmla="*/ 121604 w 162139"/>
                <a:gd name="connsiteY3" fmla="*/ 770068 h 770068"/>
                <a:gd name="connsiteX4" fmla="*/ 121604 w 162139"/>
                <a:gd name="connsiteY4" fmla="*/ 770068 h 770068"/>
                <a:gd name="connsiteX0" fmla="*/ 162139 w 189162"/>
                <a:gd name="connsiteY0" fmla="*/ 0 h 770068"/>
                <a:gd name="connsiteX1" fmla="*/ 0 w 189162"/>
                <a:gd name="connsiteY1" fmla="*/ 0 h 770068"/>
                <a:gd name="connsiteX2" fmla="*/ 0 w 189162"/>
                <a:gd name="connsiteY2" fmla="*/ 770068 h 770068"/>
                <a:gd name="connsiteX3" fmla="*/ 121604 w 189162"/>
                <a:gd name="connsiteY3" fmla="*/ 770068 h 770068"/>
                <a:gd name="connsiteX4" fmla="*/ 189162 w 189162"/>
                <a:gd name="connsiteY4" fmla="*/ 770068 h 770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162" h="770068">
                  <a:moveTo>
                    <a:pt x="162139" y="0"/>
                  </a:moveTo>
                  <a:lnTo>
                    <a:pt x="0" y="0"/>
                  </a:lnTo>
                  <a:lnTo>
                    <a:pt x="0" y="770068"/>
                  </a:lnTo>
                  <a:lnTo>
                    <a:pt x="121604" y="770068"/>
                  </a:lnTo>
                  <a:lnTo>
                    <a:pt x="189162" y="770068"/>
                  </a:lnTo>
                </a:path>
              </a:pathLst>
            </a:custGeom>
            <a:ln>
              <a:solidFill>
                <a:srgbClr val="66006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 60"/>
            <p:cNvSpPr/>
            <p:nvPr/>
          </p:nvSpPr>
          <p:spPr>
            <a:xfrm>
              <a:off x="-648559" y="3607163"/>
              <a:ext cx="462935" cy="1540136"/>
            </a:xfrm>
            <a:custGeom>
              <a:avLst/>
              <a:gdLst>
                <a:gd name="connsiteX0" fmla="*/ 310767 w 310767"/>
                <a:gd name="connsiteY0" fmla="*/ 0 h 1053777"/>
                <a:gd name="connsiteX1" fmla="*/ 0 w 310767"/>
                <a:gd name="connsiteY1" fmla="*/ 526889 h 1053777"/>
                <a:gd name="connsiteX2" fmla="*/ 13511 w 310767"/>
                <a:gd name="connsiteY2" fmla="*/ 1053777 h 1053777"/>
                <a:gd name="connsiteX3" fmla="*/ 135116 w 310767"/>
                <a:gd name="connsiteY3" fmla="*/ 1053777 h 1053777"/>
                <a:gd name="connsiteX0" fmla="*/ 297256 w 297256"/>
                <a:gd name="connsiteY0" fmla="*/ 0 h 1053777"/>
                <a:gd name="connsiteX1" fmla="*/ 27023 w 297256"/>
                <a:gd name="connsiteY1" fmla="*/ 486359 h 1053777"/>
                <a:gd name="connsiteX2" fmla="*/ 0 w 297256"/>
                <a:gd name="connsiteY2" fmla="*/ 1053777 h 1053777"/>
                <a:gd name="connsiteX3" fmla="*/ 121605 w 297256"/>
                <a:gd name="connsiteY3" fmla="*/ 1053777 h 1053777"/>
                <a:gd name="connsiteX0" fmla="*/ 0 w 824210"/>
                <a:gd name="connsiteY0" fmla="*/ 0 h 1715766"/>
                <a:gd name="connsiteX1" fmla="*/ 729628 w 824210"/>
                <a:gd name="connsiteY1" fmla="*/ 1148348 h 1715766"/>
                <a:gd name="connsiteX2" fmla="*/ 702605 w 824210"/>
                <a:gd name="connsiteY2" fmla="*/ 1715766 h 1715766"/>
                <a:gd name="connsiteX3" fmla="*/ 824210 w 824210"/>
                <a:gd name="connsiteY3" fmla="*/ 1715766 h 1715766"/>
                <a:gd name="connsiteX0" fmla="*/ 0 w 824210"/>
                <a:gd name="connsiteY0" fmla="*/ 0 h 1715766"/>
                <a:gd name="connsiteX1" fmla="*/ 513442 w 824210"/>
                <a:gd name="connsiteY1" fmla="*/ 905168 h 1715766"/>
                <a:gd name="connsiteX2" fmla="*/ 702605 w 824210"/>
                <a:gd name="connsiteY2" fmla="*/ 1715766 h 1715766"/>
                <a:gd name="connsiteX3" fmla="*/ 824210 w 824210"/>
                <a:gd name="connsiteY3" fmla="*/ 1715766 h 1715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4210" h="1715766">
                  <a:moveTo>
                    <a:pt x="0" y="0"/>
                  </a:moveTo>
                  <a:lnTo>
                    <a:pt x="513442" y="905168"/>
                  </a:lnTo>
                  <a:lnTo>
                    <a:pt x="702605" y="1715766"/>
                  </a:lnTo>
                  <a:lnTo>
                    <a:pt x="824210" y="1715766"/>
                  </a:lnTo>
                </a:path>
              </a:pathLst>
            </a:custGeom>
            <a:ln>
              <a:solidFill>
                <a:srgbClr val="66006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4975356" y="3630090"/>
            <a:ext cx="3958908" cy="1970950"/>
            <a:chOff x="-3513024" y="3715243"/>
            <a:chExt cx="3958908" cy="1970950"/>
          </a:xfrm>
        </p:grpSpPr>
        <p:sp>
          <p:nvSpPr>
            <p:cNvPr id="63" name="Freeform 62"/>
            <p:cNvSpPr/>
            <p:nvPr/>
          </p:nvSpPr>
          <p:spPr>
            <a:xfrm flipH="1">
              <a:off x="97513" y="5268889"/>
              <a:ext cx="138751" cy="417304"/>
            </a:xfrm>
            <a:custGeom>
              <a:avLst/>
              <a:gdLst>
                <a:gd name="connsiteX0" fmla="*/ 162139 w 162139"/>
                <a:gd name="connsiteY0" fmla="*/ 0 h 770068"/>
                <a:gd name="connsiteX1" fmla="*/ 0 w 162139"/>
                <a:gd name="connsiteY1" fmla="*/ 0 h 770068"/>
                <a:gd name="connsiteX2" fmla="*/ 0 w 162139"/>
                <a:gd name="connsiteY2" fmla="*/ 770068 h 770068"/>
                <a:gd name="connsiteX3" fmla="*/ 121604 w 162139"/>
                <a:gd name="connsiteY3" fmla="*/ 770068 h 770068"/>
                <a:gd name="connsiteX4" fmla="*/ 121604 w 162139"/>
                <a:gd name="connsiteY4" fmla="*/ 770068 h 770068"/>
                <a:gd name="connsiteX0" fmla="*/ 162139 w 189162"/>
                <a:gd name="connsiteY0" fmla="*/ 0 h 770068"/>
                <a:gd name="connsiteX1" fmla="*/ 0 w 189162"/>
                <a:gd name="connsiteY1" fmla="*/ 0 h 770068"/>
                <a:gd name="connsiteX2" fmla="*/ 0 w 189162"/>
                <a:gd name="connsiteY2" fmla="*/ 770068 h 770068"/>
                <a:gd name="connsiteX3" fmla="*/ 121604 w 189162"/>
                <a:gd name="connsiteY3" fmla="*/ 770068 h 770068"/>
                <a:gd name="connsiteX4" fmla="*/ 189162 w 189162"/>
                <a:gd name="connsiteY4" fmla="*/ 770068 h 770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162" h="770068">
                  <a:moveTo>
                    <a:pt x="162139" y="0"/>
                  </a:moveTo>
                  <a:lnTo>
                    <a:pt x="0" y="0"/>
                  </a:lnTo>
                  <a:lnTo>
                    <a:pt x="0" y="770068"/>
                  </a:lnTo>
                  <a:lnTo>
                    <a:pt x="121604" y="770068"/>
                  </a:lnTo>
                  <a:lnTo>
                    <a:pt x="189162" y="770068"/>
                  </a:lnTo>
                </a:path>
              </a:pathLst>
            </a:custGeom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/>
            <p:cNvSpPr/>
            <p:nvPr/>
          </p:nvSpPr>
          <p:spPr>
            <a:xfrm>
              <a:off x="-3513024" y="3715243"/>
              <a:ext cx="3958908" cy="1769806"/>
            </a:xfrm>
            <a:custGeom>
              <a:avLst/>
              <a:gdLst>
                <a:gd name="connsiteX0" fmla="*/ 310767 w 310767"/>
                <a:gd name="connsiteY0" fmla="*/ 0 h 1053777"/>
                <a:gd name="connsiteX1" fmla="*/ 0 w 310767"/>
                <a:gd name="connsiteY1" fmla="*/ 526889 h 1053777"/>
                <a:gd name="connsiteX2" fmla="*/ 13511 w 310767"/>
                <a:gd name="connsiteY2" fmla="*/ 1053777 h 1053777"/>
                <a:gd name="connsiteX3" fmla="*/ 135116 w 310767"/>
                <a:gd name="connsiteY3" fmla="*/ 1053777 h 1053777"/>
                <a:gd name="connsiteX0" fmla="*/ 297256 w 297256"/>
                <a:gd name="connsiteY0" fmla="*/ 0 h 1053777"/>
                <a:gd name="connsiteX1" fmla="*/ 27023 w 297256"/>
                <a:gd name="connsiteY1" fmla="*/ 486359 h 1053777"/>
                <a:gd name="connsiteX2" fmla="*/ 0 w 297256"/>
                <a:gd name="connsiteY2" fmla="*/ 1053777 h 1053777"/>
                <a:gd name="connsiteX3" fmla="*/ 121605 w 297256"/>
                <a:gd name="connsiteY3" fmla="*/ 1053777 h 1053777"/>
                <a:gd name="connsiteX0" fmla="*/ 0 w 824210"/>
                <a:gd name="connsiteY0" fmla="*/ 0 h 1715766"/>
                <a:gd name="connsiteX1" fmla="*/ 729628 w 824210"/>
                <a:gd name="connsiteY1" fmla="*/ 1148348 h 1715766"/>
                <a:gd name="connsiteX2" fmla="*/ 702605 w 824210"/>
                <a:gd name="connsiteY2" fmla="*/ 1715766 h 1715766"/>
                <a:gd name="connsiteX3" fmla="*/ 824210 w 824210"/>
                <a:gd name="connsiteY3" fmla="*/ 1715766 h 1715766"/>
                <a:gd name="connsiteX0" fmla="*/ 0 w 824210"/>
                <a:gd name="connsiteY0" fmla="*/ 0 h 1715766"/>
                <a:gd name="connsiteX1" fmla="*/ 513442 w 824210"/>
                <a:gd name="connsiteY1" fmla="*/ 905168 h 1715766"/>
                <a:gd name="connsiteX2" fmla="*/ 702605 w 824210"/>
                <a:gd name="connsiteY2" fmla="*/ 1715766 h 1715766"/>
                <a:gd name="connsiteX3" fmla="*/ 824210 w 824210"/>
                <a:gd name="connsiteY3" fmla="*/ 1715766 h 1715766"/>
                <a:gd name="connsiteX0" fmla="*/ 0 w 1040395"/>
                <a:gd name="connsiteY0" fmla="*/ 0 h 1715766"/>
                <a:gd name="connsiteX1" fmla="*/ 513442 w 1040395"/>
                <a:gd name="connsiteY1" fmla="*/ 905168 h 1715766"/>
                <a:gd name="connsiteX2" fmla="*/ 1040395 w 1040395"/>
                <a:gd name="connsiteY2" fmla="*/ 1702256 h 1715766"/>
                <a:gd name="connsiteX3" fmla="*/ 824210 w 1040395"/>
                <a:gd name="connsiteY3" fmla="*/ 1715766 h 1715766"/>
                <a:gd name="connsiteX0" fmla="*/ 0 w 1040395"/>
                <a:gd name="connsiteY0" fmla="*/ 0 h 1715766"/>
                <a:gd name="connsiteX1" fmla="*/ 1026884 w 1040395"/>
                <a:gd name="connsiteY1" fmla="*/ 1161857 h 1715766"/>
                <a:gd name="connsiteX2" fmla="*/ 1040395 w 1040395"/>
                <a:gd name="connsiteY2" fmla="*/ 1702256 h 1715766"/>
                <a:gd name="connsiteX3" fmla="*/ 824210 w 1040395"/>
                <a:gd name="connsiteY3" fmla="*/ 1715766 h 1715766"/>
                <a:gd name="connsiteX0" fmla="*/ 0 w 3931885"/>
                <a:gd name="connsiteY0" fmla="*/ 0 h 1715766"/>
                <a:gd name="connsiteX1" fmla="*/ 3918374 w 3931885"/>
                <a:gd name="connsiteY1" fmla="*/ 1161857 h 1715766"/>
                <a:gd name="connsiteX2" fmla="*/ 3931885 w 3931885"/>
                <a:gd name="connsiteY2" fmla="*/ 1702256 h 1715766"/>
                <a:gd name="connsiteX3" fmla="*/ 3715700 w 3931885"/>
                <a:gd name="connsiteY3" fmla="*/ 1715766 h 1715766"/>
                <a:gd name="connsiteX0" fmla="*/ 0 w 3958908"/>
                <a:gd name="connsiteY0" fmla="*/ 0 h 1769806"/>
                <a:gd name="connsiteX1" fmla="*/ 3945397 w 3958908"/>
                <a:gd name="connsiteY1" fmla="*/ 1215897 h 1769806"/>
                <a:gd name="connsiteX2" fmla="*/ 3958908 w 3958908"/>
                <a:gd name="connsiteY2" fmla="*/ 1756296 h 1769806"/>
                <a:gd name="connsiteX3" fmla="*/ 3742723 w 3958908"/>
                <a:gd name="connsiteY3" fmla="*/ 1769806 h 1769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58908" h="1769806">
                  <a:moveTo>
                    <a:pt x="0" y="0"/>
                  </a:moveTo>
                  <a:lnTo>
                    <a:pt x="3945397" y="1215897"/>
                  </a:lnTo>
                  <a:lnTo>
                    <a:pt x="3958908" y="1756296"/>
                  </a:lnTo>
                  <a:lnTo>
                    <a:pt x="3742723" y="1769806"/>
                  </a:lnTo>
                </a:path>
              </a:pathLst>
            </a:custGeom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Date Placeholder 6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11/20/15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92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9" grpId="0" animBg="1"/>
      <p:bldP spid="4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sketch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89894" y="6582585"/>
            <a:ext cx="457200" cy="365125"/>
          </a:xfrm>
        </p:spPr>
        <p:txBody>
          <a:bodyPr/>
          <a:lstStyle/>
          <a:p>
            <a:fld id="{38CF6306-EDE7-AB46-89A0-3A9B4D654422}" type="slidenum">
              <a:rPr lang="en-US" smtClean="0"/>
              <a:t>19</a:t>
            </a:fld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-5697" y="1828924"/>
            <a:ext cx="4994101" cy="2763532"/>
            <a:chOff x="-5697" y="1828924"/>
            <a:chExt cx="4994101" cy="2763532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468317" y="4218930"/>
              <a:ext cx="4520087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468317" y="1980338"/>
              <a:ext cx="0" cy="2238592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383233" y="3997363"/>
              <a:ext cx="159532" cy="0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383233" y="3841502"/>
              <a:ext cx="159532" cy="0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383233" y="3436569"/>
              <a:ext cx="159532" cy="0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383233" y="1980338"/>
              <a:ext cx="159532" cy="0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reeform 11"/>
            <p:cNvSpPr/>
            <p:nvPr/>
          </p:nvSpPr>
          <p:spPr>
            <a:xfrm>
              <a:off x="468317" y="1980339"/>
              <a:ext cx="4424367" cy="2017024"/>
            </a:xfrm>
            <a:custGeom>
              <a:avLst/>
              <a:gdLst>
                <a:gd name="connsiteX0" fmla="*/ 0 w 8890000"/>
                <a:gd name="connsiteY0" fmla="*/ 4238625 h 4238625"/>
                <a:gd name="connsiteX1" fmla="*/ 47625 w 8890000"/>
                <a:gd name="connsiteY1" fmla="*/ 4159250 h 4238625"/>
                <a:gd name="connsiteX2" fmla="*/ 63500 w 8890000"/>
                <a:gd name="connsiteY2" fmla="*/ 4111625 h 4238625"/>
                <a:gd name="connsiteX3" fmla="*/ 174625 w 8890000"/>
                <a:gd name="connsiteY3" fmla="*/ 4143375 h 4238625"/>
                <a:gd name="connsiteX4" fmla="*/ 238125 w 8890000"/>
                <a:gd name="connsiteY4" fmla="*/ 4127500 h 4238625"/>
                <a:gd name="connsiteX5" fmla="*/ 254000 w 8890000"/>
                <a:gd name="connsiteY5" fmla="*/ 4079875 h 4238625"/>
                <a:gd name="connsiteX6" fmla="*/ 333375 w 8890000"/>
                <a:gd name="connsiteY6" fmla="*/ 3984625 h 4238625"/>
                <a:gd name="connsiteX7" fmla="*/ 381000 w 8890000"/>
                <a:gd name="connsiteY7" fmla="*/ 3968750 h 4238625"/>
                <a:gd name="connsiteX8" fmla="*/ 428625 w 8890000"/>
                <a:gd name="connsiteY8" fmla="*/ 4000500 h 4238625"/>
                <a:gd name="connsiteX9" fmla="*/ 444500 w 8890000"/>
                <a:gd name="connsiteY9" fmla="*/ 4048125 h 4238625"/>
                <a:gd name="connsiteX10" fmla="*/ 492125 w 8890000"/>
                <a:gd name="connsiteY10" fmla="*/ 4095750 h 4238625"/>
                <a:gd name="connsiteX11" fmla="*/ 539750 w 8890000"/>
                <a:gd name="connsiteY11" fmla="*/ 4191000 h 4238625"/>
                <a:gd name="connsiteX12" fmla="*/ 635000 w 8890000"/>
                <a:gd name="connsiteY12" fmla="*/ 4222750 h 4238625"/>
                <a:gd name="connsiteX13" fmla="*/ 666750 w 8890000"/>
                <a:gd name="connsiteY13" fmla="*/ 4175125 h 4238625"/>
                <a:gd name="connsiteX14" fmla="*/ 698500 w 8890000"/>
                <a:gd name="connsiteY14" fmla="*/ 4064000 h 4238625"/>
                <a:gd name="connsiteX15" fmla="*/ 746125 w 8890000"/>
                <a:gd name="connsiteY15" fmla="*/ 4048125 h 4238625"/>
                <a:gd name="connsiteX16" fmla="*/ 777875 w 8890000"/>
                <a:gd name="connsiteY16" fmla="*/ 4095750 h 4238625"/>
                <a:gd name="connsiteX17" fmla="*/ 825500 w 8890000"/>
                <a:gd name="connsiteY17" fmla="*/ 4079875 h 4238625"/>
                <a:gd name="connsiteX18" fmla="*/ 857250 w 8890000"/>
                <a:gd name="connsiteY18" fmla="*/ 3968750 h 4238625"/>
                <a:gd name="connsiteX19" fmla="*/ 904875 w 8890000"/>
                <a:gd name="connsiteY19" fmla="*/ 3937000 h 4238625"/>
                <a:gd name="connsiteX20" fmla="*/ 1000125 w 8890000"/>
                <a:gd name="connsiteY20" fmla="*/ 3905250 h 4238625"/>
                <a:gd name="connsiteX21" fmla="*/ 1047750 w 8890000"/>
                <a:gd name="connsiteY21" fmla="*/ 3857625 h 4238625"/>
                <a:gd name="connsiteX22" fmla="*/ 1063625 w 8890000"/>
                <a:gd name="connsiteY22" fmla="*/ 3794125 h 4238625"/>
                <a:gd name="connsiteX23" fmla="*/ 1079500 w 8890000"/>
                <a:gd name="connsiteY23" fmla="*/ 3460750 h 4238625"/>
                <a:gd name="connsiteX24" fmla="*/ 1095375 w 8890000"/>
                <a:gd name="connsiteY24" fmla="*/ 3413125 h 4238625"/>
                <a:gd name="connsiteX25" fmla="*/ 1190625 w 8890000"/>
                <a:gd name="connsiteY25" fmla="*/ 3333750 h 4238625"/>
                <a:gd name="connsiteX26" fmla="*/ 1285875 w 8890000"/>
                <a:gd name="connsiteY26" fmla="*/ 3349625 h 4238625"/>
                <a:gd name="connsiteX27" fmla="*/ 1333500 w 8890000"/>
                <a:gd name="connsiteY27" fmla="*/ 3444875 h 4238625"/>
                <a:gd name="connsiteX28" fmla="*/ 1381125 w 8890000"/>
                <a:gd name="connsiteY28" fmla="*/ 3476625 h 4238625"/>
                <a:gd name="connsiteX29" fmla="*/ 1460500 w 8890000"/>
                <a:gd name="connsiteY29" fmla="*/ 3571875 h 4238625"/>
                <a:gd name="connsiteX30" fmla="*/ 1539875 w 8890000"/>
                <a:gd name="connsiteY30" fmla="*/ 3651250 h 4238625"/>
                <a:gd name="connsiteX31" fmla="*/ 1571625 w 8890000"/>
                <a:gd name="connsiteY31" fmla="*/ 3587750 h 4238625"/>
                <a:gd name="connsiteX32" fmla="*/ 1635125 w 8890000"/>
                <a:gd name="connsiteY32" fmla="*/ 3540125 h 4238625"/>
                <a:gd name="connsiteX33" fmla="*/ 1682750 w 8890000"/>
                <a:gd name="connsiteY33" fmla="*/ 3492500 h 4238625"/>
                <a:gd name="connsiteX34" fmla="*/ 1762125 w 8890000"/>
                <a:gd name="connsiteY34" fmla="*/ 3413125 h 4238625"/>
                <a:gd name="connsiteX35" fmla="*/ 1809750 w 8890000"/>
                <a:gd name="connsiteY35" fmla="*/ 3429000 h 4238625"/>
                <a:gd name="connsiteX36" fmla="*/ 1889125 w 8890000"/>
                <a:gd name="connsiteY36" fmla="*/ 3556000 h 4238625"/>
                <a:gd name="connsiteX37" fmla="*/ 1984375 w 8890000"/>
                <a:gd name="connsiteY37" fmla="*/ 3683000 h 4238625"/>
                <a:gd name="connsiteX38" fmla="*/ 2032000 w 8890000"/>
                <a:gd name="connsiteY38" fmla="*/ 3730625 h 4238625"/>
                <a:gd name="connsiteX39" fmla="*/ 2063750 w 8890000"/>
                <a:gd name="connsiteY39" fmla="*/ 3794125 h 4238625"/>
                <a:gd name="connsiteX40" fmla="*/ 2159000 w 8890000"/>
                <a:gd name="connsiteY40" fmla="*/ 3825875 h 4238625"/>
                <a:gd name="connsiteX41" fmla="*/ 2206625 w 8890000"/>
                <a:gd name="connsiteY41" fmla="*/ 3810000 h 4238625"/>
                <a:gd name="connsiteX42" fmla="*/ 2270125 w 8890000"/>
                <a:gd name="connsiteY42" fmla="*/ 3698875 h 4238625"/>
                <a:gd name="connsiteX43" fmla="*/ 2317750 w 8890000"/>
                <a:gd name="connsiteY43" fmla="*/ 3190875 h 4238625"/>
                <a:gd name="connsiteX44" fmla="*/ 2349500 w 8890000"/>
                <a:gd name="connsiteY44" fmla="*/ 3048000 h 4238625"/>
                <a:gd name="connsiteX45" fmla="*/ 2397125 w 8890000"/>
                <a:gd name="connsiteY45" fmla="*/ 2921000 h 4238625"/>
                <a:gd name="connsiteX46" fmla="*/ 2444750 w 8890000"/>
                <a:gd name="connsiteY46" fmla="*/ 2873375 h 4238625"/>
                <a:gd name="connsiteX47" fmla="*/ 2682875 w 8890000"/>
                <a:gd name="connsiteY47" fmla="*/ 2857500 h 4238625"/>
                <a:gd name="connsiteX48" fmla="*/ 2730500 w 8890000"/>
                <a:gd name="connsiteY48" fmla="*/ 2730500 h 4238625"/>
                <a:gd name="connsiteX49" fmla="*/ 2762250 w 8890000"/>
                <a:gd name="connsiteY49" fmla="*/ 2635250 h 4238625"/>
                <a:gd name="connsiteX50" fmla="*/ 2778125 w 8890000"/>
                <a:gd name="connsiteY50" fmla="*/ 2587625 h 4238625"/>
                <a:gd name="connsiteX51" fmla="*/ 2794000 w 8890000"/>
                <a:gd name="connsiteY51" fmla="*/ 2540000 h 4238625"/>
                <a:gd name="connsiteX52" fmla="*/ 2825750 w 8890000"/>
                <a:gd name="connsiteY52" fmla="*/ 2413000 h 4238625"/>
                <a:gd name="connsiteX53" fmla="*/ 2889250 w 8890000"/>
                <a:gd name="connsiteY53" fmla="*/ 1968500 h 4238625"/>
                <a:gd name="connsiteX54" fmla="*/ 2968625 w 8890000"/>
                <a:gd name="connsiteY54" fmla="*/ 1905000 h 4238625"/>
                <a:gd name="connsiteX55" fmla="*/ 3079750 w 8890000"/>
                <a:gd name="connsiteY55" fmla="*/ 1857375 h 4238625"/>
                <a:gd name="connsiteX56" fmla="*/ 3238500 w 8890000"/>
                <a:gd name="connsiteY56" fmla="*/ 1889125 h 4238625"/>
                <a:gd name="connsiteX57" fmla="*/ 3254375 w 8890000"/>
                <a:gd name="connsiteY57" fmla="*/ 1968500 h 4238625"/>
                <a:gd name="connsiteX58" fmla="*/ 3286125 w 8890000"/>
                <a:gd name="connsiteY58" fmla="*/ 2127250 h 4238625"/>
                <a:gd name="connsiteX59" fmla="*/ 3317875 w 8890000"/>
                <a:gd name="connsiteY59" fmla="*/ 2190750 h 4238625"/>
                <a:gd name="connsiteX60" fmla="*/ 3349625 w 8890000"/>
                <a:gd name="connsiteY60" fmla="*/ 2286000 h 4238625"/>
                <a:gd name="connsiteX61" fmla="*/ 3413125 w 8890000"/>
                <a:gd name="connsiteY61" fmla="*/ 2381250 h 4238625"/>
                <a:gd name="connsiteX62" fmla="*/ 3508375 w 8890000"/>
                <a:gd name="connsiteY62" fmla="*/ 2365375 h 4238625"/>
                <a:gd name="connsiteX63" fmla="*/ 3524250 w 8890000"/>
                <a:gd name="connsiteY63" fmla="*/ 2317750 h 4238625"/>
                <a:gd name="connsiteX64" fmla="*/ 3540125 w 8890000"/>
                <a:gd name="connsiteY64" fmla="*/ 2238375 h 4238625"/>
                <a:gd name="connsiteX65" fmla="*/ 3556000 w 8890000"/>
                <a:gd name="connsiteY65" fmla="*/ 1412875 h 4238625"/>
                <a:gd name="connsiteX66" fmla="*/ 3619500 w 8890000"/>
                <a:gd name="connsiteY66" fmla="*/ 1285875 h 4238625"/>
                <a:gd name="connsiteX67" fmla="*/ 3730625 w 8890000"/>
                <a:gd name="connsiteY67" fmla="*/ 1301750 h 4238625"/>
                <a:gd name="connsiteX68" fmla="*/ 3746500 w 8890000"/>
                <a:gd name="connsiteY68" fmla="*/ 1349375 h 4238625"/>
                <a:gd name="connsiteX69" fmla="*/ 3778250 w 8890000"/>
                <a:gd name="connsiteY69" fmla="*/ 1397000 h 4238625"/>
                <a:gd name="connsiteX70" fmla="*/ 3810000 w 8890000"/>
                <a:gd name="connsiteY70" fmla="*/ 1508125 h 4238625"/>
                <a:gd name="connsiteX71" fmla="*/ 3857625 w 8890000"/>
                <a:gd name="connsiteY71" fmla="*/ 1444625 h 4238625"/>
                <a:gd name="connsiteX72" fmla="*/ 3873500 w 8890000"/>
                <a:gd name="connsiteY72" fmla="*/ 1381125 h 4238625"/>
                <a:gd name="connsiteX73" fmla="*/ 3889375 w 8890000"/>
                <a:gd name="connsiteY73" fmla="*/ 1285875 h 4238625"/>
                <a:gd name="connsiteX74" fmla="*/ 3905250 w 8890000"/>
                <a:gd name="connsiteY74" fmla="*/ 1174750 h 4238625"/>
                <a:gd name="connsiteX75" fmla="*/ 3937000 w 8890000"/>
                <a:gd name="connsiteY75" fmla="*/ 1047750 h 4238625"/>
                <a:gd name="connsiteX76" fmla="*/ 3952875 w 8890000"/>
                <a:gd name="connsiteY76" fmla="*/ 968375 h 4238625"/>
                <a:gd name="connsiteX77" fmla="*/ 3968750 w 8890000"/>
                <a:gd name="connsiteY77" fmla="*/ 920750 h 4238625"/>
                <a:gd name="connsiteX78" fmla="*/ 3984625 w 8890000"/>
                <a:gd name="connsiteY78" fmla="*/ 857250 h 4238625"/>
                <a:gd name="connsiteX79" fmla="*/ 4000500 w 8890000"/>
                <a:gd name="connsiteY79" fmla="*/ 809625 h 4238625"/>
                <a:gd name="connsiteX80" fmla="*/ 4048125 w 8890000"/>
                <a:gd name="connsiteY80" fmla="*/ 650875 h 4238625"/>
                <a:gd name="connsiteX81" fmla="*/ 4095750 w 8890000"/>
                <a:gd name="connsiteY81" fmla="*/ 460375 h 4238625"/>
                <a:gd name="connsiteX82" fmla="*/ 4111625 w 8890000"/>
                <a:gd name="connsiteY82" fmla="*/ 349250 h 4238625"/>
                <a:gd name="connsiteX83" fmla="*/ 4143375 w 8890000"/>
                <a:gd name="connsiteY83" fmla="*/ 238125 h 4238625"/>
                <a:gd name="connsiteX84" fmla="*/ 4175125 w 8890000"/>
                <a:gd name="connsiteY84" fmla="*/ 111125 h 4238625"/>
                <a:gd name="connsiteX85" fmla="*/ 4349750 w 8890000"/>
                <a:gd name="connsiteY85" fmla="*/ 15875 h 4238625"/>
                <a:gd name="connsiteX86" fmla="*/ 4429125 w 8890000"/>
                <a:gd name="connsiteY86" fmla="*/ 0 h 4238625"/>
                <a:gd name="connsiteX87" fmla="*/ 4460875 w 8890000"/>
                <a:gd name="connsiteY87" fmla="*/ 47625 h 4238625"/>
                <a:gd name="connsiteX88" fmla="*/ 4492625 w 8890000"/>
                <a:gd name="connsiteY88" fmla="*/ 190500 h 4238625"/>
                <a:gd name="connsiteX89" fmla="*/ 4508500 w 8890000"/>
                <a:gd name="connsiteY89" fmla="*/ 238125 h 4238625"/>
                <a:gd name="connsiteX90" fmla="*/ 4540250 w 8890000"/>
                <a:gd name="connsiteY90" fmla="*/ 381000 h 4238625"/>
                <a:gd name="connsiteX91" fmla="*/ 4667250 w 8890000"/>
                <a:gd name="connsiteY91" fmla="*/ 492125 h 4238625"/>
                <a:gd name="connsiteX92" fmla="*/ 4714875 w 8890000"/>
                <a:gd name="connsiteY92" fmla="*/ 523875 h 4238625"/>
                <a:gd name="connsiteX93" fmla="*/ 4762500 w 8890000"/>
                <a:gd name="connsiteY93" fmla="*/ 587375 h 4238625"/>
                <a:gd name="connsiteX94" fmla="*/ 4778375 w 8890000"/>
                <a:gd name="connsiteY94" fmla="*/ 650875 h 4238625"/>
                <a:gd name="connsiteX95" fmla="*/ 4794250 w 8890000"/>
                <a:gd name="connsiteY95" fmla="*/ 698500 h 4238625"/>
                <a:gd name="connsiteX96" fmla="*/ 4810125 w 8890000"/>
                <a:gd name="connsiteY96" fmla="*/ 841375 h 4238625"/>
                <a:gd name="connsiteX97" fmla="*/ 4841875 w 8890000"/>
                <a:gd name="connsiteY97" fmla="*/ 889000 h 4238625"/>
                <a:gd name="connsiteX98" fmla="*/ 4905375 w 8890000"/>
                <a:gd name="connsiteY98" fmla="*/ 968375 h 4238625"/>
                <a:gd name="connsiteX99" fmla="*/ 4937125 w 8890000"/>
                <a:gd name="connsiteY99" fmla="*/ 1016000 h 4238625"/>
                <a:gd name="connsiteX100" fmla="*/ 5000625 w 8890000"/>
                <a:gd name="connsiteY100" fmla="*/ 1047750 h 4238625"/>
                <a:gd name="connsiteX101" fmla="*/ 5095875 w 8890000"/>
                <a:gd name="connsiteY101" fmla="*/ 1158875 h 4238625"/>
                <a:gd name="connsiteX102" fmla="*/ 5159375 w 8890000"/>
                <a:gd name="connsiteY102" fmla="*/ 1174750 h 4238625"/>
                <a:gd name="connsiteX103" fmla="*/ 5207000 w 8890000"/>
                <a:gd name="connsiteY103" fmla="*/ 1190625 h 4238625"/>
                <a:gd name="connsiteX104" fmla="*/ 5429250 w 8890000"/>
                <a:gd name="connsiteY104" fmla="*/ 1174750 h 4238625"/>
                <a:gd name="connsiteX105" fmla="*/ 5492750 w 8890000"/>
                <a:gd name="connsiteY105" fmla="*/ 1143000 h 4238625"/>
                <a:gd name="connsiteX106" fmla="*/ 5588000 w 8890000"/>
                <a:gd name="connsiteY106" fmla="*/ 1127125 h 4238625"/>
                <a:gd name="connsiteX107" fmla="*/ 5683250 w 8890000"/>
                <a:gd name="connsiteY107" fmla="*/ 1174750 h 4238625"/>
                <a:gd name="connsiteX108" fmla="*/ 5715000 w 8890000"/>
                <a:gd name="connsiteY108" fmla="*/ 1301750 h 4238625"/>
                <a:gd name="connsiteX109" fmla="*/ 5746750 w 8890000"/>
                <a:gd name="connsiteY109" fmla="*/ 1444625 h 4238625"/>
                <a:gd name="connsiteX110" fmla="*/ 5762625 w 8890000"/>
                <a:gd name="connsiteY110" fmla="*/ 1619250 h 4238625"/>
                <a:gd name="connsiteX111" fmla="*/ 5794375 w 8890000"/>
                <a:gd name="connsiteY111" fmla="*/ 1730375 h 4238625"/>
                <a:gd name="connsiteX112" fmla="*/ 5842000 w 8890000"/>
                <a:gd name="connsiteY112" fmla="*/ 2032000 h 4238625"/>
                <a:gd name="connsiteX113" fmla="*/ 5984875 w 8890000"/>
                <a:gd name="connsiteY113" fmla="*/ 2016125 h 4238625"/>
                <a:gd name="connsiteX114" fmla="*/ 6016625 w 8890000"/>
                <a:gd name="connsiteY114" fmla="*/ 1920875 h 4238625"/>
                <a:gd name="connsiteX115" fmla="*/ 6048375 w 8890000"/>
                <a:gd name="connsiteY115" fmla="*/ 1793875 h 4238625"/>
                <a:gd name="connsiteX116" fmla="*/ 6080125 w 8890000"/>
                <a:gd name="connsiteY116" fmla="*/ 1682750 h 4238625"/>
                <a:gd name="connsiteX117" fmla="*/ 6111875 w 8890000"/>
                <a:gd name="connsiteY117" fmla="*/ 1603375 h 4238625"/>
                <a:gd name="connsiteX118" fmla="*/ 6159500 w 8890000"/>
                <a:gd name="connsiteY118" fmla="*/ 1555750 h 4238625"/>
                <a:gd name="connsiteX119" fmla="*/ 6191250 w 8890000"/>
                <a:gd name="connsiteY119" fmla="*/ 1603375 h 4238625"/>
                <a:gd name="connsiteX120" fmla="*/ 6207125 w 8890000"/>
                <a:gd name="connsiteY120" fmla="*/ 1666875 h 4238625"/>
                <a:gd name="connsiteX121" fmla="*/ 6223000 w 8890000"/>
                <a:gd name="connsiteY121" fmla="*/ 1968500 h 4238625"/>
                <a:gd name="connsiteX122" fmla="*/ 6270625 w 8890000"/>
                <a:gd name="connsiteY122" fmla="*/ 2047875 h 4238625"/>
                <a:gd name="connsiteX123" fmla="*/ 6350000 w 8890000"/>
                <a:gd name="connsiteY123" fmla="*/ 2143125 h 4238625"/>
                <a:gd name="connsiteX124" fmla="*/ 6445250 w 8890000"/>
                <a:gd name="connsiteY124" fmla="*/ 2111375 h 4238625"/>
                <a:gd name="connsiteX125" fmla="*/ 6492875 w 8890000"/>
                <a:gd name="connsiteY125" fmla="*/ 2047875 h 4238625"/>
                <a:gd name="connsiteX126" fmla="*/ 6556375 w 8890000"/>
                <a:gd name="connsiteY126" fmla="*/ 1952625 h 4238625"/>
                <a:gd name="connsiteX127" fmla="*/ 6651625 w 8890000"/>
                <a:gd name="connsiteY127" fmla="*/ 1905000 h 4238625"/>
                <a:gd name="connsiteX128" fmla="*/ 6778625 w 8890000"/>
                <a:gd name="connsiteY128" fmla="*/ 1936750 h 4238625"/>
                <a:gd name="connsiteX129" fmla="*/ 6794500 w 8890000"/>
                <a:gd name="connsiteY129" fmla="*/ 2000250 h 4238625"/>
                <a:gd name="connsiteX130" fmla="*/ 6858000 w 8890000"/>
                <a:gd name="connsiteY130" fmla="*/ 2111375 h 4238625"/>
                <a:gd name="connsiteX131" fmla="*/ 6905625 w 8890000"/>
                <a:gd name="connsiteY131" fmla="*/ 2143125 h 4238625"/>
                <a:gd name="connsiteX132" fmla="*/ 6937375 w 8890000"/>
                <a:gd name="connsiteY132" fmla="*/ 2190750 h 4238625"/>
                <a:gd name="connsiteX133" fmla="*/ 7000875 w 8890000"/>
                <a:gd name="connsiteY133" fmla="*/ 2222500 h 4238625"/>
                <a:gd name="connsiteX134" fmla="*/ 7143750 w 8890000"/>
                <a:gd name="connsiteY134" fmla="*/ 2270125 h 4238625"/>
                <a:gd name="connsiteX135" fmla="*/ 7175500 w 8890000"/>
                <a:gd name="connsiteY135" fmla="*/ 2365375 h 4238625"/>
                <a:gd name="connsiteX136" fmla="*/ 7191375 w 8890000"/>
                <a:gd name="connsiteY136" fmla="*/ 2476500 h 4238625"/>
                <a:gd name="connsiteX137" fmla="*/ 7223125 w 8890000"/>
                <a:gd name="connsiteY137" fmla="*/ 2540000 h 4238625"/>
                <a:gd name="connsiteX138" fmla="*/ 7239000 w 8890000"/>
                <a:gd name="connsiteY138" fmla="*/ 2587625 h 4238625"/>
                <a:gd name="connsiteX139" fmla="*/ 7286625 w 8890000"/>
                <a:gd name="connsiteY139" fmla="*/ 2619375 h 4238625"/>
                <a:gd name="connsiteX140" fmla="*/ 7334250 w 8890000"/>
                <a:gd name="connsiteY140" fmla="*/ 2682875 h 4238625"/>
                <a:gd name="connsiteX141" fmla="*/ 7350125 w 8890000"/>
                <a:gd name="connsiteY141" fmla="*/ 2746375 h 4238625"/>
                <a:gd name="connsiteX142" fmla="*/ 7461250 w 8890000"/>
                <a:gd name="connsiteY142" fmla="*/ 2809875 h 4238625"/>
                <a:gd name="connsiteX143" fmla="*/ 7635875 w 8890000"/>
                <a:gd name="connsiteY143" fmla="*/ 2841625 h 4238625"/>
                <a:gd name="connsiteX144" fmla="*/ 7667625 w 8890000"/>
                <a:gd name="connsiteY144" fmla="*/ 2905125 h 4238625"/>
                <a:gd name="connsiteX145" fmla="*/ 7699375 w 8890000"/>
                <a:gd name="connsiteY145" fmla="*/ 3095625 h 4238625"/>
                <a:gd name="connsiteX146" fmla="*/ 7731125 w 8890000"/>
                <a:gd name="connsiteY146" fmla="*/ 3365500 h 4238625"/>
                <a:gd name="connsiteX147" fmla="*/ 7762875 w 8890000"/>
                <a:gd name="connsiteY147" fmla="*/ 3556000 h 4238625"/>
                <a:gd name="connsiteX148" fmla="*/ 7778750 w 8890000"/>
                <a:gd name="connsiteY148" fmla="*/ 3603625 h 4238625"/>
                <a:gd name="connsiteX149" fmla="*/ 7826375 w 8890000"/>
                <a:gd name="connsiteY149" fmla="*/ 3683000 h 4238625"/>
                <a:gd name="connsiteX150" fmla="*/ 7858125 w 8890000"/>
                <a:gd name="connsiteY150" fmla="*/ 3746500 h 4238625"/>
                <a:gd name="connsiteX151" fmla="*/ 7874000 w 8890000"/>
                <a:gd name="connsiteY151" fmla="*/ 3810000 h 4238625"/>
                <a:gd name="connsiteX152" fmla="*/ 7953375 w 8890000"/>
                <a:gd name="connsiteY152" fmla="*/ 3841750 h 4238625"/>
                <a:gd name="connsiteX153" fmla="*/ 8080375 w 8890000"/>
                <a:gd name="connsiteY153" fmla="*/ 3810000 h 4238625"/>
                <a:gd name="connsiteX154" fmla="*/ 8096250 w 8890000"/>
                <a:gd name="connsiteY154" fmla="*/ 3762375 h 4238625"/>
                <a:gd name="connsiteX155" fmla="*/ 8143875 w 8890000"/>
                <a:gd name="connsiteY155" fmla="*/ 3667125 h 4238625"/>
                <a:gd name="connsiteX156" fmla="*/ 8207375 w 8890000"/>
                <a:gd name="connsiteY156" fmla="*/ 3698875 h 4238625"/>
                <a:gd name="connsiteX157" fmla="*/ 8239125 w 8890000"/>
                <a:gd name="connsiteY157" fmla="*/ 3762375 h 4238625"/>
                <a:gd name="connsiteX158" fmla="*/ 8286750 w 8890000"/>
                <a:gd name="connsiteY158" fmla="*/ 3857625 h 4238625"/>
                <a:gd name="connsiteX159" fmla="*/ 8350250 w 8890000"/>
                <a:gd name="connsiteY159" fmla="*/ 3905250 h 4238625"/>
                <a:gd name="connsiteX160" fmla="*/ 8461375 w 8890000"/>
                <a:gd name="connsiteY160" fmla="*/ 4048125 h 4238625"/>
                <a:gd name="connsiteX161" fmla="*/ 8620125 w 8890000"/>
                <a:gd name="connsiteY161" fmla="*/ 4095750 h 4238625"/>
                <a:gd name="connsiteX162" fmla="*/ 8699500 w 8890000"/>
                <a:gd name="connsiteY162" fmla="*/ 4079875 h 4238625"/>
                <a:gd name="connsiteX163" fmla="*/ 8747125 w 8890000"/>
                <a:gd name="connsiteY163" fmla="*/ 4032250 h 4238625"/>
                <a:gd name="connsiteX164" fmla="*/ 8794750 w 8890000"/>
                <a:gd name="connsiteY164" fmla="*/ 4016375 h 4238625"/>
                <a:gd name="connsiteX165" fmla="*/ 8874125 w 8890000"/>
                <a:gd name="connsiteY165" fmla="*/ 4079875 h 4238625"/>
                <a:gd name="connsiteX166" fmla="*/ 8890000 w 8890000"/>
                <a:gd name="connsiteY166" fmla="*/ 4191000 h 4238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</a:cxnLst>
              <a:rect l="l" t="t" r="r" b="b"/>
              <a:pathLst>
                <a:path w="8890000" h="4238625">
                  <a:moveTo>
                    <a:pt x="0" y="4238625"/>
                  </a:moveTo>
                  <a:cubicBezTo>
                    <a:pt x="15875" y="4212167"/>
                    <a:pt x="33826" y="4186848"/>
                    <a:pt x="47625" y="4159250"/>
                  </a:cubicBezTo>
                  <a:cubicBezTo>
                    <a:pt x="55109" y="4144283"/>
                    <a:pt x="47963" y="4117840"/>
                    <a:pt x="63500" y="4111625"/>
                  </a:cubicBezTo>
                  <a:cubicBezTo>
                    <a:pt x="72561" y="4108001"/>
                    <a:pt x="160506" y="4138669"/>
                    <a:pt x="174625" y="4143375"/>
                  </a:cubicBezTo>
                  <a:cubicBezTo>
                    <a:pt x="195792" y="4138083"/>
                    <a:pt x="221088" y="4141130"/>
                    <a:pt x="238125" y="4127500"/>
                  </a:cubicBezTo>
                  <a:cubicBezTo>
                    <a:pt x="251192" y="4117047"/>
                    <a:pt x="246516" y="4094842"/>
                    <a:pt x="254000" y="4079875"/>
                  </a:cubicBezTo>
                  <a:cubicBezTo>
                    <a:pt x="268642" y="4050590"/>
                    <a:pt x="307043" y="4002180"/>
                    <a:pt x="333375" y="3984625"/>
                  </a:cubicBezTo>
                  <a:cubicBezTo>
                    <a:pt x="347298" y="3975343"/>
                    <a:pt x="365125" y="3974042"/>
                    <a:pt x="381000" y="3968750"/>
                  </a:cubicBezTo>
                  <a:cubicBezTo>
                    <a:pt x="396875" y="3979333"/>
                    <a:pt x="416706" y="3985602"/>
                    <a:pt x="428625" y="4000500"/>
                  </a:cubicBezTo>
                  <a:cubicBezTo>
                    <a:pt x="439078" y="4013567"/>
                    <a:pt x="435218" y="4034202"/>
                    <a:pt x="444500" y="4048125"/>
                  </a:cubicBezTo>
                  <a:cubicBezTo>
                    <a:pt x="456953" y="4066805"/>
                    <a:pt x="476250" y="4079875"/>
                    <a:pt x="492125" y="4095750"/>
                  </a:cubicBezTo>
                  <a:cubicBezTo>
                    <a:pt x="500775" y="4121699"/>
                    <a:pt x="513835" y="4174803"/>
                    <a:pt x="539750" y="4191000"/>
                  </a:cubicBezTo>
                  <a:cubicBezTo>
                    <a:pt x="568130" y="4208738"/>
                    <a:pt x="635000" y="4222750"/>
                    <a:pt x="635000" y="4222750"/>
                  </a:cubicBezTo>
                  <a:cubicBezTo>
                    <a:pt x="645583" y="4206875"/>
                    <a:pt x="659234" y="4192662"/>
                    <a:pt x="666750" y="4175125"/>
                  </a:cubicBezTo>
                  <a:cubicBezTo>
                    <a:pt x="667059" y="4174404"/>
                    <a:pt x="690777" y="4071723"/>
                    <a:pt x="698500" y="4064000"/>
                  </a:cubicBezTo>
                  <a:cubicBezTo>
                    <a:pt x="710333" y="4052167"/>
                    <a:pt x="730250" y="4053417"/>
                    <a:pt x="746125" y="4048125"/>
                  </a:cubicBezTo>
                  <a:cubicBezTo>
                    <a:pt x="756708" y="4064000"/>
                    <a:pt x="760160" y="4088664"/>
                    <a:pt x="777875" y="4095750"/>
                  </a:cubicBezTo>
                  <a:cubicBezTo>
                    <a:pt x="793412" y="4101965"/>
                    <a:pt x="813667" y="4091708"/>
                    <a:pt x="825500" y="4079875"/>
                  </a:cubicBezTo>
                  <a:cubicBezTo>
                    <a:pt x="833618" y="4071757"/>
                    <a:pt x="856426" y="3969986"/>
                    <a:pt x="857250" y="3968750"/>
                  </a:cubicBezTo>
                  <a:cubicBezTo>
                    <a:pt x="867833" y="3952875"/>
                    <a:pt x="887440" y="3944749"/>
                    <a:pt x="904875" y="3937000"/>
                  </a:cubicBezTo>
                  <a:cubicBezTo>
                    <a:pt x="935458" y="3923408"/>
                    <a:pt x="1000125" y="3905250"/>
                    <a:pt x="1000125" y="3905250"/>
                  </a:cubicBezTo>
                  <a:cubicBezTo>
                    <a:pt x="1016000" y="3889375"/>
                    <a:pt x="1036611" y="3877118"/>
                    <a:pt x="1047750" y="3857625"/>
                  </a:cubicBezTo>
                  <a:cubicBezTo>
                    <a:pt x="1058575" y="3838682"/>
                    <a:pt x="1061885" y="3815874"/>
                    <a:pt x="1063625" y="3794125"/>
                  </a:cubicBezTo>
                  <a:cubicBezTo>
                    <a:pt x="1072497" y="3683228"/>
                    <a:pt x="1070261" y="3571617"/>
                    <a:pt x="1079500" y="3460750"/>
                  </a:cubicBezTo>
                  <a:cubicBezTo>
                    <a:pt x="1080890" y="3444074"/>
                    <a:pt x="1086093" y="3427048"/>
                    <a:pt x="1095375" y="3413125"/>
                  </a:cubicBezTo>
                  <a:cubicBezTo>
                    <a:pt x="1119821" y="3376455"/>
                    <a:pt x="1155483" y="3357178"/>
                    <a:pt x="1190625" y="3333750"/>
                  </a:cubicBezTo>
                  <a:cubicBezTo>
                    <a:pt x="1222375" y="3339042"/>
                    <a:pt x="1257085" y="3335230"/>
                    <a:pt x="1285875" y="3349625"/>
                  </a:cubicBezTo>
                  <a:cubicBezTo>
                    <a:pt x="1330483" y="3371929"/>
                    <a:pt x="1308455" y="3413569"/>
                    <a:pt x="1333500" y="3444875"/>
                  </a:cubicBezTo>
                  <a:cubicBezTo>
                    <a:pt x="1345419" y="3459773"/>
                    <a:pt x="1365250" y="3466042"/>
                    <a:pt x="1381125" y="3476625"/>
                  </a:cubicBezTo>
                  <a:cubicBezTo>
                    <a:pt x="1459954" y="3594869"/>
                    <a:pt x="1358640" y="3449643"/>
                    <a:pt x="1460500" y="3571875"/>
                  </a:cubicBezTo>
                  <a:cubicBezTo>
                    <a:pt x="1526646" y="3651250"/>
                    <a:pt x="1452563" y="3593042"/>
                    <a:pt x="1539875" y="3651250"/>
                  </a:cubicBezTo>
                  <a:cubicBezTo>
                    <a:pt x="1550458" y="3630083"/>
                    <a:pt x="1556224" y="3605718"/>
                    <a:pt x="1571625" y="3587750"/>
                  </a:cubicBezTo>
                  <a:cubicBezTo>
                    <a:pt x="1588844" y="3567661"/>
                    <a:pt x="1615036" y="3557344"/>
                    <a:pt x="1635125" y="3540125"/>
                  </a:cubicBezTo>
                  <a:cubicBezTo>
                    <a:pt x="1652171" y="3525514"/>
                    <a:pt x="1668377" y="3509747"/>
                    <a:pt x="1682750" y="3492500"/>
                  </a:cubicBezTo>
                  <a:cubicBezTo>
                    <a:pt x="1748896" y="3413125"/>
                    <a:pt x="1674813" y="3471333"/>
                    <a:pt x="1762125" y="3413125"/>
                  </a:cubicBezTo>
                  <a:cubicBezTo>
                    <a:pt x="1778000" y="3418417"/>
                    <a:pt x="1796895" y="3418287"/>
                    <a:pt x="1809750" y="3429000"/>
                  </a:cubicBezTo>
                  <a:cubicBezTo>
                    <a:pt x="1861751" y="3472334"/>
                    <a:pt x="1854328" y="3503805"/>
                    <a:pt x="1889125" y="3556000"/>
                  </a:cubicBezTo>
                  <a:cubicBezTo>
                    <a:pt x="1918478" y="3600029"/>
                    <a:pt x="1946957" y="3645582"/>
                    <a:pt x="1984375" y="3683000"/>
                  </a:cubicBezTo>
                  <a:cubicBezTo>
                    <a:pt x="2000250" y="3698875"/>
                    <a:pt x="2018951" y="3712356"/>
                    <a:pt x="2032000" y="3730625"/>
                  </a:cubicBezTo>
                  <a:cubicBezTo>
                    <a:pt x="2045755" y="3749882"/>
                    <a:pt x="2044818" y="3779926"/>
                    <a:pt x="2063750" y="3794125"/>
                  </a:cubicBezTo>
                  <a:cubicBezTo>
                    <a:pt x="2090524" y="3814205"/>
                    <a:pt x="2159000" y="3825875"/>
                    <a:pt x="2159000" y="3825875"/>
                  </a:cubicBezTo>
                  <a:cubicBezTo>
                    <a:pt x="2174875" y="3820583"/>
                    <a:pt x="2193558" y="3820453"/>
                    <a:pt x="2206625" y="3810000"/>
                  </a:cubicBezTo>
                  <a:cubicBezTo>
                    <a:pt x="2225324" y="3795041"/>
                    <a:pt x="2262313" y="3714500"/>
                    <a:pt x="2270125" y="3698875"/>
                  </a:cubicBezTo>
                  <a:cubicBezTo>
                    <a:pt x="2272751" y="3668677"/>
                    <a:pt x="2301435" y="3305077"/>
                    <a:pt x="2317750" y="3190875"/>
                  </a:cubicBezTo>
                  <a:cubicBezTo>
                    <a:pt x="2327326" y="3123844"/>
                    <a:pt x="2335634" y="3110396"/>
                    <a:pt x="2349500" y="3048000"/>
                  </a:cubicBezTo>
                  <a:cubicBezTo>
                    <a:pt x="2366083" y="2973377"/>
                    <a:pt x="2352553" y="2974486"/>
                    <a:pt x="2397125" y="2921000"/>
                  </a:cubicBezTo>
                  <a:cubicBezTo>
                    <a:pt x="2411498" y="2903753"/>
                    <a:pt x="2422834" y="2878245"/>
                    <a:pt x="2444750" y="2873375"/>
                  </a:cubicBezTo>
                  <a:cubicBezTo>
                    <a:pt x="2522407" y="2856118"/>
                    <a:pt x="2603500" y="2862792"/>
                    <a:pt x="2682875" y="2857500"/>
                  </a:cubicBezTo>
                  <a:cubicBezTo>
                    <a:pt x="2730055" y="2715960"/>
                    <a:pt x="2654571" y="2939306"/>
                    <a:pt x="2730500" y="2730500"/>
                  </a:cubicBezTo>
                  <a:cubicBezTo>
                    <a:pt x="2741937" y="2699048"/>
                    <a:pt x="2751667" y="2667000"/>
                    <a:pt x="2762250" y="2635250"/>
                  </a:cubicBezTo>
                  <a:lnTo>
                    <a:pt x="2778125" y="2587625"/>
                  </a:lnTo>
                  <a:cubicBezTo>
                    <a:pt x="2783417" y="2571750"/>
                    <a:pt x="2790718" y="2556409"/>
                    <a:pt x="2794000" y="2540000"/>
                  </a:cubicBezTo>
                  <a:cubicBezTo>
                    <a:pt x="2813157" y="2444216"/>
                    <a:pt x="2801342" y="2486223"/>
                    <a:pt x="2825750" y="2413000"/>
                  </a:cubicBezTo>
                  <a:cubicBezTo>
                    <a:pt x="2827155" y="2395433"/>
                    <a:pt x="2788464" y="2069286"/>
                    <a:pt x="2889250" y="1968500"/>
                  </a:cubicBezTo>
                  <a:cubicBezTo>
                    <a:pt x="2913209" y="1944541"/>
                    <a:pt x="2940432" y="1923795"/>
                    <a:pt x="2968625" y="1905000"/>
                  </a:cubicBezTo>
                  <a:cubicBezTo>
                    <a:pt x="3007859" y="1878844"/>
                    <a:pt x="3037417" y="1871486"/>
                    <a:pt x="3079750" y="1857375"/>
                  </a:cubicBezTo>
                  <a:cubicBezTo>
                    <a:pt x="3132667" y="1867958"/>
                    <a:pt x="3192972" y="1860153"/>
                    <a:pt x="3238500" y="1889125"/>
                  </a:cubicBezTo>
                  <a:cubicBezTo>
                    <a:pt x="3261264" y="1903611"/>
                    <a:pt x="3249548" y="1941953"/>
                    <a:pt x="3254375" y="1968500"/>
                  </a:cubicBezTo>
                  <a:cubicBezTo>
                    <a:pt x="3260830" y="2004004"/>
                    <a:pt x="3271260" y="2087609"/>
                    <a:pt x="3286125" y="2127250"/>
                  </a:cubicBezTo>
                  <a:cubicBezTo>
                    <a:pt x="3294434" y="2149408"/>
                    <a:pt x="3309086" y="2168778"/>
                    <a:pt x="3317875" y="2190750"/>
                  </a:cubicBezTo>
                  <a:cubicBezTo>
                    <a:pt x="3330304" y="2221824"/>
                    <a:pt x="3331061" y="2258153"/>
                    <a:pt x="3349625" y="2286000"/>
                  </a:cubicBezTo>
                  <a:lnTo>
                    <a:pt x="3413125" y="2381250"/>
                  </a:lnTo>
                  <a:cubicBezTo>
                    <a:pt x="3444875" y="2375958"/>
                    <a:pt x="3480428" y="2381345"/>
                    <a:pt x="3508375" y="2365375"/>
                  </a:cubicBezTo>
                  <a:cubicBezTo>
                    <a:pt x="3522904" y="2357073"/>
                    <a:pt x="3520191" y="2333984"/>
                    <a:pt x="3524250" y="2317750"/>
                  </a:cubicBezTo>
                  <a:cubicBezTo>
                    <a:pt x="3530794" y="2291573"/>
                    <a:pt x="3534833" y="2264833"/>
                    <a:pt x="3540125" y="2238375"/>
                  </a:cubicBezTo>
                  <a:cubicBezTo>
                    <a:pt x="3545417" y="1963208"/>
                    <a:pt x="3546515" y="1687929"/>
                    <a:pt x="3556000" y="1412875"/>
                  </a:cubicBezTo>
                  <a:cubicBezTo>
                    <a:pt x="3559579" y="1309094"/>
                    <a:pt x="3554241" y="1329381"/>
                    <a:pt x="3619500" y="1285875"/>
                  </a:cubicBezTo>
                  <a:cubicBezTo>
                    <a:pt x="3656542" y="1291167"/>
                    <a:pt x="3697158" y="1285016"/>
                    <a:pt x="3730625" y="1301750"/>
                  </a:cubicBezTo>
                  <a:cubicBezTo>
                    <a:pt x="3745592" y="1309234"/>
                    <a:pt x="3739016" y="1334408"/>
                    <a:pt x="3746500" y="1349375"/>
                  </a:cubicBezTo>
                  <a:cubicBezTo>
                    <a:pt x="3755033" y="1366440"/>
                    <a:pt x="3769717" y="1379935"/>
                    <a:pt x="3778250" y="1397000"/>
                  </a:cubicBezTo>
                  <a:cubicBezTo>
                    <a:pt x="3789637" y="1419774"/>
                    <a:pt x="3804914" y="1487780"/>
                    <a:pt x="3810000" y="1508125"/>
                  </a:cubicBezTo>
                  <a:cubicBezTo>
                    <a:pt x="3825875" y="1486958"/>
                    <a:pt x="3845792" y="1468290"/>
                    <a:pt x="3857625" y="1444625"/>
                  </a:cubicBezTo>
                  <a:cubicBezTo>
                    <a:pt x="3867382" y="1425110"/>
                    <a:pt x="3869221" y="1402519"/>
                    <a:pt x="3873500" y="1381125"/>
                  </a:cubicBezTo>
                  <a:cubicBezTo>
                    <a:pt x="3879813" y="1349562"/>
                    <a:pt x="3884481" y="1317689"/>
                    <a:pt x="3889375" y="1285875"/>
                  </a:cubicBezTo>
                  <a:cubicBezTo>
                    <a:pt x="3895065" y="1248892"/>
                    <a:pt x="3897912" y="1211441"/>
                    <a:pt x="3905250" y="1174750"/>
                  </a:cubicBezTo>
                  <a:cubicBezTo>
                    <a:pt x="3913808" y="1131961"/>
                    <a:pt x="3927188" y="1090269"/>
                    <a:pt x="3937000" y="1047750"/>
                  </a:cubicBezTo>
                  <a:cubicBezTo>
                    <a:pt x="3943067" y="1021459"/>
                    <a:pt x="3946331" y="994552"/>
                    <a:pt x="3952875" y="968375"/>
                  </a:cubicBezTo>
                  <a:cubicBezTo>
                    <a:pt x="3956934" y="952141"/>
                    <a:pt x="3964153" y="936840"/>
                    <a:pt x="3968750" y="920750"/>
                  </a:cubicBezTo>
                  <a:cubicBezTo>
                    <a:pt x="3974744" y="899771"/>
                    <a:pt x="3978631" y="878229"/>
                    <a:pt x="3984625" y="857250"/>
                  </a:cubicBezTo>
                  <a:cubicBezTo>
                    <a:pt x="3989222" y="841160"/>
                    <a:pt x="3996441" y="825859"/>
                    <a:pt x="4000500" y="809625"/>
                  </a:cubicBezTo>
                  <a:cubicBezTo>
                    <a:pt x="4036273" y="666534"/>
                    <a:pt x="3991242" y="793083"/>
                    <a:pt x="4048125" y="650875"/>
                  </a:cubicBezTo>
                  <a:cubicBezTo>
                    <a:pt x="4101763" y="329049"/>
                    <a:pt x="4020278" y="787419"/>
                    <a:pt x="4095750" y="460375"/>
                  </a:cubicBezTo>
                  <a:cubicBezTo>
                    <a:pt x="4104164" y="423915"/>
                    <a:pt x="4103785" y="385837"/>
                    <a:pt x="4111625" y="349250"/>
                  </a:cubicBezTo>
                  <a:cubicBezTo>
                    <a:pt x="4119697" y="311581"/>
                    <a:pt x="4133449" y="275348"/>
                    <a:pt x="4143375" y="238125"/>
                  </a:cubicBezTo>
                  <a:cubicBezTo>
                    <a:pt x="4154618" y="195962"/>
                    <a:pt x="4138817" y="135330"/>
                    <a:pt x="4175125" y="111125"/>
                  </a:cubicBezTo>
                  <a:cubicBezTo>
                    <a:pt x="4224797" y="78010"/>
                    <a:pt x="4298298" y="26165"/>
                    <a:pt x="4349750" y="15875"/>
                  </a:cubicBezTo>
                  <a:lnTo>
                    <a:pt x="4429125" y="0"/>
                  </a:lnTo>
                  <a:cubicBezTo>
                    <a:pt x="4439708" y="15875"/>
                    <a:pt x="4453359" y="30088"/>
                    <a:pt x="4460875" y="47625"/>
                  </a:cubicBezTo>
                  <a:cubicBezTo>
                    <a:pt x="4470653" y="70440"/>
                    <a:pt x="4488104" y="172418"/>
                    <a:pt x="4492625" y="190500"/>
                  </a:cubicBezTo>
                  <a:cubicBezTo>
                    <a:pt x="4496684" y="206734"/>
                    <a:pt x="4504870" y="221790"/>
                    <a:pt x="4508500" y="238125"/>
                  </a:cubicBezTo>
                  <a:cubicBezTo>
                    <a:pt x="4518255" y="282025"/>
                    <a:pt x="4518808" y="338116"/>
                    <a:pt x="4540250" y="381000"/>
                  </a:cubicBezTo>
                  <a:cubicBezTo>
                    <a:pt x="4573323" y="447146"/>
                    <a:pt x="4595812" y="444500"/>
                    <a:pt x="4667250" y="492125"/>
                  </a:cubicBezTo>
                  <a:cubicBezTo>
                    <a:pt x="4683125" y="502708"/>
                    <a:pt x="4703427" y="508611"/>
                    <a:pt x="4714875" y="523875"/>
                  </a:cubicBezTo>
                  <a:lnTo>
                    <a:pt x="4762500" y="587375"/>
                  </a:lnTo>
                  <a:cubicBezTo>
                    <a:pt x="4767792" y="608542"/>
                    <a:pt x="4772381" y="629896"/>
                    <a:pt x="4778375" y="650875"/>
                  </a:cubicBezTo>
                  <a:cubicBezTo>
                    <a:pt x="4782972" y="666965"/>
                    <a:pt x="4791499" y="681994"/>
                    <a:pt x="4794250" y="698500"/>
                  </a:cubicBezTo>
                  <a:cubicBezTo>
                    <a:pt x="4802128" y="745766"/>
                    <a:pt x="4798503" y="794888"/>
                    <a:pt x="4810125" y="841375"/>
                  </a:cubicBezTo>
                  <a:cubicBezTo>
                    <a:pt x="4814752" y="859885"/>
                    <a:pt x="4830427" y="873736"/>
                    <a:pt x="4841875" y="889000"/>
                  </a:cubicBezTo>
                  <a:cubicBezTo>
                    <a:pt x="4862205" y="916107"/>
                    <a:pt x="4885045" y="941268"/>
                    <a:pt x="4905375" y="968375"/>
                  </a:cubicBezTo>
                  <a:cubicBezTo>
                    <a:pt x="4916823" y="983639"/>
                    <a:pt x="4922468" y="1003786"/>
                    <a:pt x="4937125" y="1016000"/>
                  </a:cubicBezTo>
                  <a:cubicBezTo>
                    <a:pt x="4955305" y="1031150"/>
                    <a:pt x="4979458" y="1037167"/>
                    <a:pt x="5000625" y="1047750"/>
                  </a:cubicBezTo>
                  <a:cubicBezTo>
                    <a:pt x="5027948" y="1088735"/>
                    <a:pt x="5051880" y="1131378"/>
                    <a:pt x="5095875" y="1158875"/>
                  </a:cubicBezTo>
                  <a:cubicBezTo>
                    <a:pt x="5114377" y="1170439"/>
                    <a:pt x="5138396" y="1168756"/>
                    <a:pt x="5159375" y="1174750"/>
                  </a:cubicBezTo>
                  <a:cubicBezTo>
                    <a:pt x="5175465" y="1179347"/>
                    <a:pt x="5191125" y="1185333"/>
                    <a:pt x="5207000" y="1190625"/>
                  </a:cubicBezTo>
                  <a:cubicBezTo>
                    <a:pt x="5281083" y="1185333"/>
                    <a:pt x="5355988" y="1186960"/>
                    <a:pt x="5429250" y="1174750"/>
                  </a:cubicBezTo>
                  <a:cubicBezTo>
                    <a:pt x="5452593" y="1170859"/>
                    <a:pt x="5470083" y="1149800"/>
                    <a:pt x="5492750" y="1143000"/>
                  </a:cubicBezTo>
                  <a:cubicBezTo>
                    <a:pt x="5523580" y="1133751"/>
                    <a:pt x="5556250" y="1132417"/>
                    <a:pt x="5588000" y="1127125"/>
                  </a:cubicBezTo>
                  <a:cubicBezTo>
                    <a:pt x="5619750" y="1143000"/>
                    <a:pt x="5662371" y="1146042"/>
                    <a:pt x="5683250" y="1174750"/>
                  </a:cubicBezTo>
                  <a:cubicBezTo>
                    <a:pt x="5708916" y="1210040"/>
                    <a:pt x="5706442" y="1258961"/>
                    <a:pt x="5715000" y="1301750"/>
                  </a:cubicBezTo>
                  <a:cubicBezTo>
                    <a:pt x="5735154" y="1402519"/>
                    <a:pt x="5724331" y="1354948"/>
                    <a:pt x="5746750" y="1444625"/>
                  </a:cubicBezTo>
                  <a:cubicBezTo>
                    <a:pt x="5752042" y="1502833"/>
                    <a:pt x="5753016" y="1561597"/>
                    <a:pt x="5762625" y="1619250"/>
                  </a:cubicBezTo>
                  <a:cubicBezTo>
                    <a:pt x="5768958" y="1657250"/>
                    <a:pt x="5788367" y="1692323"/>
                    <a:pt x="5794375" y="1730375"/>
                  </a:cubicBezTo>
                  <a:cubicBezTo>
                    <a:pt x="5851598" y="2092786"/>
                    <a:pt x="5769681" y="1778883"/>
                    <a:pt x="5842000" y="2032000"/>
                  </a:cubicBezTo>
                  <a:cubicBezTo>
                    <a:pt x="5889625" y="2026708"/>
                    <a:pt x="5944448" y="2041851"/>
                    <a:pt x="5984875" y="2016125"/>
                  </a:cubicBezTo>
                  <a:cubicBezTo>
                    <a:pt x="6013110" y="1998157"/>
                    <a:pt x="6008508" y="1953343"/>
                    <a:pt x="6016625" y="1920875"/>
                  </a:cubicBezTo>
                  <a:lnTo>
                    <a:pt x="6048375" y="1793875"/>
                  </a:lnTo>
                  <a:cubicBezTo>
                    <a:pt x="6060885" y="1743835"/>
                    <a:pt x="6063044" y="1728299"/>
                    <a:pt x="6080125" y="1682750"/>
                  </a:cubicBezTo>
                  <a:cubicBezTo>
                    <a:pt x="6090131" y="1656068"/>
                    <a:pt x="6096772" y="1627540"/>
                    <a:pt x="6111875" y="1603375"/>
                  </a:cubicBezTo>
                  <a:cubicBezTo>
                    <a:pt x="6123774" y="1584337"/>
                    <a:pt x="6143625" y="1571625"/>
                    <a:pt x="6159500" y="1555750"/>
                  </a:cubicBezTo>
                  <a:cubicBezTo>
                    <a:pt x="6170083" y="1571625"/>
                    <a:pt x="6183734" y="1585838"/>
                    <a:pt x="6191250" y="1603375"/>
                  </a:cubicBezTo>
                  <a:cubicBezTo>
                    <a:pt x="6199845" y="1623429"/>
                    <a:pt x="6205235" y="1645139"/>
                    <a:pt x="6207125" y="1666875"/>
                  </a:cubicBezTo>
                  <a:cubicBezTo>
                    <a:pt x="6215847" y="1767177"/>
                    <a:pt x="6206448" y="1869189"/>
                    <a:pt x="6223000" y="1968500"/>
                  </a:cubicBezTo>
                  <a:cubicBezTo>
                    <a:pt x="6228073" y="1998936"/>
                    <a:pt x="6254272" y="2021710"/>
                    <a:pt x="6270625" y="2047875"/>
                  </a:cubicBezTo>
                  <a:cubicBezTo>
                    <a:pt x="6307461" y="2106813"/>
                    <a:pt x="6297553" y="2090678"/>
                    <a:pt x="6350000" y="2143125"/>
                  </a:cubicBezTo>
                  <a:cubicBezTo>
                    <a:pt x="6381750" y="2132542"/>
                    <a:pt x="6417403" y="2129939"/>
                    <a:pt x="6445250" y="2111375"/>
                  </a:cubicBezTo>
                  <a:cubicBezTo>
                    <a:pt x="6467265" y="2096699"/>
                    <a:pt x="6477702" y="2069551"/>
                    <a:pt x="6492875" y="2047875"/>
                  </a:cubicBezTo>
                  <a:cubicBezTo>
                    <a:pt x="6514758" y="2016614"/>
                    <a:pt x="6524625" y="1973792"/>
                    <a:pt x="6556375" y="1952625"/>
                  </a:cubicBezTo>
                  <a:cubicBezTo>
                    <a:pt x="6617923" y="1911593"/>
                    <a:pt x="6585900" y="1926908"/>
                    <a:pt x="6651625" y="1905000"/>
                  </a:cubicBezTo>
                  <a:cubicBezTo>
                    <a:pt x="6693958" y="1915583"/>
                    <a:pt x="6742317" y="1912545"/>
                    <a:pt x="6778625" y="1936750"/>
                  </a:cubicBezTo>
                  <a:cubicBezTo>
                    <a:pt x="6796779" y="1948853"/>
                    <a:pt x="6786839" y="1979821"/>
                    <a:pt x="6794500" y="2000250"/>
                  </a:cubicBezTo>
                  <a:cubicBezTo>
                    <a:pt x="6801971" y="2020172"/>
                    <a:pt x="6839577" y="2092952"/>
                    <a:pt x="6858000" y="2111375"/>
                  </a:cubicBezTo>
                  <a:cubicBezTo>
                    <a:pt x="6871491" y="2124866"/>
                    <a:pt x="6889750" y="2132542"/>
                    <a:pt x="6905625" y="2143125"/>
                  </a:cubicBezTo>
                  <a:cubicBezTo>
                    <a:pt x="6916208" y="2159000"/>
                    <a:pt x="6922718" y="2178536"/>
                    <a:pt x="6937375" y="2190750"/>
                  </a:cubicBezTo>
                  <a:cubicBezTo>
                    <a:pt x="6955555" y="2205900"/>
                    <a:pt x="6980328" y="2210759"/>
                    <a:pt x="7000875" y="2222500"/>
                  </a:cubicBezTo>
                  <a:cubicBezTo>
                    <a:pt x="7092790" y="2275023"/>
                    <a:pt x="7000144" y="2246191"/>
                    <a:pt x="7143750" y="2270125"/>
                  </a:cubicBezTo>
                  <a:cubicBezTo>
                    <a:pt x="7154333" y="2301875"/>
                    <a:pt x="7170767" y="2332244"/>
                    <a:pt x="7175500" y="2365375"/>
                  </a:cubicBezTo>
                  <a:cubicBezTo>
                    <a:pt x="7180792" y="2402417"/>
                    <a:pt x="7181530" y="2440401"/>
                    <a:pt x="7191375" y="2476500"/>
                  </a:cubicBezTo>
                  <a:cubicBezTo>
                    <a:pt x="7197602" y="2499331"/>
                    <a:pt x="7213803" y="2518248"/>
                    <a:pt x="7223125" y="2540000"/>
                  </a:cubicBezTo>
                  <a:cubicBezTo>
                    <a:pt x="7229717" y="2555381"/>
                    <a:pt x="7228547" y="2574558"/>
                    <a:pt x="7239000" y="2587625"/>
                  </a:cubicBezTo>
                  <a:cubicBezTo>
                    <a:pt x="7250919" y="2602523"/>
                    <a:pt x="7273134" y="2605884"/>
                    <a:pt x="7286625" y="2619375"/>
                  </a:cubicBezTo>
                  <a:cubicBezTo>
                    <a:pt x="7305334" y="2638084"/>
                    <a:pt x="7318375" y="2661708"/>
                    <a:pt x="7334250" y="2682875"/>
                  </a:cubicBezTo>
                  <a:cubicBezTo>
                    <a:pt x="7339542" y="2704042"/>
                    <a:pt x="7339300" y="2727432"/>
                    <a:pt x="7350125" y="2746375"/>
                  </a:cubicBezTo>
                  <a:cubicBezTo>
                    <a:pt x="7379838" y="2798372"/>
                    <a:pt x="7408370" y="2799299"/>
                    <a:pt x="7461250" y="2809875"/>
                  </a:cubicBezTo>
                  <a:cubicBezTo>
                    <a:pt x="7519264" y="2821478"/>
                    <a:pt x="7577667" y="2831042"/>
                    <a:pt x="7635875" y="2841625"/>
                  </a:cubicBezTo>
                  <a:cubicBezTo>
                    <a:pt x="7646458" y="2862792"/>
                    <a:pt x="7659316" y="2882967"/>
                    <a:pt x="7667625" y="2905125"/>
                  </a:cubicBezTo>
                  <a:cubicBezTo>
                    <a:pt x="7686231" y="2954740"/>
                    <a:pt x="7695687" y="3055057"/>
                    <a:pt x="7699375" y="3095625"/>
                  </a:cubicBezTo>
                  <a:cubicBezTo>
                    <a:pt x="7722842" y="3353767"/>
                    <a:pt x="7690321" y="3243088"/>
                    <a:pt x="7731125" y="3365500"/>
                  </a:cubicBezTo>
                  <a:cubicBezTo>
                    <a:pt x="7744009" y="3468572"/>
                    <a:pt x="7739566" y="3474420"/>
                    <a:pt x="7762875" y="3556000"/>
                  </a:cubicBezTo>
                  <a:cubicBezTo>
                    <a:pt x="7767472" y="3572090"/>
                    <a:pt x="7771266" y="3588658"/>
                    <a:pt x="7778750" y="3603625"/>
                  </a:cubicBezTo>
                  <a:cubicBezTo>
                    <a:pt x="7792549" y="3631223"/>
                    <a:pt x="7811390" y="3656027"/>
                    <a:pt x="7826375" y="3683000"/>
                  </a:cubicBezTo>
                  <a:cubicBezTo>
                    <a:pt x="7837868" y="3703687"/>
                    <a:pt x="7849816" y="3724342"/>
                    <a:pt x="7858125" y="3746500"/>
                  </a:cubicBezTo>
                  <a:cubicBezTo>
                    <a:pt x="7865786" y="3766929"/>
                    <a:pt x="7858572" y="3794572"/>
                    <a:pt x="7874000" y="3810000"/>
                  </a:cubicBezTo>
                  <a:cubicBezTo>
                    <a:pt x="7894150" y="3830150"/>
                    <a:pt x="7926917" y="3831167"/>
                    <a:pt x="7953375" y="3841750"/>
                  </a:cubicBezTo>
                  <a:cubicBezTo>
                    <a:pt x="7995708" y="3831167"/>
                    <a:pt x="8042230" y="3831192"/>
                    <a:pt x="8080375" y="3810000"/>
                  </a:cubicBezTo>
                  <a:cubicBezTo>
                    <a:pt x="8095003" y="3801873"/>
                    <a:pt x="8088766" y="3777342"/>
                    <a:pt x="8096250" y="3762375"/>
                  </a:cubicBezTo>
                  <a:cubicBezTo>
                    <a:pt x="8157798" y="3639278"/>
                    <a:pt x="8103973" y="3786832"/>
                    <a:pt x="8143875" y="3667125"/>
                  </a:cubicBezTo>
                  <a:cubicBezTo>
                    <a:pt x="8165042" y="3677708"/>
                    <a:pt x="8190641" y="3682141"/>
                    <a:pt x="8207375" y="3698875"/>
                  </a:cubicBezTo>
                  <a:cubicBezTo>
                    <a:pt x="8224109" y="3715609"/>
                    <a:pt x="8229803" y="3740623"/>
                    <a:pt x="8239125" y="3762375"/>
                  </a:cubicBezTo>
                  <a:cubicBezTo>
                    <a:pt x="8258492" y="3807565"/>
                    <a:pt x="8248615" y="3819490"/>
                    <a:pt x="8286750" y="3857625"/>
                  </a:cubicBezTo>
                  <a:cubicBezTo>
                    <a:pt x="8305459" y="3876334"/>
                    <a:pt x="8329083" y="3889375"/>
                    <a:pt x="8350250" y="3905250"/>
                  </a:cubicBezTo>
                  <a:cubicBezTo>
                    <a:pt x="8382525" y="3969799"/>
                    <a:pt x="8390895" y="4003274"/>
                    <a:pt x="8461375" y="4048125"/>
                  </a:cubicBezTo>
                  <a:cubicBezTo>
                    <a:pt x="8486383" y="4064039"/>
                    <a:pt x="8583442" y="4086579"/>
                    <a:pt x="8620125" y="4095750"/>
                  </a:cubicBezTo>
                  <a:cubicBezTo>
                    <a:pt x="8646583" y="4090458"/>
                    <a:pt x="8675366" y="4091942"/>
                    <a:pt x="8699500" y="4079875"/>
                  </a:cubicBezTo>
                  <a:cubicBezTo>
                    <a:pt x="8719580" y="4069835"/>
                    <a:pt x="8728445" y="4044703"/>
                    <a:pt x="8747125" y="4032250"/>
                  </a:cubicBezTo>
                  <a:cubicBezTo>
                    <a:pt x="8761048" y="4022968"/>
                    <a:pt x="8778875" y="4021667"/>
                    <a:pt x="8794750" y="4016375"/>
                  </a:cubicBezTo>
                  <a:cubicBezTo>
                    <a:pt x="8861981" y="4033183"/>
                    <a:pt x="8860940" y="4013949"/>
                    <a:pt x="8874125" y="4079875"/>
                  </a:cubicBezTo>
                  <a:cubicBezTo>
                    <a:pt x="8881463" y="4116566"/>
                    <a:pt x="8890000" y="4191000"/>
                    <a:pt x="8890000" y="4191000"/>
                  </a:cubicBezTo>
                </a:path>
              </a:pathLst>
            </a:custGeom>
            <a:ln>
              <a:solidFill>
                <a:srgbClr val="1469A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468317" y="3439625"/>
              <a:ext cx="1169297" cy="0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dot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1595072" y="3416704"/>
              <a:ext cx="74448" cy="5348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5" name="Oval 14"/>
            <p:cNvSpPr/>
            <p:nvPr/>
          </p:nvSpPr>
          <p:spPr>
            <a:xfrm>
              <a:off x="431549" y="3970622"/>
              <a:ext cx="74448" cy="5348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6" name="Oval 15"/>
            <p:cNvSpPr/>
            <p:nvPr/>
          </p:nvSpPr>
          <p:spPr>
            <a:xfrm>
              <a:off x="2635376" y="1954362"/>
              <a:ext cx="74448" cy="5348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cxnSp>
          <p:nvCxnSpPr>
            <p:cNvPr id="17" name="Straight Connector 16"/>
            <p:cNvCxnSpPr/>
            <p:nvPr/>
          </p:nvCxnSpPr>
          <p:spPr>
            <a:xfrm flipV="1">
              <a:off x="468317" y="1980339"/>
              <a:ext cx="2204283" cy="0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dot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74090" y="4194240"/>
              <a:ext cx="1610823" cy="0"/>
            </a:xfrm>
            <a:prstGeom prst="line">
              <a:avLst/>
            </a:prstGeom>
            <a:ln w="28575" cmpd="sng">
              <a:solidFill>
                <a:srgbClr val="FF0000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1633360" y="3444210"/>
              <a:ext cx="0" cy="759440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dot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2663484" y="1954362"/>
              <a:ext cx="0" cy="2249288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dot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2095548" y="3850671"/>
              <a:ext cx="1519" cy="368259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dot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095548" y="3841502"/>
              <a:ext cx="2797136" cy="0"/>
            </a:xfrm>
            <a:prstGeom prst="line">
              <a:avLst/>
            </a:prstGeom>
            <a:ln w="28575" cmpd="sng">
              <a:solidFill>
                <a:srgbClr val="FF0000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/>
            <p:cNvSpPr/>
            <p:nvPr/>
          </p:nvSpPr>
          <p:spPr>
            <a:xfrm>
              <a:off x="4568757" y="3814761"/>
              <a:ext cx="74448" cy="5348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cxnSp>
          <p:nvCxnSpPr>
            <p:cNvPr id="25" name="Straight Connector 24"/>
            <p:cNvCxnSpPr/>
            <p:nvPr/>
          </p:nvCxnSpPr>
          <p:spPr>
            <a:xfrm flipV="1">
              <a:off x="4602183" y="3868243"/>
              <a:ext cx="0" cy="335407"/>
            </a:xfrm>
            <a:prstGeom prst="line">
              <a:avLst/>
            </a:prstGeom>
            <a:ln w="6350" cmpd="sng">
              <a:solidFill>
                <a:schemeClr val="tx1"/>
              </a:solidFill>
              <a:prstDash val="dot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31713" y="1828924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1</a:t>
              </a:r>
              <a:endParaRPr lang="en-US" sz="14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46379" y="3277304"/>
              <a:ext cx="3149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w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97437" y="3668018"/>
              <a:ext cx="2529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c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-5697" y="3908238"/>
              <a:ext cx="5565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/>
                <a:t>V</a:t>
              </a:r>
              <a:r>
                <a:rPr lang="en-US" sz="1100" b="1" baseline="-25000" dirty="0" smtClean="0"/>
                <a:t>0 </a:t>
              </a:r>
              <a:r>
                <a:rPr lang="en-US" sz="1100" b="1" dirty="0" smtClean="0"/>
                <a:t>= v</a:t>
              </a:r>
              <a:endParaRPr lang="en-US" sz="11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 rot="16200000">
              <a:off x="-47201" y="2969625"/>
              <a:ext cx="5565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/>
                <a:t>Value</a:t>
              </a:r>
              <a:endParaRPr lang="en-US" sz="1100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118338" y="4330846"/>
              <a:ext cx="51809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/>
                <a:t>Time</a:t>
              </a:r>
              <a:endParaRPr lang="en-US" sz="1100" b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002300" y="4169400"/>
              <a:ext cx="28725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T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521575" y="4144564"/>
              <a:ext cx="26161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latin typeface="Symbol" charset="2"/>
                  <a:cs typeface="Symbol" charset="2"/>
                </a:rPr>
                <a:t>t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567783" y="4144564"/>
              <a:ext cx="31290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Symbol" charset="2"/>
                  <a:cs typeface="Symbol" charset="2"/>
                </a:rPr>
                <a:t>t</a:t>
              </a:r>
              <a:r>
                <a:rPr lang="en-US" sz="1100" b="1" baseline="-25000" dirty="0" smtClean="0">
                  <a:latin typeface="Symbol" charset="2"/>
                  <a:cs typeface="Symbol" charset="2"/>
                </a:rPr>
                <a:t>1</a:t>
              </a:r>
              <a:endParaRPr lang="en-US" sz="1100" b="1" baseline="-25000" dirty="0">
                <a:latin typeface="Symbol" charset="2"/>
                <a:cs typeface="Symbol" charset="2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499172" y="4144564"/>
              <a:ext cx="3297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>
                  <a:latin typeface="Symbol" charset="2"/>
                  <a:cs typeface="Symbol" charset="2"/>
                </a:rPr>
                <a:t>t</a:t>
              </a:r>
              <a:r>
                <a:rPr lang="en-US" sz="1100" b="1" baseline="-25000" dirty="0" smtClean="0">
                  <a:latin typeface="Symbol" charset="2"/>
                  <a:cs typeface="Symbol" charset="2"/>
                </a:rPr>
                <a:t>2</a:t>
              </a:r>
              <a:endParaRPr lang="en-US" sz="1100" b="1" baseline="-25000" dirty="0">
                <a:latin typeface="Symbol" charset="2"/>
                <a:cs typeface="Symbol" charset="2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816975" y="2222013"/>
              <a:ext cx="556563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rgbClr val="1469A2"/>
                  </a:solidFill>
                </a:rPr>
                <a:t>Value</a:t>
              </a:r>
              <a:endParaRPr lang="en-US" sz="1100" b="1" dirty="0">
                <a:solidFill>
                  <a:srgbClr val="1469A2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35791" y="3940769"/>
              <a:ext cx="131343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Free trial period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921948" y="3596462"/>
              <a:ext cx="757163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FF0000"/>
                  </a:solidFill>
                </a:rPr>
                <a:t>P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rice = c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41" name="Picture 40" descr="Screen Shot 2015-11-18 at 9.40.5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376" y="1875629"/>
            <a:ext cx="1838030" cy="427218"/>
          </a:xfrm>
          <a:prstGeom prst="rect">
            <a:avLst/>
          </a:prstGeom>
        </p:spPr>
      </p:pic>
      <p:pic>
        <p:nvPicPr>
          <p:cNvPr id="42" name="Picture 41" descr="Screen Shot 2015-11-18 at 9.41.2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404" y="2322916"/>
            <a:ext cx="3992969" cy="1352022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62487" y="3290939"/>
            <a:ext cx="1739813" cy="1165043"/>
          </a:xfrm>
          <a:prstGeom prst="ellipse">
            <a:avLst/>
          </a:prstGeom>
          <a:solidFill>
            <a:schemeClr val="accent1">
              <a:lumMod val="50000"/>
              <a:alpha val="17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  <a:effectLst/>
          <a:scene3d>
            <a:camera prst="obliqueTopRight"/>
            <a:lightRig rig="threePt" dir="tl"/>
          </a:scene3d>
          <a:sp3d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 rot="2234254">
            <a:off x="1371266" y="1715767"/>
            <a:ext cx="1570748" cy="1965761"/>
          </a:xfrm>
          <a:prstGeom prst="ellipse">
            <a:avLst/>
          </a:prstGeom>
          <a:solidFill>
            <a:srgbClr val="660066">
              <a:alpha val="19000"/>
            </a:srgbClr>
          </a:solidFill>
          <a:ln w="28575" cmpd="sng">
            <a:solidFill>
              <a:srgbClr val="660066"/>
            </a:solidFill>
          </a:ln>
          <a:effectLst/>
          <a:scene3d>
            <a:camera prst="obliqueTopRight"/>
            <a:lightRig rig="threePt" dir="tl"/>
          </a:scene3d>
          <a:sp3d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 rot="2372681">
            <a:off x="2161817" y="2111969"/>
            <a:ext cx="3045203" cy="1448380"/>
          </a:xfrm>
          <a:prstGeom prst="ellipse">
            <a:avLst/>
          </a:prstGeom>
          <a:solidFill>
            <a:schemeClr val="accent4">
              <a:lumMod val="50000"/>
              <a:alpha val="21000"/>
            </a:schemeClr>
          </a:solidFill>
          <a:ln w="28575" cmpd="sng">
            <a:solidFill>
              <a:schemeClr val="accent4">
                <a:lumMod val="50000"/>
              </a:schemeClr>
            </a:solidFill>
          </a:ln>
          <a:effectLst/>
          <a:scene3d>
            <a:camera prst="obliqueTopRight"/>
            <a:lightRig rig="threePt" dir="tl"/>
          </a:scene3d>
          <a:sp3d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8" name="Picture 47" descr="Screen Shot 2015-11-18 at 10.12.41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5300" y="3963508"/>
            <a:ext cx="1951067" cy="411783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348218" y="4687154"/>
            <a:ext cx="876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all good events happen (</a:t>
            </a:r>
            <a:r>
              <a:rPr lang="en-US" dirty="0" err="1" smtClean="0"/>
              <a:t>w.p</a:t>
            </a:r>
            <a:r>
              <a:rPr lang="en-US" dirty="0" smtClean="0"/>
              <a:t>. </a:t>
            </a:r>
            <a:r>
              <a:rPr lang="en-US" dirty="0" smtClean="0">
                <a:latin typeface="Symbol" charset="2"/>
                <a:cs typeface="Symbol" charset="2"/>
              </a:rPr>
              <a:t>W(</a:t>
            </a:r>
            <a:r>
              <a:rPr lang="en-US" i="1" dirty="0" smtClean="0">
                <a:latin typeface="LMRoman10 Regular"/>
                <a:cs typeface="LMRoman10 Regular"/>
              </a:rPr>
              <a:t>v</a:t>
            </a:r>
            <a:r>
              <a:rPr lang="en-US" dirty="0" smtClean="0"/>
              <a:t>)), risk-robust revenue ≥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LMRoman10 Regular"/>
              </a:rPr>
              <a:t>const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MRoman10 Regular"/>
                <a:cs typeface="LMRoman10 Regular"/>
              </a:rPr>
              <a:t>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[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ymbol" charset="2"/>
                <a:cs typeface="Symbol" charset="2"/>
              </a:rPr>
              <a:t>𝜏</a:t>
            </a:r>
            <a:r>
              <a:rPr lang="en-US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ymbol" charset="2"/>
                <a:cs typeface="Symbol" charset="2"/>
              </a:rPr>
              <a:t>𝜏</a:t>
            </a:r>
            <a:r>
              <a:rPr lang="en-US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MRoman10 Regular"/>
                <a:cs typeface="LMRoman10 Regular"/>
              </a:rPr>
              <a:t>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] =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ymbol" charset="2"/>
                <a:cs typeface="Symbol" charset="2"/>
              </a:rPr>
              <a:t>W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ymbol" charset="2"/>
                <a:cs typeface="Symbol" charset="2"/>
              </a:rPr>
              <a:t>𝛿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ymbol" charset="2"/>
                <a:cs typeface="Symbol" charset="2"/>
              </a:rPr>
              <a:t>𝜖</a:t>
            </a:r>
            <a:r>
              <a:rPr lang="en-US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142085" y="5069996"/>
            <a:ext cx="3373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Buyer’s cumulative value ≤ </a:t>
            </a:r>
            <a:r>
              <a:rPr lang="en-US" i="1" dirty="0" smtClean="0">
                <a:latin typeface="LMRoman10 Regular"/>
                <a:cs typeface="LMRoman10 Regular"/>
              </a:rPr>
              <a:t>v</a:t>
            </a:r>
            <a:r>
              <a:rPr lang="en-US" dirty="0" smtClean="0"/>
              <a:t>/</a:t>
            </a:r>
            <a:r>
              <a:rPr lang="en-US" dirty="0" smtClean="0">
                <a:latin typeface="Symbol" charset="2"/>
                <a:cs typeface="Symbol" charset="2"/>
              </a:rPr>
              <a:t>𝛿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pic>
        <p:nvPicPr>
          <p:cNvPr id="67" name="Picture 66" descr="Screen Shot 2015-11-18 at 9.32.31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357" y="5541995"/>
            <a:ext cx="6400800" cy="10541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8575" cmpd="sng">
            <a:solidFill>
              <a:schemeClr val="accent4">
                <a:lumMod val="50000"/>
              </a:schemeClr>
            </a:solidFill>
          </a:ln>
        </p:spPr>
      </p:pic>
      <p:sp>
        <p:nvSpPr>
          <p:cNvPr id="68" name="Date Placeholder 6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11/20/15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481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Uncertainty drives mechanism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3284" y="2377754"/>
            <a:ext cx="4468572" cy="3607163"/>
          </a:xfrm>
        </p:spPr>
        <p:txBody>
          <a:bodyPr>
            <a:normAutofit/>
          </a:bodyPr>
          <a:lstStyle/>
          <a:p>
            <a:r>
              <a:rPr lang="en-US" dirty="0" smtClean="0"/>
              <a:t>Seller doesn’t know buyers’ values</a:t>
            </a:r>
          </a:p>
          <a:p>
            <a:r>
              <a:rPr lang="en-US" dirty="0" smtClean="0"/>
              <a:t>Buyers don’t know each others’ preferences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637" y="1950030"/>
            <a:ext cx="2252645" cy="1475184"/>
          </a:xfrm>
          <a:prstGeom prst="rect">
            <a:avLst/>
          </a:prstGeom>
        </p:spPr>
      </p:pic>
      <p:pic>
        <p:nvPicPr>
          <p:cNvPr id="6" name="Picture 5" descr="royalty-free-nerd-1-character-clipart-illustration-17269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34"/>
          <a:stretch/>
        </p:blipFill>
        <p:spPr>
          <a:xfrm flipH="1">
            <a:off x="2905002" y="1766155"/>
            <a:ext cx="1216979" cy="122319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920325" y="4735769"/>
            <a:ext cx="5119243" cy="1482457"/>
          </a:xfrm>
          <a:prstGeom prst="rect">
            <a:avLst/>
          </a:prstGeom>
          <a:ln>
            <a:solidFill>
              <a:srgbClr val="A2C816"/>
            </a:solidFill>
          </a:ln>
        </p:spPr>
        <p:txBody>
          <a:bodyPr wrap="square">
            <a:spAutoFit/>
          </a:bodyPr>
          <a:lstStyle/>
          <a:p>
            <a:pPr lvl="0" defTabSz="914400">
              <a:spcBef>
                <a:spcPts val="2000"/>
              </a:spcBef>
              <a:buClr>
                <a:srgbClr val="A2C816"/>
              </a:buClr>
            </a:pPr>
            <a:r>
              <a:rPr lang="en-US" sz="1900" dirty="0">
                <a:solidFill>
                  <a:prstClr val="black">
                    <a:lumMod val="65000"/>
                    <a:lumOff val="35000"/>
                  </a:prstClr>
                </a:solidFill>
                <a:cs typeface="Trebuchet MS"/>
              </a:rPr>
              <a:t>Frequently seen result:</a:t>
            </a:r>
          </a:p>
          <a:p>
            <a:pPr marL="342900" lvl="0" indent="-342900" defTabSz="914400">
              <a:spcBef>
                <a:spcPts val="2000"/>
              </a:spcBef>
              <a:buClr>
                <a:srgbClr val="A2C816"/>
              </a:buClr>
              <a:buFont typeface="Wingdings 2" pitchFamily="18" charset="2"/>
              <a:buChar char=""/>
            </a:pPr>
            <a:r>
              <a:rPr lang="en-US" sz="1900" dirty="0">
                <a:solidFill>
                  <a:prstClr val="black">
                    <a:lumMod val="65000"/>
                    <a:lumOff val="35000"/>
                  </a:prstClr>
                </a:solidFill>
                <a:cs typeface="Trebuchet MS"/>
              </a:rPr>
              <a:t>“Posted Pricing” is approximately </a:t>
            </a:r>
            <a:r>
              <a:rPr lang="en-US" sz="1900" dirty="0" smtClean="0">
                <a:solidFill>
                  <a:prstClr val="black">
                    <a:lumMod val="65000"/>
                    <a:lumOff val="35000"/>
                  </a:prstClr>
                </a:solidFill>
                <a:cs typeface="Trebuchet MS"/>
              </a:rPr>
              <a:t>optimal</a:t>
            </a:r>
          </a:p>
          <a:p>
            <a:pPr marL="342900" lvl="0" indent="-342900" defTabSz="914400">
              <a:spcBef>
                <a:spcPts val="2000"/>
              </a:spcBef>
              <a:buClr>
                <a:srgbClr val="A2C816"/>
              </a:buClr>
              <a:buFont typeface="Wingdings 2" pitchFamily="18" charset="2"/>
              <a:buChar char=""/>
            </a:pPr>
            <a:r>
              <a:rPr lang="en-US" sz="1900" dirty="0" smtClean="0">
                <a:solidFill>
                  <a:prstClr val="black">
                    <a:lumMod val="65000"/>
                    <a:lumOff val="35000"/>
                  </a:prstClr>
                </a:solidFill>
                <a:cs typeface="Trebuchet MS"/>
              </a:rPr>
              <a:t>Robust to small changes in model/input</a:t>
            </a:r>
            <a:endParaRPr lang="en-US" sz="1900" dirty="0">
              <a:solidFill>
                <a:prstClr val="black">
                  <a:lumMod val="65000"/>
                  <a:lumOff val="35000"/>
                </a:prstClr>
              </a:solidFill>
              <a:cs typeface="Trebuchet MS"/>
            </a:endParaRPr>
          </a:p>
        </p:txBody>
      </p:sp>
      <p:pic>
        <p:nvPicPr>
          <p:cNvPr id="8" name="Picture 7" descr="12151-Clay-Sculpture-Of-A-Very-Happy-Business-Man-Carrying-A-Large-Sack-Of-Money-On-A-Platter-Clipart-Pictur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282" y="3007704"/>
            <a:ext cx="1081859" cy="130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286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1806156"/>
            <a:ext cx="7610476" cy="4475981"/>
          </a:xfrm>
        </p:spPr>
        <p:txBody>
          <a:bodyPr>
            <a:normAutofit/>
          </a:bodyPr>
          <a:lstStyle/>
          <a:p>
            <a:r>
              <a:rPr lang="en-US" dirty="0" smtClean="0"/>
              <a:t>Approximately optimal pricing-based mechanism for a dynamic setting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imple to implement, understand</a:t>
            </a:r>
          </a:p>
          <a:p>
            <a:pPr lvl="1"/>
            <a:r>
              <a:rPr lang="en-US" dirty="0" smtClean="0"/>
              <a:t>Robust to buyer’s risk attitude </a:t>
            </a:r>
          </a:p>
          <a:p>
            <a:pPr lvl="1"/>
            <a:r>
              <a:rPr lang="en-US" dirty="0" smtClean="0"/>
              <a:t>Only two parameters to tune</a:t>
            </a:r>
          </a:p>
          <a:p>
            <a:pPr lvl="1"/>
            <a:endParaRPr lang="en-US" dirty="0"/>
          </a:p>
          <a:p>
            <a:r>
              <a:rPr lang="en-US" dirty="0" smtClean="0"/>
              <a:t>Stuff to think about…</a:t>
            </a:r>
          </a:p>
          <a:p>
            <a:pPr lvl="1"/>
            <a:r>
              <a:rPr lang="en-US" dirty="0" smtClean="0"/>
              <a:t>Robustness to modeling assumptions in other settings</a:t>
            </a:r>
          </a:p>
          <a:p>
            <a:pPr lvl="1"/>
            <a:r>
              <a:rPr lang="en-US" dirty="0" smtClean="0"/>
              <a:t>Why do posted pricings perform so well?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52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Uncertainty drives mechanism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2052" y="1855427"/>
            <a:ext cx="5228607" cy="24723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Dynamic or repeated interaction settings</a:t>
            </a:r>
          </a:p>
          <a:p>
            <a:r>
              <a:rPr lang="en-US" dirty="0" smtClean="0"/>
              <a:t>Seller doesn’t know buyer’s values</a:t>
            </a:r>
          </a:p>
          <a:p>
            <a:r>
              <a:rPr lang="en-US" dirty="0" smtClean="0"/>
              <a:t>Buyer doesn’t know his own future value</a:t>
            </a:r>
          </a:p>
          <a:p>
            <a:r>
              <a:rPr lang="en-US" dirty="0" smtClean="0"/>
              <a:t>Seller doesn’t know buyer’s risk attitude</a:t>
            </a:r>
          </a:p>
          <a:p>
            <a:r>
              <a:rPr lang="en-US" dirty="0" smtClean="0"/>
              <a:t>Buyer may not know his own risk attitude!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730880" y="4735382"/>
            <a:ext cx="5119243" cy="1482457"/>
          </a:xfrm>
          <a:prstGeom prst="rect">
            <a:avLst/>
          </a:prstGeom>
          <a:ln>
            <a:solidFill>
              <a:srgbClr val="A2C816"/>
            </a:solidFill>
          </a:ln>
        </p:spPr>
        <p:txBody>
          <a:bodyPr wrap="square">
            <a:spAutoFit/>
          </a:bodyPr>
          <a:lstStyle/>
          <a:p>
            <a:pPr lvl="0" defTabSz="914400">
              <a:spcBef>
                <a:spcPts val="2000"/>
              </a:spcBef>
              <a:buClr>
                <a:srgbClr val="A2C816"/>
              </a:buClr>
            </a:pPr>
            <a:r>
              <a:rPr lang="en-US" sz="1900" dirty="0" smtClean="0">
                <a:solidFill>
                  <a:prstClr val="black">
                    <a:lumMod val="65000"/>
                    <a:lumOff val="35000"/>
                  </a:prstClr>
                </a:solidFill>
                <a:cs typeface="Trebuchet MS"/>
              </a:rPr>
              <a:t>This talk:</a:t>
            </a:r>
            <a:endParaRPr lang="en-US" sz="1900" dirty="0">
              <a:solidFill>
                <a:prstClr val="black">
                  <a:lumMod val="65000"/>
                  <a:lumOff val="35000"/>
                </a:prstClr>
              </a:solidFill>
              <a:cs typeface="Trebuchet MS"/>
            </a:endParaRPr>
          </a:p>
          <a:p>
            <a:pPr marL="342900" lvl="0" indent="-342900" defTabSz="914400">
              <a:spcBef>
                <a:spcPts val="2000"/>
              </a:spcBef>
              <a:buClr>
                <a:srgbClr val="A2C816"/>
              </a:buClr>
              <a:buFont typeface="Wingdings 2" pitchFamily="18" charset="2"/>
              <a:buChar char=""/>
            </a:pPr>
            <a:r>
              <a:rPr lang="en-US" sz="1900" dirty="0">
                <a:solidFill>
                  <a:prstClr val="black">
                    <a:lumMod val="65000"/>
                    <a:lumOff val="35000"/>
                  </a:prstClr>
                </a:solidFill>
                <a:cs typeface="Trebuchet MS"/>
              </a:rPr>
              <a:t>“Posted Pricing” is approximately </a:t>
            </a:r>
            <a:r>
              <a:rPr lang="en-US" sz="1900" dirty="0" smtClean="0">
                <a:solidFill>
                  <a:prstClr val="black">
                    <a:lumMod val="65000"/>
                    <a:lumOff val="35000"/>
                  </a:prstClr>
                </a:solidFill>
                <a:cs typeface="Trebuchet MS"/>
              </a:rPr>
              <a:t>optimal</a:t>
            </a:r>
          </a:p>
          <a:p>
            <a:pPr marL="342900" lvl="0" indent="-342900" defTabSz="914400">
              <a:spcBef>
                <a:spcPts val="2000"/>
              </a:spcBef>
              <a:buClr>
                <a:srgbClr val="A2C816"/>
              </a:buClr>
              <a:buFont typeface="Wingdings 2" pitchFamily="18" charset="2"/>
              <a:buChar char=""/>
            </a:pPr>
            <a:r>
              <a:rPr lang="en-US" sz="1900" dirty="0" smtClean="0">
                <a:solidFill>
                  <a:prstClr val="black">
                    <a:lumMod val="65000"/>
                    <a:lumOff val="35000"/>
                  </a:prstClr>
                </a:solidFill>
                <a:cs typeface="Trebuchet MS"/>
              </a:rPr>
              <a:t>Robust to small changes in model/input</a:t>
            </a:r>
            <a:endParaRPr lang="en-US" sz="1900" dirty="0">
              <a:solidFill>
                <a:prstClr val="black">
                  <a:lumMod val="65000"/>
                  <a:lumOff val="35000"/>
                </a:prstClr>
              </a:solidFill>
              <a:cs typeface="Trebuchet MS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35444" y="1594176"/>
            <a:ext cx="2739782" cy="1607686"/>
            <a:chOff x="435444" y="1715766"/>
            <a:chExt cx="2739782" cy="1607686"/>
          </a:xfrm>
        </p:grpSpPr>
        <p:grpSp>
          <p:nvGrpSpPr>
            <p:cNvPr id="13" name="Group 12"/>
            <p:cNvGrpSpPr/>
            <p:nvPr/>
          </p:nvGrpSpPr>
          <p:grpSpPr>
            <a:xfrm>
              <a:off x="435444" y="1977017"/>
              <a:ext cx="2739782" cy="1346435"/>
              <a:chOff x="395638" y="1891396"/>
              <a:chExt cx="2858192" cy="1412228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95638" y="2040006"/>
                <a:ext cx="1929578" cy="1263618"/>
              </a:xfrm>
              <a:prstGeom prst="rect">
                <a:avLst/>
              </a:prstGeom>
            </p:spPr>
          </p:pic>
          <p:pic>
            <p:nvPicPr>
              <p:cNvPr id="6" name="Picture 5" descr="royalty-free-nerd-1-character-clipart-illustration-17269.jp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4134"/>
              <a:stretch/>
            </p:blipFill>
            <p:spPr>
              <a:xfrm flipH="1">
                <a:off x="2282427" y="1891396"/>
                <a:ext cx="971403" cy="976366"/>
              </a:xfrm>
              <a:prstGeom prst="rect">
                <a:avLst/>
              </a:prstGeom>
            </p:spPr>
          </p:pic>
        </p:grpSp>
        <p:sp>
          <p:nvSpPr>
            <p:cNvPr id="20" name="TextBox 19"/>
            <p:cNvSpPr txBox="1"/>
            <p:nvPr/>
          </p:nvSpPr>
          <p:spPr>
            <a:xfrm>
              <a:off x="436174" y="1715766"/>
              <a:ext cx="1069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Monday</a:t>
              </a:r>
              <a:endParaRPr lang="en-US" b="1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36174" y="3255903"/>
            <a:ext cx="2739782" cy="1607686"/>
            <a:chOff x="435444" y="1715766"/>
            <a:chExt cx="2739782" cy="1607686"/>
          </a:xfrm>
        </p:grpSpPr>
        <p:grpSp>
          <p:nvGrpSpPr>
            <p:cNvPr id="27" name="Group 26"/>
            <p:cNvGrpSpPr/>
            <p:nvPr/>
          </p:nvGrpSpPr>
          <p:grpSpPr>
            <a:xfrm>
              <a:off x="435444" y="1977017"/>
              <a:ext cx="2739782" cy="1346435"/>
              <a:chOff x="395638" y="1891396"/>
              <a:chExt cx="2858192" cy="1412228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95638" y="2040006"/>
                <a:ext cx="1929578" cy="1263618"/>
              </a:xfrm>
              <a:prstGeom prst="rect">
                <a:avLst/>
              </a:prstGeom>
            </p:spPr>
          </p:pic>
          <p:pic>
            <p:nvPicPr>
              <p:cNvPr id="30" name="Picture 29" descr="royalty-free-nerd-1-character-clipart-illustration-17269.jp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4134"/>
              <a:stretch/>
            </p:blipFill>
            <p:spPr>
              <a:xfrm flipH="1">
                <a:off x="2282427" y="1891396"/>
                <a:ext cx="971403" cy="976366"/>
              </a:xfrm>
              <a:prstGeom prst="rect">
                <a:avLst/>
              </a:prstGeom>
            </p:spPr>
          </p:pic>
        </p:grpSp>
        <p:sp>
          <p:nvSpPr>
            <p:cNvPr id="28" name="TextBox 27"/>
            <p:cNvSpPr txBox="1"/>
            <p:nvPr/>
          </p:nvSpPr>
          <p:spPr>
            <a:xfrm>
              <a:off x="436174" y="1715766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Tuesday</a:t>
              </a:r>
              <a:endParaRPr lang="en-US" b="1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36904" y="4904119"/>
            <a:ext cx="2739782" cy="1607686"/>
            <a:chOff x="435444" y="1715766"/>
            <a:chExt cx="2739782" cy="1607686"/>
          </a:xfrm>
        </p:grpSpPr>
        <p:grpSp>
          <p:nvGrpSpPr>
            <p:cNvPr id="32" name="Group 31"/>
            <p:cNvGrpSpPr/>
            <p:nvPr/>
          </p:nvGrpSpPr>
          <p:grpSpPr>
            <a:xfrm>
              <a:off x="435444" y="1977017"/>
              <a:ext cx="2739782" cy="1346435"/>
              <a:chOff x="395638" y="1891396"/>
              <a:chExt cx="2858192" cy="1412228"/>
            </a:xfrm>
          </p:grpSpPr>
          <p:pic>
            <p:nvPicPr>
              <p:cNvPr id="34" name="Picture 3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95638" y="2040006"/>
                <a:ext cx="1929578" cy="1263618"/>
              </a:xfrm>
              <a:prstGeom prst="rect">
                <a:avLst/>
              </a:prstGeom>
            </p:spPr>
          </p:pic>
          <p:pic>
            <p:nvPicPr>
              <p:cNvPr id="35" name="Picture 34" descr="royalty-free-nerd-1-character-clipart-illustration-17269.jp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4134"/>
              <a:stretch/>
            </p:blipFill>
            <p:spPr>
              <a:xfrm flipH="1">
                <a:off x="2282427" y="1891396"/>
                <a:ext cx="971403" cy="976366"/>
              </a:xfrm>
              <a:prstGeom prst="rect">
                <a:avLst/>
              </a:prstGeom>
            </p:spPr>
          </p:pic>
        </p:grpSp>
        <p:sp>
          <p:nvSpPr>
            <p:cNvPr id="33" name="TextBox 32"/>
            <p:cNvSpPr txBox="1"/>
            <p:nvPr/>
          </p:nvSpPr>
          <p:spPr>
            <a:xfrm>
              <a:off x="436174" y="1715766"/>
              <a:ext cx="1402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Wednesday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73717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app-store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1806156"/>
            <a:ext cx="7610476" cy="4367902"/>
          </a:xfrm>
        </p:spPr>
        <p:txBody>
          <a:bodyPr>
            <a:normAutofit/>
          </a:bodyPr>
          <a:lstStyle/>
          <a:p>
            <a:r>
              <a:rPr lang="en-US" dirty="0" smtClean="0"/>
              <a:t>Multi-use product</a:t>
            </a:r>
          </a:p>
          <a:p>
            <a:r>
              <a:rPr lang="en-US" dirty="0" smtClean="0"/>
              <a:t>Consumer’s value evolves over time as a                       stochastic function of previous experience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Question: what “item” should the seller sell?</a:t>
            </a:r>
          </a:p>
          <a:p>
            <a:pPr lvl="1">
              <a:buFont typeface="Wingdings 2" charset="2"/>
              <a:buChar char=""/>
            </a:pPr>
            <a:r>
              <a:rPr lang="en-US" dirty="0" smtClean="0"/>
              <a:t>unlimited use of product?</a:t>
            </a:r>
          </a:p>
          <a:p>
            <a:pPr lvl="1">
              <a:buFont typeface="Wingdings 2" charset="2"/>
              <a:buChar char=""/>
            </a:pPr>
            <a:r>
              <a:rPr lang="en-US" dirty="0" smtClean="0"/>
              <a:t>single use of product?</a:t>
            </a:r>
          </a:p>
          <a:p>
            <a:pPr lvl="1">
              <a:buFont typeface="Wingdings 2" charset="2"/>
              <a:buChar char=""/>
            </a:pPr>
            <a:r>
              <a:rPr lang="en-US" dirty="0" smtClean="0"/>
              <a:t>promise of future availability?</a:t>
            </a:r>
          </a:p>
          <a:p>
            <a:pPr lvl="1">
              <a:buFont typeface="Wingdings 2" charset="2"/>
              <a:buChar char=""/>
            </a:pPr>
            <a:r>
              <a:rPr lang="en-US" dirty="0" smtClean="0"/>
              <a:t>something else?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2235"/>
          <a:stretch/>
        </p:blipFill>
        <p:spPr>
          <a:xfrm>
            <a:off x="6779664" y="786300"/>
            <a:ext cx="2381399" cy="1618476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98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Formalism for one-shot mechanism design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1806156"/>
            <a:ext cx="7610476" cy="44354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Protocol:</a:t>
            </a:r>
          </a:p>
          <a:p>
            <a:pPr lvl="1"/>
            <a:r>
              <a:rPr lang="en-US" dirty="0" smtClean="0"/>
              <a:t>Seller learns buyer’s value distribution </a:t>
            </a:r>
            <a:r>
              <a:rPr lang="en-US" b="1" i="1" dirty="0" smtClean="0">
                <a:latin typeface="LMRoman10 Regular"/>
                <a:cs typeface="LMRoman10 Regular"/>
              </a:rPr>
              <a:t>F</a:t>
            </a:r>
            <a:endParaRPr lang="en-US" dirty="0" smtClean="0"/>
          </a:p>
          <a:p>
            <a:pPr lvl="1"/>
            <a:r>
              <a:rPr lang="en-US" dirty="0" smtClean="0"/>
              <a:t>Seller announces allocation </a:t>
            </a:r>
            <a:r>
              <a:rPr lang="en-US" dirty="0" err="1" smtClean="0"/>
              <a:t>fn</a:t>
            </a:r>
            <a:r>
              <a:rPr lang="en-US" dirty="0" smtClean="0"/>
              <a:t> </a:t>
            </a:r>
            <a:r>
              <a:rPr lang="en-US" b="1" i="1" dirty="0">
                <a:latin typeface="LMRoman10 Regular"/>
                <a:cs typeface="LMRoman10 Regular"/>
              </a:rPr>
              <a:t>x</a:t>
            </a:r>
            <a:r>
              <a:rPr lang="en-US" b="1" dirty="0" smtClean="0">
                <a:latin typeface="LMRoman10 Regular"/>
                <a:cs typeface="LMRoman10 Regular"/>
              </a:rPr>
              <a:t>(</a:t>
            </a:r>
            <a:r>
              <a:rPr lang="en-US" b="1" i="1" dirty="0" smtClean="0">
                <a:latin typeface="LMRoman10 Regular"/>
                <a:cs typeface="LMRoman10 Regular"/>
              </a:rPr>
              <a:t>.</a:t>
            </a:r>
            <a:r>
              <a:rPr lang="en-US" b="1" dirty="0" smtClean="0">
                <a:latin typeface="LMRoman10 Regular"/>
                <a:cs typeface="LMRoman10 Regular"/>
              </a:rPr>
              <a:t>)</a:t>
            </a:r>
            <a:r>
              <a:rPr lang="en-US" dirty="0" smtClean="0"/>
              <a:t> and payment </a:t>
            </a:r>
            <a:r>
              <a:rPr lang="en-US" dirty="0" err="1" smtClean="0"/>
              <a:t>fn</a:t>
            </a:r>
            <a:r>
              <a:rPr lang="en-US" dirty="0" smtClean="0"/>
              <a:t> </a:t>
            </a:r>
            <a:r>
              <a:rPr lang="en-US" b="1" i="1" dirty="0" smtClean="0">
                <a:latin typeface="LMRoman10 Regular"/>
                <a:cs typeface="LMRoman10 Regular"/>
              </a:rPr>
              <a:t>p</a:t>
            </a:r>
            <a:r>
              <a:rPr lang="en-US" b="1" dirty="0" smtClean="0">
                <a:latin typeface="LMRoman10 Regular"/>
                <a:cs typeface="LMRoman10 Regular"/>
              </a:rPr>
              <a:t>(</a:t>
            </a:r>
            <a:r>
              <a:rPr lang="en-US" b="1" i="1" dirty="0" smtClean="0">
                <a:latin typeface="LMRoman10 Regular"/>
                <a:cs typeface="LMRoman10 Regular"/>
              </a:rPr>
              <a:t>.</a:t>
            </a:r>
            <a:r>
              <a:rPr lang="en-US" b="1" dirty="0" smtClean="0">
                <a:latin typeface="LMRoman10 Regular"/>
                <a:cs typeface="LMRoman10 Regular"/>
              </a:rPr>
              <a:t>)</a:t>
            </a:r>
            <a:endParaRPr lang="en-US" dirty="0" smtClean="0"/>
          </a:p>
          <a:p>
            <a:pPr lvl="1"/>
            <a:r>
              <a:rPr lang="en-US" dirty="0" smtClean="0"/>
              <a:t>Buyer draws </a:t>
            </a:r>
            <a:r>
              <a:rPr lang="en-US" b="1" i="1" dirty="0" smtClean="0">
                <a:latin typeface="LMRoman10 Regular"/>
                <a:cs typeface="LMRoman10 Regular"/>
              </a:rPr>
              <a:t>v </a:t>
            </a:r>
            <a:r>
              <a:rPr lang="en-US" b="1" dirty="0" smtClean="0">
                <a:cs typeface="LMRoman10 Regular"/>
              </a:rPr>
              <a:t>~</a:t>
            </a:r>
            <a:r>
              <a:rPr lang="en-US" b="1" i="1" dirty="0" smtClean="0">
                <a:latin typeface="LMRoman10 Regular"/>
                <a:cs typeface="LMRoman10 Regular"/>
              </a:rPr>
              <a:t> F</a:t>
            </a:r>
            <a:endParaRPr lang="en-US" dirty="0" smtClean="0"/>
          </a:p>
          <a:p>
            <a:pPr lvl="1"/>
            <a:r>
              <a:rPr lang="en-US" dirty="0" smtClean="0"/>
              <a:t>Buyer reports bid </a:t>
            </a:r>
            <a:r>
              <a:rPr lang="en-US" b="1" i="1" dirty="0" smtClean="0">
                <a:latin typeface="LMRoman10 Regular"/>
                <a:cs typeface="LMRoman10 Regular"/>
              </a:rPr>
              <a:t>b</a:t>
            </a:r>
            <a:r>
              <a:rPr lang="en-US" b="1" dirty="0" smtClean="0">
                <a:latin typeface="LMRoman10 Regular"/>
                <a:cs typeface="LMRoman10 Regular"/>
              </a:rPr>
              <a:t>(</a:t>
            </a:r>
            <a:r>
              <a:rPr lang="en-US" b="1" i="1" dirty="0" smtClean="0">
                <a:latin typeface="LMRoman10 Regular"/>
                <a:cs typeface="LMRoman10 Regular"/>
              </a:rPr>
              <a:t>v</a:t>
            </a:r>
            <a:r>
              <a:rPr lang="en-US" b="1" dirty="0" smtClean="0">
                <a:latin typeface="LMRoman10 Regular"/>
                <a:cs typeface="LMRoman10 Regular"/>
              </a:rPr>
              <a:t>)</a:t>
            </a:r>
            <a:endParaRPr lang="en-US" dirty="0" smtClean="0"/>
          </a:p>
          <a:p>
            <a:pPr lvl="1"/>
            <a:r>
              <a:rPr lang="en-US" dirty="0" smtClean="0"/>
              <a:t>Seller sells item with probability </a:t>
            </a:r>
            <a:r>
              <a:rPr lang="en-US" b="1" i="1" dirty="0">
                <a:latin typeface="LMRoman10 Regular"/>
                <a:cs typeface="LMRoman10 Regular"/>
              </a:rPr>
              <a:t>x</a:t>
            </a:r>
            <a:r>
              <a:rPr lang="en-US" b="1" dirty="0">
                <a:latin typeface="LMRoman10 Regular"/>
                <a:cs typeface="LMRoman10 Regular"/>
              </a:rPr>
              <a:t>(</a:t>
            </a:r>
            <a:r>
              <a:rPr lang="en-US" b="1" i="1" dirty="0">
                <a:latin typeface="LMRoman10 Regular"/>
                <a:cs typeface="LMRoman10 Regular"/>
              </a:rPr>
              <a:t>b</a:t>
            </a:r>
            <a:r>
              <a:rPr lang="en-US" b="1" dirty="0" smtClean="0">
                <a:latin typeface="LMRoman10 Regular"/>
                <a:cs typeface="LMRoman10 Regular"/>
              </a:rPr>
              <a:t>)</a:t>
            </a:r>
            <a:r>
              <a:rPr lang="en-US" dirty="0" smtClean="0"/>
              <a:t> at price </a:t>
            </a:r>
            <a:r>
              <a:rPr lang="en-US" b="1" i="1" dirty="0">
                <a:latin typeface="LMRoman10 Regular"/>
                <a:cs typeface="LMRoman10 Regular"/>
              </a:rPr>
              <a:t>p</a:t>
            </a:r>
            <a:r>
              <a:rPr lang="en-US" b="1" dirty="0" smtClean="0">
                <a:latin typeface="LMRoman10 Regular"/>
                <a:cs typeface="LMRoman10 Regular"/>
              </a:rPr>
              <a:t>(</a:t>
            </a:r>
            <a:r>
              <a:rPr lang="en-US" b="1" i="1" dirty="0">
                <a:latin typeface="LMRoman10 Regular"/>
                <a:cs typeface="LMRoman10 Regular"/>
              </a:rPr>
              <a:t>b</a:t>
            </a:r>
            <a:r>
              <a:rPr lang="en-US" b="1" dirty="0" smtClean="0">
                <a:latin typeface="LMRoman10 Regular"/>
                <a:cs typeface="LMRoman10 Regular"/>
              </a:rPr>
              <a:t>)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/>
              <a:t>Buyer’s utility: </a:t>
            </a:r>
            <a:r>
              <a:rPr lang="en-US" b="1" i="1" dirty="0">
                <a:latin typeface="LMRoman10 Regular"/>
                <a:cs typeface="LMRoman10 Regular"/>
              </a:rPr>
              <a:t>u</a:t>
            </a:r>
            <a:r>
              <a:rPr lang="en-US" b="1" dirty="0">
                <a:latin typeface="LMRoman10 Regular"/>
                <a:cs typeface="LMRoman10 Regular"/>
              </a:rPr>
              <a:t>(</a:t>
            </a:r>
            <a:r>
              <a:rPr lang="en-US" b="1" i="1" dirty="0">
                <a:latin typeface="LMRoman10 Regular"/>
                <a:cs typeface="LMRoman10 Regular"/>
              </a:rPr>
              <a:t>b</a:t>
            </a:r>
            <a:r>
              <a:rPr lang="en-US" b="1" dirty="0">
                <a:latin typeface="LMRoman10 Regular"/>
                <a:cs typeface="LMRoman10 Regular"/>
              </a:rPr>
              <a:t>) = </a:t>
            </a:r>
            <a:r>
              <a:rPr lang="en-US" b="1" i="1" dirty="0">
                <a:latin typeface="LMRoman10 Regular"/>
                <a:cs typeface="LMRoman10 Regular"/>
              </a:rPr>
              <a:t>x</a:t>
            </a:r>
            <a:r>
              <a:rPr lang="en-US" b="1" dirty="0">
                <a:latin typeface="LMRoman10 Regular"/>
                <a:cs typeface="LMRoman10 Regular"/>
              </a:rPr>
              <a:t>(</a:t>
            </a:r>
            <a:r>
              <a:rPr lang="en-US" b="1" i="1" dirty="0">
                <a:latin typeface="LMRoman10 Regular"/>
                <a:cs typeface="LMRoman10 Regular"/>
              </a:rPr>
              <a:t>b</a:t>
            </a:r>
            <a:r>
              <a:rPr lang="en-US" b="1" dirty="0">
                <a:latin typeface="LMRoman10 Regular"/>
                <a:cs typeface="LMRoman10 Regular"/>
              </a:rPr>
              <a:t>)</a:t>
            </a:r>
            <a:r>
              <a:rPr lang="en-US" b="1" i="1" dirty="0">
                <a:latin typeface="LMRoman10 Regular"/>
                <a:cs typeface="LMRoman10 Regular"/>
              </a:rPr>
              <a:t>v</a:t>
            </a:r>
            <a:r>
              <a:rPr lang="en-US" b="1" dirty="0">
                <a:latin typeface="LMRoman10 Regular"/>
                <a:cs typeface="LMRoman10 Regular"/>
              </a:rPr>
              <a:t> – </a:t>
            </a:r>
            <a:r>
              <a:rPr lang="en-US" b="1" i="1" dirty="0">
                <a:latin typeface="LMRoman10 Regular"/>
                <a:cs typeface="LMRoman10 Regular"/>
              </a:rPr>
              <a:t>p</a:t>
            </a:r>
            <a:r>
              <a:rPr lang="en-US" b="1" dirty="0">
                <a:latin typeface="LMRoman10 Regular"/>
                <a:cs typeface="LMRoman10 Regular"/>
              </a:rPr>
              <a:t>(</a:t>
            </a:r>
            <a:r>
              <a:rPr lang="en-US" b="1" i="1" dirty="0">
                <a:latin typeface="LMRoman10 Regular"/>
                <a:cs typeface="LMRoman10 Regular"/>
              </a:rPr>
              <a:t>b</a:t>
            </a:r>
            <a:r>
              <a:rPr lang="en-US" b="1" dirty="0">
                <a:latin typeface="LMRoman10 Regular"/>
                <a:cs typeface="LMRoman10 Regular"/>
              </a:rPr>
              <a:t>)</a:t>
            </a:r>
            <a:endParaRPr lang="en-US" b="1" baseline="-25000" dirty="0">
              <a:latin typeface="LMRoman10 Regular"/>
              <a:cs typeface="LMRoman10 Regular"/>
            </a:endParaRPr>
          </a:p>
          <a:p>
            <a:r>
              <a:rPr lang="en-US" dirty="0"/>
              <a:t>Seller’s “IC” </a:t>
            </a:r>
            <a:r>
              <a:rPr lang="en-US" dirty="0" smtClean="0"/>
              <a:t>constraint: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Pick </a:t>
            </a:r>
            <a:r>
              <a:rPr lang="en-US" b="1" dirty="0"/>
              <a:t>(</a:t>
            </a:r>
            <a:r>
              <a:rPr lang="en-US" b="1" i="1" dirty="0" err="1">
                <a:latin typeface="LMRoman10 Regular"/>
                <a:cs typeface="LMRoman10 Regular"/>
              </a:rPr>
              <a:t>x</a:t>
            </a:r>
            <a:r>
              <a:rPr lang="en-US" b="1" dirty="0" err="1"/>
              <a:t>,</a:t>
            </a:r>
            <a:r>
              <a:rPr lang="en-US" b="1" i="1" dirty="0" err="1">
                <a:latin typeface="LMRoman10 Regular"/>
                <a:cs typeface="LMRoman10 Regular"/>
              </a:rPr>
              <a:t>p</a:t>
            </a:r>
            <a:r>
              <a:rPr lang="en-US" b="1" dirty="0">
                <a:latin typeface="LMRoman10 Regular"/>
                <a:cs typeface="LMRoman10 Regular"/>
              </a:rPr>
              <a:t>)</a:t>
            </a:r>
            <a:r>
              <a:rPr lang="en-US" dirty="0"/>
              <a:t> so that </a:t>
            </a:r>
            <a:r>
              <a:rPr lang="en-US" b="1" i="1" dirty="0">
                <a:latin typeface="LMRoman10 Regular"/>
                <a:cs typeface="LMRoman10 Regular"/>
              </a:rPr>
              <a:t>u</a:t>
            </a:r>
            <a:r>
              <a:rPr lang="en-US" b="1" dirty="0"/>
              <a:t>(</a:t>
            </a:r>
            <a:r>
              <a:rPr lang="en-US" b="1" i="1" dirty="0">
                <a:latin typeface="LMRoman10 Regular"/>
                <a:cs typeface="LMRoman10 Regular"/>
              </a:rPr>
              <a:t>b</a:t>
            </a:r>
            <a:r>
              <a:rPr lang="en-US" b="1" dirty="0"/>
              <a:t>)</a:t>
            </a:r>
            <a:r>
              <a:rPr lang="en-US" dirty="0"/>
              <a:t> is maximized at </a:t>
            </a:r>
            <a:r>
              <a:rPr lang="en-US" b="1" i="1" dirty="0">
                <a:latin typeface="LMRoman10 Regular"/>
                <a:cs typeface="LMRoman10 Regular"/>
              </a:rPr>
              <a:t>b</a:t>
            </a:r>
            <a:r>
              <a:rPr lang="en-US" b="1" dirty="0">
                <a:latin typeface="LMRoman10 Regular"/>
                <a:cs typeface="LMRoman10 Regular"/>
              </a:rPr>
              <a:t>=</a:t>
            </a:r>
            <a:r>
              <a:rPr lang="en-US" b="1" i="1" dirty="0" smtClean="0">
                <a:latin typeface="LMRoman10 Regular"/>
                <a:cs typeface="LMRoman10 Regular"/>
              </a:rPr>
              <a:t>v</a:t>
            </a:r>
          </a:p>
          <a:p>
            <a:r>
              <a:rPr lang="en-US" dirty="0"/>
              <a:t>Seller’s objective: maximize </a:t>
            </a:r>
            <a:r>
              <a:rPr lang="en-US" b="1" dirty="0" err="1">
                <a:latin typeface="LMRoman10 Regular"/>
                <a:cs typeface="LMRoman10 Regular"/>
              </a:rPr>
              <a:t>E</a:t>
            </a:r>
            <a:r>
              <a:rPr lang="en-US" b="1" i="1" baseline="-25000" dirty="0" err="1">
                <a:latin typeface="LMRoman10 Regular"/>
                <a:cs typeface="LMRoman10 Regular"/>
              </a:rPr>
              <a:t>v</a:t>
            </a:r>
            <a:r>
              <a:rPr lang="en-US" b="1" dirty="0">
                <a:latin typeface="LMRoman10 Regular"/>
                <a:cs typeface="LMRoman10 Regular"/>
              </a:rPr>
              <a:t>[</a:t>
            </a:r>
            <a:r>
              <a:rPr lang="en-US" b="1" i="1" dirty="0">
                <a:latin typeface="LMRoman10 Regular"/>
                <a:cs typeface="LMRoman10 Regular"/>
              </a:rPr>
              <a:t>p</a:t>
            </a:r>
            <a:r>
              <a:rPr lang="en-US" b="1" dirty="0">
                <a:latin typeface="LMRoman10 Regular"/>
                <a:cs typeface="LMRoman10 Regular"/>
              </a:rPr>
              <a:t>(</a:t>
            </a:r>
            <a:r>
              <a:rPr lang="en-US" b="1" i="1" dirty="0">
                <a:latin typeface="LMRoman10 Regular"/>
                <a:cs typeface="LMRoman10 Regular"/>
              </a:rPr>
              <a:t>v</a:t>
            </a:r>
            <a:r>
              <a:rPr lang="en-US" b="1" dirty="0">
                <a:latin typeface="LMRoman10 Regular"/>
                <a:cs typeface="LMRoman10 Regular"/>
              </a:rPr>
              <a:t>)]</a:t>
            </a:r>
            <a:r>
              <a:rPr lang="en-US" dirty="0">
                <a:latin typeface="LMRoman10 Regular"/>
                <a:cs typeface="LMRoman10 Regular"/>
              </a:rPr>
              <a:t> </a:t>
            </a:r>
            <a:r>
              <a:rPr lang="en-US" dirty="0"/>
              <a:t>subject to IC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440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776125" y="1806156"/>
            <a:ext cx="5326856" cy="1521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rebuchet M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rebuchet M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rebuchet M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rebuchet M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rebuchet M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30188">
              <a:buFont typeface="Wingdings 2" pitchFamily="18" charset="2"/>
              <a:buNone/>
            </a:pPr>
            <a:r>
              <a:rPr lang="en-US" dirty="0" smtClean="0"/>
              <a:t>Day </a:t>
            </a:r>
            <a:r>
              <a:rPr lang="en-US" dirty="0" err="1" smtClean="0"/>
              <a:t>i</a:t>
            </a:r>
            <a:r>
              <a:rPr lang="en-US" dirty="0" smtClean="0"/>
              <a:t> protocol:</a:t>
            </a:r>
          </a:p>
          <a:p>
            <a:pPr lvl="1"/>
            <a:r>
              <a:rPr lang="en-US" dirty="0" smtClean="0"/>
              <a:t>Buyer draws value </a:t>
            </a:r>
            <a:r>
              <a:rPr lang="en-US" b="1" i="1" dirty="0" smtClean="0">
                <a:latin typeface="LMRoman10 Regular"/>
                <a:cs typeface="LMRoman10 Regular"/>
              </a:rPr>
              <a:t>v</a:t>
            </a:r>
            <a:r>
              <a:rPr lang="en-US" b="1" baseline="-25000" dirty="0" smtClean="0">
                <a:latin typeface="LMRoman10 Regular"/>
                <a:cs typeface="LMRoman10 Regular"/>
              </a:rPr>
              <a:t>i</a:t>
            </a:r>
            <a:r>
              <a:rPr lang="en-US" b="1" dirty="0" smtClean="0"/>
              <a:t> ~ </a:t>
            </a:r>
            <a:r>
              <a:rPr lang="en-US" b="1" i="1" dirty="0" smtClean="0">
                <a:latin typeface="LMRoman10 Regular"/>
                <a:cs typeface="LMRoman10 Regular"/>
              </a:rPr>
              <a:t>F</a:t>
            </a:r>
            <a:r>
              <a:rPr lang="en-US" b="1" baseline="-25000" dirty="0" smtClean="0">
                <a:latin typeface="LMRoman10 Regular"/>
                <a:cs typeface="LMRoman10 Regular"/>
              </a:rPr>
              <a:t>i</a:t>
            </a:r>
            <a:r>
              <a:rPr lang="en-US" b="1" dirty="0" smtClean="0">
                <a:latin typeface="LMRoman10 Regular"/>
                <a:cs typeface="LMRoman10 Regular"/>
              </a:rPr>
              <a:t>(</a:t>
            </a:r>
            <a:r>
              <a:rPr lang="en-US" b="1" i="1" dirty="0" smtClean="0">
                <a:latin typeface="LMRoman10 Regular"/>
                <a:cs typeface="LMRoman10 Regular"/>
              </a:rPr>
              <a:t>v</a:t>
            </a:r>
            <a:r>
              <a:rPr lang="en-US" b="1" baseline="-25000" dirty="0" smtClean="0">
                <a:latin typeface="LMRoman10 Regular"/>
                <a:cs typeface="LMRoman10 Regular"/>
              </a:rPr>
              <a:t>1..i-1</a:t>
            </a:r>
            <a:r>
              <a:rPr lang="en-US" b="1" dirty="0" smtClean="0">
                <a:latin typeface="LMRoman10 Regular"/>
                <a:cs typeface="LMRoman10 Regular"/>
              </a:rPr>
              <a:t>,</a:t>
            </a:r>
            <a:r>
              <a:rPr lang="en-US" b="1" i="1" dirty="0" smtClean="0">
                <a:latin typeface="LMRoman10 Regular"/>
                <a:cs typeface="LMRoman10 Regular"/>
              </a:rPr>
              <a:t>x</a:t>
            </a:r>
            <a:r>
              <a:rPr lang="en-US" b="1" baseline="-25000" dirty="0" smtClean="0">
                <a:latin typeface="LMRoman10 Regular"/>
                <a:cs typeface="LMRoman10 Regular"/>
              </a:rPr>
              <a:t>1..i-1</a:t>
            </a:r>
            <a:r>
              <a:rPr lang="en-US" b="1" dirty="0" smtClean="0">
                <a:latin typeface="LMRoman10 Regular"/>
                <a:cs typeface="LMRoman10 Regular"/>
              </a:rPr>
              <a:t>,</a:t>
            </a:r>
            <a:r>
              <a:rPr lang="en-US" b="1" i="1" dirty="0" smtClean="0">
                <a:latin typeface="LMRoman10 Regular"/>
                <a:cs typeface="LMRoman10 Regular"/>
              </a:rPr>
              <a:t>p</a:t>
            </a:r>
            <a:r>
              <a:rPr lang="en-US" b="1" baseline="-25000" dirty="0" smtClean="0">
                <a:latin typeface="LMRoman10 Regular"/>
                <a:cs typeface="LMRoman10 Regular"/>
              </a:rPr>
              <a:t>1..i-1</a:t>
            </a:r>
            <a:r>
              <a:rPr lang="en-US" b="1" dirty="0" smtClean="0">
                <a:latin typeface="LMRoman10 Regular"/>
                <a:cs typeface="LMRoman10 Regular"/>
              </a:rPr>
              <a:t>)</a:t>
            </a:r>
          </a:p>
          <a:p>
            <a:pPr lvl="1"/>
            <a:r>
              <a:rPr lang="en-US" dirty="0" smtClean="0"/>
              <a:t>Buyer reports bid </a:t>
            </a:r>
            <a:r>
              <a:rPr lang="en-US" b="1" i="1" dirty="0" smtClean="0">
                <a:latin typeface="LMRoman10 Regular"/>
                <a:cs typeface="LMRoman10 Regular"/>
              </a:rPr>
              <a:t>b</a:t>
            </a:r>
            <a:r>
              <a:rPr lang="en-US" b="1" baseline="-25000" dirty="0" smtClean="0">
                <a:latin typeface="LMRoman10 Regular"/>
                <a:cs typeface="LMRoman10 Regular"/>
              </a:rPr>
              <a:t>i</a:t>
            </a:r>
          </a:p>
          <a:p>
            <a:pPr lvl="1"/>
            <a:r>
              <a:rPr lang="en-US" dirty="0" smtClean="0"/>
              <a:t>Seller picks </a:t>
            </a:r>
            <a:r>
              <a:rPr lang="en-US" b="1" i="1" dirty="0" smtClean="0">
                <a:latin typeface="LMRoman10 Regular"/>
                <a:cs typeface="LMRoman10 Regular"/>
              </a:rPr>
              <a:t>x</a:t>
            </a:r>
            <a:r>
              <a:rPr lang="en-US" b="1" baseline="-25000" dirty="0" smtClean="0">
                <a:latin typeface="LMRoman10 Regular"/>
                <a:cs typeface="LMRoman10 Regular"/>
              </a:rPr>
              <a:t>i</a:t>
            </a:r>
            <a:r>
              <a:rPr lang="en-US" b="1" dirty="0" smtClean="0">
                <a:latin typeface="LMRoman10 Regular"/>
                <a:cs typeface="LMRoman10 Regular"/>
              </a:rPr>
              <a:t>(</a:t>
            </a:r>
            <a:r>
              <a:rPr lang="en-US" b="1" i="1" dirty="0" smtClean="0">
                <a:latin typeface="LMRoman10 Regular"/>
                <a:cs typeface="LMRoman10 Regular"/>
              </a:rPr>
              <a:t>b</a:t>
            </a:r>
            <a:r>
              <a:rPr lang="en-US" b="1" baseline="-25000" dirty="0" smtClean="0">
                <a:latin typeface="LMRoman10 Regular"/>
                <a:cs typeface="LMRoman10 Regular"/>
              </a:rPr>
              <a:t>1..i</a:t>
            </a:r>
            <a:r>
              <a:rPr lang="en-US" b="1" dirty="0" smtClean="0">
                <a:latin typeface="LMRoman10 Regular"/>
                <a:cs typeface="LMRoman10 Regular"/>
              </a:rPr>
              <a:t>)</a:t>
            </a:r>
            <a:r>
              <a:rPr lang="en-US" dirty="0" smtClean="0"/>
              <a:t>, price </a:t>
            </a:r>
            <a:r>
              <a:rPr lang="en-US" b="1" i="1" dirty="0" smtClean="0">
                <a:latin typeface="LMRoman10 Regular"/>
                <a:cs typeface="LMRoman10 Regular"/>
              </a:rPr>
              <a:t>p</a:t>
            </a:r>
            <a:r>
              <a:rPr lang="en-US" b="1" baseline="-25000" dirty="0" smtClean="0">
                <a:latin typeface="LMRoman10 Regular"/>
                <a:cs typeface="LMRoman10 Regular"/>
              </a:rPr>
              <a:t>i</a:t>
            </a:r>
            <a:r>
              <a:rPr lang="en-US" b="1" dirty="0" smtClean="0">
                <a:latin typeface="LMRoman10 Regular"/>
                <a:cs typeface="LMRoman10 Regular"/>
              </a:rPr>
              <a:t>(</a:t>
            </a:r>
            <a:r>
              <a:rPr lang="en-US" b="1" i="1" dirty="0" smtClean="0">
                <a:latin typeface="LMRoman10 Regular"/>
                <a:cs typeface="LMRoman10 Regular"/>
              </a:rPr>
              <a:t>b</a:t>
            </a:r>
            <a:r>
              <a:rPr lang="en-US" b="1" baseline="-25000" dirty="0" smtClean="0">
                <a:latin typeface="LMRoman10 Regular"/>
                <a:cs typeface="LMRoman10 Regular"/>
              </a:rPr>
              <a:t>1..i</a:t>
            </a:r>
            <a:r>
              <a:rPr lang="en-US" b="1" dirty="0" smtClean="0">
                <a:latin typeface="LMRoman10 Regular"/>
                <a:cs typeface="LMRoman10 Regular"/>
              </a:rPr>
              <a:t>)</a:t>
            </a:r>
            <a:endParaRPr lang="en-US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Formalism for dynamic mechanism design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728" y="1806156"/>
            <a:ext cx="7610476" cy="4435451"/>
          </a:xfrm>
        </p:spPr>
        <p:txBody>
          <a:bodyPr>
            <a:normAutofit/>
          </a:bodyPr>
          <a:lstStyle/>
          <a:p>
            <a:pPr marL="0" indent="230188">
              <a:buNone/>
            </a:pPr>
            <a:r>
              <a:rPr lang="en-US" dirty="0" smtClean="0"/>
              <a:t>Day 1 protocol:</a:t>
            </a:r>
          </a:p>
          <a:p>
            <a:pPr lvl="1"/>
            <a:r>
              <a:rPr lang="en-US" dirty="0" smtClean="0"/>
              <a:t>Buyer </a:t>
            </a:r>
            <a:r>
              <a:rPr lang="en-US" dirty="0"/>
              <a:t>draws value </a:t>
            </a:r>
            <a:r>
              <a:rPr lang="en-US" b="1" i="1" dirty="0">
                <a:latin typeface="LMRoman10 Regular"/>
                <a:cs typeface="LMRoman10 Regular"/>
              </a:rPr>
              <a:t>v</a:t>
            </a:r>
            <a:r>
              <a:rPr lang="en-US" b="1" baseline="-25000" dirty="0">
                <a:latin typeface="LMRoman10 Regular"/>
                <a:cs typeface="LMRoman10 Regular"/>
              </a:rPr>
              <a:t>1</a:t>
            </a:r>
            <a:r>
              <a:rPr lang="en-US" b="1" dirty="0"/>
              <a:t> ~ </a:t>
            </a:r>
            <a:r>
              <a:rPr lang="en-US" b="1" i="1" dirty="0">
                <a:latin typeface="LMRoman10 Regular"/>
                <a:cs typeface="LMRoman10 Regular"/>
              </a:rPr>
              <a:t>F</a:t>
            </a:r>
            <a:r>
              <a:rPr lang="en-US" b="1" baseline="-25000" dirty="0">
                <a:latin typeface="LMRoman10 Regular"/>
                <a:cs typeface="LMRoman10 Regular"/>
              </a:rPr>
              <a:t>1</a:t>
            </a:r>
          </a:p>
          <a:p>
            <a:pPr lvl="1"/>
            <a:r>
              <a:rPr lang="en-US" dirty="0" smtClean="0"/>
              <a:t>Buyer </a:t>
            </a:r>
            <a:r>
              <a:rPr lang="en-US" dirty="0"/>
              <a:t>reports bid </a:t>
            </a:r>
            <a:r>
              <a:rPr lang="en-US" b="1" i="1" dirty="0">
                <a:latin typeface="LMRoman10 Regular"/>
                <a:cs typeface="LMRoman10 Regular"/>
              </a:rPr>
              <a:t>b</a:t>
            </a:r>
            <a:r>
              <a:rPr lang="en-US" b="1" baseline="-25000" dirty="0">
                <a:latin typeface="LMRoman10 Regular"/>
                <a:cs typeface="LMRoman10 Regular"/>
              </a:rPr>
              <a:t>1</a:t>
            </a:r>
          </a:p>
          <a:p>
            <a:pPr lvl="1"/>
            <a:r>
              <a:rPr lang="en-US" dirty="0" smtClean="0"/>
              <a:t>Seller picks </a:t>
            </a:r>
            <a:r>
              <a:rPr lang="en-US" b="1" i="1" dirty="0">
                <a:latin typeface="LMRoman10 Regular"/>
                <a:cs typeface="LMRoman10 Regular"/>
              </a:rPr>
              <a:t>x</a:t>
            </a:r>
            <a:r>
              <a:rPr lang="en-US" b="1" baseline="-25000" dirty="0">
                <a:latin typeface="LMRoman10 Regular"/>
                <a:cs typeface="LMRoman10 Regular"/>
              </a:rPr>
              <a:t>1</a:t>
            </a:r>
            <a:r>
              <a:rPr lang="en-US" b="1" dirty="0">
                <a:latin typeface="LMRoman10 Regular"/>
                <a:cs typeface="LMRoman10 Regular"/>
              </a:rPr>
              <a:t>(</a:t>
            </a:r>
            <a:r>
              <a:rPr lang="en-US" b="1" i="1" dirty="0">
                <a:latin typeface="LMRoman10 Regular"/>
                <a:cs typeface="LMRoman10 Regular"/>
              </a:rPr>
              <a:t>b</a:t>
            </a:r>
            <a:r>
              <a:rPr lang="en-US" b="1" baseline="-25000" dirty="0">
                <a:latin typeface="LMRoman10 Regular"/>
                <a:cs typeface="LMRoman10 Regular"/>
              </a:rPr>
              <a:t>1</a:t>
            </a:r>
            <a:r>
              <a:rPr lang="en-US" b="1" dirty="0">
                <a:latin typeface="LMRoman10 Regular"/>
                <a:cs typeface="LMRoman10 Regular"/>
              </a:rPr>
              <a:t>)</a:t>
            </a:r>
            <a:r>
              <a:rPr lang="en-US" dirty="0" smtClean="0"/>
              <a:t>, </a:t>
            </a:r>
            <a:r>
              <a:rPr lang="en-US" b="1" i="1" dirty="0">
                <a:latin typeface="LMRoman10 Regular"/>
                <a:cs typeface="LMRoman10 Regular"/>
              </a:rPr>
              <a:t>p</a:t>
            </a:r>
            <a:r>
              <a:rPr lang="en-US" b="1" baseline="-25000" dirty="0">
                <a:latin typeface="LMRoman10 Regular"/>
                <a:cs typeface="LMRoman10 Regular"/>
              </a:rPr>
              <a:t>1</a:t>
            </a:r>
            <a:r>
              <a:rPr lang="en-US" b="1" dirty="0">
                <a:latin typeface="LMRoman10 Regular"/>
                <a:cs typeface="LMRoman10 Regular"/>
              </a:rPr>
              <a:t>(</a:t>
            </a:r>
            <a:r>
              <a:rPr lang="en-US" b="1" i="1" dirty="0">
                <a:latin typeface="LMRoman10 Regular"/>
                <a:cs typeface="LMRoman10 Regular"/>
              </a:rPr>
              <a:t>b</a:t>
            </a:r>
            <a:r>
              <a:rPr lang="en-US" b="1" baseline="-25000" dirty="0">
                <a:latin typeface="LMRoman10 Regular"/>
                <a:cs typeface="LMRoman10 Regular"/>
              </a:rPr>
              <a:t>1</a:t>
            </a:r>
            <a:r>
              <a:rPr lang="en-US" b="1" dirty="0" smtClean="0">
                <a:latin typeface="LMRoman10 Regular"/>
                <a:cs typeface="LMRoman10 Regular"/>
              </a:rPr>
              <a:t>)</a:t>
            </a:r>
            <a:endParaRPr lang="en-US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62801" y="3998952"/>
            <a:ext cx="7610476" cy="24858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rebuchet M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rebuchet M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rebuchet M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rebuchet M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rebuchet M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Buyer’s utility on day </a:t>
            </a:r>
            <a:r>
              <a:rPr lang="en-US" i="1" dirty="0" err="1" smtClean="0"/>
              <a:t>i</a:t>
            </a:r>
            <a:r>
              <a:rPr lang="en-US" dirty="0" smtClean="0"/>
              <a:t>: </a:t>
            </a:r>
            <a:r>
              <a:rPr lang="en-US" b="1" i="1" dirty="0" err="1" smtClean="0">
                <a:latin typeface="LMRoman10 Regular"/>
                <a:cs typeface="LMRoman10 Regular"/>
              </a:rPr>
              <a:t>u</a:t>
            </a:r>
            <a:r>
              <a:rPr lang="en-US" b="1" i="1" baseline="-25000" dirty="0" err="1" smtClean="0">
                <a:latin typeface="LMRoman10 Regular"/>
                <a:cs typeface="LMRoman10 Regular"/>
              </a:rPr>
              <a:t>i</a:t>
            </a:r>
            <a:r>
              <a:rPr lang="en-US" b="1" dirty="0" smtClean="0">
                <a:latin typeface="LMRoman10 Regular"/>
                <a:cs typeface="LMRoman10 Regular"/>
              </a:rPr>
              <a:t> = </a:t>
            </a:r>
            <a:r>
              <a:rPr lang="en-US" b="1" i="1" dirty="0" err="1" smtClean="0">
                <a:latin typeface="LMRoman10 Regular"/>
                <a:cs typeface="LMRoman10 Regular"/>
              </a:rPr>
              <a:t>x</a:t>
            </a:r>
            <a:r>
              <a:rPr lang="en-US" b="1" i="1" baseline="-25000" dirty="0" err="1" smtClean="0">
                <a:latin typeface="LMRoman10 Regular"/>
                <a:cs typeface="LMRoman10 Regular"/>
              </a:rPr>
              <a:t>i</a:t>
            </a:r>
            <a:r>
              <a:rPr lang="en-US" b="1" i="1" dirty="0" err="1" smtClean="0">
                <a:latin typeface="LMRoman10 Regular"/>
                <a:cs typeface="LMRoman10 Regular"/>
              </a:rPr>
              <a:t>v</a:t>
            </a:r>
            <a:r>
              <a:rPr lang="en-US" b="1" i="1" baseline="-25000" dirty="0" err="1" smtClean="0">
                <a:latin typeface="LMRoman10 Regular"/>
                <a:cs typeface="LMRoman10 Regular"/>
              </a:rPr>
              <a:t>i</a:t>
            </a:r>
            <a:r>
              <a:rPr lang="en-US" b="1" dirty="0" smtClean="0">
                <a:latin typeface="LMRoman10 Regular"/>
                <a:cs typeface="LMRoman10 Regular"/>
              </a:rPr>
              <a:t> – </a:t>
            </a:r>
            <a:r>
              <a:rPr lang="en-US" b="1" i="1" dirty="0" smtClean="0">
                <a:latin typeface="LMRoman10 Regular"/>
                <a:cs typeface="LMRoman10 Regular"/>
              </a:rPr>
              <a:t>p</a:t>
            </a:r>
            <a:r>
              <a:rPr lang="en-US" b="1" i="1" baseline="-25000" dirty="0" smtClean="0">
                <a:latin typeface="LMRoman10 Regular"/>
                <a:cs typeface="LMRoman10 Regular"/>
              </a:rPr>
              <a:t>i</a:t>
            </a:r>
            <a:endParaRPr lang="en-US" b="1" baseline="-25000" dirty="0" smtClean="0">
              <a:latin typeface="LMRoman10 Regular"/>
              <a:cs typeface="LMRoman10 Regular"/>
            </a:endParaRPr>
          </a:p>
          <a:p>
            <a:r>
              <a:rPr lang="en-US" dirty="0" smtClean="0"/>
              <a:t>Seller’s “IC” constraint:</a:t>
            </a:r>
          </a:p>
          <a:p>
            <a:pPr lvl="1"/>
            <a:r>
              <a:rPr lang="en-US" dirty="0" smtClean="0"/>
              <a:t>on every day </a:t>
            </a:r>
            <a:r>
              <a:rPr lang="en-US" b="1" i="1" dirty="0" err="1" smtClean="0">
                <a:latin typeface="LMRoman10 Regular"/>
                <a:cs typeface="LMRoman10 Regular"/>
              </a:rPr>
              <a:t>i</a:t>
            </a:r>
            <a:r>
              <a:rPr lang="en-US" dirty="0" smtClean="0"/>
              <a:t>, setting </a:t>
            </a:r>
            <a:r>
              <a:rPr lang="en-US" b="1" i="1" dirty="0" smtClean="0">
                <a:latin typeface="LMRoman10 Regular"/>
                <a:cs typeface="LMRoman10 Regular"/>
              </a:rPr>
              <a:t>b</a:t>
            </a:r>
            <a:r>
              <a:rPr lang="en-US" b="1" i="1" baseline="-25000" dirty="0" smtClean="0">
                <a:latin typeface="LMRoman10 Regular"/>
                <a:cs typeface="LMRoman10 Regular"/>
              </a:rPr>
              <a:t>i</a:t>
            </a:r>
            <a:r>
              <a:rPr lang="en-US" b="1" dirty="0" smtClean="0">
                <a:latin typeface="LMRoman10 Regular"/>
                <a:cs typeface="LMRoman10 Regular"/>
              </a:rPr>
              <a:t>=</a:t>
            </a:r>
            <a:r>
              <a:rPr lang="en-US" b="1" i="1" dirty="0" smtClean="0">
                <a:latin typeface="LMRoman10 Regular"/>
                <a:cs typeface="LMRoman10 Regular"/>
              </a:rPr>
              <a:t>v</a:t>
            </a:r>
            <a:r>
              <a:rPr lang="en-US" b="1" i="1" baseline="-25000" dirty="0" smtClean="0">
                <a:latin typeface="LMRoman10 Regular"/>
                <a:cs typeface="LMRoman10 Regular"/>
              </a:rPr>
              <a:t>i</a:t>
            </a:r>
            <a:r>
              <a:rPr lang="en-US" dirty="0" smtClean="0"/>
              <a:t> should maximize </a:t>
            </a:r>
            <a:r>
              <a:rPr lang="en-US" b="1" i="1" dirty="0" err="1" smtClean="0">
                <a:latin typeface="LMRoman10 Regular"/>
                <a:cs typeface="LMRoman10 Regular"/>
              </a:rPr>
              <a:t>u</a:t>
            </a:r>
            <a:r>
              <a:rPr lang="en-US" b="1" i="1" baseline="-25000" dirty="0" err="1" smtClean="0">
                <a:latin typeface="LMRoman10 Regular"/>
                <a:cs typeface="LMRoman10 Regular"/>
              </a:rPr>
              <a:t>i</a:t>
            </a:r>
            <a:r>
              <a:rPr lang="en-US" b="1" dirty="0" smtClean="0">
                <a:latin typeface="LMRoman10 Regular"/>
                <a:cs typeface="LMRoman10 Regular"/>
              </a:rPr>
              <a:t> + </a:t>
            </a:r>
            <a:r>
              <a:rPr lang="en-US" b="1" dirty="0" err="1" smtClean="0">
                <a:latin typeface="LMRoman10 Regular"/>
                <a:cs typeface="LMRoman10 Regular"/>
              </a:rPr>
              <a:t>Σ</a:t>
            </a:r>
            <a:r>
              <a:rPr lang="en-US" b="1" i="1" baseline="-25000" dirty="0" err="1" smtClean="0">
                <a:latin typeface="LMRoman10 Regular"/>
                <a:cs typeface="LMRoman10 Regular"/>
              </a:rPr>
              <a:t>j</a:t>
            </a:r>
            <a:r>
              <a:rPr lang="en-US" b="1" i="1" baseline="-25000" dirty="0" smtClean="0">
                <a:latin typeface="LMRoman10 Regular"/>
                <a:cs typeface="LMRoman10 Regular"/>
              </a:rPr>
              <a:t>&gt;</a:t>
            </a:r>
            <a:r>
              <a:rPr lang="en-US" b="1" i="1" baseline="-25000" dirty="0" err="1" smtClean="0">
                <a:latin typeface="LMRoman10 Regular"/>
                <a:cs typeface="LMRoman10 Regular"/>
              </a:rPr>
              <a:t>i</a:t>
            </a:r>
            <a:r>
              <a:rPr lang="en-US" b="1" dirty="0" smtClean="0">
                <a:latin typeface="LMRoman10 Regular"/>
                <a:cs typeface="LMRoman10 Regular"/>
              </a:rPr>
              <a:t> E[</a:t>
            </a:r>
            <a:r>
              <a:rPr lang="en-US" b="1" i="1" dirty="0" err="1" smtClean="0">
                <a:latin typeface="LMRoman10 Regular"/>
                <a:cs typeface="LMRoman10 Regular"/>
              </a:rPr>
              <a:t>u</a:t>
            </a:r>
            <a:r>
              <a:rPr lang="en-US" b="1" i="1" baseline="-25000" dirty="0" err="1" smtClean="0">
                <a:latin typeface="LMRoman10 Regular"/>
                <a:cs typeface="LMRoman10 Regular"/>
              </a:rPr>
              <a:t>j</a:t>
            </a:r>
            <a:r>
              <a:rPr lang="en-US" b="1" dirty="0" smtClean="0">
                <a:latin typeface="LMRoman10 Regular"/>
                <a:cs typeface="LMRoman10 Regular"/>
              </a:rPr>
              <a:t>]</a:t>
            </a:r>
          </a:p>
          <a:p>
            <a:r>
              <a:rPr lang="en-US" dirty="0" smtClean="0"/>
              <a:t>Seller’s objective: maximize </a:t>
            </a:r>
            <a:r>
              <a:rPr lang="en-US" b="1" dirty="0" err="1" smtClean="0">
                <a:latin typeface="LMRoman10 Regular"/>
                <a:cs typeface="LMRoman10 Regular"/>
              </a:rPr>
              <a:t>E</a:t>
            </a:r>
            <a:r>
              <a:rPr lang="en-US" b="1" i="1" baseline="-25000" dirty="0" err="1" smtClean="0">
                <a:latin typeface="LMRoman10 Regular"/>
                <a:cs typeface="LMRoman10 Regular"/>
              </a:rPr>
              <a:t>v</a:t>
            </a:r>
            <a:r>
              <a:rPr lang="en-US" b="1" dirty="0" smtClean="0">
                <a:latin typeface="LMRoman10 Regular"/>
                <a:cs typeface="LMRoman10 Regular"/>
              </a:rPr>
              <a:t>[</a:t>
            </a:r>
            <a:r>
              <a:rPr lang="en-US" b="1" dirty="0" err="1" smtClean="0">
                <a:latin typeface="LMRoman10 Regular"/>
                <a:cs typeface="LMRoman10 Regular"/>
              </a:rPr>
              <a:t>Σ</a:t>
            </a:r>
            <a:r>
              <a:rPr lang="en-US" b="1" i="1" baseline="-25000" dirty="0" err="1" smtClean="0">
                <a:latin typeface="LMRoman10 Regular"/>
                <a:cs typeface="LMRoman10 Regular"/>
              </a:rPr>
              <a:t>i</a:t>
            </a:r>
            <a:r>
              <a:rPr lang="en-US" b="1" i="1" dirty="0" smtClean="0">
                <a:latin typeface="LMRoman10 Regular"/>
                <a:cs typeface="LMRoman10 Regular"/>
              </a:rPr>
              <a:t> p</a:t>
            </a:r>
            <a:r>
              <a:rPr lang="en-US" b="1" i="1" baseline="-25000" dirty="0" smtClean="0">
                <a:latin typeface="LMRoman10 Regular"/>
                <a:cs typeface="LMRoman10 Regular"/>
              </a:rPr>
              <a:t>i</a:t>
            </a:r>
            <a:r>
              <a:rPr lang="en-US" b="1" dirty="0" smtClean="0">
                <a:latin typeface="LMRoman10 Regular"/>
                <a:cs typeface="LMRoman10 Regular"/>
              </a:rPr>
              <a:t>]</a:t>
            </a:r>
            <a:r>
              <a:rPr lang="en-US" dirty="0" smtClean="0"/>
              <a:t> subject to IC</a:t>
            </a:r>
          </a:p>
          <a:p>
            <a:endParaRPr lang="en-US" dirty="0"/>
          </a:p>
        </p:txBody>
      </p:sp>
      <p:sp>
        <p:nvSpPr>
          <p:cNvPr id="7" name="Cloud Callout 6"/>
          <p:cNvSpPr/>
          <p:nvPr/>
        </p:nvSpPr>
        <p:spPr>
          <a:xfrm>
            <a:off x="5630476" y="2841272"/>
            <a:ext cx="3472505" cy="1364507"/>
          </a:xfrm>
          <a:prstGeom prst="cloudCallout">
            <a:avLst>
              <a:gd name="adj1" fmla="val 14392"/>
              <a:gd name="adj2" fmla="val 103094"/>
            </a:avLst>
          </a:prstGeom>
          <a:solidFill>
            <a:schemeClr val="bg1"/>
          </a:solidFill>
          <a:ln w="28575" cmpd="sng">
            <a:solidFill>
              <a:schemeClr val="accent4">
                <a:lumMod val="50000"/>
              </a:schemeClr>
            </a:solidFill>
          </a:ln>
          <a:scene3d>
            <a:camera prst="obliqueTopRight"/>
            <a:lightRig rig="threePt" dir="tl"/>
          </a:scene3d>
          <a:sp3d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Implicit assumption: buyer is “risk neutral”</a:t>
            </a:r>
          </a:p>
        </p:txBody>
      </p:sp>
    </p:spTree>
    <p:extLst>
      <p:ext uri="{BB962C8B-B14F-4D97-AF65-F5344CB8AC3E}">
        <p14:creationId xmlns:p14="http://schemas.microsoft.com/office/powerpoint/2010/main" val="1694089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MD: previous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511" y="1806157"/>
            <a:ext cx="8390726" cy="3827502"/>
          </a:xfrm>
        </p:spPr>
        <p:txBody>
          <a:bodyPr>
            <a:normAutofit/>
          </a:bodyPr>
          <a:lstStyle/>
          <a:p>
            <a:pPr marL="349250" lvl="1" indent="0">
              <a:buNone/>
            </a:pPr>
            <a:r>
              <a:rPr lang="en-US" sz="1600" dirty="0" smtClean="0"/>
              <a:t>[Papadimitriou </a:t>
            </a:r>
            <a:r>
              <a:rPr lang="en-US" sz="1600" dirty="0" err="1" smtClean="0"/>
              <a:t>Pierrakos</a:t>
            </a:r>
            <a:r>
              <a:rPr lang="en-US" sz="1600" dirty="0" smtClean="0"/>
              <a:t> </a:t>
            </a:r>
            <a:r>
              <a:rPr lang="en-US" sz="1600" dirty="0" err="1" smtClean="0"/>
              <a:t>Psomas</a:t>
            </a:r>
            <a:r>
              <a:rPr lang="en-US" sz="1600" dirty="0" smtClean="0"/>
              <a:t> Rubenstein’15, </a:t>
            </a:r>
            <a:r>
              <a:rPr lang="en-US" sz="1600" dirty="0" err="1" smtClean="0"/>
              <a:t>Ashlagi</a:t>
            </a:r>
            <a:r>
              <a:rPr lang="en-US" sz="1600" dirty="0" smtClean="0"/>
              <a:t> </a:t>
            </a:r>
            <a:r>
              <a:rPr lang="en-US" sz="1600" dirty="0" err="1" smtClean="0"/>
              <a:t>Daskalakis</a:t>
            </a:r>
            <a:r>
              <a:rPr lang="en-US" sz="1600" dirty="0" smtClean="0"/>
              <a:t> Haghpanah’15]</a:t>
            </a:r>
          </a:p>
          <a:p>
            <a:pPr marL="349250" lvl="1" indent="0">
              <a:buNone/>
            </a:pPr>
            <a:r>
              <a:rPr lang="en-US" sz="1600" dirty="0" smtClean="0"/>
              <a:t>[</a:t>
            </a:r>
            <a:r>
              <a:rPr lang="en-US" sz="1600" dirty="0"/>
              <a:t>Baron Besanko’84, Battaglini’05, </a:t>
            </a:r>
            <a:r>
              <a:rPr lang="en-US" sz="1600" dirty="0" err="1"/>
              <a:t>Bergemann</a:t>
            </a:r>
            <a:r>
              <a:rPr lang="en-US" sz="1600" dirty="0"/>
              <a:t> Strack’14, … ]</a:t>
            </a:r>
          </a:p>
          <a:p>
            <a:pPr marL="349250" lvl="1" indent="0">
              <a:buNone/>
            </a:pPr>
            <a:r>
              <a:rPr lang="en-US" sz="1600" dirty="0" smtClean="0"/>
              <a:t>[</a:t>
            </a:r>
            <a:r>
              <a:rPr lang="en-US" sz="1600" dirty="0" err="1" smtClean="0"/>
              <a:t>Athey</a:t>
            </a:r>
            <a:r>
              <a:rPr lang="en-US" sz="1600" dirty="0" smtClean="0"/>
              <a:t> Segal’07, </a:t>
            </a:r>
            <a:r>
              <a:rPr lang="en-US" sz="1600" dirty="0" err="1" smtClean="0"/>
              <a:t>Eso</a:t>
            </a:r>
            <a:r>
              <a:rPr lang="en-US" sz="1600" dirty="0" smtClean="0"/>
              <a:t> Szentes’07, </a:t>
            </a:r>
            <a:r>
              <a:rPr lang="en-US" sz="1600" dirty="0" err="1" smtClean="0"/>
              <a:t>Kakade</a:t>
            </a:r>
            <a:r>
              <a:rPr lang="en-US" sz="1600" dirty="0" smtClean="0"/>
              <a:t> </a:t>
            </a:r>
            <a:r>
              <a:rPr lang="en-US" sz="1600" dirty="0" err="1" smtClean="0"/>
              <a:t>Lobel</a:t>
            </a:r>
            <a:r>
              <a:rPr lang="en-US" sz="1600" dirty="0" smtClean="0"/>
              <a:t> Nazerzadeh’13, </a:t>
            </a:r>
            <a:r>
              <a:rPr lang="en-US" sz="1600" dirty="0" err="1" smtClean="0"/>
              <a:t>Pavan</a:t>
            </a:r>
            <a:r>
              <a:rPr lang="en-US" sz="1600" dirty="0" smtClean="0"/>
              <a:t> Segal Toikka’14, 								          …]</a:t>
            </a:r>
          </a:p>
          <a:p>
            <a:pPr lvl="1"/>
            <a:endParaRPr lang="en-US" sz="1900" dirty="0" smtClean="0"/>
          </a:p>
          <a:p>
            <a:pPr lvl="1"/>
            <a:r>
              <a:rPr lang="en-US" sz="1900" dirty="0" smtClean="0"/>
              <a:t>Non trivial even in the simplest settings!</a:t>
            </a:r>
            <a:endParaRPr lang="en-US" sz="1900" dirty="0"/>
          </a:p>
          <a:p>
            <a:pPr lvl="1"/>
            <a:r>
              <a:rPr lang="en-US" sz="1900" dirty="0" smtClean="0"/>
              <a:t>Need strong assumptions to obtain any results</a:t>
            </a:r>
          </a:p>
          <a:p>
            <a:pPr lvl="1"/>
            <a:r>
              <a:rPr lang="en-US" sz="1900" dirty="0" smtClean="0"/>
              <a:t>Buyer is assumed to be risk neutral</a:t>
            </a:r>
          </a:p>
          <a:p>
            <a:pPr lvl="1"/>
            <a:r>
              <a:rPr lang="en-US" sz="1900" dirty="0" smtClean="0"/>
              <a:t>Require seller or buyer to solve complex MDPs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62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MD: desired properties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54" y="1958674"/>
            <a:ext cx="7610476" cy="2061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rebuchet M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rebuchet M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rebuchet M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rebuchet M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rebuchet M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Properties desired from a mechanism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Simple to compute/implement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Mostly detail-free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assumptions on buyer’s attitude towards risk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Approximates optimal revenue</a:t>
            </a:r>
          </a:p>
          <a:p>
            <a:pPr lvl="1"/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94371" y="4433330"/>
            <a:ext cx="6201843" cy="400110"/>
          </a:xfrm>
          <a:prstGeom prst="rect">
            <a:avLst/>
          </a:prstGeom>
          <a:solidFill>
            <a:schemeClr val="accent4">
              <a:lumMod val="50000"/>
              <a:alpha val="49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Our main result: this is achievable in some settings!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60337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pp-store: martingale model</a:t>
            </a:r>
            <a:endParaRPr lang="en-US" dirty="0"/>
          </a:p>
        </p:txBody>
      </p:sp>
      <p:pic>
        <p:nvPicPr>
          <p:cNvPr id="12" name="Picture 11" descr="Screen Shot 2015-11-18 at 10.40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984" y="1812122"/>
            <a:ext cx="5120748" cy="2055266"/>
          </a:xfrm>
          <a:prstGeom prst="rect">
            <a:avLst/>
          </a:prstGeom>
        </p:spPr>
      </p:pic>
      <p:pic>
        <p:nvPicPr>
          <p:cNvPr id="10" name="Content Placeholder 5"/>
          <p:cNvPicPr>
            <a:picLocks noChangeAspect="1"/>
          </p:cNvPicPr>
          <p:nvPr/>
        </p:nvPicPr>
        <p:blipFill rotWithShape="1">
          <a:blip r:embed="rId3">
            <a:alphaModFix amt="18000"/>
          </a:blip>
          <a:srcRect l="13763" t="8219" r="13978" b="56664"/>
          <a:stretch/>
        </p:blipFill>
        <p:spPr>
          <a:xfrm>
            <a:off x="-24230" y="2831046"/>
            <a:ext cx="9168230" cy="3175826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Shuchi Chawla: Pricing mechanisms for evolving values</a:t>
            </a:r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/>
          <a:srcRect r="2235"/>
          <a:stretch/>
        </p:blipFill>
        <p:spPr>
          <a:xfrm>
            <a:off x="6779664" y="961930"/>
            <a:ext cx="2381399" cy="161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848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>
        <a:solidFill>
          <a:schemeClr val="accent4">
            <a:lumMod val="50000"/>
            <a:alpha val="50000"/>
          </a:schemeClr>
        </a:solidFill>
        <a:ln w="28575" cmpd="sng">
          <a:solidFill>
            <a:schemeClr val="accent4">
              <a:lumMod val="50000"/>
            </a:schemeClr>
          </a:solidFill>
        </a:ln>
        <a:effectLst/>
        <a:scene3d>
          <a:camera prst="obliqueTopRight"/>
          <a:lightRig rig="threePt" dir="tl"/>
        </a:scene3d>
        <a:sp3d/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600" dirty="0">
            <a:solidFill>
              <a:schemeClr val="tx1"/>
            </a:solidFill>
          </a:defRPr>
        </a:defPPr>
      </a:lstStyle>
      <a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15887</TotalTime>
  <Words>1303</Words>
  <Application>Microsoft Macintosh PowerPoint</Application>
  <PresentationFormat>On-screen Show (4:3)</PresentationFormat>
  <Paragraphs>232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Perception</vt:lpstr>
      <vt:lpstr>Simple pricing schemes                               for consumers with evolving values</vt:lpstr>
      <vt:lpstr>Uncertainty drives mechanism design</vt:lpstr>
      <vt:lpstr>Uncertainty drives mechanism design</vt:lpstr>
      <vt:lpstr>The app-store problem</vt:lpstr>
      <vt:lpstr>Formalism for one-shot mechanism design</vt:lpstr>
      <vt:lpstr>Formalism for dynamic mechanism design</vt:lpstr>
      <vt:lpstr>Dynamic MD: previous work</vt:lpstr>
      <vt:lpstr>Dynamic MD: desired properties</vt:lpstr>
      <vt:lpstr>App-store: martingale model</vt:lpstr>
      <vt:lpstr>“Pay per play” pricing and myopic buyers</vt:lpstr>
      <vt:lpstr>The competition</vt:lpstr>
      <vt:lpstr>An illustrative example</vt:lpstr>
      <vt:lpstr>An illustrative example</vt:lpstr>
      <vt:lpstr>Main result</vt:lpstr>
      <vt:lpstr>Some remarks</vt:lpstr>
      <vt:lpstr>Proof intuition for simple random walk</vt:lpstr>
      <vt:lpstr>Proof: general version</vt:lpstr>
      <vt:lpstr>Proof sketch</vt:lpstr>
      <vt:lpstr>Proof sketch</vt:lpstr>
      <vt:lpstr>Summary</vt:lpstr>
    </vt:vector>
  </TitlesOfParts>
  <Company>Univ of Wisconsin Madison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Auctions with interdependent values</dc:title>
  <dc:creator>Shuchi Chawla</dc:creator>
  <cp:lastModifiedBy>Shuchi Chawla</cp:lastModifiedBy>
  <cp:revision>213</cp:revision>
  <cp:lastPrinted>2015-11-19T06:12:42Z</cp:lastPrinted>
  <dcterms:created xsi:type="dcterms:W3CDTF">2014-11-16T03:53:04Z</dcterms:created>
  <dcterms:modified xsi:type="dcterms:W3CDTF">2016-09-28T16:44:10Z</dcterms:modified>
</cp:coreProperties>
</file>