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trictFirstAndLastChars="0" saveSubsetFonts="1">
  <p:sldMasterIdLst>
    <p:sldMasterId id="2147483648" r:id="rId1"/>
  </p:sldMasterIdLst>
  <p:notesMasterIdLst>
    <p:notesMasterId r:id="rId80"/>
  </p:notesMasterIdLst>
  <p:handoutMasterIdLst>
    <p:handoutMasterId r:id="rId81"/>
  </p:handoutMasterIdLst>
  <p:sldIdLst>
    <p:sldId id="256" r:id="rId2"/>
    <p:sldId id="394" r:id="rId3"/>
    <p:sldId id="260" r:id="rId4"/>
    <p:sldId id="395" r:id="rId5"/>
    <p:sldId id="258" r:id="rId6"/>
    <p:sldId id="297" r:id="rId7"/>
    <p:sldId id="296" r:id="rId8"/>
    <p:sldId id="261" r:id="rId9"/>
    <p:sldId id="295" r:id="rId10"/>
    <p:sldId id="293" r:id="rId11"/>
    <p:sldId id="298" r:id="rId12"/>
    <p:sldId id="265" r:id="rId13"/>
    <p:sldId id="292" r:id="rId14"/>
    <p:sldId id="291" r:id="rId15"/>
    <p:sldId id="290" r:id="rId16"/>
    <p:sldId id="264" r:id="rId17"/>
    <p:sldId id="463" r:id="rId18"/>
    <p:sldId id="275" r:id="rId19"/>
    <p:sldId id="300" r:id="rId20"/>
    <p:sldId id="289" r:id="rId21"/>
    <p:sldId id="301" r:id="rId22"/>
    <p:sldId id="302" r:id="rId23"/>
    <p:sldId id="288" r:id="rId24"/>
    <p:sldId id="313" r:id="rId25"/>
    <p:sldId id="426" r:id="rId26"/>
    <p:sldId id="320" r:id="rId27"/>
    <p:sldId id="321" r:id="rId28"/>
    <p:sldId id="343" r:id="rId29"/>
    <p:sldId id="346" r:id="rId30"/>
    <p:sldId id="424" r:id="rId31"/>
    <p:sldId id="350" r:id="rId32"/>
    <p:sldId id="357" r:id="rId33"/>
    <p:sldId id="358" r:id="rId34"/>
    <p:sldId id="359" r:id="rId35"/>
    <p:sldId id="360" r:id="rId36"/>
    <p:sldId id="361" r:id="rId37"/>
    <p:sldId id="362" r:id="rId38"/>
    <p:sldId id="425" r:id="rId39"/>
    <p:sldId id="363" r:id="rId40"/>
    <p:sldId id="428" r:id="rId41"/>
    <p:sldId id="429" r:id="rId42"/>
    <p:sldId id="430" r:id="rId43"/>
    <p:sldId id="431" r:id="rId44"/>
    <p:sldId id="432" r:id="rId45"/>
    <p:sldId id="433" r:id="rId46"/>
    <p:sldId id="434" r:id="rId47"/>
    <p:sldId id="473" r:id="rId48"/>
    <p:sldId id="435" r:id="rId49"/>
    <p:sldId id="436" r:id="rId50"/>
    <p:sldId id="461" r:id="rId51"/>
    <p:sldId id="464" r:id="rId52"/>
    <p:sldId id="465" r:id="rId53"/>
    <p:sldId id="466" r:id="rId54"/>
    <p:sldId id="467" r:id="rId55"/>
    <p:sldId id="468" r:id="rId56"/>
    <p:sldId id="470" r:id="rId57"/>
    <p:sldId id="471" r:id="rId58"/>
    <p:sldId id="469" r:id="rId59"/>
    <p:sldId id="472" r:id="rId60"/>
    <p:sldId id="437" r:id="rId61"/>
    <p:sldId id="438" r:id="rId62"/>
    <p:sldId id="439" r:id="rId63"/>
    <p:sldId id="440" r:id="rId64"/>
    <p:sldId id="441" r:id="rId65"/>
    <p:sldId id="442" r:id="rId66"/>
    <p:sldId id="443" r:id="rId67"/>
    <p:sldId id="444" r:id="rId68"/>
    <p:sldId id="445" r:id="rId69"/>
    <p:sldId id="446" r:id="rId70"/>
    <p:sldId id="447" r:id="rId71"/>
    <p:sldId id="448" r:id="rId72"/>
    <p:sldId id="449" r:id="rId73"/>
    <p:sldId id="457" r:id="rId74"/>
    <p:sldId id="458" r:id="rId75"/>
    <p:sldId id="459" r:id="rId76"/>
    <p:sldId id="460" r:id="rId77"/>
    <p:sldId id="475" r:id="rId78"/>
    <p:sldId id="474" r:id="rId79"/>
  </p:sldIdLst>
  <p:sldSz cx="9144000" cy="6858000" type="screen4x3"/>
  <p:notesSz cx="6991350" cy="9282113"/>
  <p:defaultTextStyle>
    <a:defPPr>
      <a:defRPr lang="he-IL"/>
    </a:defPPr>
    <a:lvl1pPr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ECFF"/>
    <a:srgbClr val="FFCCFF"/>
    <a:srgbClr val="800000"/>
    <a:srgbClr val="FFFFCC"/>
    <a:srgbClr val="CC0099"/>
    <a:srgbClr val="0066FF"/>
    <a:srgbClr val="660066"/>
    <a:srgbClr val="0099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1" autoAdjust="0"/>
    <p:restoredTop sz="94627" autoAdjust="0"/>
  </p:normalViewPr>
  <p:slideViewPr>
    <p:cSldViewPr>
      <p:cViewPr varScale="1">
        <p:scale>
          <a:sx n="84" d="100"/>
          <a:sy n="84" d="100"/>
        </p:scale>
        <p:origin x="86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17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3" tIns="46038" rIns="93663" bIns="46038" numCol="1" anchor="t" anchorCtr="0" compatLnSpc="1">
            <a:prstTxWarp prst="textNoShape">
              <a:avLst/>
            </a:prstTxWarp>
          </a:bodyPr>
          <a:lstStyle>
            <a:lvl1pPr defTabSz="928688">
              <a:spcBef>
                <a:spcPct val="0"/>
              </a:spcBef>
              <a:buFontTx/>
              <a:buNone/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081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3" tIns="46038" rIns="93663" bIns="46038" numCol="1" anchor="t" anchorCtr="0" compatLnSpc="1">
            <a:prstTxWarp prst="textNoShape">
              <a:avLst/>
            </a:prstTxWarp>
          </a:bodyPr>
          <a:lstStyle>
            <a:lvl1pPr algn="r" defTabSz="928688">
              <a:spcBef>
                <a:spcPct val="0"/>
              </a:spcBef>
              <a:buFontTx/>
              <a:buNone/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3" tIns="46038" rIns="93663" bIns="46038" numCol="1" anchor="b" anchorCtr="0" compatLnSpc="1">
            <a:prstTxWarp prst="textNoShape">
              <a:avLst/>
            </a:prstTxWarp>
          </a:bodyPr>
          <a:lstStyle>
            <a:lvl1pPr defTabSz="928688">
              <a:spcBef>
                <a:spcPct val="0"/>
              </a:spcBef>
              <a:buFontTx/>
              <a:buNone/>
              <a:defRPr sz="1200"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0813" y="8818563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3" tIns="46038" rIns="93663" bIns="46038" numCol="1" anchor="b" anchorCtr="0" compatLnSpc="1">
            <a:prstTxWarp prst="textNoShape">
              <a:avLst/>
            </a:prstTxWarp>
          </a:bodyPr>
          <a:lstStyle>
            <a:lvl1pPr algn="r" defTabSz="928688">
              <a:spcBef>
                <a:spcPct val="0"/>
              </a:spcBef>
              <a:buFontTx/>
              <a:buNone/>
              <a:defRPr sz="1200"/>
            </a:lvl1pPr>
          </a:lstStyle>
          <a:p>
            <a:fld id="{B4809523-437A-4CA0-AB17-387D2D1921AB}" type="slidenum">
              <a:rPr 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5572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37552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584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4410075"/>
            <a:ext cx="5124450" cy="417353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93663" tIns="46038" rIns="93663" bIns="46038"/>
          <a:lstStyle/>
          <a:p>
            <a:pPr defTabSz="91440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1985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4410075"/>
            <a:ext cx="5124450" cy="417353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93663" tIns="46038" rIns="93663" bIns="46038"/>
          <a:lstStyle/>
          <a:p>
            <a:pPr defTabSz="914400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031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436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49892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794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6433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9518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5020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0943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161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2008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802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0620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58218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7856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6579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9704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5484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6338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76" tIns="46438" rIns="92876" bIns="464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90916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4585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230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6512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3165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24921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8500"/>
            <a:ext cx="4635500" cy="34766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521" tIns="46761" rIns="93521" bIns="46761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192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8500"/>
            <a:ext cx="4635500" cy="34766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521" tIns="46761" rIns="93521" bIns="46761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75233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8500"/>
            <a:ext cx="4635500" cy="34766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521" tIns="46761" rIns="93521" bIns="46761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28987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8500"/>
            <a:ext cx="4635500" cy="34766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521" tIns="46761" rIns="93521" bIns="46761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08234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8500"/>
            <a:ext cx="4635500" cy="34766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521" tIns="46761" rIns="93521" bIns="46761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93065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8500"/>
            <a:ext cx="4635500" cy="34766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521" tIns="46761" rIns="93521" bIns="46761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7690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698500"/>
            <a:ext cx="4635500" cy="34766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521" tIns="46761" rIns="93521" bIns="46761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29571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85813" y="749300"/>
            <a:ext cx="5091112" cy="38195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8687" y="4819458"/>
            <a:ext cx="4979231" cy="45701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00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17531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1888" y="687388"/>
            <a:ext cx="4670425" cy="35020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31061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3" tIns="46038" rIns="93663" bIns="46038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93753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6338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76" tIns="46438" rIns="92876" bIns="46438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40948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6338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76" tIns="46438" rIns="92876" bIns="46438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56988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6338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76" tIns="46438" rIns="92876" bIns="46438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56148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6338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76" tIns="46438" rIns="92876" bIns="46438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51190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6338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76" tIns="46438" rIns="92876" bIns="46438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84651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6338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76" tIns="46438" rIns="92876" bIns="46438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43313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6338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76" tIns="46438" rIns="92876" bIns="46438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4070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6338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76" tIns="46438" rIns="92876" bIns="46438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313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03542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6338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76" tIns="46438" rIns="92876" bIns="46438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87670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6338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76" tIns="46438" rIns="92876" bIns="46438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24462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6338" y="696913"/>
            <a:ext cx="4638675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76" tIns="46438" rIns="92876" bIns="46438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91457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3" tIns="46038" rIns="93663" bIns="46038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18528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3" tIns="46038" rIns="93663" bIns="46038"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059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055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2129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346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9513" y="698500"/>
            <a:ext cx="4635500" cy="3476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663" tIns="46038" rIns="93663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9230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78103-D160-488F-9D2A-F93E25FFC098}" type="slidenum">
              <a:rPr 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60162-9854-4F87-9CAE-543E35F599E5}" type="slidenum">
              <a:rPr 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43207-E87C-4C8F-A08F-64E020858FFA}" type="slidenum">
              <a:rPr 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E8467-74AA-4E87-A937-953B630F7D6F}" type="slidenum">
              <a:rPr 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C3AD5-4E92-4FBC-8F2E-FDA790AF2A88}" type="slidenum">
              <a:rPr 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7A4AD-34C8-4CCD-9AB2-CE3F4A5E19CC}" type="slidenum">
              <a:rPr 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D6E9C-E1AD-4171-8241-9786E07B6960}" type="slidenum">
              <a:rPr 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77829-8AE3-43CE-A62B-8B62E5610EB3}" type="slidenum">
              <a:rPr 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A725A-8AC4-4693-9EA3-4EBBB42868B8}" type="slidenum">
              <a:rPr 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CCA8E-C1F3-4C8F-A52C-F6D4ADBE2B52}" type="slidenum">
              <a:rPr 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07868-6BEE-4EE9-93F3-DC683629340C}" type="slidenum">
              <a:rPr 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altLang="he-IL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altLang="he-I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spcBef>
                <a:spcPct val="0"/>
              </a:spcBef>
              <a:buFontTx/>
              <a:buNone/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spcBef>
                <a:spcPct val="0"/>
              </a:spcBef>
              <a:buFontTx/>
              <a:buNone/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spcBef>
                <a:spcPct val="0"/>
              </a:spcBef>
              <a:buFontTx/>
              <a:buNone/>
              <a:defRPr sz="1400"/>
            </a:lvl1pPr>
          </a:lstStyle>
          <a:p>
            <a:fld id="{E7EB7EAE-6627-4B84-91DD-AC669EFB3E2C}" type="slidenum">
              <a:rPr 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2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3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7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8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0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5.wmf"/><Relationship Id="rId3" Type="http://schemas.openxmlformats.org/officeDocument/2006/relationships/audio" Target="../media/audio1.wav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6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28.bin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29.bin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1.bin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3.bin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43.wmf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/>
          <a:lstStyle/>
          <a:p>
            <a:r>
              <a:rPr lang="en-US" altLang="he-IL">
                <a:solidFill>
                  <a:srgbClr val="FF0000"/>
                </a:solidFill>
              </a:rPr>
              <a:t>Reinforcement Learning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/>
          <a:lstStyle/>
          <a:p>
            <a:pPr marL="342900" indent="-342900"/>
            <a:r>
              <a:rPr lang="en-US" altLang="he-IL" dirty="0" err="1">
                <a:solidFill>
                  <a:schemeClr val="accent2"/>
                </a:solidFill>
              </a:rPr>
              <a:t>Yishay</a:t>
            </a:r>
            <a:r>
              <a:rPr lang="en-US" altLang="he-IL" dirty="0">
                <a:solidFill>
                  <a:schemeClr val="accent2"/>
                </a:solidFill>
              </a:rPr>
              <a:t> </a:t>
            </a:r>
            <a:r>
              <a:rPr lang="en-US" altLang="he-IL" dirty="0" err="1">
                <a:solidFill>
                  <a:schemeClr val="accent2"/>
                </a:solidFill>
              </a:rPr>
              <a:t>Mansour</a:t>
            </a:r>
            <a:endParaRPr lang="en-US" altLang="he-IL" dirty="0">
              <a:solidFill>
                <a:schemeClr val="accent2"/>
              </a:solidFill>
            </a:endParaRPr>
          </a:p>
          <a:p>
            <a:pPr marL="342900" indent="-342900"/>
            <a:r>
              <a:rPr lang="en-US" altLang="he-IL" sz="2400" dirty="0">
                <a:solidFill>
                  <a:schemeClr val="accent2"/>
                </a:solidFill>
              </a:rPr>
              <a:t>MSR &amp; Tel-Aviv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D369-265A-4A76-AE01-CF9B0FB553E9}" type="slidenum">
              <a:rPr lang="en-US"/>
              <a:pPr/>
              <a:t>10</a:t>
            </a:fld>
            <a:endParaRPr lang="en-US" alt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he-IL"/>
              <a:t>MDP model - </a:t>
            </a:r>
            <a:r>
              <a:rPr lang="en-US" altLang="he-IL" sz="3600"/>
              <a:t>rewards</a:t>
            </a:r>
          </a:p>
        </p:txBody>
      </p:sp>
      <p:sp>
        <p:nvSpPr>
          <p:cNvPr id="22531" name="Oval 3"/>
          <p:cNvSpPr>
            <a:spLocks noChangeArrowheads="1"/>
          </p:cNvSpPr>
          <p:nvPr/>
        </p:nvSpPr>
        <p:spPr bwMode="auto">
          <a:xfrm>
            <a:off x="2439988" y="28971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1601788" y="29733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2668588" y="38877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1525588" y="40401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3963988" y="29733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3278188" y="47259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 flipV="1">
            <a:off x="2981325" y="4200525"/>
            <a:ext cx="360363" cy="512763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 flipV="1">
            <a:off x="3514725" y="3286125"/>
            <a:ext cx="512763" cy="1427163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4648200" y="2362200"/>
            <a:ext cx="4343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b="1" i="1">
                <a:solidFill>
                  <a:srgbClr val="0000FF"/>
                </a:solidFill>
              </a:rPr>
              <a:t>R(s,a)</a:t>
            </a:r>
            <a:r>
              <a:rPr lang="en-US">
                <a:solidFill>
                  <a:srgbClr val="0000FF"/>
                </a:solidFill>
              </a:rPr>
              <a:t> = reward at state </a:t>
            </a:r>
            <a:r>
              <a:rPr lang="en-US" b="1" i="1">
                <a:solidFill>
                  <a:srgbClr val="0000FF"/>
                </a:solidFill>
              </a:rPr>
              <a:t>s</a:t>
            </a:r>
            <a:endParaRPr lang="en-US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0000FF"/>
                </a:solidFill>
              </a:rPr>
              <a:t>              for doing action </a:t>
            </a:r>
            <a:r>
              <a:rPr lang="en-US" b="1" i="1">
                <a:solidFill>
                  <a:srgbClr val="0000FF"/>
                </a:solidFill>
              </a:rPr>
              <a:t>a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0000FF"/>
                </a:solidFill>
              </a:rPr>
              <a:t>               (a random variable).</a:t>
            </a:r>
            <a:endParaRPr lang="en-US" altLang="he-IL">
              <a:solidFill>
                <a:srgbClr val="0000FF"/>
              </a:solidFill>
            </a:endParaRPr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 flipV="1">
            <a:off x="1914525" y="3057525"/>
            <a:ext cx="512763" cy="55563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H="1">
            <a:off x="1697038" y="3297238"/>
            <a:ext cx="55562" cy="741362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V="1">
            <a:off x="1838325" y="4048125"/>
            <a:ext cx="817563" cy="131763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2763838" y="3048000"/>
            <a:ext cx="1198562" cy="0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H="1">
            <a:off x="2992438" y="3221038"/>
            <a:ext cx="969962" cy="741362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 flipV="1">
            <a:off x="2676525" y="3209925"/>
            <a:ext cx="131763" cy="665163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822325" y="5165725"/>
            <a:ext cx="43656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09900"/>
                </a:solidFill>
              </a:rPr>
              <a:t>Example: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i="1">
                <a:solidFill>
                  <a:srgbClr val="009900"/>
                </a:solidFill>
              </a:rPr>
              <a:t>R(s,a)</a:t>
            </a:r>
            <a:r>
              <a:rPr lang="en-US">
                <a:solidFill>
                  <a:srgbClr val="009900"/>
                </a:solidFill>
              </a:rPr>
              <a:t> =    -1 with probability 0.5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09900"/>
                </a:solidFill>
              </a:rPr>
              <a:t>              +10 with probability 0.35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09900"/>
                </a:solidFill>
              </a:rPr>
              <a:t>              +20 with probability 0.15</a:t>
            </a:r>
            <a:endParaRPr lang="en-US" altLang="he-IL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0DC8D-4BA9-46FC-BA60-DC29897AF77A}" type="slidenum">
              <a:rPr lang="en-US"/>
              <a:pPr/>
              <a:t>11</a:t>
            </a:fld>
            <a:endParaRPr lang="en-US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he-IL"/>
              <a:t>MDP model - </a:t>
            </a:r>
            <a:r>
              <a:rPr lang="en-US" altLang="he-IL" sz="3600"/>
              <a:t>trajectories</a:t>
            </a:r>
          </a:p>
        </p:txBody>
      </p:sp>
      <p:sp>
        <p:nvSpPr>
          <p:cNvPr id="24579" name="Oval 3"/>
          <p:cNvSpPr>
            <a:spLocks noChangeArrowheads="1"/>
          </p:cNvSpPr>
          <p:nvPr/>
        </p:nvSpPr>
        <p:spPr bwMode="auto">
          <a:xfrm>
            <a:off x="2439988" y="28971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1601788" y="29733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2668588" y="38877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1525588" y="40401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3963988" y="29733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3278188" y="47259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 flipV="1">
            <a:off x="2981325" y="4200525"/>
            <a:ext cx="360363" cy="512763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V="1">
            <a:off x="3514725" y="3286125"/>
            <a:ext cx="512763" cy="1427163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V="1">
            <a:off x="1914525" y="3057525"/>
            <a:ext cx="512763" cy="55563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1697038" y="3297238"/>
            <a:ext cx="55562" cy="741362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V="1">
            <a:off x="1838325" y="4048125"/>
            <a:ext cx="817563" cy="1317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2763838" y="3048000"/>
            <a:ext cx="11985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2992438" y="3221038"/>
            <a:ext cx="969962" cy="741362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 flipV="1">
            <a:off x="2676525" y="3209925"/>
            <a:ext cx="131763" cy="6651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615" name="Group 39"/>
          <p:cNvGrpSpPr>
            <a:grpSpLocks/>
          </p:cNvGrpSpPr>
          <p:nvPr/>
        </p:nvGrpSpPr>
        <p:grpSpPr bwMode="auto">
          <a:xfrm>
            <a:off x="1524000" y="5257800"/>
            <a:ext cx="4111625" cy="1141413"/>
            <a:chOff x="960" y="3312"/>
            <a:chExt cx="2590" cy="719"/>
          </a:xfrm>
        </p:grpSpPr>
        <p:sp>
          <p:nvSpPr>
            <p:cNvPr id="24593" name="Rectangle 17"/>
            <p:cNvSpPr>
              <a:spLocks noChangeArrowheads="1"/>
            </p:cNvSpPr>
            <p:nvPr/>
          </p:nvSpPr>
          <p:spPr bwMode="auto">
            <a:xfrm>
              <a:off x="1007" y="3312"/>
              <a:ext cx="115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2800" b="1">
                  <a:solidFill>
                    <a:srgbClr val="FF0000"/>
                  </a:solidFill>
                </a:rPr>
                <a:t>trajectory:</a:t>
              </a:r>
              <a:endParaRPr lang="en-US" altLang="he-IL" sz="2800" b="1">
                <a:solidFill>
                  <a:srgbClr val="FF0000"/>
                </a:solidFill>
              </a:endParaRPr>
            </a:p>
          </p:txBody>
        </p:sp>
        <p:sp>
          <p:nvSpPr>
            <p:cNvPr id="24594" name="Oval 18"/>
            <p:cNvSpPr>
              <a:spLocks noChangeArrowheads="1"/>
            </p:cNvSpPr>
            <p:nvPr/>
          </p:nvSpPr>
          <p:spPr bwMode="auto">
            <a:xfrm>
              <a:off x="960" y="3793"/>
              <a:ext cx="238" cy="23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5" name="Line 19"/>
            <p:cNvSpPr>
              <a:spLocks noChangeShapeType="1"/>
            </p:cNvSpPr>
            <p:nvPr/>
          </p:nvSpPr>
          <p:spPr bwMode="auto">
            <a:xfrm>
              <a:off x="1212" y="3936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6" name="Rectangle 20"/>
            <p:cNvSpPr>
              <a:spLocks noChangeArrowheads="1"/>
            </p:cNvSpPr>
            <p:nvPr/>
          </p:nvSpPr>
          <p:spPr bwMode="auto">
            <a:xfrm>
              <a:off x="1007" y="3792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1600"/>
                <a:t>s</a:t>
              </a:r>
              <a:r>
                <a:rPr lang="en-US" sz="1200" baseline="-25000"/>
                <a:t>0</a:t>
              </a:r>
              <a:endParaRPr lang="en-US" altLang="he-IL" sz="1200" baseline="-25000"/>
            </a:p>
          </p:txBody>
        </p:sp>
        <p:sp>
          <p:nvSpPr>
            <p:cNvPr id="24597" name="Rectangle 21"/>
            <p:cNvSpPr>
              <a:spLocks noChangeArrowheads="1"/>
            </p:cNvSpPr>
            <p:nvPr/>
          </p:nvSpPr>
          <p:spPr bwMode="auto">
            <a:xfrm>
              <a:off x="1199" y="3744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1600"/>
                <a:t>a</a:t>
              </a:r>
              <a:r>
                <a:rPr lang="en-US" sz="1200" baseline="-25000"/>
                <a:t>0</a:t>
              </a:r>
              <a:endParaRPr lang="en-US" altLang="he-IL" sz="1200" baseline="-25000"/>
            </a:p>
          </p:txBody>
        </p:sp>
        <p:sp>
          <p:nvSpPr>
            <p:cNvPr id="24598" name="Line 22"/>
            <p:cNvSpPr>
              <a:spLocks noChangeShapeType="1"/>
            </p:cNvSpPr>
            <p:nvPr/>
          </p:nvSpPr>
          <p:spPr bwMode="auto">
            <a:xfrm>
              <a:off x="1404" y="3936"/>
              <a:ext cx="2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1439" y="3744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1600"/>
                <a:t>r</a:t>
              </a:r>
              <a:r>
                <a:rPr lang="en-US" sz="1200" baseline="-25000"/>
                <a:t>0</a:t>
              </a:r>
              <a:endParaRPr lang="en-US" altLang="he-IL" sz="1200" baseline="-25000"/>
            </a:p>
          </p:txBody>
        </p:sp>
        <p:sp>
          <p:nvSpPr>
            <p:cNvPr id="24600" name="Oval 24"/>
            <p:cNvSpPr>
              <a:spLocks noChangeArrowheads="1"/>
            </p:cNvSpPr>
            <p:nvPr/>
          </p:nvSpPr>
          <p:spPr bwMode="auto">
            <a:xfrm>
              <a:off x="1680" y="3793"/>
              <a:ext cx="238" cy="23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Line 25"/>
            <p:cNvSpPr>
              <a:spLocks noChangeShapeType="1"/>
            </p:cNvSpPr>
            <p:nvPr/>
          </p:nvSpPr>
          <p:spPr bwMode="auto">
            <a:xfrm>
              <a:off x="1932" y="3936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1727" y="3792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1600"/>
                <a:t>s</a:t>
              </a:r>
              <a:r>
                <a:rPr lang="en-US" sz="1200" baseline="-25000"/>
                <a:t>1</a:t>
              </a:r>
              <a:endParaRPr lang="en-US" altLang="he-IL" sz="1200" baseline="-25000"/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1919" y="3744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1600"/>
                <a:t>a</a:t>
              </a:r>
              <a:r>
                <a:rPr lang="en-US" sz="1200" baseline="-25000"/>
                <a:t>1</a:t>
              </a:r>
              <a:endParaRPr lang="en-US" altLang="he-IL" sz="1200" baseline="-25000"/>
            </a:p>
          </p:txBody>
        </p:sp>
        <p:sp>
          <p:nvSpPr>
            <p:cNvPr id="24604" name="Line 28"/>
            <p:cNvSpPr>
              <a:spLocks noChangeShapeType="1"/>
            </p:cNvSpPr>
            <p:nvPr/>
          </p:nvSpPr>
          <p:spPr bwMode="auto">
            <a:xfrm>
              <a:off x="2124" y="3936"/>
              <a:ext cx="2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2159" y="3744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1600"/>
                <a:t>r</a:t>
              </a:r>
              <a:r>
                <a:rPr lang="en-US" sz="1200" baseline="-25000"/>
                <a:t>1</a:t>
              </a:r>
              <a:endParaRPr lang="en-US" altLang="he-IL" sz="1200" baseline="-25000"/>
            </a:p>
          </p:txBody>
        </p:sp>
        <p:sp>
          <p:nvSpPr>
            <p:cNvPr id="24606" name="Oval 30"/>
            <p:cNvSpPr>
              <a:spLocks noChangeArrowheads="1"/>
            </p:cNvSpPr>
            <p:nvPr/>
          </p:nvSpPr>
          <p:spPr bwMode="auto">
            <a:xfrm>
              <a:off x="2400" y="3793"/>
              <a:ext cx="238" cy="23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7" name="Line 31"/>
            <p:cNvSpPr>
              <a:spLocks noChangeShapeType="1"/>
            </p:cNvSpPr>
            <p:nvPr/>
          </p:nvSpPr>
          <p:spPr bwMode="auto">
            <a:xfrm>
              <a:off x="2652" y="3936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08" name="Rectangle 32"/>
            <p:cNvSpPr>
              <a:spLocks noChangeArrowheads="1"/>
            </p:cNvSpPr>
            <p:nvPr/>
          </p:nvSpPr>
          <p:spPr bwMode="auto">
            <a:xfrm>
              <a:off x="2447" y="3792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1600"/>
                <a:t>s</a:t>
              </a:r>
              <a:r>
                <a:rPr lang="en-US" sz="1200" baseline="-25000"/>
                <a:t>2</a:t>
              </a:r>
              <a:endParaRPr lang="en-US" altLang="he-IL" sz="1200" baseline="-25000"/>
            </a:p>
          </p:txBody>
        </p:sp>
        <p:sp>
          <p:nvSpPr>
            <p:cNvPr id="24609" name="Rectangle 33"/>
            <p:cNvSpPr>
              <a:spLocks noChangeArrowheads="1"/>
            </p:cNvSpPr>
            <p:nvPr/>
          </p:nvSpPr>
          <p:spPr bwMode="auto">
            <a:xfrm>
              <a:off x="2639" y="3744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1600"/>
                <a:t>a</a:t>
              </a:r>
              <a:r>
                <a:rPr lang="en-US" sz="1200" baseline="-25000"/>
                <a:t>2</a:t>
              </a:r>
              <a:endParaRPr lang="en-US" altLang="he-IL" sz="1200" baseline="-25000"/>
            </a:p>
          </p:txBody>
        </p:sp>
        <p:sp>
          <p:nvSpPr>
            <p:cNvPr id="24610" name="Line 34"/>
            <p:cNvSpPr>
              <a:spLocks noChangeShapeType="1"/>
            </p:cNvSpPr>
            <p:nvPr/>
          </p:nvSpPr>
          <p:spPr bwMode="auto">
            <a:xfrm>
              <a:off x="2844" y="3936"/>
              <a:ext cx="2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879" y="3744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en-US" sz="1600"/>
                <a:t>r</a:t>
              </a:r>
              <a:r>
                <a:rPr lang="en-US" sz="1200" baseline="-25000"/>
                <a:t>2</a:t>
              </a:r>
              <a:endParaRPr lang="en-US" altLang="he-IL" sz="1200" baseline="-25000"/>
            </a:p>
          </p:txBody>
        </p:sp>
        <p:sp>
          <p:nvSpPr>
            <p:cNvPr id="24612" name="Oval 36"/>
            <p:cNvSpPr>
              <a:spLocks noChangeArrowheads="1"/>
            </p:cNvSpPr>
            <p:nvPr/>
          </p:nvSpPr>
          <p:spPr bwMode="auto">
            <a:xfrm>
              <a:off x="3216" y="3937"/>
              <a:ext cx="46" cy="4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Oval 37"/>
            <p:cNvSpPr>
              <a:spLocks noChangeArrowheads="1"/>
            </p:cNvSpPr>
            <p:nvPr/>
          </p:nvSpPr>
          <p:spPr bwMode="auto">
            <a:xfrm>
              <a:off x="3360" y="3937"/>
              <a:ext cx="46" cy="4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Oval 38"/>
            <p:cNvSpPr>
              <a:spLocks noChangeArrowheads="1"/>
            </p:cNvSpPr>
            <p:nvPr/>
          </p:nvSpPr>
          <p:spPr bwMode="auto">
            <a:xfrm>
              <a:off x="3504" y="3937"/>
              <a:ext cx="46" cy="4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C9AAD-31D2-48C0-8729-8EE0FDED6F8D}" type="slidenum">
              <a:rPr lang="en-US"/>
              <a:pPr/>
              <a:t>12</a:t>
            </a:fld>
            <a:endParaRPr lang="en-US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MDP - Return function.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050925" y="2117725"/>
            <a:ext cx="8131175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Combining all the  immediate rewards to a single value.</a:t>
            </a:r>
          </a:p>
          <a:p>
            <a:pPr defTabSz="762000">
              <a:spcBef>
                <a:spcPct val="0"/>
              </a:spcBef>
              <a:buFontTx/>
              <a:buNone/>
            </a:pPr>
            <a:endParaRPr lang="en-US" sz="2800" dirty="0"/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Modeling Issues: </a:t>
            </a:r>
          </a:p>
          <a:p>
            <a:pPr defTabSz="762000">
              <a:spcBef>
                <a:spcPct val="0"/>
              </a:spcBef>
              <a:buFontTx/>
              <a:buNone/>
            </a:pPr>
            <a:endParaRPr lang="en-US" sz="2800" dirty="0">
              <a:solidFill>
                <a:schemeClr val="accent2"/>
              </a:solidFill>
            </a:endParaRP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Are early rewards more valuable than later rewards?</a:t>
            </a:r>
          </a:p>
          <a:p>
            <a:pPr defTabSz="762000">
              <a:spcBef>
                <a:spcPct val="0"/>
              </a:spcBef>
              <a:buFontTx/>
              <a:buNone/>
            </a:pPr>
            <a:endParaRPr lang="en-US" sz="2800" dirty="0">
              <a:solidFill>
                <a:schemeClr val="accent2"/>
              </a:solidFill>
            </a:endParaRP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Is the system “terminating” or continuous?</a:t>
            </a:r>
            <a:endParaRPr lang="en-US" altLang="he-IL" sz="2800" dirty="0">
              <a:solidFill>
                <a:schemeClr val="accent2"/>
              </a:solidFill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838200" y="5638800"/>
            <a:ext cx="7837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660066"/>
                </a:solidFill>
              </a:rPr>
              <a:t>Usually the return is linear in the immediate rewards. </a:t>
            </a:r>
            <a:endParaRPr lang="en-US" altLang="he-IL" sz="28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E06A-9CF7-4E64-8CF5-2BAA788BD521}" type="slidenum">
              <a:rPr lang="en-US"/>
              <a:pPr/>
              <a:t>13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  <a:noFill/>
          <a:ln/>
        </p:spPr>
        <p:txBody>
          <a:bodyPr/>
          <a:lstStyle/>
          <a:p>
            <a:pPr algn="l"/>
            <a:r>
              <a:rPr lang="en-US" altLang="he-IL"/>
              <a:t>MDP model - return functions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762000" y="1828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660066"/>
                </a:solidFill>
              </a:rPr>
              <a:t>Finite Horizon -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parameter H</a:t>
            </a:r>
            <a:endParaRPr lang="en-US" altLang="he-IL">
              <a:solidFill>
                <a:srgbClr val="0000FF"/>
              </a:solidFill>
            </a:endParaRPr>
          </a:p>
        </p:txBody>
      </p:sp>
      <p:graphicFrame>
        <p:nvGraphicFramePr>
          <p:cNvPr id="30724" name="Object 4"/>
          <p:cNvGraphicFramePr>
            <a:graphicFrameLocks/>
          </p:cNvGraphicFramePr>
          <p:nvPr/>
        </p:nvGraphicFramePr>
        <p:xfrm>
          <a:off x="5181600" y="1752600"/>
          <a:ext cx="306070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9" name="Equation" r:id="rId4" imgW="3060700" imgH="817563" progId="Equation.3">
                  <p:embed/>
                </p:oleObj>
              </mc:Choice>
              <mc:Fallback>
                <p:oleObj name="Equation" r:id="rId4" imgW="3060700" imgH="817563" progId="Equation.3">
                  <p:embed/>
                  <p:pic>
                    <p:nvPicPr>
                      <p:cNvPr id="0" name="Picture 4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752600"/>
                        <a:ext cx="3060700" cy="81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762000" y="2819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Infinite Horizon </a:t>
            </a:r>
            <a:endParaRPr lang="en-US" altLang="he-IL">
              <a:solidFill>
                <a:srgbClr val="FF0000"/>
              </a:solidFill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219200" y="34290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discounted -</a:t>
            </a:r>
            <a:r>
              <a:rPr lang="en-US"/>
              <a:t> </a:t>
            </a:r>
            <a:r>
              <a:rPr lang="en-US">
                <a:solidFill>
                  <a:srgbClr val="0000FF"/>
                </a:solidFill>
              </a:rPr>
              <a:t>parameter  </a:t>
            </a:r>
            <a:r>
              <a:rPr lang="en-US">
                <a:solidFill>
                  <a:srgbClr val="0000FF"/>
                </a:solidFill>
                <a:latin typeface="Symbol" pitchFamily="18" charset="2"/>
              </a:rPr>
              <a:t>g</a:t>
            </a:r>
            <a:r>
              <a:rPr lang="en-US">
                <a:solidFill>
                  <a:srgbClr val="0000FF"/>
                </a:solidFill>
              </a:rPr>
              <a:t>&lt;1.</a:t>
            </a:r>
            <a:endParaRPr lang="en-US" altLang="he-IL">
              <a:solidFill>
                <a:srgbClr val="0000FF"/>
              </a:solidFill>
            </a:endParaRPr>
          </a:p>
        </p:txBody>
      </p:sp>
      <p:graphicFrame>
        <p:nvGraphicFramePr>
          <p:cNvPr id="30727" name="Object 7"/>
          <p:cNvGraphicFramePr>
            <a:graphicFrameLocks/>
          </p:cNvGraphicFramePr>
          <p:nvPr/>
        </p:nvGraphicFramePr>
        <p:xfrm>
          <a:off x="5410200" y="3200400"/>
          <a:ext cx="29083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0" name="Equation" r:id="rId6" imgW="2908300" imgH="984250" progId="Equation.3">
                  <p:embed/>
                </p:oleObj>
              </mc:Choice>
              <mc:Fallback>
                <p:oleObj name="Equation" r:id="rId6" imgW="2908300" imgH="984250" progId="Equation.3">
                  <p:embed/>
                  <p:pic>
                    <p:nvPicPr>
                      <p:cNvPr id="0" name="Picture 47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200400"/>
                        <a:ext cx="290830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295400" y="44196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undiscounted</a:t>
            </a:r>
            <a:endParaRPr lang="en-US" altLang="he-IL">
              <a:solidFill>
                <a:srgbClr val="FF0000"/>
              </a:solidFill>
            </a:endParaRPr>
          </a:p>
        </p:txBody>
      </p:sp>
      <p:graphicFrame>
        <p:nvGraphicFramePr>
          <p:cNvPr id="30729" name="Object 9"/>
          <p:cNvGraphicFramePr>
            <a:graphicFrameLocks/>
          </p:cNvGraphicFramePr>
          <p:nvPr/>
        </p:nvGraphicFramePr>
        <p:xfrm>
          <a:off x="4191000" y="4191000"/>
          <a:ext cx="41275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1" name="Equation" r:id="rId8" imgW="4127500" imgH="1003300" progId="Equation.3">
                  <p:embed/>
                </p:oleObj>
              </mc:Choice>
              <mc:Fallback>
                <p:oleObj name="Equation" r:id="rId8" imgW="4127500" imgH="1003300" progId="Equation.3">
                  <p:embed/>
                  <p:pic>
                    <p:nvPicPr>
                      <p:cNvPr id="0" name="Picture 48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191000"/>
                        <a:ext cx="4127500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898525" y="5608638"/>
            <a:ext cx="26336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09900"/>
                </a:solidFill>
                <a:latin typeface="Comic Sans MS" pitchFamily="66" charset="0"/>
              </a:rPr>
              <a:t>Terminating MDP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CD1EC-6979-4C3C-A636-5C9FA25B8AC6}" type="slidenum">
              <a:rPr lang="en-US"/>
              <a:pPr/>
              <a:t>14</a:t>
            </a:fld>
            <a:endParaRPr lang="en-US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  <a:ln/>
        </p:spPr>
        <p:txBody>
          <a:bodyPr/>
          <a:lstStyle/>
          <a:p>
            <a:pPr algn="l"/>
            <a:r>
              <a:rPr lang="en-US" altLang="he-IL"/>
              <a:t>MDP model - action selection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209800" y="39624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Policy - </a:t>
            </a:r>
            <a:r>
              <a:rPr lang="en-US">
                <a:solidFill>
                  <a:srgbClr val="0000FF"/>
                </a:solidFill>
              </a:rPr>
              <a:t>mapping from states to actions</a:t>
            </a:r>
            <a:endParaRPr lang="en-US" altLang="he-IL">
              <a:solidFill>
                <a:srgbClr val="0000FF"/>
              </a:solidFill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685800" y="32766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008000"/>
                </a:solidFill>
              </a:rPr>
              <a:t>Fully Observable</a:t>
            </a:r>
            <a:r>
              <a:rPr lang="en-US"/>
              <a:t> </a:t>
            </a:r>
            <a:r>
              <a:rPr lang="en-US">
                <a:solidFill>
                  <a:srgbClr val="0000FF"/>
                </a:solidFill>
              </a:rPr>
              <a:t> - can “see” the “entire” state.</a:t>
            </a:r>
            <a:endParaRPr lang="en-US" altLang="he-IL">
              <a:solidFill>
                <a:srgbClr val="0000FF"/>
              </a:solidFill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914400" y="1828800"/>
            <a:ext cx="4724400" cy="4699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b="1" u="sng">
                <a:solidFill>
                  <a:srgbClr val="FF0000"/>
                </a:solidFill>
              </a:rPr>
              <a:t>AIM:</a:t>
            </a:r>
            <a:r>
              <a:rPr lang="en-US">
                <a:solidFill>
                  <a:srgbClr val="FF0000"/>
                </a:solidFill>
              </a:rPr>
              <a:t> Maximize the expected return.</a:t>
            </a:r>
            <a:endParaRPr lang="en-US" altLang="he-IL">
              <a:solidFill>
                <a:srgbClr val="FF0000"/>
              </a:solidFill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746125" y="5070475"/>
            <a:ext cx="5600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800000"/>
                </a:solidFill>
              </a:rPr>
              <a:t>Optimal policy: optimal from any start state.</a:t>
            </a:r>
            <a:endParaRPr lang="en-US" altLang="he-IL">
              <a:solidFill>
                <a:srgbClr val="800000"/>
              </a:solidFill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823913" y="5681663"/>
            <a:ext cx="6379182" cy="831639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FF0000"/>
                </a:solidFill>
              </a:rPr>
              <a:t>THEOREM: There exists an optimal policy which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dirty="0">
                <a:solidFill>
                  <a:srgbClr val="FF0000"/>
                </a:solidFill>
              </a:rPr>
              <a:t>is </a:t>
            </a:r>
            <a:r>
              <a:rPr lang="en-US" altLang="he-IL" dirty="0" smtClean="0">
                <a:solidFill>
                  <a:srgbClr val="FF0000"/>
                </a:solidFill>
              </a:rPr>
              <a:t>history-independent and </a:t>
            </a:r>
            <a:r>
              <a:rPr lang="en-US" altLang="he-IL" dirty="0">
                <a:solidFill>
                  <a:srgbClr val="FF0000"/>
                </a:solidFill>
              </a:rPr>
              <a:t>deterministic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CD39-FE95-4C21-AEAD-6A11FD790ACD}" type="slidenum">
              <a:rPr lang="en-US"/>
              <a:pPr/>
              <a:t>15</a:t>
            </a:fld>
            <a:endParaRPr lang="en-US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he-IL"/>
              <a:t>MDP model - summary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209800" y="2438400"/>
            <a:ext cx="60198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0000FF"/>
                </a:solidFill>
              </a:rPr>
              <a:t>- set of states, </a:t>
            </a:r>
            <a:r>
              <a:rPr lang="en-US" i="1">
                <a:solidFill>
                  <a:srgbClr val="0000FF"/>
                </a:solidFill>
              </a:rPr>
              <a:t>|S|=n</a:t>
            </a:r>
            <a:r>
              <a:rPr lang="en-US">
                <a:solidFill>
                  <a:srgbClr val="0000FF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0000FF"/>
                </a:solidFill>
              </a:rPr>
              <a:t>- set of </a:t>
            </a:r>
            <a:r>
              <a:rPr lang="en-US" i="1">
                <a:solidFill>
                  <a:srgbClr val="0000FF"/>
                </a:solidFill>
              </a:rPr>
              <a:t>k</a:t>
            </a:r>
            <a:r>
              <a:rPr lang="en-US">
                <a:solidFill>
                  <a:srgbClr val="0000FF"/>
                </a:solidFill>
              </a:rPr>
              <a:t> actions, </a:t>
            </a:r>
            <a:r>
              <a:rPr lang="en-US" i="1">
                <a:solidFill>
                  <a:srgbClr val="0000FF"/>
                </a:solidFill>
              </a:rPr>
              <a:t>|A|=k</a:t>
            </a:r>
            <a:r>
              <a:rPr lang="en-US">
                <a:solidFill>
                  <a:srgbClr val="0000FF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0000FF"/>
                </a:solidFill>
              </a:rPr>
              <a:t>- transition function.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0000FF"/>
                </a:solidFill>
              </a:rPr>
              <a:t>- immediate reward function.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0000FF"/>
                </a:solidFill>
              </a:rPr>
              <a:t>- policy.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0000FF"/>
                </a:solidFill>
              </a:rPr>
              <a:t>- discounted cumulative return.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>
              <a:solidFill>
                <a:srgbClr val="0000FF"/>
              </a:solidFill>
            </a:endParaRPr>
          </a:p>
        </p:txBody>
      </p:sp>
      <p:graphicFrame>
        <p:nvGraphicFramePr>
          <p:cNvPr id="36868" name="Object 4"/>
          <p:cNvGraphicFramePr>
            <a:graphicFrameLocks/>
          </p:cNvGraphicFramePr>
          <p:nvPr/>
        </p:nvGraphicFramePr>
        <p:xfrm>
          <a:off x="685800" y="3505200"/>
          <a:ext cx="17018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9" name="Equation" r:id="rId4" imgW="1701800" imgH="663575" progId="Equation.3">
                  <p:embed/>
                </p:oleObj>
              </mc:Choice>
              <mc:Fallback>
                <p:oleObj name="Equation" r:id="rId4" imgW="1701800" imgH="663575" progId="Equation.3">
                  <p:embed/>
                  <p:pic>
                    <p:nvPicPr>
                      <p:cNvPr id="0" name="Picture 7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05200"/>
                        <a:ext cx="170180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/>
          <p:cNvGraphicFramePr>
            <a:graphicFrameLocks/>
          </p:cNvGraphicFramePr>
          <p:nvPr/>
        </p:nvGraphicFramePr>
        <p:xfrm>
          <a:off x="1447800" y="2514600"/>
          <a:ext cx="81121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0" name="Equation" r:id="rId6" imgW="811213" imgH="493713" progId="Equation.3">
                  <p:embed/>
                </p:oleObj>
              </mc:Choice>
              <mc:Fallback>
                <p:oleObj name="Equation" r:id="rId6" imgW="811213" imgH="493713" progId="Equation.3">
                  <p:embed/>
                  <p:pic>
                    <p:nvPicPr>
                      <p:cNvPr id="0" name="Picture 71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14600"/>
                        <a:ext cx="811213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6"/>
          <p:cNvGraphicFramePr>
            <a:graphicFrameLocks/>
          </p:cNvGraphicFramePr>
          <p:nvPr/>
        </p:nvGraphicFramePr>
        <p:xfrm>
          <a:off x="1524000" y="3048000"/>
          <a:ext cx="8255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1" name="Equation" r:id="rId8" imgW="825500" imgH="477838" progId="Equation.3">
                  <p:embed/>
                </p:oleObj>
              </mc:Choice>
              <mc:Fallback>
                <p:oleObj name="Equation" r:id="rId8" imgW="825500" imgH="477838" progId="Equation.3">
                  <p:embed/>
                  <p:pic>
                    <p:nvPicPr>
                      <p:cNvPr id="0" name="Picture 72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048000"/>
                        <a:ext cx="8255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990600" y="41148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/>
              <a:t>R(s,a)</a:t>
            </a:r>
            <a:endParaRPr lang="en-US" altLang="he-IL"/>
          </a:p>
        </p:txBody>
      </p:sp>
      <p:graphicFrame>
        <p:nvGraphicFramePr>
          <p:cNvPr id="36872" name="Object 8"/>
          <p:cNvGraphicFramePr>
            <a:graphicFrameLocks/>
          </p:cNvGraphicFramePr>
          <p:nvPr/>
        </p:nvGraphicFramePr>
        <p:xfrm>
          <a:off x="762000" y="4724400"/>
          <a:ext cx="149225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2" name="Equation" r:id="rId10" imgW="1492250" imgH="534988" progId="Equation.3">
                  <p:embed/>
                </p:oleObj>
              </mc:Choice>
              <mc:Fallback>
                <p:oleObj name="Equation" r:id="rId10" imgW="1492250" imgH="534988" progId="Equation.3">
                  <p:embed/>
                  <p:pic>
                    <p:nvPicPr>
                      <p:cNvPr id="0" name="Picture 73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724400"/>
                        <a:ext cx="1492250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3" name="Object 9"/>
          <p:cNvGraphicFramePr>
            <a:graphicFrameLocks/>
          </p:cNvGraphicFramePr>
          <p:nvPr/>
        </p:nvGraphicFramePr>
        <p:xfrm>
          <a:off x="1066800" y="5105400"/>
          <a:ext cx="1016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3" name="Equation" r:id="rId12" imgW="1016000" imgH="863600" progId="Equation.3">
                  <p:embed/>
                </p:oleObj>
              </mc:Choice>
              <mc:Fallback>
                <p:oleObj name="Equation" r:id="rId12" imgW="1016000" imgH="863600" progId="Equation.3">
                  <p:embed/>
                  <p:pic>
                    <p:nvPicPr>
                      <p:cNvPr id="0" name="Picture 74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105400"/>
                        <a:ext cx="10160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13B8F-CBAC-4137-BA3D-F0DB6016CD15}" type="slidenum">
              <a:rPr lang="en-US"/>
              <a:pPr/>
              <a:t>16</a:t>
            </a:fld>
            <a:endParaRPr lang="en-US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Simple example: N- armed bandit 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62000" y="24384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buFontTx/>
              <a:buNone/>
            </a:pPr>
            <a:r>
              <a:rPr lang="en-US" sz="2800" b="1">
                <a:solidFill>
                  <a:srgbClr val="FF0000"/>
                </a:solidFill>
              </a:rPr>
              <a:t>Single state.</a:t>
            </a:r>
            <a:endParaRPr lang="en-US" altLang="he-IL" sz="2800" b="1">
              <a:solidFill>
                <a:srgbClr val="FF0000"/>
              </a:solidFill>
            </a:endParaRP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1454150" y="3206750"/>
            <a:ext cx="1739900" cy="303371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3130550" y="3587750"/>
            <a:ext cx="1054100" cy="520700"/>
          </a:xfrm>
          <a:prstGeom prst="rightArrow">
            <a:avLst>
              <a:gd name="adj1" fmla="val 50000"/>
              <a:gd name="adj2" fmla="val 101491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3206750" y="5492750"/>
            <a:ext cx="1054100" cy="520700"/>
          </a:xfrm>
          <a:prstGeom prst="rightArrow">
            <a:avLst>
              <a:gd name="adj1" fmla="val 50000"/>
              <a:gd name="adj2" fmla="val 101491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3359150" y="4502150"/>
            <a:ext cx="1130300" cy="520700"/>
          </a:xfrm>
          <a:prstGeom prst="rightArrow">
            <a:avLst>
              <a:gd name="adj1" fmla="val 50000"/>
              <a:gd name="adj2" fmla="val 10882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581400" y="3505200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a</a:t>
            </a:r>
            <a:r>
              <a:rPr lang="en-US" baseline="-25000"/>
              <a:t>1</a:t>
            </a:r>
            <a:endParaRPr lang="en-US" altLang="he-IL" baseline="-25000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827463" y="4495800"/>
            <a:ext cx="420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a</a:t>
            </a:r>
            <a:r>
              <a:rPr lang="en-US" baseline="-25000"/>
              <a:t>2</a:t>
            </a:r>
            <a:endParaRPr lang="en-US" altLang="he-IL" baseline="-25000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3675063" y="5486400"/>
            <a:ext cx="420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a</a:t>
            </a:r>
            <a:r>
              <a:rPr lang="en-US" baseline="-25000"/>
              <a:t>3</a:t>
            </a:r>
            <a:endParaRPr lang="en-US" altLang="he-IL" baseline="-25000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057400" y="3810000"/>
            <a:ext cx="65881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sz="9600"/>
              <a:t>s</a:t>
            </a:r>
            <a:endParaRPr lang="en-US" altLang="he-IL" sz="9600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5029200" y="2438400"/>
            <a:ext cx="381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buFontTx/>
              <a:buNone/>
            </a:pPr>
            <a:r>
              <a:rPr lang="en-US" sz="2800" u="sng">
                <a:solidFill>
                  <a:schemeClr val="accent2"/>
                </a:solidFill>
              </a:rPr>
              <a:t>Goal</a:t>
            </a:r>
            <a:r>
              <a:rPr lang="en-US" sz="2800">
                <a:solidFill>
                  <a:schemeClr val="accent2"/>
                </a:solidFill>
              </a:rPr>
              <a:t>: Maximize sum of immediate rewards</a:t>
            </a:r>
            <a:r>
              <a:rPr lang="en-US" sz="2800"/>
              <a:t>.</a:t>
            </a:r>
            <a:endParaRPr lang="en-US" altLang="he-IL" sz="2800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5943600" y="5334000"/>
            <a:ext cx="2819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buFontTx/>
              <a:buNone/>
            </a:pPr>
            <a:r>
              <a:rPr lang="en-US" sz="2800">
                <a:solidFill>
                  <a:srgbClr val="660066"/>
                </a:solidFill>
              </a:rPr>
              <a:t>Difficulty: unknown model.</a:t>
            </a:r>
            <a:endParaRPr lang="en-US" altLang="he-IL" sz="2800">
              <a:solidFill>
                <a:srgbClr val="660066"/>
              </a:solidFill>
            </a:endParaRP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5868988" y="4038600"/>
            <a:ext cx="29702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buFontTx/>
              <a:buNone/>
            </a:pPr>
            <a:r>
              <a:rPr lang="en-US" sz="2800">
                <a:solidFill>
                  <a:srgbClr val="FF0000"/>
                </a:solidFill>
              </a:rPr>
              <a:t>Given the model: Greedy action.</a:t>
            </a:r>
            <a:endParaRPr lang="en-US" altLang="he-IL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N-Armed Bandit: </a:t>
            </a:r>
            <a:r>
              <a:rPr lang="en-US" altLang="en-US" dirty="0" smtClean="0"/>
              <a:t>Models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Stochastic/</a:t>
            </a:r>
            <a:r>
              <a:rPr lang="en-US" dirty="0" err="1" smtClean="0">
                <a:solidFill>
                  <a:srgbClr val="002060"/>
                </a:solidFill>
              </a:rPr>
              <a:t>i.i.d</a:t>
            </a:r>
            <a:r>
              <a:rPr lang="en-US" dirty="0" smtClean="0">
                <a:solidFill>
                  <a:srgbClr val="002060"/>
                </a:solidFill>
              </a:rPr>
              <a:t>. per action/</a:t>
            </a:r>
            <a:r>
              <a:rPr lang="en-US" dirty="0" smtClean="0">
                <a:solidFill>
                  <a:srgbClr val="002060"/>
                </a:solidFill>
              </a:rPr>
              <a:t>Finite </a:t>
            </a:r>
            <a:r>
              <a:rPr lang="en-US" dirty="0" smtClean="0">
                <a:solidFill>
                  <a:srgbClr val="002060"/>
                </a:solidFill>
              </a:rPr>
              <a:t>Horizon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Upper Confidence Bound (UCB)  [A-CB-F]</a:t>
            </a:r>
          </a:p>
          <a:p>
            <a:r>
              <a:rPr lang="en-US" dirty="0" smtClean="0">
                <a:solidFill>
                  <a:srgbClr val="006600"/>
                </a:solidFill>
              </a:rPr>
              <a:t>Stochastic/Markov per action/Discounted</a:t>
            </a:r>
            <a:endParaRPr lang="en-US" dirty="0" smtClean="0">
              <a:solidFill>
                <a:srgbClr val="006600"/>
              </a:solidFill>
            </a:endParaRPr>
          </a:p>
          <a:p>
            <a:pPr lvl="2"/>
            <a:r>
              <a:rPr lang="en-US" dirty="0" smtClean="0">
                <a:solidFill>
                  <a:srgbClr val="006600"/>
                </a:solidFill>
              </a:rPr>
              <a:t>Gittins Index [G]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Adversarial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Exponential </a:t>
            </a:r>
            <a:r>
              <a:rPr lang="en-US" dirty="0" smtClean="0">
                <a:solidFill>
                  <a:srgbClr val="C00000"/>
                </a:solidFill>
              </a:rPr>
              <a:t>weights EXP3  </a:t>
            </a:r>
            <a:r>
              <a:rPr lang="en-US" dirty="0" smtClean="0">
                <a:solidFill>
                  <a:srgbClr val="C00000"/>
                </a:solidFill>
              </a:rPr>
              <a:t>[A-CB-F-S]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Uses importance sampling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Unbiased estimate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Bounded 2</a:t>
            </a:r>
            <a:r>
              <a:rPr lang="en-US" baseline="30000" dirty="0" smtClean="0">
                <a:solidFill>
                  <a:srgbClr val="C00000"/>
                </a:solidFill>
              </a:rPr>
              <a:t>nd</a:t>
            </a:r>
            <a:r>
              <a:rPr lang="en-US" dirty="0" smtClean="0">
                <a:solidFill>
                  <a:srgbClr val="C00000"/>
                </a:solidFill>
              </a:rPr>
              <a:t> moment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7829-8AE3-43CE-A62B-8B62E5610EB3}" type="slidenum">
              <a:rPr 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79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A867-19D4-4A42-AE6C-06778C00062E}" type="slidenum">
              <a:rPr lang="en-US"/>
              <a:pPr/>
              <a:t>18</a:t>
            </a:fld>
            <a:endParaRPr lang="en-US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Planning - Basic Problems.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1000" y="35052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buFontTx/>
              <a:buNone/>
            </a:pPr>
            <a:r>
              <a:rPr lang="en-US" sz="2800">
                <a:solidFill>
                  <a:srgbClr val="FF0000"/>
                </a:solidFill>
              </a:rPr>
              <a:t>Policy evaluation</a:t>
            </a:r>
            <a:r>
              <a:rPr lang="en-US" sz="2800"/>
              <a:t> - </a:t>
            </a:r>
            <a:r>
              <a:rPr lang="en-US" sz="2800">
                <a:solidFill>
                  <a:schemeClr val="accent2"/>
                </a:solidFill>
              </a:rPr>
              <a:t>Given a policy </a:t>
            </a:r>
            <a:r>
              <a:rPr lang="en-US" sz="2800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 sz="2800">
                <a:solidFill>
                  <a:schemeClr val="accent2"/>
                </a:solidFill>
              </a:rPr>
              <a:t>, estimate its return.</a:t>
            </a:r>
            <a:endParaRPr lang="en-US" altLang="he-IL" sz="2800">
              <a:solidFill>
                <a:schemeClr val="accent2"/>
              </a:solidFill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81000" y="45720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buFontTx/>
              <a:buNone/>
            </a:pPr>
            <a:r>
              <a:rPr lang="en-US" sz="2800">
                <a:solidFill>
                  <a:srgbClr val="FF0000"/>
                </a:solidFill>
              </a:rPr>
              <a:t>Optimal control</a:t>
            </a:r>
            <a:r>
              <a:rPr lang="en-US" sz="2800"/>
              <a:t> -</a:t>
            </a:r>
            <a:endParaRPr lang="en-US" altLang="he-IL" sz="2800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3352800" y="4648200"/>
            <a:ext cx="5791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buFontTx/>
              <a:buNone/>
            </a:pPr>
            <a:r>
              <a:rPr lang="en-US" sz="2800">
                <a:solidFill>
                  <a:schemeClr val="accent2"/>
                </a:solidFill>
              </a:rPr>
              <a:t>Find an </a:t>
            </a:r>
            <a:r>
              <a:rPr lang="en-US" sz="2800" b="1">
                <a:solidFill>
                  <a:schemeClr val="accent2"/>
                </a:solidFill>
              </a:rPr>
              <a:t>optimal policy </a:t>
            </a:r>
            <a:r>
              <a:rPr lang="en-US" sz="2800" b="1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 sz="2800" b="1" baseline="30000">
                <a:solidFill>
                  <a:schemeClr val="accent2"/>
                </a:solidFill>
              </a:rPr>
              <a:t>*</a:t>
            </a:r>
            <a:r>
              <a:rPr lang="en-US" sz="2800">
                <a:solidFill>
                  <a:schemeClr val="accent2"/>
                </a:solidFill>
                <a:latin typeface="Symbol" pitchFamily="18" charset="2"/>
              </a:rPr>
              <a:t> </a:t>
            </a:r>
            <a:r>
              <a:rPr lang="en-US" sz="2800">
                <a:solidFill>
                  <a:schemeClr val="accent2"/>
                </a:solidFill>
              </a:rPr>
              <a:t>(maximizes the return from any start state).</a:t>
            </a:r>
            <a:endParaRPr lang="en-US" altLang="he-IL" sz="2800">
              <a:solidFill>
                <a:schemeClr val="accent2"/>
              </a:solidFill>
            </a:endParaRP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1600200" y="2438400"/>
            <a:ext cx="4625975" cy="531813"/>
          </a:xfrm>
          <a:prstGeom prst="rect">
            <a:avLst/>
          </a:prstGeom>
          <a:noFill/>
          <a:ln w="12700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sz="2800">
                <a:solidFill>
                  <a:srgbClr val="009900"/>
                </a:solidFill>
              </a:rPr>
              <a:t>Given a complete MDP model.</a:t>
            </a:r>
            <a:endParaRPr lang="en-US" altLang="he-IL" sz="280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12C-267B-4E95-9A72-FA4A33178BED}" type="slidenum">
              <a:rPr lang="en-US"/>
              <a:pPr/>
              <a:t>19</a:t>
            </a:fld>
            <a:endParaRPr lang="en-US" alt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Planning - Value Functions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066800" y="2438400"/>
            <a:ext cx="7278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b="1" i="1" dirty="0" err="1">
                <a:solidFill>
                  <a:srgbClr val="FF0000"/>
                </a:solidFill>
              </a:rPr>
              <a:t>V</a:t>
            </a:r>
            <a:r>
              <a:rPr lang="en-US" b="1" i="1" baseline="30000" dirty="0" err="1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b="1" i="1" dirty="0">
                <a:solidFill>
                  <a:srgbClr val="FF0000"/>
                </a:solidFill>
              </a:rPr>
              <a:t>(s)</a:t>
            </a:r>
            <a:r>
              <a:rPr lang="en-US" i="1" dirty="0"/>
              <a:t>  </a:t>
            </a:r>
            <a:r>
              <a:rPr lang="en-US" dirty="0">
                <a:solidFill>
                  <a:schemeClr val="accent2"/>
                </a:solidFill>
              </a:rPr>
              <a:t>The </a:t>
            </a:r>
            <a:r>
              <a:rPr lang="en-US" sz="2800" dirty="0">
                <a:solidFill>
                  <a:schemeClr val="accent2"/>
                </a:solidFill>
              </a:rPr>
              <a:t>expected</a:t>
            </a:r>
            <a:r>
              <a:rPr lang="en-US" dirty="0">
                <a:solidFill>
                  <a:schemeClr val="accent2"/>
                </a:solidFill>
              </a:rPr>
              <a:t> return starting at state </a:t>
            </a:r>
            <a:r>
              <a:rPr lang="en-US" i="1" dirty="0">
                <a:solidFill>
                  <a:srgbClr val="FF0000"/>
                </a:solidFill>
              </a:rPr>
              <a:t>s</a:t>
            </a:r>
            <a:r>
              <a:rPr lang="en-US" dirty="0">
                <a:solidFill>
                  <a:schemeClr val="accent2"/>
                </a:solidFill>
              </a:rPr>
              <a:t> following</a:t>
            </a:r>
            <a:r>
              <a:rPr lang="en-US" i="1" dirty="0">
                <a:solidFill>
                  <a:schemeClr val="accent2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Symbol" pitchFamily="18" charset="2"/>
              </a:rPr>
              <a:t>p.</a:t>
            </a:r>
            <a:endParaRPr lang="en-US" altLang="he-IL" i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1143000" y="3429000"/>
            <a:ext cx="656272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b="1" i="1">
                <a:solidFill>
                  <a:srgbClr val="FF0000"/>
                </a:solidFill>
              </a:rPr>
              <a:t>Q</a:t>
            </a:r>
            <a:r>
              <a:rPr lang="en-US" b="1" i="1" baseline="3000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b="1" i="1">
                <a:solidFill>
                  <a:srgbClr val="FF0000"/>
                </a:solidFill>
              </a:rPr>
              <a:t>(s,a)</a:t>
            </a:r>
            <a:r>
              <a:rPr lang="en-US" i="1"/>
              <a:t>  </a:t>
            </a:r>
            <a:r>
              <a:rPr lang="en-US">
                <a:solidFill>
                  <a:schemeClr val="accent2"/>
                </a:solidFill>
              </a:rPr>
              <a:t>The </a:t>
            </a:r>
            <a:r>
              <a:rPr lang="en-US" sz="2800">
                <a:solidFill>
                  <a:schemeClr val="accent2"/>
                </a:solidFill>
              </a:rPr>
              <a:t>expected</a:t>
            </a:r>
            <a:r>
              <a:rPr lang="en-US">
                <a:solidFill>
                  <a:schemeClr val="accent2"/>
                </a:solidFill>
              </a:rPr>
              <a:t> return starting at state </a:t>
            </a:r>
            <a:r>
              <a:rPr lang="en-US" i="1">
                <a:solidFill>
                  <a:srgbClr val="FF0000"/>
                </a:solidFill>
              </a:rPr>
              <a:t>s</a:t>
            </a:r>
            <a:r>
              <a:rPr lang="en-US">
                <a:solidFill>
                  <a:schemeClr val="accent2"/>
                </a:solidFill>
              </a:rPr>
              <a:t> with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              action </a:t>
            </a:r>
            <a:r>
              <a:rPr lang="en-US" i="1">
                <a:solidFill>
                  <a:srgbClr val="FF0000"/>
                </a:solidFill>
              </a:rPr>
              <a:t>a</a:t>
            </a:r>
            <a:r>
              <a:rPr lang="en-US">
                <a:solidFill>
                  <a:schemeClr val="accent2"/>
                </a:solidFill>
              </a:rPr>
              <a:t> and then following</a:t>
            </a:r>
            <a:r>
              <a:rPr lang="en-US" i="1">
                <a:solidFill>
                  <a:schemeClr val="accent2"/>
                </a:solidFill>
              </a:rPr>
              <a:t> </a:t>
            </a:r>
            <a:r>
              <a:rPr lang="en-US" i="1">
                <a:solidFill>
                  <a:srgbClr val="FF0000"/>
                </a:solidFill>
                <a:latin typeface="Symbol" pitchFamily="18" charset="2"/>
              </a:rPr>
              <a:t>p.</a:t>
            </a:r>
            <a:endParaRPr lang="en-US" altLang="he-IL" i="1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1219200" y="5029200"/>
            <a:ext cx="690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i="1">
                <a:solidFill>
                  <a:srgbClr val="660066"/>
                </a:solidFill>
              </a:rPr>
              <a:t>V</a:t>
            </a:r>
            <a:r>
              <a:rPr lang="en-US" i="1" baseline="30000">
                <a:solidFill>
                  <a:srgbClr val="660066"/>
                </a:solidFill>
                <a:latin typeface="Symbol" pitchFamily="18" charset="2"/>
              </a:rPr>
              <a:t>*</a:t>
            </a:r>
            <a:r>
              <a:rPr lang="en-US" i="1">
                <a:solidFill>
                  <a:srgbClr val="660066"/>
                </a:solidFill>
              </a:rPr>
              <a:t>(s)</a:t>
            </a:r>
            <a:r>
              <a:rPr lang="en-US">
                <a:solidFill>
                  <a:srgbClr val="660066"/>
                </a:solidFill>
              </a:rPr>
              <a:t> and </a:t>
            </a:r>
            <a:r>
              <a:rPr lang="en-US" i="1">
                <a:solidFill>
                  <a:srgbClr val="660066"/>
                </a:solidFill>
              </a:rPr>
              <a:t>Q</a:t>
            </a:r>
            <a:r>
              <a:rPr lang="en-US" i="1" baseline="30000">
                <a:solidFill>
                  <a:srgbClr val="660066"/>
                </a:solidFill>
                <a:latin typeface="Symbol" pitchFamily="18" charset="2"/>
              </a:rPr>
              <a:t>*</a:t>
            </a:r>
            <a:r>
              <a:rPr lang="en-US" i="1">
                <a:solidFill>
                  <a:srgbClr val="660066"/>
                </a:solidFill>
              </a:rPr>
              <a:t>(s,a)</a:t>
            </a:r>
            <a:r>
              <a:rPr lang="en-US">
                <a:solidFill>
                  <a:srgbClr val="660066"/>
                </a:solidFill>
              </a:rPr>
              <a:t> are define using</a:t>
            </a:r>
            <a:r>
              <a:rPr lang="en-US" b="1" i="1">
                <a:solidFill>
                  <a:srgbClr val="660066"/>
                </a:solidFill>
              </a:rPr>
              <a:t> </a:t>
            </a:r>
            <a:r>
              <a:rPr lang="en-US">
                <a:solidFill>
                  <a:srgbClr val="660066"/>
                </a:solidFill>
              </a:rPr>
              <a:t>an optimal policy </a:t>
            </a:r>
            <a:r>
              <a:rPr lang="en-US" i="1">
                <a:solidFill>
                  <a:srgbClr val="660066"/>
                </a:solidFill>
                <a:latin typeface="Symbol" pitchFamily="18" charset="2"/>
              </a:rPr>
              <a:t>p</a:t>
            </a:r>
            <a:r>
              <a:rPr lang="en-US" i="1" baseline="30000">
                <a:solidFill>
                  <a:srgbClr val="660066"/>
                </a:solidFill>
                <a:latin typeface="Symbol" pitchFamily="18" charset="2"/>
              </a:rPr>
              <a:t>*</a:t>
            </a:r>
            <a:r>
              <a:rPr lang="en-US">
                <a:solidFill>
                  <a:srgbClr val="660066"/>
                </a:solidFill>
              </a:rPr>
              <a:t>.</a:t>
            </a:r>
            <a:endParaRPr lang="en-US" altLang="he-IL">
              <a:solidFill>
                <a:srgbClr val="660066"/>
              </a:solidFill>
            </a:endParaRP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3352800" y="5715000"/>
            <a:ext cx="2555875" cy="4699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i="1">
                <a:solidFill>
                  <a:srgbClr val="FF0000"/>
                </a:solidFill>
              </a:rPr>
              <a:t>V</a:t>
            </a:r>
            <a:r>
              <a:rPr lang="en-US" i="1" baseline="30000">
                <a:solidFill>
                  <a:srgbClr val="FF0000"/>
                </a:solidFill>
                <a:latin typeface="Symbol" pitchFamily="18" charset="2"/>
              </a:rPr>
              <a:t>*</a:t>
            </a:r>
            <a:r>
              <a:rPr lang="en-US" i="1">
                <a:solidFill>
                  <a:srgbClr val="FF0000"/>
                </a:solidFill>
              </a:rPr>
              <a:t>(s) = max</a:t>
            </a:r>
            <a:r>
              <a:rPr lang="en-US" baseline="-2500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i="1">
                <a:solidFill>
                  <a:srgbClr val="FF0000"/>
                </a:solidFill>
              </a:rPr>
              <a:t>V</a:t>
            </a:r>
            <a:r>
              <a:rPr lang="en-US" i="1" baseline="3000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i="1">
                <a:solidFill>
                  <a:srgbClr val="FF0000"/>
                </a:solidFill>
              </a:rPr>
              <a:t>(s)</a:t>
            </a:r>
            <a:r>
              <a:rPr lang="en-US">
                <a:solidFill>
                  <a:srgbClr val="FF0000"/>
                </a:solidFill>
              </a:rPr>
              <a:t> </a:t>
            </a:r>
            <a:endParaRPr lang="en-US" altLang="he-IL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84F4-5A64-4081-9FAD-10B3B076EB81}" type="slidenum">
              <a:rPr lang="en-US"/>
              <a:pPr/>
              <a:t>2</a:t>
            </a:fld>
            <a:endParaRPr lang="en-US" altLang="en-US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Outline	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he-IL" dirty="0">
                <a:solidFill>
                  <a:schemeClr val="accent2"/>
                </a:solidFill>
              </a:rPr>
              <a:t>Goal of Reinforcement Learning</a:t>
            </a:r>
          </a:p>
          <a:p>
            <a:r>
              <a:rPr lang="en-US" altLang="he-IL" dirty="0">
                <a:solidFill>
                  <a:schemeClr val="accent2"/>
                </a:solidFill>
              </a:rPr>
              <a:t>Mathematical Model (MDP)</a:t>
            </a:r>
          </a:p>
          <a:p>
            <a:r>
              <a:rPr lang="en-US" altLang="he-IL" dirty="0">
                <a:solidFill>
                  <a:schemeClr val="accent2"/>
                </a:solidFill>
              </a:rPr>
              <a:t>Planning</a:t>
            </a:r>
          </a:p>
          <a:p>
            <a:r>
              <a:rPr lang="en-US" altLang="he-IL" dirty="0">
                <a:solidFill>
                  <a:schemeClr val="accent2"/>
                </a:solidFill>
              </a:rPr>
              <a:t>Learning</a:t>
            </a:r>
          </a:p>
          <a:p>
            <a:r>
              <a:rPr lang="en-US" altLang="he-IL" dirty="0">
                <a:solidFill>
                  <a:schemeClr val="accent2"/>
                </a:solidFill>
              </a:rPr>
              <a:t>Large </a:t>
            </a:r>
            <a:r>
              <a:rPr lang="en-US" altLang="he-IL" dirty="0" smtClean="0">
                <a:solidFill>
                  <a:schemeClr val="accent2"/>
                </a:solidFill>
              </a:rPr>
              <a:t>MDP</a:t>
            </a:r>
          </a:p>
          <a:p>
            <a:r>
              <a:rPr lang="en-US" altLang="he-IL" dirty="0" smtClean="0">
                <a:solidFill>
                  <a:schemeClr val="accent2"/>
                </a:solidFill>
              </a:rPr>
              <a:t>POMDP</a:t>
            </a:r>
          </a:p>
          <a:p>
            <a:r>
              <a:rPr lang="en-US" altLang="he-IL" dirty="0" smtClean="0">
                <a:solidFill>
                  <a:srgbClr val="FF0000"/>
                </a:solidFill>
              </a:rPr>
              <a:t>Lets see how much we can really cover </a:t>
            </a:r>
            <a:r>
              <a:rPr lang="en-US" altLang="he-IL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en-US" alt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78A4A-0958-4468-A96C-52855A76B3F5}" type="slidenum">
              <a:rPr lang="en-US"/>
              <a:pPr/>
              <a:t>20</a:t>
            </a:fld>
            <a:endParaRPr lang="en-US" alt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he-IL"/>
              <a:t>Planning - Policy Evaluation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838200" y="1905000"/>
            <a:ext cx="723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he-IL" sz="2800">
                <a:solidFill>
                  <a:srgbClr val="FF0000"/>
                </a:solidFill>
              </a:rPr>
              <a:t>Discounted infinite horizon (Bellman Eq.)</a:t>
            </a:r>
          </a:p>
        </p:txBody>
      </p:sp>
      <p:grpSp>
        <p:nvGrpSpPr>
          <p:cNvPr id="43016" name="Group 8"/>
          <p:cNvGrpSpPr>
            <a:grpSpLocks/>
          </p:cNvGrpSpPr>
          <p:nvPr/>
        </p:nvGrpSpPr>
        <p:grpSpPr bwMode="auto">
          <a:xfrm>
            <a:off x="609600" y="3657600"/>
            <a:ext cx="8089900" cy="1689100"/>
            <a:chOff x="384" y="2304"/>
            <a:chExt cx="5096" cy="1064"/>
          </a:xfrm>
        </p:grpSpPr>
        <p:sp>
          <p:nvSpPr>
            <p:cNvPr id="43012" name="Rectangle 4"/>
            <p:cNvSpPr>
              <a:spLocks noChangeArrowheads="1"/>
            </p:cNvSpPr>
            <p:nvPr/>
          </p:nvSpPr>
          <p:spPr bwMode="auto">
            <a:xfrm>
              <a:off x="384" y="2304"/>
              <a:ext cx="316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he-IL" sz="2800">
                  <a:solidFill>
                    <a:schemeClr val="accent2"/>
                  </a:solidFill>
                </a:rPr>
                <a:t>Rewrite the expectation </a:t>
              </a:r>
            </a:p>
          </p:txBody>
        </p:sp>
        <p:graphicFrame>
          <p:nvGraphicFramePr>
            <p:cNvPr id="43013" name="Object 5"/>
            <p:cNvGraphicFramePr>
              <a:graphicFrameLocks/>
            </p:cNvGraphicFramePr>
            <p:nvPr/>
          </p:nvGraphicFramePr>
          <p:xfrm>
            <a:off x="384" y="2832"/>
            <a:ext cx="5096" cy="5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37" name="Equation" r:id="rId4" imgW="8089900" imgH="850900" progId="Equation.3">
                    <p:embed/>
                  </p:oleObj>
                </mc:Choice>
                <mc:Fallback>
                  <p:oleObj name="Equation" r:id="rId4" imgW="8089900" imgH="850900" progId="Equation.3">
                    <p:embed/>
                    <p:pic>
                      <p:nvPicPr>
                        <p:cNvPr id="0" name="Picture 18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2832"/>
                          <a:ext cx="5096" cy="5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1066800" y="5562600"/>
            <a:ext cx="533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he-IL" sz="3200" b="1">
                <a:solidFill>
                  <a:srgbClr val="660066"/>
                </a:solidFill>
              </a:rPr>
              <a:t>Linear system of equations.</a:t>
            </a: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609600" y="2514600"/>
            <a:ext cx="7496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3600" b="1" i="1">
                <a:solidFill>
                  <a:srgbClr val="FF0000"/>
                </a:solidFill>
              </a:rPr>
              <a:t>V</a:t>
            </a:r>
            <a:r>
              <a:rPr lang="en-US" altLang="he-IL" sz="3600" b="1" i="1" baseline="3000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altLang="he-IL" sz="3600" b="1" i="1">
                <a:solidFill>
                  <a:srgbClr val="FF0000"/>
                </a:solidFill>
              </a:rPr>
              <a:t>(s) = E</a:t>
            </a:r>
            <a:r>
              <a:rPr lang="en-US" altLang="he-IL" sz="3600" b="1" i="1" baseline="-25000">
                <a:solidFill>
                  <a:srgbClr val="FF0000"/>
                </a:solidFill>
              </a:rPr>
              <a:t>s’~ </a:t>
            </a:r>
            <a:r>
              <a:rPr lang="en-US" altLang="he-IL" sz="3600" b="1" i="1" baseline="-25000">
                <a:solidFill>
                  <a:srgbClr val="FF0000"/>
                </a:solidFill>
                <a:latin typeface="Symbol" pitchFamily="18" charset="2"/>
              </a:rPr>
              <a:t>p </a:t>
            </a:r>
            <a:r>
              <a:rPr lang="en-US" altLang="he-IL" sz="3600" b="1" i="1" baseline="-25000">
                <a:solidFill>
                  <a:srgbClr val="FF0000"/>
                </a:solidFill>
              </a:rPr>
              <a:t>(s)</a:t>
            </a:r>
            <a:r>
              <a:rPr lang="en-US" altLang="he-IL" sz="3600" b="1" i="1">
                <a:solidFill>
                  <a:srgbClr val="FF0000"/>
                </a:solidFill>
              </a:rPr>
              <a:t> [ R(s,</a:t>
            </a:r>
            <a:r>
              <a:rPr lang="en-US" altLang="he-IL" sz="3600" b="1" i="1">
                <a:solidFill>
                  <a:srgbClr val="FF0000"/>
                </a:solidFill>
                <a:latin typeface="Symbol" pitchFamily="18" charset="2"/>
              </a:rPr>
              <a:t>p </a:t>
            </a:r>
            <a:r>
              <a:rPr lang="en-US" altLang="he-IL" sz="3600" b="1" i="1">
                <a:solidFill>
                  <a:srgbClr val="FF0000"/>
                </a:solidFill>
              </a:rPr>
              <a:t>(s)) +  </a:t>
            </a:r>
            <a:r>
              <a:rPr lang="en-US" altLang="he-IL" sz="3600" b="1" i="1">
                <a:solidFill>
                  <a:srgbClr val="FF0000"/>
                </a:solidFill>
                <a:latin typeface="Symbol" pitchFamily="18" charset="2"/>
              </a:rPr>
              <a:t>g</a:t>
            </a:r>
            <a:r>
              <a:rPr lang="en-US" altLang="he-IL" sz="3600" b="1" i="1">
                <a:solidFill>
                  <a:srgbClr val="FF0000"/>
                </a:solidFill>
              </a:rPr>
              <a:t> V</a:t>
            </a:r>
            <a:r>
              <a:rPr lang="en-US" altLang="he-IL" sz="3600" b="1" i="1" baseline="3000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altLang="he-IL" sz="3600" b="1" i="1">
                <a:solidFill>
                  <a:srgbClr val="FF0000"/>
                </a:solidFill>
              </a:rPr>
              <a:t>(s’)]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7A2EF-9B6E-4240-A145-184DDDF35C51}" type="slidenum">
              <a:rPr lang="en-US"/>
              <a:pPr/>
              <a:t>21</a:t>
            </a:fld>
            <a:endParaRPr lang="en-US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Algorithms - Policy Evaluation </a:t>
            </a:r>
            <a:r>
              <a:rPr lang="en-US" altLang="he-IL" sz="3600"/>
              <a:t>Example</a:t>
            </a:r>
          </a:p>
        </p:txBody>
      </p:sp>
      <p:sp>
        <p:nvSpPr>
          <p:cNvPr id="45059" name="Oval 3"/>
          <p:cNvSpPr>
            <a:spLocks noChangeArrowheads="1"/>
          </p:cNvSpPr>
          <p:nvPr/>
        </p:nvSpPr>
        <p:spPr bwMode="auto">
          <a:xfrm>
            <a:off x="2514600" y="2743200"/>
            <a:ext cx="685800" cy="60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2514600" y="4800600"/>
            <a:ext cx="685800" cy="60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4953000" y="2743200"/>
            <a:ext cx="685800" cy="60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5029200" y="4724400"/>
            <a:ext cx="685800" cy="60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3221038" y="3048000"/>
            <a:ext cx="1731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5334000" y="3373438"/>
            <a:ext cx="0" cy="1350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2819400" y="3373438"/>
            <a:ext cx="0" cy="1427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3221038" y="5105400"/>
            <a:ext cx="1808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365125" y="2708275"/>
            <a:ext cx="16398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09900"/>
                </a:solidFill>
              </a:rPr>
              <a:t>A={+1,-1}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09900"/>
                </a:solidFill>
                <a:latin typeface="Symbol" pitchFamily="18" charset="2"/>
              </a:rPr>
              <a:t>g</a:t>
            </a:r>
            <a:r>
              <a:rPr lang="en-US">
                <a:solidFill>
                  <a:srgbClr val="009900"/>
                </a:solidFill>
              </a:rPr>
              <a:t> = 1/2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09900"/>
                </a:solidFill>
                <a:latin typeface="Symbol" pitchFamily="18" charset="2"/>
              </a:rPr>
              <a:t>d</a:t>
            </a:r>
            <a:r>
              <a:rPr lang="en-US" i="1">
                <a:solidFill>
                  <a:srgbClr val="009900"/>
                </a:solidFill>
              </a:rPr>
              <a:t>(s</a:t>
            </a:r>
            <a:r>
              <a:rPr lang="en-US" i="1" baseline="-25000">
                <a:solidFill>
                  <a:srgbClr val="009900"/>
                </a:solidFill>
              </a:rPr>
              <a:t>i</a:t>
            </a:r>
            <a:r>
              <a:rPr lang="en-US" i="1">
                <a:solidFill>
                  <a:srgbClr val="009900"/>
                </a:solidFill>
              </a:rPr>
              <a:t>,a)= s</a:t>
            </a:r>
            <a:r>
              <a:rPr lang="en-US" i="1" baseline="-25000">
                <a:solidFill>
                  <a:srgbClr val="009900"/>
                </a:solidFill>
              </a:rPr>
              <a:t>i+a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  <a:latin typeface="Symbol" pitchFamily="18" charset="2"/>
              </a:rPr>
              <a:t>p </a:t>
            </a:r>
            <a:r>
              <a:rPr lang="en-US">
                <a:solidFill>
                  <a:schemeClr val="accent2"/>
                </a:solidFill>
              </a:rPr>
              <a:t>random</a:t>
            </a:r>
            <a:endParaRPr lang="en-US" altLang="he-IL">
              <a:solidFill>
                <a:schemeClr val="accent2"/>
              </a:solidFill>
            </a:endParaRP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2651125" y="27844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s</a:t>
            </a:r>
            <a:r>
              <a:rPr lang="en-US" baseline="-25000"/>
              <a:t>0</a:t>
            </a:r>
            <a:endParaRPr lang="en-US" altLang="he-IL" baseline="-25000"/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5029200" y="28194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s</a:t>
            </a:r>
            <a:r>
              <a:rPr lang="en-US" baseline="-25000"/>
              <a:t>1</a:t>
            </a:r>
            <a:endParaRPr lang="en-US" altLang="he-IL" baseline="-25000"/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2667000" y="4876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s</a:t>
            </a:r>
            <a:r>
              <a:rPr lang="en-US" baseline="-25000"/>
              <a:t>3</a:t>
            </a:r>
            <a:endParaRPr lang="en-US" altLang="he-IL" baseline="-25000"/>
          </a:p>
        </p:txBody>
      </p:sp>
      <p:sp>
        <p:nvSpPr>
          <p:cNvPr id="45071" name="Rectangle 15"/>
          <p:cNvSpPr>
            <a:spLocks noChangeArrowheads="1"/>
          </p:cNvSpPr>
          <p:nvPr/>
        </p:nvSpPr>
        <p:spPr bwMode="auto">
          <a:xfrm>
            <a:off x="5181600" y="4800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s</a:t>
            </a:r>
            <a:r>
              <a:rPr lang="en-US" baseline="-25000"/>
              <a:t>2</a:t>
            </a:r>
            <a:endParaRPr lang="en-US" altLang="he-IL" baseline="-25000"/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3048000" y="3200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0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4800600" y="3200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1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4800600" y="449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2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3048000" y="449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3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1981200" y="5943600"/>
            <a:ext cx="596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30000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>
                <a:solidFill>
                  <a:schemeClr val="accent2"/>
                </a:solidFill>
              </a:rPr>
              <a:t>(s</a:t>
            </a:r>
            <a:r>
              <a:rPr lang="en-US" baseline="-25000">
                <a:solidFill>
                  <a:schemeClr val="accent2"/>
                </a:solidFill>
              </a:rPr>
              <a:t>0</a:t>
            </a:r>
            <a:r>
              <a:rPr lang="en-US">
                <a:solidFill>
                  <a:schemeClr val="accent2"/>
                </a:solidFill>
              </a:rPr>
              <a:t>)</a:t>
            </a:r>
            <a:r>
              <a:rPr lang="en-US"/>
              <a:t> = 0 +</a:t>
            </a:r>
            <a:r>
              <a:rPr lang="en-US">
                <a:latin typeface="Symbol" pitchFamily="18" charset="2"/>
              </a:rPr>
              <a:t>g</a:t>
            </a:r>
            <a:r>
              <a:rPr lang="en-US"/>
              <a:t> [</a:t>
            </a:r>
            <a:r>
              <a:rPr lang="en-US">
                <a:solidFill>
                  <a:srgbClr val="009900"/>
                </a:solidFill>
                <a:latin typeface="Symbol" pitchFamily="18" charset="2"/>
              </a:rPr>
              <a:t>p(</a:t>
            </a:r>
            <a:r>
              <a:rPr lang="en-US">
                <a:solidFill>
                  <a:srgbClr val="009900"/>
                </a:solidFill>
              </a:rPr>
              <a:t>s</a:t>
            </a:r>
            <a:r>
              <a:rPr lang="en-US" baseline="-25000">
                <a:solidFill>
                  <a:srgbClr val="009900"/>
                </a:solidFill>
              </a:rPr>
              <a:t>0</a:t>
            </a:r>
            <a:r>
              <a:rPr lang="en-US">
                <a:solidFill>
                  <a:srgbClr val="009900"/>
                </a:solidFill>
              </a:rPr>
              <a:t>,+1)</a:t>
            </a: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30000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>
                <a:solidFill>
                  <a:schemeClr val="accent2"/>
                </a:solidFill>
              </a:rPr>
              <a:t>(s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)</a:t>
            </a:r>
            <a:r>
              <a:rPr lang="en-US"/>
              <a:t> + </a:t>
            </a:r>
            <a:r>
              <a:rPr lang="en-US">
                <a:solidFill>
                  <a:srgbClr val="009900"/>
                </a:solidFill>
                <a:latin typeface="Symbol" pitchFamily="18" charset="2"/>
              </a:rPr>
              <a:t>p(</a:t>
            </a:r>
            <a:r>
              <a:rPr lang="en-US">
                <a:solidFill>
                  <a:srgbClr val="009900"/>
                </a:solidFill>
              </a:rPr>
              <a:t>s</a:t>
            </a:r>
            <a:r>
              <a:rPr lang="en-US" baseline="-25000">
                <a:solidFill>
                  <a:srgbClr val="009900"/>
                </a:solidFill>
              </a:rPr>
              <a:t>0</a:t>
            </a:r>
            <a:r>
              <a:rPr lang="en-US">
                <a:solidFill>
                  <a:srgbClr val="009900"/>
                </a:solidFill>
              </a:rPr>
              <a:t>,-1)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30000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>
                <a:solidFill>
                  <a:schemeClr val="accent2"/>
                </a:solidFill>
              </a:rPr>
              <a:t>(s</a:t>
            </a:r>
            <a:r>
              <a:rPr lang="en-US" baseline="-25000">
                <a:solidFill>
                  <a:schemeClr val="accent2"/>
                </a:solidFill>
              </a:rPr>
              <a:t>3</a:t>
            </a:r>
            <a:r>
              <a:rPr lang="en-US">
                <a:solidFill>
                  <a:schemeClr val="accent2"/>
                </a:solidFill>
              </a:rPr>
              <a:t>)</a:t>
            </a:r>
            <a:r>
              <a:rPr lang="en-US"/>
              <a:t> ]</a:t>
            </a:r>
            <a:endParaRPr lang="en-US" altLang="he-IL"/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152400" y="4572000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n-US" i="1">
                <a:solidFill>
                  <a:srgbClr val="FF0000"/>
                </a:solidFill>
              </a:rPr>
              <a:t>a: R(s</a:t>
            </a:r>
            <a:r>
              <a:rPr lang="en-US" i="1" baseline="-25000">
                <a:solidFill>
                  <a:srgbClr val="FF0000"/>
                </a:solidFill>
              </a:rPr>
              <a:t>i</a:t>
            </a:r>
            <a:r>
              <a:rPr lang="en-US" i="1">
                <a:solidFill>
                  <a:srgbClr val="FF0000"/>
                </a:solidFill>
              </a:rPr>
              <a:t>,a) = i</a:t>
            </a:r>
            <a:endParaRPr lang="en-US" altLang="he-IL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1B91-E3E6-4E1B-8A75-02577BDCD75E}" type="slidenum">
              <a:rPr lang="en-US"/>
              <a:pPr/>
              <a:t>22</a:t>
            </a:fld>
            <a:endParaRPr lang="en-US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Algorithms -Policy Evaluation </a:t>
            </a:r>
            <a:r>
              <a:rPr lang="en-US" altLang="he-IL" sz="3600"/>
              <a:t>Example</a:t>
            </a:r>
          </a:p>
        </p:txBody>
      </p:sp>
      <p:sp>
        <p:nvSpPr>
          <p:cNvPr id="47107" name="Oval 3"/>
          <p:cNvSpPr>
            <a:spLocks noChangeArrowheads="1"/>
          </p:cNvSpPr>
          <p:nvPr/>
        </p:nvSpPr>
        <p:spPr bwMode="auto">
          <a:xfrm>
            <a:off x="2514600" y="2743200"/>
            <a:ext cx="685800" cy="60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2514600" y="4800600"/>
            <a:ext cx="685800" cy="60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4953000" y="2743200"/>
            <a:ext cx="685800" cy="60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Oval 6"/>
          <p:cNvSpPr>
            <a:spLocks noChangeArrowheads="1"/>
          </p:cNvSpPr>
          <p:nvPr/>
        </p:nvSpPr>
        <p:spPr bwMode="auto">
          <a:xfrm>
            <a:off x="5029200" y="4724400"/>
            <a:ext cx="685800" cy="60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>
            <a:off x="3221038" y="3048000"/>
            <a:ext cx="1731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>
            <a:off x="5334000" y="3373438"/>
            <a:ext cx="0" cy="1350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2819400" y="3373438"/>
            <a:ext cx="0" cy="1427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3221038" y="5105400"/>
            <a:ext cx="1808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365125" y="2708275"/>
            <a:ext cx="15541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09900"/>
                </a:solidFill>
              </a:rPr>
              <a:t>A={+1,-1}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09900"/>
                </a:solidFill>
                <a:latin typeface="Symbol" pitchFamily="18" charset="2"/>
              </a:rPr>
              <a:t>g</a:t>
            </a:r>
            <a:r>
              <a:rPr lang="en-US">
                <a:solidFill>
                  <a:srgbClr val="009900"/>
                </a:solidFill>
              </a:rPr>
              <a:t> = 1/2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09900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rgbClr val="009900"/>
                </a:solidFill>
              </a:rPr>
              <a:t>(s</a:t>
            </a:r>
            <a:r>
              <a:rPr lang="en-US" baseline="-25000">
                <a:solidFill>
                  <a:srgbClr val="009900"/>
                </a:solidFill>
              </a:rPr>
              <a:t>i</a:t>
            </a:r>
            <a:r>
              <a:rPr lang="en-US">
                <a:solidFill>
                  <a:srgbClr val="009900"/>
                </a:solidFill>
              </a:rPr>
              <a:t>,a)= s</a:t>
            </a:r>
            <a:r>
              <a:rPr lang="en-US" baseline="-25000">
                <a:solidFill>
                  <a:srgbClr val="009900"/>
                </a:solidFill>
              </a:rPr>
              <a:t>i+a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  <a:latin typeface="Symbol" pitchFamily="18" charset="2"/>
              </a:rPr>
              <a:t>p </a:t>
            </a:r>
            <a:r>
              <a:rPr lang="en-US">
                <a:solidFill>
                  <a:schemeClr val="accent2"/>
                </a:solidFill>
              </a:rPr>
              <a:t>random</a:t>
            </a:r>
            <a:endParaRPr lang="en-US" altLang="he-IL">
              <a:solidFill>
                <a:schemeClr val="accent2"/>
              </a:solidFill>
            </a:endParaRP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2651125" y="27844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s</a:t>
            </a:r>
            <a:r>
              <a:rPr lang="en-US" baseline="-25000"/>
              <a:t>0</a:t>
            </a:r>
            <a:endParaRPr lang="en-US" altLang="he-IL" baseline="-25000"/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5029200" y="28194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s</a:t>
            </a:r>
            <a:r>
              <a:rPr lang="en-US" baseline="-25000"/>
              <a:t>1</a:t>
            </a:r>
            <a:endParaRPr lang="en-US" altLang="he-IL" baseline="-25000"/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2667000" y="4876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s</a:t>
            </a:r>
            <a:r>
              <a:rPr lang="en-US" baseline="-25000"/>
              <a:t>3</a:t>
            </a:r>
            <a:endParaRPr lang="en-US" altLang="he-IL" baseline="-25000"/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5181600" y="4800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s</a:t>
            </a:r>
            <a:r>
              <a:rPr lang="en-US" baseline="-25000"/>
              <a:t>2</a:t>
            </a:r>
            <a:endParaRPr lang="en-US" altLang="he-IL" baseline="-25000"/>
          </a:p>
        </p:txBody>
      </p:sp>
      <p:sp>
        <p:nvSpPr>
          <p:cNvPr id="47120" name="Rectangle 16"/>
          <p:cNvSpPr>
            <a:spLocks noChangeArrowheads="1"/>
          </p:cNvSpPr>
          <p:nvPr/>
        </p:nvSpPr>
        <p:spPr bwMode="auto">
          <a:xfrm>
            <a:off x="228600" y="4419600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  <a:latin typeface="Symbol" pitchFamily="18" charset="2"/>
              </a:rPr>
              <a:t>"</a:t>
            </a:r>
            <a:r>
              <a:rPr lang="en-US" i="1">
                <a:solidFill>
                  <a:srgbClr val="FF0000"/>
                </a:solidFill>
              </a:rPr>
              <a:t>a: R(s</a:t>
            </a:r>
            <a:r>
              <a:rPr lang="en-US" i="1" baseline="-25000">
                <a:solidFill>
                  <a:srgbClr val="FF0000"/>
                </a:solidFill>
              </a:rPr>
              <a:t>i</a:t>
            </a:r>
            <a:r>
              <a:rPr lang="en-US" i="1">
                <a:solidFill>
                  <a:srgbClr val="FF0000"/>
                </a:solidFill>
              </a:rPr>
              <a:t>,a) = i</a:t>
            </a:r>
            <a:endParaRPr lang="en-US" altLang="he-IL" i="1">
              <a:solidFill>
                <a:srgbClr val="FF0000"/>
              </a:solidFill>
            </a:endParaRPr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3048000" y="3200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0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4800600" y="3200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1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4800600" y="449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2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3048000" y="449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3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2438400" y="5943600"/>
            <a:ext cx="409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30000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>
                <a:solidFill>
                  <a:schemeClr val="accent2"/>
                </a:solidFill>
              </a:rPr>
              <a:t>(s</a:t>
            </a:r>
            <a:r>
              <a:rPr lang="en-US" baseline="-25000">
                <a:solidFill>
                  <a:schemeClr val="accent2"/>
                </a:solidFill>
              </a:rPr>
              <a:t>0</a:t>
            </a:r>
            <a:r>
              <a:rPr lang="en-US">
                <a:solidFill>
                  <a:schemeClr val="accent2"/>
                </a:solidFill>
              </a:rPr>
              <a:t>)</a:t>
            </a:r>
            <a:r>
              <a:rPr lang="en-US"/>
              <a:t> = 0 + (</a:t>
            </a: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30000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>
                <a:solidFill>
                  <a:schemeClr val="accent2"/>
                </a:solidFill>
              </a:rPr>
              <a:t>(s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)</a:t>
            </a:r>
            <a:r>
              <a:rPr lang="en-US"/>
              <a:t> + </a:t>
            </a: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30000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>
                <a:solidFill>
                  <a:schemeClr val="accent2"/>
                </a:solidFill>
              </a:rPr>
              <a:t>(s</a:t>
            </a:r>
            <a:r>
              <a:rPr lang="en-US" baseline="-25000">
                <a:solidFill>
                  <a:schemeClr val="accent2"/>
                </a:solidFill>
              </a:rPr>
              <a:t>3</a:t>
            </a:r>
            <a:r>
              <a:rPr lang="en-US">
                <a:solidFill>
                  <a:schemeClr val="accent2"/>
                </a:solidFill>
              </a:rPr>
              <a:t>)</a:t>
            </a:r>
            <a:r>
              <a:rPr lang="en-US"/>
              <a:t> )/4</a:t>
            </a:r>
            <a:endParaRPr lang="en-US" altLang="he-IL"/>
          </a:p>
        </p:txBody>
      </p:sp>
      <p:sp>
        <p:nvSpPr>
          <p:cNvPr id="47126" name="Rectangle 22"/>
          <p:cNvSpPr>
            <a:spLocks noChangeArrowheads="1"/>
          </p:cNvSpPr>
          <p:nvPr/>
        </p:nvSpPr>
        <p:spPr bwMode="auto">
          <a:xfrm>
            <a:off x="6080125" y="2632075"/>
            <a:ext cx="18049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30000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>
                <a:solidFill>
                  <a:schemeClr val="accent2"/>
                </a:solidFill>
              </a:rPr>
              <a:t>(s</a:t>
            </a:r>
            <a:r>
              <a:rPr lang="en-US" baseline="-25000">
                <a:solidFill>
                  <a:schemeClr val="accent2"/>
                </a:solidFill>
              </a:rPr>
              <a:t>0</a:t>
            </a:r>
            <a:r>
              <a:rPr lang="en-US">
                <a:solidFill>
                  <a:schemeClr val="accent2"/>
                </a:solidFill>
              </a:rPr>
              <a:t>) = 5/3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30000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>
                <a:solidFill>
                  <a:schemeClr val="accent2"/>
                </a:solidFill>
              </a:rPr>
              <a:t>(s</a:t>
            </a:r>
            <a:r>
              <a:rPr lang="en-US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) = 7/3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30000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>
                <a:solidFill>
                  <a:schemeClr val="accent2"/>
                </a:solidFill>
              </a:rPr>
              <a:t>(s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) = 11/3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30000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>
                <a:solidFill>
                  <a:schemeClr val="accent2"/>
                </a:solidFill>
              </a:rPr>
              <a:t>(s</a:t>
            </a:r>
            <a:r>
              <a:rPr lang="en-US" baseline="-25000">
                <a:solidFill>
                  <a:schemeClr val="accent2"/>
                </a:solidFill>
              </a:rPr>
              <a:t>3</a:t>
            </a:r>
            <a:r>
              <a:rPr lang="en-US">
                <a:solidFill>
                  <a:schemeClr val="accent2"/>
                </a:solidFill>
              </a:rPr>
              <a:t>) = 13/3</a:t>
            </a:r>
            <a:endParaRPr lang="en-US" altLang="he-IL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D954-E9C8-4098-A85F-4EDBCE0C37B9}" type="slidenum">
              <a:rPr lang="en-US"/>
              <a:pPr/>
              <a:t>23</a:t>
            </a:fld>
            <a:endParaRPr lang="en-US" alt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he-IL"/>
              <a:t>Algorithms - optimal control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838200" y="19812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he-IL">
                <a:solidFill>
                  <a:srgbClr val="FF0000"/>
                </a:solidFill>
              </a:rPr>
              <a:t>State-Action Value function: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914400" y="3810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he-IL"/>
              <a:t>Note</a:t>
            </a:r>
          </a:p>
        </p:txBody>
      </p:sp>
      <p:graphicFrame>
        <p:nvGraphicFramePr>
          <p:cNvPr id="49157" name="Object 5"/>
          <p:cNvGraphicFramePr>
            <a:graphicFrameLocks/>
          </p:cNvGraphicFramePr>
          <p:nvPr/>
        </p:nvGraphicFramePr>
        <p:xfrm>
          <a:off x="1981200" y="3733800"/>
          <a:ext cx="34544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1" name="Equation" r:id="rId4" imgW="3454400" imgH="744538" progId="Equation.3">
                  <p:embed/>
                </p:oleObj>
              </mc:Choice>
              <mc:Fallback>
                <p:oleObj name="Equation" r:id="rId4" imgW="3454400" imgH="744538" progId="Equation.3">
                  <p:embed/>
                  <p:pic>
                    <p:nvPicPr>
                      <p:cNvPr id="0" name="Picture 1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733800"/>
                        <a:ext cx="3454400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1965325" y="2833688"/>
            <a:ext cx="6088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 b="1" i="1">
                <a:solidFill>
                  <a:srgbClr val="660066"/>
                </a:solidFill>
              </a:rPr>
              <a:t>Q</a:t>
            </a:r>
            <a:r>
              <a:rPr lang="en-US" altLang="he-IL" sz="2800" b="1" i="1" baseline="30000">
                <a:solidFill>
                  <a:srgbClr val="660066"/>
                </a:solidFill>
                <a:latin typeface="Symbol" pitchFamily="18" charset="2"/>
              </a:rPr>
              <a:t>p</a:t>
            </a:r>
            <a:r>
              <a:rPr lang="en-US" altLang="he-IL" sz="2800" b="1" i="1">
                <a:solidFill>
                  <a:srgbClr val="660066"/>
                </a:solidFill>
              </a:rPr>
              <a:t>(s,a)</a:t>
            </a:r>
            <a:r>
              <a:rPr lang="en-US" altLang="he-IL" sz="2800" b="1" i="1">
                <a:solidFill>
                  <a:srgbClr val="660066"/>
                </a:solidFill>
                <a:latin typeface="Symbol" pitchFamily="18" charset="2"/>
              </a:rPr>
              <a:t> = </a:t>
            </a:r>
            <a:r>
              <a:rPr lang="en-US" altLang="he-IL" sz="2800" b="1" i="1">
                <a:solidFill>
                  <a:srgbClr val="660066"/>
                </a:solidFill>
              </a:rPr>
              <a:t>E [ R(s,a)] + </a:t>
            </a:r>
            <a:r>
              <a:rPr lang="en-US" altLang="he-IL" sz="2800" b="1" i="1">
                <a:solidFill>
                  <a:srgbClr val="660066"/>
                </a:solidFill>
                <a:latin typeface="Symbol" pitchFamily="18" charset="2"/>
              </a:rPr>
              <a:t>g </a:t>
            </a:r>
            <a:r>
              <a:rPr lang="en-US" altLang="he-IL" sz="2800" b="1" i="1">
                <a:solidFill>
                  <a:srgbClr val="660066"/>
                </a:solidFill>
              </a:rPr>
              <a:t>E</a:t>
            </a:r>
            <a:r>
              <a:rPr lang="en-US" altLang="he-IL" sz="2800" b="1" i="1" baseline="-25000">
                <a:solidFill>
                  <a:srgbClr val="660066"/>
                </a:solidFill>
              </a:rPr>
              <a:t>s’~ (s,a)</a:t>
            </a:r>
            <a:r>
              <a:rPr lang="en-US" altLang="he-IL" sz="3600" b="1" i="1">
                <a:solidFill>
                  <a:srgbClr val="FF0000"/>
                </a:solidFill>
              </a:rPr>
              <a:t> </a:t>
            </a:r>
            <a:r>
              <a:rPr lang="en-US" altLang="he-IL" sz="2800" b="1" i="1">
                <a:solidFill>
                  <a:srgbClr val="660066"/>
                </a:solidFill>
                <a:latin typeface="Symbol" pitchFamily="18" charset="2"/>
              </a:rPr>
              <a:t>[ </a:t>
            </a:r>
            <a:r>
              <a:rPr lang="en-US" altLang="he-IL" sz="2800" b="1" i="1">
                <a:solidFill>
                  <a:srgbClr val="660066"/>
                </a:solidFill>
              </a:rPr>
              <a:t>V</a:t>
            </a:r>
            <a:r>
              <a:rPr lang="en-US" altLang="he-IL" sz="2800" b="1" i="1" baseline="30000">
                <a:solidFill>
                  <a:srgbClr val="660066"/>
                </a:solidFill>
                <a:latin typeface="Symbol" pitchFamily="18" charset="2"/>
              </a:rPr>
              <a:t>p</a:t>
            </a:r>
            <a:r>
              <a:rPr lang="en-US" altLang="he-IL" sz="2800" b="1" i="1">
                <a:solidFill>
                  <a:srgbClr val="660066"/>
                </a:solidFill>
              </a:rPr>
              <a:t>(s’)]</a:t>
            </a: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1143000" y="4419600"/>
            <a:ext cx="3867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>
                <a:cs typeface="Times New Roman" pitchFamily="18" charset="0"/>
              </a:rPr>
              <a:t>For a deterministic policy  </a:t>
            </a:r>
            <a:r>
              <a:rPr lang="en-US" altLang="he-IL">
                <a:latin typeface="Symbol" pitchFamily="18" charset="2"/>
              </a:rPr>
              <a:t>p</a:t>
            </a:r>
            <a:r>
              <a:rPr lang="en-US" altLang="he-IL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184F-49D9-4626-9FAF-1451C892B49D}" type="slidenum">
              <a:rPr lang="en-US"/>
              <a:pPr/>
              <a:t>24</a:t>
            </a:fld>
            <a:endParaRPr lang="en-US" alt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Algorithms - optimal control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1066800" y="20574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he-IL" i="1">
                <a:solidFill>
                  <a:srgbClr val="FF0000"/>
                </a:solidFill>
              </a:rPr>
              <a:t>CLAIM:</a:t>
            </a:r>
            <a:r>
              <a:rPr lang="en-US" altLang="he-IL">
                <a:solidFill>
                  <a:srgbClr val="FF0000"/>
                </a:solidFill>
              </a:rPr>
              <a:t> A policy </a:t>
            </a:r>
            <a:r>
              <a:rPr lang="en-US" altLang="he-IL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altLang="he-IL">
                <a:solidFill>
                  <a:srgbClr val="FF0000"/>
                </a:solidFill>
              </a:rPr>
              <a:t> is optimal if and only if at each state </a:t>
            </a:r>
            <a:r>
              <a:rPr lang="en-US" altLang="he-IL" i="1">
                <a:solidFill>
                  <a:srgbClr val="FF0000"/>
                </a:solidFill>
              </a:rPr>
              <a:t>s</a:t>
            </a:r>
            <a:r>
              <a:rPr lang="en-US" altLang="he-IL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2117725" y="2681288"/>
            <a:ext cx="64119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 b="1" i="1" dirty="0" err="1">
                <a:solidFill>
                  <a:srgbClr val="FF0000"/>
                </a:solidFill>
              </a:rPr>
              <a:t>V</a:t>
            </a:r>
            <a:r>
              <a:rPr lang="en-US" altLang="he-IL" sz="2800" b="1" i="1" baseline="30000" dirty="0" err="1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altLang="he-IL" sz="2800" b="1" i="1" dirty="0">
                <a:solidFill>
                  <a:srgbClr val="FF0000"/>
                </a:solidFill>
              </a:rPr>
              <a:t>(s)</a:t>
            </a:r>
            <a:r>
              <a:rPr lang="en-US" altLang="he-IL" sz="2800" b="1" i="1" dirty="0">
                <a:solidFill>
                  <a:srgbClr val="FF0000"/>
                </a:solidFill>
                <a:latin typeface="Symbol" pitchFamily="18" charset="2"/>
              </a:rPr>
              <a:t> = </a:t>
            </a:r>
            <a:r>
              <a:rPr lang="en-US" altLang="he-IL" sz="2800" b="1" i="1" dirty="0" err="1">
                <a:solidFill>
                  <a:srgbClr val="FF0000"/>
                </a:solidFill>
              </a:rPr>
              <a:t>MAX</a:t>
            </a:r>
            <a:r>
              <a:rPr lang="en-US" altLang="he-IL" sz="2800" b="1" i="1" baseline="-25000" dirty="0" err="1">
                <a:solidFill>
                  <a:srgbClr val="FF0000"/>
                </a:solidFill>
              </a:rPr>
              <a:t>a</a:t>
            </a:r>
            <a:r>
              <a:rPr lang="en-US" altLang="he-IL" sz="2800" b="1" i="1" dirty="0">
                <a:solidFill>
                  <a:srgbClr val="FF0000"/>
                </a:solidFill>
              </a:rPr>
              <a:t> </a:t>
            </a:r>
            <a:r>
              <a:rPr lang="en-US" altLang="he-IL" sz="2800" b="1" i="1" dirty="0">
                <a:solidFill>
                  <a:srgbClr val="FF0000"/>
                </a:solidFill>
                <a:latin typeface="Symbol" pitchFamily="18" charset="2"/>
              </a:rPr>
              <a:t>{</a:t>
            </a:r>
            <a:r>
              <a:rPr lang="en-US" altLang="he-IL" sz="2800" b="1" i="1" dirty="0" err="1">
                <a:solidFill>
                  <a:srgbClr val="FF0000"/>
                </a:solidFill>
              </a:rPr>
              <a:t>Q</a:t>
            </a:r>
            <a:r>
              <a:rPr lang="en-US" altLang="he-IL" sz="2800" b="1" i="1" baseline="30000" dirty="0" err="1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altLang="he-IL" sz="2800" b="1" i="1" dirty="0">
                <a:solidFill>
                  <a:srgbClr val="FF0000"/>
                </a:solidFill>
              </a:rPr>
              <a:t>(</a:t>
            </a:r>
            <a:r>
              <a:rPr lang="en-US" altLang="he-IL" sz="2800" b="1" i="1" dirty="0" err="1">
                <a:solidFill>
                  <a:srgbClr val="FF0000"/>
                </a:solidFill>
              </a:rPr>
              <a:t>s,a</a:t>
            </a:r>
            <a:r>
              <a:rPr lang="en-US" altLang="he-IL" sz="2800" b="1" i="1" dirty="0">
                <a:solidFill>
                  <a:srgbClr val="FF0000"/>
                </a:solidFill>
              </a:rPr>
              <a:t>)}        (Bellman Eq.)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974725" y="3641725"/>
            <a:ext cx="751551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i="1" dirty="0">
                <a:solidFill>
                  <a:schemeClr val="accent2"/>
                </a:solidFill>
              </a:rPr>
              <a:t>PROOF: (part I)</a:t>
            </a:r>
            <a:r>
              <a:rPr lang="en-US" altLang="he-IL" dirty="0">
                <a:solidFill>
                  <a:schemeClr val="accent2"/>
                </a:solidFill>
              </a:rPr>
              <a:t>  Assume there is a state </a:t>
            </a:r>
            <a:r>
              <a:rPr lang="en-US" altLang="he-IL" i="1" dirty="0">
                <a:solidFill>
                  <a:srgbClr val="009900"/>
                </a:solidFill>
              </a:rPr>
              <a:t>s</a:t>
            </a:r>
            <a:r>
              <a:rPr lang="en-US" altLang="he-IL" dirty="0">
                <a:solidFill>
                  <a:schemeClr val="accent2"/>
                </a:solidFill>
              </a:rPr>
              <a:t> and action </a:t>
            </a:r>
            <a:r>
              <a:rPr lang="en-US" altLang="he-IL" i="1" dirty="0">
                <a:solidFill>
                  <a:srgbClr val="009900"/>
                </a:solidFill>
              </a:rPr>
              <a:t>a</a:t>
            </a:r>
            <a:r>
              <a:rPr lang="en-US" altLang="he-IL" dirty="0">
                <a:solidFill>
                  <a:schemeClr val="accent2"/>
                </a:solidFill>
              </a:rPr>
              <a:t> </a:t>
            </a:r>
            <a:r>
              <a:rPr lang="en-US" altLang="he-IL" dirty="0" err="1">
                <a:solidFill>
                  <a:schemeClr val="accent2"/>
                </a:solidFill>
              </a:rPr>
              <a:t>s.t.</a:t>
            </a:r>
            <a:r>
              <a:rPr lang="en-US" altLang="he-IL" dirty="0">
                <a:solidFill>
                  <a:schemeClr val="accent2"/>
                </a:solidFill>
              </a:rPr>
              <a:t>,</a:t>
            </a:r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1812925" y="43275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1965325" y="4281488"/>
            <a:ext cx="242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 b="1" i="1">
                <a:solidFill>
                  <a:schemeClr val="accent2"/>
                </a:solidFill>
              </a:rPr>
              <a:t>V</a:t>
            </a:r>
            <a:r>
              <a:rPr lang="en-US" altLang="he-IL" sz="2800" b="1" i="1" baseline="30000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 altLang="he-IL" sz="2800" b="1" i="1">
                <a:solidFill>
                  <a:schemeClr val="accent2"/>
                </a:solidFill>
              </a:rPr>
              <a:t>(s)</a:t>
            </a:r>
            <a:r>
              <a:rPr lang="en-US" altLang="he-IL" sz="2800" b="1" i="1">
                <a:solidFill>
                  <a:schemeClr val="accent2"/>
                </a:solidFill>
                <a:latin typeface="Symbol" pitchFamily="18" charset="2"/>
              </a:rPr>
              <a:t> &lt; </a:t>
            </a:r>
            <a:r>
              <a:rPr lang="en-US" altLang="he-IL" sz="2800" b="1" i="1">
                <a:solidFill>
                  <a:schemeClr val="accent2"/>
                </a:solidFill>
              </a:rPr>
              <a:t>Q</a:t>
            </a:r>
            <a:r>
              <a:rPr lang="en-US" altLang="he-IL" sz="2800" b="1" i="1" baseline="30000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 altLang="he-IL" sz="2800" b="1" i="1">
                <a:solidFill>
                  <a:schemeClr val="accent2"/>
                </a:solidFill>
              </a:rPr>
              <a:t>(s,a).</a:t>
            </a: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974725" y="4784725"/>
            <a:ext cx="7259638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>
                <a:solidFill>
                  <a:schemeClr val="accent2"/>
                </a:solidFill>
              </a:rPr>
              <a:t>Then the strategy of performing </a:t>
            </a:r>
            <a:r>
              <a:rPr lang="en-US" altLang="he-IL" i="1">
                <a:solidFill>
                  <a:srgbClr val="009900"/>
                </a:solidFill>
              </a:rPr>
              <a:t>a</a:t>
            </a:r>
            <a:r>
              <a:rPr lang="en-US" altLang="he-IL">
                <a:solidFill>
                  <a:schemeClr val="accent2"/>
                </a:solidFill>
              </a:rPr>
              <a:t> at state </a:t>
            </a:r>
            <a:r>
              <a:rPr lang="en-US" altLang="he-IL" i="1">
                <a:solidFill>
                  <a:srgbClr val="009900"/>
                </a:solidFill>
              </a:rPr>
              <a:t>s</a:t>
            </a:r>
            <a:r>
              <a:rPr lang="en-US" altLang="he-IL">
                <a:solidFill>
                  <a:schemeClr val="accent2"/>
                </a:solidFill>
              </a:rPr>
              <a:t> (the first time)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>
                <a:solidFill>
                  <a:schemeClr val="accent2"/>
                </a:solidFill>
              </a:rPr>
              <a:t>is better than </a:t>
            </a:r>
            <a:r>
              <a:rPr lang="en-US" altLang="he-IL" sz="2800" b="1" i="1">
                <a:solidFill>
                  <a:schemeClr val="accent2"/>
                </a:solidFill>
                <a:latin typeface="Symbol" pitchFamily="18" charset="2"/>
              </a:rPr>
              <a:t>p.</a:t>
            </a: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974725" y="5699125"/>
            <a:ext cx="627062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>
                <a:solidFill>
                  <a:schemeClr val="accent2"/>
                </a:solidFill>
              </a:rPr>
              <a:t>This is true each time we visit </a:t>
            </a:r>
            <a:r>
              <a:rPr lang="en-US" altLang="he-IL" i="1">
                <a:solidFill>
                  <a:srgbClr val="009900"/>
                </a:solidFill>
              </a:rPr>
              <a:t>s</a:t>
            </a:r>
            <a:r>
              <a:rPr lang="en-US" altLang="he-IL">
                <a:solidFill>
                  <a:schemeClr val="accent2"/>
                </a:solidFill>
              </a:rPr>
              <a:t>, so the policy that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>
                <a:solidFill>
                  <a:schemeClr val="accent2"/>
                </a:solidFill>
              </a:rPr>
              <a:t>performs action </a:t>
            </a:r>
            <a:r>
              <a:rPr lang="en-US" altLang="he-IL" i="1">
                <a:solidFill>
                  <a:srgbClr val="009900"/>
                </a:solidFill>
              </a:rPr>
              <a:t>a</a:t>
            </a:r>
            <a:r>
              <a:rPr lang="en-US" altLang="he-IL">
                <a:solidFill>
                  <a:schemeClr val="accent2"/>
                </a:solidFill>
              </a:rPr>
              <a:t> at state </a:t>
            </a:r>
            <a:r>
              <a:rPr lang="en-US" altLang="he-IL" i="1">
                <a:solidFill>
                  <a:srgbClr val="009900"/>
                </a:solidFill>
              </a:rPr>
              <a:t>s</a:t>
            </a:r>
            <a:r>
              <a:rPr lang="en-US" altLang="he-IL">
                <a:solidFill>
                  <a:schemeClr val="accent2"/>
                </a:solidFill>
              </a:rPr>
              <a:t> is better than </a:t>
            </a:r>
            <a:r>
              <a:rPr lang="en-US" altLang="he-IL" sz="2800" b="1" i="1">
                <a:solidFill>
                  <a:schemeClr val="accent2"/>
                </a:solidFill>
                <a:latin typeface="Symbol" pitchFamily="18" charset="2"/>
              </a:rPr>
              <a:t>p.</a:t>
            </a:r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7527925" y="615632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>
                <a:solidFill>
                  <a:schemeClr val="accent2"/>
                </a:solidFill>
                <a:latin typeface="Wingdings" pitchFamily="2" charset="2"/>
              </a:rPr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184F-49D9-4626-9FAF-1451C892B49D}" type="slidenum">
              <a:rPr lang="en-US"/>
              <a:pPr/>
              <a:t>25</a:t>
            </a:fld>
            <a:endParaRPr lang="en-US" alt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Algorithms - optimal control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883593" y="1529354"/>
            <a:ext cx="7793865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i="1" dirty="0">
                <a:solidFill>
                  <a:schemeClr val="accent2"/>
                </a:solidFill>
              </a:rPr>
              <a:t>PROOF: (part II, sketch)</a:t>
            </a:r>
            <a:r>
              <a:rPr lang="en-US" altLang="he-IL" dirty="0">
                <a:solidFill>
                  <a:schemeClr val="accent2"/>
                </a:solidFill>
              </a:rPr>
              <a:t>  The main issue is that V</a:t>
            </a:r>
            <a:r>
              <a:rPr lang="en-US" altLang="he-IL" baseline="30000" dirty="0">
                <a:solidFill>
                  <a:schemeClr val="accent2"/>
                </a:solidFill>
              </a:rPr>
              <a:t>*</a:t>
            </a:r>
            <a:r>
              <a:rPr lang="en-US" altLang="he-IL" dirty="0">
                <a:solidFill>
                  <a:schemeClr val="accent2"/>
                </a:solidFill>
              </a:rPr>
              <a:t> is unique.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dirty="0">
                <a:solidFill>
                  <a:schemeClr val="accent2"/>
                </a:solidFill>
              </a:rPr>
              <a:t>We define a non-linear operator T:</a:t>
            </a:r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1812925" y="43275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819461" y="3351212"/>
            <a:ext cx="7219990" cy="3047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dirty="0">
                <a:solidFill>
                  <a:schemeClr val="accent2"/>
                </a:solidFill>
              </a:rPr>
              <a:t>The operator T is contracting: ||TV</a:t>
            </a:r>
            <a:r>
              <a:rPr lang="en-US" altLang="he-IL" baseline="-25000" dirty="0">
                <a:solidFill>
                  <a:schemeClr val="accent2"/>
                </a:solidFill>
              </a:rPr>
              <a:t>1 </a:t>
            </a:r>
            <a:r>
              <a:rPr lang="en-US" altLang="he-IL" dirty="0">
                <a:solidFill>
                  <a:schemeClr val="accent2"/>
                </a:solidFill>
              </a:rPr>
              <a:t>–TV</a:t>
            </a:r>
            <a:r>
              <a:rPr lang="en-US" altLang="he-IL" baseline="-25000" dirty="0">
                <a:solidFill>
                  <a:schemeClr val="accent2"/>
                </a:solidFill>
              </a:rPr>
              <a:t>2</a:t>
            </a:r>
            <a:r>
              <a:rPr lang="en-US" altLang="he-IL" dirty="0">
                <a:solidFill>
                  <a:schemeClr val="accent2"/>
                </a:solidFill>
              </a:rPr>
              <a:t>||</a:t>
            </a:r>
            <a:r>
              <a:rPr lang="en-US" altLang="he-IL" baseline="-25000" dirty="0">
                <a:solidFill>
                  <a:schemeClr val="accent2"/>
                </a:solidFill>
              </a:rPr>
              <a:t>∞</a:t>
            </a:r>
            <a:r>
              <a:rPr lang="en-US" altLang="he-IL" dirty="0">
                <a:solidFill>
                  <a:schemeClr val="accent2"/>
                </a:solidFill>
              </a:rPr>
              <a:t> </a:t>
            </a:r>
            <a:r>
              <a:rPr lang="en-US" altLang="he-IL" dirty="0" smtClean="0">
                <a:solidFill>
                  <a:schemeClr val="accent2"/>
                </a:solidFill>
              </a:rPr>
              <a:t>≤ </a:t>
            </a:r>
            <a:r>
              <a:rPr lang="el-GR" altLang="he-IL" dirty="0" smtClean="0">
                <a:solidFill>
                  <a:schemeClr val="accent2"/>
                </a:solidFill>
              </a:rPr>
              <a:t>γ</a:t>
            </a:r>
            <a:r>
              <a:rPr lang="en-US" altLang="he-IL" dirty="0" smtClean="0">
                <a:solidFill>
                  <a:schemeClr val="accent2"/>
                </a:solidFill>
              </a:rPr>
              <a:t> </a:t>
            </a:r>
            <a:r>
              <a:rPr lang="en-US" altLang="he-IL" dirty="0">
                <a:solidFill>
                  <a:schemeClr val="accent2"/>
                </a:solidFill>
              </a:rPr>
              <a:t>||V</a:t>
            </a:r>
            <a:r>
              <a:rPr lang="en-US" altLang="he-IL" baseline="-25000" dirty="0">
                <a:solidFill>
                  <a:schemeClr val="accent2"/>
                </a:solidFill>
              </a:rPr>
              <a:t>1</a:t>
            </a:r>
            <a:r>
              <a:rPr lang="en-US" altLang="he-IL" dirty="0">
                <a:solidFill>
                  <a:schemeClr val="accent2"/>
                </a:solidFill>
              </a:rPr>
              <a:t>-V</a:t>
            </a:r>
            <a:r>
              <a:rPr lang="en-US" altLang="he-IL" baseline="-25000" dirty="0">
                <a:solidFill>
                  <a:schemeClr val="accent2"/>
                </a:solidFill>
              </a:rPr>
              <a:t>2</a:t>
            </a:r>
            <a:r>
              <a:rPr lang="en-US" altLang="he-IL" dirty="0">
                <a:solidFill>
                  <a:schemeClr val="accent2"/>
                </a:solidFill>
              </a:rPr>
              <a:t>||</a:t>
            </a:r>
            <a:r>
              <a:rPr lang="en-US" altLang="he-IL" baseline="-25000" dirty="0">
                <a:solidFill>
                  <a:schemeClr val="accent2"/>
                </a:solidFill>
              </a:rPr>
              <a:t>∞</a:t>
            </a:r>
            <a:endParaRPr lang="en-US" altLang="he-IL" dirty="0">
              <a:solidFill>
                <a:schemeClr val="accent2"/>
              </a:solidFill>
            </a:endParaRP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dirty="0">
                <a:solidFill>
                  <a:schemeClr val="accent2"/>
                </a:solidFill>
              </a:rPr>
              <a:t>For any optimal policy TV</a:t>
            </a:r>
            <a:r>
              <a:rPr lang="en-US" altLang="he-IL" baseline="30000" dirty="0">
                <a:solidFill>
                  <a:schemeClr val="accent2"/>
                </a:solidFill>
              </a:rPr>
              <a:t>*</a:t>
            </a:r>
            <a:r>
              <a:rPr lang="en-US" altLang="he-IL" dirty="0">
                <a:solidFill>
                  <a:schemeClr val="accent2"/>
                </a:solidFill>
              </a:rPr>
              <a:t> = V</a:t>
            </a:r>
            <a:r>
              <a:rPr lang="en-US" altLang="he-IL" baseline="30000" dirty="0">
                <a:solidFill>
                  <a:schemeClr val="accent2"/>
                </a:solidFill>
              </a:rPr>
              <a:t>*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dirty="0">
                <a:solidFill>
                  <a:schemeClr val="accent2"/>
                </a:solidFill>
              </a:rPr>
              <a:t>This implies that V</a:t>
            </a:r>
            <a:r>
              <a:rPr lang="en-US" altLang="he-IL" baseline="30000" dirty="0">
                <a:solidFill>
                  <a:schemeClr val="accent2"/>
                </a:solidFill>
              </a:rPr>
              <a:t>*</a:t>
            </a:r>
            <a:r>
              <a:rPr lang="en-US" altLang="he-IL" dirty="0">
                <a:solidFill>
                  <a:schemeClr val="accent2"/>
                </a:solidFill>
              </a:rPr>
              <a:t> is unique!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dirty="0">
                <a:solidFill>
                  <a:schemeClr val="accent2"/>
                </a:solidFill>
              </a:rPr>
              <a:t>Similarly Q</a:t>
            </a:r>
            <a:r>
              <a:rPr lang="en-US" altLang="he-IL" baseline="30000" dirty="0">
                <a:solidFill>
                  <a:schemeClr val="accent2"/>
                </a:solidFill>
              </a:rPr>
              <a:t>* </a:t>
            </a:r>
            <a:r>
              <a:rPr lang="en-US" altLang="he-IL" dirty="0">
                <a:solidFill>
                  <a:schemeClr val="accent2"/>
                </a:solidFill>
              </a:rPr>
              <a:t> is unique!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dirty="0">
                <a:solidFill>
                  <a:schemeClr val="accent2"/>
                </a:solidFill>
              </a:rPr>
              <a:t>Therefore if for </a:t>
            </a:r>
            <a:r>
              <a:rPr lang="el-GR" altLang="he-IL" dirty="0">
                <a:solidFill>
                  <a:schemeClr val="accent2"/>
                </a:solidFill>
              </a:rPr>
              <a:t>π</a:t>
            </a:r>
            <a:r>
              <a:rPr lang="en-US" altLang="he-IL" dirty="0">
                <a:solidFill>
                  <a:schemeClr val="accent2"/>
                </a:solidFill>
              </a:rPr>
              <a:t> we have:</a:t>
            </a:r>
          </a:p>
          <a:p>
            <a:pPr defTabSz="762000">
              <a:spcBef>
                <a:spcPct val="0"/>
              </a:spcBef>
              <a:buNone/>
            </a:pPr>
            <a:r>
              <a:rPr lang="en-US" altLang="he-IL" b="1" i="1" dirty="0" err="1">
                <a:solidFill>
                  <a:srgbClr val="FF0000"/>
                </a:solidFill>
              </a:rPr>
              <a:t>V</a:t>
            </a:r>
            <a:r>
              <a:rPr lang="en-US" altLang="he-IL" b="1" i="1" baseline="30000" dirty="0" err="1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altLang="he-IL" b="1" i="1" dirty="0">
                <a:solidFill>
                  <a:srgbClr val="FF0000"/>
                </a:solidFill>
              </a:rPr>
              <a:t>(s)</a:t>
            </a:r>
            <a:r>
              <a:rPr lang="en-US" altLang="he-IL" b="1" i="1" dirty="0">
                <a:solidFill>
                  <a:srgbClr val="FF0000"/>
                </a:solidFill>
                <a:latin typeface="Symbol" pitchFamily="18" charset="2"/>
              </a:rPr>
              <a:t> = </a:t>
            </a:r>
            <a:r>
              <a:rPr lang="en-US" altLang="he-IL" b="1" i="1" dirty="0" err="1">
                <a:solidFill>
                  <a:srgbClr val="FF0000"/>
                </a:solidFill>
              </a:rPr>
              <a:t>MAX</a:t>
            </a:r>
            <a:r>
              <a:rPr lang="en-US" altLang="he-IL" b="1" i="1" baseline="-25000" dirty="0" err="1">
                <a:solidFill>
                  <a:srgbClr val="FF0000"/>
                </a:solidFill>
              </a:rPr>
              <a:t>a</a:t>
            </a:r>
            <a:r>
              <a:rPr lang="en-US" altLang="he-IL" b="1" i="1" dirty="0">
                <a:solidFill>
                  <a:srgbClr val="FF0000"/>
                </a:solidFill>
              </a:rPr>
              <a:t> </a:t>
            </a:r>
            <a:r>
              <a:rPr lang="en-US" altLang="he-IL" b="1" i="1" dirty="0">
                <a:solidFill>
                  <a:srgbClr val="FF0000"/>
                </a:solidFill>
                <a:latin typeface="Symbol" pitchFamily="18" charset="2"/>
              </a:rPr>
              <a:t>{</a:t>
            </a:r>
            <a:r>
              <a:rPr lang="en-US" altLang="he-IL" b="1" i="1" dirty="0" err="1">
                <a:solidFill>
                  <a:srgbClr val="FF0000"/>
                </a:solidFill>
              </a:rPr>
              <a:t>Q</a:t>
            </a:r>
            <a:r>
              <a:rPr lang="en-US" altLang="he-IL" b="1" i="1" baseline="30000" dirty="0" err="1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altLang="he-IL" b="1" i="1" dirty="0">
                <a:solidFill>
                  <a:srgbClr val="FF0000"/>
                </a:solidFill>
              </a:rPr>
              <a:t>(</a:t>
            </a:r>
            <a:r>
              <a:rPr lang="en-US" altLang="he-IL" b="1" i="1" dirty="0" err="1">
                <a:solidFill>
                  <a:srgbClr val="FF0000"/>
                </a:solidFill>
              </a:rPr>
              <a:t>s,a</a:t>
            </a:r>
            <a:r>
              <a:rPr lang="en-US" altLang="he-IL" b="1" i="1" dirty="0">
                <a:solidFill>
                  <a:srgbClr val="FF0000"/>
                </a:solidFill>
              </a:rPr>
              <a:t>)}</a:t>
            </a:r>
          </a:p>
          <a:p>
            <a:pPr defTabSz="762000">
              <a:spcBef>
                <a:spcPct val="0"/>
              </a:spcBef>
              <a:buNone/>
            </a:pPr>
            <a:r>
              <a:rPr lang="en-US" altLang="he-IL" dirty="0">
                <a:solidFill>
                  <a:schemeClr val="accent2"/>
                </a:solidFill>
              </a:rPr>
              <a:t>Then </a:t>
            </a:r>
            <a:r>
              <a:rPr lang="en-US" altLang="he-IL" b="1" i="1" dirty="0" err="1">
                <a:solidFill>
                  <a:srgbClr val="FF0000"/>
                </a:solidFill>
              </a:rPr>
              <a:t>V</a:t>
            </a:r>
            <a:r>
              <a:rPr lang="en-US" altLang="he-IL" b="1" i="1" baseline="30000" dirty="0" err="1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altLang="he-IL" b="1" i="1" dirty="0">
                <a:solidFill>
                  <a:srgbClr val="FF0000"/>
                </a:solidFill>
                <a:latin typeface="Symbol" pitchFamily="18" charset="2"/>
              </a:rPr>
              <a:t>= </a:t>
            </a:r>
            <a:r>
              <a:rPr lang="en-US" altLang="he-IL" b="1" i="1" dirty="0" err="1">
                <a:solidFill>
                  <a:srgbClr val="FF0000"/>
                </a:solidFill>
              </a:rPr>
              <a:t>TV</a:t>
            </a:r>
            <a:r>
              <a:rPr lang="en-US" altLang="he-IL" b="1" i="1" baseline="30000" dirty="0" err="1">
                <a:solidFill>
                  <a:srgbClr val="FF0000"/>
                </a:solidFill>
                <a:latin typeface="Symbol" pitchFamily="18" charset="2"/>
              </a:rPr>
              <a:t>p</a:t>
            </a:r>
            <a:endParaRPr lang="en-US" altLang="he-IL" b="1" i="1" dirty="0">
              <a:solidFill>
                <a:srgbClr val="FF0000"/>
              </a:solidFill>
            </a:endParaRPr>
          </a:p>
          <a:p>
            <a:pPr defTabSz="762000">
              <a:spcBef>
                <a:spcPct val="0"/>
              </a:spcBef>
              <a:buFontTx/>
              <a:buNone/>
            </a:pPr>
            <a:endParaRPr lang="en-US" altLang="he-IL" dirty="0">
              <a:solidFill>
                <a:schemeClr val="accent2"/>
              </a:solidFill>
            </a:endParaRPr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7826251" y="5640007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dirty="0">
                <a:solidFill>
                  <a:schemeClr val="accent2"/>
                </a:solidFill>
                <a:latin typeface="Wingdings" pitchFamily="2" charset="2"/>
              </a:rPr>
              <a:t>p</a:t>
            </a:r>
          </a:p>
        </p:txBody>
      </p:sp>
      <p:graphicFrame>
        <p:nvGraphicFramePr>
          <p:cNvPr id="12" name="Object 30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990346"/>
              </p:ext>
            </p:extLst>
          </p:nvPr>
        </p:nvGraphicFramePr>
        <p:xfrm>
          <a:off x="950430" y="2440211"/>
          <a:ext cx="6997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45" name="Equation" r:id="rId4" imgW="2793960" imgH="291960" progId="Equation.3">
                  <p:embed/>
                </p:oleObj>
              </mc:Choice>
              <mc:Fallback>
                <p:oleObj name="Equation" r:id="rId4" imgW="2793960" imgH="29196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430" y="2440211"/>
                        <a:ext cx="6997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74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5E3A-7201-477A-97EB-67B248C6BA80}" type="slidenum">
              <a:rPr lang="en-US"/>
              <a:pPr/>
              <a:t>26</a:t>
            </a:fld>
            <a:endParaRPr lang="en-US" alt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Algorithms -Optimal control </a:t>
            </a:r>
            <a:r>
              <a:rPr lang="en-US" altLang="he-IL" sz="3600"/>
              <a:t>Example</a:t>
            </a:r>
          </a:p>
        </p:txBody>
      </p:sp>
      <p:sp>
        <p:nvSpPr>
          <p:cNvPr id="51203" name="Oval 3"/>
          <p:cNvSpPr>
            <a:spLocks noChangeArrowheads="1"/>
          </p:cNvSpPr>
          <p:nvPr/>
        </p:nvSpPr>
        <p:spPr bwMode="auto">
          <a:xfrm>
            <a:off x="2514600" y="2743200"/>
            <a:ext cx="685800" cy="60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2514600" y="4800600"/>
            <a:ext cx="685800" cy="60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4953000" y="2743200"/>
            <a:ext cx="685800" cy="60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5029200" y="4724400"/>
            <a:ext cx="685800" cy="60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3221038" y="3048000"/>
            <a:ext cx="1731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5334000" y="3373438"/>
            <a:ext cx="0" cy="1350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2819400" y="3373438"/>
            <a:ext cx="0" cy="14271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221038" y="5105400"/>
            <a:ext cx="1808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365125" y="2708275"/>
            <a:ext cx="16398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09900"/>
                </a:solidFill>
              </a:rPr>
              <a:t>A={+1,-1}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09900"/>
                </a:solidFill>
                <a:latin typeface="Symbol" pitchFamily="18" charset="2"/>
              </a:rPr>
              <a:t>g</a:t>
            </a:r>
            <a:r>
              <a:rPr lang="en-US">
                <a:solidFill>
                  <a:srgbClr val="009900"/>
                </a:solidFill>
              </a:rPr>
              <a:t> = 1/2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i="1">
                <a:solidFill>
                  <a:srgbClr val="009900"/>
                </a:solidFill>
                <a:latin typeface="Symbol" pitchFamily="18" charset="2"/>
              </a:rPr>
              <a:t>d</a:t>
            </a:r>
            <a:r>
              <a:rPr lang="en-US" i="1">
                <a:solidFill>
                  <a:srgbClr val="009900"/>
                </a:solidFill>
              </a:rPr>
              <a:t>(s</a:t>
            </a:r>
            <a:r>
              <a:rPr lang="en-US" i="1" baseline="-25000">
                <a:solidFill>
                  <a:srgbClr val="009900"/>
                </a:solidFill>
              </a:rPr>
              <a:t>i</a:t>
            </a:r>
            <a:r>
              <a:rPr lang="en-US" i="1">
                <a:solidFill>
                  <a:srgbClr val="009900"/>
                </a:solidFill>
              </a:rPr>
              <a:t>,a)= s</a:t>
            </a:r>
            <a:r>
              <a:rPr lang="en-US" i="1" baseline="-25000">
                <a:solidFill>
                  <a:srgbClr val="009900"/>
                </a:solidFill>
              </a:rPr>
              <a:t>i+a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  <a:latin typeface="Symbol" pitchFamily="18" charset="2"/>
              </a:rPr>
              <a:t>p </a:t>
            </a:r>
            <a:r>
              <a:rPr lang="en-US">
                <a:solidFill>
                  <a:schemeClr val="accent2"/>
                </a:solidFill>
              </a:rPr>
              <a:t>random</a:t>
            </a:r>
            <a:endParaRPr lang="en-US" altLang="he-IL">
              <a:solidFill>
                <a:schemeClr val="accent2"/>
              </a:solidFill>
            </a:endParaRP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2651125" y="27844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s</a:t>
            </a:r>
            <a:r>
              <a:rPr lang="en-US" baseline="-25000"/>
              <a:t>0</a:t>
            </a:r>
            <a:endParaRPr lang="en-US" altLang="he-IL" baseline="-25000"/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5029200" y="28194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s</a:t>
            </a:r>
            <a:r>
              <a:rPr lang="en-US" baseline="-25000"/>
              <a:t>1</a:t>
            </a:r>
            <a:endParaRPr lang="en-US" altLang="he-IL" baseline="-25000"/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2667000" y="4876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s</a:t>
            </a:r>
            <a:r>
              <a:rPr lang="en-US" baseline="-25000"/>
              <a:t>3</a:t>
            </a:r>
            <a:endParaRPr lang="en-US" altLang="he-IL" baseline="-25000"/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5181600" y="4800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s</a:t>
            </a:r>
            <a:r>
              <a:rPr lang="en-US" baseline="-25000"/>
              <a:t>2</a:t>
            </a:r>
            <a:endParaRPr lang="en-US" altLang="he-IL" baseline="-25000"/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381000" y="4419600"/>
            <a:ext cx="142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i="1">
                <a:solidFill>
                  <a:srgbClr val="FF0000"/>
                </a:solidFill>
              </a:rPr>
              <a:t>R(s</a:t>
            </a:r>
            <a:r>
              <a:rPr lang="en-US" i="1" baseline="-25000">
                <a:solidFill>
                  <a:srgbClr val="FF0000"/>
                </a:solidFill>
              </a:rPr>
              <a:t>i</a:t>
            </a:r>
            <a:r>
              <a:rPr lang="en-US" i="1">
                <a:solidFill>
                  <a:srgbClr val="FF0000"/>
                </a:solidFill>
              </a:rPr>
              <a:t>,a) = i</a:t>
            </a:r>
            <a:endParaRPr lang="en-US" altLang="he-IL" i="1">
              <a:solidFill>
                <a:srgbClr val="FF0000"/>
              </a:solidFill>
            </a:endParaRP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3048000" y="3200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0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4800600" y="3200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1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4800600" y="449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2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3048000" y="449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3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2438400" y="5943600"/>
            <a:ext cx="309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Q</a:t>
            </a:r>
            <a:r>
              <a:rPr lang="en-US" baseline="30000">
                <a:latin typeface="Symbol" pitchFamily="18" charset="2"/>
              </a:rPr>
              <a:t>p</a:t>
            </a:r>
            <a:r>
              <a:rPr lang="en-US"/>
              <a:t>(s</a:t>
            </a:r>
            <a:r>
              <a:rPr lang="en-US" baseline="-25000"/>
              <a:t>0</a:t>
            </a:r>
            <a:r>
              <a:rPr lang="en-US"/>
              <a:t>,+1) = 0 +</a:t>
            </a:r>
            <a:r>
              <a:rPr lang="en-US">
                <a:latin typeface="Symbol" pitchFamily="18" charset="2"/>
              </a:rPr>
              <a:t>g</a:t>
            </a:r>
            <a:r>
              <a:rPr lang="en-US"/>
              <a:t> V</a:t>
            </a:r>
            <a:r>
              <a:rPr lang="en-US" baseline="30000">
                <a:latin typeface="Symbol" pitchFamily="18" charset="2"/>
              </a:rPr>
              <a:t>p</a:t>
            </a:r>
            <a:r>
              <a:rPr lang="en-US"/>
              <a:t>(s</a:t>
            </a:r>
            <a:r>
              <a:rPr lang="en-US" baseline="-25000"/>
              <a:t>1</a:t>
            </a:r>
            <a:r>
              <a:rPr lang="en-US"/>
              <a:t>) </a:t>
            </a:r>
            <a:endParaRPr lang="en-US" altLang="he-IL"/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6080125" y="2632075"/>
            <a:ext cx="2135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Q</a:t>
            </a:r>
            <a:r>
              <a:rPr lang="en-US" baseline="30000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>
                <a:solidFill>
                  <a:schemeClr val="accent2"/>
                </a:solidFill>
              </a:rPr>
              <a:t>(s</a:t>
            </a:r>
            <a:r>
              <a:rPr lang="en-US" baseline="-25000">
                <a:solidFill>
                  <a:schemeClr val="accent2"/>
                </a:solidFill>
              </a:rPr>
              <a:t>0</a:t>
            </a:r>
            <a:r>
              <a:rPr lang="en-US">
                <a:solidFill>
                  <a:schemeClr val="accent2"/>
                </a:solidFill>
              </a:rPr>
              <a:t>,+1) = 5/6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Q</a:t>
            </a:r>
            <a:r>
              <a:rPr lang="en-US" baseline="30000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>
                <a:solidFill>
                  <a:schemeClr val="accent2"/>
                </a:solidFill>
              </a:rPr>
              <a:t>(s</a:t>
            </a:r>
            <a:r>
              <a:rPr lang="en-US" baseline="-25000">
                <a:solidFill>
                  <a:schemeClr val="accent2"/>
                </a:solidFill>
              </a:rPr>
              <a:t>0</a:t>
            </a:r>
            <a:r>
              <a:rPr lang="en-US">
                <a:solidFill>
                  <a:schemeClr val="accent2"/>
                </a:solidFill>
              </a:rPr>
              <a:t>,-1) = 13/6</a:t>
            </a:r>
            <a:endParaRPr lang="en-US" altLang="he-IL">
              <a:solidFill>
                <a:schemeClr val="accent2"/>
              </a:solidFill>
            </a:endParaRPr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>
            <a:off x="3219450" y="2971800"/>
            <a:ext cx="173355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2895600" y="3362325"/>
            <a:ext cx="0" cy="142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98E1E-663A-46C0-90FE-A8DF77123C89}" type="slidenum">
              <a:rPr lang="en-US"/>
              <a:pPr/>
              <a:t>27</a:t>
            </a:fld>
            <a:endParaRPr lang="en-US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Algorithms -optimal control </a:t>
            </a:r>
            <a:r>
              <a:rPr lang="en-US" altLang="he-IL" sz="3600"/>
              <a:t>Example</a:t>
            </a:r>
          </a:p>
        </p:txBody>
      </p:sp>
      <p:sp>
        <p:nvSpPr>
          <p:cNvPr id="55299" name="Oval 3"/>
          <p:cNvSpPr>
            <a:spLocks noChangeArrowheads="1"/>
          </p:cNvSpPr>
          <p:nvPr/>
        </p:nvSpPr>
        <p:spPr bwMode="auto">
          <a:xfrm>
            <a:off x="2514600" y="2743200"/>
            <a:ext cx="685800" cy="60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2514600" y="4800600"/>
            <a:ext cx="685800" cy="60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4953000" y="2743200"/>
            <a:ext cx="685800" cy="60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5029200" y="4724400"/>
            <a:ext cx="685800" cy="60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3" name="Line 7"/>
          <p:cNvSpPr>
            <a:spLocks noChangeShapeType="1"/>
          </p:cNvSpPr>
          <p:nvPr/>
        </p:nvSpPr>
        <p:spPr bwMode="auto">
          <a:xfrm>
            <a:off x="3221038" y="3048000"/>
            <a:ext cx="1731962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stealth" w="med" len="med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5334000" y="3373438"/>
            <a:ext cx="0" cy="1350962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stealth" w="med" len="med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>
            <a:off x="2819400" y="3373438"/>
            <a:ext cx="0" cy="14271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221038" y="5105400"/>
            <a:ext cx="180816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stealth" w="med" len="med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365125" y="2708275"/>
            <a:ext cx="16398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09900"/>
                </a:solidFill>
              </a:rPr>
              <a:t>A={+1,-1}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i="1">
                <a:solidFill>
                  <a:srgbClr val="009900"/>
                </a:solidFill>
                <a:latin typeface="Symbol" pitchFamily="18" charset="2"/>
              </a:rPr>
              <a:t>g</a:t>
            </a:r>
            <a:r>
              <a:rPr lang="en-US" i="1">
                <a:solidFill>
                  <a:srgbClr val="009900"/>
                </a:solidFill>
              </a:rPr>
              <a:t> = 1/2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i="1">
                <a:solidFill>
                  <a:srgbClr val="009900"/>
                </a:solidFill>
                <a:latin typeface="Symbol" pitchFamily="18" charset="2"/>
              </a:rPr>
              <a:t>d</a:t>
            </a:r>
            <a:r>
              <a:rPr lang="en-US" i="1">
                <a:solidFill>
                  <a:srgbClr val="009900"/>
                </a:solidFill>
              </a:rPr>
              <a:t>(s</a:t>
            </a:r>
            <a:r>
              <a:rPr lang="en-US" i="1" baseline="-25000">
                <a:solidFill>
                  <a:srgbClr val="009900"/>
                </a:solidFill>
              </a:rPr>
              <a:t>i</a:t>
            </a:r>
            <a:r>
              <a:rPr lang="en-US" i="1">
                <a:solidFill>
                  <a:srgbClr val="009900"/>
                </a:solidFill>
              </a:rPr>
              <a:t>,a)= s</a:t>
            </a:r>
            <a:r>
              <a:rPr lang="en-US" i="1" baseline="-25000">
                <a:solidFill>
                  <a:srgbClr val="009900"/>
                </a:solidFill>
              </a:rPr>
              <a:t>i+a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accent2"/>
                </a:solidFill>
                <a:latin typeface="Symbol" pitchFamily="18" charset="2"/>
              </a:rPr>
              <a:t>p </a:t>
            </a:r>
            <a:r>
              <a:rPr lang="en-US">
                <a:solidFill>
                  <a:schemeClr val="accent2"/>
                </a:solidFill>
              </a:rPr>
              <a:t>random</a:t>
            </a:r>
            <a:endParaRPr lang="en-US" altLang="he-IL">
              <a:solidFill>
                <a:schemeClr val="accent2"/>
              </a:solidFill>
            </a:endParaRPr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2651125" y="278447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s</a:t>
            </a:r>
            <a:r>
              <a:rPr lang="en-US" baseline="-25000"/>
              <a:t>0</a:t>
            </a:r>
            <a:endParaRPr lang="en-US" altLang="he-IL" baseline="-25000"/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5029200" y="28194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s</a:t>
            </a:r>
            <a:r>
              <a:rPr lang="en-US" baseline="-25000"/>
              <a:t>1</a:t>
            </a:r>
            <a:endParaRPr lang="en-US" altLang="he-IL" baseline="-25000"/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2667000" y="4876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s</a:t>
            </a:r>
            <a:r>
              <a:rPr lang="en-US" baseline="-25000"/>
              <a:t>3</a:t>
            </a:r>
            <a:endParaRPr lang="en-US" altLang="he-IL" baseline="-25000"/>
          </a:p>
        </p:txBody>
      </p: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5181600" y="48006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/>
              <a:t>s</a:t>
            </a:r>
            <a:r>
              <a:rPr lang="en-US" baseline="-25000"/>
              <a:t>2</a:t>
            </a:r>
            <a:endParaRPr lang="en-US" altLang="he-IL" baseline="-25000"/>
          </a:p>
        </p:txBody>
      </p:sp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381000" y="4419600"/>
            <a:ext cx="142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i="1">
                <a:solidFill>
                  <a:srgbClr val="FF0000"/>
                </a:solidFill>
              </a:rPr>
              <a:t>R(s</a:t>
            </a:r>
            <a:r>
              <a:rPr lang="en-US" i="1" baseline="-25000">
                <a:solidFill>
                  <a:srgbClr val="FF0000"/>
                </a:solidFill>
              </a:rPr>
              <a:t>i</a:t>
            </a:r>
            <a:r>
              <a:rPr lang="en-US" i="1">
                <a:solidFill>
                  <a:srgbClr val="FF0000"/>
                </a:solidFill>
              </a:rPr>
              <a:t>,a) = i</a:t>
            </a:r>
            <a:endParaRPr lang="en-US" altLang="he-IL" i="1">
              <a:solidFill>
                <a:srgbClr val="FF0000"/>
              </a:solidFill>
            </a:endParaRPr>
          </a:p>
        </p:txBody>
      </p:sp>
      <p:sp>
        <p:nvSpPr>
          <p:cNvPr id="55313" name="Rectangle 17"/>
          <p:cNvSpPr>
            <a:spLocks noChangeArrowheads="1"/>
          </p:cNvSpPr>
          <p:nvPr/>
        </p:nvSpPr>
        <p:spPr bwMode="auto">
          <a:xfrm>
            <a:off x="3048000" y="3200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0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5314" name="Rectangle 18"/>
          <p:cNvSpPr>
            <a:spLocks noChangeArrowheads="1"/>
          </p:cNvSpPr>
          <p:nvPr/>
        </p:nvSpPr>
        <p:spPr bwMode="auto">
          <a:xfrm>
            <a:off x="4800600" y="3200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1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5315" name="Rectangle 19"/>
          <p:cNvSpPr>
            <a:spLocks noChangeArrowheads="1"/>
          </p:cNvSpPr>
          <p:nvPr/>
        </p:nvSpPr>
        <p:spPr bwMode="auto">
          <a:xfrm>
            <a:off x="4800600" y="449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2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5316" name="Rectangle 20"/>
          <p:cNvSpPr>
            <a:spLocks noChangeArrowheads="1"/>
          </p:cNvSpPr>
          <p:nvPr/>
        </p:nvSpPr>
        <p:spPr bwMode="auto">
          <a:xfrm>
            <a:off x="3048000" y="449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3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5317" name="Rectangle 21"/>
          <p:cNvSpPr>
            <a:spLocks noChangeArrowheads="1"/>
          </p:cNvSpPr>
          <p:nvPr/>
        </p:nvSpPr>
        <p:spPr bwMode="auto">
          <a:xfrm>
            <a:off x="381000" y="5791200"/>
            <a:ext cx="8388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sz="2800"/>
              <a:t>Changing the policy using the state-action value</a:t>
            </a:r>
            <a:r>
              <a:rPr lang="en-US" sz="2800" i="1"/>
              <a:t> </a:t>
            </a:r>
            <a:r>
              <a:rPr lang="en-US" sz="2800"/>
              <a:t>function.</a:t>
            </a:r>
            <a:endParaRPr lang="en-US" altLang="he-IL" sz="2800"/>
          </a:p>
        </p:txBody>
      </p:sp>
      <p:sp>
        <p:nvSpPr>
          <p:cNvPr id="55318" name="Line 22"/>
          <p:cNvSpPr>
            <a:spLocks noChangeShapeType="1"/>
          </p:cNvSpPr>
          <p:nvPr/>
        </p:nvSpPr>
        <p:spPr bwMode="auto">
          <a:xfrm>
            <a:off x="3219450" y="2971800"/>
            <a:ext cx="173355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9" name="Line 23"/>
          <p:cNvSpPr>
            <a:spLocks noChangeShapeType="1"/>
          </p:cNvSpPr>
          <p:nvPr/>
        </p:nvSpPr>
        <p:spPr bwMode="auto">
          <a:xfrm flipV="1">
            <a:off x="2895600" y="3362325"/>
            <a:ext cx="0" cy="142875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20" name="Line 24"/>
          <p:cNvSpPr>
            <a:spLocks noChangeShapeType="1"/>
          </p:cNvSpPr>
          <p:nvPr/>
        </p:nvSpPr>
        <p:spPr bwMode="auto">
          <a:xfrm>
            <a:off x="5410200" y="3371850"/>
            <a:ext cx="0" cy="135255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21" name="Line 25"/>
          <p:cNvSpPr>
            <a:spLocks noChangeShapeType="1"/>
          </p:cNvSpPr>
          <p:nvPr/>
        </p:nvSpPr>
        <p:spPr bwMode="auto">
          <a:xfrm>
            <a:off x="3219450" y="5181600"/>
            <a:ext cx="1808163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B382-C3B4-47BD-B32C-BDD83B965D59}" type="slidenum">
              <a:rPr lang="en-US"/>
              <a:pPr/>
              <a:t>28</a:t>
            </a:fld>
            <a:endParaRPr lang="en-US" altLang="en-US"/>
          </a:p>
        </p:txBody>
      </p:sp>
      <p:sp>
        <p:nvSpPr>
          <p:cNvPr id="130050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he-IL"/>
              <a:t>MDP - computing optimal policy</a:t>
            </a:r>
          </a:p>
        </p:txBody>
      </p:sp>
      <p:sp>
        <p:nvSpPr>
          <p:cNvPr id="130051" name="Text Box 3075"/>
          <p:cNvSpPr txBox="1">
            <a:spLocks noChangeArrowheads="1"/>
          </p:cNvSpPr>
          <p:nvPr/>
        </p:nvSpPr>
        <p:spPr bwMode="auto">
          <a:xfrm>
            <a:off x="762000" y="2209800"/>
            <a:ext cx="44958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8000"/>
                </a:solidFill>
              </a:rPr>
              <a:t>1. </a:t>
            </a:r>
            <a:r>
              <a:rPr lang="en-US" altLang="he-IL" sz="2800">
                <a:solidFill>
                  <a:srgbClr val="008000"/>
                </a:solidFill>
              </a:rPr>
              <a:t>Linear Programming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800">
                <a:solidFill>
                  <a:srgbClr val="008000"/>
                </a:solidFill>
              </a:rPr>
              <a:t>2. Value Iteration method.</a:t>
            </a:r>
          </a:p>
        </p:txBody>
      </p:sp>
      <p:graphicFrame>
        <p:nvGraphicFramePr>
          <p:cNvPr id="130052" name="Object 3076"/>
          <p:cNvGraphicFramePr>
            <a:graphicFrameLocks noChangeAspect="1"/>
          </p:cNvGraphicFramePr>
          <p:nvPr/>
        </p:nvGraphicFramePr>
        <p:xfrm>
          <a:off x="1447800" y="5334000"/>
          <a:ext cx="52578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00" name="Equation" r:id="rId4" imgW="1688367" imgH="317362" progId="Equation.3">
                  <p:embed/>
                </p:oleObj>
              </mc:Choice>
              <mc:Fallback>
                <p:oleObj name="Equation" r:id="rId4" imgW="1688367" imgH="317362" progId="Equation.3">
                  <p:embed/>
                  <p:pic>
                    <p:nvPicPr>
                      <p:cNvPr id="0" name="Picture 3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334000"/>
                        <a:ext cx="52578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053" name="Object 3077"/>
          <p:cNvGraphicFramePr>
            <a:graphicFrameLocks noChangeAspect="1"/>
          </p:cNvGraphicFramePr>
          <p:nvPr/>
        </p:nvGraphicFramePr>
        <p:xfrm>
          <a:off x="869950" y="3657600"/>
          <a:ext cx="7251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01" name="Equation" r:id="rId6" imgW="2895600" imgH="292100" progId="Equation.3">
                  <p:embed/>
                </p:oleObj>
              </mc:Choice>
              <mc:Fallback>
                <p:oleObj name="Equation" r:id="rId6" imgW="2895600" imgH="292100" progId="Equation.3">
                  <p:embed/>
                  <p:pic>
                    <p:nvPicPr>
                      <p:cNvPr id="0" name="Picture 3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3657600"/>
                        <a:ext cx="7251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054" name="Text Box 3078"/>
          <p:cNvSpPr txBox="1">
            <a:spLocks noChangeArrowheads="1"/>
          </p:cNvSpPr>
          <p:nvPr/>
        </p:nvSpPr>
        <p:spPr bwMode="auto">
          <a:xfrm>
            <a:off x="685800" y="45720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8000"/>
                </a:solidFill>
              </a:rPr>
              <a:t>3. </a:t>
            </a:r>
            <a:r>
              <a:rPr lang="en-US" altLang="he-IL" sz="2800">
                <a:solidFill>
                  <a:srgbClr val="008000"/>
                </a:solidFill>
              </a:rPr>
              <a:t>Policy Iteration method.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2101-5F65-4820-ABC6-6919CBD912C7}" type="slidenum">
              <a:rPr lang="en-US"/>
              <a:pPr/>
              <a:t>29</a:t>
            </a:fld>
            <a:endParaRPr lang="en-US" altLang="en-US"/>
          </a:p>
        </p:txBody>
      </p:sp>
      <p:sp>
        <p:nvSpPr>
          <p:cNvPr id="1576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Convergence: Value Iteration</a:t>
            </a:r>
          </a:p>
        </p:txBody>
      </p:sp>
      <p:sp>
        <p:nvSpPr>
          <p:cNvPr id="1576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Distance of </a:t>
            </a:r>
            <a:r>
              <a:rPr lang="en-US" i="1" dirty="0">
                <a:solidFill>
                  <a:srgbClr val="002060"/>
                </a:solidFill>
              </a:rPr>
              <a:t>V</a:t>
            </a:r>
            <a:r>
              <a:rPr lang="en-US" i="1" baseline="30000" dirty="0">
                <a:solidFill>
                  <a:srgbClr val="002060"/>
                </a:solidFill>
              </a:rPr>
              <a:t>i</a:t>
            </a:r>
            <a:r>
              <a:rPr lang="en-US" dirty="0">
                <a:solidFill>
                  <a:srgbClr val="002060"/>
                </a:solidFill>
              </a:rPr>
              <a:t> from the optimal </a:t>
            </a:r>
            <a:r>
              <a:rPr lang="en-US" i="1" dirty="0">
                <a:solidFill>
                  <a:srgbClr val="002060"/>
                </a:solidFill>
              </a:rPr>
              <a:t>V</a:t>
            </a:r>
            <a:r>
              <a:rPr lang="en-US" i="1" baseline="30000" dirty="0">
                <a:solidFill>
                  <a:srgbClr val="002060"/>
                </a:solidFill>
              </a:rPr>
              <a:t>*</a:t>
            </a:r>
            <a:r>
              <a:rPr lang="en-US" dirty="0">
                <a:solidFill>
                  <a:srgbClr val="002060"/>
                </a:solidFill>
              </a:rPr>
              <a:t> (in L</a:t>
            </a:r>
            <a:r>
              <a:rPr lang="en-US" baseline="-25000" dirty="0">
                <a:solidFill>
                  <a:srgbClr val="002060"/>
                </a:solidFill>
                <a:cs typeface="Times New Roman" pitchFamily="18" charset="0"/>
              </a:rPr>
              <a:t>∞</a:t>
            </a:r>
            <a:r>
              <a:rPr lang="en-US" dirty="0">
                <a:solidFill>
                  <a:srgbClr val="002060"/>
                </a:solidFill>
              </a:rPr>
              <a:t>)</a:t>
            </a:r>
            <a:endParaRPr lang="en-US" i="1" dirty="0">
              <a:solidFill>
                <a:srgbClr val="002060"/>
              </a:solidFill>
            </a:endParaRPr>
          </a:p>
        </p:txBody>
      </p:sp>
      <p:graphicFrame>
        <p:nvGraphicFramePr>
          <p:cNvPr id="157702" name="Object 1030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0" y="4292600"/>
          <a:ext cx="4635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51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Picture 105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292600"/>
                        <a:ext cx="46355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04" name="Object 103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971550" y="2708275"/>
          <a:ext cx="6780213" cy="281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52" name="Equation" r:id="rId5" imgW="3124200" imgH="1295400" progId="Equation.3">
                  <p:embed/>
                </p:oleObj>
              </mc:Choice>
              <mc:Fallback>
                <p:oleObj name="Equation" r:id="rId5" imgW="3124200" imgH="1295400" progId="Equation.3">
                  <p:embed/>
                  <p:pic>
                    <p:nvPicPr>
                      <p:cNvPr id="0" name="Picture 105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708275"/>
                        <a:ext cx="6780213" cy="281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706" name="Text Box 1034"/>
          <p:cNvSpPr txBox="1">
            <a:spLocks noChangeArrowheads="1"/>
          </p:cNvSpPr>
          <p:nvPr/>
        </p:nvSpPr>
        <p:spPr bwMode="auto">
          <a:xfrm>
            <a:off x="950913" y="5746750"/>
            <a:ext cx="6782626" cy="4623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buFontTx/>
              <a:buNone/>
            </a:pPr>
            <a:r>
              <a:rPr lang="en-US" dirty="0">
                <a:solidFill>
                  <a:srgbClr val="FF0000"/>
                </a:solidFill>
              </a:rPr>
              <a:t>Convergence Rate: 1/(1-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) ONLY Pseudo Polynomial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93B78-CB5B-48C7-8F10-BC480F452591}" type="slidenum">
              <a:rPr lang="en-US"/>
              <a:pPr/>
              <a:t>3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Reinforcement Learning - origins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990600" y="1752600"/>
            <a:ext cx="6526213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sz="2800">
                <a:solidFill>
                  <a:schemeClr val="accent2"/>
                </a:solidFill>
              </a:rPr>
              <a:t>Artificial Intelligence</a:t>
            </a:r>
          </a:p>
          <a:p>
            <a:pPr defTabSz="762000">
              <a:spcBef>
                <a:spcPct val="0"/>
              </a:spcBef>
              <a:buFontTx/>
              <a:buNone/>
            </a:pPr>
            <a:endParaRPr lang="en-US" sz="2800">
              <a:solidFill>
                <a:schemeClr val="accent2"/>
              </a:solidFill>
            </a:endParaRP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sz="2800">
                <a:solidFill>
                  <a:schemeClr val="accent2"/>
                </a:solidFill>
              </a:rPr>
              <a:t>Control Theory</a:t>
            </a:r>
          </a:p>
          <a:p>
            <a:pPr defTabSz="762000">
              <a:spcBef>
                <a:spcPct val="0"/>
              </a:spcBef>
              <a:buFontTx/>
              <a:buNone/>
            </a:pPr>
            <a:endParaRPr lang="en-US" sz="2800">
              <a:solidFill>
                <a:schemeClr val="accent2"/>
              </a:solidFill>
            </a:endParaRP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sz="2800">
                <a:solidFill>
                  <a:schemeClr val="accent2"/>
                </a:solidFill>
              </a:rPr>
              <a:t>Operation Research</a:t>
            </a:r>
          </a:p>
          <a:p>
            <a:pPr defTabSz="762000">
              <a:spcBef>
                <a:spcPct val="0"/>
              </a:spcBef>
              <a:buFontTx/>
              <a:buNone/>
            </a:pPr>
            <a:endParaRPr lang="en-US" sz="2800">
              <a:solidFill>
                <a:schemeClr val="accent2"/>
              </a:solidFill>
            </a:endParaRP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sz="2800">
                <a:solidFill>
                  <a:schemeClr val="accent2"/>
                </a:solidFill>
              </a:rPr>
              <a:t>Cognitive Science &amp; Psychology</a:t>
            </a:r>
            <a:r>
              <a:rPr lang="en-US" sz="2800"/>
              <a:t> </a:t>
            </a:r>
          </a:p>
          <a:p>
            <a:pPr defTabSz="762000">
              <a:spcBef>
                <a:spcPct val="0"/>
              </a:spcBef>
              <a:buFontTx/>
              <a:buNone/>
            </a:pPr>
            <a:endParaRPr lang="en-US" sz="2800"/>
          </a:p>
          <a:p>
            <a:pPr defTabSz="762000">
              <a:spcBef>
                <a:spcPct val="0"/>
              </a:spcBef>
              <a:buFontTx/>
              <a:buNone/>
            </a:pPr>
            <a:endParaRPr lang="en-US" sz="2800"/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sz="2800">
                <a:solidFill>
                  <a:srgbClr val="FF0000"/>
                </a:solidFill>
              </a:rPr>
              <a:t>Solid foundations; well established research.</a:t>
            </a:r>
            <a:endParaRPr lang="en-US" altLang="he-IL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9EF3-A0FF-4B66-A8B0-FE08299F91EB}" type="slidenum">
              <a:rPr lang="en-US"/>
              <a:pPr/>
              <a:t>30</a:t>
            </a:fld>
            <a:endParaRPr lang="en-US" altLang="en-US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Convergence: Policy Iteration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002060"/>
                </a:solidFill>
              </a:rPr>
              <a:t>Policy Iteration Algorithm: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002060"/>
                </a:solidFill>
              </a:rPr>
              <a:t>Compute Q</a:t>
            </a:r>
            <a:r>
              <a:rPr lang="el-GR" sz="2400" baseline="30000" dirty="0">
                <a:solidFill>
                  <a:srgbClr val="002060"/>
                </a:solidFill>
                <a:cs typeface="Times New Roman" pitchFamily="18" charset="0"/>
              </a:rPr>
              <a:t>π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(</a:t>
            </a:r>
            <a:r>
              <a:rPr lang="en-US" sz="2400" dirty="0" err="1">
                <a:solidFill>
                  <a:srgbClr val="002060"/>
                </a:solidFill>
                <a:cs typeface="Times New Roman" pitchFamily="18" charset="0"/>
              </a:rPr>
              <a:t>s,a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)</a:t>
            </a:r>
            <a:endParaRPr lang="en-US" sz="2400" baseline="30000" dirty="0">
              <a:solidFill>
                <a:srgbClr val="002060"/>
              </a:solidFill>
              <a:cs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Set </a:t>
            </a:r>
            <a:r>
              <a:rPr lang="el-GR" sz="2400" dirty="0">
                <a:solidFill>
                  <a:srgbClr val="002060"/>
                </a:solidFill>
                <a:cs typeface="Times New Roman" pitchFamily="18" charset="0"/>
              </a:rPr>
              <a:t>π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(s)  = </a:t>
            </a:r>
            <a:r>
              <a:rPr lang="en-US" sz="2400" dirty="0" err="1">
                <a:solidFill>
                  <a:srgbClr val="002060"/>
                </a:solidFill>
                <a:cs typeface="Times New Roman" pitchFamily="18" charset="0"/>
              </a:rPr>
              <a:t>arg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cs typeface="Times New Roman" pitchFamily="18" charset="0"/>
              </a:rPr>
              <a:t>max</a:t>
            </a:r>
            <a:r>
              <a:rPr lang="en-US" sz="2400" baseline="-25000" dirty="0" err="1">
                <a:solidFill>
                  <a:srgbClr val="002060"/>
                </a:solidFill>
                <a:cs typeface="Times New Roman" pitchFamily="18" charset="0"/>
              </a:rPr>
              <a:t>a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</a:rPr>
              <a:t>Q</a:t>
            </a:r>
            <a:r>
              <a:rPr lang="el-GR" sz="2400" baseline="30000" dirty="0">
                <a:solidFill>
                  <a:srgbClr val="002060"/>
                </a:solidFill>
                <a:cs typeface="Times New Roman" pitchFamily="18" charset="0"/>
              </a:rPr>
              <a:t>π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(</a:t>
            </a:r>
            <a:r>
              <a:rPr lang="en-US" sz="2400" dirty="0" err="1">
                <a:solidFill>
                  <a:srgbClr val="002060"/>
                </a:solidFill>
                <a:cs typeface="Times New Roman" pitchFamily="18" charset="0"/>
              </a:rPr>
              <a:t>s,a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Reiterate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olidFill>
                  <a:srgbClr val="006600"/>
                </a:solidFill>
                <a:cs typeface="Times New Roman" pitchFamily="18" charset="0"/>
              </a:rPr>
              <a:t>Convergence:</a:t>
            </a:r>
            <a:endParaRPr lang="el-GR" sz="2800" dirty="0">
              <a:solidFill>
                <a:srgbClr val="006600"/>
              </a:solidFill>
              <a:cs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006600"/>
                </a:solidFill>
              </a:rPr>
              <a:t>Policy can only improve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2000" i="1" dirty="0">
                <a:solidFill>
                  <a:srgbClr val="006600"/>
                </a:solidFill>
                <a:sym typeface="Symbol" pitchFamily="18" charset="2"/>
              </a:rPr>
              <a:t>s</a:t>
            </a:r>
            <a:r>
              <a:rPr lang="en-US" sz="2000" i="1" dirty="0">
                <a:solidFill>
                  <a:srgbClr val="006600"/>
                </a:solidFill>
              </a:rPr>
              <a:t>  V</a:t>
            </a:r>
            <a:r>
              <a:rPr lang="en-US" sz="2000" i="1" baseline="30000" dirty="0">
                <a:solidFill>
                  <a:srgbClr val="006600"/>
                </a:solidFill>
              </a:rPr>
              <a:t>t+1</a:t>
            </a:r>
            <a:r>
              <a:rPr lang="en-US" sz="2000" i="1" dirty="0">
                <a:solidFill>
                  <a:srgbClr val="006600"/>
                </a:solidFill>
              </a:rPr>
              <a:t>(s) </a:t>
            </a:r>
            <a:r>
              <a:rPr lang="en-US" sz="2000" i="1" dirty="0">
                <a:solidFill>
                  <a:srgbClr val="006600"/>
                </a:solidFill>
                <a:sym typeface="Symbol" pitchFamily="18" charset="2"/>
              </a:rPr>
              <a:t></a:t>
            </a:r>
            <a:r>
              <a:rPr lang="en-US" sz="2000" i="1" dirty="0">
                <a:solidFill>
                  <a:srgbClr val="006600"/>
                </a:solidFill>
              </a:rPr>
              <a:t>  </a:t>
            </a:r>
            <a:r>
              <a:rPr lang="en-US" sz="2000" i="1" dirty="0" err="1">
                <a:solidFill>
                  <a:srgbClr val="006600"/>
                </a:solidFill>
              </a:rPr>
              <a:t>V</a:t>
            </a:r>
            <a:r>
              <a:rPr lang="en-US" sz="2000" i="1" baseline="30000" dirty="0" err="1">
                <a:solidFill>
                  <a:srgbClr val="006600"/>
                </a:solidFill>
              </a:rPr>
              <a:t>t</a:t>
            </a:r>
            <a:r>
              <a:rPr lang="en-US" sz="2000" i="1" dirty="0">
                <a:solidFill>
                  <a:srgbClr val="006600"/>
                </a:solidFill>
              </a:rPr>
              <a:t>(s)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olidFill>
                  <a:srgbClr val="006600"/>
                </a:solidFill>
              </a:rPr>
              <a:t>Less iterations then Value Iteration, </a:t>
            </a:r>
            <a:endParaRPr lang="en-US" sz="2000" dirty="0" smtClean="0">
              <a:solidFill>
                <a:srgbClr val="006600"/>
              </a:solidFill>
            </a:endParaRPr>
          </a:p>
          <a:p>
            <a:pPr lvl="3">
              <a:lnSpc>
                <a:spcPct val="80000"/>
              </a:lnSpc>
            </a:pPr>
            <a:r>
              <a:rPr lang="en-US" sz="1800" dirty="0" smtClean="0">
                <a:solidFill>
                  <a:srgbClr val="006600"/>
                </a:solidFill>
              </a:rPr>
              <a:t>But more </a:t>
            </a:r>
            <a:r>
              <a:rPr lang="en-US" sz="1800" dirty="0">
                <a:solidFill>
                  <a:srgbClr val="006600"/>
                </a:solidFill>
              </a:rPr>
              <a:t>expensive iterations.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Complexity: worse </a:t>
            </a:r>
            <a:r>
              <a:rPr lang="en-US" sz="2800" dirty="0" smtClean="0"/>
              <a:t>case both poly and </a:t>
            </a:r>
            <a:r>
              <a:rPr lang="en-US" sz="2800" dirty="0" err="1" smtClean="0"/>
              <a:t>exp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Exponential</a:t>
            </a:r>
            <a:r>
              <a:rPr lang="en-US" sz="2000" dirty="0" smtClean="0"/>
              <a:t> – arbitrary discount factor [HDJ]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Polynomial – constant discount factor [Y]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0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0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0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0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0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0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0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55B6E-F4A8-44E4-B96B-85FDCA08EEB4}" type="slidenum">
              <a:rPr lang="en-US"/>
              <a:pPr/>
              <a:t>31</a:t>
            </a:fld>
            <a:endParaRPr lang="en-US" alt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Outline	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he-IL" sz="2800">
                <a:solidFill>
                  <a:schemeClr val="accent2"/>
                </a:solidFill>
              </a:rPr>
              <a:t>Done</a:t>
            </a:r>
          </a:p>
          <a:p>
            <a:pPr lvl="1"/>
            <a:r>
              <a:rPr lang="en-US" altLang="he-IL" sz="2400">
                <a:solidFill>
                  <a:schemeClr val="accent2"/>
                </a:solidFill>
              </a:rPr>
              <a:t>Goal of Reinforcement Learning</a:t>
            </a:r>
          </a:p>
          <a:p>
            <a:pPr lvl="1"/>
            <a:r>
              <a:rPr lang="en-US" altLang="he-IL" sz="2400">
                <a:solidFill>
                  <a:schemeClr val="accent2"/>
                </a:solidFill>
              </a:rPr>
              <a:t>Mathematical Model (MDP)</a:t>
            </a:r>
          </a:p>
          <a:p>
            <a:pPr lvl="1"/>
            <a:r>
              <a:rPr lang="en-US" altLang="he-IL" sz="2400">
                <a:solidFill>
                  <a:schemeClr val="accent2"/>
                </a:solidFill>
              </a:rPr>
              <a:t>Planning</a:t>
            </a:r>
          </a:p>
          <a:p>
            <a:pPr lvl="2"/>
            <a:r>
              <a:rPr lang="en-US" altLang="he-IL" sz="2000">
                <a:solidFill>
                  <a:schemeClr val="accent2"/>
                </a:solidFill>
              </a:rPr>
              <a:t>Value iteration</a:t>
            </a:r>
          </a:p>
          <a:p>
            <a:pPr lvl="2"/>
            <a:r>
              <a:rPr lang="en-US" altLang="he-IL" sz="2000">
                <a:solidFill>
                  <a:schemeClr val="accent2"/>
                </a:solidFill>
              </a:rPr>
              <a:t>Policy iteration</a:t>
            </a:r>
          </a:p>
          <a:p>
            <a:r>
              <a:rPr lang="en-US" altLang="he-IL" sz="2800">
                <a:solidFill>
                  <a:srgbClr val="009900"/>
                </a:solidFill>
              </a:rPr>
              <a:t>Now: Learning Algorithms</a:t>
            </a:r>
          </a:p>
          <a:p>
            <a:pPr lvl="1"/>
            <a:r>
              <a:rPr lang="en-US" altLang="he-IL" sz="2400">
                <a:solidFill>
                  <a:srgbClr val="009900"/>
                </a:solidFill>
              </a:rPr>
              <a:t>Model based</a:t>
            </a:r>
          </a:p>
          <a:p>
            <a:pPr lvl="1"/>
            <a:r>
              <a:rPr lang="en-US" altLang="he-IL" sz="2400">
                <a:solidFill>
                  <a:srgbClr val="009900"/>
                </a:solidFill>
              </a:rPr>
              <a:t>Model Free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C0E19-AB71-40BA-A631-DC36ED1F158F}" type="slidenum">
              <a:rPr lang="en-US"/>
              <a:pPr/>
              <a:t>32</a:t>
            </a:fld>
            <a:endParaRPr lang="en-US" alt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Learning Algorithms</a:t>
            </a: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524000" y="2057400"/>
            <a:ext cx="57372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>
                <a:solidFill>
                  <a:srgbClr val="FF0000"/>
                </a:solidFill>
              </a:rPr>
              <a:t>Given access only to actions perform: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>
                <a:solidFill>
                  <a:srgbClr val="FF0000"/>
                </a:solidFill>
              </a:rPr>
              <a:t>   1.   policy evaluation.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>
                <a:solidFill>
                  <a:srgbClr val="FF0000"/>
                </a:solidFill>
              </a:rPr>
              <a:t>   2.   control - find optimal policy.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1219200" y="4343400"/>
            <a:ext cx="665956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>
                <a:solidFill>
                  <a:schemeClr val="accent2"/>
                </a:solidFill>
              </a:rPr>
              <a:t>Two approaches: 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>
                <a:solidFill>
                  <a:schemeClr val="accent2"/>
                </a:solidFill>
              </a:rPr>
              <a:t>   1. Model based  </a:t>
            </a:r>
            <a:r>
              <a:rPr lang="en-US" altLang="he-IL" sz="2800">
                <a:solidFill>
                  <a:srgbClr val="009900"/>
                </a:solidFill>
              </a:rPr>
              <a:t>(Dynamic Programming)</a:t>
            </a:r>
            <a:r>
              <a:rPr lang="en-US" altLang="he-IL" sz="2800">
                <a:solidFill>
                  <a:schemeClr val="accent2"/>
                </a:solidFill>
              </a:rPr>
              <a:t>.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>
                <a:solidFill>
                  <a:schemeClr val="accent2"/>
                </a:solidFill>
              </a:rPr>
              <a:t>   2. Model free   </a:t>
            </a:r>
            <a:r>
              <a:rPr lang="en-US" altLang="he-IL" sz="2800">
                <a:solidFill>
                  <a:srgbClr val="009900"/>
                </a:solidFill>
              </a:rPr>
              <a:t>(Q-Learning)</a:t>
            </a:r>
            <a:r>
              <a:rPr lang="en-US" altLang="he-IL" sz="2800">
                <a:solidFill>
                  <a:schemeClr val="accent2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9BC6-1021-4904-B906-4153330A917D}" type="slidenum">
              <a:rPr lang="en-US"/>
              <a:pPr/>
              <a:t>33</a:t>
            </a:fld>
            <a:endParaRPr lang="en-US" alt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Learning - Model Based</a:t>
            </a:r>
          </a:p>
        </p:txBody>
      </p:sp>
      <p:sp>
        <p:nvSpPr>
          <p:cNvPr id="179203" name="Rectangle 3"/>
          <p:cNvSpPr>
            <a:spLocks noChangeArrowheads="1"/>
          </p:cNvSpPr>
          <p:nvPr/>
        </p:nvSpPr>
        <p:spPr bwMode="auto">
          <a:xfrm>
            <a:off x="1143000" y="2209800"/>
            <a:ext cx="6273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>
                <a:solidFill>
                  <a:schemeClr val="accent2"/>
                </a:solidFill>
              </a:rPr>
              <a:t>Estimate the model from the observation.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>
                <a:solidFill>
                  <a:schemeClr val="accent2"/>
                </a:solidFill>
              </a:rPr>
              <a:t>(Both transition probability and rewards.)</a:t>
            </a:r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1219200" y="3581400"/>
            <a:ext cx="64738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>
                <a:solidFill>
                  <a:srgbClr val="660066"/>
                </a:solidFill>
              </a:rPr>
              <a:t>Use the estimated model as the true model,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>
                <a:solidFill>
                  <a:srgbClr val="660066"/>
                </a:solidFill>
              </a:rPr>
              <a:t>and find optimal policy.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1279525" y="5089525"/>
            <a:ext cx="72755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>
                <a:solidFill>
                  <a:srgbClr val="FF0000"/>
                </a:solidFill>
              </a:rPr>
              <a:t>If we have a “good” estimated model, we should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>
                <a:solidFill>
                  <a:srgbClr val="FF0000"/>
                </a:solidFill>
              </a:rPr>
              <a:t>have a “good” estimation.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0A01-D3B1-43EE-BD4A-10FF16CD2F9D}" type="slidenum">
              <a:rPr lang="en-US"/>
              <a:pPr/>
              <a:t>34</a:t>
            </a:fld>
            <a:endParaRPr lang="en-US" alt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Learning - Model Based: </a:t>
            </a:r>
            <a:br>
              <a:rPr lang="en-US" altLang="he-IL"/>
            </a:br>
            <a:r>
              <a:rPr lang="en-US" altLang="he-IL"/>
              <a:t>off policy</a:t>
            </a:r>
            <a:endParaRPr lang="en-US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50696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</a:rPr>
              <a:t>Let the policy run for a “long” time.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</a:rPr>
              <a:t>what is “long” ?!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</a:rPr>
              <a:t>Assuming some “exploration”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Build an “observed model”: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Transition probabilities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Rewards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Both are independent!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accent2"/>
                </a:solidFill>
              </a:rPr>
              <a:t>Use the “observed model” learn optimal policy.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8904-32A2-4095-9E06-8B46FE54C5A3}" type="slidenum">
              <a:rPr lang="en-US"/>
              <a:pPr/>
              <a:t>35</a:t>
            </a:fld>
            <a:endParaRPr lang="en-US" alt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Learning - Model Based</a:t>
            </a:r>
            <a:br>
              <a:rPr lang="en-US" altLang="he-IL"/>
            </a:br>
            <a:r>
              <a:rPr lang="en-US" altLang="he-IL" sz="3600"/>
              <a:t>sample size</a:t>
            </a:r>
            <a:endParaRPr lang="en-US" altLang="he-IL"/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746125" y="2498725"/>
            <a:ext cx="7101239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 b="1" u="sng" dirty="0">
                <a:solidFill>
                  <a:schemeClr val="accent2"/>
                </a:solidFill>
              </a:rPr>
              <a:t>Sample size (optimal policy) per state-action</a:t>
            </a: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838200" y="3124200"/>
            <a:ext cx="7415492" cy="95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 dirty="0">
                <a:solidFill>
                  <a:srgbClr val="660066"/>
                </a:solidFill>
              </a:rPr>
              <a:t>Naive: O(|S|</a:t>
            </a:r>
            <a:r>
              <a:rPr lang="en-US" altLang="he-IL" sz="2800" baseline="30000" dirty="0">
                <a:solidFill>
                  <a:srgbClr val="660066"/>
                </a:solidFill>
              </a:rPr>
              <a:t> </a:t>
            </a:r>
            <a:r>
              <a:rPr lang="en-US" altLang="he-IL" sz="2800" dirty="0">
                <a:solidFill>
                  <a:srgbClr val="660066"/>
                </a:solidFill>
              </a:rPr>
              <a:t>log (|S| |A|) ) samples per state-action.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 dirty="0">
                <a:solidFill>
                  <a:srgbClr val="660066"/>
                </a:solidFill>
              </a:rPr>
              <a:t>         (approximates each transition </a:t>
            </a:r>
            <a:r>
              <a:rPr lang="en-US" altLang="he-IL" sz="2800" dirty="0">
                <a:solidFill>
                  <a:srgbClr val="660066"/>
                </a:solidFill>
                <a:latin typeface="Symbol" pitchFamily="18" charset="2"/>
              </a:rPr>
              <a:t>d</a:t>
            </a:r>
            <a:r>
              <a:rPr lang="en-US" altLang="he-IL" sz="2800" dirty="0">
                <a:solidFill>
                  <a:srgbClr val="660066"/>
                </a:solidFill>
              </a:rPr>
              <a:t>(</a:t>
            </a:r>
            <a:r>
              <a:rPr lang="en-US" altLang="he-IL" sz="2800" dirty="0" err="1">
                <a:solidFill>
                  <a:srgbClr val="660066"/>
                </a:solidFill>
              </a:rPr>
              <a:t>s,a,s</a:t>
            </a:r>
            <a:r>
              <a:rPr lang="en-US" altLang="he-IL" sz="2800" dirty="0">
                <a:solidFill>
                  <a:srgbClr val="660066"/>
                </a:solidFill>
              </a:rPr>
              <a:t>’) well.)</a:t>
            </a:r>
          </a:p>
        </p:txBody>
      </p:sp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914400" y="4343400"/>
            <a:ext cx="735806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 dirty="0">
                <a:solidFill>
                  <a:srgbClr val="FF0000"/>
                </a:solidFill>
              </a:rPr>
              <a:t>Better: O(log (|S| |A|) ) samples per state-action.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 dirty="0">
                <a:solidFill>
                  <a:srgbClr val="FF0000"/>
                </a:solidFill>
              </a:rPr>
              <a:t>          (Sufficient to approximate optimal policy.)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altLang="he-IL" sz="2800" dirty="0">
                <a:solidFill>
                  <a:srgbClr val="FF0000"/>
                </a:solidFill>
              </a:rPr>
              <a:t>           [</a:t>
            </a:r>
            <a:r>
              <a:rPr lang="en-US" altLang="he-IL" sz="2800" dirty="0" smtClean="0">
                <a:solidFill>
                  <a:srgbClr val="FF0000"/>
                </a:solidFill>
              </a:rPr>
              <a:t>KS]</a:t>
            </a:r>
            <a:endParaRPr lang="en-US" altLang="he-IL" sz="28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2053579"/>
            <a:ext cx="7382149" cy="461665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Simple abstract model: oracle that given (</a:t>
            </a:r>
            <a:r>
              <a:rPr lang="en-US" dirty="0" err="1" smtClean="0"/>
              <a:t>s,a</a:t>
            </a:r>
            <a:r>
              <a:rPr lang="en-US" dirty="0" smtClean="0"/>
              <a:t>) returns (</a:t>
            </a:r>
            <a:r>
              <a:rPr lang="en-US" dirty="0" err="1" smtClean="0"/>
              <a:t>s’,r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2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/>
      <p:bldP spid="182276" grpId="0"/>
      <p:bldP spid="18227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93F24-0B7A-4CB1-84D9-3A4912FAF84B}" type="slidenum">
              <a:rPr lang="en-US"/>
              <a:pPr/>
              <a:t>36</a:t>
            </a:fld>
            <a:endParaRPr lang="en-US" alt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Learning - Model Based: </a:t>
            </a:r>
            <a:br>
              <a:rPr lang="en-US" altLang="he-IL"/>
            </a:br>
            <a:r>
              <a:rPr lang="en-US" altLang="he-IL"/>
              <a:t>on policy</a:t>
            </a:r>
            <a:endParaRPr lang="en-US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The learner has control over the action.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The immediate goal is to lean a model</a:t>
            </a:r>
          </a:p>
          <a:p>
            <a:r>
              <a:rPr lang="en-US" dirty="0">
                <a:solidFill>
                  <a:srgbClr val="009900"/>
                </a:solidFill>
              </a:rPr>
              <a:t>As before:</a:t>
            </a:r>
          </a:p>
          <a:p>
            <a:pPr lvl="1"/>
            <a:r>
              <a:rPr lang="en-US" dirty="0">
                <a:solidFill>
                  <a:srgbClr val="009900"/>
                </a:solidFill>
              </a:rPr>
              <a:t>Build an “observed model”:</a:t>
            </a:r>
          </a:p>
          <a:p>
            <a:pPr lvl="2"/>
            <a:r>
              <a:rPr lang="en-US" dirty="0">
                <a:solidFill>
                  <a:srgbClr val="009900"/>
                </a:solidFill>
              </a:rPr>
              <a:t>Transition probabilities and Rewards</a:t>
            </a:r>
          </a:p>
          <a:p>
            <a:pPr lvl="1"/>
            <a:r>
              <a:rPr lang="en-US" dirty="0">
                <a:solidFill>
                  <a:srgbClr val="009900"/>
                </a:solidFill>
              </a:rPr>
              <a:t>Use the “observed model” to estimate value of the policy.</a:t>
            </a:r>
          </a:p>
          <a:p>
            <a:r>
              <a:rPr lang="en-US" dirty="0">
                <a:solidFill>
                  <a:srgbClr val="FF0000"/>
                </a:solidFill>
              </a:rPr>
              <a:t>Accelerating the learning: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How to reach “new” places ?!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4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4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409E-C6F1-4AAC-B934-886E345BF5AE}" type="slidenum">
              <a:rPr lang="en-US"/>
              <a:pPr/>
              <a:t>37</a:t>
            </a:fld>
            <a:endParaRPr lang="en-US" alt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Learning - Model Based: </a:t>
            </a:r>
            <a:br>
              <a:rPr lang="en-US" altLang="he-IL"/>
            </a:br>
            <a:r>
              <a:rPr lang="en-US" altLang="he-IL"/>
              <a:t>on policy</a:t>
            </a:r>
            <a:endParaRPr lang="en-US"/>
          </a:p>
        </p:txBody>
      </p:sp>
      <p:sp>
        <p:nvSpPr>
          <p:cNvPr id="185347" name="Oval 3"/>
          <p:cNvSpPr>
            <a:spLocks noChangeArrowheads="1"/>
          </p:cNvSpPr>
          <p:nvPr/>
        </p:nvSpPr>
        <p:spPr bwMode="auto">
          <a:xfrm>
            <a:off x="1676400" y="3962400"/>
            <a:ext cx="304800" cy="304800"/>
          </a:xfrm>
          <a:prstGeom prst="ellipse">
            <a:avLst/>
          </a:prstGeom>
          <a:solidFill>
            <a:srgbClr val="99FF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48" name="Oval 4"/>
          <p:cNvSpPr>
            <a:spLocks noChangeArrowheads="1"/>
          </p:cNvSpPr>
          <p:nvPr/>
        </p:nvSpPr>
        <p:spPr bwMode="auto">
          <a:xfrm>
            <a:off x="2362200" y="4572000"/>
            <a:ext cx="304800" cy="304800"/>
          </a:xfrm>
          <a:prstGeom prst="ellipse">
            <a:avLst/>
          </a:prstGeom>
          <a:solidFill>
            <a:srgbClr val="99FF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49" name="Oval 5"/>
          <p:cNvSpPr>
            <a:spLocks noChangeArrowheads="1"/>
          </p:cNvSpPr>
          <p:nvPr/>
        </p:nvSpPr>
        <p:spPr bwMode="auto">
          <a:xfrm>
            <a:off x="2895600" y="3733800"/>
            <a:ext cx="304800" cy="304800"/>
          </a:xfrm>
          <a:prstGeom prst="ellipse">
            <a:avLst/>
          </a:prstGeom>
          <a:solidFill>
            <a:srgbClr val="99FF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50" name="Oval 6"/>
          <p:cNvSpPr>
            <a:spLocks noChangeArrowheads="1"/>
          </p:cNvSpPr>
          <p:nvPr/>
        </p:nvSpPr>
        <p:spPr bwMode="auto">
          <a:xfrm>
            <a:off x="2133600" y="2971800"/>
            <a:ext cx="304800" cy="304800"/>
          </a:xfrm>
          <a:prstGeom prst="ellipse">
            <a:avLst/>
          </a:prstGeom>
          <a:solidFill>
            <a:srgbClr val="99FF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51" name="Oval 7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solidFill>
            <a:srgbClr val="99FF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52" name="Oval 8"/>
          <p:cNvSpPr>
            <a:spLocks noChangeArrowheads="1"/>
          </p:cNvSpPr>
          <p:nvPr/>
        </p:nvSpPr>
        <p:spPr bwMode="auto">
          <a:xfrm>
            <a:off x="3276600" y="2895600"/>
            <a:ext cx="304800" cy="304800"/>
          </a:xfrm>
          <a:prstGeom prst="ellipse">
            <a:avLst/>
          </a:prstGeom>
          <a:solidFill>
            <a:srgbClr val="99FF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53" name="Cloud"/>
          <p:cNvSpPr>
            <a:spLocks noChangeAspect="1" noEditPoints="1" noChangeArrowheads="1"/>
          </p:cNvSpPr>
          <p:nvPr/>
        </p:nvSpPr>
        <p:spPr bwMode="auto">
          <a:xfrm>
            <a:off x="1219200" y="2438400"/>
            <a:ext cx="3352800" cy="29098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85354" name="Oval 10"/>
          <p:cNvSpPr>
            <a:spLocks noChangeArrowheads="1"/>
          </p:cNvSpPr>
          <p:nvPr/>
        </p:nvSpPr>
        <p:spPr bwMode="auto">
          <a:xfrm>
            <a:off x="5638800" y="3886200"/>
            <a:ext cx="304800" cy="304800"/>
          </a:xfrm>
          <a:prstGeom prst="ellipse">
            <a:avLst/>
          </a:prstGeom>
          <a:solidFill>
            <a:srgbClr val="FF99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55" name="Oval 11"/>
          <p:cNvSpPr>
            <a:spLocks noChangeArrowheads="1"/>
          </p:cNvSpPr>
          <p:nvPr/>
        </p:nvSpPr>
        <p:spPr bwMode="auto">
          <a:xfrm>
            <a:off x="6324600" y="4495800"/>
            <a:ext cx="304800" cy="304800"/>
          </a:xfrm>
          <a:prstGeom prst="ellipse">
            <a:avLst/>
          </a:prstGeom>
          <a:solidFill>
            <a:srgbClr val="FF99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56" name="Oval 12"/>
          <p:cNvSpPr>
            <a:spLocks noChangeArrowheads="1"/>
          </p:cNvSpPr>
          <p:nvPr/>
        </p:nvSpPr>
        <p:spPr bwMode="auto">
          <a:xfrm>
            <a:off x="6858000" y="3657600"/>
            <a:ext cx="304800" cy="304800"/>
          </a:xfrm>
          <a:prstGeom prst="ellipse">
            <a:avLst/>
          </a:prstGeom>
          <a:solidFill>
            <a:srgbClr val="FF99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57" name="Oval 13"/>
          <p:cNvSpPr>
            <a:spLocks noChangeArrowheads="1"/>
          </p:cNvSpPr>
          <p:nvPr/>
        </p:nvSpPr>
        <p:spPr bwMode="auto">
          <a:xfrm>
            <a:off x="6096000" y="2895600"/>
            <a:ext cx="304800" cy="304800"/>
          </a:xfrm>
          <a:prstGeom prst="ellipse">
            <a:avLst/>
          </a:prstGeom>
          <a:solidFill>
            <a:srgbClr val="FF99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58" name="Oval 14"/>
          <p:cNvSpPr>
            <a:spLocks noChangeArrowheads="1"/>
          </p:cNvSpPr>
          <p:nvPr/>
        </p:nvSpPr>
        <p:spPr bwMode="auto">
          <a:xfrm>
            <a:off x="7467600" y="4495800"/>
            <a:ext cx="304800" cy="304800"/>
          </a:xfrm>
          <a:prstGeom prst="ellipse">
            <a:avLst/>
          </a:prstGeom>
          <a:solidFill>
            <a:srgbClr val="FF99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59" name="Oval 15"/>
          <p:cNvSpPr>
            <a:spLocks noChangeArrowheads="1"/>
          </p:cNvSpPr>
          <p:nvPr/>
        </p:nvSpPr>
        <p:spPr bwMode="auto">
          <a:xfrm>
            <a:off x="7239000" y="2819400"/>
            <a:ext cx="304800" cy="304800"/>
          </a:xfrm>
          <a:prstGeom prst="ellipse">
            <a:avLst/>
          </a:prstGeom>
          <a:solidFill>
            <a:srgbClr val="FF99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60" name="Cloud"/>
          <p:cNvSpPr>
            <a:spLocks noChangeAspect="1" noEditPoints="1" noChangeArrowheads="1"/>
          </p:cNvSpPr>
          <p:nvPr/>
        </p:nvSpPr>
        <p:spPr bwMode="auto">
          <a:xfrm>
            <a:off x="5181600" y="2362200"/>
            <a:ext cx="3352800" cy="29098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85361" name="Text Box 17"/>
          <p:cNvSpPr txBox="1">
            <a:spLocks noChangeArrowheads="1"/>
          </p:cNvSpPr>
          <p:nvPr/>
        </p:nvSpPr>
        <p:spPr bwMode="auto">
          <a:xfrm>
            <a:off x="1066800" y="5562600"/>
            <a:ext cx="29654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Comic Sans MS" pitchFamily="66" charset="0"/>
              </a:rPr>
              <a:t>Well sampled nodes</a:t>
            </a:r>
          </a:p>
        </p:txBody>
      </p:sp>
      <p:sp>
        <p:nvSpPr>
          <p:cNvPr id="185362" name="Text Box 18"/>
          <p:cNvSpPr txBox="1">
            <a:spLocks noChangeArrowheads="1"/>
          </p:cNvSpPr>
          <p:nvPr/>
        </p:nvSpPr>
        <p:spPr bwMode="auto">
          <a:xfrm>
            <a:off x="5105400" y="5486400"/>
            <a:ext cx="37369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Comic Sans MS" pitchFamily="66" charset="0"/>
              </a:rPr>
              <a:t>Relatively unknown nodes</a:t>
            </a:r>
          </a:p>
        </p:txBody>
      </p:sp>
      <p:sp>
        <p:nvSpPr>
          <p:cNvPr id="185363" name="Line 19"/>
          <p:cNvSpPr>
            <a:spLocks noChangeShapeType="1"/>
          </p:cNvSpPr>
          <p:nvPr/>
        </p:nvSpPr>
        <p:spPr bwMode="auto">
          <a:xfrm flipV="1">
            <a:off x="1981200" y="3962400"/>
            <a:ext cx="914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64" name="Line 20"/>
          <p:cNvSpPr>
            <a:spLocks noChangeShapeType="1"/>
          </p:cNvSpPr>
          <p:nvPr/>
        </p:nvSpPr>
        <p:spPr bwMode="auto">
          <a:xfrm>
            <a:off x="1905000" y="4267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65" name="Line 21"/>
          <p:cNvSpPr>
            <a:spLocks noChangeShapeType="1"/>
          </p:cNvSpPr>
          <p:nvPr/>
        </p:nvSpPr>
        <p:spPr bwMode="auto">
          <a:xfrm flipH="1" flipV="1">
            <a:off x="3200400" y="3962400"/>
            <a:ext cx="3810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66" name="Line 22"/>
          <p:cNvSpPr>
            <a:spLocks noChangeShapeType="1"/>
          </p:cNvSpPr>
          <p:nvPr/>
        </p:nvSpPr>
        <p:spPr bwMode="auto">
          <a:xfrm flipV="1">
            <a:off x="3124200" y="3200400"/>
            <a:ext cx="304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67" name="Line 23"/>
          <p:cNvSpPr>
            <a:spLocks noChangeShapeType="1"/>
          </p:cNvSpPr>
          <p:nvPr/>
        </p:nvSpPr>
        <p:spPr bwMode="auto">
          <a:xfrm flipH="1" flipV="1">
            <a:off x="2438400" y="3200400"/>
            <a:ext cx="533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68" name="Line 24"/>
          <p:cNvSpPr>
            <a:spLocks noChangeShapeType="1"/>
          </p:cNvSpPr>
          <p:nvPr/>
        </p:nvSpPr>
        <p:spPr bwMode="auto">
          <a:xfrm>
            <a:off x="3200400" y="3886200"/>
            <a:ext cx="2438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69" name="Line 25"/>
          <p:cNvSpPr>
            <a:spLocks noChangeShapeType="1"/>
          </p:cNvSpPr>
          <p:nvPr/>
        </p:nvSpPr>
        <p:spPr bwMode="auto">
          <a:xfrm flipV="1">
            <a:off x="2667000" y="3124200"/>
            <a:ext cx="342900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70" name="Line 26"/>
          <p:cNvSpPr>
            <a:spLocks noChangeShapeType="1"/>
          </p:cNvSpPr>
          <p:nvPr/>
        </p:nvSpPr>
        <p:spPr bwMode="auto">
          <a:xfrm>
            <a:off x="3581400" y="3124200"/>
            <a:ext cx="3352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71" name="Line 27"/>
          <p:cNvSpPr>
            <a:spLocks noChangeShapeType="1"/>
          </p:cNvSpPr>
          <p:nvPr/>
        </p:nvSpPr>
        <p:spPr bwMode="auto">
          <a:xfrm flipH="1">
            <a:off x="2590800" y="4724400"/>
            <a:ext cx="914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440E5-93E3-46F5-B098-D776C9A1E8C1}" type="slidenum">
              <a:rPr lang="en-US"/>
              <a:pPr/>
              <a:t>38</a:t>
            </a:fld>
            <a:endParaRPr lang="en-US" altLang="en-US"/>
          </a:p>
        </p:txBody>
      </p:sp>
      <p:sp>
        <p:nvSpPr>
          <p:cNvPr id="307216" name="Cloud"/>
          <p:cNvSpPr>
            <a:spLocks noChangeAspect="1" noEditPoints="1" noChangeArrowheads="1"/>
          </p:cNvSpPr>
          <p:nvPr/>
        </p:nvSpPr>
        <p:spPr bwMode="auto">
          <a:xfrm>
            <a:off x="5181600" y="2362200"/>
            <a:ext cx="3352800" cy="29098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Learning - Model Based: </a:t>
            </a:r>
            <a:br>
              <a:rPr lang="en-US" altLang="he-IL"/>
            </a:br>
            <a:r>
              <a:rPr lang="en-US" altLang="he-IL"/>
              <a:t>on policy</a:t>
            </a:r>
            <a:endParaRPr lang="en-US"/>
          </a:p>
        </p:txBody>
      </p:sp>
      <p:sp>
        <p:nvSpPr>
          <p:cNvPr id="307203" name="Oval 3"/>
          <p:cNvSpPr>
            <a:spLocks noChangeArrowheads="1"/>
          </p:cNvSpPr>
          <p:nvPr/>
        </p:nvSpPr>
        <p:spPr bwMode="auto">
          <a:xfrm>
            <a:off x="1676400" y="3962400"/>
            <a:ext cx="304800" cy="304800"/>
          </a:xfrm>
          <a:prstGeom prst="ellipse">
            <a:avLst/>
          </a:prstGeom>
          <a:solidFill>
            <a:srgbClr val="99FF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04" name="Oval 4"/>
          <p:cNvSpPr>
            <a:spLocks noChangeArrowheads="1"/>
          </p:cNvSpPr>
          <p:nvPr/>
        </p:nvSpPr>
        <p:spPr bwMode="auto">
          <a:xfrm>
            <a:off x="2362200" y="4572000"/>
            <a:ext cx="304800" cy="304800"/>
          </a:xfrm>
          <a:prstGeom prst="ellipse">
            <a:avLst/>
          </a:prstGeom>
          <a:solidFill>
            <a:srgbClr val="99FF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05" name="Oval 5"/>
          <p:cNvSpPr>
            <a:spLocks noChangeArrowheads="1"/>
          </p:cNvSpPr>
          <p:nvPr/>
        </p:nvSpPr>
        <p:spPr bwMode="auto">
          <a:xfrm>
            <a:off x="2895600" y="3733800"/>
            <a:ext cx="304800" cy="304800"/>
          </a:xfrm>
          <a:prstGeom prst="ellipse">
            <a:avLst/>
          </a:prstGeom>
          <a:solidFill>
            <a:srgbClr val="99FF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06" name="Oval 6"/>
          <p:cNvSpPr>
            <a:spLocks noChangeArrowheads="1"/>
          </p:cNvSpPr>
          <p:nvPr/>
        </p:nvSpPr>
        <p:spPr bwMode="auto">
          <a:xfrm>
            <a:off x="2133600" y="2971800"/>
            <a:ext cx="304800" cy="304800"/>
          </a:xfrm>
          <a:prstGeom prst="ellipse">
            <a:avLst/>
          </a:prstGeom>
          <a:solidFill>
            <a:srgbClr val="99FF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07" name="Oval 7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solidFill>
            <a:srgbClr val="99FF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08" name="Oval 8"/>
          <p:cNvSpPr>
            <a:spLocks noChangeArrowheads="1"/>
          </p:cNvSpPr>
          <p:nvPr/>
        </p:nvSpPr>
        <p:spPr bwMode="auto">
          <a:xfrm>
            <a:off x="3276600" y="2895600"/>
            <a:ext cx="304800" cy="304800"/>
          </a:xfrm>
          <a:prstGeom prst="ellipse">
            <a:avLst/>
          </a:prstGeom>
          <a:solidFill>
            <a:srgbClr val="99FF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09" name="Cloud"/>
          <p:cNvSpPr>
            <a:spLocks noChangeAspect="1" noEditPoints="1" noChangeArrowheads="1"/>
          </p:cNvSpPr>
          <p:nvPr/>
        </p:nvSpPr>
        <p:spPr bwMode="auto">
          <a:xfrm>
            <a:off x="1219200" y="2438400"/>
            <a:ext cx="3352800" cy="29098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07210" name="Oval 10"/>
          <p:cNvSpPr>
            <a:spLocks noChangeArrowheads="1"/>
          </p:cNvSpPr>
          <p:nvPr/>
        </p:nvSpPr>
        <p:spPr bwMode="auto">
          <a:xfrm>
            <a:off x="5638800" y="3886200"/>
            <a:ext cx="304800" cy="304800"/>
          </a:xfrm>
          <a:prstGeom prst="ellipse">
            <a:avLst/>
          </a:prstGeom>
          <a:solidFill>
            <a:srgbClr val="FF99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11" name="Oval 11"/>
          <p:cNvSpPr>
            <a:spLocks noChangeArrowheads="1"/>
          </p:cNvSpPr>
          <p:nvPr/>
        </p:nvSpPr>
        <p:spPr bwMode="auto">
          <a:xfrm>
            <a:off x="6324600" y="4495800"/>
            <a:ext cx="304800" cy="304800"/>
          </a:xfrm>
          <a:prstGeom prst="ellipse">
            <a:avLst/>
          </a:prstGeom>
          <a:solidFill>
            <a:srgbClr val="FF99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12" name="Oval 12"/>
          <p:cNvSpPr>
            <a:spLocks noChangeArrowheads="1"/>
          </p:cNvSpPr>
          <p:nvPr/>
        </p:nvSpPr>
        <p:spPr bwMode="auto">
          <a:xfrm>
            <a:off x="6858000" y="3657600"/>
            <a:ext cx="304800" cy="304800"/>
          </a:xfrm>
          <a:prstGeom prst="ellipse">
            <a:avLst/>
          </a:prstGeom>
          <a:solidFill>
            <a:srgbClr val="FF99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13" name="Oval 13"/>
          <p:cNvSpPr>
            <a:spLocks noChangeArrowheads="1"/>
          </p:cNvSpPr>
          <p:nvPr/>
        </p:nvSpPr>
        <p:spPr bwMode="auto">
          <a:xfrm>
            <a:off x="6096000" y="2895600"/>
            <a:ext cx="304800" cy="304800"/>
          </a:xfrm>
          <a:prstGeom prst="ellipse">
            <a:avLst/>
          </a:prstGeom>
          <a:solidFill>
            <a:srgbClr val="FF99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14" name="Oval 14"/>
          <p:cNvSpPr>
            <a:spLocks noChangeArrowheads="1"/>
          </p:cNvSpPr>
          <p:nvPr/>
        </p:nvSpPr>
        <p:spPr bwMode="auto">
          <a:xfrm>
            <a:off x="7467600" y="4495800"/>
            <a:ext cx="304800" cy="304800"/>
          </a:xfrm>
          <a:prstGeom prst="ellipse">
            <a:avLst/>
          </a:prstGeom>
          <a:solidFill>
            <a:srgbClr val="FF99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15" name="Oval 15"/>
          <p:cNvSpPr>
            <a:spLocks noChangeArrowheads="1"/>
          </p:cNvSpPr>
          <p:nvPr/>
        </p:nvSpPr>
        <p:spPr bwMode="auto">
          <a:xfrm>
            <a:off x="7239000" y="2819400"/>
            <a:ext cx="304800" cy="304800"/>
          </a:xfrm>
          <a:prstGeom prst="ellipse">
            <a:avLst/>
          </a:prstGeom>
          <a:solidFill>
            <a:srgbClr val="FF99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17" name="Text Box 17"/>
          <p:cNvSpPr txBox="1">
            <a:spLocks noChangeArrowheads="1"/>
          </p:cNvSpPr>
          <p:nvPr/>
        </p:nvSpPr>
        <p:spPr bwMode="auto">
          <a:xfrm>
            <a:off x="1066800" y="5562600"/>
            <a:ext cx="29654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Comic Sans MS" pitchFamily="66" charset="0"/>
              </a:rPr>
              <a:t>Well sampled nodes</a:t>
            </a:r>
          </a:p>
        </p:txBody>
      </p:sp>
      <p:sp>
        <p:nvSpPr>
          <p:cNvPr id="307218" name="Text Box 18"/>
          <p:cNvSpPr txBox="1">
            <a:spLocks noChangeArrowheads="1"/>
          </p:cNvSpPr>
          <p:nvPr/>
        </p:nvSpPr>
        <p:spPr bwMode="auto">
          <a:xfrm>
            <a:off x="5105400" y="5486400"/>
            <a:ext cx="37369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defTabSz="762000" eaLnBrk="1" hangingPunct="1">
              <a:spcBef>
                <a:spcPct val="0"/>
              </a:spcBef>
              <a:buFontTx/>
              <a:buNone/>
            </a:pPr>
            <a:r>
              <a:rPr lang="en-US">
                <a:latin typeface="Comic Sans MS" pitchFamily="66" charset="0"/>
              </a:rPr>
              <a:t>Relatively unknown nodes</a:t>
            </a:r>
          </a:p>
        </p:txBody>
      </p:sp>
      <p:sp>
        <p:nvSpPr>
          <p:cNvPr id="307219" name="Line 19"/>
          <p:cNvSpPr>
            <a:spLocks noChangeShapeType="1"/>
          </p:cNvSpPr>
          <p:nvPr/>
        </p:nvSpPr>
        <p:spPr bwMode="auto">
          <a:xfrm flipV="1">
            <a:off x="1981200" y="3962400"/>
            <a:ext cx="914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20" name="Line 20"/>
          <p:cNvSpPr>
            <a:spLocks noChangeShapeType="1"/>
          </p:cNvSpPr>
          <p:nvPr/>
        </p:nvSpPr>
        <p:spPr bwMode="auto">
          <a:xfrm>
            <a:off x="1905000" y="4267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21" name="Line 21"/>
          <p:cNvSpPr>
            <a:spLocks noChangeShapeType="1"/>
          </p:cNvSpPr>
          <p:nvPr/>
        </p:nvSpPr>
        <p:spPr bwMode="auto">
          <a:xfrm flipH="1" flipV="1">
            <a:off x="3200400" y="3962400"/>
            <a:ext cx="3810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22" name="Line 22"/>
          <p:cNvSpPr>
            <a:spLocks noChangeShapeType="1"/>
          </p:cNvSpPr>
          <p:nvPr/>
        </p:nvSpPr>
        <p:spPr bwMode="auto">
          <a:xfrm flipV="1">
            <a:off x="3124200" y="3200400"/>
            <a:ext cx="304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23" name="Line 23"/>
          <p:cNvSpPr>
            <a:spLocks noChangeShapeType="1"/>
          </p:cNvSpPr>
          <p:nvPr/>
        </p:nvSpPr>
        <p:spPr bwMode="auto">
          <a:xfrm flipH="1" flipV="1">
            <a:off x="2438400" y="3200400"/>
            <a:ext cx="533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24" name="Line 24"/>
          <p:cNvSpPr>
            <a:spLocks noChangeShapeType="1"/>
          </p:cNvSpPr>
          <p:nvPr/>
        </p:nvSpPr>
        <p:spPr bwMode="auto">
          <a:xfrm>
            <a:off x="3200400" y="3886200"/>
            <a:ext cx="2438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25" name="Line 25"/>
          <p:cNvSpPr>
            <a:spLocks noChangeShapeType="1"/>
          </p:cNvSpPr>
          <p:nvPr/>
        </p:nvSpPr>
        <p:spPr bwMode="auto">
          <a:xfrm flipV="1">
            <a:off x="2667000" y="3124200"/>
            <a:ext cx="342900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26" name="Line 26"/>
          <p:cNvSpPr>
            <a:spLocks noChangeShapeType="1"/>
          </p:cNvSpPr>
          <p:nvPr/>
        </p:nvSpPr>
        <p:spPr bwMode="auto">
          <a:xfrm>
            <a:off x="3581400" y="3124200"/>
            <a:ext cx="3352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27" name="Line 27"/>
          <p:cNvSpPr>
            <a:spLocks noChangeShapeType="1"/>
          </p:cNvSpPr>
          <p:nvPr/>
        </p:nvSpPr>
        <p:spPr bwMode="auto">
          <a:xfrm flipH="1">
            <a:off x="2590800" y="4724400"/>
            <a:ext cx="914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28" name="Freeform 28"/>
          <p:cNvSpPr>
            <a:spLocks/>
          </p:cNvSpPr>
          <p:nvPr/>
        </p:nvSpPr>
        <p:spPr bwMode="auto">
          <a:xfrm>
            <a:off x="6372225" y="1412875"/>
            <a:ext cx="2543175" cy="1584325"/>
          </a:xfrm>
          <a:custGeom>
            <a:avLst/>
            <a:gdLst/>
            <a:ahLst/>
            <a:cxnLst>
              <a:cxn ang="0">
                <a:pos x="1315" y="998"/>
              </a:cxn>
              <a:cxn ang="0">
                <a:pos x="1451" y="182"/>
              </a:cxn>
              <a:cxn ang="0">
                <a:pos x="408" y="91"/>
              </a:cxn>
              <a:cxn ang="0">
                <a:pos x="0" y="726"/>
              </a:cxn>
            </a:cxnLst>
            <a:rect l="0" t="0" r="r" b="b"/>
            <a:pathLst>
              <a:path w="1602" h="998">
                <a:moveTo>
                  <a:pt x="1315" y="998"/>
                </a:moveTo>
                <a:cubicBezTo>
                  <a:pt x="1458" y="665"/>
                  <a:pt x="1602" y="333"/>
                  <a:pt x="1451" y="182"/>
                </a:cubicBezTo>
                <a:cubicBezTo>
                  <a:pt x="1300" y="31"/>
                  <a:pt x="650" y="0"/>
                  <a:pt x="408" y="91"/>
                </a:cubicBezTo>
                <a:cubicBezTo>
                  <a:pt x="166" y="182"/>
                  <a:pt x="83" y="454"/>
                  <a:pt x="0" y="726"/>
                </a:cubicBez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307230" name="Text Box 30"/>
          <p:cNvSpPr txBox="1">
            <a:spLocks noChangeArrowheads="1"/>
          </p:cNvSpPr>
          <p:nvPr/>
        </p:nvSpPr>
        <p:spPr bwMode="auto">
          <a:xfrm>
            <a:off x="7019925" y="3141663"/>
            <a:ext cx="1574800" cy="895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buFontTx/>
              <a:buNone/>
            </a:pPr>
            <a:r>
              <a:rPr lang="en-US" b="1">
                <a:solidFill>
                  <a:schemeClr val="accent2"/>
                </a:solidFill>
              </a:rPr>
              <a:t>HIGH </a:t>
            </a:r>
          </a:p>
          <a:p>
            <a:pPr defTabSz="762000">
              <a:buFontTx/>
              <a:buNone/>
            </a:pPr>
            <a:r>
              <a:rPr lang="en-US" b="1">
                <a:solidFill>
                  <a:schemeClr val="accent2"/>
                </a:solidFill>
              </a:rPr>
              <a:t>REAWRD</a:t>
            </a:r>
          </a:p>
        </p:txBody>
      </p:sp>
      <p:sp>
        <p:nvSpPr>
          <p:cNvPr id="307231" name="Text Box 31"/>
          <p:cNvSpPr txBox="1">
            <a:spLocks noChangeArrowheads="1"/>
          </p:cNvSpPr>
          <p:nvPr/>
        </p:nvSpPr>
        <p:spPr bwMode="auto">
          <a:xfrm>
            <a:off x="1455738" y="6113463"/>
            <a:ext cx="4799012" cy="466725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buFontTx/>
              <a:buNone/>
            </a:pPr>
            <a:r>
              <a:rPr lang="en-US">
                <a:solidFill>
                  <a:srgbClr val="CC0099"/>
                </a:solidFill>
              </a:rPr>
              <a:t>Exploration </a:t>
            </a:r>
            <a:r>
              <a:rPr lang="en-US">
                <a:solidFill>
                  <a:srgbClr val="CC0099"/>
                </a:solidFill>
                <a:sym typeface="Wingdings" pitchFamily="2" charset="2"/>
              </a:rPr>
              <a:t> Planning in new MDP</a:t>
            </a:r>
            <a:endParaRPr lang="en-US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BB451-5A7D-4273-9611-0824A3B40906}" type="slidenum">
              <a:rPr lang="en-US"/>
              <a:pPr/>
              <a:t>39</a:t>
            </a:fld>
            <a:endParaRPr lang="en-US" alt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Learning: Policy improvement</a:t>
            </a:r>
            <a:endParaRPr lang="en-US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Assume that we can perform: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Given a policy </a:t>
            </a:r>
            <a:r>
              <a:rPr lang="en-US" dirty="0">
                <a:solidFill>
                  <a:schemeClr val="accent2"/>
                </a:solidFill>
                <a:latin typeface="Symbol" pitchFamily="18" charset="2"/>
              </a:rPr>
              <a:t>p</a:t>
            </a:r>
            <a:r>
              <a:rPr lang="en-US" dirty="0">
                <a:solidFill>
                  <a:schemeClr val="accent2"/>
                </a:solidFill>
              </a:rPr>
              <a:t>,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Estimate V and Q functions of </a:t>
            </a:r>
            <a:r>
              <a:rPr lang="en-US" dirty="0">
                <a:solidFill>
                  <a:schemeClr val="accent2"/>
                </a:solidFill>
                <a:latin typeface="Symbol" pitchFamily="18" charset="2"/>
              </a:rPr>
              <a:t>p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We c</a:t>
            </a:r>
            <a:r>
              <a:rPr lang="en-US" dirty="0" smtClean="0">
                <a:solidFill>
                  <a:srgbClr val="FF0000"/>
                </a:solidFill>
              </a:rPr>
              <a:t>an </a:t>
            </a:r>
            <a:r>
              <a:rPr lang="en-US" dirty="0">
                <a:solidFill>
                  <a:srgbClr val="FF0000"/>
                </a:solidFill>
              </a:rPr>
              <a:t>run policy improvement: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dirty="0">
                <a:solidFill>
                  <a:srgbClr val="FF0000"/>
                </a:solidFill>
              </a:rPr>
              <a:t> = Greedy (Q)</a:t>
            </a:r>
          </a:p>
          <a:p>
            <a:r>
              <a:rPr lang="en-US" dirty="0">
                <a:solidFill>
                  <a:srgbClr val="009900"/>
                </a:solidFill>
              </a:rPr>
              <a:t>Process converges if estimations are accurate.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D4D9A-FA12-4DCA-910B-8F4484F01CE9}" type="slidenum">
              <a:rPr lang="en-US"/>
              <a:pPr/>
              <a:t>4</a:t>
            </a:fld>
            <a:endParaRPr lang="en-US" altLang="en-US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Typical Applications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114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he-IL" sz="2800" dirty="0">
                <a:solidFill>
                  <a:srgbClr val="009900"/>
                </a:solidFill>
              </a:rPr>
              <a:t>Robotics</a:t>
            </a:r>
          </a:p>
          <a:p>
            <a:pPr lvl="1">
              <a:lnSpc>
                <a:spcPct val="90000"/>
              </a:lnSpc>
            </a:pPr>
            <a:r>
              <a:rPr lang="en-US" altLang="he-IL" sz="2400" dirty="0">
                <a:solidFill>
                  <a:srgbClr val="009900"/>
                </a:solidFill>
              </a:rPr>
              <a:t>Helicopter control [NKJS].</a:t>
            </a:r>
          </a:p>
          <a:p>
            <a:pPr lvl="1">
              <a:lnSpc>
                <a:spcPct val="90000"/>
              </a:lnSpc>
            </a:pPr>
            <a:r>
              <a:rPr lang="en-US" altLang="he-IL" sz="2400" dirty="0" err="1">
                <a:solidFill>
                  <a:srgbClr val="009900"/>
                </a:solidFill>
              </a:rPr>
              <a:t>Robo</a:t>
            </a:r>
            <a:r>
              <a:rPr lang="en-US" altLang="he-IL" sz="2400" dirty="0">
                <a:solidFill>
                  <a:srgbClr val="009900"/>
                </a:solidFill>
              </a:rPr>
              <a:t>-soccer [SV].</a:t>
            </a:r>
          </a:p>
          <a:p>
            <a:pPr>
              <a:lnSpc>
                <a:spcPct val="90000"/>
              </a:lnSpc>
            </a:pPr>
            <a:r>
              <a:rPr lang="en-US" altLang="he-IL" sz="2800" dirty="0">
                <a:solidFill>
                  <a:schemeClr val="accent2"/>
                </a:solidFill>
              </a:rPr>
              <a:t>Board games</a:t>
            </a:r>
          </a:p>
          <a:p>
            <a:pPr lvl="1">
              <a:lnSpc>
                <a:spcPct val="90000"/>
              </a:lnSpc>
            </a:pPr>
            <a:r>
              <a:rPr lang="en-US" altLang="he-IL" sz="2400" dirty="0">
                <a:solidFill>
                  <a:schemeClr val="accent2"/>
                </a:solidFill>
              </a:rPr>
              <a:t>checkers [S].</a:t>
            </a:r>
          </a:p>
          <a:p>
            <a:pPr lvl="1">
              <a:lnSpc>
                <a:spcPct val="90000"/>
              </a:lnSpc>
            </a:pPr>
            <a:r>
              <a:rPr lang="en-US" altLang="he-IL" sz="2400" dirty="0">
                <a:solidFill>
                  <a:schemeClr val="accent2"/>
                </a:solidFill>
              </a:rPr>
              <a:t>backgammon [T], </a:t>
            </a:r>
          </a:p>
          <a:p>
            <a:pPr lvl="1">
              <a:lnSpc>
                <a:spcPct val="90000"/>
              </a:lnSpc>
            </a:pPr>
            <a:r>
              <a:rPr lang="en-US" altLang="he-IL" sz="2400" dirty="0">
                <a:solidFill>
                  <a:schemeClr val="accent2"/>
                </a:solidFill>
              </a:rPr>
              <a:t>Go/Atari </a:t>
            </a:r>
          </a:p>
          <a:p>
            <a:pPr>
              <a:lnSpc>
                <a:spcPct val="90000"/>
              </a:lnSpc>
            </a:pPr>
            <a:r>
              <a:rPr lang="en-US" altLang="he-IL" sz="2800" dirty="0">
                <a:solidFill>
                  <a:srgbClr val="800000"/>
                </a:solidFill>
              </a:rPr>
              <a:t>Scheduling</a:t>
            </a:r>
          </a:p>
          <a:p>
            <a:pPr lvl="1">
              <a:lnSpc>
                <a:spcPct val="90000"/>
              </a:lnSpc>
            </a:pPr>
            <a:r>
              <a:rPr lang="en-US" altLang="he-IL" sz="2400" dirty="0">
                <a:solidFill>
                  <a:srgbClr val="800000"/>
                </a:solidFill>
              </a:rPr>
              <a:t>Dynamic channel allocation [SB].</a:t>
            </a:r>
          </a:p>
          <a:p>
            <a:pPr lvl="1">
              <a:lnSpc>
                <a:spcPct val="90000"/>
              </a:lnSpc>
            </a:pPr>
            <a:r>
              <a:rPr lang="en-US" altLang="he-IL" sz="2400" dirty="0">
                <a:solidFill>
                  <a:srgbClr val="800000"/>
                </a:solidFill>
              </a:rPr>
              <a:t>Inventory problems.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68144" y="2420888"/>
            <a:ext cx="2486578" cy="1175706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200" dirty="0" smtClean="0"/>
              <a:t>An important </a:t>
            </a:r>
          </a:p>
          <a:p>
            <a:pPr>
              <a:buNone/>
            </a:pPr>
            <a:r>
              <a:rPr lang="en-US" sz="3200" dirty="0"/>
              <a:t>m</a:t>
            </a:r>
            <a:r>
              <a:rPr lang="en-US" sz="3200" dirty="0" smtClean="0"/>
              <a:t>odeling tool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1A099F-60F0-4E88-82C6-BAE74717004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400"/>
          </a:p>
        </p:txBody>
      </p:sp>
      <p:sp>
        <p:nvSpPr>
          <p:cNvPr id="320514" name="Rectangle 2"/>
          <p:cNvSpPr>
            <a:spLocks noChangeArrowheads="1"/>
          </p:cNvSpPr>
          <p:nvPr/>
        </p:nvSpPr>
        <p:spPr bwMode="auto">
          <a:xfrm>
            <a:off x="4876800" y="3810000"/>
            <a:ext cx="1295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320515" name="Rectangle 3"/>
          <p:cNvSpPr>
            <a:spLocks noChangeArrowheads="1"/>
          </p:cNvSpPr>
          <p:nvPr/>
        </p:nvSpPr>
        <p:spPr bwMode="auto">
          <a:xfrm>
            <a:off x="4191000" y="4419600"/>
            <a:ext cx="4419600" cy="5334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1638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/>
            <a:r>
              <a:rPr lang="en-US" altLang="en-US"/>
              <a:t>Q-Learning: off policy</a:t>
            </a: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822325" y="2098675"/>
            <a:ext cx="47132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</a:rPr>
              <a:t>Basic Idea:</a:t>
            </a:r>
            <a:r>
              <a:rPr lang="en-US" altLang="en-US" sz="2400" b="1" dirty="0"/>
              <a:t> </a:t>
            </a:r>
            <a:r>
              <a:rPr lang="en-US" altLang="en-US" sz="2400" b="1" dirty="0">
                <a:solidFill>
                  <a:srgbClr val="FA0000"/>
                </a:solidFill>
              </a:rPr>
              <a:t>Learn the Q-function.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/>
              <a:t>On a move  (</a:t>
            </a:r>
            <a:r>
              <a:rPr lang="en-US" altLang="en-US" sz="2400" b="1" dirty="0" err="1"/>
              <a:t>s,a</a:t>
            </a:r>
            <a:r>
              <a:rPr lang="en-US" altLang="en-US" sz="2400" b="1" dirty="0"/>
              <a:t>) </a:t>
            </a:r>
            <a:r>
              <a:rPr lang="en-US" altLang="en-US" sz="2400" b="1" dirty="0">
                <a:latin typeface="Symbol" panose="05050102010706020507" pitchFamily="18" charset="2"/>
              </a:rPr>
              <a:t>®</a:t>
            </a:r>
            <a:r>
              <a:rPr lang="en-US" altLang="en-US" sz="2400" b="1" dirty="0"/>
              <a:t> s’ update:</a:t>
            </a:r>
            <a:endParaRPr lang="en-US" altLang="en-US" sz="2400" b="1" dirty="0">
              <a:solidFill>
                <a:srgbClr val="FA0000"/>
              </a:solidFill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638800" y="2819400"/>
            <a:ext cx="2363788" cy="992188"/>
            <a:chOff x="3552" y="1776"/>
            <a:chExt cx="1489" cy="625"/>
          </a:xfrm>
        </p:grpSpPr>
        <p:sp>
          <p:nvSpPr>
            <p:cNvPr id="16399" name="Freeform 8"/>
            <p:cNvSpPr>
              <a:spLocks/>
            </p:cNvSpPr>
            <p:nvPr/>
          </p:nvSpPr>
          <p:spPr bwMode="auto">
            <a:xfrm>
              <a:off x="3552" y="1776"/>
              <a:ext cx="1489" cy="625"/>
            </a:xfrm>
            <a:custGeom>
              <a:avLst/>
              <a:gdLst>
                <a:gd name="T0" fmla="*/ 0 w 1489"/>
                <a:gd name="T1" fmla="*/ 0 h 625"/>
                <a:gd name="T2" fmla="*/ 0 w 1489"/>
                <a:gd name="T3" fmla="*/ 280 h 625"/>
                <a:gd name="T4" fmla="*/ 0 w 1489"/>
                <a:gd name="T5" fmla="*/ 400 h 625"/>
                <a:gd name="T6" fmla="*/ 0 w 1489"/>
                <a:gd name="T7" fmla="*/ 480 h 625"/>
                <a:gd name="T8" fmla="*/ 248 w 1489"/>
                <a:gd name="T9" fmla="*/ 480 h 625"/>
                <a:gd name="T10" fmla="*/ 72 w 1489"/>
                <a:gd name="T11" fmla="*/ 624 h 625"/>
                <a:gd name="T12" fmla="*/ 620 w 1489"/>
                <a:gd name="T13" fmla="*/ 480 h 625"/>
                <a:gd name="T14" fmla="*/ 1488 w 1489"/>
                <a:gd name="T15" fmla="*/ 480 h 625"/>
                <a:gd name="T16" fmla="*/ 1488 w 1489"/>
                <a:gd name="T17" fmla="*/ 400 h 625"/>
                <a:gd name="T18" fmla="*/ 1488 w 1489"/>
                <a:gd name="T19" fmla="*/ 280 h 625"/>
                <a:gd name="T20" fmla="*/ 1488 w 1489"/>
                <a:gd name="T21" fmla="*/ 0 h 625"/>
                <a:gd name="T22" fmla="*/ 620 w 1489"/>
                <a:gd name="T23" fmla="*/ 0 h 625"/>
                <a:gd name="T24" fmla="*/ 248 w 1489"/>
                <a:gd name="T25" fmla="*/ 0 h 625"/>
                <a:gd name="T26" fmla="*/ 0 w 1489"/>
                <a:gd name="T27" fmla="*/ 0 h 62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89"/>
                <a:gd name="T43" fmla="*/ 0 h 625"/>
                <a:gd name="T44" fmla="*/ 1489 w 1489"/>
                <a:gd name="T45" fmla="*/ 625 h 62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89" h="625">
                  <a:moveTo>
                    <a:pt x="0" y="0"/>
                  </a:moveTo>
                  <a:lnTo>
                    <a:pt x="0" y="280"/>
                  </a:lnTo>
                  <a:lnTo>
                    <a:pt x="0" y="400"/>
                  </a:lnTo>
                  <a:lnTo>
                    <a:pt x="0" y="480"/>
                  </a:lnTo>
                  <a:lnTo>
                    <a:pt x="248" y="480"/>
                  </a:lnTo>
                  <a:lnTo>
                    <a:pt x="72" y="624"/>
                  </a:lnTo>
                  <a:lnTo>
                    <a:pt x="620" y="480"/>
                  </a:lnTo>
                  <a:lnTo>
                    <a:pt x="1488" y="480"/>
                  </a:lnTo>
                  <a:lnTo>
                    <a:pt x="1488" y="400"/>
                  </a:lnTo>
                  <a:lnTo>
                    <a:pt x="1488" y="280"/>
                  </a:lnTo>
                  <a:lnTo>
                    <a:pt x="1488" y="0"/>
                  </a:lnTo>
                  <a:lnTo>
                    <a:pt x="620" y="0"/>
                  </a:lnTo>
                  <a:lnTo>
                    <a:pt x="248" y="0"/>
                  </a:lnTo>
                  <a:lnTo>
                    <a:pt x="0" y="0"/>
                  </a:lnTo>
                </a:path>
              </a:pathLst>
            </a:custGeom>
            <a:solidFill>
              <a:srgbClr val="99CCFF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Rectangle 9"/>
            <p:cNvSpPr>
              <a:spLocks noChangeArrowheads="1"/>
            </p:cNvSpPr>
            <p:nvPr/>
          </p:nvSpPr>
          <p:spPr bwMode="auto">
            <a:xfrm>
              <a:off x="3614" y="1809"/>
              <a:ext cx="1364" cy="414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rtl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20522" name="Rectangle 10"/>
          <p:cNvSpPr>
            <a:spLocks noChangeArrowheads="1"/>
          </p:cNvSpPr>
          <p:nvPr/>
        </p:nvSpPr>
        <p:spPr bwMode="auto">
          <a:xfrm>
            <a:off x="5867400" y="2971800"/>
            <a:ext cx="1985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Old estimate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257800" y="5106988"/>
            <a:ext cx="2363788" cy="1066800"/>
            <a:chOff x="3312" y="3217"/>
            <a:chExt cx="1489" cy="672"/>
          </a:xfrm>
        </p:grpSpPr>
        <p:sp>
          <p:nvSpPr>
            <p:cNvPr id="16397" name="Freeform 12"/>
            <p:cNvSpPr>
              <a:spLocks/>
            </p:cNvSpPr>
            <p:nvPr/>
          </p:nvSpPr>
          <p:spPr bwMode="auto">
            <a:xfrm>
              <a:off x="3312" y="3217"/>
              <a:ext cx="1489" cy="672"/>
            </a:xfrm>
            <a:custGeom>
              <a:avLst/>
              <a:gdLst>
                <a:gd name="T0" fmla="*/ 1488 w 1489"/>
                <a:gd name="T1" fmla="*/ 671 h 672"/>
                <a:gd name="T2" fmla="*/ 1488 w 1489"/>
                <a:gd name="T3" fmla="*/ 419 h 672"/>
                <a:gd name="T4" fmla="*/ 1488 w 1489"/>
                <a:gd name="T5" fmla="*/ 311 h 672"/>
                <a:gd name="T6" fmla="*/ 1488 w 1489"/>
                <a:gd name="T7" fmla="*/ 239 h 672"/>
                <a:gd name="T8" fmla="*/ 620 w 1489"/>
                <a:gd name="T9" fmla="*/ 239 h 672"/>
                <a:gd name="T10" fmla="*/ 378 w 1489"/>
                <a:gd name="T11" fmla="*/ 0 h 672"/>
                <a:gd name="T12" fmla="*/ 248 w 1489"/>
                <a:gd name="T13" fmla="*/ 239 h 672"/>
                <a:gd name="T14" fmla="*/ 0 w 1489"/>
                <a:gd name="T15" fmla="*/ 239 h 672"/>
                <a:gd name="T16" fmla="*/ 0 w 1489"/>
                <a:gd name="T17" fmla="*/ 311 h 672"/>
                <a:gd name="T18" fmla="*/ 0 w 1489"/>
                <a:gd name="T19" fmla="*/ 419 h 672"/>
                <a:gd name="T20" fmla="*/ 0 w 1489"/>
                <a:gd name="T21" fmla="*/ 671 h 672"/>
                <a:gd name="T22" fmla="*/ 248 w 1489"/>
                <a:gd name="T23" fmla="*/ 671 h 672"/>
                <a:gd name="T24" fmla="*/ 620 w 1489"/>
                <a:gd name="T25" fmla="*/ 671 h 672"/>
                <a:gd name="T26" fmla="*/ 1488 w 1489"/>
                <a:gd name="T27" fmla="*/ 671 h 6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89"/>
                <a:gd name="T43" fmla="*/ 0 h 672"/>
                <a:gd name="T44" fmla="*/ 1489 w 1489"/>
                <a:gd name="T45" fmla="*/ 672 h 6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89" h="672">
                  <a:moveTo>
                    <a:pt x="1488" y="671"/>
                  </a:moveTo>
                  <a:lnTo>
                    <a:pt x="1488" y="419"/>
                  </a:lnTo>
                  <a:lnTo>
                    <a:pt x="1488" y="311"/>
                  </a:lnTo>
                  <a:lnTo>
                    <a:pt x="1488" y="239"/>
                  </a:lnTo>
                  <a:lnTo>
                    <a:pt x="620" y="239"/>
                  </a:lnTo>
                  <a:lnTo>
                    <a:pt x="378" y="0"/>
                  </a:lnTo>
                  <a:lnTo>
                    <a:pt x="248" y="239"/>
                  </a:lnTo>
                  <a:lnTo>
                    <a:pt x="0" y="239"/>
                  </a:lnTo>
                  <a:lnTo>
                    <a:pt x="0" y="311"/>
                  </a:lnTo>
                  <a:lnTo>
                    <a:pt x="0" y="419"/>
                  </a:lnTo>
                  <a:lnTo>
                    <a:pt x="0" y="671"/>
                  </a:lnTo>
                  <a:lnTo>
                    <a:pt x="248" y="671"/>
                  </a:lnTo>
                  <a:lnTo>
                    <a:pt x="620" y="671"/>
                  </a:lnTo>
                  <a:lnTo>
                    <a:pt x="1488" y="671"/>
                  </a:lnTo>
                </a:path>
              </a:pathLst>
            </a:custGeom>
            <a:solidFill>
              <a:srgbClr val="FFFF99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Rectangle 13"/>
            <p:cNvSpPr>
              <a:spLocks noChangeArrowheads="1"/>
            </p:cNvSpPr>
            <p:nvPr/>
          </p:nvSpPr>
          <p:spPr bwMode="auto">
            <a:xfrm>
              <a:off x="3373" y="3488"/>
              <a:ext cx="1364" cy="36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rtl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20526" name="Rectangle 14"/>
          <p:cNvSpPr>
            <a:spLocks noChangeArrowheads="1"/>
          </p:cNvSpPr>
          <p:nvPr/>
        </p:nvSpPr>
        <p:spPr bwMode="auto">
          <a:xfrm>
            <a:off x="5562600" y="5638800"/>
            <a:ext cx="2071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New estimate</a:t>
            </a:r>
          </a:p>
        </p:txBody>
      </p:sp>
      <p:sp>
        <p:nvSpPr>
          <p:cNvPr id="320527" name="Text Box 15"/>
          <p:cNvSpPr txBox="1">
            <a:spLocks noChangeArrowheads="1"/>
          </p:cNvSpPr>
          <p:nvPr/>
        </p:nvSpPr>
        <p:spPr bwMode="auto">
          <a:xfrm>
            <a:off x="250825" y="5651500"/>
            <a:ext cx="4392613" cy="528638"/>
          </a:xfrm>
          <a:prstGeom prst="rect">
            <a:avLst/>
          </a:prstGeom>
          <a:solidFill>
            <a:srgbClr val="FFCCFF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xtLst/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chemeClr val="accent2"/>
                </a:solidFill>
              </a:rPr>
              <a:t>Learning rate  </a:t>
            </a:r>
            <a:r>
              <a:rPr lang="en-US" altLang="en-US" sz="2800" i="1" dirty="0">
                <a:solidFill>
                  <a:schemeClr val="accent2"/>
                </a:solidFill>
                <a:latin typeface="Symbol" panose="05050102010706020507" pitchFamily="18" charset="2"/>
              </a:rPr>
              <a:t>a</a:t>
            </a:r>
            <a:r>
              <a:rPr lang="en-US" altLang="en-US" sz="2800" i="1" baseline="-25000" dirty="0">
                <a:solidFill>
                  <a:schemeClr val="accent2"/>
                </a:solidFill>
              </a:rPr>
              <a:t>t </a:t>
            </a:r>
            <a:r>
              <a:rPr lang="en-US" altLang="en-US" sz="2800" i="1" dirty="0">
                <a:solidFill>
                  <a:schemeClr val="accent2"/>
                </a:solidFill>
              </a:rPr>
              <a:t>(</a:t>
            </a:r>
            <a:r>
              <a:rPr lang="en-US" altLang="en-US" sz="2800" i="1" dirty="0" err="1">
                <a:solidFill>
                  <a:schemeClr val="accent2"/>
                </a:solidFill>
              </a:rPr>
              <a:t>s,a</a:t>
            </a:r>
            <a:r>
              <a:rPr lang="en-US" altLang="en-US" sz="2800" i="1" dirty="0">
                <a:solidFill>
                  <a:schemeClr val="accent2"/>
                </a:solidFill>
              </a:rPr>
              <a:t>)=1/</a:t>
            </a:r>
            <a:r>
              <a:rPr lang="en-US" altLang="en-US" sz="2800" i="1" dirty="0" err="1">
                <a:solidFill>
                  <a:schemeClr val="accent2"/>
                </a:solidFill>
              </a:rPr>
              <a:t>t</a:t>
            </a:r>
            <a:r>
              <a:rPr lang="en-US" altLang="en-US" sz="2800" i="1" baseline="30000" dirty="0" err="1">
                <a:solidFill>
                  <a:schemeClr val="accent2"/>
                </a:solidFill>
              </a:rPr>
              <a:t>w</a:t>
            </a:r>
            <a:endParaRPr lang="en-US" altLang="en-US" sz="2800" i="1" dirty="0">
              <a:solidFill>
                <a:schemeClr val="accent2"/>
              </a:solidFill>
            </a:endParaRPr>
          </a:p>
        </p:txBody>
      </p:sp>
      <p:graphicFrame>
        <p:nvGraphicFramePr>
          <p:cNvPr id="16396" name="Object 6"/>
          <p:cNvGraphicFramePr>
            <a:graphicFrameLocks/>
          </p:cNvGraphicFramePr>
          <p:nvPr/>
        </p:nvGraphicFramePr>
        <p:xfrm>
          <a:off x="838200" y="3733800"/>
          <a:ext cx="8097838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66" name="Equation" r:id="rId4" imgW="8097838" imgH="1390650" progId="Equation.3">
                  <p:embed/>
                </p:oleObj>
              </mc:Choice>
              <mc:Fallback>
                <p:oleObj name="Equation" r:id="rId4" imgW="8097838" imgH="1390650" progId="Equation.3">
                  <p:embed/>
                  <p:pic>
                    <p:nvPicPr>
                      <p:cNvPr id="0" name="Picture 1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733800"/>
                        <a:ext cx="8097838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73181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4" grpId="0" animBg="1"/>
      <p:bldP spid="320515" grpId="0" animBg="1"/>
      <p:bldP spid="320522" grpId="0"/>
      <p:bldP spid="320526" grpId="0"/>
      <p:bldP spid="32052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9A61EA-BBC3-45D9-BF8B-4B89811D6AF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400"/>
          </a:p>
        </p:txBody>
      </p:sp>
      <p:sp>
        <p:nvSpPr>
          <p:cNvPr id="398355" name="Rectangle 19"/>
          <p:cNvSpPr>
            <a:spLocks noChangeArrowheads="1"/>
          </p:cNvSpPr>
          <p:nvPr/>
        </p:nvSpPr>
        <p:spPr bwMode="auto">
          <a:xfrm>
            <a:off x="4859338" y="3716338"/>
            <a:ext cx="504825" cy="720725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124075" y="5300663"/>
            <a:ext cx="2363788" cy="1066800"/>
            <a:chOff x="3312" y="3217"/>
            <a:chExt cx="1489" cy="672"/>
          </a:xfrm>
        </p:grpSpPr>
        <p:sp>
          <p:nvSpPr>
            <p:cNvPr id="18450" name="Freeform 17"/>
            <p:cNvSpPr>
              <a:spLocks/>
            </p:cNvSpPr>
            <p:nvPr/>
          </p:nvSpPr>
          <p:spPr bwMode="auto">
            <a:xfrm>
              <a:off x="3312" y="3217"/>
              <a:ext cx="1489" cy="672"/>
            </a:xfrm>
            <a:custGeom>
              <a:avLst/>
              <a:gdLst>
                <a:gd name="T0" fmla="*/ 1488 w 1489"/>
                <a:gd name="T1" fmla="*/ 671 h 672"/>
                <a:gd name="T2" fmla="*/ 1488 w 1489"/>
                <a:gd name="T3" fmla="*/ 419 h 672"/>
                <a:gd name="T4" fmla="*/ 1488 w 1489"/>
                <a:gd name="T5" fmla="*/ 311 h 672"/>
                <a:gd name="T6" fmla="*/ 1488 w 1489"/>
                <a:gd name="T7" fmla="*/ 239 h 672"/>
                <a:gd name="T8" fmla="*/ 620 w 1489"/>
                <a:gd name="T9" fmla="*/ 239 h 672"/>
                <a:gd name="T10" fmla="*/ 378 w 1489"/>
                <a:gd name="T11" fmla="*/ 0 h 672"/>
                <a:gd name="T12" fmla="*/ 248 w 1489"/>
                <a:gd name="T13" fmla="*/ 239 h 672"/>
                <a:gd name="T14" fmla="*/ 0 w 1489"/>
                <a:gd name="T15" fmla="*/ 239 h 672"/>
                <a:gd name="T16" fmla="*/ 0 w 1489"/>
                <a:gd name="T17" fmla="*/ 311 h 672"/>
                <a:gd name="T18" fmla="*/ 0 w 1489"/>
                <a:gd name="T19" fmla="*/ 419 h 672"/>
                <a:gd name="T20" fmla="*/ 0 w 1489"/>
                <a:gd name="T21" fmla="*/ 671 h 672"/>
                <a:gd name="T22" fmla="*/ 248 w 1489"/>
                <a:gd name="T23" fmla="*/ 671 h 672"/>
                <a:gd name="T24" fmla="*/ 620 w 1489"/>
                <a:gd name="T25" fmla="*/ 671 h 672"/>
                <a:gd name="T26" fmla="*/ 1488 w 1489"/>
                <a:gd name="T27" fmla="*/ 671 h 6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89"/>
                <a:gd name="T43" fmla="*/ 0 h 672"/>
                <a:gd name="T44" fmla="*/ 1489 w 1489"/>
                <a:gd name="T45" fmla="*/ 672 h 6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89" h="672">
                  <a:moveTo>
                    <a:pt x="1488" y="671"/>
                  </a:moveTo>
                  <a:lnTo>
                    <a:pt x="1488" y="419"/>
                  </a:lnTo>
                  <a:lnTo>
                    <a:pt x="1488" y="311"/>
                  </a:lnTo>
                  <a:lnTo>
                    <a:pt x="1488" y="239"/>
                  </a:lnTo>
                  <a:lnTo>
                    <a:pt x="620" y="239"/>
                  </a:lnTo>
                  <a:lnTo>
                    <a:pt x="378" y="0"/>
                  </a:lnTo>
                  <a:lnTo>
                    <a:pt x="248" y="239"/>
                  </a:lnTo>
                  <a:lnTo>
                    <a:pt x="0" y="239"/>
                  </a:lnTo>
                  <a:lnTo>
                    <a:pt x="0" y="311"/>
                  </a:lnTo>
                  <a:lnTo>
                    <a:pt x="0" y="419"/>
                  </a:lnTo>
                  <a:lnTo>
                    <a:pt x="0" y="671"/>
                  </a:lnTo>
                  <a:lnTo>
                    <a:pt x="248" y="671"/>
                  </a:lnTo>
                  <a:lnTo>
                    <a:pt x="620" y="671"/>
                  </a:lnTo>
                  <a:lnTo>
                    <a:pt x="1488" y="671"/>
                  </a:lnTo>
                </a:path>
              </a:pathLst>
            </a:custGeom>
            <a:solidFill>
              <a:srgbClr val="66CCFF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Rectangle 18"/>
            <p:cNvSpPr>
              <a:spLocks noChangeArrowheads="1"/>
            </p:cNvSpPr>
            <p:nvPr/>
          </p:nvSpPr>
          <p:spPr bwMode="auto">
            <a:xfrm>
              <a:off x="3373" y="3488"/>
              <a:ext cx="1364" cy="366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rtl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98338" name="Rectangle 2"/>
          <p:cNvSpPr>
            <a:spLocks noChangeArrowheads="1"/>
          </p:cNvSpPr>
          <p:nvPr/>
        </p:nvSpPr>
        <p:spPr bwMode="auto">
          <a:xfrm>
            <a:off x="2268538" y="4652963"/>
            <a:ext cx="1295400" cy="4572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398339" name="Rectangle 3"/>
          <p:cNvSpPr>
            <a:spLocks noChangeArrowheads="1"/>
          </p:cNvSpPr>
          <p:nvPr/>
        </p:nvSpPr>
        <p:spPr bwMode="auto">
          <a:xfrm>
            <a:off x="3635375" y="4652963"/>
            <a:ext cx="4419600" cy="5334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1843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/>
            <a:r>
              <a:rPr lang="en-US" altLang="en-US"/>
              <a:t>Q-Learning: update equation</a:t>
            </a:r>
          </a:p>
        </p:txBody>
      </p:sp>
      <p:sp>
        <p:nvSpPr>
          <p:cNvPr id="398345" name="Rectangle 9"/>
          <p:cNvSpPr>
            <a:spLocks noChangeArrowheads="1"/>
          </p:cNvSpPr>
          <p:nvPr/>
        </p:nvSpPr>
        <p:spPr bwMode="auto">
          <a:xfrm>
            <a:off x="2124075" y="5805488"/>
            <a:ext cx="1833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Old estimate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940425" y="5157788"/>
            <a:ext cx="2363788" cy="1066800"/>
            <a:chOff x="3312" y="3217"/>
            <a:chExt cx="1489" cy="672"/>
          </a:xfrm>
        </p:grpSpPr>
        <p:sp>
          <p:nvSpPr>
            <p:cNvPr id="18448" name="Freeform 11"/>
            <p:cNvSpPr>
              <a:spLocks/>
            </p:cNvSpPr>
            <p:nvPr/>
          </p:nvSpPr>
          <p:spPr bwMode="auto">
            <a:xfrm>
              <a:off x="3312" y="3217"/>
              <a:ext cx="1489" cy="672"/>
            </a:xfrm>
            <a:custGeom>
              <a:avLst/>
              <a:gdLst>
                <a:gd name="T0" fmla="*/ 1488 w 1489"/>
                <a:gd name="T1" fmla="*/ 671 h 672"/>
                <a:gd name="T2" fmla="*/ 1488 w 1489"/>
                <a:gd name="T3" fmla="*/ 419 h 672"/>
                <a:gd name="T4" fmla="*/ 1488 w 1489"/>
                <a:gd name="T5" fmla="*/ 311 h 672"/>
                <a:gd name="T6" fmla="*/ 1488 w 1489"/>
                <a:gd name="T7" fmla="*/ 239 h 672"/>
                <a:gd name="T8" fmla="*/ 620 w 1489"/>
                <a:gd name="T9" fmla="*/ 239 h 672"/>
                <a:gd name="T10" fmla="*/ 378 w 1489"/>
                <a:gd name="T11" fmla="*/ 0 h 672"/>
                <a:gd name="T12" fmla="*/ 248 w 1489"/>
                <a:gd name="T13" fmla="*/ 239 h 672"/>
                <a:gd name="T14" fmla="*/ 0 w 1489"/>
                <a:gd name="T15" fmla="*/ 239 h 672"/>
                <a:gd name="T16" fmla="*/ 0 w 1489"/>
                <a:gd name="T17" fmla="*/ 311 h 672"/>
                <a:gd name="T18" fmla="*/ 0 w 1489"/>
                <a:gd name="T19" fmla="*/ 419 h 672"/>
                <a:gd name="T20" fmla="*/ 0 w 1489"/>
                <a:gd name="T21" fmla="*/ 671 h 672"/>
                <a:gd name="T22" fmla="*/ 248 w 1489"/>
                <a:gd name="T23" fmla="*/ 671 h 672"/>
                <a:gd name="T24" fmla="*/ 620 w 1489"/>
                <a:gd name="T25" fmla="*/ 671 h 672"/>
                <a:gd name="T26" fmla="*/ 1488 w 1489"/>
                <a:gd name="T27" fmla="*/ 671 h 6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89"/>
                <a:gd name="T43" fmla="*/ 0 h 672"/>
                <a:gd name="T44" fmla="*/ 1489 w 1489"/>
                <a:gd name="T45" fmla="*/ 672 h 6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89" h="672">
                  <a:moveTo>
                    <a:pt x="1488" y="671"/>
                  </a:moveTo>
                  <a:lnTo>
                    <a:pt x="1488" y="419"/>
                  </a:lnTo>
                  <a:lnTo>
                    <a:pt x="1488" y="311"/>
                  </a:lnTo>
                  <a:lnTo>
                    <a:pt x="1488" y="239"/>
                  </a:lnTo>
                  <a:lnTo>
                    <a:pt x="620" y="239"/>
                  </a:lnTo>
                  <a:lnTo>
                    <a:pt x="378" y="0"/>
                  </a:lnTo>
                  <a:lnTo>
                    <a:pt x="248" y="239"/>
                  </a:lnTo>
                  <a:lnTo>
                    <a:pt x="0" y="239"/>
                  </a:lnTo>
                  <a:lnTo>
                    <a:pt x="0" y="311"/>
                  </a:lnTo>
                  <a:lnTo>
                    <a:pt x="0" y="419"/>
                  </a:lnTo>
                  <a:lnTo>
                    <a:pt x="0" y="671"/>
                  </a:lnTo>
                  <a:lnTo>
                    <a:pt x="248" y="671"/>
                  </a:lnTo>
                  <a:lnTo>
                    <a:pt x="620" y="671"/>
                  </a:lnTo>
                  <a:lnTo>
                    <a:pt x="1488" y="671"/>
                  </a:lnTo>
                </a:path>
              </a:pathLst>
            </a:custGeom>
            <a:solidFill>
              <a:srgbClr val="FFFF99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Rectangle 12"/>
            <p:cNvSpPr>
              <a:spLocks noChangeArrowheads="1"/>
            </p:cNvSpPr>
            <p:nvPr/>
          </p:nvSpPr>
          <p:spPr bwMode="auto">
            <a:xfrm>
              <a:off x="3373" y="3488"/>
              <a:ext cx="1364" cy="36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rtl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98349" name="Rectangle 13"/>
          <p:cNvSpPr>
            <a:spLocks noChangeArrowheads="1"/>
          </p:cNvSpPr>
          <p:nvPr/>
        </p:nvSpPr>
        <p:spPr bwMode="auto">
          <a:xfrm>
            <a:off x="6156325" y="5661025"/>
            <a:ext cx="1919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New estimate</a:t>
            </a:r>
          </a:p>
        </p:txBody>
      </p:sp>
      <p:sp>
        <p:nvSpPr>
          <p:cNvPr id="398356" name="AutoShape 20"/>
          <p:cNvSpPr>
            <a:spLocks noChangeArrowheads="1"/>
          </p:cNvSpPr>
          <p:nvPr/>
        </p:nvSpPr>
        <p:spPr bwMode="auto">
          <a:xfrm>
            <a:off x="5435600" y="2924175"/>
            <a:ext cx="1152525" cy="649288"/>
          </a:xfrm>
          <a:prstGeom prst="wedgeRectCallout">
            <a:avLst>
              <a:gd name="adj1" fmla="val -43750"/>
              <a:gd name="adj2" fmla="val 70000"/>
            </a:avLst>
          </a:prstGeom>
          <a:solidFill>
            <a:srgbClr val="FFCCFF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lIns="92075" tIns="46038" rIns="92075" bIns="46038"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/>
              <a:t>update</a:t>
            </a:r>
          </a:p>
        </p:txBody>
      </p:sp>
      <p:sp>
        <p:nvSpPr>
          <p:cNvPr id="18444" name="Rectangle 21"/>
          <p:cNvSpPr>
            <a:spLocks noChangeArrowheads="1"/>
          </p:cNvSpPr>
          <p:nvPr/>
        </p:nvSpPr>
        <p:spPr bwMode="auto">
          <a:xfrm>
            <a:off x="3779838" y="4005263"/>
            <a:ext cx="5048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398358" name="Rectangle 22"/>
          <p:cNvSpPr>
            <a:spLocks noChangeArrowheads="1"/>
          </p:cNvSpPr>
          <p:nvPr/>
        </p:nvSpPr>
        <p:spPr bwMode="auto">
          <a:xfrm>
            <a:off x="3708400" y="3933825"/>
            <a:ext cx="358775" cy="50482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398359" name="AutoShape 23"/>
          <p:cNvSpPr>
            <a:spLocks noChangeArrowheads="1"/>
          </p:cNvSpPr>
          <p:nvPr/>
        </p:nvSpPr>
        <p:spPr bwMode="auto">
          <a:xfrm flipH="1">
            <a:off x="1979613" y="2924175"/>
            <a:ext cx="2016125" cy="720725"/>
          </a:xfrm>
          <a:prstGeom prst="wedgeRectCallout">
            <a:avLst>
              <a:gd name="adj1" fmla="val -36694"/>
              <a:gd name="adj2" fmla="val 97356"/>
            </a:avLst>
          </a:prstGeom>
          <a:solidFill>
            <a:srgbClr val="CCFFCC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lIns="92075" tIns="46038" rIns="92075" bIns="46038"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/>
              <a:t>learning rate</a:t>
            </a:r>
          </a:p>
        </p:txBody>
      </p:sp>
      <p:graphicFrame>
        <p:nvGraphicFramePr>
          <p:cNvPr id="18447" name="Object 15"/>
          <p:cNvGraphicFramePr>
            <a:graphicFrameLocks/>
          </p:cNvGraphicFramePr>
          <p:nvPr/>
        </p:nvGraphicFramePr>
        <p:xfrm>
          <a:off x="468313" y="3860800"/>
          <a:ext cx="72009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9" name="Equation" r:id="rId4" imgW="2882880" imgH="457200" progId="Equation.3">
                  <p:embed/>
                </p:oleObj>
              </mc:Choice>
              <mc:Fallback>
                <p:oleObj name="Equation" r:id="rId4" imgW="2882880" imgH="457200" progId="Equation.3">
                  <p:embed/>
                  <p:pic>
                    <p:nvPicPr>
                      <p:cNvPr id="0" name="Picture 1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860800"/>
                        <a:ext cx="7200900" cy="139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33066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98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9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9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98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98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55" grpId="0" animBg="1"/>
      <p:bldP spid="398338" grpId="0" animBg="1"/>
      <p:bldP spid="398339" grpId="0" animBg="1"/>
      <p:bldP spid="398345" grpId="0"/>
      <p:bldP spid="398349" grpId="0"/>
      <p:bldP spid="398356" grpId="0" animBg="1"/>
      <p:bldP spid="398358" grpId="0" animBg="1"/>
      <p:bldP spid="39835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EE89C2-7768-4F0E-9372-617C667DCE4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Q-Learning: Intuition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Updates based on the difference: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Assume we have the right Q function</a:t>
            </a:r>
          </a:p>
          <a:p>
            <a:r>
              <a:rPr lang="en-US" altLang="en-US"/>
              <a:t>Good news: The expectation is Zero !!!</a:t>
            </a:r>
          </a:p>
          <a:p>
            <a:r>
              <a:rPr lang="en-US" altLang="en-US"/>
              <a:t>Challenge: understand the dynamics</a:t>
            </a:r>
          </a:p>
          <a:p>
            <a:pPr lvl="1"/>
            <a:r>
              <a:rPr lang="en-US" altLang="en-US"/>
              <a:t>stochastic process</a:t>
            </a:r>
          </a:p>
        </p:txBody>
      </p:sp>
      <p:graphicFrame>
        <p:nvGraphicFramePr>
          <p:cNvPr id="20485" name="Object 4"/>
          <p:cNvGraphicFramePr>
            <a:graphicFrameLocks noGrp="1"/>
          </p:cNvGraphicFramePr>
          <p:nvPr>
            <p:ph sz="half" idx="4294967295"/>
          </p:nvPr>
        </p:nvGraphicFramePr>
        <p:xfrm>
          <a:off x="1331913" y="2852738"/>
          <a:ext cx="597693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13" name="Equation" r:id="rId3" imgW="2514600" imgH="228600" progId="Equation.3">
                  <p:embed/>
                </p:oleObj>
              </mc:Choice>
              <mc:Fallback>
                <p:oleObj name="Equation" r:id="rId3" imgW="2514600" imgH="228600" progId="Equation.3">
                  <p:embed/>
                  <p:pic>
                    <p:nvPicPr>
                      <p:cNvPr id="0" name="Picture 10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852738"/>
                        <a:ext cx="5976937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4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B67779-230A-409C-ADDA-EDFAAF30CC7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4000"/>
              <a:t>QL: Classical Convergence Results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>
                <a:solidFill>
                  <a:srgbClr val="FA0000"/>
                </a:solidFill>
              </a:rPr>
              <a:t>Convergence in the </a:t>
            </a:r>
            <a:r>
              <a:rPr lang="en-US" altLang="en-US" dirty="0" smtClean="0">
                <a:solidFill>
                  <a:srgbClr val="FA0000"/>
                </a:solidFill>
              </a:rPr>
              <a:t>limit (off policy)</a:t>
            </a:r>
            <a:endParaRPr lang="en-US" altLang="en-US" dirty="0">
              <a:solidFill>
                <a:srgbClr val="FA0000"/>
              </a:solidFill>
            </a:endParaRPr>
          </a:p>
          <a:p>
            <a:pPr lvl="1"/>
            <a:r>
              <a:rPr lang="en-US" altLang="en-US" dirty="0"/>
              <a:t>If every </a:t>
            </a:r>
            <a:r>
              <a:rPr lang="en-US" altLang="en-US" i="1" dirty="0"/>
              <a:t>(</a:t>
            </a:r>
            <a:r>
              <a:rPr lang="en-US" altLang="en-US" i="1" dirty="0" err="1"/>
              <a:t>s,a</a:t>
            </a:r>
            <a:r>
              <a:rPr lang="en-US" altLang="en-US" i="1" dirty="0"/>
              <a:t>)</a:t>
            </a:r>
            <a:r>
              <a:rPr lang="en-US" altLang="en-US" dirty="0"/>
              <a:t> performed </a:t>
            </a:r>
            <a:r>
              <a:rPr lang="en-US" altLang="en-US" dirty="0">
                <a:solidFill>
                  <a:schemeClr val="accent2"/>
                </a:solidFill>
              </a:rPr>
              <a:t>infinitely often</a:t>
            </a:r>
            <a:r>
              <a:rPr lang="en-US" altLang="en-US" dirty="0"/>
              <a:t>,</a:t>
            </a:r>
          </a:p>
          <a:p>
            <a:pPr lvl="1"/>
            <a:r>
              <a:rPr lang="en-US" altLang="en-US" dirty="0"/>
              <a:t>Learning rates, for every </a:t>
            </a:r>
            <a:r>
              <a:rPr lang="en-US" altLang="en-US" i="1" dirty="0"/>
              <a:t>(</a:t>
            </a:r>
            <a:r>
              <a:rPr lang="en-US" altLang="en-US" i="1" dirty="0" err="1"/>
              <a:t>s,a</a:t>
            </a:r>
            <a:r>
              <a:rPr lang="en-US" altLang="en-US" i="1" dirty="0"/>
              <a:t>): </a:t>
            </a:r>
          </a:p>
        </p:txBody>
      </p:sp>
      <p:graphicFrame>
        <p:nvGraphicFramePr>
          <p:cNvPr id="21509" name="Object 4"/>
          <p:cNvGraphicFramePr>
            <a:graphicFrameLocks/>
          </p:cNvGraphicFramePr>
          <p:nvPr/>
        </p:nvGraphicFramePr>
        <p:xfrm>
          <a:off x="1828800" y="3657600"/>
          <a:ext cx="56832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38" name="Equation" r:id="rId4" imgW="5683250" imgH="698500" progId="Equation.3">
                  <p:embed/>
                </p:oleObj>
              </mc:Choice>
              <mc:Fallback>
                <p:oleObj name="Equation" r:id="rId4" imgW="5683250" imgH="698500" progId="Equation.3">
                  <p:embed/>
                  <p:pic>
                    <p:nvPicPr>
                      <p:cNvPr id="0" name="Picture 1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657600"/>
                        <a:ext cx="568325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3589" name="Rectangle 5"/>
          <p:cNvSpPr>
            <a:spLocks noChangeArrowheads="1"/>
          </p:cNvSpPr>
          <p:nvPr/>
        </p:nvSpPr>
        <p:spPr bwMode="auto">
          <a:xfrm>
            <a:off x="898525" y="4689475"/>
            <a:ext cx="6348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b="1">
                <a:solidFill>
                  <a:srgbClr val="FA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en-US" b="1" baseline="-25000">
                <a:solidFill>
                  <a:srgbClr val="FA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b="1">
                <a:solidFill>
                  <a:srgbClr val="FA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(s,a)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Converges with probability 1 to </a:t>
            </a:r>
            <a:r>
              <a:rPr lang="en-US" b="1">
                <a:solidFill>
                  <a:srgbClr val="FA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</a:t>
            </a:r>
            <a:r>
              <a:rPr lang="en-US" b="1" baseline="30000">
                <a:solidFill>
                  <a:srgbClr val="FA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*</a:t>
            </a:r>
            <a:r>
              <a:rPr lang="en-US" b="1">
                <a:solidFill>
                  <a:srgbClr val="FA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(s,a)</a:t>
            </a:r>
          </a:p>
        </p:txBody>
      </p:sp>
    </p:spTree>
    <p:extLst>
      <p:ext uri="{BB962C8B-B14F-4D97-AF65-F5344CB8AC3E}">
        <p14:creationId xmlns:p14="http://schemas.microsoft.com/office/powerpoint/2010/main" val="1816396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B34307-765B-4704-A46F-34902BD3762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QL: Classical Proof Methodology</a:t>
            </a:r>
          </a:p>
        </p:txBody>
      </p:sp>
      <p:sp>
        <p:nvSpPr>
          <p:cNvPr id="338947" name="Rectangle 3"/>
          <p:cNvSpPr>
            <a:spLocks noChangeArrowheads="1"/>
          </p:cNvSpPr>
          <p:nvPr/>
        </p:nvSpPr>
        <p:spPr bwMode="auto">
          <a:xfrm>
            <a:off x="1447800" y="2362200"/>
            <a:ext cx="3810000" cy="3352800"/>
          </a:xfrm>
          <a:prstGeom prst="rect">
            <a:avLst/>
          </a:prstGeom>
          <a:solidFill>
            <a:srgbClr val="00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338948" name="Object 4"/>
          <p:cNvGraphicFramePr>
            <a:graphicFrameLocks noChangeAspect="1"/>
          </p:cNvGraphicFramePr>
          <p:nvPr/>
        </p:nvGraphicFramePr>
        <p:xfrm>
          <a:off x="5334000" y="2514600"/>
          <a:ext cx="16002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5" name="Equation" r:id="rId4" imgW="647419" imgH="177723" progId="Equation.3">
                  <p:embed/>
                </p:oleObj>
              </mc:Choice>
              <mc:Fallback>
                <p:oleObj name="Equation" r:id="rId4" imgW="647419" imgH="177723" progId="Equation.3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514600"/>
                        <a:ext cx="1600200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949" name="Rectangle 5"/>
          <p:cNvSpPr>
            <a:spLocks noChangeArrowheads="1"/>
          </p:cNvSpPr>
          <p:nvPr/>
        </p:nvSpPr>
        <p:spPr bwMode="auto">
          <a:xfrm>
            <a:off x="1752600" y="2667000"/>
            <a:ext cx="3276600" cy="2895600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graphicFrame>
        <p:nvGraphicFramePr>
          <p:cNvPr id="338950" name="Object 6"/>
          <p:cNvGraphicFramePr>
            <a:graphicFrameLocks noGrp="1" noChangeAspect="1"/>
          </p:cNvGraphicFramePr>
          <p:nvPr>
            <p:ph type="body" idx="1"/>
          </p:nvPr>
        </p:nvGraphicFramePr>
        <p:xfrm>
          <a:off x="5334000" y="3048000"/>
          <a:ext cx="22098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6" name="Equation" r:id="rId6" imgW="926698" imgH="203112" progId="Equation.3">
                  <p:embed/>
                </p:oleObj>
              </mc:Choice>
              <mc:Fallback>
                <p:oleObj name="Equation" r:id="rId6" imgW="926698" imgH="203112" progId="Equation.3">
                  <p:embed/>
                  <p:pic>
                    <p:nvPicPr>
                      <p:cNvPr id="0" name="Picture 5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048000"/>
                        <a:ext cx="2209800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951" name="Rectangle 7"/>
          <p:cNvSpPr>
            <a:spLocks noChangeArrowheads="1"/>
          </p:cNvSpPr>
          <p:nvPr/>
        </p:nvSpPr>
        <p:spPr bwMode="auto">
          <a:xfrm>
            <a:off x="2133600" y="3048000"/>
            <a:ext cx="2590800" cy="2286000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graphicFrame>
        <p:nvGraphicFramePr>
          <p:cNvPr id="338952" name="Object 8"/>
          <p:cNvGraphicFramePr>
            <a:graphicFrameLocks noChangeAspect="1"/>
          </p:cNvGraphicFramePr>
          <p:nvPr/>
        </p:nvGraphicFramePr>
        <p:xfrm>
          <a:off x="5334000" y="3657600"/>
          <a:ext cx="22098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7" name="Equation" r:id="rId8" imgW="926698" imgH="203112" progId="Equation.3">
                  <p:embed/>
                </p:oleObj>
              </mc:Choice>
              <mc:Fallback>
                <p:oleObj name="Equation" r:id="rId8" imgW="926698" imgH="203112" progId="Equation.3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657600"/>
                        <a:ext cx="2209800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953" name="Object 9"/>
          <p:cNvGraphicFramePr>
            <a:graphicFrameLocks noChangeAspect="1"/>
          </p:cNvGraphicFramePr>
          <p:nvPr/>
        </p:nvGraphicFramePr>
        <p:xfrm>
          <a:off x="5334000" y="4191000"/>
          <a:ext cx="224155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8" name="Equation" r:id="rId10" imgW="939392" imgH="203112" progId="Equation.3">
                  <p:embed/>
                </p:oleObj>
              </mc:Choice>
              <mc:Fallback>
                <p:oleObj name="Equation" r:id="rId10" imgW="939392" imgH="203112" progId="Equation.3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191000"/>
                        <a:ext cx="2241550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954" name="Rectangle 10"/>
          <p:cNvSpPr>
            <a:spLocks noChangeArrowheads="1"/>
          </p:cNvSpPr>
          <p:nvPr/>
        </p:nvSpPr>
        <p:spPr bwMode="auto">
          <a:xfrm>
            <a:off x="2362200" y="3276600"/>
            <a:ext cx="2133600" cy="1828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338955" name="Rectangle 11"/>
          <p:cNvSpPr>
            <a:spLocks noChangeArrowheads="1"/>
          </p:cNvSpPr>
          <p:nvPr/>
        </p:nvSpPr>
        <p:spPr bwMode="auto">
          <a:xfrm>
            <a:off x="2590800" y="3505200"/>
            <a:ext cx="1676400" cy="1371600"/>
          </a:xfrm>
          <a:prstGeom prst="rect">
            <a:avLst/>
          </a:prstGeom>
          <a:solidFill>
            <a:srgbClr val="00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graphicFrame>
        <p:nvGraphicFramePr>
          <p:cNvPr id="338956" name="Object 12"/>
          <p:cNvGraphicFramePr>
            <a:graphicFrameLocks noChangeAspect="1"/>
          </p:cNvGraphicFramePr>
          <p:nvPr/>
        </p:nvGraphicFramePr>
        <p:xfrm>
          <a:off x="5334000" y="4724400"/>
          <a:ext cx="224155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9" name="Equation" r:id="rId12" imgW="939392" imgH="203112" progId="Equation.3">
                  <p:embed/>
                </p:oleObj>
              </mc:Choice>
              <mc:Fallback>
                <p:oleObj name="Equation" r:id="rId12" imgW="939392" imgH="203112" progId="Equation.3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724400"/>
                        <a:ext cx="2241550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6" name="Rectangle 13"/>
          <p:cNvSpPr>
            <a:spLocks noChangeArrowheads="1"/>
          </p:cNvSpPr>
          <p:nvPr/>
        </p:nvSpPr>
        <p:spPr bwMode="auto">
          <a:xfrm>
            <a:off x="1066800" y="1524000"/>
            <a:ext cx="7254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accent2"/>
                </a:solidFill>
              </a:rPr>
              <a:t>Let</a:t>
            </a:r>
          </a:p>
        </p:txBody>
      </p:sp>
      <p:graphicFrame>
        <p:nvGraphicFramePr>
          <p:cNvPr id="23567" name="Object 14"/>
          <p:cNvGraphicFramePr>
            <a:graphicFrameLocks noChangeAspect="1"/>
          </p:cNvGraphicFramePr>
          <p:nvPr/>
        </p:nvGraphicFramePr>
        <p:xfrm>
          <a:off x="1905000" y="1600200"/>
          <a:ext cx="457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0" name="Equation" r:id="rId14" imgW="139700" imgH="139700" progId="Equation.3">
                  <p:embed/>
                </p:oleObj>
              </mc:Choice>
              <mc:Fallback>
                <p:oleObj name="Equation" r:id="rId14" imgW="139700" imgH="139700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600200"/>
                        <a:ext cx="4572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8" name="Object 15"/>
          <p:cNvGraphicFramePr>
            <a:graphicFrameLocks noChangeAspect="1"/>
          </p:cNvGraphicFramePr>
          <p:nvPr/>
        </p:nvGraphicFramePr>
        <p:xfrm>
          <a:off x="2286000" y="1600200"/>
          <a:ext cx="19939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1" name="Equation" r:id="rId16" imgW="634725" imgH="203112" progId="Equation.3">
                  <p:embed/>
                </p:oleObj>
              </mc:Choice>
              <mc:Fallback>
                <p:oleObj name="Equation" r:id="rId16" imgW="634725" imgH="203112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600200"/>
                        <a:ext cx="1993900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52375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89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389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89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38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38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8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8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7" grpId="0" animBg="1" autoUpdateAnimBg="0"/>
      <p:bldP spid="338949" grpId="0" animBg="1"/>
      <p:bldP spid="338951" grpId="0" animBg="1"/>
      <p:bldP spid="338954" grpId="0" animBg="1"/>
      <p:bldP spid="33895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F70006-309C-4FCB-8A2C-73B3119D2B4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4000"/>
              <a:t>QL: Classical Proof Methodology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Divide the error to two parts: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One which contracts.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One which is noise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the difference of the expected and sampled values.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006600"/>
                </a:solidFill>
              </a:rPr>
              <a:t>The first drops deterministically (as expected).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800000"/>
                </a:solidFill>
              </a:rPr>
              <a:t>The second has zero expectation,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olidFill>
                  <a:srgbClr val="800000"/>
                </a:solidFill>
              </a:rPr>
              <a:t>bound it using law of large numbers.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olidFill>
                  <a:srgbClr val="800000"/>
                </a:solidFill>
              </a:rPr>
              <a:t>needs to be bounded for an entire phase.</a:t>
            </a:r>
            <a:endParaRPr lang="en-US" altLang="en-US" sz="2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219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A69838-8E00-482E-9AEB-6D5DFF62452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Q-Learning: Qualitative Bounds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6600"/>
                </a:solidFill>
              </a:rPr>
              <a:t>For </a:t>
            </a:r>
            <a:r>
              <a:rPr lang="en-US" altLang="en-US" sz="2800" dirty="0">
                <a:solidFill>
                  <a:srgbClr val="006600"/>
                </a:solidFill>
              </a:rPr>
              <a:t>the contraction part: </a:t>
            </a:r>
            <a:endParaRPr lang="en-US" altLang="en-US" sz="2800" dirty="0" smtClean="0">
              <a:solidFill>
                <a:srgbClr val="0066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6600"/>
                </a:solidFill>
              </a:rPr>
              <a:t>Compute </a:t>
            </a:r>
            <a:r>
              <a:rPr lang="en-US" altLang="en-US" sz="2400" dirty="0">
                <a:solidFill>
                  <a:srgbClr val="006600"/>
                </a:solidFill>
              </a:rPr>
              <a:t>the time until the error shrinks to </a:t>
            </a:r>
            <a:r>
              <a:rPr lang="en-US" altLang="en-US" sz="2400" i="1" dirty="0">
                <a:solidFill>
                  <a:srgbClr val="006600"/>
                </a:solidFill>
              </a:rPr>
              <a:t>(1-(3/2)</a:t>
            </a:r>
            <a:r>
              <a:rPr lang="en-US" altLang="en-US" sz="2400" i="1" dirty="0">
                <a:solidFill>
                  <a:srgbClr val="006600"/>
                </a:solidFill>
                <a:latin typeface="Symbol" panose="05050102010706020507" pitchFamily="18" charset="2"/>
              </a:rPr>
              <a:t>b)</a:t>
            </a:r>
            <a:r>
              <a:rPr lang="en-US" altLang="en-US" sz="2400" i="1" dirty="0">
                <a:solidFill>
                  <a:srgbClr val="006600"/>
                </a:solidFill>
              </a:rPr>
              <a:t>D</a:t>
            </a:r>
            <a:r>
              <a:rPr lang="en-US" altLang="en-US" sz="2400" i="1" baseline="-25000" dirty="0">
                <a:solidFill>
                  <a:srgbClr val="006600"/>
                </a:solidFill>
              </a:rPr>
              <a:t>i</a:t>
            </a:r>
            <a:r>
              <a:rPr lang="en-US" altLang="en-US" sz="2400" dirty="0">
                <a:solidFill>
                  <a:srgbClr val="006600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rgbClr val="800000"/>
                </a:solidFill>
              </a:rPr>
              <a:t>Derive a bound on the noise.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800000"/>
                </a:solidFill>
              </a:rPr>
              <a:t>Has to hold during </a:t>
            </a:r>
            <a:r>
              <a:rPr lang="en-US" altLang="en-US" sz="2400" b="1" u="sng" dirty="0">
                <a:solidFill>
                  <a:srgbClr val="800000"/>
                </a:solidFill>
              </a:rPr>
              <a:t>all</a:t>
            </a:r>
            <a:r>
              <a:rPr lang="en-US" altLang="en-US" sz="2400" dirty="0">
                <a:solidFill>
                  <a:srgbClr val="800000"/>
                </a:solidFill>
              </a:rPr>
              <a:t> the next iteration.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>
                <a:solidFill>
                  <a:schemeClr val="accent2"/>
                </a:solidFill>
              </a:rPr>
              <a:t>Duration of an iteration </a:t>
            </a:r>
            <a:r>
              <a:rPr lang="en-US" altLang="en-US" sz="2800" i="1" dirty="0" smtClean="0">
                <a:solidFill>
                  <a:schemeClr val="accent2"/>
                </a:solidFill>
              </a:rPr>
              <a:t>i</a:t>
            </a:r>
            <a:r>
              <a:rPr lang="en-US" altLang="en-US" sz="2800" dirty="0" smtClean="0">
                <a:solidFill>
                  <a:schemeClr val="accent2"/>
                </a:solidFill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accent2"/>
                </a:solidFill>
              </a:rPr>
              <a:t>Depends </a:t>
            </a:r>
            <a:r>
              <a:rPr lang="en-US" altLang="en-US" sz="2400" dirty="0">
                <a:solidFill>
                  <a:schemeClr val="accent2"/>
                </a:solidFill>
              </a:rPr>
              <a:t>on the initial time </a:t>
            </a:r>
            <a:r>
              <a:rPr lang="en-US" altLang="en-US" sz="2400" i="1" dirty="0" err="1" smtClean="0">
                <a:solidFill>
                  <a:schemeClr val="accent2"/>
                </a:solidFill>
              </a:rPr>
              <a:t>T</a:t>
            </a:r>
            <a:r>
              <a:rPr lang="en-US" altLang="en-US" sz="2400" i="1" baseline="-25000" dirty="0" err="1" smtClean="0">
                <a:solidFill>
                  <a:schemeClr val="accent2"/>
                </a:solidFill>
              </a:rPr>
              <a:t>i</a:t>
            </a:r>
            <a:endParaRPr lang="en-US" altLang="en-US" sz="24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chemeClr val="accent2"/>
                </a:solidFill>
              </a:rPr>
              <a:t>An upper bound on the time </a:t>
            </a:r>
            <a:r>
              <a:rPr lang="en-US" altLang="en-US" sz="2400" i="1" dirty="0">
                <a:solidFill>
                  <a:srgbClr val="FA0000"/>
                </a:solidFill>
              </a:rPr>
              <a:t>T</a:t>
            </a:r>
            <a:r>
              <a:rPr lang="en-US" altLang="en-US" sz="2400" i="1" baseline="-25000" dirty="0">
                <a:solidFill>
                  <a:srgbClr val="FA0000"/>
                </a:solidFill>
              </a:rPr>
              <a:t>k+1</a:t>
            </a:r>
            <a:r>
              <a:rPr lang="en-US" altLang="en-US" sz="2400" i="1" dirty="0">
                <a:solidFill>
                  <a:srgbClr val="FA0000"/>
                </a:solidFill>
              </a:rPr>
              <a:t> &lt; </a:t>
            </a:r>
            <a:r>
              <a:rPr lang="en-US" altLang="en-US" sz="2400" i="1" dirty="0" err="1">
                <a:solidFill>
                  <a:srgbClr val="FA0000"/>
                </a:solidFill>
              </a:rPr>
              <a:t>T</a:t>
            </a:r>
            <a:r>
              <a:rPr lang="en-US" altLang="en-US" sz="2400" i="1" baseline="-25000" dirty="0" err="1">
                <a:solidFill>
                  <a:srgbClr val="FA0000"/>
                </a:solidFill>
              </a:rPr>
              <a:t>k</a:t>
            </a:r>
            <a:r>
              <a:rPr lang="en-US" altLang="en-US" sz="2400" i="1" dirty="0">
                <a:solidFill>
                  <a:srgbClr val="FA0000"/>
                </a:solidFill>
              </a:rPr>
              <a:t> + </a:t>
            </a:r>
            <a:r>
              <a:rPr lang="en-US" altLang="en-US" sz="2400" i="1" dirty="0" err="1">
                <a:solidFill>
                  <a:srgbClr val="FA0000"/>
                </a:solidFill>
              </a:rPr>
              <a:t>T</a:t>
            </a:r>
            <a:r>
              <a:rPr lang="en-US" altLang="en-US" sz="2400" i="1" baseline="-25000" dirty="0" err="1">
                <a:solidFill>
                  <a:srgbClr val="FA0000"/>
                </a:solidFill>
              </a:rPr>
              <a:t>k</a:t>
            </a:r>
            <a:r>
              <a:rPr lang="en-US" altLang="en-US" sz="2400" i="1" baseline="30000" dirty="0" err="1">
                <a:solidFill>
                  <a:srgbClr val="FA0000"/>
                </a:solidFill>
              </a:rPr>
              <a:t>w</a:t>
            </a:r>
            <a:endParaRPr lang="en-US" altLang="en-US" sz="2400" i="1" baseline="30000" dirty="0">
              <a:solidFill>
                <a:srgbClr val="FA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25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A69838-8E00-482E-9AEB-6D5DFF62452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Q-Learning: Qualitative Bounds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accent2"/>
                </a:solidFill>
              </a:rPr>
              <a:t>Model: Parallel Sampling Model  </a:t>
            </a:r>
            <a:r>
              <a:rPr lang="en-US" altLang="en-US" sz="2800">
                <a:solidFill>
                  <a:srgbClr val="FA0000"/>
                </a:solidFill>
              </a:rPr>
              <a:t>(synchronous)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solidFill>
                  <a:schemeClr val="accent2"/>
                </a:solidFill>
              </a:rPr>
              <a:t>Each step we sample all state action pairs. [KS]</a:t>
            </a:r>
            <a:endParaRPr lang="en-US" altLang="en-US" sz="240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FA0000"/>
                </a:solidFill>
              </a:rPr>
              <a:t>Quantitative bounds</a:t>
            </a:r>
            <a:r>
              <a:rPr lang="en-US" altLang="en-US" sz="2800">
                <a:solidFill>
                  <a:schemeClr val="accent2"/>
                </a:solidFill>
              </a:rPr>
              <a:t> </a:t>
            </a:r>
            <a:r>
              <a:rPr lang="en-US" altLang="en-US" sz="2800">
                <a:solidFill>
                  <a:srgbClr val="FF0000"/>
                </a:solidFill>
              </a:rPr>
              <a:t>[EM]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accent2"/>
                </a:solidFill>
              </a:rPr>
              <a:t>For the contraction part: Compute the time until the error shrinks to </a:t>
            </a:r>
            <a:r>
              <a:rPr lang="en-US" altLang="en-US" sz="2800" i="1">
                <a:solidFill>
                  <a:schemeClr val="accent2"/>
                </a:solidFill>
              </a:rPr>
              <a:t>(1-(3/2)</a:t>
            </a:r>
            <a:r>
              <a:rPr lang="en-US" altLang="en-US" sz="2800" i="1">
                <a:solidFill>
                  <a:schemeClr val="accent2"/>
                </a:solidFill>
                <a:latin typeface="Symbol" panose="05050102010706020507" pitchFamily="18" charset="2"/>
              </a:rPr>
              <a:t>b)</a:t>
            </a:r>
            <a:r>
              <a:rPr lang="en-US" altLang="en-US" sz="2800" i="1">
                <a:solidFill>
                  <a:schemeClr val="accent2"/>
                </a:solidFill>
              </a:rPr>
              <a:t>D</a:t>
            </a:r>
            <a:r>
              <a:rPr lang="en-US" altLang="en-US" sz="2800" i="1" baseline="-25000">
                <a:solidFill>
                  <a:schemeClr val="accent2"/>
                </a:solidFill>
              </a:rPr>
              <a:t>i</a:t>
            </a:r>
            <a:r>
              <a:rPr lang="en-US" altLang="en-US" sz="2800">
                <a:solidFill>
                  <a:schemeClr val="accent2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accent2"/>
                </a:solidFill>
              </a:rPr>
              <a:t>Derive a bound on the noise.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solidFill>
                  <a:schemeClr val="accent2"/>
                </a:solidFill>
              </a:rPr>
              <a:t>Has to hold during </a:t>
            </a:r>
            <a:r>
              <a:rPr lang="en-US" altLang="en-US" sz="2400">
                <a:solidFill>
                  <a:srgbClr val="008000"/>
                </a:solidFill>
              </a:rPr>
              <a:t>all </a:t>
            </a:r>
            <a:r>
              <a:rPr lang="en-US" altLang="en-US" sz="2400">
                <a:solidFill>
                  <a:schemeClr val="accent2"/>
                </a:solidFill>
              </a:rPr>
              <a:t>the next iteration.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accent2"/>
                </a:solidFill>
              </a:rPr>
              <a:t>Depends on the initial time </a:t>
            </a:r>
            <a:r>
              <a:rPr lang="en-US" altLang="en-US" sz="2800" i="1">
                <a:solidFill>
                  <a:schemeClr val="accent2"/>
                </a:solidFill>
              </a:rPr>
              <a:t>T</a:t>
            </a:r>
            <a:r>
              <a:rPr lang="en-US" altLang="en-US" sz="2800" i="1" baseline="-25000">
                <a:solidFill>
                  <a:schemeClr val="accent2"/>
                </a:solidFill>
              </a:rPr>
              <a:t>i</a:t>
            </a:r>
            <a:r>
              <a:rPr lang="en-US" altLang="en-US" sz="2800">
                <a:solidFill>
                  <a:schemeClr val="accent2"/>
                </a:solidFill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solidFill>
                  <a:schemeClr val="accent2"/>
                </a:solidFill>
              </a:rPr>
              <a:t>An upper bound on the time </a:t>
            </a:r>
            <a:r>
              <a:rPr lang="en-US" altLang="en-US" sz="2400" i="1">
                <a:solidFill>
                  <a:srgbClr val="FA0000"/>
                </a:solidFill>
              </a:rPr>
              <a:t>T</a:t>
            </a:r>
            <a:r>
              <a:rPr lang="en-US" altLang="en-US" sz="2400" i="1" baseline="-25000">
                <a:solidFill>
                  <a:srgbClr val="FA0000"/>
                </a:solidFill>
              </a:rPr>
              <a:t>k+1</a:t>
            </a:r>
            <a:r>
              <a:rPr lang="en-US" altLang="en-US" sz="2400" i="1">
                <a:solidFill>
                  <a:srgbClr val="FA0000"/>
                </a:solidFill>
              </a:rPr>
              <a:t> &lt; T</a:t>
            </a:r>
            <a:r>
              <a:rPr lang="en-US" altLang="en-US" sz="2400" i="1" baseline="-25000">
                <a:solidFill>
                  <a:srgbClr val="FA0000"/>
                </a:solidFill>
              </a:rPr>
              <a:t>k</a:t>
            </a:r>
            <a:r>
              <a:rPr lang="en-US" altLang="en-US" sz="2400" i="1">
                <a:solidFill>
                  <a:srgbClr val="FA0000"/>
                </a:solidFill>
              </a:rPr>
              <a:t> + T</a:t>
            </a:r>
            <a:r>
              <a:rPr lang="en-US" altLang="en-US" sz="2400" i="1" baseline="-25000">
                <a:solidFill>
                  <a:srgbClr val="FA0000"/>
                </a:solidFill>
              </a:rPr>
              <a:t>k</a:t>
            </a:r>
            <a:r>
              <a:rPr lang="en-US" altLang="en-US" sz="2400" i="1" baseline="30000">
                <a:solidFill>
                  <a:srgbClr val="FA0000"/>
                </a:solidFill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1370780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01858E-C514-44CA-8B39-A067318F266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Q-Learning: Qualitative Bounds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>
                <a:solidFill>
                  <a:schemeClr val="accent2"/>
                </a:solidFill>
              </a:rPr>
              <a:t>Solve the recursion: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	</a:t>
            </a:r>
            <a:r>
              <a:rPr lang="en-US" altLang="en-US" sz="2400" i="1">
                <a:solidFill>
                  <a:srgbClr val="FA0000"/>
                </a:solidFill>
              </a:rPr>
              <a:t>T</a:t>
            </a:r>
            <a:r>
              <a:rPr lang="en-US" altLang="en-US" sz="2400" i="1" baseline="-25000">
                <a:solidFill>
                  <a:srgbClr val="FA0000"/>
                </a:solidFill>
              </a:rPr>
              <a:t>k+1</a:t>
            </a:r>
            <a:r>
              <a:rPr lang="en-US" altLang="en-US" sz="2400" i="1">
                <a:solidFill>
                  <a:srgbClr val="FA0000"/>
                </a:solidFill>
              </a:rPr>
              <a:t>= T</a:t>
            </a:r>
            <a:r>
              <a:rPr lang="en-US" altLang="en-US" sz="2400" i="1" baseline="-25000">
                <a:solidFill>
                  <a:srgbClr val="FA0000"/>
                </a:solidFill>
              </a:rPr>
              <a:t>k</a:t>
            </a:r>
            <a:r>
              <a:rPr lang="en-US" altLang="en-US" sz="2400" i="1">
                <a:solidFill>
                  <a:srgbClr val="FA0000"/>
                </a:solidFill>
              </a:rPr>
              <a:t> +  T</a:t>
            </a:r>
            <a:r>
              <a:rPr lang="en-US" altLang="en-US" sz="2400" i="1" baseline="-25000">
                <a:solidFill>
                  <a:srgbClr val="FA0000"/>
                </a:solidFill>
              </a:rPr>
              <a:t>k</a:t>
            </a:r>
            <a:r>
              <a:rPr lang="en-US" altLang="en-US" sz="2400" i="1" baseline="30000">
                <a:solidFill>
                  <a:srgbClr val="FA0000"/>
                </a:solidFill>
              </a:rPr>
              <a:t>w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i="1">
              <a:solidFill>
                <a:srgbClr val="FA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i="1">
              <a:solidFill>
                <a:srgbClr val="FA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>
                <a:solidFill>
                  <a:schemeClr val="accent2"/>
                </a:solidFill>
              </a:rPr>
              <a:t>Polynomial learning rate: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/>
              <a:t>	</a:t>
            </a:r>
            <a:r>
              <a:rPr lang="en-US" altLang="en-US" sz="2400" i="1">
                <a:solidFill>
                  <a:srgbClr val="FA0000"/>
                </a:solidFill>
              </a:rPr>
              <a:t>T</a:t>
            </a:r>
            <a:r>
              <a:rPr lang="en-US" altLang="en-US" sz="2400" i="1" baseline="-25000">
                <a:solidFill>
                  <a:srgbClr val="FA0000"/>
                </a:solidFill>
              </a:rPr>
              <a:t>k </a:t>
            </a:r>
            <a:r>
              <a:rPr lang="en-US" altLang="en-US" sz="2400" i="1">
                <a:solidFill>
                  <a:srgbClr val="FA0000"/>
                </a:solidFill>
              </a:rPr>
              <a:t>= O(T</a:t>
            </a:r>
            <a:r>
              <a:rPr lang="en-US" altLang="en-US" sz="2400" i="1" baseline="-25000">
                <a:solidFill>
                  <a:srgbClr val="FA0000"/>
                </a:solidFill>
              </a:rPr>
              <a:t>0</a:t>
            </a:r>
            <a:r>
              <a:rPr lang="en-US" altLang="en-US" sz="2400" i="1">
                <a:solidFill>
                  <a:srgbClr val="FA0000"/>
                </a:solidFill>
              </a:rPr>
              <a:t> +k</a:t>
            </a:r>
            <a:r>
              <a:rPr lang="en-US" altLang="en-US" sz="2400" i="1" baseline="30000">
                <a:solidFill>
                  <a:srgbClr val="FA0000"/>
                </a:solidFill>
              </a:rPr>
              <a:t>(1/(1-w)) </a:t>
            </a:r>
            <a:r>
              <a:rPr lang="en-US" altLang="en-US" sz="2400" i="1">
                <a:solidFill>
                  <a:srgbClr val="FA0000"/>
                </a:solidFill>
              </a:rPr>
              <a:t>)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i="1">
              <a:solidFill>
                <a:srgbClr val="FA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>
                <a:solidFill>
                  <a:schemeClr val="accent2"/>
                </a:solidFill>
              </a:rPr>
              <a:t>Linear Learning Rate 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/>
              <a:t>		 </a:t>
            </a:r>
            <a:r>
              <a:rPr lang="en-US" altLang="en-US" sz="2400" i="1">
                <a:solidFill>
                  <a:srgbClr val="FA0000"/>
                </a:solidFill>
              </a:rPr>
              <a:t>T</a:t>
            </a:r>
            <a:r>
              <a:rPr lang="en-US" altLang="en-US" sz="2400" i="1" baseline="-25000">
                <a:solidFill>
                  <a:srgbClr val="FA0000"/>
                </a:solidFill>
              </a:rPr>
              <a:t>k</a:t>
            </a:r>
            <a:r>
              <a:rPr lang="en-US" altLang="en-US" sz="2400" i="1">
                <a:solidFill>
                  <a:srgbClr val="FA0000"/>
                </a:solidFill>
              </a:rPr>
              <a:t>  = O(T</a:t>
            </a:r>
            <a:r>
              <a:rPr lang="en-US" altLang="en-US" sz="2400" i="1" baseline="-25000">
                <a:solidFill>
                  <a:srgbClr val="FA0000"/>
                </a:solidFill>
              </a:rPr>
              <a:t>0</a:t>
            </a:r>
            <a:r>
              <a:rPr lang="en-US" altLang="en-US" sz="2400" i="1">
                <a:solidFill>
                  <a:srgbClr val="FA0000"/>
                </a:solidFill>
              </a:rPr>
              <a:t> 4 </a:t>
            </a:r>
            <a:r>
              <a:rPr lang="en-US" altLang="en-US" sz="2400" i="1" baseline="30000">
                <a:solidFill>
                  <a:srgbClr val="FA0000"/>
                </a:solidFill>
              </a:rPr>
              <a:t>k </a:t>
            </a:r>
            <a:r>
              <a:rPr lang="en-US" altLang="en-US" sz="2400" i="1">
                <a:solidFill>
                  <a:srgbClr val="FA0000"/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i="1">
              <a:solidFill>
                <a:srgbClr val="FA0000"/>
              </a:solidFill>
            </a:endParaRPr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244975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>
                <a:solidFill>
                  <a:schemeClr val="accent2"/>
                </a:solidFill>
              </a:rPr>
              <a:t>Number of iterations: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>
                <a:solidFill>
                  <a:srgbClr val="993300"/>
                </a:solidFill>
              </a:rPr>
              <a:t>	k=1/</a:t>
            </a:r>
            <a:r>
              <a:rPr lang="en-US" altLang="en-US" sz="2400" i="1">
                <a:solidFill>
                  <a:srgbClr val="993300"/>
                </a:solidFill>
                <a:latin typeface="Symbol" panose="05050102010706020507" pitchFamily="18" charset="2"/>
              </a:rPr>
              <a:t>b</a:t>
            </a:r>
            <a:r>
              <a:rPr lang="en-US" altLang="en-US" sz="2400" i="1">
                <a:solidFill>
                  <a:srgbClr val="993300"/>
                </a:solidFill>
              </a:rPr>
              <a:t> ln V</a:t>
            </a:r>
            <a:r>
              <a:rPr lang="en-US" altLang="en-US" sz="2400" i="1" baseline="-25000">
                <a:solidFill>
                  <a:srgbClr val="993300"/>
                </a:solidFill>
              </a:rPr>
              <a:t>max</a:t>
            </a:r>
            <a:r>
              <a:rPr lang="en-US" altLang="en-US" sz="2400" i="1">
                <a:solidFill>
                  <a:srgbClr val="993300"/>
                </a:solidFill>
              </a:rPr>
              <a:t>/</a:t>
            </a:r>
            <a:r>
              <a:rPr lang="en-US" altLang="en-US" sz="2400" i="1">
                <a:solidFill>
                  <a:srgbClr val="993300"/>
                </a:solidFill>
                <a:latin typeface="Symbol" panose="05050102010706020507" pitchFamily="18" charset="2"/>
              </a:rPr>
              <a:t>e</a:t>
            </a:r>
            <a:endParaRPr lang="en-US" altLang="en-US" sz="2400" i="1">
              <a:solidFill>
                <a:srgbClr val="993300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4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>
                <a:solidFill>
                  <a:schemeClr val="accent2"/>
                </a:solidFill>
              </a:rPr>
              <a:t>The time is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>
                <a:solidFill>
                  <a:srgbClr val="993300"/>
                </a:solidFill>
              </a:rPr>
              <a:t>O( T</a:t>
            </a:r>
            <a:r>
              <a:rPr lang="en-US" altLang="en-US" sz="2400" i="1" baseline="-25000">
                <a:solidFill>
                  <a:srgbClr val="993300"/>
                </a:solidFill>
              </a:rPr>
              <a:t>0</a:t>
            </a:r>
            <a:r>
              <a:rPr lang="en-US" altLang="en-US" sz="2400" i="1">
                <a:solidFill>
                  <a:srgbClr val="993300"/>
                </a:solidFill>
              </a:rPr>
              <a:t> + k</a:t>
            </a:r>
            <a:r>
              <a:rPr lang="en-US" altLang="en-US" sz="2400" i="1" baseline="30000">
                <a:solidFill>
                  <a:srgbClr val="993300"/>
                </a:solidFill>
              </a:rPr>
              <a:t>1/(1-w)</a:t>
            </a:r>
            <a:r>
              <a:rPr lang="en-US" altLang="en-US" sz="2400" i="1">
                <a:solidFill>
                  <a:srgbClr val="993300"/>
                </a:solidFill>
              </a:rPr>
              <a:t> ) </a:t>
            </a:r>
            <a:r>
              <a:rPr lang="en-US" altLang="en-US" sz="2400">
                <a:solidFill>
                  <a:schemeClr val="accent2"/>
                </a:solidFill>
              </a:rPr>
              <a:t>(poly </a:t>
            </a:r>
            <a:r>
              <a:rPr lang="en-US" altLang="en-US" sz="2400" i="1">
                <a:solidFill>
                  <a:schemeClr val="accent2"/>
                </a:solidFill>
              </a:rPr>
              <a:t>w&lt;1</a:t>
            </a:r>
            <a:r>
              <a:rPr lang="en-US" altLang="en-US" sz="240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endParaRPr lang="en-US" altLang="en-US" sz="24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i="1">
              <a:solidFill>
                <a:srgbClr val="9933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>
                <a:solidFill>
                  <a:srgbClr val="993300"/>
                </a:solidFill>
              </a:rPr>
              <a:t>O(T</a:t>
            </a:r>
            <a:r>
              <a:rPr lang="en-US" altLang="en-US" sz="2400" i="1" baseline="-25000">
                <a:solidFill>
                  <a:srgbClr val="993300"/>
                </a:solidFill>
              </a:rPr>
              <a:t>0</a:t>
            </a:r>
            <a:r>
              <a:rPr lang="en-US" altLang="en-US" sz="2400" i="1">
                <a:solidFill>
                  <a:srgbClr val="993300"/>
                </a:solidFill>
              </a:rPr>
              <a:t> 4 </a:t>
            </a:r>
            <a:r>
              <a:rPr lang="en-US" altLang="en-US" sz="2400" i="1" baseline="30000">
                <a:solidFill>
                  <a:srgbClr val="993300"/>
                </a:solidFill>
              </a:rPr>
              <a:t>k </a:t>
            </a:r>
            <a:r>
              <a:rPr lang="en-US" altLang="en-US" sz="2400" i="1">
                <a:solidFill>
                  <a:srgbClr val="993300"/>
                </a:solidFill>
              </a:rPr>
              <a:t>)</a:t>
            </a:r>
            <a:r>
              <a:rPr lang="en-US" altLang="en-US" sz="2400" i="1">
                <a:solidFill>
                  <a:srgbClr val="FA0000"/>
                </a:solidFill>
              </a:rPr>
              <a:t>            </a:t>
            </a:r>
            <a:r>
              <a:rPr lang="en-US" altLang="en-US" sz="2400">
                <a:solidFill>
                  <a:schemeClr val="accent2"/>
                </a:solidFill>
              </a:rPr>
              <a:t>(linear </a:t>
            </a:r>
            <a:r>
              <a:rPr lang="en-US" altLang="en-US" sz="2400" i="1">
                <a:solidFill>
                  <a:schemeClr val="accent2"/>
                </a:solidFill>
              </a:rPr>
              <a:t>w=1</a:t>
            </a:r>
            <a:r>
              <a:rPr lang="en-US" altLang="en-US" sz="2400">
                <a:solidFill>
                  <a:schemeClr val="accent2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endParaRPr lang="en-US" altLang="en-US" sz="2400" i="1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 i="1">
                <a:solidFill>
                  <a:schemeClr val="accent2"/>
                </a:solidFill>
              </a:rPr>
              <a:t>T</a:t>
            </a:r>
            <a:r>
              <a:rPr lang="en-US" altLang="en-US" sz="2400" i="1" baseline="-25000">
                <a:solidFill>
                  <a:schemeClr val="accent2"/>
                </a:solidFill>
              </a:rPr>
              <a:t>0  </a:t>
            </a:r>
            <a:r>
              <a:rPr lang="en-US" altLang="en-US" sz="2400">
                <a:solidFill>
                  <a:schemeClr val="accent2"/>
                </a:solidFill>
              </a:rPr>
              <a:t>has to be large enough.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4269951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91447C-7613-4BDC-A358-3634F5D2647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4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Model Free Algorithms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Many algorithms have similar structure: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Q Learning</a:t>
            </a:r>
          </a:p>
          <a:p>
            <a:pPr lvl="1">
              <a:lnSpc>
                <a:spcPct val="90000"/>
              </a:lnSpc>
            </a:pPr>
            <a:endParaRPr lang="en-US" altLang="en-US" sz="2400" dirty="0"/>
          </a:p>
          <a:p>
            <a:pPr lvl="1">
              <a:lnSpc>
                <a:spcPct val="90000"/>
              </a:lnSpc>
            </a:pP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SARSA</a:t>
            </a:r>
          </a:p>
          <a:p>
            <a:pPr lvl="1">
              <a:lnSpc>
                <a:spcPct val="90000"/>
              </a:lnSpc>
            </a:pPr>
            <a:endParaRPr lang="en-US" altLang="en-US" sz="2400" dirty="0"/>
          </a:p>
          <a:p>
            <a:pPr lvl="1">
              <a:lnSpc>
                <a:spcPct val="90000"/>
              </a:lnSpc>
            </a:pP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TD(0)</a:t>
            </a:r>
          </a:p>
          <a:p>
            <a:pPr lvl="1">
              <a:lnSpc>
                <a:spcPct val="90000"/>
              </a:lnSpc>
            </a:pPr>
            <a:endParaRPr lang="en-US" altLang="en-US" sz="2400" dirty="0"/>
          </a:p>
          <a:p>
            <a:pPr lvl="1">
              <a:lnSpc>
                <a:spcPct val="90000"/>
              </a:lnSpc>
            </a:pP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TD(</a:t>
            </a:r>
            <a:r>
              <a:rPr lang="el-GR" altLang="en-US" sz="2400" dirty="0">
                <a:cs typeface="Times New Roman" panose="02020603050405020304" pitchFamily="18" charset="0"/>
              </a:rPr>
              <a:t>λ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  <a:endParaRPr lang="el-GR" altLang="en-US" sz="2400" dirty="0">
              <a:cs typeface="Times New Roman" panose="02020603050405020304" pitchFamily="18" charset="0"/>
            </a:endParaRPr>
          </a:p>
        </p:txBody>
      </p:sp>
      <p:sp>
        <p:nvSpPr>
          <p:cNvPr id="389124" name="Rectangle 4"/>
          <p:cNvSpPr>
            <a:spLocks noChangeArrowheads="1"/>
          </p:cNvSpPr>
          <p:nvPr/>
        </p:nvSpPr>
        <p:spPr bwMode="auto">
          <a:xfrm>
            <a:off x="384175" y="2997200"/>
            <a:ext cx="8759825" cy="523862"/>
          </a:xfrm>
          <a:prstGeom prst="rect">
            <a:avLst/>
          </a:prstGeom>
          <a:solidFill>
            <a:srgbClr val="CCECFF"/>
          </a:solidFill>
          <a:ln w="12700">
            <a:solidFill>
              <a:srgbClr val="FF0000"/>
            </a:solidFill>
            <a:miter lim="800000"/>
            <a:headEnd/>
            <a:tailEnd/>
          </a:ln>
          <a:extLst/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e-IL" sz="2800" b="1" i="1" dirty="0">
                <a:solidFill>
                  <a:srgbClr val="800000"/>
                </a:solidFill>
              </a:rPr>
              <a:t>Q</a:t>
            </a:r>
            <a:r>
              <a:rPr lang="en-US" altLang="he-IL" b="1" i="1" baseline="-25000" dirty="0">
                <a:solidFill>
                  <a:srgbClr val="800000"/>
                </a:solidFill>
              </a:rPr>
              <a:t>t+1</a:t>
            </a:r>
            <a:r>
              <a:rPr lang="en-US" altLang="he-IL" sz="2800" b="1" i="1" dirty="0">
                <a:solidFill>
                  <a:srgbClr val="800000"/>
                </a:solidFill>
              </a:rPr>
              <a:t> (</a:t>
            </a:r>
            <a:r>
              <a:rPr lang="en-US" altLang="he-IL" sz="2800" b="1" i="1" dirty="0" err="1">
                <a:solidFill>
                  <a:srgbClr val="800000"/>
                </a:solidFill>
              </a:rPr>
              <a:t>s</a:t>
            </a:r>
            <a:r>
              <a:rPr lang="en-US" altLang="he-IL" b="1" i="1" baseline="-25000" dirty="0" err="1">
                <a:solidFill>
                  <a:srgbClr val="800000"/>
                </a:solidFill>
              </a:rPr>
              <a:t>t</a:t>
            </a:r>
            <a:r>
              <a:rPr lang="en-US" altLang="he-IL" b="1" i="1" baseline="-25000" dirty="0">
                <a:solidFill>
                  <a:srgbClr val="800000"/>
                </a:solidFill>
              </a:rPr>
              <a:t> </a:t>
            </a:r>
            <a:r>
              <a:rPr lang="en-US" altLang="he-IL" sz="2800" b="1" i="1" dirty="0">
                <a:solidFill>
                  <a:srgbClr val="800000"/>
                </a:solidFill>
              </a:rPr>
              <a:t>,a</a:t>
            </a:r>
            <a:r>
              <a:rPr lang="en-US" altLang="he-IL" b="1" i="1" baseline="-25000" dirty="0">
                <a:solidFill>
                  <a:srgbClr val="800000"/>
                </a:solidFill>
              </a:rPr>
              <a:t>t </a:t>
            </a:r>
            <a:r>
              <a:rPr lang="en-US" altLang="he-IL" sz="2800" b="1" i="1" dirty="0">
                <a:solidFill>
                  <a:srgbClr val="800000"/>
                </a:solidFill>
              </a:rPr>
              <a:t>) = </a:t>
            </a:r>
            <a:r>
              <a:rPr lang="en-US" altLang="he-IL" sz="2800" b="1" i="1" dirty="0" err="1">
                <a:solidFill>
                  <a:srgbClr val="800000"/>
                </a:solidFill>
              </a:rPr>
              <a:t>Q</a:t>
            </a:r>
            <a:r>
              <a:rPr lang="en-US" altLang="he-IL" b="1" i="1" baseline="-25000" dirty="0" err="1">
                <a:solidFill>
                  <a:srgbClr val="800000"/>
                </a:solidFill>
              </a:rPr>
              <a:t>t</a:t>
            </a:r>
            <a:r>
              <a:rPr lang="en-US" altLang="he-IL" sz="2800" b="1" i="1" dirty="0">
                <a:solidFill>
                  <a:srgbClr val="800000"/>
                </a:solidFill>
              </a:rPr>
              <a:t> (</a:t>
            </a:r>
            <a:r>
              <a:rPr lang="en-US" altLang="he-IL" sz="2800" b="1" i="1" dirty="0" err="1">
                <a:solidFill>
                  <a:srgbClr val="800000"/>
                </a:solidFill>
              </a:rPr>
              <a:t>s</a:t>
            </a:r>
            <a:r>
              <a:rPr lang="en-US" altLang="he-IL" b="1" i="1" baseline="-25000" dirty="0" err="1">
                <a:solidFill>
                  <a:srgbClr val="800000"/>
                </a:solidFill>
              </a:rPr>
              <a:t>t</a:t>
            </a:r>
            <a:r>
              <a:rPr lang="en-US" altLang="he-IL" b="1" i="1" baseline="-25000" dirty="0">
                <a:solidFill>
                  <a:srgbClr val="800000"/>
                </a:solidFill>
              </a:rPr>
              <a:t> </a:t>
            </a:r>
            <a:r>
              <a:rPr lang="en-US" altLang="he-IL" sz="2800" b="1" i="1" dirty="0">
                <a:solidFill>
                  <a:srgbClr val="800000"/>
                </a:solidFill>
              </a:rPr>
              <a:t>,a</a:t>
            </a:r>
            <a:r>
              <a:rPr lang="en-US" altLang="he-IL" b="1" i="1" baseline="-25000" dirty="0">
                <a:solidFill>
                  <a:srgbClr val="800000"/>
                </a:solidFill>
              </a:rPr>
              <a:t>t </a:t>
            </a:r>
            <a:r>
              <a:rPr lang="en-US" altLang="he-IL" sz="2800" b="1" i="1" dirty="0">
                <a:solidFill>
                  <a:srgbClr val="800000"/>
                </a:solidFill>
              </a:rPr>
              <a:t>)</a:t>
            </a:r>
            <a:r>
              <a:rPr lang="en-US" altLang="he-IL" sz="2800" b="1" i="1" dirty="0">
                <a:solidFill>
                  <a:srgbClr val="FF0000"/>
                </a:solidFill>
              </a:rPr>
              <a:t>+</a:t>
            </a:r>
            <a:r>
              <a:rPr lang="en-US" altLang="he-IL" sz="2800" b="1" i="1" dirty="0">
                <a:solidFill>
                  <a:srgbClr val="FF0000"/>
                </a:solidFill>
                <a:latin typeface="Symbol" panose="05050102010706020507" pitchFamily="18" charset="2"/>
              </a:rPr>
              <a:t>a[</a:t>
            </a:r>
            <a:r>
              <a:rPr lang="en-US" altLang="he-IL" sz="2800" b="1" i="1" dirty="0" err="1">
                <a:solidFill>
                  <a:srgbClr val="FF0000"/>
                </a:solidFill>
              </a:rPr>
              <a:t>r</a:t>
            </a:r>
            <a:r>
              <a:rPr lang="en-US" altLang="he-IL" sz="2800" b="1" i="1" baseline="-25000" dirty="0" err="1">
                <a:solidFill>
                  <a:srgbClr val="FF0000"/>
                </a:solidFill>
              </a:rPr>
              <a:t>t</a:t>
            </a:r>
            <a:r>
              <a:rPr lang="en-US" altLang="he-IL" sz="2800" b="1" i="1" dirty="0" err="1">
                <a:solidFill>
                  <a:srgbClr val="FF0000"/>
                </a:solidFill>
              </a:rPr>
              <a:t>+</a:t>
            </a:r>
            <a:r>
              <a:rPr lang="en-US" altLang="he-IL" sz="2800" b="1" i="1" dirty="0" err="1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en-US" altLang="he-IL" sz="2800" b="1" i="1" dirty="0">
                <a:solidFill>
                  <a:srgbClr val="FF0000"/>
                </a:solidFill>
              </a:rPr>
              <a:t> </a:t>
            </a:r>
            <a:r>
              <a:rPr lang="en-US" altLang="he-IL" sz="2800" b="1" i="1" dirty="0" err="1">
                <a:solidFill>
                  <a:srgbClr val="FF0000"/>
                </a:solidFill>
              </a:rPr>
              <a:t>max</a:t>
            </a:r>
            <a:r>
              <a:rPr lang="en-US" altLang="he-IL" sz="2800" b="1" i="1" baseline="-25000" dirty="0" err="1">
                <a:solidFill>
                  <a:srgbClr val="FF0000"/>
                </a:solidFill>
              </a:rPr>
              <a:t>a</a:t>
            </a:r>
            <a:r>
              <a:rPr lang="en-US" altLang="he-IL" sz="2800" b="1" i="1" dirty="0" err="1">
                <a:solidFill>
                  <a:srgbClr val="FF0000"/>
                </a:solidFill>
              </a:rPr>
              <a:t>Q</a:t>
            </a:r>
            <a:r>
              <a:rPr lang="en-US" altLang="he-IL" b="1" i="1" baseline="-25000" dirty="0" err="1">
                <a:solidFill>
                  <a:srgbClr val="FF0000"/>
                </a:solidFill>
              </a:rPr>
              <a:t>t</a:t>
            </a:r>
            <a:r>
              <a:rPr lang="en-US" altLang="he-IL" sz="2800" b="1" i="1" dirty="0">
                <a:solidFill>
                  <a:srgbClr val="FF0000"/>
                </a:solidFill>
              </a:rPr>
              <a:t> (s</a:t>
            </a:r>
            <a:r>
              <a:rPr lang="en-US" altLang="he-IL" b="1" i="1" baseline="-25000" dirty="0">
                <a:solidFill>
                  <a:srgbClr val="FF0000"/>
                </a:solidFill>
              </a:rPr>
              <a:t>t+1</a:t>
            </a:r>
            <a:r>
              <a:rPr lang="en-US" altLang="he-IL" sz="2800" b="1" i="1" dirty="0">
                <a:solidFill>
                  <a:srgbClr val="FF0000"/>
                </a:solidFill>
              </a:rPr>
              <a:t>,a) - </a:t>
            </a:r>
            <a:r>
              <a:rPr lang="en-US" altLang="he-IL" sz="2800" b="1" i="1" dirty="0" err="1">
                <a:solidFill>
                  <a:srgbClr val="FF0000"/>
                </a:solidFill>
              </a:rPr>
              <a:t>Q</a:t>
            </a:r>
            <a:r>
              <a:rPr lang="en-US" altLang="he-IL" b="1" i="1" baseline="-25000" dirty="0" err="1">
                <a:solidFill>
                  <a:srgbClr val="FF0000"/>
                </a:solidFill>
              </a:rPr>
              <a:t>t</a:t>
            </a:r>
            <a:r>
              <a:rPr lang="en-US" altLang="he-IL" sz="2800" b="1" i="1" dirty="0">
                <a:solidFill>
                  <a:srgbClr val="FF0000"/>
                </a:solidFill>
              </a:rPr>
              <a:t> (</a:t>
            </a:r>
            <a:r>
              <a:rPr lang="en-US" altLang="he-IL" sz="2800" b="1" i="1" dirty="0" err="1">
                <a:solidFill>
                  <a:srgbClr val="FF0000"/>
                </a:solidFill>
              </a:rPr>
              <a:t>s</a:t>
            </a:r>
            <a:r>
              <a:rPr lang="en-US" altLang="he-IL" b="1" i="1" baseline="-25000" dirty="0" err="1">
                <a:solidFill>
                  <a:srgbClr val="FF0000"/>
                </a:solidFill>
              </a:rPr>
              <a:t>t</a:t>
            </a:r>
            <a:r>
              <a:rPr lang="en-US" altLang="he-IL" b="1" i="1" baseline="-25000" dirty="0">
                <a:solidFill>
                  <a:srgbClr val="FF0000"/>
                </a:solidFill>
              </a:rPr>
              <a:t> </a:t>
            </a:r>
            <a:r>
              <a:rPr lang="en-US" altLang="he-IL" sz="2800" b="1" i="1" dirty="0">
                <a:solidFill>
                  <a:srgbClr val="FF0000"/>
                </a:solidFill>
              </a:rPr>
              <a:t>,a</a:t>
            </a:r>
            <a:r>
              <a:rPr lang="en-US" altLang="he-IL" b="1" i="1" baseline="-25000" dirty="0">
                <a:solidFill>
                  <a:srgbClr val="FF0000"/>
                </a:solidFill>
              </a:rPr>
              <a:t>t </a:t>
            </a:r>
            <a:r>
              <a:rPr lang="en-US" altLang="he-IL" sz="2800" b="1" i="1" dirty="0">
                <a:solidFill>
                  <a:srgbClr val="FF0000"/>
                </a:solidFill>
              </a:rPr>
              <a:t>)]</a:t>
            </a:r>
          </a:p>
        </p:txBody>
      </p:sp>
      <p:sp>
        <p:nvSpPr>
          <p:cNvPr id="389125" name="Rectangle 5"/>
          <p:cNvSpPr>
            <a:spLocks noChangeArrowheads="1"/>
          </p:cNvSpPr>
          <p:nvPr/>
        </p:nvSpPr>
        <p:spPr bwMode="auto">
          <a:xfrm>
            <a:off x="179388" y="4221163"/>
            <a:ext cx="8759825" cy="5318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rgbClr val="FF0000"/>
            </a:solidFill>
            <a:miter lim="800000"/>
            <a:headEnd/>
            <a:tailEnd/>
          </a:ln>
          <a:extLst/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e-IL" sz="2800" b="1" i="1">
                <a:solidFill>
                  <a:srgbClr val="800000"/>
                </a:solidFill>
              </a:rPr>
              <a:t>Q</a:t>
            </a:r>
            <a:r>
              <a:rPr lang="en-US" altLang="he-IL" b="1" i="1" baseline="-25000">
                <a:solidFill>
                  <a:srgbClr val="800000"/>
                </a:solidFill>
              </a:rPr>
              <a:t>t+1</a:t>
            </a:r>
            <a:r>
              <a:rPr lang="en-US" altLang="he-IL" sz="2800" b="1" i="1">
                <a:solidFill>
                  <a:srgbClr val="800000"/>
                </a:solidFill>
              </a:rPr>
              <a:t> (s</a:t>
            </a:r>
            <a:r>
              <a:rPr lang="en-US" altLang="he-IL" b="1" i="1" baseline="-25000">
                <a:solidFill>
                  <a:srgbClr val="800000"/>
                </a:solidFill>
              </a:rPr>
              <a:t>t </a:t>
            </a:r>
            <a:r>
              <a:rPr lang="en-US" altLang="he-IL" sz="2800" b="1" i="1">
                <a:solidFill>
                  <a:srgbClr val="800000"/>
                </a:solidFill>
              </a:rPr>
              <a:t>,a</a:t>
            </a:r>
            <a:r>
              <a:rPr lang="en-US" altLang="he-IL" b="1" i="1" baseline="-25000">
                <a:solidFill>
                  <a:srgbClr val="800000"/>
                </a:solidFill>
              </a:rPr>
              <a:t>t </a:t>
            </a:r>
            <a:r>
              <a:rPr lang="en-US" altLang="he-IL" sz="2800" b="1" i="1">
                <a:solidFill>
                  <a:srgbClr val="800000"/>
                </a:solidFill>
              </a:rPr>
              <a:t>) = Q</a:t>
            </a:r>
            <a:r>
              <a:rPr lang="en-US" altLang="he-IL" b="1" i="1" baseline="-25000">
                <a:solidFill>
                  <a:srgbClr val="800000"/>
                </a:solidFill>
              </a:rPr>
              <a:t>t</a:t>
            </a:r>
            <a:r>
              <a:rPr lang="en-US" altLang="he-IL" sz="2800" b="1" i="1">
                <a:solidFill>
                  <a:srgbClr val="800000"/>
                </a:solidFill>
              </a:rPr>
              <a:t> (s</a:t>
            </a:r>
            <a:r>
              <a:rPr lang="en-US" altLang="he-IL" b="1" i="1" baseline="-25000">
                <a:solidFill>
                  <a:srgbClr val="800000"/>
                </a:solidFill>
              </a:rPr>
              <a:t>t </a:t>
            </a:r>
            <a:r>
              <a:rPr lang="en-US" altLang="he-IL" sz="2800" b="1" i="1">
                <a:solidFill>
                  <a:srgbClr val="800000"/>
                </a:solidFill>
              </a:rPr>
              <a:t>,a</a:t>
            </a:r>
            <a:r>
              <a:rPr lang="en-US" altLang="he-IL" b="1" i="1" baseline="-25000">
                <a:solidFill>
                  <a:srgbClr val="800000"/>
                </a:solidFill>
              </a:rPr>
              <a:t>t </a:t>
            </a:r>
            <a:r>
              <a:rPr lang="en-US" altLang="he-IL" sz="2800" b="1" i="1">
                <a:solidFill>
                  <a:srgbClr val="800000"/>
                </a:solidFill>
              </a:rPr>
              <a:t>)</a:t>
            </a:r>
            <a:r>
              <a:rPr lang="en-US" altLang="he-IL" sz="2800" b="1" i="1">
                <a:solidFill>
                  <a:srgbClr val="FF0000"/>
                </a:solidFill>
              </a:rPr>
              <a:t>+ </a:t>
            </a:r>
            <a:r>
              <a:rPr lang="en-US" altLang="he-IL" sz="2800" b="1" i="1">
                <a:solidFill>
                  <a:srgbClr val="FF0000"/>
                </a:solidFill>
                <a:latin typeface="Symbol" panose="05050102010706020507" pitchFamily="18" charset="2"/>
              </a:rPr>
              <a:t>a [ </a:t>
            </a:r>
            <a:r>
              <a:rPr lang="en-US" altLang="he-IL" sz="2800" b="1" i="1">
                <a:solidFill>
                  <a:srgbClr val="FF0000"/>
                </a:solidFill>
              </a:rPr>
              <a:t>r</a:t>
            </a:r>
            <a:r>
              <a:rPr lang="en-US" altLang="he-IL" sz="2800" b="1" i="1" baseline="-25000">
                <a:solidFill>
                  <a:srgbClr val="FF0000"/>
                </a:solidFill>
              </a:rPr>
              <a:t>t</a:t>
            </a:r>
            <a:r>
              <a:rPr lang="en-US" altLang="he-IL" sz="2800" b="1" i="1">
                <a:solidFill>
                  <a:srgbClr val="FF0000"/>
                </a:solidFill>
              </a:rPr>
              <a:t>+</a:t>
            </a:r>
            <a:r>
              <a:rPr lang="en-US" altLang="he-IL" sz="2800" b="1" i="1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en-US" altLang="he-IL" sz="2800" b="1" i="1">
                <a:solidFill>
                  <a:srgbClr val="FF0000"/>
                </a:solidFill>
              </a:rPr>
              <a:t> Q</a:t>
            </a:r>
            <a:r>
              <a:rPr lang="en-US" altLang="he-IL" b="1" i="1" baseline="-25000">
                <a:solidFill>
                  <a:srgbClr val="FF0000"/>
                </a:solidFill>
              </a:rPr>
              <a:t>t</a:t>
            </a:r>
            <a:r>
              <a:rPr lang="en-US" altLang="he-IL" sz="2800" b="1" i="1">
                <a:solidFill>
                  <a:srgbClr val="FF0000"/>
                </a:solidFill>
              </a:rPr>
              <a:t> (s</a:t>
            </a:r>
            <a:r>
              <a:rPr lang="en-US" altLang="he-IL" b="1" i="1" baseline="-25000">
                <a:solidFill>
                  <a:srgbClr val="FF0000"/>
                </a:solidFill>
              </a:rPr>
              <a:t>t+1</a:t>
            </a:r>
            <a:r>
              <a:rPr lang="en-US" altLang="he-IL" sz="2800" b="1" i="1">
                <a:solidFill>
                  <a:srgbClr val="FF0000"/>
                </a:solidFill>
              </a:rPr>
              <a:t>,a</a:t>
            </a:r>
            <a:r>
              <a:rPr lang="en-US" altLang="he-IL" b="1" i="1" baseline="-25000">
                <a:solidFill>
                  <a:srgbClr val="FF0000"/>
                </a:solidFill>
              </a:rPr>
              <a:t>t+1</a:t>
            </a:r>
            <a:r>
              <a:rPr lang="en-US" altLang="he-IL" sz="2800" b="1" i="1">
                <a:solidFill>
                  <a:srgbClr val="FF0000"/>
                </a:solidFill>
              </a:rPr>
              <a:t>) - Q</a:t>
            </a:r>
            <a:r>
              <a:rPr lang="en-US" altLang="he-IL" b="1" i="1" baseline="-25000">
                <a:solidFill>
                  <a:srgbClr val="FF0000"/>
                </a:solidFill>
              </a:rPr>
              <a:t>t</a:t>
            </a:r>
            <a:r>
              <a:rPr lang="en-US" altLang="he-IL" sz="2800" b="1" i="1">
                <a:solidFill>
                  <a:srgbClr val="FF0000"/>
                </a:solidFill>
              </a:rPr>
              <a:t> (s</a:t>
            </a:r>
            <a:r>
              <a:rPr lang="en-US" altLang="he-IL" b="1" i="1" baseline="-25000">
                <a:solidFill>
                  <a:srgbClr val="FF0000"/>
                </a:solidFill>
              </a:rPr>
              <a:t>t </a:t>
            </a:r>
            <a:r>
              <a:rPr lang="en-US" altLang="he-IL" sz="2800" b="1" i="1">
                <a:solidFill>
                  <a:srgbClr val="FF0000"/>
                </a:solidFill>
              </a:rPr>
              <a:t>,a</a:t>
            </a:r>
            <a:r>
              <a:rPr lang="en-US" altLang="he-IL" b="1" i="1" baseline="-25000">
                <a:solidFill>
                  <a:srgbClr val="FF0000"/>
                </a:solidFill>
              </a:rPr>
              <a:t>t </a:t>
            </a:r>
            <a:r>
              <a:rPr lang="en-US" altLang="he-IL" sz="2800" b="1" i="1">
                <a:solidFill>
                  <a:srgbClr val="FF0000"/>
                </a:solidFill>
              </a:rPr>
              <a:t>)]</a:t>
            </a:r>
          </a:p>
        </p:txBody>
      </p:sp>
      <p:sp>
        <p:nvSpPr>
          <p:cNvPr id="389126" name="Rectangle 6"/>
          <p:cNvSpPr>
            <a:spLocks noChangeArrowheads="1"/>
          </p:cNvSpPr>
          <p:nvPr/>
        </p:nvSpPr>
        <p:spPr bwMode="auto">
          <a:xfrm>
            <a:off x="250825" y="5300663"/>
            <a:ext cx="5757863" cy="5286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xtLst/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i="1" dirty="0" err="1">
                <a:solidFill>
                  <a:srgbClr val="800000"/>
                </a:solidFill>
              </a:rPr>
              <a:t>V</a:t>
            </a:r>
            <a:r>
              <a:rPr lang="en-US" altLang="en-US" sz="2800" b="1" i="1" baseline="-25000" dirty="0" err="1">
                <a:solidFill>
                  <a:srgbClr val="800000"/>
                </a:solidFill>
              </a:rPr>
              <a:t>t</a:t>
            </a:r>
            <a:r>
              <a:rPr lang="en-US" altLang="en-US" sz="2800" b="1" i="1" baseline="-25000" dirty="0">
                <a:solidFill>
                  <a:srgbClr val="800000"/>
                </a:solidFill>
              </a:rPr>
              <a:t> +1</a:t>
            </a:r>
            <a:r>
              <a:rPr lang="en-US" altLang="en-US" sz="2800" b="1" i="1" dirty="0">
                <a:solidFill>
                  <a:srgbClr val="800000"/>
                </a:solidFill>
              </a:rPr>
              <a:t>(</a:t>
            </a:r>
            <a:r>
              <a:rPr lang="en-US" altLang="en-US" sz="2800" b="1" i="1" dirty="0" err="1">
                <a:solidFill>
                  <a:srgbClr val="800000"/>
                </a:solidFill>
              </a:rPr>
              <a:t>s</a:t>
            </a:r>
            <a:r>
              <a:rPr lang="en-US" altLang="en-US" sz="2800" b="1" i="1" baseline="-25000" dirty="0" err="1">
                <a:solidFill>
                  <a:srgbClr val="800000"/>
                </a:solidFill>
              </a:rPr>
              <a:t>t</a:t>
            </a:r>
            <a:r>
              <a:rPr lang="en-US" altLang="en-US" sz="2800" b="1" i="1" dirty="0">
                <a:solidFill>
                  <a:srgbClr val="800000"/>
                </a:solidFill>
              </a:rPr>
              <a:t>)</a:t>
            </a:r>
            <a:r>
              <a:rPr lang="en-US" altLang="en-US" sz="2800" b="1" i="1" dirty="0">
                <a:solidFill>
                  <a:srgbClr val="FF0000"/>
                </a:solidFill>
              </a:rPr>
              <a:t> </a:t>
            </a:r>
            <a:r>
              <a:rPr lang="en-US" altLang="en-US" sz="2800" b="1" i="1" dirty="0">
                <a:solidFill>
                  <a:srgbClr val="800000"/>
                </a:solidFill>
              </a:rPr>
              <a:t>=</a:t>
            </a:r>
            <a:r>
              <a:rPr lang="en-US" altLang="en-US" sz="2800" b="1" i="1" dirty="0">
                <a:solidFill>
                  <a:srgbClr val="FF0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800000"/>
                </a:solidFill>
              </a:rPr>
              <a:t>V</a:t>
            </a:r>
            <a:r>
              <a:rPr lang="en-US" altLang="en-US" sz="2800" b="1" i="1" baseline="-25000" dirty="0" err="1">
                <a:solidFill>
                  <a:srgbClr val="800000"/>
                </a:solidFill>
              </a:rPr>
              <a:t>t</a:t>
            </a:r>
            <a:r>
              <a:rPr lang="en-US" altLang="en-US" sz="2800" b="1" i="1" dirty="0">
                <a:solidFill>
                  <a:srgbClr val="800000"/>
                </a:solidFill>
              </a:rPr>
              <a:t>(</a:t>
            </a:r>
            <a:r>
              <a:rPr lang="en-US" altLang="en-US" sz="2800" b="1" i="1" dirty="0" err="1">
                <a:solidFill>
                  <a:srgbClr val="800000"/>
                </a:solidFill>
              </a:rPr>
              <a:t>s</a:t>
            </a:r>
            <a:r>
              <a:rPr lang="en-US" altLang="en-US" sz="2800" b="1" i="1" baseline="-25000" dirty="0" err="1">
                <a:solidFill>
                  <a:srgbClr val="800000"/>
                </a:solidFill>
              </a:rPr>
              <a:t>t</a:t>
            </a:r>
            <a:r>
              <a:rPr lang="en-US" altLang="en-US" sz="2800" b="1" i="1" baseline="-25000" dirty="0">
                <a:solidFill>
                  <a:srgbClr val="800000"/>
                </a:solidFill>
              </a:rPr>
              <a:t> </a:t>
            </a:r>
            <a:r>
              <a:rPr lang="en-US" altLang="en-US" sz="2800" b="1" i="1" dirty="0">
                <a:solidFill>
                  <a:srgbClr val="800000"/>
                </a:solidFill>
              </a:rPr>
              <a:t>)</a:t>
            </a:r>
            <a:r>
              <a:rPr lang="en-US" altLang="en-US" sz="2800" b="1" i="1" dirty="0">
                <a:solidFill>
                  <a:srgbClr val="FF0000"/>
                </a:solidFill>
              </a:rPr>
              <a:t> + </a:t>
            </a:r>
            <a:r>
              <a:rPr lang="en-US" altLang="en-US" sz="2800" b="1" i="1" dirty="0">
                <a:solidFill>
                  <a:srgbClr val="FF0000"/>
                </a:solidFill>
                <a:latin typeface="Symbol" panose="05050102010706020507" pitchFamily="18" charset="2"/>
              </a:rPr>
              <a:t>a[</a:t>
            </a:r>
            <a:r>
              <a:rPr lang="en-US" altLang="en-US" sz="2800" b="1" i="1" dirty="0">
                <a:solidFill>
                  <a:srgbClr val="FF0000"/>
                </a:solidFill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</a:rPr>
              <a:t>r</a:t>
            </a:r>
            <a:r>
              <a:rPr lang="en-US" altLang="en-US" sz="2800" b="1" i="1" baseline="-25000" dirty="0" err="1">
                <a:solidFill>
                  <a:srgbClr val="FF0000"/>
                </a:solidFill>
              </a:rPr>
              <a:t>t</a:t>
            </a:r>
            <a:r>
              <a:rPr lang="en-US" altLang="en-US" sz="2800" b="1" i="1" dirty="0" err="1">
                <a:solidFill>
                  <a:srgbClr val="FF0000"/>
                </a:solidFill>
              </a:rPr>
              <a:t>+</a:t>
            </a:r>
            <a:r>
              <a:rPr lang="en-US" altLang="en-US" sz="2800" b="1" i="1" dirty="0" err="1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en-US" altLang="en-US" sz="2800" b="1" i="1" dirty="0" err="1">
                <a:solidFill>
                  <a:srgbClr val="FF0000"/>
                </a:solidFill>
              </a:rPr>
              <a:t>V</a:t>
            </a:r>
            <a:r>
              <a:rPr lang="en-US" altLang="en-US" sz="2800" b="1" i="1" dirty="0">
                <a:solidFill>
                  <a:srgbClr val="FF0000"/>
                </a:solidFill>
              </a:rPr>
              <a:t>(s</a:t>
            </a:r>
            <a:r>
              <a:rPr lang="en-US" altLang="en-US" sz="2800" b="1" i="1" baseline="-25000" dirty="0">
                <a:solidFill>
                  <a:srgbClr val="FF0000"/>
                </a:solidFill>
              </a:rPr>
              <a:t>t+1</a:t>
            </a:r>
            <a:r>
              <a:rPr lang="en-US" altLang="en-US" sz="2800" b="1" i="1" dirty="0">
                <a:solidFill>
                  <a:srgbClr val="FF0000"/>
                </a:solidFill>
              </a:rPr>
              <a:t>)-V(</a:t>
            </a:r>
            <a:r>
              <a:rPr lang="en-US" altLang="en-US" sz="2800" b="1" i="1" dirty="0" err="1">
                <a:solidFill>
                  <a:srgbClr val="FF0000"/>
                </a:solidFill>
              </a:rPr>
              <a:t>s</a:t>
            </a:r>
            <a:r>
              <a:rPr lang="en-US" altLang="en-US" sz="2800" b="1" i="1" baseline="-25000" dirty="0" err="1">
                <a:solidFill>
                  <a:srgbClr val="FF0000"/>
                </a:solidFill>
              </a:rPr>
              <a:t>t</a:t>
            </a:r>
            <a:r>
              <a:rPr lang="en-US" altLang="en-US" sz="2800" b="1" i="1" dirty="0">
                <a:solidFill>
                  <a:srgbClr val="FF0000"/>
                </a:solidFill>
              </a:rPr>
              <a:t>)]</a:t>
            </a:r>
            <a:r>
              <a:rPr lang="en-US" altLang="en-US" sz="2800" i="1" dirty="0">
                <a:solidFill>
                  <a:srgbClr val="FF0000"/>
                </a:solidFill>
              </a:rPr>
              <a:t> </a:t>
            </a:r>
            <a:endParaRPr lang="en-US" altLang="he-IL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35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nimBg="1"/>
      <p:bldP spid="389125" grpId="0" animBg="1"/>
      <p:bldP spid="3891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60C48-E45D-426E-AD57-B7D821360128}" type="slidenum">
              <a:rPr lang="en-US"/>
              <a:pPr/>
              <a:t>5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Goal of Reinforcement Learning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62000" y="2057400"/>
            <a:ext cx="74818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Goal oriented learning through </a:t>
            </a:r>
            <a:r>
              <a:rPr lang="en-US" sz="2800" u="sng" dirty="0">
                <a:solidFill>
                  <a:srgbClr val="FF0000"/>
                </a:solidFill>
              </a:rPr>
              <a:t>interaction</a:t>
            </a:r>
          </a:p>
          <a:p>
            <a:pPr defTabSz="762000">
              <a:spcBef>
                <a:spcPct val="0"/>
              </a:spcBef>
              <a:buFontTx/>
              <a:buNone/>
            </a:pPr>
            <a:endParaRPr lang="en-US" sz="2800" dirty="0">
              <a:solidFill>
                <a:schemeClr val="accent2"/>
              </a:solidFill>
            </a:endParaRP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sz="2800" u="sng" dirty="0">
                <a:solidFill>
                  <a:srgbClr val="FF0000"/>
                </a:solidFill>
              </a:rPr>
              <a:t>Control</a:t>
            </a:r>
            <a:r>
              <a:rPr lang="en-US" sz="2800" dirty="0">
                <a:solidFill>
                  <a:schemeClr val="accent2"/>
                </a:solidFill>
              </a:rPr>
              <a:t> of large scale stochastic environments with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        partial knowledge.</a:t>
            </a:r>
            <a:endParaRPr lang="en-US" altLang="he-IL" sz="2800" dirty="0">
              <a:solidFill>
                <a:schemeClr val="accent2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974725" y="4918075"/>
            <a:ext cx="69691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sz="2800">
                <a:solidFill>
                  <a:srgbClr val="FF0000"/>
                </a:solidFill>
              </a:rPr>
              <a:t>Supervised / Unsupervised Learning</a:t>
            </a: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sz="2800">
                <a:solidFill>
                  <a:srgbClr val="FF0000"/>
                </a:solidFill>
              </a:rPr>
              <a:t>           Learn from labeled / unlabeled examples</a:t>
            </a:r>
            <a:endParaRPr lang="en-US" altLang="he-IL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Model Free Algorithms:</a:t>
            </a:r>
            <a:br>
              <a:rPr lang="en-US" altLang="en-US" dirty="0"/>
            </a:br>
            <a:r>
              <a:rPr lang="en-US" altLang="en-US" dirty="0"/>
              <a:t>Actor - Critic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E8467-74AA-4E87-A937-953B630F7D6F}" type="slidenum">
              <a:rPr lang="en-US" smtClean="0"/>
              <a:pPr/>
              <a:t>50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915816" y="2636912"/>
            <a:ext cx="1224136" cy="86409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483768" y="2564904"/>
            <a:ext cx="2088232" cy="86409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90282" y="2642089"/>
            <a:ext cx="885179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/>
              <a:t>Actor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03721" y="4077072"/>
            <a:ext cx="883575" cy="461665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/>
              <a:t>Critic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940152" y="2492896"/>
            <a:ext cx="1656184" cy="2376264"/>
          </a:xfrm>
          <a:prstGeom prst="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0152" y="3335868"/>
            <a:ext cx="1737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/>
              <a:t>environment</a:t>
            </a:r>
          </a:p>
        </p:txBody>
      </p:sp>
      <p:sp>
        <p:nvSpPr>
          <p:cNvPr id="11" name="Right Arrow 10"/>
          <p:cNvSpPr/>
          <p:nvPr/>
        </p:nvSpPr>
        <p:spPr bwMode="auto">
          <a:xfrm>
            <a:off x="4283968" y="2812368"/>
            <a:ext cx="1584176" cy="60553"/>
          </a:xfrm>
          <a:prstGeom prst="rightArrow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stCxn id="11" idx="1"/>
            <a:endCxn id="11" idx="0"/>
          </p:cNvCxnSpPr>
          <p:nvPr/>
        </p:nvCxnSpPr>
        <p:spPr bwMode="auto">
          <a:xfrm flipV="1">
            <a:off x="4283968" y="2812368"/>
            <a:ext cx="1553900" cy="30277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>
            <a:stCxn id="7" idx="3"/>
          </p:cNvCxnSpPr>
          <p:nvPr/>
        </p:nvCxnSpPr>
        <p:spPr bwMode="auto">
          <a:xfrm flipV="1">
            <a:off x="4175461" y="2827506"/>
            <a:ext cx="1764691" cy="45416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Right Arrow 15"/>
          <p:cNvSpPr/>
          <p:nvPr/>
        </p:nvSpPr>
        <p:spPr bwMode="auto">
          <a:xfrm>
            <a:off x="4283968" y="2812368"/>
            <a:ext cx="1553900" cy="184584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 rot="10800000">
            <a:off x="4259304" y="4238590"/>
            <a:ext cx="1553900" cy="184584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74284" y="2457804"/>
            <a:ext cx="934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/>
              <a:t>action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27816" y="3858393"/>
            <a:ext cx="1678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err="1" smtClean="0"/>
              <a:t>state,reward</a:t>
            </a:r>
            <a:endParaRPr lang="en-US" dirty="0"/>
          </a:p>
        </p:txBody>
      </p:sp>
      <p:sp>
        <p:nvSpPr>
          <p:cNvPr id="20" name="Right Arrow 19"/>
          <p:cNvSpPr/>
          <p:nvPr/>
        </p:nvSpPr>
        <p:spPr bwMode="auto">
          <a:xfrm rot="16200000">
            <a:off x="3417685" y="3465980"/>
            <a:ext cx="907950" cy="183497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38767" y="3367221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/>
              <a:t>V(s)</a:t>
            </a:r>
          </a:p>
        </p:txBody>
      </p:sp>
    </p:spTree>
    <p:extLst>
      <p:ext uri="{BB962C8B-B14F-4D97-AF65-F5344CB8AC3E}">
        <p14:creationId xmlns:p14="http://schemas.microsoft.com/office/powerpoint/2010/main" val="224202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Bootstrapping: training a policy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do we get the training from?</a:t>
            </a:r>
          </a:p>
          <a:p>
            <a:r>
              <a:rPr lang="en-US" dirty="0" smtClean="0"/>
              <a:t>Consider a game setting: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Use </a:t>
            </a:r>
            <a:r>
              <a:rPr lang="en-US" dirty="0" smtClean="0">
                <a:solidFill>
                  <a:srgbClr val="002060"/>
                </a:solidFill>
              </a:rPr>
              <a:t>a human expert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Both expensive and slow</a:t>
            </a:r>
          </a:p>
          <a:p>
            <a:pPr lvl="1"/>
            <a:r>
              <a:rPr lang="en-US" dirty="0" smtClean="0">
                <a:solidFill>
                  <a:srgbClr val="006600"/>
                </a:solidFill>
              </a:rPr>
              <a:t>Use </a:t>
            </a:r>
            <a:r>
              <a:rPr lang="en-US" dirty="0" smtClean="0">
                <a:solidFill>
                  <a:srgbClr val="006600"/>
                </a:solidFill>
              </a:rPr>
              <a:t>a previously </a:t>
            </a:r>
            <a:r>
              <a:rPr lang="en-US" dirty="0" smtClean="0">
                <a:solidFill>
                  <a:srgbClr val="006600"/>
                </a:solidFill>
              </a:rPr>
              <a:t>learned strategy</a:t>
            </a:r>
          </a:p>
          <a:p>
            <a:pPr lvl="2"/>
            <a:r>
              <a:rPr lang="en-US" dirty="0" smtClean="0">
                <a:solidFill>
                  <a:srgbClr val="006600"/>
                </a:solidFill>
              </a:rPr>
              <a:t>Now we can learn and improved strategy</a:t>
            </a:r>
          </a:p>
          <a:p>
            <a:pPr lvl="3"/>
            <a:r>
              <a:rPr lang="en-US" dirty="0" smtClean="0">
                <a:solidFill>
                  <a:srgbClr val="006600"/>
                </a:solidFill>
              </a:rPr>
              <a:t>Policy iteration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E8467-74AA-4E87-A937-953B630F7D6F}" type="slidenum">
              <a:rPr lang="en-US" smtClean="0"/>
              <a:pPr/>
              <a:t>51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418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0EC30A-674D-4FB5-8F2C-A8FDF3D4240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40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MDP: Large state space</a:t>
            </a:r>
            <a:br>
              <a:rPr lang="en-US" altLang="en-US" dirty="0"/>
            </a:br>
            <a:r>
              <a:rPr lang="en-US" altLang="en-US" dirty="0"/>
              <a:t>restricted value function</a:t>
            </a:r>
            <a:endParaRPr lang="en-US" altLang="he-IL" dirty="0"/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Need to create state attributes</a:t>
            </a:r>
          </a:p>
          <a:p>
            <a:r>
              <a:rPr lang="en-US" altLang="en-US" dirty="0" smtClean="0"/>
              <a:t>Modify the </a:t>
            </a:r>
            <a:r>
              <a:rPr lang="en-US" altLang="en-US" dirty="0"/>
              <a:t>n</a:t>
            </a:r>
            <a:r>
              <a:rPr lang="en-US" altLang="en-US" dirty="0" smtClean="0"/>
              <a:t>otation</a:t>
            </a:r>
            <a:endParaRPr lang="en-US" altLang="en-US" dirty="0">
              <a:solidFill>
                <a:srgbClr val="800000"/>
              </a:solidFill>
            </a:endParaRPr>
          </a:p>
          <a:p>
            <a:r>
              <a:rPr lang="en-US" altLang="en-US" dirty="0">
                <a:solidFill>
                  <a:srgbClr val="800000"/>
                </a:solidFill>
              </a:rPr>
              <a:t>Rather than </a:t>
            </a:r>
            <a:r>
              <a:rPr lang="en-US" altLang="en-US" i="1" dirty="0">
                <a:solidFill>
                  <a:srgbClr val="FF0000"/>
                </a:solidFill>
              </a:rPr>
              <a:t>Q(</a:t>
            </a:r>
            <a:r>
              <a:rPr lang="en-US" altLang="en-US" i="1" dirty="0" err="1">
                <a:solidFill>
                  <a:srgbClr val="FF0000"/>
                </a:solidFill>
              </a:rPr>
              <a:t>s,a</a:t>
            </a:r>
            <a:r>
              <a:rPr lang="en-US" altLang="en-US" i="1" dirty="0">
                <a:solidFill>
                  <a:srgbClr val="FF0000"/>
                </a:solidFill>
              </a:rPr>
              <a:t>)</a:t>
            </a:r>
            <a:r>
              <a:rPr lang="en-US" altLang="en-US" dirty="0">
                <a:solidFill>
                  <a:srgbClr val="800000"/>
                </a:solidFill>
              </a:rPr>
              <a:t> have </a:t>
            </a:r>
            <a:r>
              <a:rPr lang="en-US" altLang="en-US" i="1" dirty="0" err="1">
                <a:solidFill>
                  <a:srgbClr val="FF0000"/>
                </a:solidFill>
              </a:rPr>
              <a:t>Q</a:t>
            </a:r>
            <a:r>
              <a:rPr lang="en-US" altLang="en-US" i="1" baseline="-25000" dirty="0" err="1">
                <a:solidFill>
                  <a:srgbClr val="FF0000"/>
                </a:solidFill>
              </a:rPr>
              <a:t>a</a:t>
            </a:r>
            <a:r>
              <a:rPr lang="en-US" altLang="en-US" i="1" dirty="0">
                <a:solidFill>
                  <a:srgbClr val="FF0000"/>
                </a:solidFill>
              </a:rPr>
              <a:t>(s)</a:t>
            </a:r>
            <a:endParaRPr lang="en-US" altLang="en-US" i="1" dirty="0">
              <a:solidFill>
                <a:srgbClr val="800000"/>
              </a:solidFill>
            </a:endParaRPr>
          </a:p>
          <a:p>
            <a:r>
              <a:rPr lang="en-US" altLang="en-US" dirty="0">
                <a:solidFill>
                  <a:srgbClr val="800000"/>
                </a:solidFill>
              </a:rPr>
              <a:t>Each action has a function </a:t>
            </a:r>
            <a:r>
              <a:rPr lang="en-US" altLang="en-US" i="1" dirty="0" err="1">
                <a:solidFill>
                  <a:srgbClr val="FF0000"/>
                </a:solidFill>
              </a:rPr>
              <a:t>Q</a:t>
            </a:r>
            <a:r>
              <a:rPr lang="en-US" altLang="en-US" i="1" baseline="-25000" dirty="0" err="1">
                <a:solidFill>
                  <a:srgbClr val="FF0000"/>
                </a:solidFill>
              </a:rPr>
              <a:t>a</a:t>
            </a:r>
            <a:r>
              <a:rPr lang="en-US" altLang="en-US" i="1" dirty="0">
                <a:solidFill>
                  <a:srgbClr val="FF0000"/>
                </a:solidFill>
              </a:rPr>
              <a:t>(s)</a:t>
            </a:r>
          </a:p>
          <a:p>
            <a:r>
              <a:rPr lang="en-US" altLang="en-US" dirty="0">
                <a:solidFill>
                  <a:srgbClr val="800000"/>
                </a:solidFill>
              </a:rPr>
              <a:t>Greedy(Q) = </a:t>
            </a:r>
            <a:r>
              <a:rPr lang="en-US" altLang="en-US" dirty="0" err="1">
                <a:solidFill>
                  <a:srgbClr val="800000"/>
                </a:solidFill>
              </a:rPr>
              <a:t>MAX</a:t>
            </a:r>
            <a:r>
              <a:rPr lang="en-US" altLang="en-US" baseline="-25000" dirty="0" err="1">
                <a:solidFill>
                  <a:srgbClr val="800000"/>
                </a:solidFill>
              </a:rPr>
              <a:t>a</a:t>
            </a:r>
            <a:r>
              <a:rPr lang="en-US" altLang="en-US" baseline="-25000" dirty="0">
                <a:solidFill>
                  <a:srgbClr val="800000"/>
                </a:solidFill>
              </a:rPr>
              <a:t> </a:t>
            </a:r>
            <a:r>
              <a:rPr lang="en-US" altLang="en-US" dirty="0" err="1">
                <a:solidFill>
                  <a:srgbClr val="800000"/>
                </a:solidFill>
              </a:rPr>
              <a:t>Q</a:t>
            </a:r>
            <a:r>
              <a:rPr lang="en-US" altLang="en-US" baseline="-25000" dirty="0" err="1">
                <a:solidFill>
                  <a:srgbClr val="800000"/>
                </a:solidFill>
              </a:rPr>
              <a:t>a</a:t>
            </a:r>
            <a:r>
              <a:rPr lang="en-US" altLang="en-US" dirty="0">
                <a:solidFill>
                  <a:srgbClr val="800000"/>
                </a:solidFill>
              </a:rPr>
              <a:t>(s)</a:t>
            </a:r>
          </a:p>
          <a:p>
            <a:r>
              <a:rPr lang="en-US" altLang="en-US" dirty="0">
                <a:solidFill>
                  <a:schemeClr val="accent2"/>
                </a:solidFill>
              </a:rPr>
              <a:t>Learn each</a:t>
            </a:r>
            <a:r>
              <a:rPr lang="en-US" altLang="en-US" dirty="0">
                <a:solidFill>
                  <a:srgbClr val="800000"/>
                </a:solidFill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</a:rPr>
              <a:t>Q</a:t>
            </a:r>
            <a:r>
              <a:rPr lang="en-US" altLang="en-US" i="1" baseline="-25000" dirty="0" err="1">
                <a:solidFill>
                  <a:srgbClr val="FF0000"/>
                </a:solidFill>
              </a:rPr>
              <a:t>a</a:t>
            </a:r>
            <a:r>
              <a:rPr lang="en-US" altLang="en-US" i="1" dirty="0">
                <a:solidFill>
                  <a:srgbClr val="FF0000"/>
                </a:solidFill>
              </a:rPr>
              <a:t>(s)</a:t>
            </a:r>
            <a:r>
              <a:rPr lang="en-US" altLang="en-US" dirty="0">
                <a:solidFill>
                  <a:srgbClr val="800000"/>
                </a:solidFill>
              </a:rPr>
              <a:t> </a:t>
            </a:r>
            <a:r>
              <a:rPr lang="en-US" altLang="en-US" dirty="0">
                <a:solidFill>
                  <a:schemeClr val="accent2"/>
                </a:solidFill>
              </a:rPr>
              <a:t>independently!</a:t>
            </a:r>
          </a:p>
          <a:p>
            <a:pPr lvl="1"/>
            <a:r>
              <a:rPr lang="en-US" altLang="en-US" dirty="0">
                <a:solidFill>
                  <a:schemeClr val="accent2"/>
                </a:solidFill>
              </a:rPr>
              <a:t>Almost a ML </a:t>
            </a:r>
            <a:r>
              <a:rPr lang="en-US" altLang="en-US" dirty="0" smtClean="0">
                <a:solidFill>
                  <a:schemeClr val="accent2"/>
                </a:solidFill>
              </a:rPr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161313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F488B-FF03-43C6-9071-1A8178DD15A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40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Function Approximation</a:t>
            </a:r>
            <a:endParaRPr lang="en-US" altLang="he-IL"/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rgbClr val="800000"/>
                </a:solidFill>
              </a:rPr>
              <a:t>Use a </a:t>
            </a:r>
            <a:r>
              <a:rPr lang="en-US" altLang="en-US" sz="2800" dirty="0" smtClean="0">
                <a:solidFill>
                  <a:srgbClr val="800000"/>
                </a:solidFill>
              </a:rPr>
              <a:t>restricted model </a:t>
            </a:r>
            <a:r>
              <a:rPr lang="en-US" altLang="en-US" sz="2800" dirty="0">
                <a:solidFill>
                  <a:srgbClr val="800000"/>
                </a:solidFill>
              </a:rPr>
              <a:t>for </a:t>
            </a:r>
            <a:r>
              <a:rPr lang="en-US" altLang="en-US" sz="2800" dirty="0" err="1">
                <a:solidFill>
                  <a:srgbClr val="FF0000"/>
                </a:solidFill>
              </a:rPr>
              <a:t>Q</a:t>
            </a:r>
            <a:r>
              <a:rPr lang="en-US" altLang="en-US" sz="2800" baseline="-25000" dirty="0" err="1">
                <a:solidFill>
                  <a:srgbClr val="FF0000"/>
                </a:solidFill>
              </a:rPr>
              <a:t>a</a:t>
            </a:r>
            <a:r>
              <a:rPr lang="en-US" altLang="en-US" sz="2800" dirty="0">
                <a:solidFill>
                  <a:srgbClr val="FF0000"/>
                </a:solidFill>
              </a:rPr>
              <a:t>(s)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rgbClr val="800000"/>
                </a:solidFill>
              </a:rPr>
              <a:t>Have an attribute vector: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800000"/>
                </a:solidFill>
              </a:rPr>
              <a:t>Each state s has a vector </a:t>
            </a:r>
            <a:r>
              <a:rPr lang="en-US" altLang="en-US" sz="2400" dirty="0" err="1">
                <a:solidFill>
                  <a:srgbClr val="FF0000"/>
                </a:solidFill>
              </a:rPr>
              <a:t>vec</a:t>
            </a:r>
            <a:r>
              <a:rPr lang="en-US" altLang="en-US" sz="2400" dirty="0">
                <a:solidFill>
                  <a:srgbClr val="FF0000"/>
                </a:solidFill>
              </a:rPr>
              <a:t>(s)=</a:t>
            </a:r>
            <a:r>
              <a:rPr lang="en-US" altLang="en-US" sz="2400" i="1" dirty="0">
                <a:solidFill>
                  <a:srgbClr val="FF0000"/>
                </a:solidFill>
              </a:rPr>
              <a:t>x</a:t>
            </a:r>
            <a:r>
              <a:rPr lang="en-US" altLang="en-US" sz="2400" i="1" baseline="-25000" dirty="0">
                <a:solidFill>
                  <a:srgbClr val="FF0000"/>
                </a:solidFill>
              </a:rPr>
              <a:t>1</a:t>
            </a:r>
            <a:r>
              <a:rPr lang="en-US" altLang="en-US" sz="2400" i="1" dirty="0">
                <a:solidFill>
                  <a:srgbClr val="FF0000"/>
                </a:solidFill>
              </a:rPr>
              <a:t> ... </a:t>
            </a:r>
            <a:r>
              <a:rPr lang="en-US" altLang="en-US" sz="2400" i="1" dirty="0" err="1">
                <a:solidFill>
                  <a:srgbClr val="FF0000"/>
                </a:solidFill>
              </a:rPr>
              <a:t>x</a:t>
            </a:r>
            <a:r>
              <a:rPr lang="en-US" altLang="en-US" sz="2400" i="1" baseline="-25000" dirty="0" err="1">
                <a:solidFill>
                  <a:srgbClr val="FF0000"/>
                </a:solidFill>
              </a:rPr>
              <a:t>k</a:t>
            </a:r>
            <a:endParaRPr lang="en-US" altLang="en-US" sz="2400" i="1" baseline="-250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800000"/>
                </a:solidFill>
              </a:rPr>
              <a:t>Normally k &lt;&lt; |S|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chemeClr val="accent2"/>
                </a:solidFill>
              </a:rPr>
              <a:t>Examples: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chemeClr val="accent2"/>
                </a:solidFill>
              </a:rPr>
              <a:t>Neural Network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chemeClr val="accent2"/>
                </a:solidFill>
              </a:rPr>
              <a:t>Decision tree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FF0000"/>
                </a:solidFill>
              </a:rPr>
              <a:t>Linear Function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Weights </a:t>
            </a:r>
            <a:r>
              <a:rPr lang="en-US" altLang="en-US" sz="1800" dirty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r>
              <a:rPr lang="en-US" altLang="en-US" sz="2000" dirty="0">
                <a:solidFill>
                  <a:srgbClr val="FF0000"/>
                </a:solidFill>
              </a:rPr>
              <a:t> = </a:t>
            </a:r>
            <a:r>
              <a:rPr lang="en-US" altLang="en-US" sz="1800" dirty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r>
              <a:rPr lang="en-US" altLang="en-US" sz="2000" baseline="-25000" dirty="0">
                <a:solidFill>
                  <a:srgbClr val="FF0000"/>
                </a:solidFill>
              </a:rPr>
              <a:t>1 </a:t>
            </a:r>
            <a:r>
              <a:rPr lang="en-US" altLang="en-US" sz="2000" dirty="0">
                <a:solidFill>
                  <a:srgbClr val="FF0000"/>
                </a:solidFill>
              </a:rPr>
              <a:t>... </a:t>
            </a:r>
            <a:r>
              <a:rPr lang="en-US" altLang="en-US" sz="1800" dirty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r>
              <a:rPr lang="en-US" altLang="en-US" sz="2000" baseline="-25000" dirty="0">
                <a:solidFill>
                  <a:srgbClr val="FF0000"/>
                </a:solidFill>
              </a:rPr>
              <a:t>k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Value </a:t>
            </a:r>
            <a:r>
              <a:rPr lang="en-US" alt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 </a:t>
            </a:r>
            <a:r>
              <a:rPr lang="en-US" altLang="en-US" sz="1800" dirty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r>
              <a:rPr lang="en-US" altLang="en-US" sz="2000" baseline="-25000" dirty="0" err="1">
                <a:solidFill>
                  <a:srgbClr val="FF0000"/>
                </a:solidFill>
              </a:rPr>
              <a:t>i</a:t>
            </a:r>
            <a:r>
              <a:rPr lang="en-US" alt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2000" i="1" dirty="0">
                <a:solidFill>
                  <a:srgbClr val="FF0000"/>
                </a:solidFill>
              </a:rPr>
              <a:t>x</a:t>
            </a:r>
            <a:r>
              <a:rPr lang="en-US" altLang="en-US" sz="2000" i="1" baseline="-25000" dirty="0">
                <a:solidFill>
                  <a:srgbClr val="FF000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49581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029460-B0A3-4D93-89D5-B806F3BF3F9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400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Gradient Decent</a:t>
            </a:r>
            <a:endParaRPr lang="en-US" altLang="he-IL"/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>
                <a:solidFill>
                  <a:srgbClr val="FF0000"/>
                </a:solidFill>
              </a:rPr>
              <a:t>Minimize Squared Error</a:t>
            </a:r>
          </a:p>
          <a:p>
            <a:pPr lvl="1"/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Square Error = ½  P(s) [V</a:t>
            </a:r>
            <a:r>
              <a:rPr lang="en-US" alt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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(s) – V</a:t>
            </a:r>
            <a:r>
              <a:rPr lang="en-US" altLang="en-US" sz="24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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(s)]</a:t>
            </a:r>
            <a:r>
              <a:rPr lang="en-US" alt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</a:p>
          <a:p>
            <a:pPr lvl="1"/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P(s) is </a:t>
            </a:r>
            <a:r>
              <a:rPr lang="en-US" altLang="en-US" sz="2400" dirty="0" smtClean="0">
                <a:solidFill>
                  <a:srgbClr val="FF0000"/>
                </a:solidFill>
                <a:sym typeface="Symbol" panose="05050102010706020507" pitchFamily="18" charset="2"/>
              </a:rPr>
              <a:t>a weighting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on the states</a:t>
            </a:r>
          </a:p>
          <a:p>
            <a:r>
              <a:rPr lang="en-US" altLang="en-US" sz="2800" dirty="0">
                <a:solidFill>
                  <a:schemeClr val="accent2"/>
                </a:solidFill>
                <a:sym typeface="Symbol" panose="05050102010706020507" pitchFamily="18" charset="2"/>
              </a:rPr>
              <a:t>Algorithm:</a:t>
            </a:r>
          </a:p>
          <a:p>
            <a:pPr lvl="1"/>
            <a:r>
              <a:rPr lang="en-US" altLang="en-US" sz="2400" dirty="0">
                <a:solidFill>
                  <a:schemeClr val="accent2"/>
                </a:solidFill>
                <a:sym typeface="Symbol" panose="05050102010706020507" pitchFamily="18" charset="2"/>
              </a:rPr>
              <a:t>(t+1) = (t) +   [V</a:t>
            </a:r>
            <a:r>
              <a:rPr lang="en-US" altLang="en-US" sz="2400" baseline="30000" dirty="0">
                <a:solidFill>
                  <a:schemeClr val="accent2"/>
                </a:solidFill>
                <a:sym typeface="Symbol" panose="05050102010706020507" pitchFamily="18" charset="2"/>
              </a:rPr>
              <a:t></a:t>
            </a:r>
            <a:r>
              <a:rPr lang="en-US" altLang="en-US" sz="2400" dirty="0">
                <a:solidFill>
                  <a:schemeClr val="accent2"/>
                </a:solidFill>
                <a:sym typeface="Symbol" panose="05050102010706020507" pitchFamily="18" charset="2"/>
              </a:rPr>
              <a:t>(</a:t>
            </a:r>
            <a:r>
              <a:rPr lang="en-US" altLang="en-US" sz="2400" dirty="0" err="1">
                <a:solidFill>
                  <a:schemeClr val="accent2"/>
                </a:solidFill>
                <a:sym typeface="Symbol" panose="05050102010706020507" pitchFamily="18" charset="2"/>
              </a:rPr>
              <a:t>s</a:t>
            </a:r>
            <a:r>
              <a:rPr lang="en-US" altLang="en-US" sz="2400" baseline="-25000" dirty="0" err="1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olidFill>
                  <a:schemeClr val="accent2"/>
                </a:solidFill>
                <a:sym typeface="Symbol" panose="05050102010706020507" pitchFamily="18" charset="2"/>
              </a:rPr>
              <a:t>) – V</a:t>
            </a:r>
            <a:r>
              <a:rPr lang="en-US" altLang="en-US" sz="2400" baseline="-25000" dirty="0">
                <a:solidFill>
                  <a:schemeClr val="accent2"/>
                </a:solidFill>
                <a:sym typeface="Symbol" panose="05050102010706020507" pitchFamily="18" charset="2"/>
              </a:rPr>
              <a:t>(t)</a:t>
            </a:r>
            <a:r>
              <a:rPr lang="en-US" altLang="en-US" sz="2400" dirty="0">
                <a:solidFill>
                  <a:schemeClr val="accent2"/>
                </a:solidFill>
                <a:sym typeface="Symbol" panose="05050102010706020507" pitchFamily="18" charset="2"/>
              </a:rPr>
              <a:t>(</a:t>
            </a:r>
            <a:r>
              <a:rPr lang="en-US" altLang="en-US" sz="2400" dirty="0" err="1">
                <a:solidFill>
                  <a:schemeClr val="accent2"/>
                </a:solidFill>
                <a:sym typeface="Symbol" panose="05050102010706020507" pitchFamily="18" charset="2"/>
              </a:rPr>
              <a:t>s</a:t>
            </a:r>
            <a:r>
              <a:rPr lang="en-US" altLang="en-US" sz="2400" baseline="-25000" dirty="0" err="1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olidFill>
                  <a:schemeClr val="accent2"/>
                </a:solidFill>
                <a:sym typeface="Symbol" panose="05050102010706020507" pitchFamily="18" charset="2"/>
              </a:rPr>
              <a:t>)] </a:t>
            </a:r>
            <a:r>
              <a:rPr lang="en-US" altLang="en-US" sz="2400" baseline="-25000" dirty="0">
                <a:solidFill>
                  <a:schemeClr val="accent2"/>
                </a:solidFill>
                <a:sym typeface="Symbol" panose="05050102010706020507" pitchFamily="18" charset="2"/>
              </a:rPr>
              <a:t>(t)</a:t>
            </a:r>
            <a:r>
              <a:rPr lang="en-US" altLang="en-US" sz="2400" dirty="0">
                <a:solidFill>
                  <a:schemeClr val="accent2"/>
                </a:solidFill>
                <a:sym typeface="Symbol" panose="05050102010706020507" pitchFamily="18" charset="2"/>
              </a:rPr>
              <a:t> V</a:t>
            </a:r>
            <a:r>
              <a:rPr lang="en-US" altLang="en-US" sz="2400" baseline="-25000" dirty="0">
                <a:solidFill>
                  <a:schemeClr val="accent2"/>
                </a:solidFill>
                <a:sym typeface="Symbol" panose="05050102010706020507" pitchFamily="18" charset="2"/>
              </a:rPr>
              <a:t>(t)</a:t>
            </a:r>
            <a:r>
              <a:rPr lang="en-US" altLang="en-US" sz="2400" dirty="0">
                <a:solidFill>
                  <a:schemeClr val="accent2"/>
                </a:solidFill>
                <a:sym typeface="Symbol" panose="05050102010706020507" pitchFamily="18" charset="2"/>
              </a:rPr>
              <a:t>(</a:t>
            </a:r>
            <a:r>
              <a:rPr lang="en-US" altLang="en-US" sz="2400" dirty="0" err="1">
                <a:solidFill>
                  <a:schemeClr val="accent2"/>
                </a:solidFill>
                <a:sym typeface="Symbol" panose="05050102010706020507" pitchFamily="18" charset="2"/>
              </a:rPr>
              <a:t>s</a:t>
            </a:r>
            <a:r>
              <a:rPr lang="en-US" altLang="en-US" sz="2400" baseline="-25000" dirty="0" err="1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olidFill>
                  <a:schemeClr val="accent2"/>
                </a:solidFill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altLang="en-US" sz="2400" dirty="0">
                <a:solidFill>
                  <a:schemeClr val="accent2"/>
                </a:solidFill>
                <a:sym typeface="Symbol" panose="05050102010706020507" pitchFamily="18" charset="2"/>
              </a:rPr>
              <a:t></a:t>
            </a:r>
            <a:r>
              <a:rPr lang="en-US" altLang="en-US" sz="2400" baseline="-25000" dirty="0">
                <a:solidFill>
                  <a:schemeClr val="accent2"/>
                </a:solidFill>
                <a:sym typeface="Symbol" panose="05050102010706020507" pitchFamily="18" charset="2"/>
              </a:rPr>
              <a:t>(t)</a:t>
            </a:r>
            <a:r>
              <a:rPr lang="en-US" altLang="en-US" sz="2400" dirty="0">
                <a:solidFill>
                  <a:schemeClr val="accent2"/>
                </a:solidFill>
                <a:sym typeface="Symbol" panose="05050102010706020507" pitchFamily="18" charset="2"/>
              </a:rPr>
              <a:t> = partial derivatives</a:t>
            </a:r>
          </a:p>
          <a:p>
            <a:pPr lvl="1"/>
            <a:r>
              <a:rPr lang="en-US" altLang="en-US" sz="2400" dirty="0">
                <a:solidFill>
                  <a:schemeClr val="accent2"/>
                </a:solidFill>
                <a:sym typeface="Symbol" panose="05050102010706020507" pitchFamily="18" charset="2"/>
              </a:rPr>
              <a:t>Replace V</a:t>
            </a:r>
            <a:r>
              <a:rPr lang="en-US" altLang="en-US" sz="2400" baseline="30000" dirty="0">
                <a:solidFill>
                  <a:schemeClr val="accent2"/>
                </a:solidFill>
                <a:sym typeface="Symbol" panose="05050102010706020507" pitchFamily="18" charset="2"/>
              </a:rPr>
              <a:t></a:t>
            </a:r>
            <a:r>
              <a:rPr lang="en-US" altLang="en-US" sz="2400" dirty="0">
                <a:solidFill>
                  <a:schemeClr val="accent2"/>
                </a:solidFill>
                <a:sym typeface="Symbol" panose="05050102010706020507" pitchFamily="18" charset="2"/>
              </a:rPr>
              <a:t>(</a:t>
            </a:r>
            <a:r>
              <a:rPr lang="en-US" altLang="en-US" sz="2400" dirty="0" err="1">
                <a:solidFill>
                  <a:schemeClr val="accent2"/>
                </a:solidFill>
                <a:sym typeface="Symbol" panose="05050102010706020507" pitchFamily="18" charset="2"/>
              </a:rPr>
              <a:t>s</a:t>
            </a:r>
            <a:r>
              <a:rPr lang="en-US" altLang="en-US" sz="2400" baseline="-25000" dirty="0" err="1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olidFill>
                  <a:schemeClr val="accent2"/>
                </a:solidFill>
                <a:sym typeface="Symbol" panose="05050102010706020507" pitchFamily="18" charset="2"/>
              </a:rPr>
              <a:t>) by a sample</a:t>
            </a:r>
          </a:p>
          <a:p>
            <a:pPr lvl="2"/>
            <a:r>
              <a:rPr lang="en-US" altLang="en-US" sz="2000" dirty="0">
                <a:solidFill>
                  <a:schemeClr val="accent2"/>
                </a:solidFill>
                <a:sym typeface="Symbol" panose="05050102010706020507" pitchFamily="18" charset="2"/>
              </a:rPr>
              <a:t>Monte Carlo: use </a:t>
            </a:r>
            <a:r>
              <a:rPr lang="en-US" altLang="en-US" sz="2000" dirty="0" err="1">
                <a:solidFill>
                  <a:schemeClr val="accent2"/>
                </a:solidFill>
                <a:sym typeface="Symbol" panose="05050102010706020507" pitchFamily="18" charset="2"/>
              </a:rPr>
              <a:t>R</a:t>
            </a:r>
            <a:r>
              <a:rPr lang="en-US" altLang="en-US" sz="2000" baseline="-25000" dirty="0" err="1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 sz="2000" baseline="-25000" dirty="0">
                <a:solidFill>
                  <a:schemeClr val="accent2"/>
                </a:solidFill>
                <a:sym typeface="Symbol" panose="05050102010706020507" pitchFamily="18" charset="2"/>
              </a:rPr>
              <a:t> </a:t>
            </a:r>
            <a:r>
              <a:rPr lang="en-US" altLang="en-US" sz="2000" dirty="0">
                <a:solidFill>
                  <a:schemeClr val="accent2"/>
                </a:solidFill>
                <a:sym typeface="Symbol" panose="05050102010706020507" pitchFamily="18" charset="2"/>
              </a:rPr>
              <a:t>for</a:t>
            </a:r>
            <a:r>
              <a:rPr lang="en-US" altLang="en-US" sz="2000" baseline="-25000" dirty="0">
                <a:solidFill>
                  <a:schemeClr val="accent2"/>
                </a:solidFill>
                <a:sym typeface="Symbol" panose="05050102010706020507" pitchFamily="18" charset="2"/>
              </a:rPr>
              <a:t> </a:t>
            </a:r>
            <a:r>
              <a:rPr lang="en-US" altLang="en-US" sz="2000" dirty="0">
                <a:solidFill>
                  <a:schemeClr val="accent2"/>
                </a:solidFill>
                <a:sym typeface="Symbol" panose="05050102010706020507" pitchFamily="18" charset="2"/>
              </a:rPr>
              <a:t>V</a:t>
            </a:r>
            <a:r>
              <a:rPr lang="en-US" altLang="en-US" sz="2000" baseline="30000" dirty="0">
                <a:solidFill>
                  <a:schemeClr val="accent2"/>
                </a:solidFill>
                <a:sym typeface="Symbol" panose="05050102010706020507" pitchFamily="18" charset="2"/>
              </a:rPr>
              <a:t></a:t>
            </a:r>
            <a:r>
              <a:rPr lang="en-US" altLang="en-US" sz="2000" dirty="0">
                <a:solidFill>
                  <a:schemeClr val="accent2"/>
                </a:solidFill>
                <a:sym typeface="Symbol" panose="05050102010706020507" pitchFamily="18" charset="2"/>
              </a:rPr>
              <a:t>(</a:t>
            </a:r>
            <a:r>
              <a:rPr lang="en-US" altLang="en-US" sz="2000" dirty="0" err="1">
                <a:solidFill>
                  <a:schemeClr val="accent2"/>
                </a:solidFill>
                <a:sym typeface="Symbol" panose="05050102010706020507" pitchFamily="18" charset="2"/>
              </a:rPr>
              <a:t>s</a:t>
            </a:r>
            <a:r>
              <a:rPr lang="en-US" altLang="en-US" sz="2000" baseline="-25000" dirty="0" err="1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 sz="2000" dirty="0">
                <a:solidFill>
                  <a:schemeClr val="accent2"/>
                </a:solidFill>
                <a:sym typeface="Symbol" panose="05050102010706020507" pitchFamily="18" charset="2"/>
              </a:rPr>
              <a:t>) </a:t>
            </a:r>
          </a:p>
          <a:p>
            <a:pPr lvl="2"/>
            <a:r>
              <a:rPr lang="en-US" altLang="en-US" sz="2000" dirty="0">
                <a:solidFill>
                  <a:schemeClr val="accent2"/>
                </a:solidFill>
                <a:sym typeface="Symbol" panose="05050102010706020507" pitchFamily="18" charset="2"/>
              </a:rPr>
              <a:t>TD(0) use A</a:t>
            </a:r>
            <a:r>
              <a:rPr lang="en-US" altLang="en-US" sz="2000" baseline="-25000" dirty="0">
                <a:solidFill>
                  <a:schemeClr val="accent2"/>
                </a:solidFill>
                <a:sym typeface="Symbol" panose="05050102010706020507" pitchFamily="18" charset="2"/>
              </a:rPr>
              <a:t>t </a:t>
            </a:r>
            <a:r>
              <a:rPr lang="en-US" altLang="en-US" sz="2000" dirty="0">
                <a:solidFill>
                  <a:schemeClr val="accent2"/>
                </a:solidFill>
                <a:sym typeface="Symbol" panose="05050102010706020507" pitchFamily="18" charset="2"/>
              </a:rPr>
              <a:t>for [V</a:t>
            </a:r>
            <a:r>
              <a:rPr lang="en-US" altLang="en-US" sz="2000" baseline="30000" dirty="0">
                <a:solidFill>
                  <a:schemeClr val="accent2"/>
                </a:solidFill>
                <a:sym typeface="Symbol" panose="05050102010706020507" pitchFamily="18" charset="2"/>
              </a:rPr>
              <a:t></a:t>
            </a:r>
            <a:r>
              <a:rPr lang="en-US" altLang="en-US" sz="2000" dirty="0">
                <a:solidFill>
                  <a:schemeClr val="accent2"/>
                </a:solidFill>
                <a:sym typeface="Symbol" panose="05050102010706020507" pitchFamily="18" charset="2"/>
              </a:rPr>
              <a:t>(</a:t>
            </a:r>
            <a:r>
              <a:rPr lang="en-US" altLang="en-US" sz="2000" dirty="0" err="1">
                <a:solidFill>
                  <a:schemeClr val="accent2"/>
                </a:solidFill>
                <a:sym typeface="Symbol" panose="05050102010706020507" pitchFamily="18" charset="2"/>
              </a:rPr>
              <a:t>s</a:t>
            </a:r>
            <a:r>
              <a:rPr lang="en-US" altLang="en-US" sz="2000" baseline="-25000" dirty="0" err="1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 sz="2000" dirty="0">
                <a:solidFill>
                  <a:schemeClr val="accent2"/>
                </a:solidFill>
                <a:sym typeface="Symbol" panose="05050102010706020507" pitchFamily="18" charset="2"/>
              </a:rPr>
              <a:t>) – V</a:t>
            </a:r>
            <a:r>
              <a:rPr lang="en-US" altLang="en-US" sz="2000" baseline="-25000" dirty="0">
                <a:solidFill>
                  <a:schemeClr val="accent2"/>
                </a:solidFill>
                <a:sym typeface="Symbol" panose="05050102010706020507" pitchFamily="18" charset="2"/>
              </a:rPr>
              <a:t>(t)</a:t>
            </a:r>
            <a:r>
              <a:rPr lang="en-US" altLang="en-US" sz="2000" dirty="0">
                <a:solidFill>
                  <a:schemeClr val="accent2"/>
                </a:solidFill>
                <a:sym typeface="Symbol" panose="05050102010706020507" pitchFamily="18" charset="2"/>
              </a:rPr>
              <a:t>(</a:t>
            </a:r>
            <a:r>
              <a:rPr lang="en-US" altLang="en-US" sz="2000" dirty="0" err="1">
                <a:solidFill>
                  <a:schemeClr val="accent2"/>
                </a:solidFill>
                <a:sym typeface="Symbol" panose="05050102010706020507" pitchFamily="18" charset="2"/>
              </a:rPr>
              <a:t>s</a:t>
            </a:r>
            <a:r>
              <a:rPr lang="en-US" altLang="en-US" sz="2000" baseline="-25000" dirty="0" err="1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 sz="2000" dirty="0">
                <a:solidFill>
                  <a:schemeClr val="accent2"/>
                </a:solidFill>
                <a:sym typeface="Symbol" panose="05050102010706020507" pitchFamily="18" charset="2"/>
              </a:rPr>
              <a:t>)] </a:t>
            </a:r>
          </a:p>
        </p:txBody>
      </p:sp>
    </p:spTree>
    <p:extLst>
      <p:ext uri="{BB962C8B-B14F-4D97-AF65-F5344CB8AC3E}">
        <p14:creationId xmlns:p14="http://schemas.microsoft.com/office/powerpoint/2010/main" val="410102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6CF9D5-4F1D-490B-B945-49101E84E35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400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Linear Functions</a:t>
            </a:r>
            <a:endParaRPr lang="en-US" altLang="he-IL"/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sym typeface="Symbol" panose="05050102010706020507" pitchFamily="18" charset="2"/>
            </a:endParaRPr>
          </a:p>
          <a:p>
            <a:r>
              <a:rPr lang="en-US" altLang="en-US">
                <a:solidFill>
                  <a:srgbClr val="009900"/>
                </a:solidFill>
                <a:sym typeface="Symbol" panose="05050102010706020507" pitchFamily="18" charset="2"/>
              </a:rPr>
              <a:t>Linear function:  </a:t>
            </a:r>
            <a:r>
              <a:rPr lang="en-US" altLang="en-US" baseline="-25000">
                <a:solidFill>
                  <a:srgbClr val="009900"/>
                </a:solidFill>
                <a:sym typeface="Symbol" panose="05050102010706020507" pitchFamily="18" charset="2"/>
              </a:rPr>
              <a:t>i</a:t>
            </a:r>
            <a:r>
              <a:rPr lang="en-US" altLang="en-US">
                <a:solidFill>
                  <a:srgbClr val="009900"/>
                </a:solidFill>
                <a:sym typeface="Symbol" panose="05050102010706020507" pitchFamily="18" charset="2"/>
              </a:rPr>
              <a:t> </a:t>
            </a:r>
            <a:r>
              <a:rPr lang="en-US" altLang="en-US">
                <a:solidFill>
                  <a:srgbClr val="009900"/>
                </a:solidFill>
              </a:rPr>
              <a:t>x</a:t>
            </a:r>
            <a:r>
              <a:rPr lang="en-US" altLang="en-US" baseline="-25000">
                <a:solidFill>
                  <a:srgbClr val="009900"/>
                </a:solidFill>
              </a:rPr>
              <a:t>i </a:t>
            </a:r>
            <a:r>
              <a:rPr lang="en-US" altLang="en-US">
                <a:solidFill>
                  <a:srgbClr val="009900"/>
                </a:solidFill>
              </a:rPr>
              <a:t>= &lt; </a:t>
            </a:r>
            <a:r>
              <a:rPr lang="en-US" altLang="en-US">
                <a:solidFill>
                  <a:srgbClr val="009900"/>
                </a:solidFill>
                <a:sym typeface="Symbol" panose="05050102010706020507" pitchFamily="18" charset="2"/>
              </a:rPr>
              <a:t>,x &gt;</a:t>
            </a:r>
            <a:endParaRPr lang="en-US" altLang="en-US">
              <a:solidFill>
                <a:srgbClr val="0099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  <a:sym typeface="Symbol" panose="05050102010706020507" pitchFamily="18" charset="2"/>
              </a:rPr>
              <a:t>Derivative </a:t>
            </a:r>
            <a:r>
              <a:rPr lang="en-US" altLang="en-US" baseline="-25000">
                <a:solidFill>
                  <a:srgbClr val="FF0000"/>
                </a:solidFill>
                <a:sym typeface="Symbol" panose="05050102010706020507" pitchFamily="18" charset="2"/>
              </a:rPr>
              <a:t>(t)</a:t>
            </a:r>
            <a:r>
              <a:rPr lang="en-US" altLang="en-US">
                <a:solidFill>
                  <a:srgbClr val="FF0000"/>
                </a:solidFill>
                <a:sym typeface="Symbol" panose="05050102010706020507" pitchFamily="18" charset="2"/>
              </a:rPr>
              <a:t> V</a:t>
            </a:r>
            <a:r>
              <a:rPr lang="en-US" altLang="en-US" baseline="-2500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rgbClr val="FF0000"/>
                </a:solidFill>
                <a:sym typeface="Symbol" panose="05050102010706020507" pitchFamily="18" charset="2"/>
              </a:rPr>
              <a:t>(s</a:t>
            </a:r>
            <a:r>
              <a:rPr lang="en-US" altLang="en-US" baseline="-2500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rgbClr val="FF0000"/>
                </a:solidFill>
                <a:sym typeface="Symbol" panose="05050102010706020507" pitchFamily="18" charset="2"/>
              </a:rPr>
              <a:t>) = vec(s</a:t>
            </a:r>
            <a:r>
              <a:rPr lang="en-US" altLang="en-US" baseline="-2500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</a:p>
          <a:p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Update Rule:</a:t>
            </a:r>
          </a:p>
          <a:p>
            <a:pPr lvl="1"/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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t+1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 = 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 +   [V</a:t>
            </a:r>
            <a:r>
              <a:rPr lang="en-US" altLang="en-US" baseline="30000">
                <a:solidFill>
                  <a:schemeClr val="accent2"/>
                </a:solidFill>
                <a:sym typeface="Symbol" panose="05050102010706020507" pitchFamily="18" charset="2"/>
              </a:rPr>
              <a:t>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(s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) – V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(s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)] vec(s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) </a:t>
            </a:r>
          </a:p>
          <a:p>
            <a:pPr lvl="1"/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MC:  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t+1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 = 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 +   [ R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 – &lt; 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 ,s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&gt;] vec(s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TD:   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t+1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 = 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 +   A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 vec(s</a:t>
            </a:r>
            <a:r>
              <a:rPr lang="en-US" altLang="en-US" baseline="-25000">
                <a:solidFill>
                  <a:schemeClr val="accent2"/>
                </a:solidFill>
                <a:sym typeface="Symbol" panose="05050102010706020507" pitchFamily="18" charset="2"/>
              </a:rPr>
              <a:t>t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6987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C63328-BF1E-481D-81A0-EE4F441B511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400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/>
              <a:t>Linear functions: non-convergence </a:t>
            </a:r>
            <a:endParaRPr lang="en-US" altLang="en-US" sz="4000" dirty="0"/>
          </a:p>
        </p:txBody>
      </p:sp>
      <p:pic>
        <p:nvPicPr>
          <p:cNvPr id="76804" name="Picture 6" descr="rl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063750"/>
            <a:ext cx="6840538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433008" y="950267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[B]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322127" y="4211637"/>
            <a:ext cx="1705916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All rewards </a:t>
            </a:r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re zero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48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0874BD2-1B31-45DF-84FD-4F41C89E2D3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400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Linear functions: non-convergence</a:t>
            </a:r>
          </a:p>
        </p:txBody>
      </p:sp>
      <p:pic>
        <p:nvPicPr>
          <p:cNvPr id="77828" name="Picture 4" descr="rl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989138"/>
            <a:ext cx="7634287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6015335"/>
            <a:ext cx="6076343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Linear Function Approximation with Gradients: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Some initializations are instable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9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2AA25D-F0CE-437E-87B2-2BD02439352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400"/>
          </a:p>
        </p:txBody>
      </p:sp>
      <p:pic>
        <p:nvPicPr>
          <p:cNvPr id="75779" name="Picture 4" descr="rl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36838"/>
            <a:ext cx="2881313" cy="1849437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Linear functions: non-convergence</a:t>
            </a:r>
          </a:p>
        </p:txBody>
      </p:sp>
      <p:sp>
        <p:nvSpPr>
          <p:cNvPr id="75781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/>
              <a:t>MDP:</a:t>
            </a:r>
          </a:p>
        </p:txBody>
      </p:sp>
      <p:sp>
        <p:nvSpPr>
          <p:cNvPr id="75782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/>
              <a:t>Minimizing SQE</a:t>
            </a:r>
          </a:p>
        </p:txBody>
      </p:sp>
      <p:graphicFrame>
        <p:nvGraphicFramePr>
          <p:cNvPr id="283696" name="Group 48"/>
          <p:cNvGraphicFramePr>
            <a:graphicFrameLocks noGrp="1"/>
          </p:cNvGraphicFramePr>
          <p:nvPr/>
        </p:nvGraphicFramePr>
        <p:xfrm>
          <a:off x="3378200" y="2708275"/>
          <a:ext cx="5791200" cy="2606676"/>
        </p:xfrm>
        <a:graphic>
          <a:graphicData uri="http://schemas.openxmlformats.org/drawingml/2006/table">
            <a:tbl>
              <a:tblPr/>
              <a:tblGrid>
                <a:gridCol w="488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8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03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95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30276">
                <a:tc>
                  <a:txBody>
                    <a:bodyPr/>
                    <a:lstStyle/>
                    <a:p>
                      <a:pPr marL="0" marR="0" lvl="0" indent="0" algn="l" defTabSz="7620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075" marR="92075" marT="46038" marB="46038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620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2075" marR="92075" marT="46038" marB="46038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620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3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                                                      </a:t>
                      </a:r>
                    </a:p>
                  </a:txBody>
                  <a:tcPr marL="92075" marR="92075" marT="46038" marB="46038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075" marR="92075" marT="46038" marB="46038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7620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 </a:t>
                      </a:r>
                    </a:p>
                  </a:txBody>
                  <a:tcPr marL="92075" marR="92075" marT="46038" marB="46038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620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2075" marR="92075" marT="46038" marB="46038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620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                                            </a:t>
                      </a:r>
                    </a:p>
                  </a:txBody>
                  <a:tcPr marL="92075" marR="92075" marT="46038" marB="46038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075" marR="92075" marT="46038" marB="46038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7620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 </a:t>
                      </a:r>
                    </a:p>
                  </a:txBody>
                  <a:tcPr marL="92075" marR="92075" marT="46038" marB="46038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620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2075" marR="92075" marT="46038" marB="46038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620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          </a:t>
                      </a:r>
                    </a:p>
                  </a:txBody>
                  <a:tcPr marL="92075" marR="92075" marT="46038" marB="46038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2075" marR="92075" marT="46038" marB="4603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75796" name="Picture 12" descr="numeqnarraytmp16-0-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63" y="2990850"/>
            <a:ext cx="32385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97" name="Picture 14" descr="numeqnarraytmp16-0-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688" y="2990850"/>
            <a:ext cx="13335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98" name="Picture 16" descr="numeqnarraytmp16-0-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2781300"/>
            <a:ext cx="42005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99" name="Picture 20" descr="numeqnarraytmp16-1-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688" y="3875088"/>
            <a:ext cx="13335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800" name="Picture 22" descr="numeqnarraytmp16-1-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3644900"/>
            <a:ext cx="3486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801" name="Picture 26" descr="numeqnarraytmp16-2-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688" y="4713288"/>
            <a:ext cx="13335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802" name="Picture 28" descr="numeqnarraytmp16-2-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581525"/>
            <a:ext cx="8667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154082" y="969318"/>
            <a:ext cx="1010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[T-</a:t>
            </a:r>
            <a:r>
              <a:rPr lang="en-US" dirty="0" err="1" smtClean="0"/>
              <a:t>vR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15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Linear Function Approximation </a:t>
            </a:r>
            <a:br>
              <a:rPr lang="en-US"/>
            </a:br>
            <a:r>
              <a:rPr lang="en-US"/>
              <a:t> </a:t>
            </a:r>
            <a:r>
              <a:rPr lang="en-US" sz="3600"/>
              <a:t>optimal control</a:t>
            </a:r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669925" y="2632075"/>
            <a:ext cx="681705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 dirty="0">
                <a:solidFill>
                  <a:srgbClr val="FF0000"/>
                </a:solidFill>
                <a:latin typeface="+mn-lt"/>
              </a:rPr>
              <a:t>Q-Learning with LFA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might diverge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. [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Baird,Gordon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]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762000" y="3581400"/>
            <a:ext cx="4449423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>
                <a:solidFill>
                  <a:schemeClr val="accent2"/>
                </a:solidFill>
                <a:latin typeface="+mn-lt"/>
              </a:rPr>
              <a:t>Sarsa with LFA converges [NR,S].</a:t>
            </a:r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822325" y="4537075"/>
            <a:ext cx="438690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en-US">
                <a:solidFill>
                  <a:srgbClr val="009900"/>
                </a:solidFill>
                <a:latin typeface="+mn-lt"/>
              </a:rPr>
              <a:t>Monte Carlo with LFA converges.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81FA4E-9C94-42A1-8111-354331554D1F}" type="slidenum">
              <a:rPr lang="en-US" smtClean="0"/>
              <a:pPr>
                <a:defRPr/>
              </a:pPr>
              <a:t>59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76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794F9-2F6E-4F01-8C1A-059B89C266E1}" type="slidenum">
              <a:rPr lang="en-US"/>
              <a:pPr/>
              <a:t>6</a:t>
            </a:fld>
            <a:endParaRPr lang="en-US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458200" cy="1143000"/>
          </a:xfrm>
          <a:noFill/>
          <a:ln/>
        </p:spPr>
        <p:txBody>
          <a:bodyPr/>
          <a:lstStyle/>
          <a:p>
            <a:r>
              <a:rPr lang="en-US" altLang="he-IL"/>
              <a:t>Contrast with Supervised Learning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5125" y="2555875"/>
            <a:ext cx="37607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sz="2800">
                <a:solidFill>
                  <a:schemeClr val="accent2"/>
                </a:solidFill>
              </a:rPr>
              <a:t>The system has a “state”.</a:t>
            </a:r>
            <a:endParaRPr lang="en-US" altLang="he-IL" sz="2800">
              <a:solidFill>
                <a:schemeClr val="accent2"/>
              </a:solidFill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81000" y="3657600"/>
            <a:ext cx="7620000" cy="1170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buFontTx/>
              <a:buNone/>
            </a:pPr>
            <a:r>
              <a:rPr lang="en-US" sz="2800" dirty="0">
                <a:solidFill>
                  <a:schemeClr val="accent2"/>
                </a:solidFill>
              </a:rPr>
              <a:t>The algorithm influences the state distribution</a:t>
            </a:r>
            <a:r>
              <a:rPr lang="en-US" sz="2800" dirty="0" smtClean="0">
                <a:solidFill>
                  <a:schemeClr val="accent2"/>
                </a:solidFill>
              </a:rPr>
              <a:t>.</a:t>
            </a:r>
          </a:p>
          <a:p>
            <a:pPr defTabSz="762000">
              <a:spcBef>
                <a:spcPct val="50000"/>
              </a:spcBef>
              <a:buFontTx/>
              <a:buNone/>
            </a:pPr>
            <a:r>
              <a:rPr lang="en-US" altLang="he-IL" sz="2800" dirty="0" smtClean="0">
                <a:solidFill>
                  <a:schemeClr val="accent2"/>
                </a:solidFill>
              </a:rPr>
              <a:t>Impact on both rewards and observations</a:t>
            </a:r>
            <a:endParaRPr lang="en-US" altLang="he-IL" sz="2800" dirty="0">
              <a:solidFill>
                <a:schemeClr val="accent2"/>
              </a:solidFill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95536" y="5157192"/>
            <a:ext cx="74977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Inherent Tradeoff: Exploration versus Exploitation.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77A9CB-BF77-483D-A115-65AAEE39ADF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40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he-IL"/>
              <a:t>Large Scale MDP</a:t>
            </a:r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838200" y="2819400"/>
            <a:ext cx="7118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9900"/>
                </a:solidFill>
              </a:rPr>
              <a:t>Previous Methods: Tabular. (small state space).</a:t>
            </a:r>
            <a:endParaRPr lang="en-US" altLang="he-IL" sz="2800">
              <a:solidFill>
                <a:srgbClr val="009900"/>
              </a:solidFill>
            </a:endParaRPr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685800" y="3886200"/>
            <a:ext cx="2076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Large scale </a:t>
            </a:r>
            <a:endParaRPr lang="en-US" altLang="he-IL" sz="2800">
              <a:solidFill>
                <a:srgbClr val="FF0000"/>
              </a:solidFill>
            </a:endParaRPr>
          </a:p>
        </p:txBody>
      </p:sp>
      <p:sp>
        <p:nvSpPr>
          <p:cNvPr id="45062" name="Freeform 5"/>
          <p:cNvSpPr>
            <a:spLocks/>
          </p:cNvSpPr>
          <p:nvPr/>
        </p:nvSpPr>
        <p:spPr bwMode="auto">
          <a:xfrm>
            <a:off x="3048000" y="3962400"/>
            <a:ext cx="1216025" cy="487363"/>
          </a:xfrm>
          <a:custGeom>
            <a:avLst/>
            <a:gdLst>
              <a:gd name="T0" fmla="*/ 0 w 766"/>
              <a:gd name="T1" fmla="*/ 242888 h 307"/>
              <a:gd name="T2" fmla="*/ 242888 w 766"/>
              <a:gd name="T3" fmla="*/ 485775 h 307"/>
              <a:gd name="T4" fmla="*/ 242888 w 766"/>
              <a:gd name="T5" fmla="*/ 363538 h 307"/>
              <a:gd name="T6" fmla="*/ 971550 w 766"/>
              <a:gd name="T7" fmla="*/ 363538 h 307"/>
              <a:gd name="T8" fmla="*/ 971550 w 766"/>
              <a:gd name="T9" fmla="*/ 485775 h 307"/>
              <a:gd name="T10" fmla="*/ 1214438 w 766"/>
              <a:gd name="T11" fmla="*/ 242888 h 307"/>
              <a:gd name="T12" fmla="*/ 971550 w 766"/>
              <a:gd name="T13" fmla="*/ 0 h 307"/>
              <a:gd name="T14" fmla="*/ 971550 w 766"/>
              <a:gd name="T15" fmla="*/ 120650 h 307"/>
              <a:gd name="T16" fmla="*/ 242888 w 766"/>
              <a:gd name="T17" fmla="*/ 120650 h 307"/>
              <a:gd name="T18" fmla="*/ 242888 w 766"/>
              <a:gd name="T19" fmla="*/ 0 h 307"/>
              <a:gd name="T20" fmla="*/ 0 w 766"/>
              <a:gd name="T21" fmla="*/ 242888 h 30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6"/>
              <a:gd name="T34" fmla="*/ 0 h 307"/>
              <a:gd name="T35" fmla="*/ 766 w 766"/>
              <a:gd name="T36" fmla="*/ 307 h 30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6" h="307">
                <a:moveTo>
                  <a:pt x="0" y="153"/>
                </a:moveTo>
                <a:lnTo>
                  <a:pt x="153" y="306"/>
                </a:lnTo>
                <a:lnTo>
                  <a:pt x="153" y="229"/>
                </a:lnTo>
                <a:lnTo>
                  <a:pt x="612" y="229"/>
                </a:lnTo>
                <a:lnTo>
                  <a:pt x="612" y="306"/>
                </a:lnTo>
                <a:lnTo>
                  <a:pt x="765" y="153"/>
                </a:lnTo>
                <a:lnTo>
                  <a:pt x="612" y="0"/>
                </a:lnTo>
                <a:lnTo>
                  <a:pt x="612" y="76"/>
                </a:lnTo>
                <a:lnTo>
                  <a:pt x="153" y="76"/>
                </a:lnTo>
                <a:lnTo>
                  <a:pt x="153" y="0"/>
                </a:lnTo>
                <a:lnTo>
                  <a:pt x="0" y="153"/>
                </a:lnTo>
              </a:path>
            </a:pathLst>
          </a:custGeom>
          <a:noFill/>
          <a:ln w="25400" cap="rnd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3" name="Rectangle 6"/>
          <p:cNvSpPr>
            <a:spLocks noChangeArrowheads="1"/>
          </p:cNvSpPr>
          <p:nvPr/>
        </p:nvSpPr>
        <p:spPr bwMode="auto">
          <a:xfrm>
            <a:off x="4800600" y="3886200"/>
            <a:ext cx="2806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Exponential size.</a:t>
            </a:r>
            <a:endParaRPr lang="en-US" altLang="he-IL" sz="2800">
              <a:solidFill>
                <a:srgbClr val="FF0000"/>
              </a:solidFill>
            </a:endParaRPr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838200" y="5181600"/>
            <a:ext cx="37830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800000"/>
                </a:solidFill>
              </a:rPr>
              <a:t>CS view of computing.</a:t>
            </a:r>
            <a:endParaRPr lang="en-US" altLang="he-IL" sz="2800" b="1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3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FA64B8-99C4-497A-BAA8-4D377C8D0B9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4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he-IL"/>
              <a:t>Large scale MDP</a:t>
            </a:r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457200" y="1981200"/>
            <a:ext cx="7958138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chemeClr val="accent2"/>
                </a:solidFill>
              </a:rPr>
              <a:t>Approaches: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accent2"/>
                </a:solidFill>
              </a:rPr>
              <a:t>1.  Restricted Value function.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accent2"/>
                </a:solidFill>
              </a:rPr>
              <a:t>2.  Restricted policy class.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accent2"/>
                </a:solidFill>
              </a:rPr>
              <a:t>3.  Restricted model of MDP.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4. Generative model: a different MDP representation.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77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040953-F424-4896-BAF3-5FB2EB99E3D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40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he-IL"/>
              <a:t>Large MDP - model</a:t>
            </a:r>
          </a:p>
        </p:txBody>
      </p:sp>
      <p:sp>
        <p:nvSpPr>
          <p:cNvPr id="49156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579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800">
                <a:solidFill>
                  <a:srgbClr val="993300"/>
                </a:solidFill>
              </a:rPr>
              <a:t>Exponential (infinite) size MDP.</a:t>
            </a:r>
          </a:p>
        </p:txBody>
      </p:sp>
      <p:sp>
        <p:nvSpPr>
          <p:cNvPr id="49157" name="Text Box 4"/>
          <p:cNvSpPr txBox="1">
            <a:spLocks noChangeArrowheads="1"/>
          </p:cNvSpPr>
          <p:nvPr/>
        </p:nvSpPr>
        <p:spPr bwMode="auto">
          <a:xfrm>
            <a:off x="685800" y="3276600"/>
            <a:ext cx="563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800">
                <a:solidFill>
                  <a:srgbClr val="FF0000"/>
                </a:solidFill>
              </a:rPr>
              <a:t>How is the MDP  described?</a:t>
            </a:r>
          </a:p>
        </p:txBody>
      </p:sp>
      <p:sp>
        <p:nvSpPr>
          <p:cNvPr id="49158" name="Text Box 5"/>
          <p:cNvSpPr txBox="1">
            <a:spLocks noChangeArrowheads="1"/>
          </p:cNvSpPr>
          <p:nvPr/>
        </p:nvSpPr>
        <p:spPr bwMode="auto">
          <a:xfrm>
            <a:off x="685800" y="4343400"/>
            <a:ext cx="3124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800">
                <a:solidFill>
                  <a:srgbClr val="0000FF"/>
                </a:solidFill>
              </a:rPr>
              <a:t>Generative model</a:t>
            </a:r>
          </a:p>
        </p:txBody>
      </p:sp>
      <p:sp>
        <p:nvSpPr>
          <p:cNvPr id="49159" name="Rectangle 6"/>
          <p:cNvSpPr>
            <a:spLocks noChangeArrowheads="1"/>
          </p:cNvSpPr>
          <p:nvPr/>
        </p:nvSpPr>
        <p:spPr bwMode="auto">
          <a:xfrm>
            <a:off x="3200400" y="5105400"/>
            <a:ext cx="25146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49160" name="Text Box 7"/>
          <p:cNvSpPr txBox="1">
            <a:spLocks noChangeArrowheads="1"/>
          </p:cNvSpPr>
          <p:nvPr/>
        </p:nvSpPr>
        <p:spPr bwMode="auto">
          <a:xfrm>
            <a:off x="4114800" y="5334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9161" name="Line 8"/>
          <p:cNvSpPr>
            <a:spLocks noChangeShapeType="1"/>
          </p:cNvSpPr>
          <p:nvPr/>
        </p:nvSpPr>
        <p:spPr bwMode="auto">
          <a:xfrm>
            <a:off x="2667000" y="5410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9"/>
          <p:cNvSpPr>
            <a:spLocks noChangeShapeType="1"/>
          </p:cNvSpPr>
          <p:nvPr/>
        </p:nvSpPr>
        <p:spPr bwMode="auto">
          <a:xfrm>
            <a:off x="2667000" y="594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Text Box 10"/>
          <p:cNvSpPr txBox="1">
            <a:spLocks noChangeArrowheads="1"/>
          </p:cNvSpPr>
          <p:nvPr/>
        </p:nvSpPr>
        <p:spPr bwMode="auto">
          <a:xfrm>
            <a:off x="1219200" y="5146675"/>
            <a:ext cx="1430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e-IL" sz="2400"/>
              <a:t>state       s</a:t>
            </a:r>
          </a:p>
        </p:txBody>
      </p:sp>
      <p:sp>
        <p:nvSpPr>
          <p:cNvPr id="49164" name="Text Box 11"/>
          <p:cNvSpPr txBox="1">
            <a:spLocks noChangeArrowheads="1"/>
          </p:cNvSpPr>
          <p:nvPr/>
        </p:nvSpPr>
        <p:spPr bwMode="auto">
          <a:xfrm>
            <a:off x="1219200" y="5680075"/>
            <a:ext cx="1522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e-IL" sz="2400"/>
              <a:t>action     a</a:t>
            </a:r>
          </a:p>
        </p:txBody>
      </p:sp>
      <p:sp>
        <p:nvSpPr>
          <p:cNvPr id="49165" name="Line 12"/>
          <p:cNvSpPr>
            <a:spLocks noChangeShapeType="1"/>
          </p:cNvSpPr>
          <p:nvPr/>
        </p:nvSpPr>
        <p:spPr bwMode="auto">
          <a:xfrm>
            <a:off x="57150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Text Box 13"/>
          <p:cNvSpPr txBox="1">
            <a:spLocks noChangeArrowheads="1"/>
          </p:cNvSpPr>
          <p:nvPr/>
        </p:nvSpPr>
        <p:spPr bwMode="auto">
          <a:xfrm>
            <a:off x="6553200" y="54864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/>
              <a:t>s’  (next state)</a:t>
            </a:r>
          </a:p>
        </p:txBody>
      </p:sp>
    </p:spTree>
    <p:extLst>
      <p:ext uri="{BB962C8B-B14F-4D97-AF65-F5344CB8AC3E}">
        <p14:creationId xmlns:p14="http://schemas.microsoft.com/office/powerpoint/2010/main" val="81081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DF75D0-D35C-4467-AF12-6EE03927D58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40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he-IL"/>
              <a:t>Generative Model: </a:t>
            </a:r>
            <a:br>
              <a:rPr lang="en-US" altLang="he-IL"/>
            </a:br>
            <a:r>
              <a:rPr lang="en-US" altLang="he-IL" sz="3600"/>
              <a:t>Policy Evaluation</a:t>
            </a:r>
          </a:p>
        </p:txBody>
      </p:sp>
      <p:sp>
        <p:nvSpPr>
          <p:cNvPr id="51204" name="Text Box 3"/>
          <p:cNvSpPr txBox="1">
            <a:spLocks noChangeArrowheads="1"/>
          </p:cNvSpPr>
          <p:nvPr/>
        </p:nvSpPr>
        <p:spPr bwMode="auto">
          <a:xfrm>
            <a:off x="593725" y="4384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he-IL" sz="2400">
              <a:solidFill>
                <a:srgbClr val="FF0000"/>
              </a:solidFill>
            </a:endParaRPr>
          </a:p>
        </p:txBody>
      </p:sp>
      <p:grpSp>
        <p:nvGrpSpPr>
          <p:cNvPr id="51205" name="Group 4"/>
          <p:cNvGrpSpPr>
            <a:grpSpLocks/>
          </p:cNvGrpSpPr>
          <p:nvPr/>
        </p:nvGrpSpPr>
        <p:grpSpPr bwMode="auto">
          <a:xfrm>
            <a:off x="1676400" y="3200400"/>
            <a:ext cx="3894138" cy="1371600"/>
            <a:chOff x="1920" y="1488"/>
            <a:chExt cx="2453" cy="864"/>
          </a:xfrm>
        </p:grpSpPr>
        <p:sp>
          <p:nvSpPr>
            <p:cNvPr id="51206" name="Rectangle 5"/>
            <p:cNvSpPr>
              <a:spLocks noChangeArrowheads="1"/>
            </p:cNvSpPr>
            <p:nvPr/>
          </p:nvSpPr>
          <p:spPr bwMode="auto">
            <a:xfrm>
              <a:off x="2640" y="1584"/>
              <a:ext cx="1440" cy="62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/>
            </a:p>
          </p:txBody>
        </p:sp>
        <p:sp>
          <p:nvSpPr>
            <p:cNvPr id="51207" name="Line 6"/>
            <p:cNvSpPr>
              <a:spLocks noChangeShapeType="1"/>
            </p:cNvSpPr>
            <p:nvPr/>
          </p:nvSpPr>
          <p:spPr bwMode="auto">
            <a:xfrm>
              <a:off x="1920" y="1824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8" name="Line 7"/>
            <p:cNvSpPr>
              <a:spLocks noChangeShapeType="1"/>
            </p:cNvSpPr>
            <p:nvPr/>
          </p:nvSpPr>
          <p:spPr bwMode="auto">
            <a:xfrm>
              <a:off x="1920" y="2064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9" name="Line 8"/>
            <p:cNvSpPr>
              <a:spLocks noChangeShapeType="1"/>
            </p:cNvSpPr>
            <p:nvPr/>
          </p:nvSpPr>
          <p:spPr bwMode="auto">
            <a:xfrm>
              <a:off x="4080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0" name="Line 9"/>
            <p:cNvSpPr>
              <a:spLocks noChangeShapeType="1"/>
            </p:cNvSpPr>
            <p:nvPr/>
          </p:nvSpPr>
          <p:spPr bwMode="auto">
            <a:xfrm>
              <a:off x="4272" y="192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1" name="Line 10"/>
            <p:cNvSpPr>
              <a:spLocks noChangeShapeType="1"/>
            </p:cNvSpPr>
            <p:nvPr/>
          </p:nvSpPr>
          <p:spPr bwMode="auto">
            <a:xfrm flipH="1">
              <a:off x="1920" y="235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2" name="Line 11"/>
            <p:cNvSpPr>
              <a:spLocks noChangeShapeType="1"/>
            </p:cNvSpPr>
            <p:nvPr/>
          </p:nvSpPr>
          <p:spPr bwMode="auto">
            <a:xfrm flipV="1">
              <a:off x="1920" y="182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3" name="Text Box 12"/>
            <p:cNvSpPr txBox="1">
              <a:spLocks noChangeArrowheads="1"/>
            </p:cNvSpPr>
            <p:nvPr/>
          </p:nvSpPr>
          <p:spPr bwMode="auto">
            <a:xfrm>
              <a:off x="2352" y="1488"/>
              <a:ext cx="1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he-IL" sz="2400"/>
                <a:t>s</a:t>
              </a:r>
            </a:p>
          </p:txBody>
        </p:sp>
        <p:sp>
          <p:nvSpPr>
            <p:cNvPr id="51214" name="Text Box 13"/>
            <p:cNvSpPr txBox="1">
              <a:spLocks noChangeArrowheads="1"/>
            </p:cNvSpPr>
            <p:nvPr/>
          </p:nvSpPr>
          <p:spPr bwMode="auto">
            <a:xfrm>
              <a:off x="4118" y="1658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he-IL" sz="2400"/>
                <a:t>s’</a:t>
              </a:r>
            </a:p>
          </p:txBody>
        </p:sp>
        <p:sp>
          <p:nvSpPr>
            <p:cNvPr id="51215" name="Text Box 14"/>
            <p:cNvSpPr txBox="1">
              <a:spLocks noChangeArrowheads="1"/>
            </p:cNvSpPr>
            <p:nvPr/>
          </p:nvSpPr>
          <p:spPr bwMode="auto">
            <a:xfrm>
              <a:off x="1920" y="1824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he-IL" sz="2400">
                  <a:latin typeface="Symbol" panose="05050102010706020507" pitchFamily="18" charset="2"/>
                </a:rPr>
                <a:t>p</a:t>
              </a:r>
              <a:r>
                <a:rPr lang="en-US" altLang="he-IL" sz="2400"/>
                <a:t>(s’)=a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655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34500E-6371-4CDE-947B-A83D0E170B9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US" altLang="en-US" sz="140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he-IL"/>
              <a:t>Generative Model:</a:t>
            </a:r>
            <a:br>
              <a:rPr lang="en-US" altLang="he-IL"/>
            </a:br>
            <a:r>
              <a:rPr lang="en-US" altLang="he-IL" sz="3600"/>
              <a:t>near optimal policy</a:t>
            </a:r>
          </a:p>
        </p:txBody>
      </p:sp>
      <p:sp>
        <p:nvSpPr>
          <p:cNvPr id="53252" name="Text Box 3"/>
          <p:cNvSpPr txBox="1">
            <a:spLocks noChangeArrowheads="1"/>
          </p:cNvSpPr>
          <p:nvPr/>
        </p:nvSpPr>
        <p:spPr bwMode="auto">
          <a:xfrm>
            <a:off x="609600" y="3886200"/>
            <a:ext cx="7543800" cy="270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800">
                <a:solidFill>
                  <a:srgbClr val="FF0000"/>
                </a:solidFill>
              </a:rPr>
              <a:t>Theorem [KMN]: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0000FF"/>
                </a:solidFill>
              </a:rPr>
              <a:t>Compute a “near” optimal stochastic policy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0000FF"/>
                </a:solidFill>
              </a:rPr>
              <a:t>and runs in time subexponential in </a:t>
            </a:r>
            <a:r>
              <a:rPr lang="en-US" altLang="he-IL" sz="2400">
                <a:solidFill>
                  <a:srgbClr val="0000FF"/>
                </a:solidFill>
                <a:sym typeface="Symbol" panose="05050102010706020507" pitchFamily="18" charset="2"/>
              </a:rPr>
              <a:t></a:t>
            </a:r>
            <a:r>
              <a:rPr lang="en-US" altLang="he-IL" sz="2400">
                <a:solidFill>
                  <a:srgbClr val="0000FF"/>
                </a:solidFill>
              </a:rPr>
              <a:t> and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0000FF"/>
                </a:solidFill>
              </a:rPr>
              <a:t>R</a:t>
            </a:r>
            <a:r>
              <a:rPr lang="en-US" altLang="he-IL" sz="2400" baseline="-25000">
                <a:solidFill>
                  <a:srgbClr val="0000FF"/>
                </a:solidFill>
              </a:rPr>
              <a:t>max</a:t>
            </a:r>
            <a:r>
              <a:rPr lang="en-US" altLang="he-IL" sz="2400">
                <a:solidFill>
                  <a:srgbClr val="0000FF"/>
                </a:solidFill>
              </a:rPr>
              <a:t> and exponential in 1/(1-</a:t>
            </a:r>
            <a:r>
              <a:rPr lang="en-US" altLang="he-IL" sz="2400">
                <a:solidFill>
                  <a:srgbClr val="0000FF"/>
                </a:solidFill>
                <a:sym typeface="Symbol" panose="05050102010706020507" pitchFamily="18" charset="2"/>
              </a:rPr>
              <a:t></a:t>
            </a:r>
            <a:r>
              <a:rPr lang="en-US" altLang="he-IL" sz="2400">
                <a:solidFill>
                  <a:srgbClr val="0000FF"/>
                </a:solidFill>
              </a:rPr>
              <a:t>).</a:t>
            </a:r>
            <a:endParaRPr lang="en-US" altLang="he-IL" sz="24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993300"/>
                </a:solidFill>
              </a:rPr>
              <a:t>(Running time is independent from number of states!)</a:t>
            </a:r>
            <a:endParaRPr lang="en-US" altLang="he-IL" sz="2400">
              <a:solidFill>
                <a:srgbClr val="FF0000"/>
              </a:solidFill>
            </a:endParaRP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762000" y="2082800"/>
            <a:ext cx="6315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e-IL" sz="2800">
                <a:solidFill>
                  <a:srgbClr val="FF0000"/>
                </a:solidFill>
              </a:rPr>
              <a:t>AIM</a:t>
            </a:r>
            <a:r>
              <a:rPr lang="en-US" altLang="he-IL" sz="2400">
                <a:solidFill>
                  <a:srgbClr val="FF0000"/>
                </a:solidFill>
              </a:rPr>
              <a:t>: build a (near) optimal policy </a:t>
            </a:r>
            <a:r>
              <a:rPr lang="en-US" altLang="he-IL" sz="240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en-US" altLang="he-IL" sz="2400">
                <a:solidFill>
                  <a:srgbClr val="FF0000"/>
                </a:solidFill>
              </a:rPr>
              <a:t> efficiently.</a:t>
            </a:r>
          </a:p>
        </p:txBody>
      </p:sp>
      <p:graphicFrame>
        <p:nvGraphicFramePr>
          <p:cNvPr id="53254" name="Object 5"/>
          <p:cNvGraphicFramePr>
            <a:graphicFrameLocks noChangeAspect="1"/>
          </p:cNvGraphicFramePr>
          <p:nvPr/>
        </p:nvGraphicFramePr>
        <p:xfrm>
          <a:off x="990600" y="2743200"/>
          <a:ext cx="478790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83" name="Equation" r:id="rId4" imgW="1485900" imgH="228600" progId="Equation.3">
                  <p:embed/>
                </p:oleObj>
              </mc:Choice>
              <mc:Fallback>
                <p:oleObj name="Equation" r:id="rId4" imgW="14859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743200"/>
                        <a:ext cx="4787900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125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66769F-45BB-4754-AA57-D4BA343324B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US" altLang="en-US" sz="140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he-IL"/>
              <a:t>Generative Model:</a:t>
            </a:r>
            <a:br>
              <a:rPr lang="en-US" altLang="he-IL"/>
            </a:br>
            <a:r>
              <a:rPr lang="en-US" altLang="he-IL" sz="3600"/>
              <a:t>Computing near optimal policy</a:t>
            </a:r>
          </a:p>
        </p:txBody>
      </p:sp>
      <p:sp>
        <p:nvSpPr>
          <p:cNvPr id="55300" name="Text Box 3"/>
          <p:cNvSpPr txBox="1">
            <a:spLocks noChangeArrowheads="1"/>
          </p:cNvSpPr>
          <p:nvPr/>
        </p:nvSpPr>
        <p:spPr bwMode="auto">
          <a:xfrm>
            <a:off x="1066800" y="2209800"/>
            <a:ext cx="30480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800">
                <a:solidFill>
                  <a:srgbClr val="008000"/>
                </a:solidFill>
              </a:rPr>
              <a:t>Input : </a:t>
            </a:r>
            <a:r>
              <a:rPr lang="en-US" altLang="he-IL" sz="2800" i="1">
                <a:solidFill>
                  <a:srgbClr val="008000"/>
                </a:solidFill>
              </a:rPr>
              <a:t>s</a:t>
            </a:r>
            <a:r>
              <a:rPr lang="en-US" altLang="he-IL" sz="2800">
                <a:solidFill>
                  <a:srgbClr val="008000"/>
                </a:solidFill>
              </a:rPr>
              <a:t>    (state)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800">
                <a:solidFill>
                  <a:srgbClr val="008000"/>
                </a:solidFill>
              </a:rPr>
              <a:t>Output : </a:t>
            </a:r>
            <a:r>
              <a:rPr lang="en-US" altLang="he-IL" sz="2800" i="1">
                <a:solidFill>
                  <a:srgbClr val="008000"/>
                </a:solidFill>
              </a:rPr>
              <a:t>a</a:t>
            </a:r>
            <a:r>
              <a:rPr lang="en-US" altLang="he-IL" sz="2800">
                <a:solidFill>
                  <a:srgbClr val="008000"/>
                </a:solidFill>
              </a:rPr>
              <a:t>  (action)</a:t>
            </a:r>
            <a:endParaRPr lang="en-US" altLang="he-IL" sz="2800">
              <a:solidFill>
                <a:srgbClr val="000066"/>
              </a:solidFill>
            </a:endParaRP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1066800" y="4038600"/>
            <a:ext cx="579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800">
                <a:solidFill>
                  <a:srgbClr val="0000FF"/>
                </a:solidFill>
              </a:rPr>
              <a:t>Consider only states distance at most </a:t>
            </a:r>
            <a:r>
              <a:rPr lang="en-US" altLang="he-IL" sz="2800" i="1">
                <a:solidFill>
                  <a:srgbClr val="0000FF"/>
                </a:solidFill>
              </a:rPr>
              <a:t>H</a:t>
            </a:r>
            <a:endParaRPr lang="en-US" altLang="he-IL" sz="2800">
              <a:solidFill>
                <a:srgbClr val="0000FF"/>
              </a:solidFill>
            </a:endParaRPr>
          </a:p>
        </p:txBody>
      </p:sp>
      <p:sp>
        <p:nvSpPr>
          <p:cNvPr id="55302" name="Oval 5"/>
          <p:cNvSpPr>
            <a:spLocks noChangeArrowheads="1"/>
          </p:cNvSpPr>
          <p:nvPr/>
        </p:nvSpPr>
        <p:spPr bwMode="auto">
          <a:xfrm>
            <a:off x="1295400" y="4876800"/>
            <a:ext cx="51054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55303" name="Oval 6"/>
          <p:cNvSpPr>
            <a:spLocks noChangeArrowheads="1"/>
          </p:cNvSpPr>
          <p:nvPr/>
        </p:nvSpPr>
        <p:spPr bwMode="auto">
          <a:xfrm>
            <a:off x="3048000" y="5181600"/>
            <a:ext cx="1066800" cy="1143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55304" name="Text Box 7"/>
          <p:cNvSpPr txBox="1">
            <a:spLocks noChangeArrowheads="1"/>
          </p:cNvSpPr>
          <p:nvPr/>
        </p:nvSpPr>
        <p:spPr bwMode="auto">
          <a:xfrm>
            <a:off x="3429000" y="54864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008000"/>
                </a:solidFill>
              </a:rPr>
              <a:t>s</a:t>
            </a:r>
            <a:endParaRPr lang="en-US" altLang="he-IL" sz="2400"/>
          </a:p>
        </p:txBody>
      </p:sp>
      <p:sp>
        <p:nvSpPr>
          <p:cNvPr id="55305" name="Line 8"/>
          <p:cNvSpPr>
            <a:spLocks noChangeShapeType="1"/>
          </p:cNvSpPr>
          <p:nvPr/>
        </p:nvSpPr>
        <p:spPr bwMode="auto">
          <a:xfrm flipH="1">
            <a:off x="3124200" y="579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Line 9"/>
          <p:cNvSpPr>
            <a:spLocks noChangeShapeType="1"/>
          </p:cNvSpPr>
          <p:nvPr/>
        </p:nvSpPr>
        <p:spPr bwMode="auto">
          <a:xfrm>
            <a:off x="3581400" y="586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7" name="Line 10"/>
          <p:cNvSpPr>
            <a:spLocks noChangeShapeType="1"/>
          </p:cNvSpPr>
          <p:nvPr/>
        </p:nvSpPr>
        <p:spPr bwMode="auto">
          <a:xfrm>
            <a:off x="3657600" y="579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8" name="Line 11"/>
          <p:cNvSpPr>
            <a:spLocks noChangeShapeType="1"/>
          </p:cNvSpPr>
          <p:nvPr/>
        </p:nvSpPr>
        <p:spPr bwMode="auto">
          <a:xfrm flipV="1">
            <a:off x="35814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Text Box 12"/>
          <p:cNvSpPr txBox="1">
            <a:spLocks noChangeArrowheads="1"/>
          </p:cNvSpPr>
          <p:nvPr/>
        </p:nvSpPr>
        <p:spPr bwMode="auto">
          <a:xfrm>
            <a:off x="3124200" y="5410200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he-IL" sz="1600"/>
              <a:t>H</a:t>
            </a:r>
            <a:endParaRPr lang="en-US" altLang="he-IL" sz="2400"/>
          </a:p>
        </p:txBody>
      </p:sp>
    </p:spTree>
    <p:extLst>
      <p:ext uri="{BB962C8B-B14F-4D97-AF65-F5344CB8AC3E}">
        <p14:creationId xmlns:p14="http://schemas.microsoft.com/office/powerpoint/2010/main" val="71763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34A7B8-99A1-4C0F-A442-93704F7106B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US" altLang="en-US" sz="1400"/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533400" y="7620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800">
                <a:solidFill>
                  <a:srgbClr val="0000FF"/>
                </a:solidFill>
              </a:rPr>
              <a:t>Easy case: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0000FF"/>
                </a:solidFill>
              </a:rPr>
              <a:t>             Every state and action has only few next states</a:t>
            </a:r>
            <a:r>
              <a:rPr lang="en-US" altLang="he-IL" sz="2400"/>
              <a:t>.</a:t>
            </a: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1524000" y="2133600"/>
            <a:ext cx="62484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000066"/>
                </a:solidFill>
              </a:rPr>
              <a:t>Consider the sub-MDP which includes only the states at distance &lt; </a:t>
            </a:r>
            <a:r>
              <a:rPr lang="en-US" altLang="he-IL" sz="2400" i="1">
                <a:solidFill>
                  <a:srgbClr val="000066"/>
                </a:solidFill>
              </a:rPr>
              <a:t>H</a:t>
            </a:r>
            <a:r>
              <a:rPr lang="en-US" altLang="he-IL" sz="2400">
                <a:solidFill>
                  <a:srgbClr val="000066"/>
                </a:solidFill>
              </a:rPr>
              <a:t> from </a:t>
            </a:r>
            <a:r>
              <a:rPr lang="en-US" altLang="he-IL" sz="2400" i="1">
                <a:solidFill>
                  <a:srgbClr val="000066"/>
                </a:solidFill>
              </a:rPr>
              <a:t>s</a:t>
            </a:r>
            <a:r>
              <a:rPr lang="en-US" altLang="he-IL" sz="2400">
                <a:solidFill>
                  <a:srgbClr val="000066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000066"/>
                </a:solidFill>
              </a:rPr>
              <a:t>Find an optimal policy in the sub-MDP.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000066"/>
                </a:solidFill>
              </a:rPr>
              <a:t>That policy is near optimal, for state </a:t>
            </a:r>
            <a:r>
              <a:rPr lang="en-US" altLang="he-IL" sz="2400" i="1">
                <a:solidFill>
                  <a:srgbClr val="000066"/>
                </a:solidFill>
              </a:rPr>
              <a:t>s</a:t>
            </a:r>
            <a:r>
              <a:rPr lang="en-US" altLang="he-IL" sz="2400">
                <a:solidFill>
                  <a:srgbClr val="000066"/>
                </a:solidFill>
              </a:rPr>
              <a:t>, in the original MDP.</a:t>
            </a:r>
          </a:p>
        </p:txBody>
      </p:sp>
      <p:sp>
        <p:nvSpPr>
          <p:cNvPr id="57349" name="Text Box 4"/>
          <p:cNvSpPr txBox="1">
            <a:spLocks noChangeArrowheads="1"/>
          </p:cNvSpPr>
          <p:nvPr/>
        </p:nvSpPr>
        <p:spPr bwMode="auto">
          <a:xfrm>
            <a:off x="381000" y="4572000"/>
            <a:ext cx="7239000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800">
                <a:solidFill>
                  <a:srgbClr val="FF0000"/>
                </a:solidFill>
              </a:rPr>
              <a:t>General Case: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FF0000"/>
                </a:solidFill>
              </a:rPr>
              <a:t>                Action a from state </a:t>
            </a:r>
            <a:r>
              <a:rPr lang="en-US" altLang="he-IL" sz="2400" i="1">
                <a:solidFill>
                  <a:srgbClr val="FF0000"/>
                </a:solidFill>
              </a:rPr>
              <a:t>s</a:t>
            </a:r>
            <a:r>
              <a:rPr lang="en-US" altLang="he-IL" sz="2400">
                <a:solidFill>
                  <a:srgbClr val="FF0000"/>
                </a:solidFill>
              </a:rPr>
              <a:t> might reach many states.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FF0000"/>
                </a:solidFill>
              </a:rPr>
              <a:t>                (E.g. uniform distribution over all states.)</a:t>
            </a:r>
          </a:p>
        </p:txBody>
      </p:sp>
    </p:spTree>
    <p:extLst>
      <p:ext uri="{BB962C8B-B14F-4D97-AF65-F5344CB8AC3E}">
        <p14:creationId xmlns:p14="http://schemas.microsoft.com/office/powerpoint/2010/main" val="254710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7B18E7-2F75-4A0C-A512-D2661A762EB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67</a:t>
            </a:fld>
            <a:endParaRPr lang="en-US" altLang="en-US" sz="1400"/>
          </a:p>
        </p:txBody>
      </p:sp>
      <p:sp>
        <p:nvSpPr>
          <p:cNvPr id="59395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7467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800">
                <a:solidFill>
                  <a:srgbClr val="FF0000"/>
                </a:solidFill>
              </a:rPr>
              <a:t>Main Idea:</a:t>
            </a:r>
            <a:r>
              <a:rPr lang="en-US" altLang="he-IL" sz="2400">
                <a:solidFill>
                  <a:srgbClr val="FF0000"/>
                </a:solidFill>
              </a:rPr>
              <a:t>  Use sampling to approximate return.</a:t>
            </a:r>
          </a:p>
        </p:txBody>
      </p:sp>
      <p:sp>
        <p:nvSpPr>
          <p:cNvPr id="59396" name="Text Box 3"/>
          <p:cNvSpPr txBox="1">
            <a:spLocks noChangeArrowheads="1"/>
          </p:cNvSpPr>
          <p:nvPr/>
        </p:nvSpPr>
        <p:spPr bwMode="auto">
          <a:xfrm>
            <a:off x="3505200" y="16002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i="1"/>
              <a:t>s</a:t>
            </a:r>
            <a:endParaRPr lang="en-US" altLang="he-IL" sz="2400"/>
          </a:p>
        </p:txBody>
      </p:sp>
      <p:sp>
        <p:nvSpPr>
          <p:cNvPr id="59397" name="Line 4"/>
          <p:cNvSpPr>
            <a:spLocks noChangeShapeType="1"/>
          </p:cNvSpPr>
          <p:nvPr/>
        </p:nvSpPr>
        <p:spPr bwMode="auto">
          <a:xfrm flipH="1">
            <a:off x="2819400" y="2057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Line 5"/>
          <p:cNvSpPr>
            <a:spLocks noChangeShapeType="1"/>
          </p:cNvSpPr>
          <p:nvPr/>
        </p:nvSpPr>
        <p:spPr bwMode="auto">
          <a:xfrm>
            <a:off x="3657600" y="2133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9" name="Line 6"/>
          <p:cNvSpPr>
            <a:spLocks noChangeShapeType="1"/>
          </p:cNvSpPr>
          <p:nvPr/>
        </p:nvSpPr>
        <p:spPr bwMode="auto">
          <a:xfrm flipH="1">
            <a:off x="3200400" y="21336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0" name="Line 7"/>
          <p:cNvSpPr>
            <a:spLocks noChangeShapeType="1"/>
          </p:cNvSpPr>
          <p:nvPr/>
        </p:nvSpPr>
        <p:spPr bwMode="auto">
          <a:xfrm>
            <a:off x="3733800" y="2057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1" name="Line 8"/>
          <p:cNvSpPr>
            <a:spLocks noChangeShapeType="1"/>
          </p:cNvSpPr>
          <p:nvPr/>
        </p:nvSpPr>
        <p:spPr bwMode="auto">
          <a:xfrm>
            <a:off x="3810000" y="19812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2" name="Text Box 9"/>
          <p:cNvSpPr txBox="1">
            <a:spLocks noChangeArrowheads="1"/>
          </p:cNvSpPr>
          <p:nvPr/>
        </p:nvSpPr>
        <p:spPr bwMode="auto">
          <a:xfrm>
            <a:off x="2590800" y="2819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i="1"/>
              <a:t>s</a:t>
            </a:r>
            <a:r>
              <a:rPr lang="en-US" altLang="he-IL" sz="2400" i="1" baseline="-25000"/>
              <a:t>1</a:t>
            </a:r>
            <a:endParaRPr lang="en-US" altLang="he-IL" sz="2400"/>
          </a:p>
        </p:txBody>
      </p:sp>
      <p:sp>
        <p:nvSpPr>
          <p:cNvPr id="59403" name="Text Box 10"/>
          <p:cNvSpPr txBox="1">
            <a:spLocks noChangeArrowheads="1"/>
          </p:cNvSpPr>
          <p:nvPr/>
        </p:nvSpPr>
        <p:spPr bwMode="auto">
          <a:xfrm>
            <a:off x="4495800" y="26670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i="1"/>
              <a:t>s</a:t>
            </a:r>
            <a:r>
              <a:rPr lang="en-US" altLang="he-IL" sz="2400" i="1" baseline="-25000"/>
              <a:t>d</a:t>
            </a:r>
            <a:endParaRPr lang="en-US" altLang="he-IL" sz="2400"/>
          </a:p>
        </p:txBody>
      </p:sp>
      <p:sp>
        <p:nvSpPr>
          <p:cNvPr id="59404" name="Text Box 11"/>
          <p:cNvSpPr txBox="1">
            <a:spLocks noChangeArrowheads="1"/>
          </p:cNvSpPr>
          <p:nvPr/>
        </p:nvSpPr>
        <p:spPr bwMode="auto">
          <a:xfrm>
            <a:off x="457200" y="3657600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FF0000"/>
                </a:solidFill>
              </a:rPr>
              <a:t>To approximate </a:t>
            </a:r>
            <a:r>
              <a:rPr lang="en-US" altLang="he-IL" sz="2400" i="1">
                <a:solidFill>
                  <a:srgbClr val="FF0000"/>
                </a:solidFill>
              </a:rPr>
              <a:t>Q</a:t>
            </a:r>
            <a:r>
              <a:rPr lang="en-US" altLang="he-IL" sz="2400" i="1" baseline="30000">
                <a:solidFill>
                  <a:srgbClr val="FF0000"/>
                </a:solidFill>
              </a:rPr>
              <a:t>*</a:t>
            </a:r>
            <a:r>
              <a:rPr lang="en-US" altLang="he-IL" sz="2400" i="1">
                <a:solidFill>
                  <a:srgbClr val="FF0000"/>
                </a:solidFill>
              </a:rPr>
              <a:t>(s,a)</a:t>
            </a:r>
            <a:r>
              <a:rPr lang="en-US" altLang="he-IL" sz="2400">
                <a:solidFill>
                  <a:srgbClr val="FF0000"/>
                </a:solidFill>
              </a:rPr>
              <a:t> draw </a:t>
            </a:r>
            <a:r>
              <a:rPr lang="en-US" altLang="he-IL" sz="2400" i="1">
                <a:solidFill>
                  <a:srgbClr val="FF0000"/>
                </a:solidFill>
              </a:rPr>
              <a:t>d</a:t>
            </a:r>
            <a:r>
              <a:rPr lang="en-US" altLang="he-IL" sz="2400">
                <a:solidFill>
                  <a:srgbClr val="FF0000"/>
                </a:solidFill>
              </a:rPr>
              <a:t> states </a:t>
            </a:r>
            <a:r>
              <a:rPr lang="en-US" altLang="he-IL" sz="2400" i="1">
                <a:solidFill>
                  <a:srgbClr val="FF0000"/>
                </a:solidFill>
              </a:rPr>
              <a:t>s</a:t>
            </a:r>
            <a:r>
              <a:rPr lang="en-US" altLang="he-IL" sz="2400" i="1" baseline="-25000">
                <a:solidFill>
                  <a:srgbClr val="FF0000"/>
                </a:solidFill>
              </a:rPr>
              <a:t>i</a:t>
            </a:r>
            <a:r>
              <a:rPr lang="en-US" altLang="he-IL" sz="2400">
                <a:solidFill>
                  <a:srgbClr val="FF0000"/>
                </a:solidFill>
              </a:rPr>
              <a:t> and approximate </a:t>
            </a:r>
            <a:r>
              <a:rPr lang="en-US" altLang="he-IL" sz="2400" i="1">
                <a:solidFill>
                  <a:srgbClr val="FF0000"/>
                </a:solidFill>
              </a:rPr>
              <a:t>V</a:t>
            </a:r>
            <a:r>
              <a:rPr lang="en-US" altLang="he-IL" sz="2400" i="1" baseline="30000">
                <a:solidFill>
                  <a:srgbClr val="FF0000"/>
                </a:solidFill>
              </a:rPr>
              <a:t>*</a:t>
            </a:r>
            <a:r>
              <a:rPr lang="en-US" altLang="he-IL" sz="2400" i="1">
                <a:solidFill>
                  <a:srgbClr val="FF0000"/>
                </a:solidFill>
              </a:rPr>
              <a:t>(s</a:t>
            </a:r>
            <a:r>
              <a:rPr lang="en-US" altLang="he-IL" sz="2400" i="1" baseline="-25000">
                <a:solidFill>
                  <a:srgbClr val="FF0000"/>
                </a:solidFill>
              </a:rPr>
              <a:t>i</a:t>
            </a:r>
            <a:r>
              <a:rPr lang="en-US" altLang="he-IL" sz="2400" i="1">
                <a:solidFill>
                  <a:srgbClr val="FF0000"/>
                </a:solidFill>
              </a:rPr>
              <a:t>)</a:t>
            </a:r>
            <a:endParaRPr lang="en-US" altLang="he-IL" sz="2400">
              <a:solidFill>
                <a:srgbClr val="FF0000"/>
              </a:solidFill>
            </a:endParaRPr>
          </a:p>
        </p:txBody>
      </p:sp>
      <p:sp>
        <p:nvSpPr>
          <p:cNvPr id="256012" name="Text Box 12"/>
          <p:cNvSpPr txBox="1">
            <a:spLocks noChangeArrowheads="1"/>
          </p:cNvSpPr>
          <p:nvPr/>
        </p:nvSpPr>
        <p:spPr bwMode="auto">
          <a:xfrm>
            <a:off x="838200" y="4724400"/>
            <a:ext cx="586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0000FF"/>
                </a:solidFill>
              </a:rPr>
              <a:t>Problem: we replace one state with </a:t>
            </a:r>
            <a:r>
              <a:rPr lang="en-US" altLang="he-IL" sz="2400" i="1">
                <a:solidFill>
                  <a:srgbClr val="0000FF"/>
                </a:solidFill>
              </a:rPr>
              <a:t>d</a:t>
            </a:r>
            <a:r>
              <a:rPr lang="en-US" altLang="he-IL" sz="2400">
                <a:solidFill>
                  <a:srgbClr val="0000FF"/>
                </a:solidFill>
              </a:rPr>
              <a:t> states ?!</a:t>
            </a:r>
          </a:p>
        </p:txBody>
      </p:sp>
      <p:sp>
        <p:nvSpPr>
          <p:cNvPr id="256013" name="Text Box 13"/>
          <p:cNvSpPr txBox="1">
            <a:spLocks noChangeArrowheads="1"/>
          </p:cNvSpPr>
          <p:nvPr/>
        </p:nvSpPr>
        <p:spPr bwMode="auto">
          <a:xfrm>
            <a:off x="838200" y="5334000"/>
            <a:ext cx="609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0000FF"/>
                </a:solidFill>
              </a:rPr>
              <a:t>Progress: We can tolerate more error!</a:t>
            </a:r>
          </a:p>
        </p:txBody>
      </p:sp>
    </p:spTree>
    <p:extLst>
      <p:ext uri="{BB962C8B-B14F-4D97-AF65-F5344CB8AC3E}">
        <p14:creationId xmlns:p14="http://schemas.microsoft.com/office/powerpoint/2010/main" val="233415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2" grpId="0" autoUpdateAnimBg="0"/>
      <p:bldP spid="256013" grpId="0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C1B50B-3BEF-47EA-94F9-2D365C98907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68</a:t>
            </a:fld>
            <a:endParaRPr lang="en-US" altLang="en-US" sz="1400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pPr algn="l"/>
            <a:r>
              <a:rPr lang="en-US" altLang="he-IL"/>
              <a:t>Large MDP - Algorithm.</a:t>
            </a:r>
          </a:p>
        </p:txBody>
      </p:sp>
      <p:sp>
        <p:nvSpPr>
          <p:cNvPr id="61444" name="Text Box 3"/>
          <p:cNvSpPr txBox="1">
            <a:spLocks noChangeArrowheads="1"/>
          </p:cNvSpPr>
          <p:nvPr/>
        </p:nvSpPr>
        <p:spPr bwMode="auto">
          <a:xfrm>
            <a:off x="1295400" y="2057400"/>
            <a:ext cx="73152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i="1"/>
              <a:t>EstimateQ(n,s,a)</a:t>
            </a:r>
            <a:r>
              <a:rPr lang="en-US" altLang="he-IL" sz="2400"/>
              <a:t> :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/>
              <a:t>                    sample s</a:t>
            </a:r>
            <a:r>
              <a:rPr lang="en-US" altLang="he-IL" sz="2400" baseline="-25000"/>
              <a:t>1</a:t>
            </a:r>
            <a:r>
              <a:rPr lang="en-US" altLang="he-IL" sz="2400"/>
              <a:t>, … , s</a:t>
            </a:r>
            <a:r>
              <a:rPr lang="en-US" altLang="he-IL" sz="2400" baseline="-25000"/>
              <a:t>d</a:t>
            </a:r>
            <a:r>
              <a:rPr lang="en-US" altLang="he-IL" sz="2400"/>
              <a:t> using </a:t>
            </a:r>
          </a:p>
        </p:txBody>
      </p:sp>
      <p:graphicFrame>
        <p:nvGraphicFramePr>
          <p:cNvPr id="61445" name="Object 4"/>
          <p:cNvGraphicFramePr>
            <a:graphicFrameLocks noChangeAspect="1"/>
          </p:cNvGraphicFramePr>
          <p:nvPr/>
        </p:nvGraphicFramePr>
        <p:xfrm>
          <a:off x="5943600" y="2667000"/>
          <a:ext cx="9906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24" name="Equation" r:id="rId4" imgW="609600" imgH="228600" progId="Equation.3">
                  <p:embed/>
                </p:oleObj>
              </mc:Choice>
              <mc:Fallback>
                <p:oleObj name="Equation" r:id="rId4" imgW="609600" imgH="228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667000"/>
                        <a:ext cx="990600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6" name="Text Box 5"/>
          <p:cNvSpPr txBox="1">
            <a:spLocks noChangeArrowheads="1"/>
          </p:cNvSpPr>
          <p:nvPr/>
        </p:nvSpPr>
        <p:spPr bwMode="auto">
          <a:xfrm>
            <a:off x="2895600" y="3276600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/>
              <a:t>return </a:t>
            </a:r>
          </a:p>
        </p:txBody>
      </p:sp>
      <p:graphicFrame>
        <p:nvGraphicFramePr>
          <p:cNvPr id="61447" name="Object 6"/>
          <p:cNvGraphicFramePr>
            <a:graphicFrameLocks noChangeAspect="1"/>
          </p:cNvGraphicFramePr>
          <p:nvPr/>
        </p:nvGraphicFramePr>
        <p:xfrm>
          <a:off x="4038600" y="3200400"/>
          <a:ext cx="3886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25" name="Equation" r:id="rId6" imgW="2197100" imgH="431800" progId="Equation.3">
                  <p:embed/>
                </p:oleObj>
              </mc:Choice>
              <mc:Fallback>
                <p:oleObj name="Equation" r:id="rId6" imgW="2197100" imgH="4318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200400"/>
                        <a:ext cx="3886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8" name="Text Box 7"/>
          <p:cNvSpPr txBox="1">
            <a:spLocks noChangeArrowheads="1"/>
          </p:cNvSpPr>
          <p:nvPr/>
        </p:nvSpPr>
        <p:spPr bwMode="auto">
          <a:xfrm>
            <a:off x="1371600" y="4038600"/>
            <a:ext cx="7232650" cy="1014413"/>
          </a:xfrm>
          <a:prstGeom prst="rect">
            <a:avLst/>
          </a:prstGeom>
          <a:noFill/>
          <a:ln w="9525">
            <a:solidFill>
              <a:srgbClr val="66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i="1">
                <a:solidFill>
                  <a:srgbClr val="6600FF"/>
                </a:solidFill>
              </a:rPr>
              <a:t>EstimateV(n,s):</a:t>
            </a:r>
            <a:endParaRPr lang="en-US" altLang="he-IL" sz="2400">
              <a:solidFill>
                <a:srgbClr val="6600FF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6600FF"/>
                </a:solidFill>
              </a:rPr>
              <a:t>                   return MAX</a:t>
            </a:r>
            <a:r>
              <a:rPr lang="en-US" altLang="he-IL" sz="2400" baseline="-25000">
                <a:solidFill>
                  <a:srgbClr val="6600FF"/>
                </a:solidFill>
              </a:rPr>
              <a:t>a  </a:t>
            </a:r>
            <a:r>
              <a:rPr lang="en-US" altLang="he-IL" sz="2400">
                <a:solidFill>
                  <a:srgbClr val="6600FF"/>
                </a:solidFill>
              </a:rPr>
              <a:t>{</a:t>
            </a:r>
            <a:r>
              <a:rPr lang="en-US" altLang="he-IL" sz="2400" i="1">
                <a:solidFill>
                  <a:srgbClr val="6600FF"/>
                </a:solidFill>
              </a:rPr>
              <a:t>EstimateQ(n,s,a)</a:t>
            </a:r>
            <a:r>
              <a:rPr lang="en-US" altLang="he-IL" sz="2400">
                <a:solidFill>
                  <a:srgbClr val="6600FF"/>
                </a:solidFill>
              </a:rPr>
              <a:t>}</a:t>
            </a:r>
          </a:p>
        </p:txBody>
      </p:sp>
      <p:sp>
        <p:nvSpPr>
          <p:cNvPr id="61449" name="Text Box 8"/>
          <p:cNvSpPr txBox="1">
            <a:spLocks noChangeArrowheads="1"/>
          </p:cNvSpPr>
          <p:nvPr/>
        </p:nvSpPr>
        <p:spPr bwMode="auto">
          <a:xfrm>
            <a:off x="1295400" y="1371600"/>
            <a:ext cx="586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i="1"/>
              <a:t>EstimateQ(0,s,a):</a:t>
            </a:r>
            <a:r>
              <a:rPr lang="en-US" altLang="he-IL" sz="2400"/>
              <a:t> return 0</a:t>
            </a:r>
          </a:p>
        </p:txBody>
      </p:sp>
      <p:sp>
        <p:nvSpPr>
          <p:cNvPr id="61450" name="Text Box 9"/>
          <p:cNvSpPr txBox="1">
            <a:spLocks noChangeArrowheads="1"/>
          </p:cNvSpPr>
          <p:nvPr/>
        </p:nvSpPr>
        <p:spPr bwMode="auto">
          <a:xfrm>
            <a:off x="1524000" y="51816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FF0000"/>
                </a:solidFill>
              </a:rPr>
              <a:t>Output: action </a:t>
            </a:r>
            <a:r>
              <a:rPr lang="en-US" altLang="he-IL" sz="2400" i="1">
                <a:solidFill>
                  <a:srgbClr val="FF0000"/>
                </a:solidFill>
              </a:rPr>
              <a:t>a</a:t>
            </a:r>
            <a:r>
              <a:rPr lang="en-US" altLang="he-IL" sz="2400">
                <a:solidFill>
                  <a:srgbClr val="FF0000"/>
                </a:solidFill>
              </a:rPr>
              <a:t> that maximizes </a:t>
            </a:r>
            <a:r>
              <a:rPr lang="en-US" altLang="he-IL" sz="2400" i="1">
                <a:solidFill>
                  <a:srgbClr val="FF0000"/>
                </a:solidFill>
              </a:rPr>
              <a:t>EstimateQ(H,s,a).</a:t>
            </a:r>
            <a:r>
              <a:rPr lang="en-US" altLang="he-IL" sz="24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451" name="Text Box 10"/>
          <p:cNvSpPr txBox="1">
            <a:spLocks noChangeArrowheads="1"/>
          </p:cNvSpPr>
          <p:nvPr/>
        </p:nvSpPr>
        <p:spPr bwMode="auto">
          <a:xfrm>
            <a:off x="1295400" y="5867400"/>
            <a:ext cx="2971800" cy="4667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CC0000"/>
                </a:solidFill>
              </a:rPr>
              <a:t>Running time ~ </a:t>
            </a:r>
            <a:r>
              <a:rPr lang="en-US" altLang="he-IL" sz="2400" i="1">
                <a:solidFill>
                  <a:srgbClr val="CC0000"/>
                </a:solidFill>
              </a:rPr>
              <a:t>(kd)</a:t>
            </a:r>
            <a:r>
              <a:rPr lang="en-US" altLang="he-IL" sz="2400" i="1" baseline="30000">
                <a:solidFill>
                  <a:srgbClr val="CC0000"/>
                </a:solidFill>
              </a:rPr>
              <a:t>H</a:t>
            </a:r>
            <a:endParaRPr lang="en-US" altLang="he-IL" sz="240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1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386A46-3F72-4382-B1AA-743D1895F3E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69</a:t>
            </a:fld>
            <a:endParaRPr lang="en-US" altLang="en-US" sz="1400"/>
          </a:p>
        </p:txBody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FF0000"/>
                </a:solidFill>
              </a:rPr>
              <a:t>Lemma:</a:t>
            </a:r>
          </a:p>
        </p:txBody>
      </p:sp>
      <p:sp>
        <p:nvSpPr>
          <p:cNvPr id="63492" name="Text Box 3"/>
          <p:cNvSpPr txBox="1">
            <a:spLocks noChangeArrowheads="1"/>
          </p:cNvSpPr>
          <p:nvPr/>
        </p:nvSpPr>
        <p:spPr bwMode="auto">
          <a:xfrm>
            <a:off x="762000" y="1143000"/>
            <a:ext cx="8153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dirty="0">
                <a:solidFill>
                  <a:srgbClr val="0000FF"/>
                </a:solidFill>
              </a:rPr>
              <a:t>Let </a:t>
            </a:r>
            <a:r>
              <a:rPr lang="en-US" altLang="he-IL" sz="2400" i="1" dirty="0">
                <a:solidFill>
                  <a:srgbClr val="800000"/>
                </a:solidFill>
              </a:rPr>
              <a:t>A</a:t>
            </a:r>
            <a:r>
              <a:rPr lang="en-US" altLang="he-IL" sz="2400" dirty="0">
                <a:solidFill>
                  <a:srgbClr val="0000FF"/>
                </a:solidFill>
              </a:rPr>
              <a:t> be a stochastic policy, such that from each state </a:t>
            </a:r>
            <a:r>
              <a:rPr lang="en-US" altLang="he-IL" sz="2400" i="1" dirty="0">
                <a:solidFill>
                  <a:srgbClr val="0000FF"/>
                </a:solidFill>
              </a:rPr>
              <a:t>s</a:t>
            </a:r>
            <a:r>
              <a:rPr lang="en-US" altLang="he-IL" sz="2400" dirty="0">
                <a:solidFill>
                  <a:srgbClr val="0000FF"/>
                </a:solidFill>
              </a:rPr>
              <a:t>,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dirty="0">
                <a:solidFill>
                  <a:srgbClr val="0000FF"/>
                </a:solidFill>
              </a:rPr>
              <a:t>with probability </a:t>
            </a:r>
            <a:r>
              <a:rPr lang="en-US" altLang="he-IL" sz="2400" i="1" dirty="0">
                <a:solidFill>
                  <a:srgbClr val="993300"/>
                </a:solidFill>
              </a:rPr>
              <a:t>1-</a:t>
            </a:r>
            <a:r>
              <a:rPr lang="en-US" altLang="he-IL" sz="2400" i="1" dirty="0">
                <a:solidFill>
                  <a:srgbClr val="993300"/>
                </a:solidFill>
                <a:sym typeface="Symbol" panose="05050102010706020507" pitchFamily="18" charset="2"/>
              </a:rPr>
              <a:t></a:t>
            </a:r>
            <a:r>
              <a:rPr lang="en-US" altLang="he-IL" sz="2400" dirty="0">
                <a:solidFill>
                  <a:srgbClr val="0000FF"/>
                </a:solidFill>
              </a:rPr>
              <a:t>  it chooses an action </a:t>
            </a:r>
            <a:r>
              <a:rPr lang="en-US" altLang="he-IL" sz="2400" i="1" dirty="0">
                <a:solidFill>
                  <a:srgbClr val="0000FF"/>
                </a:solidFill>
              </a:rPr>
              <a:t>a</a:t>
            </a:r>
            <a:r>
              <a:rPr lang="en-US" altLang="he-IL" sz="2400" dirty="0">
                <a:solidFill>
                  <a:srgbClr val="0000FF"/>
                </a:solidFill>
              </a:rPr>
              <a:t>  such that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i="1" dirty="0">
                <a:solidFill>
                  <a:srgbClr val="993300"/>
                </a:solidFill>
              </a:rPr>
              <a:t>V</a:t>
            </a:r>
            <a:r>
              <a:rPr lang="en-US" altLang="he-IL" sz="2400" i="1" baseline="30000" dirty="0">
                <a:solidFill>
                  <a:srgbClr val="993300"/>
                </a:solidFill>
              </a:rPr>
              <a:t>*</a:t>
            </a:r>
            <a:r>
              <a:rPr lang="en-US" altLang="he-IL" sz="2400" i="1" dirty="0">
                <a:solidFill>
                  <a:srgbClr val="993300"/>
                </a:solidFill>
              </a:rPr>
              <a:t>(s) - Q</a:t>
            </a:r>
            <a:r>
              <a:rPr lang="en-US" altLang="he-IL" sz="2400" i="1" baseline="30000" dirty="0">
                <a:solidFill>
                  <a:srgbClr val="993300"/>
                </a:solidFill>
              </a:rPr>
              <a:t>*</a:t>
            </a:r>
            <a:r>
              <a:rPr lang="en-US" altLang="he-IL" sz="2400" i="1" dirty="0">
                <a:solidFill>
                  <a:srgbClr val="993300"/>
                </a:solidFill>
              </a:rPr>
              <a:t>(</a:t>
            </a:r>
            <a:r>
              <a:rPr lang="en-US" altLang="he-IL" sz="2400" i="1" dirty="0" err="1">
                <a:solidFill>
                  <a:srgbClr val="993300"/>
                </a:solidFill>
              </a:rPr>
              <a:t>s,A</a:t>
            </a:r>
            <a:r>
              <a:rPr lang="en-US" altLang="he-IL" sz="2400" i="1" dirty="0">
                <a:solidFill>
                  <a:srgbClr val="993300"/>
                </a:solidFill>
              </a:rPr>
              <a:t>(s)) &lt; </a:t>
            </a:r>
            <a:r>
              <a:rPr lang="en-US" altLang="he-IL" sz="2400" i="1" dirty="0">
                <a:solidFill>
                  <a:srgbClr val="993300"/>
                </a:solidFill>
                <a:sym typeface="Symbol" panose="05050102010706020507" pitchFamily="18" charset="2"/>
              </a:rPr>
              <a:t></a:t>
            </a:r>
            <a:r>
              <a:rPr lang="en-US" altLang="he-IL" sz="2400" i="1" dirty="0">
                <a:solidFill>
                  <a:srgbClr val="0000FF"/>
                </a:solidFill>
              </a:rPr>
              <a:t>.</a:t>
            </a:r>
            <a:endParaRPr lang="en-US" altLang="he-IL" sz="2400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dirty="0">
                <a:solidFill>
                  <a:srgbClr val="0000FF"/>
                </a:solidFill>
              </a:rPr>
              <a:t>Then from any state </a:t>
            </a:r>
            <a:r>
              <a:rPr lang="en-US" altLang="he-IL" sz="2400" i="1" dirty="0">
                <a:solidFill>
                  <a:srgbClr val="0000FF"/>
                </a:solidFill>
              </a:rPr>
              <a:t>s</a:t>
            </a:r>
            <a:r>
              <a:rPr lang="en-US" altLang="he-IL" sz="2400" dirty="0">
                <a:solidFill>
                  <a:srgbClr val="0000FF"/>
                </a:solidFill>
              </a:rPr>
              <a:t>, </a:t>
            </a:r>
            <a:r>
              <a:rPr lang="en-US" altLang="he-IL" sz="2400" i="1" dirty="0">
                <a:solidFill>
                  <a:srgbClr val="993300"/>
                </a:solidFill>
              </a:rPr>
              <a:t>V</a:t>
            </a:r>
            <a:r>
              <a:rPr lang="en-US" altLang="he-IL" sz="2400" i="1" baseline="30000" dirty="0">
                <a:solidFill>
                  <a:srgbClr val="993300"/>
                </a:solidFill>
              </a:rPr>
              <a:t>*</a:t>
            </a:r>
            <a:r>
              <a:rPr lang="en-US" altLang="he-IL" sz="2400" i="1" dirty="0">
                <a:solidFill>
                  <a:srgbClr val="993300"/>
                </a:solidFill>
              </a:rPr>
              <a:t>(s) - V</a:t>
            </a:r>
            <a:r>
              <a:rPr lang="en-US" altLang="he-IL" sz="2400" i="1" baseline="30000" dirty="0">
                <a:solidFill>
                  <a:srgbClr val="993300"/>
                </a:solidFill>
              </a:rPr>
              <a:t>A</a:t>
            </a:r>
            <a:r>
              <a:rPr lang="en-US" altLang="he-IL" sz="2400" i="1" dirty="0">
                <a:solidFill>
                  <a:srgbClr val="993300"/>
                </a:solidFill>
              </a:rPr>
              <a:t>(s) &lt; (</a:t>
            </a:r>
            <a:r>
              <a:rPr lang="en-US" altLang="he-IL" sz="2400" i="1" dirty="0">
                <a:solidFill>
                  <a:srgbClr val="993300"/>
                </a:solidFill>
                <a:sym typeface="Symbol" panose="05050102010706020507" pitchFamily="18" charset="2"/>
              </a:rPr>
              <a:t></a:t>
            </a:r>
            <a:r>
              <a:rPr lang="en-US" altLang="he-IL" sz="2400" i="1" dirty="0">
                <a:solidFill>
                  <a:srgbClr val="993300"/>
                </a:solidFill>
              </a:rPr>
              <a:t>+</a:t>
            </a:r>
            <a:r>
              <a:rPr lang="en-US" altLang="he-IL" sz="2400" i="1" dirty="0">
                <a:solidFill>
                  <a:srgbClr val="993300"/>
                </a:solidFill>
                <a:sym typeface="Symbol" panose="05050102010706020507" pitchFamily="18" charset="2"/>
              </a:rPr>
              <a:t></a:t>
            </a:r>
            <a:r>
              <a:rPr lang="en-US" altLang="he-IL" sz="2400" i="1" dirty="0">
                <a:solidFill>
                  <a:srgbClr val="993300"/>
                </a:solidFill>
              </a:rPr>
              <a:t> </a:t>
            </a:r>
            <a:r>
              <a:rPr lang="en-US" altLang="he-IL" sz="2400" i="1" dirty="0" err="1">
                <a:solidFill>
                  <a:srgbClr val="993300"/>
                </a:solidFill>
              </a:rPr>
              <a:t>V</a:t>
            </a:r>
            <a:r>
              <a:rPr lang="en-US" altLang="he-IL" sz="2400" i="1" baseline="-25000" dirty="0" err="1">
                <a:solidFill>
                  <a:srgbClr val="993300"/>
                </a:solidFill>
              </a:rPr>
              <a:t>max</a:t>
            </a:r>
            <a:r>
              <a:rPr lang="en-US" altLang="he-IL" sz="2400" i="1" dirty="0">
                <a:solidFill>
                  <a:srgbClr val="993300"/>
                </a:solidFill>
              </a:rPr>
              <a:t>)/(1-</a:t>
            </a:r>
            <a:r>
              <a:rPr lang="en-US" altLang="he-IL" sz="2400" i="1" dirty="0">
                <a:solidFill>
                  <a:srgbClr val="993300"/>
                </a:solidFill>
                <a:sym typeface="Symbol" panose="05050102010706020507" pitchFamily="18" charset="2"/>
              </a:rPr>
              <a:t></a:t>
            </a:r>
            <a:r>
              <a:rPr lang="en-US" altLang="he-IL" sz="2400" i="1" dirty="0">
                <a:solidFill>
                  <a:srgbClr val="993300"/>
                </a:solidFill>
              </a:rPr>
              <a:t>),</a:t>
            </a:r>
            <a:endParaRPr lang="en-US" altLang="he-IL" sz="2400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dirty="0">
                <a:solidFill>
                  <a:srgbClr val="0000FF"/>
                </a:solidFill>
              </a:rPr>
              <a:t>where </a:t>
            </a:r>
            <a:r>
              <a:rPr lang="en-US" altLang="he-IL" sz="2400" i="1" dirty="0" err="1">
                <a:solidFill>
                  <a:srgbClr val="0000FF"/>
                </a:solidFill>
              </a:rPr>
              <a:t>V</a:t>
            </a:r>
            <a:r>
              <a:rPr lang="en-US" altLang="he-IL" sz="2400" i="1" baseline="-25000" dirty="0" err="1">
                <a:solidFill>
                  <a:srgbClr val="0000FF"/>
                </a:solidFill>
              </a:rPr>
              <a:t>max</a:t>
            </a:r>
            <a:r>
              <a:rPr lang="en-US" altLang="he-IL" sz="2400" i="1" dirty="0">
                <a:solidFill>
                  <a:srgbClr val="0000FF"/>
                </a:solidFill>
              </a:rPr>
              <a:t>= </a:t>
            </a:r>
            <a:r>
              <a:rPr lang="en-US" altLang="he-IL" sz="2400" i="1" dirty="0" err="1">
                <a:solidFill>
                  <a:srgbClr val="0000FF"/>
                </a:solidFill>
              </a:rPr>
              <a:t>R</a:t>
            </a:r>
            <a:r>
              <a:rPr lang="en-US" altLang="he-IL" sz="2400" i="1" baseline="-25000" dirty="0" err="1">
                <a:solidFill>
                  <a:srgbClr val="0000FF"/>
                </a:solidFill>
              </a:rPr>
              <a:t>max</a:t>
            </a:r>
            <a:r>
              <a:rPr lang="en-US" altLang="he-IL" sz="2400" i="1" dirty="0">
                <a:solidFill>
                  <a:srgbClr val="0000FF"/>
                </a:solidFill>
              </a:rPr>
              <a:t>/(1- </a:t>
            </a:r>
            <a:r>
              <a:rPr lang="en-US" altLang="he-IL" sz="2400" i="1" dirty="0">
                <a:solidFill>
                  <a:srgbClr val="0000FF"/>
                </a:solidFill>
                <a:sym typeface="Symbol" panose="05050102010706020507" pitchFamily="18" charset="2"/>
              </a:rPr>
              <a:t></a:t>
            </a:r>
            <a:r>
              <a:rPr lang="en-US" altLang="he-IL" sz="2400" i="1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63493" name="Text Box 4"/>
          <p:cNvSpPr txBox="1">
            <a:spLocks noChangeArrowheads="1"/>
          </p:cNvSpPr>
          <p:nvPr/>
        </p:nvSpPr>
        <p:spPr bwMode="auto">
          <a:xfrm>
            <a:off x="457200" y="41910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FF0000"/>
                </a:solidFill>
              </a:rPr>
              <a:t>Proof:</a:t>
            </a:r>
          </a:p>
        </p:txBody>
      </p:sp>
      <p:sp>
        <p:nvSpPr>
          <p:cNvPr id="63494" name="Text Box 5"/>
          <p:cNvSpPr txBox="1">
            <a:spLocks noChangeArrowheads="1"/>
          </p:cNvSpPr>
          <p:nvPr/>
        </p:nvSpPr>
        <p:spPr bwMode="auto">
          <a:xfrm>
            <a:off x="914400" y="4876800"/>
            <a:ext cx="74676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/>
              <a:t>From each state s, the stochastic policy has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i="1">
                <a:solidFill>
                  <a:srgbClr val="993300"/>
                </a:solidFill>
              </a:rPr>
              <a:t>V</a:t>
            </a:r>
            <a:r>
              <a:rPr lang="en-US" altLang="he-IL" sz="2400" i="1" baseline="30000">
                <a:solidFill>
                  <a:srgbClr val="993300"/>
                </a:solidFill>
              </a:rPr>
              <a:t>*</a:t>
            </a:r>
            <a:r>
              <a:rPr lang="en-US" altLang="he-IL" sz="2400" i="1">
                <a:solidFill>
                  <a:srgbClr val="993300"/>
                </a:solidFill>
              </a:rPr>
              <a:t>(s) - E[Q</a:t>
            </a:r>
            <a:r>
              <a:rPr lang="en-US" altLang="he-IL" sz="2400" i="1" baseline="30000">
                <a:solidFill>
                  <a:srgbClr val="993300"/>
                </a:solidFill>
              </a:rPr>
              <a:t>*</a:t>
            </a:r>
            <a:r>
              <a:rPr lang="en-US" altLang="he-IL" sz="2400" i="1">
                <a:solidFill>
                  <a:srgbClr val="993300"/>
                </a:solidFill>
              </a:rPr>
              <a:t>(s,A(s))] &lt; </a:t>
            </a:r>
            <a:r>
              <a:rPr lang="en-US" altLang="he-IL" sz="2400" i="1">
                <a:solidFill>
                  <a:srgbClr val="993300"/>
                </a:solidFill>
                <a:sym typeface="Symbol" panose="05050102010706020507" pitchFamily="18" charset="2"/>
              </a:rPr>
              <a:t></a:t>
            </a:r>
            <a:r>
              <a:rPr lang="en-US" altLang="he-IL" sz="2400" i="1">
                <a:solidFill>
                  <a:srgbClr val="993300"/>
                </a:solidFill>
              </a:rPr>
              <a:t>+</a:t>
            </a:r>
            <a:r>
              <a:rPr lang="en-US" altLang="he-IL" sz="2400" i="1">
                <a:solidFill>
                  <a:srgbClr val="993300"/>
                </a:solidFill>
                <a:sym typeface="Symbol" panose="05050102010706020507" pitchFamily="18" charset="2"/>
              </a:rPr>
              <a:t></a:t>
            </a:r>
            <a:r>
              <a:rPr lang="en-US" altLang="he-IL" sz="2400" i="1">
                <a:solidFill>
                  <a:srgbClr val="993300"/>
                </a:solidFill>
              </a:rPr>
              <a:t> V</a:t>
            </a:r>
            <a:r>
              <a:rPr lang="en-US" altLang="he-IL" sz="2400" i="1" baseline="-25000">
                <a:solidFill>
                  <a:srgbClr val="993300"/>
                </a:solidFill>
              </a:rPr>
              <a:t>max</a:t>
            </a:r>
            <a:endParaRPr lang="en-US" altLang="he-IL" sz="2400" i="1">
              <a:solidFill>
                <a:srgbClr val="993300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/>
              <a:t>Summing over all steps gets the bound.</a:t>
            </a:r>
          </a:p>
        </p:txBody>
      </p:sp>
    </p:spTree>
    <p:extLst>
      <p:ext uri="{BB962C8B-B14F-4D97-AF65-F5344CB8AC3E}">
        <p14:creationId xmlns:p14="http://schemas.microsoft.com/office/powerpoint/2010/main" val="19233956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4E9B8-A0BE-490B-8E73-8E5537CA2E2D}" type="slidenum">
              <a:rPr lang="en-US"/>
              <a:pPr/>
              <a:t>7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1143000"/>
          </a:xfrm>
          <a:noFill/>
          <a:ln/>
        </p:spPr>
        <p:txBody>
          <a:bodyPr/>
          <a:lstStyle/>
          <a:p>
            <a:pPr algn="l"/>
            <a:r>
              <a:rPr lang="en-US" altLang="he-IL"/>
              <a:t>Mathematical Model - Motivation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24384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800">
                <a:solidFill>
                  <a:srgbClr val="FF0000"/>
                </a:solidFill>
              </a:rPr>
              <a:t>Model of uncertainty:</a:t>
            </a:r>
            <a:endParaRPr lang="en-US" altLang="he-IL" sz="2800">
              <a:solidFill>
                <a:srgbClr val="FF0000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143000" y="3048000"/>
            <a:ext cx="754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800">
                <a:solidFill>
                  <a:srgbClr val="0000FF"/>
                </a:solidFill>
              </a:rPr>
              <a:t>Environment, actions, our knowledge.</a:t>
            </a:r>
            <a:endParaRPr lang="en-US" altLang="he-IL" sz="2800">
              <a:solidFill>
                <a:srgbClr val="0000FF"/>
              </a:solidFill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85800" y="38862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800">
                <a:solidFill>
                  <a:srgbClr val="FF0000"/>
                </a:solidFill>
              </a:rPr>
              <a:t>Focus on decision making.</a:t>
            </a:r>
            <a:endParaRPr lang="en-US" altLang="he-IL" sz="2800">
              <a:solidFill>
                <a:srgbClr val="FF0000"/>
              </a:solidFill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609600" y="4876800"/>
            <a:ext cx="563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800" dirty="0">
                <a:solidFill>
                  <a:srgbClr val="FF0000"/>
                </a:solidFill>
              </a:rPr>
              <a:t>Maximize </a:t>
            </a:r>
            <a:r>
              <a:rPr lang="en-US" sz="2800" u="sng" dirty="0">
                <a:solidFill>
                  <a:srgbClr val="FF0000"/>
                </a:solidFill>
              </a:rPr>
              <a:t>long term </a:t>
            </a:r>
            <a:r>
              <a:rPr lang="en-US" sz="2800" dirty="0">
                <a:solidFill>
                  <a:srgbClr val="FF0000"/>
                </a:solidFill>
              </a:rPr>
              <a:t>reward.</a:t>
            </a:r>
            <a:endParaRPr lang="en-US" altLang="he-IL" sz="2800" dirty="0">
              <a:solidFill>
                <a:srgbClr val="FF0000"/>
              </a:solidFill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93725" y="5680075"/>
            <a:ext cx="4933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sz="2800">
                <a:solidFill>
                  <a:srgbClr val="009900"/>
                </a:solidFill>
              </a:rPr>
              <a:t>Markov Decision Process (MDP)</a:t>
            </a:r>
            <a:endParaRPr lang="en-US" altLang="he-IL" sz="280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0091B2-EF03-483E-9B56-F5A858BF774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70</a:t>
            </a:fld>
            <a:endParaRPr lang="en-US" altLang="en-US" sz="1400"/>
          </a:p>
        </p:txBody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45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b="1" dirty="0">
                <a:solidFill>
                  <a:srgbClr val="FF0000"/>
                </a:solidFill>
              </a:rPr>
              <a:t>Need to show: w. h. p. </a:t>
            </a:r>
            <a:r>
              <a:rPr lang="en-US" altLang="he-IL" sz="2400" b="1" dirty="0">
                <a:solidFill>
                  <a:srgbClr val="800000"/>
                </a:solidFill>
              </a:rPr>
              <a:t>A</a:t>
            </a:r>
            <a:r>
              <a:rPr lang="en-US" altLang="he-IL" sz="2400" b="1" dirty="0">
                <a:solidFill>
                  <a:srgbClr val="FF0000"/>
                </a:solidFill>
              </a:rPr>
              <a:t> </a:t>
            </a:r>
            <a:r>
              <a:rPr lang="en-US" altLang="he-IL" sz="2400" b="1" dirty="0" smtClean="0">
                <a:solidFill>
                  <a:srgbClr val="FF0000"/>
                </a:solidFill>
              </a:rPr>
              <a:t>chooses </a:t>
            </a:r>
            <a:r>
              <a:rPr lang="en-US" altLang="he-IL" sz="2400" b="1" dirty="0">
                <a:solidFill>
                  <a:srgbClr val="FF0000"/>
                </a:solidFill>
              </a:rPr>
              <a:t>a near optimal action.</a:t>
            </a:r>
          </a:p>
        </p:txBody>
      </p:sp>
      <p:sp>
        <p:nvSpPr>
          <p:cNvPr id="65540" name="Text Box 3"/>
          <p:cNvSpPr txBox="1">
            <a:spLocks noChangeArrowheads="1"/>
          </p:cNvSpPr>
          <p:nvPr/>
        </p:nvSpPr>
        <p:spPr bwMode="auto">
          <a:xfrm>
            <a:off x="457200" y="1371600"/>
            <a:ext cx="85344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0000FF"/>
                </a:solidFill>
              </a:rPr>
              <a:t>Two sources of error for </a:t>
            </a:r>
            <a:r>
              <a:rPr lang="en-US" altLang="he-IL" sz="2400" i="1">
                <a:solidFill>
                  <a:srgbClr val="0000FF"/>
                </a:solidFill>
              </a:rPr>
              <a:t>EstimateQ(n,s,a):</a:t>
            </a:r>
            <a:endParaRPr lang="en-US" altLang="he-IL" sz="240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0000FF"/>
                </a:solidFill>
              </a:rPr>
              <a:t>1. Finite sample (only </a:t>
            </a:r>
            <a:r>
              <a:rPr lang="en-US" altLang="he-IL" sz="2400" i="1">
                <a:solidFill>
                  <a:srgbClr val="0000FF"/>
                </a:solidFill>
              </a:rPr>
              <a:t>d</a:t>
            </a:r>
            <a:r>
              <a:rPr lang="en-US" altLang="he-IL" sz="2400">
                <a:solidFill>
                  <a:srgbClr val="0000FF"/>
                </a:solidFill>
              </a:rPr>
              <a:t> states).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0000FF"/>
                </a:solidFill>
              </a:rPr>
              <a:t>2. Error in approximating the </a:t>
            </a:r>
            <a:r>
              <a:rPr lang="en-US" altLang="he-IL" sz="2400" i="1">
                <a:solidFill>
                  <a:srgbClr val="0000FF"/>
                </a:solidFill>
              </a:rPr>
              <a:t>EstimateV(n-1,s)</a:t>
            </a:r>
            <a:r>
              <a:rPr lang="en-US" altLang="he-IL" sz="2400">
                <a:solidFill>
                  <a:srgbClr val="0000FF"/>
                </a:solidFill>
              </a:rPr>
              <a:t> function.</a:t>
            </a:r>
            <a:endParaRPr lang="en-US" altLang="he-IL" sz="2400"/>
          </a:p>
        </p:txBody>
      </p:sp>
      <p:sp>
        <p:nvSpPr>
          <p:cNvPr id="65541" name="Text Box 4"/>
          <p:cNvSpPr txBox="1">
            <a:spLocks noChangeArrowheads="1"/>
          </p:cNvSpPr>
          <p:nvPr/>
        </p:nvSpPr>
        <p:spPr bwMode="auto">
          <a:xfrm>
            <a:off x="533400" y="3657600"/>
            <a:ext cx="66294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993300"/>
                </a:solidFill>
              </a:rPr>
              <a:t>Proof  idea: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993300"/>
                </a:solidFill>
              </a:rPr>
              <a:t>1. Choose </a:t>
            </a:r>
            <a:r>
              <a:rPr lang="en-US" altLang="he-IL" sz="2400" i="1">
                <a:solidFill>
                  <a:srgbClr val="993300"/>
                </a:solidFill>
              </a:rPr>
              <a:t>d</a:t>
            </a:r>
            <a:r>
              <a:rPr lang="en-US" altLang="he-IL" sz="2400">
                <a:solidFill>
                  <a:srgbClr val="993300"/>
                </a:solidFill>
              </a:rPr>
              <a:t> such that finite sample error is small.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993300"/>
                </a:solidFill>
              </a:rPr>
              <a:t>2. Show that estimation error </a:t>
            </a:r>
            <a:r>
              <a:rPr lang="en-US" altLang="he-IL" sz="2400" u="sng">
                <a:solidFill>
                  <a:srgbClr val="993300"/>
                </a:solidFill>
              </a:rPr>
              <a:t>decreases</a:t>
            </a:r>
            <a:r>
              <a:rPr lang="en-US" altLang="he-IL" sz="2400">
                <a:solidFill>
                  <a:srgbClr val="993300"/>
                </a:solidFill>
              </a:rPr>
              <a:t> with </a:t>
            </a:r>
            <a:r>
              <a:rPr lang="en-US" altLang="he-IL" sz="2400" i="1">
                <a:solidFill>
                  <a:srgbClr val="993300"/>
                </a:solidFill>
              </a:rPr>
              <a:t>n</a:t>
            </a:r>
            <a:r>
              <a:rPr lang="en-US" altLang="he-IL" sz="2400">
                <a:solidFill>
                  <a:srgbClr val="9933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433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E434A3-96A4-4583-8CB8-942E0A786DE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71</a:t>
            </a:fld>
            <a:endParaRPr lang="en-US" altLang="en-US" sz="1400"/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323850" y="1773238"/>
          <a:ext cx="5908675" cy="349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48" name="Equation" r:id="rId4" imgW="3200400" imgH="1930400" progId="Equation.3">
                  <p:embed/>
                </p:oleObj>
              </mc:Choice>
              <mc:Fallback>
                <p:oleObj name="Equation" r:id="rId4" imgW="3200400" imgH="19304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773238"/>
                        <a:ext cx="5908675" cy="349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6599" name="Rectangle 7"/>
          <p:cNvSpPr>
            <a:spLocks noChangeArrowheads="1"/>
          </p:cNvSpPr>
          <p:nvPr/>
        </p:nvSpPr>
        <p:spPr bwMode="auto">
          <a:xfrm>
            <a:off x="1812925" y="2984500"/>
            <a:ext cx="3124200" cy="6858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366600" name="Rectangle 8"/>
          <p:cNvSpPr>
            <a:spLocks noChangeArrowheads="1"/>
          </p:cNvSpPr>
          <p:nvPr/>
        </p:nvSpPr>
        <p:spPr bwMode="auto">
          <a:xfrm>
            <a:off x="2193925" y="3746500"/>
            <a:ext cx="4038600" cy="685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2400"/>
          </a:p>
        </p:txBody>
      </p:sp>
      <p:sp>
        <p:nvSpPr>
          <p:cNvPr id="366601" name="Text Box 9"/>
          <p:cNvSpPr txBox="1">
            <a:spLocks noChangeArrowheads="1"/>
          </p:cNvSpPr>
          <p:nvPr/>
        </p:nvSpPr>
        <p:spPr bwMode="auto">
          <a:xfrm>
            <a:off x="5927725" y="30607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993300"/>
                </a:solidFill>
              </a:rPr>
              <a:t>finite sample error</a:t>
            </a:r>
          </a:p>
        </p:txBody>
      </p:sp>
      <p:sp>
        <p:nvSpPr>
          <p:cNvPr id="366602" name="Text Box 10"/>
          <p:cNvSpPr txBox="1">
            <a:spLocks noChangeArrowheads="1"/>
          </p:cNvSpPr>
          <p:nvPr/>
        </p:nvSpPr>
        <p:spPr bwMode="auto">
          <a:xfrm>
            <a:off x="6308725" y="38989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FF0000"/>
                </a:solidFill>
              </a:rPr>
              <a:t>estimation error</a:t>
            </a:r>
          </a:p>
        </p:txBody>
      </p:sp>
      <p:sp>
        <p:nvSpPr>
          <p:cNvPr id="67592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Proof Sketch</a:t>
            </a:r>
          </a:p>
        </p:txBody>
      </p:sp>
      <p:sp>
        <p:nvSpPr>
          <p:cNvPr id="366613" name="Text Box 21"/>
          <p:cNvSpPr txBox="1">
            <a:spLocks noChangeArrowheads="1"/>
          </p:cNvSpPr>
          <p:nvPr/>
        </p:nvSpPr>
        <p:spPr bwMode="auto">
          <a:xfrm>
            <a:off x="663575" y="5027613"/>
            <a:ext cx="6199188" cy="144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008000"/>
                </a:solidFill>
              </a:rPr>
              <a:t>Define b</a:t>
            </a:r>
            <a:r>
              <a:rPr lang="en-US" altLang="he-IL" sz="2400" baseline="-25000">
                <a:solidFill>
                  <a:srgbClr val="008000"/>
                </a:solidFill>
              </a:rPr>
              <a:t>n</a:t>
            </a:r>
            <a:r>
              <a:rPr lang="en-US" altLang="he-IL" sz="2400">
                <a:solidFill>
                  <a:srgbClr val="008000"/>
                </a:solidFill>
              </a:rPr>
              <a:t> as follows: </a:t>
            </a:r>
            <a:r>
              <a:rPr lang="en-US" altLang="he-IL" sz="2400" i="1">
                <a:solidFill>
                  <a:srgbClr val="008000"/>
                </a:solidFill>
              </a:rPr>
              <a:t>b</a:t>
            </a:r>
            <a:r>
              <a:rPr lang="en-US" altLang="he-IL" sz="2400" i="1" baseline="-25000">
                <a:solidFill>
                  <a:srgbClr val="008000"/>
                </a:solidFill>
              </a:rPr>
              <a:t>0</a:t>
            </a:r>
            <a:r>
              <a:rPr lang="en-US" altLang="he-IL" sz="2400" i="1">
                <a:solidFill>
                  <a:srgbClr val="008000"/>
                </a:solidFill>
              </a:rPr>
              <a:t>=V</a:t>
            </a:r>
            <a:r>
              <a:rPr lang="en-US" altLang="he-IL" sz="2400" i="1" baseline="-25000">
                <a:solidFill>
                  <a:srgbClr val="008000"/>
                </a:solidFill>
              </a:rPr>
              <a:t>max</a:t>
            </a:r>
            <a:r>
              <a:rPr lang="en-US" altLang="he-IL" sz="2400" i="1">
                <a:solidFill>
                  <a:srgbClr val="008000"/>
                </a:solidFill>
              </a:rPr>
              <a:t>  &amp;  b</a:t>
            </a:r>
            <a:r>
              <a:rPr lang="en-US" altLang="he-IL" sz="2400" i="1" baseline="-25000">
                <a:solidFill>
                  <a:srgbClr val="008000"/>
                </a:solidFill>
              </a:rPr>
              <a:t>n+1</a:t>
            </a:r>
            <a:r>
              <a:rPr lang="en-US" altLang="he-IL" sz="2400" i="1">
                <a:solidFill>
                  <a:srgbClr val="008000"/>
                </a:solidFill>
              </a:rPr>
              <a:t>= </a:t>
            </a:r>
            <a:r>
              <a:rPr lang="en-US" altLang="he-IL" sz="2400" i="1">
                <a:solidFill>
                  <a:srgbClr val="008000"/>
                </a:solidFill>
                <a:sym typeface="Symbol" panose="05050102010706020507" pitchFamily="18" charset="2"/>
              </a:rPr>
              <a:t></a:t>
            </a:r>
            <a:r>
              <a:rPr lang="en-US" altLang="he-IL" sz="2400" i="1">
                <a:solidFill>
                  <a:srgbClr val="008000"/>
                </a:solidFill>
              </a:rPr>
              <a:t> (</a:t>
            </a:r>
            <a:r>
              <a:rPr lang="en-US" altLang="he-IL" sz="2400" i="1">
                <a:solidFill>
                  <a:srgbClr val="008000"/>
                </a:solidFill>
                <a:sym typeface="Symbol" panose="05050102010706020507" pitchFamily="18" charset="2"/>
              </a:rPr>
              <a:t></a:t>
            </a:r>
            <a:r>
              <a:rPr lang="en-US" altLang="he-IL" sz="2400" i="1">
                <a:solidFill>
                  <a:srgbClr val="008000"/>
                </a:solidFill>
              </a:rPr>
              <a:t>+ b</a:t>
            </a:r>
            <a:r>
              <a:rPr lang="en-US" altLang="he-IL" sz="2400" i="1" baseline="-25000">
                <a:solidFill>
                  <a:srgbClr val="008000"/>
                </a:solidFill>
              </a:rPr>
              <a:t>n</a:t>
            </a:r>
            <a:r>
              <a:rPr lang="en-US" altLang="he-IL" sz="2400" i="1">
                <a:solidFill>
                  <a:srgbClr val="008000"/>
                </a:solidFill>
              </a:rPr>
              <a:t>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0000FF"/>
                </a:solidFill>
              </a:rPr>
              <a:t>solving for b</a:t>
            </a:r>
            <a:r>
              <a:rPr lang="en-US" altLang="he-IL" sz="2400" baseline="-25000">
                <a:solidFill>
                  <a:srgbClr val="0000FF"/>
                </a:solidFill>
              </a:rPr>
              <a:t>n</a:t>
            </a:r>
            <a:r>
              <a:rPr lang="en-US" altLang="he-IL" sz="2400">
                <a:solidFill>
                  <a:srgbClr val="0000FF"/>
                </a:solidFill>
              </a:rPr>
              <a:t>:</a:t>
            </a:r>
            <a:endParaRPr lang="en-US" altLang="en-US" sz="2800"/>
          </a:p>
          <a:p>
            <a:pPr>
              <a:buFontTx/>
              <a:buNone/>
            </a:pPr>
            <a:endParaRPr lang="en-US" altLang="en-US" sz="2400"/>
          </a:p>
        </p:txBody>
      </p:sp>
      <p:graphicFrame>
        <p:nvGraphicFramePr>
          <p:cNvPr id="366614" name="Object 22"/>
          <p:cNvGraphicFramePr>
            <a:graphicFrameLocks noGrp="1" noChangeAspect="1"/>
          </p:cNvGraphicFramePr>
          <p:nvPr>
            <p:ph idx="1"/>
          </p:nvPr>
        </p:nvGraphicFramePr>
        <p:xfrm>
          <a:off x="2843213" y="5516563"/>
          <a:ext cx="3959225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49" name="Equation" r:id="rId6" imgW="2298700" imgH="431800" progId="Equation.3">
                  <p:embed/>
                </p:oleObj>
              </mc:Choice>
              <mc:Fallback>
                <p:oleObj name="Equation" r:id="rId6" imgW="2298700" imgH="431800" progId="Equation.3">
                  <p:embed/>
                  <p:pic>
                    <p:nvPicPr>
                      <p:cNvPr id="0" name="Picture 1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5516563"/>
                        <a:ext cx="3959225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97250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9" grpId="0" animBg="1"/>
      <p:bldP spid="366600" grpId="0" animBg="1"/>
      <p:bldP spid="366601" grpId="0"/>
      <p:bldP spid="366602" grpId="0"/>
      <p:bldP spid="3666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431F1E5-A9BD-4315-9301-C8F480FE139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72</a:t>
            </a:fld>
            <a:endParaRPr lang="en-US" altLang="en-US" sz="1400"/>
          </a:p>
        </p:txBody>
      </p:sp>
      <p:sp>
        <p:nvSpPr>
          <p:cNvPr id="69635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5438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dirty="0">
                <a:solidFill>
                  <a:srgbClr val="FF0000"/>
                </a:solidFill>
              </a:rPr>
              <a:t>Theorem: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dirty="0">
                <a:solidFill>
                  <a:srgbClr val="0000FF"/>
                </a:solidFill>
              </a:rPr>
              <a:t>Given a generative model,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dirty="0">
                <a:solidFill>
                  <a:srgbClr val="0000FF"/>
                </a:solidFill>
              </a:rPr>
              <a:t>there exists an algorithm </a:t>
            </a:r>
            <a:r>
              <a:rPr lang="en-US" altLang="he-IL" sz="2400" dirty="0">
                <a:solidFill>
                  <a:srgbClr val="800000"/>
                </a:solidFill>
              </a:rPr>
              <a:t>A</a:t>
            </a:r>
            <a:r>
              <a:rPr lang="en-US" altLang="he-IL" sz="2400" dirty="0">
                <a:solidFill>
                  <a:srgbClr val="0000FF"/>
                </a:solidFill>
              </a:rPr>
              <a:t>,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dirty="0">
                <a:solidFill>
                  <a:srgbClr val="0000FF"/>
                </a:solidFill>
              </a:rPr>
              <a:t>that defines a “near” optimal stochastic policy, i.e.,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dirty="0">
                <a:solidFill>
                  <a:srgbClr val="008000"/>
                </a:solidFill>
              </a:rPr>
              <a:t>V</a:t>
            </a:r>
            <a:r>
              <a:rPr lang="en-US" altLang="he-IL" sz="2400" baseline="30000" dirty="0">
                <a:solidFill>
                  <a:srgbClr val="008000"/>
                </a:solidFill>
              </a:rPr>
              <a:t>*</a:t>
            </a:r>
            <a:r>
              <a:rPr lang="en-US" altLang="he-IL" sz="2400" dirty="0">
                <a:solidFill>
                  <a:srgbClr val="008000"/>
                </a:solidFill>
              </a:rPr>
              <a:t>(s</a:t>
            </a:r>
            <a:r>
              <a:rPr lang="en-US" altLang="he-IL" sz="2400" baseline="-25000" dirty="0">
                <a:solidFill>
                  <a:srgbClr val="008000"/>
                </a:solidFill>
              </a:rPr>
              <a:t>0</a:t>
            </a:r>
            <a:r>
              <a:rPr lang="en-US" altLang="he-IL" sz="2400" dirty="0">
                <a:solidFill>
                  <a:srgbClr val="008000"/>
                </a:solidFill>
              </a:rPr>
              <a:t>) - V</a:t>
            </a:r>
            <a:r>
              <a:rPr lang="en-US" altLang="he-IL" sz="2400" baseline="30000" dirty="0">
                <a:solidFill>
                  <a:srgbClr val="008000"/>
                </a:solidFill>
              </a:rPr>
              <a:t>A</a:t>
            </a:r>
            <a:r>
              <a:rPr lang="en-US" altLang="he-IL" sz="2400" dirty="0">
                <a:solidFill>
                  <a:srgbClr val="008000"/>
                </a:solidFill>
              </a:rPr>
              <a:t>(s</a:t>
            </a:r>
            <a:r>
              <a:rPr lang="en-US" altLang="he-IL" sz="2400" baseline="-25000" dirty="0">
                <a:solidFill>
                  <a:srgbClr val="008000"/>
                </a:solidFill>
              </a:rPr>
              <a:t>0</a:t>
            </a:r>
            <a:r>
              <a:rPr lang="en-US" altLang="he-IL" sz="2400" dirty="0">
                <a:solidFill>
                  <a:srgbClr val="008000"/>
                </a:solidFill>
              </a:rPr>
              <a:t>) &lt; </a:t>
            </a:r>
            <a:r>
              <a:rPr lang="en-US" altLang="he-IL" sz="2400" dirty="0">
                <a:solidFill>
                  <a:srgbClr val="008000"/>
                </a:solidFill>
                <a:sym typeface="Symbol" panose="05050102010706020507" pitchFamily="18" charset="2"/>
              </a:rPr>
              <a:t></a:t>
            </a:r>
            <a:r>
              <a:rPr lang="en-US" altLang="he-IL" sz="2400" dirty="0">
                <a:solidFill>
                  <a:srgbClr val="008000"/>
                </a:solidFill>
              </a:rPr>
              <a:t>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 dirty="0">
                <a:solidFill>
                  <a:srgbClr val="0000FF"/>
                </a:solidFill>
              </a:rPr>
              <a:t>and runs in time </a:t>
            </a:r>
            <a:r>
              <a:rPr lang="en-US" altLang="he-IL" sz="2400" i="1" dirty="0">
                <a:solidFill>
                  <a:srgbClr val="008000"/>
                </a:solidFill>
              </a:rPr>
              <a:t>(</a:t>
            </a:r>
            <a:r>
              <a:rPr lang="en-US" altLang="he-IL" sz="2400" i="1" dirty="0" err="1">
                <a:solidFill>
                  <a:srgbClr val="008000"/>
                </a:solidFill>
              </a:rPr>
              <a:t>dk</a:t>
            </a:r>
            <a:r>
              <a:rPr lang="en-US" altLang="he-IL" sz="2400" i="1" dirty="0">
                <a:solidFill>
                  <a:srgbClr val="008000"/>
                </a:solidFill>
              </a:rPr>
              <a:t>)</a:t>
            </a:r>
            <a:r>
              <a:rPr lang="en-US" altLang="he-IL" sz="2400" i="1" baseline="30000" dirty="0">
                <a:solidFill>
                  <a:srgbClr val="008000"/>
                </a:solidFill>
              </a:rPr>
              <a:t>H</a:t>
            </a:r>
            <a:r>
              <a:rPr lang="en-US" altLang="he-IL" sz="2400" dirty="0">
                <a:solidFill>
                  <a:srgbClr val="0000FF"/>
                </a:solidFill>
              </a:rPr>
              <a:t>, where</a:t>
            </a:r>
          </a:p>
        </p:txBody>
      </p:sp>
      <p:graphicFrame>
        <p:nvGraphicFramePr>
          <p:cNvPr id="69636" name="Object 3"/>
          <p:cNvGraphicFramePr>
            <a:graphicFrameLocks noChangeAspect="1"/>
          </p:cNvGraphicFramePr>
          <p:nvPr/>
        </p:nvGraphicFramePr>
        <p:xfrm>
          <a:off x="4495800" y="3048000"/>
          <a:ext cx="2590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72" name="Equation" r:id="rId4" imgW="1409088" imgH="444307" progId="Equation.3">
                  <p:embed/>
                </p:oleObj>
              </mc:Choice>
              <mc:Fallback>
                <p:oleObj name="Equation" r:id="rId4" imgW="1409088" imgH="444307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048000"/>
                        <a:ext cx="25908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7" name="Text Box 4"/>
          <p:cNvSpPr txBox="1">
            <a:spLocks noChangeArrowheads="1"/>
          </p:cNvSpPr>
          <p:nvPr/>
        </p:nvSpPr>
        <p:spPr bwMode="auto">
          <a:xfrm>
            <a:off x="533400" y="5334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(</a:t>
            </a:r>
            <a:r>
              <a:rPr lang="en-US" altLang="he-IL" sz="2400">
                <a:solidFill>
                  <a:srgbClr val="FF0000"/>
                </a:solidFill>
              </a:rPr>
              <a:t>Running time is independent from number of states!)</a:t>
            </a:r>
          </a:p>
        </p:txBody>
      </p:sp>
      <p:sp>
        <p:nvSpPr>
          <p:cNvPr id="69638" name="Text Box 5"/>
          <p:cNvSpPr txBox="1">
            <a:spLocks noChangeArrowheads="1"/>
          </p:cNvSpPr>
          <p:nvPr/>
        </p:nvSpPr>
        <p:spPr bwMode="auto">
          <a:xfrm>
            <a:off x="685800" y="40386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he-IL" sz="2400">
                <a:solidFill>
                  <a:srgbClr val="0000FF"/>
                </a:solidFill>
              </a:rPr>
              <a:t>and </a:t>
            </a:r>
          </a:p>
        </p:txBody>
      </p:sp>
      <p:graphicFrame>
        <p:nvGraphicFramePr>
          <p:cNvPr id="69639" name="Object 6"/>
          <p:cNvGraphicFramePr>
            <a:graphicFrameLocks noChangeAspect="1"/>
          </p:cNvGraphicFramePr>
          <p:nvPr/>
        </p:nvGraphicFramePr>
        <p:xfrm>
          <a:off x="1447800" y="3962400"/>
          <a:ext cx="37338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73" name="Equation" r:id="rId6" imgW="2527300" imgH="431800" progId="Equation.3">
                  <p:embed/>
                </p:oleObj>
              </mc:Choice>
              <mc:Fallback>
                <p:oleObj name="Equation" r:id="rId6" imgW="2527300" imgH="4318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962400"/>
                        <a:ext cx="3733800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441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62644D-2225-4037-B4A8-EE307FBC345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73</a:t>
            </a:fld>
            <a:endParaRPr lang="en-US" altLang="en-US" sz="1400"/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he-IL"/>
              <a:t>Partially Observable MDP</a:t>
            </a:r>
          </a:p>
        </p:txBody>
      </p:sp>
      <p:sp>
        <p:nvSpPr>
          <p:cNvPr id="271363" name="Rectangle 3"/>
          <p:cNvSpPr>
            <a:spLocks noChangeArrowheads="1"/>
          </p:cNvSpPr>
          <p:nvPr/>
        </p:nvSpPr>
        <p:spPr bwMode="auto">
          <a:xfrm>
            <a:off x="1219200" y="1752600"/>
            <a:ext cx="6400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Rather than observing the state we observe some function of the state.</a:t>
            </a:r>
            <a:endParaRPr lang="en-US" altLang="he-IL" sz="2400">
              <a:solidFill>
                <a:schemeClr val="accent2"/>
              </a:solidFill>
            </a:endParaRP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1203325" y="2727325"/>
            <a:ext cx="48085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0066"/>
                </a:solidFill>
              </a:rPr>
              <a:t>Ob - Observable function.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0066"/>
                </a:solidFill>
              </a:rPr>
              <a:t>       a random variable for each states.</a:t>
            </a:r>
            <a:endParaRPr lang="en-US" altLang="he-IL" sz="2400">
              <a:solidFill>
                <a:srgbClr val="660066"/>
              </a:solidFill>
            </a:endParaRPr>
          </a:p>
        </p:txBody>
      </p:sp>
      <p:sp>
        <p:nvSpPr>
          <p:cNvPr id="271365" name="Rectangle 5"/>
          <p:cNvSpPr>
            <a:spLocks noChangeArrowheads="1"/>
          </p:cNvSpPr>
          <p:nvPr/>
        </p:nvSpPr>
        <p:spPr bwMode="auto">
          <a:xfrm>
            <a:off x="1203325" y="4708525"/>
            <a:ext cx="5668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Problem: different states may “look” similar.</a:t>
            </a:r>
            <a:endParaRPr lang="en-US" altLang="he-IL" sz="2400">
              <a:solidFill>
                <a:srgbClr val="FF0000"/>
              </a:solidFill>
            </a:endParaRPr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1203325" y="5546725"/>
            <a:ext cx="7132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The optimal strategy needs to consider the entire history!</a:t>
            </a:r>
          </a:p>
        </p:txBody>
      </p:sp>
      <p:sp>
        <p:nvSpPr>
          <p:cNvPr id="271367" name="Rectangle 7"/>
          <p:cNvSpPr>
            <a:spLocks noChangeArrowheads="1"/>
          </p:cNvSpPr>
          <p:nvPr/>
        </p:nvSpPr>
        <p:spPr bwMode="auto">
          <a:xfrm>
            <a:off x="1203325" y="3946525"/>
            <a:ext cx="6902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9900"/>
                </a:solidFill>
              </a:rPr>
              <a:t>Example: (1) Ob(s) = s+noise. (2) Ob(s) = first bit of s.</a:t>
            </a:r>
            <a:endParaRPr lang="en-US" altLang="he-IL" sz="240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9663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autoUpdateAnimBg="0"/>
      <p:bldP spid="271364" grpId="0" autoUpdateAnimBg="0"/>
      <p:bldP spid="271365" grpId="0" autoUpdateAnimBg="0"/>
      <p:bldP spid="271366" grpId="0" autoUpdateAnimBg="0"/>
      <p:bldP spid="271367" grpId="0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0C2B59-74AE-4BAC-8275-8E597D81AAE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74</a:t>
            </a:fld>
            <a:endParaRPr lang="en-US" altLang="en-US" sz="1400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POMDP - Belief State Algorithm</a:t>
            </a:r>
            <a:endParaRPr lang="en-US" altLang="en-US"/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Bayesian approach: </a:t>
            </a:r>
            <a:r>
              <a:rPr lang="en-US" altLang="en-US" sz="2800"/>
              <a:t>Assume known model</a:t>
            </a:r>
          </a:p>
          <a:p>
            <a:r>
              <a:rPr lang="en-US" altLang="en-US"/>
              <a:t>Belief state: </a:t>
            </a:r>
            <a:r>
              <a:rPr lang="en-US" altLang="en-US" sz="2800"/>
              <a:t>Distribution over states</a:t>
            </a:r>
          </a:p>
          <a:p>
            <a:r>
              <a:rPr lang="en-US" altLang="en-US"/>
              <a:t>Next state</a:t>
            </a:r>
          </a:p>
        </p:txBody>
      </p:sp>
      <p:graphicFrame>
        <p:nvGraphicFramePr>
          <p:cNvPr id="80901" name="Object 5"/>
          <p:cNvGraphicFramePr>
            <a:graphicFrameLocks noChangeAspect="1"/>
          </p:cNvGraphicFramePr>
          <p:nvPr/>
        </p:nvGraphicFramePr>
        <p:xfrm>
          <a:off x="1116013" y="3933825"/>
          <a:ext cx="624522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96" name="Equation" r:id="rId3" imgW="3022600" imgH="342900" progId="Equation.3">
                  <p:embed/>
                </p:oleObj>
              </mc:Choice>
              <mc:Fallback>
                <p:oleObj name="Equation" r:id="rId3" imgW="3022600" imgH="3429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933825"/>
                        <a:ext cx="6245225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2" name="Object 7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900113" y="5084763"/>
          <a:ext cx="7596187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97" name="Equation" r:id="rId5" imgW="4051300" imgH="431800" progId="Equation.3">
                  <p:embed/>
                </p:oleObj>
              </mc:Choice>
              <mc:Fallback>
                <p:oleObj name="Equation" r:id="rId5" imgW="4051300" imgH="431800" progId="Equation.3">
                  <p:embed/>
                  <p:pic>
                    <p:nvPicPr>
                      <p:cNvPr id="0" name="Picture 1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5084763"/>
                        <a:ext cx="7596187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272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C107B6-0BA8-43A4-BEB3-C154E82F368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75</a:t>
            </a:fld>
            <a:endParaRPr lang="en-US" altLang="en-US" sz="1400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/>
              <a:t>POMDP - Belief State Algorithm</a:t>
            </a:r>
            <a:endParaRPr lang="en-US" altLang="en-US"/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Reduction to MDP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States= Belief States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 distributions over 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Actions: A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Transition function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Given a belief state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action and observation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return new belief state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Problem: Infinite state space !</a:t>
            </a:r>
          </a:p>
        </p:txBody>
      </p:sp>
    </p:spTree>
    <p:extLst>
      <p:ext uri="{BB962C8B-B14F-4D97-AF65-F5344CB8AC3E}">
        <p14:creationId xmlns:p14="http://schemas.microsoft.com/office/powerpoint/2010/main" val="194560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51AC35-6380-4319-A8B9-1ABEEAD8EB3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76</a:t>
            </a:fld>
            <a:endParaRPr lang="en-US" altLang="en-US" sz="1400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6934200" cy="1143000"/>
          </a:xfrm>
          <a:noFill/>
        </p:spPr>
        <p:txBody>
          <a:bodyPr/>
          <a:lstStyle/>
          <a:p>
            <a:pPr algn="l"/>
            <a:r>
              <a:rPr lang="en-US" altLang="he-IL"/>
              <a:t>POMDP - </a:t>
            </a:r>
            <a:br>
              <a:rPr lang="en-US" altLang="he-IL"/>
            </a:br>
            <a:r>
              <a:rPr lang="en-US" altLang="he-IL" sz="3600"/>
              <a:t>Hard computational problems.</a:t>
            </a:r>
            <a:endParaRPr lang="en-US" altLang="he-IL"/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838200" y="1981200"/>
            <a:ext cx="7315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</a:rPr>
              <a:t>Computing an infinite (polynomial) horizon undiscounted optimal strategy for a </a:t>
            </a:r>
            <a:r>
              <a:rPr lang="en-US" altLang="en-US" sz="2400">
                <a:solidFill>
                  <a:srgbClr val="FF0000"/>
                </a:solidFill>
              </a:rPr>
              <a:t>deterministic</a:t>
            </a:r>
            <a:r>
              <a:rPr lang="en-US" altLang="en-US" sz="2400">
                <a:solidFill>
                  <a:srgbClr val="0000FF"/>
                </a:solidFill>
              </a:rPr>
              <a:t> </a:t>
            </a:r>
            <a:r>
              <a:rPr lang="en-US" altLang="en-US" sz="2400">
                <a:solidFill>
                  <a:srgbClr val="993300"/>
                </a:solidFill>
              </a:rPr>
              <a:t>POMDP</a:t>
            </a:r>
            <a:r>
              <a:rPr lang="en-US" altLang="en-US" sz="2400">
                <a:solidFill>
                  <a:srgbClr val="0000FF"/>
                </a:solidFill>
              </a:rPr>
              <a:t> is </a:t>
            </a:r>
            <a:r>
              <a:rPr lang="en-US" altLang="en-US" sz="2400">
                <a:solidFill>
                  <a:srgbClr val="FF0000"/>
                </a:solidFill>
              </a:rPr>
              <a:t>P-space-hard</a:t>
            </a:r>
            <a:r>
              <a:rPr lang="en-US" altLang="en-US" sz="2400">
                <a:solidFill>
                  <a:srgbClr val="0000FF"/>
                </a:solidFill>
              </a:rPr>
              <a:t> </a:t>
            </a:r>
            <a:r>
              <a:rPr lang="en-US" altLang="en-US" sz="2400">
                <a:solidFill>
                  <a:srgbClr val="FF0000"/>
                </a:solidFill>
              </a:rPr>
              <a:t>(NP-complete)</a:t>
            </a:r>
            <a:r>
              <a:rPr lang="en-US" altLang="en-US" sz="2400">
                <a:solidFill>
                  <a:srgbClr val="0000FF"/>
                </a:solidFill>
              </a:rPr>
              <a:t> [PT,L].</a:t>
            </a:r>
            <a:endParaRPr lang="en-US" altLang="he-IL" sz="2400">
              <a:solidFill>
                <a:srgbClr val="0000FF"/>
              </a:solidFill>
            </a:endParaRPr>
          </a:p>
        </p:txBody>
      </p:sp>
      <p:sp>
        <p:nvSpPr>
          <p:cNvPr id="82949" name="Rectangle 4"/>
          <p:cNvSpPr>
            <a:spLocks noChangeArrowheads="1"/>
          </p:cNvSpPr>
          <p:nvPr/>
        </p:nvSpPr>
        <p:spPr bwMode="auto">
          <a:xfrm>
            <a:off x="914400" y="3581400"/>
            <a:ext cx="7315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8000"/>
                </a:solidFill>
              </a:rPr>
              <a:t>Computing an infinite (polynomial) horizon undiscounted optimal strategy for a </a:t>
            </a:r>
            <a:r>
              <a:rPr lang="en-US" altLang="en-US" sz="2400">
                <a:solidFill>
                  <a:srgbClr val="FF0000"/>
                </a:solidFill>
              </a:rPr>
              <a:t>stochastic</a:t>
            </a:r>
            <a:r>
              <a:rPr lang="en-US" altLang="en-US" sz="2400">
                <a:solidFill>
                  <a:srgbClr val="008000"/>
                </a:solidFill>
              </a:rPr>
              <a:t> </a:t>
            </a:r>
            <a:r>
              <a:rPr lang="en-US" altLang="en-US" sz="2400">
                <a:solidFill>
                  <a:srgbClr val="993300"/>
                </a:solidFill>
              </a:rPr>
              <a:t>POMDP</a:t>
            </a:r>
            <a:r>
              <a:rPr lang="en-US" altLang="en-US" sz="2400">
                <a:solidFill>
                  <a:srgbClr val="008000"/>
                </a:solidFill>
              </a:rPr>
              <a:t> is </a:t>
            </a:r>
            <a:r>
              <a:rPr lang="en-US" altLang="en-US" sz="2400">
                <a:solidFill>
                  <a:srgbClr val="FF0000"/>
                </a:solidFill>
              </a:rPr>
              <a:t>EXPTIME-hard</a:t>
            </a:r>
            <a:r>
              <a:rPr lang="en-US" altLang="en-US" sz="2400">
                <a:solidFill>
                  <a:srgbClr val="008000"/>
                </a:solidFill>
              </a:rPr>
              <a:t> </a:t>
            </a:r>
            <a:r>
              <a:rPr lang="en-US" altLang="en-US" sz="2400">
                <a:solidFill>
                  <a:srgbClr val="FF0000"/>
                </a:solidFill>
              </a:rPr>
              <a:t>(P-space-complete)</a:t>
            </a:r>
            <a:r>
              <a:rPr lang="en-US" altLang="en-US" sz="2400">
                <a:solidFill>
                  <a:srgbClr val="008000"/>
                </a:solidFill>
              </a:rPr>
              <a:t> [PT,L].</a:t>
            </a:r>
            <a:endParaRPr lang="en-US" altLang="he-IL" sz="2400">
              <a:solidFill>
                <a:srgbClr val="008000"/>
              </a:solidFill>
            </a:endParaRPr>
          </a:p>
        </p:txBody>
      </p:sp>
      <p:sp>
        <p:nvSpPr>
          <p:cNvPr id="82950" name="Rectangle 5"/>
          <p:cNvSpPr>
            <a:spLocks noChangeArrowheads="1"/>
          </p:cNvSpPr>
          <p:nvPr/>
        </p:nvSpPr>
        <p:spPr bwMode="auto">
          <a:xfrm>
            <a:off x="990600" y="5181600"/>
            <a:ext cx="5562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6666"/>
                </a:solidFill>
              </a:rPr>
              <a:t>Computing an infinite (polynomial) horizon undiscounted optimal policy for an</a:t>
            </a:r>
            <a:r>
              <a:rPr lang="en-US" altLang="en-US" sz="2400">
                <a:solidFill>
                  <a:srgbClr val="008000"/>
                </a:solidFill>
              </a:rPr>
              <a:t> </a:t>
            </a:r>
            <a:r>
              <a:rPr lang="en-US" altLang="en-US" sz="2400">
                <a:solidFill>
                  <a:srgbClr val="993300"/>
                </a:solidFill>
              </a:rPr>
              <a:t>MDP</a:t>
            </a:r>
            <a:r>
              <a:rPr lang="en-US" altLang="en-US" sz="2400">
                <a:solidFill>
                  <a:srgbClr val="008000"/>
                </a:solidFill>
              </a:rPr>
              <a:t> </a:t>
            </a:r>
            <a:r>
              <a:rPr lang="en-US" altLang="en-US" sz="2400">
                <a:solidFill>
                  <a:srgbClr val="006666"/>
                </a:solidFill>
              </a:rPr>
              <a:t>is</a:t>
            </a:r>
            <a:r>
              <a:rPr lang="en-US" altLang="en-US" sz="2400">
                <a:solidFill>
                  <a:srgbClr val="008000"/>
                </a:solidFill>
              </a:rPr>
              <a:t> </a:t>
            </a:r>
            <a:r>
              <a:rPr lang="en-US" altLang="en-US" sz="2400">
                <a:solidFill>
                  <a:srgbClr val="FF0000"/>
                </a:solidFill>
              </a:rPr>
              <a:t>P-complete</a:t>
            </a:r>
            <a:r>
              <a:rPr lang="en-US" altLang="en-US" sz="2400">
                <a:solidFill>
                  <a:srgbClr val="008000"/>
                </a:solidFill>
              </a:rPr>
              <a:t> </a:t>
            </a:r>
            <a:r>
              <a:rPr lang="en-US" altLang="en-US" sz="2400">
                <a:solidFill>
                  <a:srgbClr val="006666"/>
                </a:solidFill>
              </a:rPr>
              <a:t>[PT] .</a:t>
            </a:r>
            <a:endParaRPr lang="en-US" altLang="he-IL" sz="240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0147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Conclusion: MDPs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Powerful modeling tool</a:t>
            </a:r>
          </a:p>
          <a:p>
            <a:r>
              <a:rPr lang="en-US" dirty="0" smtClean="0"/>
              <a:t>Efficient algorithms</a:t>
            </a:r>
          </a:p>
          <a:p>
            <a:pPr lvl="1"/>
            <a:r>
              <a:rPr lang="en-US" dirty="0" smtClean="0"/>
              <a:t>For table look-up</a:t>
            </a:r>
          </a:p>
          <a:p>
            <a:r>
              <a:rPr lang="en-US" dirty="0" smtClean="0"/>
              <a:t>Learning algorithm</a:t>
            </a:r>
          </a:p>
          <a:p>
            <a:pPr lvl="1"/>
            <a:r>
              <a:rPr lang="en-US" dirty="0" smtClean="0"/>
              <a:t>Unknown MDP</a:t>
            </a:r>
          </a:p>
          <a:p>
            <a:r>
              <a:rPr lang="en-US" dirty="0" smtClean="0"/>
              <a:t>Large state space</a:t>
            </a:r>
          </a:p>
          <a:p>
            <a:r>
              <a:rPr lang="en-US" dirty="0" smtClean="0"/>
              <a:t>POMDP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7829-8AE3-43CE-A62B-8B62E5610EB3}" type="slidenum">
              <a:rPr lang="en-US" smtClean="0"/>
              <a:pPr/>
              <a:t>77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34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7829-8AE3-43CE-A62B-8B62E5610EB3}" type="slidenum">
              <a:rPr lang="en-US" smtClean="0"/>
              <a:pPr/>
              <a:t>78</a:t>
            </a:fld>
            <a:endParaRPr lang="en-US" altLang="en-US"/>
          </a:p>
        </p:txBody>
      </p:sp>
      <p:sp>
        <p:nvSpPr>
          <p:cNvPr id="6" name="Rectangle 5"/>
          <p:cNvSpPr/>
          <p:nvPr/>
        </p:nvSpPr>
        <p:spPr>
          <a:xfrm>
            <a:off x="2339752" y="1700808"/>
            <a:ext cx="473398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buNone/>
            </a:pPr>
            <a:r>
              <a:rPr lang="en-US" sz="9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The End</a:t>
            </a:r>
            <a:endParaRPr lang="en-US" sz="9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714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1A4AE-FD6E-4F8C-845C-8F8E286B1FD1}" type="slidenum">
              <a:rPr lang="en-US"/>
              <a:pPr/>
              <a:t>8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he-IL"/>
              <a:t>Mathematical Model - MDP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584325" y="2270125"/>
            <a:ext cx="4119563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>
              <a:spcBef>
                <a:spcPct val="0"/>
              </a:spcBef>
              <a:buFontTx/>
              <a:buNone/>
            </a:pPr>
            <a:r>
              <a:rPr lang="en-US" sz="2800">
                <a:solidFill>
                  <a:schemeClr val="accent2"/>
                </a:solidFill>
              </a:rPr>
              <a:t>Markov decision processes </a:t>
            </a:r>
          </a:p>
          <a:p>
            <a:pPr defTabSz="762000">
              <a:spcBef>
                <a:spcPct val="0"/>
              </a:spcBef>
              <a:buFontTx/>
              <a:buNone/>
            </a:pPr>
            <a:endParaRPr lang="en-US" sz="2800">
              <a:solidFill>
                <a:schemeClr val="accent2"/>
              </a:solidFill>
            </a:endParaRP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sz="2800">
                <a:solidFill>
                  <a:schemeClr val="accent2"/>
                </a:solidFill>
              </a:rPr>
              <a:t>S- set of states</a:t>
            </a:r>
          </a:p>
          <a:p>
            <a:pPr defTabSz="762000">
              <a:spcBef>
                <a:spcPct val="0"/>
              </a:spcBef>
              <a:buFontTx/>
              <a:buNone/>
            </a:pPr>
            <a:endParaRPr lang="en-US" sz="2800">
              <a:solidFill>
                <a:schemeClr val="accent2"/>
              </a:solidFill>
            </a:endParaRP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sz="2800">
                <a:solidFill>
                  <a:schemeClr val="accent2"/>
                </a:solidFill>
              </a:rPr>
              <a:t>A- set of actions</a:t>
            </a:r>
          </a:p>
          <a:p>
            <a:pPr defTabSz="762000">
              <a:spcBef>
                <a:spcPct val="0"/>
              </a:spcBef>
              <a:buFontTx/>
              <a:buNone/>
            </a:pPr>
            <a:endParaRPr lang="en-US" sz="2800">
              <a:solidFill>
                <a:schemeClr val="accent2"/>
              </a:solidFill>
            </a:endParaRP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sz="2800">
                <a:solidFill>
                  <a:schemeClr val="accent2"/>
                </a:solidFill>
                <a:latin typeface="Symbol" pitchFamily="18" charset="2"/>
              </a:rPr>
              <a:t>d</a:t>
            </a:r>
            <a:r>
              <a:rPr lang="en-US" sz="2800">
                <a:solidFill>
                  <a:schemeClr val="accent2"/>
                </a:solidFill>
              </a:rPr>
              <a:t> - Transition probability</a:t>
            </a:r>
          </a:p>
          <a:p>
            <a:pPr defTabSz="762000">
              <a:spcBef>
                <a:spcPct val="0"/>
              </a:spcBef>
              <a:buFontTx/>
              <a:buNone/>
            </a:pPr>
            <a:endParaRPr lang="en-US" sz="2800">
              <a:solidFill>
                <a:schemeClr val="accent2"/>
              </a:solidFill>
            </a:endParaRPr>
          </a:p>
          <a:p>
            <a:pPr defTabSz="762000">
              <a:spcBef>
                <a:spcPct val="0"/>
              </a:spcBef>
              <a:buFontTx/>
              <a:buNone/>
            </a:pPr>
            <a:r>
              <a:rPr lang="en-US" sz="2800">
                <a:solidFill>
                  <a:schemeClr val="accent2"/>
                </a:solidFill>
              </a:rPr>
              <a:t>R - Reward function</a:t>
            </a:r>
            <a:endParaRPr lang="en-US" altLang="he-IL" sz="2800">
              <a:solidFill>
                <a:schemeClr val="accent2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172200" y="5562600"/>
            <a:ext cx="2743200" cy="528638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50000"/>
              </a:spcBef>
              <a:buFontTx/>
              <a:buNone/>
            </a:pPr>
            <a:r>
              <a:rPr lang="en-US" sz="2800">
                <a:solidFill>
                  <a:srgbClr val="FF0000"/>
                </a:solidFill>
              </a:rPr>
              <a:t>Similar to DFA!</a:t>
            </a:r>
            <a:endParaRPr lang="en-US" altLang="he-IL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83C6-040E-468B-9DBE-5596BA400721}" type="slidenum">
              <a:rPr lang="en-US"/>
              <a:pPr/>
              <a:t>9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he-IL"/>
              <a:t>MDP model - states and actions</a:t>
            </a: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2439988" y="28971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1601788" y="29733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2668588" y="38877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1525588" y="40401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3963988" y="29733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3278188" y="4725988"/>
            <a:ext cx="301625" cy="301625"/>
          </a:xfrm>
          <a:prstGeom prst="ellipse">
            <a:avLst/>
          </a:prstGeom>
          <a:solidFill>
            <a:srgbClr val="9933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838200" y="54102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800" b="1">
                <a:solidFill>
                  <a:srgbClr val="FF0000"/>
                </a:solidFill>
              </a:rPr>
              <a:t>Actions = </a:t>
            </a:r>
            <a:r>
              <a:rPr lang="en-US" sz="2800" b="1">
                <a:solidFill>
                  <a:srgbClr val="0000FF"/>
                </a:solidFill>
              </a:rPr>
              <a:t>transitions</a:t>
            </a:r>
            <a:r>
              <a:rPr lang="en-US" sz="2800" b="1">
                <a:solidFill>
                  <a:srgbClr val="993300"/>
                </a:solidFill>
              </a:rPr>
              <a:t> </a:t>
            </a:r>
            <a:endParaRPr lang="en-US" altLang="he-IL" sz="2800" b="1">
              <a:solidFill>
                <a:srgbClr val="993300"/>
              </a:solidFill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 flipV="1">
            <a:off x="2981325" y="4200525"/>
            <a:ext cx="369888" cy="14128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3505200" y="3286125"/>
            <a:ext cx="522288" cy="1055688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3886200" y="4267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0000FF"/>
                </a:solidFill>
              </a:rPr>
              <a:t>action a</a:t>
            </a:r>
            <a:endParaRPr lang="en-US" altLang="he-IL">
              <a:solidFill>
                <a:srgbClr val="0000FF"/>
              </a:solidFill>
            </a:endParaRPr>
          </a:p>
        </p:txBody>
      </p:sp>
      <p:graphicFrame>
        <p:nvGraphicFramePr>
          <p:cNvPr id="20493" name="Object 13"/>
          <p:cNvGraphicFramePr>
            <a:graphicFrameLocks/>
          </p:cNvGraphicFramePr>
          <p:nvPr/>
        </p:nvGraphicFramePr>
        <p:xfrm>
          <a:off x="4648200" y="5486400"/>
          <a:ext cx="197802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7" name="Equation" r:id="rId4" imgW="1978025" imgH="711200" progId="Equation.3">
                  <p:embed/>
                </p:oleObj>
              </mc:Choice>
              <mc:Fallback>
                <p:oleObj name="Equation" r:id="rId4" imgW="1978025" imgH="711200" progId="Equation.3">
                  <p:embed/>
                  <p:pic>
                    <p:nvPicPr>
                      <p:cNvPr id="0" name="Picture 2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486400"/>
                        <a:ext cx="1978025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1295400" y="21336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Environment = </a:t>
            </a:r>
            <a:r>
              <a:rPr lang="en-US">
                <a:solidFill>
                  <a:srgbClr val="993300"/>
                </a:solidFill>
              </a:rPr>
              <a:t>states</a:t>
            </a:r>
            <a:endParaRPr lang="en-US" altLang="he-IL">
              <a:solidFill>
                <a:srgbClr val="993300"/>
              </a:solidFill>
            </a:endParaRP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2667000" y="44196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600">
                <a:solidFill>
                  <a:srgbClr val="0000FF"/>
                </a:solidFill>
              </a:rPr>
              <a:t>0.3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3810000" y="39624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600">
                <a:solidFill>
                  <a:srgbClr val="0000FF"/>
                </a:solidFill>
              </a:rPr>
              <a:t>0.7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20497" name="AutoShape 17"/>
          <p:cNvSpPr>
            <a:spLocks noChangeArrowheads="1"/>
          </p:cNvSpPr>
          <p:nvPr/>
        </p:nvSpPr>
        <p:spPr bwMode="auto">
          <a:xfrm>
            <a:off x="3276600" y="4343400"/>
            <a:ext cx="304800" cy="304800"/>
          </a:xfrm>
          <a:prstGeom prst="upArrow">
            <a:avLst>
              <a:gd name="adj1" fmla="val 50000"/>
              <a:gd name="adj2" fmla="val 24981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7620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he-I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7620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he-I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4023</TotalTime>
  <Words>3293</Words>
  <Application>Microsoft Office PowerPoint</Application>
  <PresentationFormat>On-screen Show (4:3)</PresentationFormat>
  <Paragraphs>699</Paragraphs>
  <Slides>78</Slides>
  <Notes>54</Notes>
  <HiddenSlides>3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5" baseType="lpstr">
      <vt:lpstr>Arial</vt:lpstr>
      <vt:lpstr>Comic Sans MS</vt:lpstr>
      <vt:lpstr>Symbol</vt:lpstr>
      <vt:lpstr>Times New Roman</vt:lpstr>
      <vt:lpstr>Wingdings</vt:lpstr>
      <vt:lpstr>Blank Presentation</vt:lpstr>
      <vt:lpstr>Equation</vt:lpstr>
      <vt:lpstr>Reinforcement Learning</vt:lpstr>
      <vt:lpstr>Outline </vt:lpstr>
      <vt:lpstr>Reinforcement Learning - origins</vt:lpstr>
      <vt:lpstr>Typical Applications</vt:lpstr>
      <vt:lpstr>Goal of Reinforcement Learning</vt:lpstr>
      <vt:lpstr>Contrast with Supervised Learning</vt:lpstr>
      <vt:lpstr>Mathematical Model - Motivation</vt:lpstr>
      <vt:lpstr>Mathematical Model - MDP</vt:lpstr>
      <vt:lpstr>MDP model - states and actions</vt:lpstr>
      <vt:lpstr>MDP model - rewards</vt:lpstr>
      <vt:lpstr>MDP model - trajectories</vt:lpstr>
      <vt:lpstr>MDP - Return function.</vt:lpstr>
      <vt:lpstr>MDP model - return functions</vt:lpstr>
      <vt:lpstr>MDP model - action selection</vt:lpstr>
      <vt:lpstr>MDP model - summary</vt:lpstr>
      <vt:lpstr>Simple example: N- armed bandit </vt:lpstr>
      <vt:lpstr>N-Armed Bandit: Models</vt:lpstr>
      <vt:lpstr>Planning - Basic Problems.</vt:lpstr>
      <vt:lpstr>Planning - Value Functions</vt:lpstr>
      <vt:lpstr>Planning - Policy Evaluation</vt:lpstr>
      <vt:lpstr>Algorithms - Policy Evaluation Example</vt:lpstr>
      <vt:lpstr>Algorithms -Policy Evaluation Example</vt:lpstr>
      <vt:lpstr>Algorithms - optimal control</vt:lpstr>
      <vt:lpstr>Algorithms - optimal control</vt:lpstr>
      <vt:lpstr>Algorithms - optimal control</vt:lpstr>
      <vt:lpstr>Algorithms -Optimal control Example</vt:lpstr>
      <vt:lpstr>Algorithms -optimal control Example</vt:lpstr>
      <vt:lpstr>MDP - computing optimal policy</vt:lpstr>
      <vt:lpstr>Convergence: Value Iteration</vt:lpstr>
      <vt:lpstr>Convergence: Policy Iteration</vt:lpstr>
      <vt:lpstr>Outline </vt:lpstr>
      <vt:lpstr>Learning Algorithms</vt:lpstr>
      <vt:lpstr>Learning - Model Based</vt:lpstr>
      <vt:lpstr>Learning - Model Based:  off policy</vt:lpstr>
      <vt:lpstr>Learning - Model Based sample size</vt:lpstr>
      <vt:lpstr>Learning - Model Based:  on policy</vt:lpstr>
      <vt:lpstr>Learning - Model Based:  on policy</vt:lpstr>
      <vt:lpstr>Learning - Model Based:  on policy</vt:lpstr>
      <vt:lpstr>Learning: Policy improvement</vt:lpstr>
      <vt:lpstr>Q-Learning: off policy</vt:lpstr>
      <vt:lpstr>Q-Learning: update equation</vt:lpstr>
      <vt:lpstr>Q-Learning: Intuition</vt:lpstr>
      <vt:lpstr>QL: Classical Convergence Results</vt:lpstr>
      <vt:lpstr>QL: Classical Proof Methodology</vt:lpstr>
      <vt:lpstr>QL: Classical Proof Methodology</vt:lpstr>
      <vt:lpstr>Q-Learning: Qualitative Bounds</vt:lpstr>
      <vt:lpstr>Q-Learning: Qualitative Bounds</vt:lpstr>
      <vt:lpstr>Q-Learning: Qualitative Bounds</vt:lpstr>
      <vt:lpstr>Model Free Algorithms</vt:lpstr>
      <vt:lpstr>Model Free Algorithms: Actor - Critic</vt:lpstr>
      <vt:lpstr>Bootstrapping: training a policy</vt:lpstr>
      <vt:lpstr>MDP: Large state space restricted value function</vt:lpstr>
      <vt:lpstr>Function Approximation</vt:lpstr>
      <vt:lpstr>Gradient Decent</vt:lpstr>
      <vt:lpstr>Linear Functions</vt:lpstr>
      <vt:lpstr>Linear functions: non-convergence </vt:lpstr>
      <vt:lpstr>Linear functions: non-convergence</vt:lpstr>
      <vt:lpstr>Linear functions: non-convergence</vt:lpstr>
      <vt:lpstr>Linear Function Approximation   optimal control</vt:lpstr>
      <vt:lpstr>Large Scale MDP</vt:lpstr>
      <vt:lpstr>Large scale MDP</vt:lpstr>
      <vt:lpstr>Large MDP - model</vt:lpstr>
      <vt:lpstr>Generative Model:  Policy Evaluation</vt:lpstr>
      <vt:lpstr>Generative Model: near optimal policy</vt:lpstr>
      <vt:lpstr>Generative Model: Computing near optimal policy</vt:lpstr>
      <vt:lpstr>PowerPoint Presentation</vt:lpstr>
      <vt:lpstr>PowerPoint Presentation</vt:lpstr>
      <vt:lpstr>Large MDP - Algorithm.</vt:lpstr>
      <vt:lpstr>PowerPoint Presentation</vt:lpstr>
      <vt:lpstr>PowerPoint Presentation</vt:lpstr>
      <vt:lpstr>Proof Sketch</vt:lpstr>
      <vt:lpstr>PowerPoint Presentation</vt:lpstr>
      <vt:lpstr>Partially Observable MDP</vt:lpstr>
      <vt:lpstr>POMDP - Belief State Algorithm</vt:lpstr>
      <vt:lpstr>POMDP - Belief State Algorithm</vt:lpstr>
      <vt:lpstr>POMDP -  Hard computational problems.</vt:lpstr>
      <vt:lpstr>Conclusion: MDPs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Reinforcement Learning</dc:title>
  <dc:creator>???' ?"?</dc:creator>
  <cp:lastModifiedBy>Yishay Mansour</cp:lastModifiedBy>
  <cp:revision>131</cp:revision>
  <cp:lastPrinted>1999-07-01T15:05:08Z</cp:lastPrinted>
  <dcterms:created xsi:type="dcterms:W3CDTF">1996-06-05T05:48:24Z</dcterms:created>
  <dcterms:modified xsi:type="dcterms:W3CDTF">2016-08-23T22:45:52Z</dcterms:modified>
</cp:coreProperties>
</file>