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6" r:id="rId2"/>
    <p:sldId id="445" r:id="rId3"/>
    <p:sldId id="446" r:id="rId4"/>
    <p:sldId id="423" r:id="rId5"/>
    <p:sldId id="424" r:id="rId6"/>
    <p:sldId id="447" r:id="rId7"/>
    <p:sldId id="483" r:id="rId8"/>
    <p:sldId id="451" r:id="rId9"/>
    <p:sldId id="481" r:id="rId10"/>
    <p:sldId id="468" r:id="rId11"/>
    <p:sldId id="469" r:id="rId12"/>
    <p:sldId id="453" r:id="rId13"/>
    <p:sldId id="452" r:id="rId14"/>
    <p:sldId id="484" r:id="rId15"/>
    <p:sldId id="489" r:id="rId16"/>
    <p:sldId id="491" r:id="rId17"/>
    <p:sldId id="466" r:id="rId18"/>
    <p:sldId id="485" r:id="rId19"/>
    <p:sldId id="473" r:id="rId20"/>
    <p:sldId id="472" r:id="rId21"/>
    <p:sldId id="482" r:id="rId22"/>
    <p:sldId id="477" r:id="rId23"/>
    <p:sldId id="478" r:id="rId24"/>
    <p:sldId id="479" r:id="rId25"/>
    <p:sldId id="440" r:id="rId26"/>
    <p:sldId id="441" r:id="rId27"/>
    <p:sldId id="426" r:id="rId28"/>
    <p:sldId id="438" r:id="rId29"/>
    <p:sldId id="486" r:id="rId30"/>
    <p:sldId id="420" r:id="rId31"/>
    <p:sldId id="421" r:id="rId32"/>
    <p:sldId id="490" r:id="rId33"/>
    <p:sldId id="488" r:id="rId34"/>
    <p:sldId id="487" r:id="rId35"/>
    <p:sldId id="464" r:id="rId36"/>
    <p:sldId id="410" r:id="rId3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9"/>
    </p:embeddedFont>
  </p:embeddedFontLst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433" autoAdjust="0"/>
  </p:normalViewPr>
  <p:slideViewPr>
    <p:cSldViewPr>
      <p:cViewPr varScale="1">
        <p:scale>
          <a:sx n="66" d="100"/>
          <a:sy n="66" d="100"/>
        </p:scale>
        <p:origin x="12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D368-B91A-4BDD-BDE8-68DCE287B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D368-B91A-4BDD-BDE8-68DCE287B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D368-B91A-4BDD-BDE8-68DCE287BA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3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D368-B91A-4BDD-BDE8-68DCE287BA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D368-B91A-4BDD-BDE8-68DCE287BA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3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4605A9-18B8-4043-A918-6835F628AC8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3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6196-1C42-486C-B713-530DF2FFD4AE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12252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6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7702-CF77-4C09-8D57-48B0FD7A2F4E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167140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F27B-A279-4CD9-A33E-72E26D60A7C3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44046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D45E-AF68-4D70-BB3F-88E8C6F00F7F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2112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0634C46-FB60-46DA-8F08-64AB20171EE3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534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Online Scheduling meets Queueing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(Part 1)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Nikhil Bansal (TU Eindhoven)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Adam Wierman (Caltech)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Flow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Classic single machine setting (with preemptions)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Jobs: 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,  release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Flow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/>
                  <a:t>(completion time – release time)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0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9813" y="3657600"/>
            <a:ext cx="14478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3713" y="3810000"/>
            <a:ext cx="24003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40698" y="3978244"/>
            <a:ext cx="7239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812" y="4494290"/>
            <a:ext cx="14478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22590" y="4494290"/>
            <a:ext cx="7239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20084" y="4494290"/>
            <a:ext cx="2123415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7612" y="4492780"/>
            <a:ext cx="353085" cy="1539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3065731" y="2988777"/>
            <a:ext cx="282542" cy="38684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812" y="5486400"/>
            <a:ext cx="8650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Objective: </a:t>
            </a:r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0000"/>
                </a:solidFill>
              </a:rPr>
              <a:t>total</a:t>
            </a:r>
            <a:r>
              <a:rPr lang="en-US" sz="2400" dirty="0" smtClean="0"/>
              <a:t>  (average) flow time</a:t>
            </a:r>
          </a:p>
          <a:p>
            <a:r>
              <a:rPr lang="en-US" sz="2400" dirty="0" smtClean="0"/>
              <a:t>                   </a:t>
            </a:r>
          </a:p>
          <a:p>
            <a:r>
              <a:rPr lang="en-US" dirty="0" smtClean="0"/>
              <a:t>What is the right policy (FIFO, Round Robin, LCFS, SJF, SRPT, …)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9812" y="3505200"/>
            <a:ext cx="55561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6064" y="332053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039" y="4970354"/>
            <a:ext cx="229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time of green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5"/>
            <a:ext cx="8229600" cy="1143000"/>
          </a:xfrm>
        </p:spPr>
        <p:txBody>
          <a:bodyPr/>
          <a:lstStyle/>
          <a:p>
            <a:r>
              <a:rPr lang="en-US" dirty="0" smtClean="0"/>
              <a:t>Total Flow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5344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Optimum algorithm: </a:t>
                </a:r>
                <a:r>
                  <a:rPr lang="en-US" sz="2400" dirty="0" smtClean="0"/>
                  <a:t>Shortest  Remaining Processing  Time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Work on the job with least remaining processing.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Useful fact:  </a:t>
                </a:r>
                <a:r>
                  <a:rPr lang="en-US" sz="2400" dirty="0" smtClean="0"/>
                  <a:t>Total flow time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(n(t) = number of unfinished jobs at time t.)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Proof: Suppose each job pays $1 at each time step it is alive.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Job j’s  payment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           So, total payment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Total payment at time t = n(t)          So, total payment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534400" cy="5410200"/>
              </a:xfrm>
              <a:blipFill rotWithShape="1">
                <a:blip r:embed="rId2"/>
                <a:stretch>
                  <a:fillRect l="-1071" t="-902" b="-14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47700" y="2510072"/>
            <a:ext cx="14478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662472"/>
            <a:ext cx="24003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8585" y="2510072"/>
            <a:ext cx="7239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173" y="3118162"/>
            <a:ext cx="14478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5951" y="3118162"/>
            <a:ext cx="7239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3445" y="3118162"/>
            <a:ext cx="2123415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90973" y="3116652"/>
            <a:ext cx="353085" cy="1539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1143000"/>
          </a:xfrm>
        </p:spPr>
        <p:txBody>
          <a:bodyPr/>
          <a:lstStyle/>
          <a:p>
            <a:r>
              <a:rPr lang="en-US" dirty="0" smtClean="0"/>
              <a:t>Competitive analysis for 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7772400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SRPT 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 competitive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every other (deterministic) policy there are lower bounds of (almost)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Remark: Any  (non-idling) algorithm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competitive.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Completely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settles</a:t>
                </a:r>
                <a:r>
                  <a:rPr lang="en-US" dirty="0" smtClean="0"/>
                  <a:t> the problem?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Can say much more,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coping </a:t>
                </a:r>
                <a:r>
                  <a:rPr lang="en-US" dirty="0" smtClean="0"/>
                  <a:t>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overly pessimistic bounds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2400" cy="4495800"/>
              </a:xfrm>
              <a:blipFill rotWithShape="0">
                <a:blip r:embed="rId2"/>
                <a:stretch>
                  <a:fillRect l="-1255" t="-1085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095"/>
            <a:ext cx="7772400" cy="1143000"/>
          </a:xfrm>
        </p:spPr>
        <p:txBody>
          <a:bodyPr/>
          <a:lstStyle/>
          <a:p>
            <a:r>
              <a:rPr lang="en-US" dirty="0" smtClean="0"/>
              <a:t>Queueing: Typical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7423" y="1203158"/>
                <a:ext cx="88392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M/G/1/PS        </a:t>
                </a:r>
                <a:r>
                  <a:rPr lang="en-US" dirty="0" err="1" smtClean="0"/>
                  <a:t>PS</a:t>
                </a:r>
                <a:r>
                  <a:rPr lang="en-US" dirty="0" smtClean="0"/>
                  <a:t> = Processor Sharing  (Round Robin)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E[T(x)] =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x/(1-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                     </a:t>
                </a:r>
                <a:r>
                  <a:rPr lang="en-US" dirty="0" smtClean="0"/>
                  <a:t>(avg. response time for job of size x)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So, E[T]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[E[T(x)]] 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 </a:t>
                </a:r>
                <a:r>
                  <a:rPr lang="en-US" i="1" dirty="0" smtClean="0"/>
                  <a:t>f(x) dx</a:t>
                </a:r>
                <a:r>
                  <a:rPr lang="en-US" dirty="0" smtClean="0"/>
                  <a:t>  = E[S</a:t>
                </a:r>
                <a:r>
                  <a:rPr lang="en-US" dirty="0"/>
                  <a:t>]/(</a:t>
                </a:r>
                <a:r>
                  <a:rPr lang="en-US" dirty="0" smtClean="0"/>
                  <a:t>1-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(Very) heuristic </a:t>
                </a:r>
                <a:r>
                  <a:rPr lang="en-US" dirty="0"/>
                  <a:t>argument:   </a:t>
                </a:r>
                <a:r>
                  <a:rPr lang="en-US" dirty="0" smtClean="0"/>
                  <a:t>Consider job J of size x.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Server busy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fraction of time  (so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/>
                  <a:t>fraction of time for x)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Interesting: E[T(x)]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does not depend </a:t>
                </a:r>
                <a:r>
                  <a:rPr lang="en-US" dirty="0" smtClean="0"/>
                  <a:t>on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distribution G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                   PS is very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“fair”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423" y="1203158"/>
                <a:ext cx="8839200" cy="5257800"/>
              </a:xfrm>
              <a:blipFill rotWithShape="0">
                <a:blip r:embed="rId2"/>
                <a:stretch>
                  <a:fillRect l="-1103" t="-927" b="-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025766" y="19050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1905000"/>
            <a:ext cx="1981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00" y="2514600"/>
            <a:ext cx="1981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86200" y="19050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44766" y="1909011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39966" y="19050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35166" y="19050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3518" y="2247900"/>
            <a:ext cx="144780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74635" y="1829549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35" y="1829549"/>
                <a:ext cx="42556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97971" y="1972324"/>
                <a:ext cx="438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71" y="1972324"/>
                <a:ext cx="43819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5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095"/>
            <a:ext cx="7772400" cy="1143000"/>
          </a:xfrm>
        </p:spPr>
        <p:txBody>
          <a:bodyPr/>
          <a:lstStyle/>
          <a:p>
            <a:r>
              <a:rPr lang="en-US" dirty="0" smtClean="0"/>
              <a:t>Queueing: Typical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8392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M/G/1/FIFO:   E[T(x)] =  E[Wait] + x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Wait</a:t>
                </a:r>
                <a:r>
                  <a:rPr lang="en-US" dirty="0" smtClean="0"/>
                  <a:t>  =   </a:t>
                </a:r>
                <a:r>
                  <a:rPr lang="en-US" dirty="0"/>
                  <a:t>P</a:t>
                </a:r>
                <a:r>
                  <a:rPr lang="en-US" dirty="0" smtClean="0"/>
                  <a:t>ending work when job arrives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E[Wait]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 smtClean="0"/>
                  <a:t>(depends 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second moment </a:t>
                </a:r>
                <a:r>
                  <a:rPr lang="en-US" dirty="0" smtClean="0"/>
                  <a:t>of S)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Eg</a:t>
                </a:r>
                <a:r>
                  <a:rPr lang="en-US" dirty="0" smtClean="0"/>
                  <a:t>: S = M with prob. 1/M,  else 1. So,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≈2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Say, E[A] = 4 , (so load = ½)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Average job wait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839200" cy="5029200"/>
              </a:xfrm>
              <a:blipFill rotWithShape="0">
                <a:blip r:embed="rId3"/>
                <a:stretch>
                  <a:fillRect l="-1034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68234" y="4419599"/>
            <a:ext cx="4636438" cy="1057002"/>
            <a:chOff x="3468234" y="4419599"/>
            <a:chExt cx="4636438" cy="1057002"/>
          </a:xfrm>
        </p:grpSpPr>
        <p:sp>
          <p:nvSpPr>
            <p:cNvPr id="5" name="Rectangle 4"/>
            <p:cNvSpPr/>
            <p:nvPr/>
          </p:nvSpPr>
          <p:spPr>
            <a:xfrm>
              <a:off x="6940465" y="5260609"/>
              <a:ext cx="74396" cy="177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7080" y="5272640"/>
              <a:ext cx="63967" cy="165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15187" y="5245769"/>
              <a:ext cx="81012" cy="184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52272" y="4419599"/>
              <a:ext cx="152400" cy="10110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66708" y="5272035"/>
              <a:ext cx="73594" cy="1872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10498" y="5261411"/>
              <a:ext cx="83219" cy="1768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29138" y="4450851"/>
              <a:ext cx="152400" cy="10110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8234" y="501493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42886" y="5230925"/>
              <a:ext cx="109890" cy="1696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19810" y="5220499"/>
              <a:ext cx="99062" cy="1648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24752" y="5210474"/>
              <a:ext cx="81012" cy="184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56365" y="5220499"/>
              <a:ext cx="81414" cy="151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19" y="121920"/>
            <a:ext cx="7772400" cy="1143000"/>
          </a:xfrm>
        </p:spPr>
        <p:txBody>
          <a:bodyPr/>
          <a:lstStyle/>
          <a:p>
            <a:r>
              <a:rPr lang="en-US" dirty="0" smtClean="0"/>
              <a:t>Test your queueing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56" y="1264920"/>
            <a:ext cx="8207943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Bus at a stop       (</a:t>
            </a:r>
            <a:r>
              <a:rPr lang="en-US" dirty="0" err="1" smtClean="0"/>
              <a:t>interarrival</a:t>
            </a:r>
            <a:r>
              <a:rPr lang="en-US" dirty="0" smtClean="0"/>
              <a:t> time = Poisson with mean 10 min.).</a:t>
            </a:r>
          </a:p>
          <a:p>
            <a:pPr marL="0" indent="0">
              <a:buNone/>
            </a:pPr>
            <a:r>
              <a:rPr lang="en-US" dirty="0" smtClean="0"/>
              <a:t>If a person lands up randomly, how long is the average  wait.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1)   5 minutes   (as </a:t>
            </a:r>
            <a:r>
              <a:rPr lang="en-US" dirty="0" err="1" smtClean="0"/>
              <a:t>interarrival</a:t>
            </a:r>
            <a:r>
              <a:rPr lang="en-US" dirty="0" smtClean="0"/>
              <a:t> time = 10) </a:t>
            </a:r>
          </a:p>
          <a:p>
            <a:pPr marL="457200" indent="-457200">
              <a:buAutoNum type="arabicParenR" startAt="2"/>
            </a:pPr>
            <a:r>
              <a:rPr lang="en-US" dirty="0" smtClean="0"/>
              <a:t>10 minutes  (memoryless)</a:t>
            </a:r>
          </a:p>
          <a:p>
            <a:pPr marL="457200" indent="-457200">
              <a:buAutoNum type="arabicParenR" startAt="2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Residual Excess Lemma:  </a:t>
            </a:r>
            <a:r>
              <a:rPr lang="en-US" dirty="0" smtClean="0"/>
              <a:t>For a random variable X, with 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728312" y="4516833"/>
            <a:ext cx="5257800" cy="716901"/>
            <a:chOff x="693019" y="4495798"/>
            <a:chExt cx="5257800" cy="716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019" y="4495800"/>
              <a:ext cx="5105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eft Brace 6"/>
            <p:cNvSpPr/>
            <p:nvPr/>
          </p:nvSpPr>
          <p:spPr>
            <a:xfrm rot="5400000" flipH="1">
              <a:off x="1008247" y="4186187"/>
              <a:ext cx="365760" cy="984985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5400000" flipH="1">
              <a:off x="2193757" y="4000098"/>
              <a:ext cx="365760" cy="1357162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5400000" flipH="1">
              <a:off x="3062838" y="4488179"/>
              <a:ext cx="365761" cy="381000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5400000" flipH="1">
              <a:off x="4158914" y="3777914"/>
              <a:ext cx="388219" cy="1823988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22986" y="4843367"/>
                  <a:ext cx="4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986" y="4843367"/>
                  <a:ext cx="48333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56619" y="4799871"/>
                  <a:ext cx="488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619" y="4799871"/>
                  <a:ext cx="48865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30444" y="4803079"/>
                  <a:ext cx="488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444" y="4803079"/>
                  <a:ext cx="48866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168050" y="4837313"/>
                  <a:ext cx="488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050" y="4837313"/>
                  <a:ext cx="48865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845419" y="4648200"/>
              <a:ext cx="5105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610934" y="2467266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Inspection paradox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Length biasing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1389" y="5643519"/>
                <a:ext cx="42591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: residual X if arrive randomly</a:t>
                </a:r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9" y="5643519"/>
                <a:ext cx="425911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6" t="-10526" r="-5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19" y="121920"/>
            <a:ext cx="7772400" cy="1143000"/>
          </a:xfrm>
        </p:spPr>
        <p:txBody>
          <a:bodyPr/>
          <a:lstStyle/>
          <a:p>
            <a:r>
              <a:rPr lang="en-US" dirty="0" smtClean="0"/>
              <a:t>Test your queueing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7456" y="1264920"/>
                <a:ext cx="8207943" cy="4648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Bus at a stop       (</a:t>
                </a:r>
                <a:r>
                  <a:rPr lang="en-US" dirty="0" err="1" smtClean="0"/>
                  <a:t>interarrival</a:t>
                </a:r>
                <a:r>
                  <a:rPr lang="en-US" dirty="0" smtClean="0"/>
                  <a:t> time = Poisson with mean 10 min.).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a person lands up randomly, how long is the average  wait.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 smtClean="0"/>
                  <a:t>1)   5 minutes   (as </a:t>
                </a:r>
                <a:r>
                  <a:rPr lang="en-US" dirty="0" err="1" smtClean="0"/>
                  <a:t>interarrival</a:t>
                </a:r>
                <a:r>
                  <a:rPr lang="en-US" dirty="0" smtClean="0"/>
                  <a:t> time = 10) </a:t>
                </a:r>
              </a:p>
              <a:p>
                <a:pPr marL="457200" indent="-457200">
                  <a:buAutoNum type="arabicParenR" startAt="2"/>
                </a:pPr>
                <a:r>
                  <a:rPr lang="en-US" dirty="0" smtClean="0"/>
                  <a:t>10 minutes  (memoryless)</a:t>
                </a:r>
              </a:p>
              <a:p>
                <a:pPr marL="457200" indent="-457200">
                  <a:buAutoNum type="arabicParenR" startAt="2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Residual Excess Lemma:  </a:t>
                </a:r>
                <a:r>
                  <a:rPr lang="en-US" dirty="0" smtClean="0"/>
                  <a:t>For a random variable X, with f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/(</a:t>
                </a:r>
                <a:r>
                  <a:rPr lang="en-US" i="1" dirty="0" smtClean="0"/>
                  <a:t>2E[X])</a:t>
                </a:r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Excess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dt / E[X]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456" y="1264920"/>
                <a:ext cx="8207943" cy="4648200"/>
              </a:xfrm>
              <a:blipFill rotWithShape="0">
                <a:blip r:embed="rId2"/>
                <a:stretch>
                  <a:fillRect l="-1114" t="-1050" r="-371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728312" y="4516833"/>
            <a:ext cx="5257800" cy="716901"/>
            <a:chOff x="693019" y="4495798"/>
            <a:chExt cx="5257800" cy="716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019" y="4495800"/>
              <a:ext cx="5105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eft Brace 6"/>
            <p:cNvSpPr/>
            <p:nvPr/>
          </p:nvSpPr>
          <p:spPr>
            <a:xfrm rot="5400000" flipH="1">
              <a:off x="1008247" y="4186187"/>
              <a:ext cx="365760" cy="984985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5400000" flipH="1">
              <a:off x="2193757" y="4000098"/>
              <a:ext cx="365760" cy="1357162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5400000" flipH="1">
              <a:off x="3062838" y="4488179"/>
              <a:ext cx="365761" cy="381000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5400000" flipH="1">
              <a:off x="4158914" y="3777914"/>
              <a:ext cx="388219" cy="1823988"/>
            </a:xfrm>
            <a:prstGeom prst="lef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22986" y="4843367"/>
                  <a:ext cx="4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986" y="4843367"/>
                  <a:ext cx="48333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56619" y="4799871"/>
                  <a:ext cx="488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619" y="4799871"/>
                  <a:ext cx="48865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30444" y="4803079"/>
                  <a:ext cx="488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444" y="4803079"/>
                  <a:ext cx="48866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168050" y="4837313"/>
                  <a:ext cx="488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050" y="4837313"/>
                  <a:ext cx="48865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845419" y="4648200"/>
              <a:ext cx="5105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502625" y="4333373"/>
            <a:ext cx="3662556" cy="1579747"/>
            <a:chOff x="5481444" y="4267200"/>
            <a:chExt cx="3662556" cy="157974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5867400" y="5234719"/>
              <a:ext cx="0" cy="58455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62600" y="5819274"/>
              <a:ext cx="3475522" cy="136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20000" y="5512960"/>
              <a:ext cx="0" cy="31995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477000" y="4799871"/>
              <a:ext cx="0" cy="103303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867400" y="5234719"/>
              <a:ext cx="609600" cy="55648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477000" y="4813907"/>
              <a:ext cx="1143000" cy="101218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7619999" y="5541033"/>
              <a:ext cx="304801" cy="27142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7924800" y="4267200"/>
              <a:ext cx="16844" cy="1579747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7918266" y="4280545"/>
              <a:ext cx="1225734" cy="102582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481444" y="5304888"/>
                  <a:ext cx="4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444" y="5304888"/>
                  <a:ext cx="48333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389023" y="5204675"/>
                  <a:ext cx="488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023" y="5204675"/>
                  <a:ext cx="48865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845334" y="4884018"/>
                  <a:ext cx="488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334" y="4884018"/>
                  <a:ext cx="48865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303141" y="5233734"/>
                  <a:ext cx="488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141" y="5233734"/>
                  <a:ext cx="48866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/>
          <p:cNvSpPr txBox="1"/>
          <p:nvPr/>
        </p:nvSpPr>
        <p:spPr>
          <a:xfrm>
            <a:off x="6610934" y="2467266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Inspection paradox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Length biasing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"/>
                <a:ext cx="8458200" cy="6477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M/G/1/SRPT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E[T(x)]  =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/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  +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𝑡𝑓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</m:oMath>
                </a14:m>
                <a:r>
                  <a:rPr lang="en-US" sz="2200" dirty="0" smtClean="0"/>
                  <a:t>(load of jobs of size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Consider job J of size x.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Wait:  </a:t>
                </a:r>
                <a:r>
                  <a:rPr lang="en-US" dirty="0" smtClean="0"/>
                  <a:t>Work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J sees when it enters.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2(1−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                 </a:t>
                </a:r>
                <a:r>
                  <a:rPr lang="en-US" sz="2000" dirty="0" smtClean="0"/>
                  <a:t>[just like FIFO]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square</a:t>
                </a:r>
                <a:r>
                  <a:rPr lang="en-US" dirty="0" smtClean="0"/>
                  <a:t> in the denominator?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Extra time:  </a:t>
                </a:r>
                <a:r>
                  <a:rPr lang="en-US" dirty="0" smtClean="0"/>
                  <a:t>When J’s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remaining size is t</a:t>
                </a:r>
                <a:r>
                  <a:rPr lang="en-US" dirty="0" smtClean="0"/>
                  <a:t>,  it is only getting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hare </a:t>
                </a:r>
                <a:r>
                  <a:rPr lang="en-US" dirty="0" smtClean="0"/>
                  <a:t>of the processor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"/>
                <a:ext cx="8458200" cy="6477000"/>
              </a:xfrm>
              <a:blipFill rotWithShape="0">
                <a:blip r:embed="rId2"/>
                <a:stretch>
                  <a:fillRect l="-1154" t="-753" b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362200" y="1447800"/>
            <a:ext cx="6312392" cy="735181"/>
            <a:chOff x="2362200" y="1447800"/>
            <a:chExt cx="6312392" cy="735181"/>
          </a:xfrm>
        </p:grpSpPr>
        <p:sp>
          <p:nvSpPr>
            <p:cNvPr id="5" name="Right Brace 4"/>
            <p:cNvSpPr/>
            <p:nvPr/>
          </p:nvSpPr>
          <p:spPr>
            <a:xfrm rot="5400000" flipV="1">
              <a:off x="3810000" y="0"/>
              <a:ext cx="381000" cy="3276600"/>
            </a:xfrm>
            <a:prstGeom prst="rightBrace">
              <a:avLst>
                <a:gd name="adj1" fmla="val 8333"/>
                <a:gd name="adj2" fmla="val 50683"/>
              </a:avLst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/>
            <p:cNvSpPr/>
            <p:nvPr/>
          </p:nvSpPr>
          <p:spPr>
            <a:xfrm rot="5400000" flipV="1">
              <a:off x="6770752" y="1043138"/>
              <a:ext cx="333676" cy="1143000"/>
            </a:xfrm>
            <a:prstGeom prst="rightBrace">
              <a:avLst>
                <a:gd name="adj1" fmla="val 8333"/>
                <a:gd name="adj2" fmla="val 50683"/>
              </a:avLst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1717307"/>
              <a:ext cx="3144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Wait time </a:t>
              </a:r>
              <a:r>
                <a:rPr lang="en-US" dirty="0" smtClean="0"/>
                <a:t>till job begins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97870" y="1721316"/>
              <a:ext cx="2776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Extra time </a:t>
              </a:r>
              <a:r>
                <a:rPr lang="en-US" dirty="0" smtClean="0"/>
                <a:t>till it ends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39082" y="3720390"/>
            <a:ext cx="2104918" cy="1066800"/>
            <a:chOff x="7039082" y="3720390"/>
            <a:chExt cx="2104918" cy="1066800"/>
          </a:xfrm>
        </p:grpSpPr>
        <p:sp>
          <p:nvSpPr>
            <p:cNvPr id="2" name="Rectangle 1"/>
            <p:cNvSpPr/>
            <p:nvPr/>
          </p:nvSpPr>
          <p:spPr>
            <a:xfrm>
              <a:off x="7097973" y="4406190"/>
              <a:ext cx="18711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402865" y="3720390"/>
              <a:ext cx="1741135" cy="1066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Pending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9082" y="4004685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96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"/>
                <a:ext cx="8458200" cy="6477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M/G/1/SRPT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E[T(x)]  =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/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  +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𝑡𝑓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</m:oMath>
                </a14:m>
                <a:r>
                  <a:rPr lang="en-US" sz="2200" dirty="0" smtClean="0"/>
                  <a:t>(load of jobs of size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E[T]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[E[T(x)]] 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 easy to work with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Impossible</a:t>
                </a:r>
                <a:r>
                  <a:rPr lang="en-US" dirty="0" smtClean="0"/>
                  <a:t> to see optimality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"/>
                <a:ext cx="8458200" cy="6477000"/>
              </a:xfrm>
              <a:blipFill rotWithShape="0">
                <a:blip r:embed="rId2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3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7772400" cy="1143000"/>
          </a:xfrm>
        </p:spPr>
        <p:txBody>
          <a:bodyPr/>
          <a:lstStyle/>
          <a:p>
            <a:r>
              <a:rPr lang="en-US" dirty="0" smtClean="0"/>
              <a:t>Various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67" y="3352800"/>
            <a:ext cx="85344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Competitive Analysis            </a:t>
            </a:r>
            <a:r>
              <a:rPr lang="en-US" sz="2400" dirty="0" smtClean="0">
                <a:solidFill>
                  <a:srgbClr val="0070C0"/>
                </a:solidFill>
              </a:rPr>
              <a:t>Queueing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i="1" dirty="0" smtClean="0"/>
              <a:t>Relative</a:t>
            </a:r>
            <a:r>
              <a:rPr lang="en-US" sz="2400" dirty="0" smtClean="0"/>
              <a:t> to best                      </a:t>
            </a:r>
            <a:r>
              <a:rPr lang="en-US" sz="2400" i="1" dirty="0" smtClean="0"/>
              <a:t>Absolute</a:t>
            </a:r>
            <a:r>
              <a:rPr lang="en-US" sz="2400" dirty="0" smtClean="0"/>
              <a:t> guarantees </a:t>
            </a:r>
          </a:p>
          <a:p>
            <a:pPr marL="0" indent="0">
              <a:buNone/>
            </a:pPr>
            <a:r>
              <a:rPr lang="en-US" sz="2400" i="1" dirty="0" smtClean="0"/>
              <a:t>Worst case </a:t>
            </a:r>
            <a:r>
              <a:rPr lang="en-US" sz="2400" dirty="0" smtClean="0"/>
              <a:t>inputs                  </a:t>
            </a:r>
            <a:r>
              <a:rPr lang="en-US" sz="2400" i="1" dirty="0" smtClean="0"/>
              <a:t>Stochastic</a:t>
            </a:r>
            <a:r>
              <a:rPr lang="en-US" sz="2400" dirty="0" smtClean="0"/>
              <a:t> inputs</a:t>
            </a:r>
          </a:p>
          <a:p>
            <a:pPr marL="0" indent="0">
              <a:buNone/>
            </a:pPr>
            <a:r>
              <a:rPr lang="en-US" sz="2400" i="1" dirty="0" smtClean="0"/>
              <a:t>Robust</a:t>
            </a:r>
            <a:r>
              <a:rPr lang="en-US" sz="2400" dirty="0" smtClean="0"/>
              <a:t> algorithm                   Optimized to </a:t>
            </a:r>
            <a:r>
              <a:rPr lang="en-US" sz="2400" i="1" dirty="0" smtClean="0"/>
              <a:t>workloads </a:t>
            </a:r>
            <a:r>
              <a:rPr lang="en-US" sz="2400" dirty="0" smtClean="0"/>
              <a:t>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Can we use insights from each other?</a:t>
            </a:r>
          </a:p>
          <a:p>
            <a:pPr marL="0" indent="0">
              <a:buNone/>
            </a:pPr>
            <a:r>
              <a:rPr lang="en-US" sz="2400" dirty="0" smtClean="0"/>
              <a:t>Design good algorithms that combine </a:t>
            </a:r>
            <a:r>
              <a:rPr lang="en-US" dirty="0" smtClean="0"/>
              <a:t>insights from</a:t>
            </a:r>
            <a:r>
              <a:rPr lang="en-US" sz="2400" dirty="0" smtClean="0"/>
              <a:t> both areas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650729"/>
            <a:ext cx="559724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Objective:    Waiting time, fairness, …</a:t>
            </a:r>
          </a:p>
          <a:p>
            <a:r>
              <a:rPr lang="en-US" sz="2300" dirty="0" smtClean="0"/>
              <a:t>Constraints: Preemption, deadlines …  </a:t>
            </a:r>
          </a:p>
          <a:p>
            <a:r>
              <a:rPr lang="en-US" sz="2300" dirty="0" smtClean="0"/>
              <a:t>Setting:        Multiple machines, networks … </a:t>
            </a:r>
            <a:endParaRPr lang="en-US" sz="2300" dirty="0"/>
          </a:p>
        </p:txBody>
      </p:sp>
      <p:sp>
        <p:nvSpPr>
          <p:cNvPr id="7" name="Rectangle 6"/>
          <p:cNvSpPr/>
          <p:nvPr/>
        </p:nvSpPr>
        <p:spPr>
          <a:xfrm>
            <a:off x="698634" y="1461447"/>
            <a:ext cx="14478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75034" y="2265149"/>
            <a:ext cx="228600" cy="567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41766" y="2036549"/>
            <a:ext cx="223868" cy="79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56034" y="2417549"/>
            <a:ext cx="228600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524265" y="3282434"/>
            <a:ext cx="1645002" cy="2687999"/>
            <a:chOff x="7524265" y="3282434"/>
            <a:chExt cx="1645002" cy="2687999"/>
          </a:xfrm>
        </p:grpSpPr>
        <p:sp>
          <p:nvSpPr>
            <p:cNvPr id="4" name="Oval 3"/>
            <p:cNvSpPr/>
            <p:nvPr/>
          </p:nvSpPr>
          <p:spPr>
            <a:xfrm>
              <a:off x="7810500" y="3324644"/>
              <a:ext cx="990600" cy="2209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7848600" y="5014691"/>
              <a:ext cx="838200" cy="14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88471" y="5014691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bad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4265" y="5508768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Space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962900" y="3590223"/>
              <a:ext cx="632460" cy="56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883720" y="3888026"/>
              <a:ext cx="838200" cy="14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825567" y="4194652"/>
              <a:ext cx="975533" cy="229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099096" y="328243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D1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98031" y="356348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D2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96745" y="385692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D3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46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load approaches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does the performance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E[T] </a:t>
                </a:r>
                <a:r>
                  <a:rPr lang="en-US" dirty="0" smtClean="0"/>
                  <a:t>degrade as function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load?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M/G/1/FIFO                     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M/G/1/PS = M/G/1/LCFS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Is the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dependence on load inherent?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926263" y="4114800"/>
            <a:ext cx="1074737" cy="1505297"/>
            <a:chOff x="6926263" y="4114800"/>
            <a:chExt cx="1074737" cy="1505297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926263" y="5257800"/>
              <a:ext cx="1074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926263" y="4114800"/>
              <a:ext cx="1074737" cy="990600"/>
            </a:xfrm>
            <a:custGeom>
              <a:avLst/>
              <a:gdLst>
                <a:gd name="T0" fmla="*/ 0 w 1072"/>
                <a:gd name="T1" fmla="*/ 1296 h 1296"/>
                <a:gd name="T2" fmla="*/ 336 w 1072"/>
                <a:gd name="T3" fmla="*/ 1248 h 1296"/>
                <a:gd name="T4" fmla="*/ 672 w 1072"/>
                <a:gd name="T5" fmla="*/ 1152 h 1296"/>
                <a:gd name="T6" fmla="*/ 960 w 1072"/>
                <a:gd name="T7" fmla="*/ 912 h 1296"/>
                <a:gd name="T8" fmla="*/ 1056 w 1072"/>
                <a:gd name="T9" fmla="*/ 144 h 1296"/>
                <a:gd name="T10" fmla="*/ 1056 w 1072"/>
                <a:gd name="T11" fmla="*/ 48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1296">
                  <a:moveTo>
                    <a:pt x="0" y="1296"/>
                  </a:moveTo>
                  <a:cubicBezTo>
                    <a:pt x="112" y="1284"/>
                    <a:pt x="224" y="1272"/>
                    <a:pt x="336" y="1248"/>
                  </a:cubicBezTo>
                  <a:cubicBezTo>
                    <a:pt x="448" y="1224"/>
                    <a:pt x="568" y="1208"/>
                    <a:pt x="672" y="1152"/>
                  </a:cubicBezTo>
                  <a:cubicBezTo>
                    <a:pt x="776" y="1096"/>
                    <a:pt x="896" y="1080"/>
                    <a:pt x="960" y="912"/>
                  </a:cubicBezTo>
                  <a:cubicBezTo>
                    <a:pt x="1024" y="744"/>
                    <a:pt x="1040" y="288"/>
                    <a:pt x="1056" y="144"/>
                  </a:cubicBezTo>
                  <a:cubicBezTo>
                    <a:pt x="1072" y="0"/>
                    <a:pt x="1064" y="24"/>
                    <a:pt x="1056" y="4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305721" y="5158432"/>
              <a:ext cx="3158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  <a:buFontTx/>
                <a:buNone/>
              </a:pPr>
              <a:r>
                <a:rPr lang="en-US" dirty="0">
                  <a:latin typeface="Symbol" pitchFamily="18" charset="2"/>
                  <a:sym typeface="Symbol" pitchFamily="18" charset="2"/>
                </a:rPr>
                <a:t>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9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152400"/>
            <a:ext cx="7772400" cy="1143000"/>
          </a:xfrm>
        </p:spPr>
        <p:txBody>
          <a:bodyPr/>
          <a:lstStyle/>
          <a:p>
            <a:r>
              <a:rPr lang="en-US" dirty="0" smtClean="0"/>
              <a:t>Not necessarily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763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[Bansal’05]  M/M/1/SRPT   (1+o(1)) E[S]/( (1-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 smtClean="0"/>
                  <a:t>)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log(e/(1-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)) 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M/M/1: </a:t>
                </a:r>
                <a:r>
                  <a:rPr lang="en-US" dirty="0" smtClean="0"/>
                  <a:t>For any blind policy (not using sizes in scheduling decision)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E[T]=   E[S</a:t>
                </a:r>
                <a:r>
                  <a:rPr lang="en-US" dirty="0"/>
                  <a:t>]/</a:t>
                </a:r>
                <a:r>
                  <a:rPr lang="en-US" dirty="0">
                    <a:solidFill>
                      <a:srgbClr val="FF0000"/>
                    </a:solidFill>
                  </a:rPr>
                  <a:t>(1-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Blind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FCFS (FIFO),  PS, </a:t>
                </a:r>
                <a:r>
                  <a:rPr lang="en-US" sz="2000" dirty="0" smtClean="0"/>
                  <a:t>LCFS,  </a:t>
                </a:r>
                <a:r>
                  <a:rPr lang="en-US" sz="2000" dirty="0"/>
                  <a:t>SETF (FB</a:t>
                </a:r>
                <a:r>
                  <a:rPr lang="en-US" sz="2000" dirty="0" smtClean="0"/>
                  <a:t>)              SRPT</a:t>
                </a:r>
                <a:r>
                  <a:rPr lang="en-US" sz="2000" dirty="0"/>
                  <a:t>, SJF: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000" dirty="0"/>
                  <a:t> blind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Price of  “non-clairvoyance”?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/>
                  <a:t>SRPT proof: Brute force calculation</a:t>
                </a:r>
              </a:p>
              <a:p>
                <a:pPr marL="0" indent="0">
                  <a:buNone/>
                </a:pPr>
                <a:r>
                  <a:rPr lang="en-US" dirty="0"/>
                  <a:t>But idea motivated by competitive analysis (will see later)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gap,  but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grows slowl</a:t>
                </a:r>
                <a:r>
                  <a:rPr lang="en-US" dirty="0" smtClean="0"/>
                  <a:t>y,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blind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SRPT </a:t>
                </a:r>
                <a:r>
                  <a:rPr lang="en-US" dirty="0" smtClean="0"/>
                  <a:t>for M/M/1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763000" cy="5257800"/>
              </a:xfrm>
              <a:blipFill rotWithShape="0">
                <a:blip r:embed="rId3"/>
                <a:stretch>
                  <a:fillRect l="-1043" t="-928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0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intriguing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534400" cy="4648200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[Bansal, Gamarnik’06]:  </a:t>
                </a:r>
                <a:r>
                  <a:rPr lang="en-US" dirty="0"/>
                  <a:t>For </a:t>
                </a:r>
                <a:r>
                  <a:rPr lang="en-US" sz="2200" dirty="0"/>
                  <a:t>M/</a:t>
                </a:r>
                <a:r>
                  <a:rPr lang="en-US" sz="2200" dirty="0">
                    <a:solidFill>
                      <a:srgbClr val="FF0000"/>
                    </a:solidFill>
                  </a:rPr>
                  <a:t>G</a:t>
                </a:r>
                <a:r>
                  <a:rPr lang="en-US" sz="2200" dirty="0"/>
                  <a:t>/1/SRPT</a:t>
                </a:r>
                <a:r>
                  <a:rPr lang="en-US" dirty="0"/>
                  <a:t>,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E[T]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/>
                  <a:t>E[S]/</a:t>
                </a:r>
                <a:r>
                  <a:rPr lang="en-US" dirty="0">
                    <a:solidFill>
                      <a:srgbClr val="0070C0"/>
                    </a:solidFill>
                  </a:rPr>
                  <a:t>log(e/(1-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))   </a:t>
                </a:r>
                <a:r>
                  <a:rPr lang="en-US" dirty="0" smtClean="0"/>
                  <a:t>  for  S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0000"/>
                    </a:solidFill>
                  </a:rPr>
                  <a:t>Pareto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(1&lt; </m:t>
                    </m:r>
                    <m:r>
                      <a:rPr lang="en-US" sz="2000" i="1" dirty="0">
                        <a:latin typeface="Cambria Math"/>
                      </a:rPr>
                      <m:t>𝛼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2000" i="1" dirty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Pareto(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) =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𝑆𝑖𝑧𝑒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 &gt;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(more systematically studied by Lin,Wierman,Zwart’11]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200" dirty="0"/>
                  <a:t>M/G/1/PS:  </a:t>
                </a:r>
                <a:r>
                  <a:rPr lang="en-US" sz="2200" dirty="0" smtClean="0"/>
                  <a:t>E[T] </a:t>
                </a:r>
                <a:r>
                  <a:rPr lang="en-US" sz="2200" dirty="0"/>
                  <a:t>= </a:t>
                </a:r>
                <a:r>
                  <a:rPr lang="en-US" sz="2200" dirty="0" smtClean="0"/>
                  <a:t>E[S]/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</a:rPr>
                  <a:t>1-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)    </a:t>
                </a:r>
                <a:r>
                  <a:rPr lang="en-US" sz="2200" dirty="0" smtClean="0"/>
                  <a:t>(SRPT 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exponentially</a:t>
                </a:r>
                <a:r>
                  <a:rPr lang="en-US" sz="2200" dirty="0" smtClean="0"/>
                  <a:t> better than PS here)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However, for this distribution,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SETF (also blind)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 smtClean="0"/>
                  <a:t>SRPT.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SETF: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Shortest Elapsed time First  </a:t>
                </a:r>
                <a:r>
                  <a:rPr lang="en-US" dirty="0" smtClean="0"/>
                  <a:t>(also MLF, FB)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534400" cy="4648200"/>
              </a:xfrm>
              <a:blipFill rotWithShape="0">
                <a:blip r:embed="rId3"/>
                <a:stretch>
                  <a:fillRect l="-1071" t="-1050" r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398828" y="5561396"/>
            <a:ext cx="7071404" cy="1069207"/>
            <a:chOff x="1371600" y="5575433"/>
            <a:chExt cx="7071404" cy="1069207"/>
          </a:xfrm>
        </p:grpSpPr>
        <p:sp>
          <p:nvSpPr>
            <p:cNvPr id="5" name="Rectangle 4"/>
            <p:cNvSpPr/>
            <p:nvPr/>
          </p:nvSpPr>
          <p:spPr>
            <a:xfrm>
              <a:off x="1371600" y="5791200"/>
              <a:ext cx="228600" cy="838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6019399"/>
              <a:ext cx="228601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400" y="5791200"/>
              <a:ext cx="228600" cy="838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23760" y="6324600"/>
              <a:ext cx="24324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3519" y="6019399"/>
              <a:ext cx="228601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37079" y="5790799"/>
              <a:ext cx="228600" cy="838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29759" y="6326204"/>
              <a:ext cx="24324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33519" y="6324199"/>
              <a:ext cx="243240" cy="304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02939" y="6030628"/>
              <a:ext cx="228601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37279" y="5806440"/>
              <a:ext cx="228600" cy="838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1918" y="6223133"/>
              <a:ext cx="213961" cy="41388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03743" y="6223133"/>
              <a:ext cx="227797" cy="4170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88632" y="6027420"/>
              <a:ext cx="228601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22972" y="5803232"/>
              <a:ext cx="228600" cy="838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37611" y="6219925"/>
              <a:ext cx="213961" cy="41388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89436" y="6219925"/>
              <a:ext cx="227797" cy="4170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14403" y="5575433"/>
              <a:ext cx="228601" cy="105837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828800" y="6322595"/>
              <a:ext cx="4572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429000" y="6329413"/>
              <a:ext cx="4572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181600" y="6336231"/>
              <a:ext cx="4572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629400" y="6322595"/>
              <a:ext cx="4572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4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Natural question: </a:t>
                </a:r>
                <a:r>
                  <a:rPr lang="en-US" dirty="0"/>
                  <a:t>I</a:t>
                </a:r>
                <a:r>
                  <a:rPr lang="en-US" dirty="0" smtClean="0"/>
                  <a:t>s </a:t>
                </a:r>
                <a:r>
                  <a:rPr lang="en-US" dirty="0"/>
                  <a:t>there always </a:t>
                </a:r>
                <a:r>
                  <a:rPr lang="en-US" dirty="0" smtClean="0"/>
                  <a:t>a blind </a:t>
                </a:r>
                <a:r>
                  <a:rPr lang="en-US" dirty="0"/>
                  <a:t>policy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close to SRPT</a:t>
                </a:r>
                <a:r>
                  <a:rPr lang="en-US" dirty="0" smtClean="0"/>
                  <a:t>  for every job size distribution G?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much can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gap</a:t>
                </a:r>
                <a:r>
                  <a:rPr lang="en-US" dirty="0" smtClean="0"/>
                  <a:t> be?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 [Bansal, </a:t>
                </a:r>
                <a:r>
                  <a:rPr lang="en-US" dirty="0" err="1" smtClean="0"/>
                  <a:t>Kamphorst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Zwart</a:t>
                </a:r>
                <a:r>
                  <a:rPr lang="en-US" dirty="0" smtClean="0"/>
                  <a:t>] :  </a:t>
                </a:r>
                <a:r>
                  <a:rPr lang="en-US" dirty="0"/>
                  <a:t>For any G/G/1 </a:t>
                </a:r>
                <a:r>
                  <a:rPr lang="en-US" dirty="0" smtClean="0"/>
                  <a:t>system,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Best blind policy </a:t>
                </a:r>
                <a:r>
                  <a:rPr lang="en-US" dirty="0"/>
                  <a:t>is within  </a:t>
                </a:r>
                <a:r>
                  <a:rPr lang="en-US" dirty="0">
                    <a:solidFill>
                      <a:srgbClr val="0070C0"/>
                    </a:solidFill>
                  </a:rPr>
                  <a:t>O(log (1/(1-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)))  </a:t>
                </a:r>
                <a:r>
                  <a:rPr lang="en-US" dirty="0"/>
                  <a:t>of SRPT.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 moment </a:t>
                </a:r>
                <a:r>
                  <a:rPr lang="en-US" dirty="0"/>
                  <a:t>of S</a:t>
                </a:r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finite,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Based on results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competitive analysis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r="-1020" b="-5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3192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kern="0" dirty="0" smtClean="0"/>
              <a:t>What about general distributions?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118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839200" cy="1143000"/>
          </a:xfrm>
        </p:spPr>
        <p:txBody>
          <a:bodyPr/>
          <a:lstStyle/>
          <a:p>
            <a:r>
              <a:rPr lang="en-US" dirty="0" smtClean="0"/>
              <a:t>Blind Policies: Competitive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  [</a:t>
                </a:r>
                <a:r>
                  <a:rPr lang="en-US" dirty="0" err="1" smtClean="0"/>
                  <a:t>Motwani</a:t>
                </a:r>
                <a:r>
                  <a:rPr lang="en-US" dirty="0" smtClean="0"/>
                  <a:t>, Phillips, </a:t>
                </a:r>
                <a:r>
                  <a:rPr lang="en-US" dirty="0" err="1" smtClean="0"/>
                  <a:t>Torng</a:t>
                </a:r>
                <a:r>
                  <a:rPr lang="en-US" dirty="0" smtClean="0"/>
                  <a:t> 94]:  Any (deterministic) blind policy must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competitive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0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04800"/>
                <a:ext cx="7772400" cy="5791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Processing Sharing </a:t>
                </a:r>
                <a:r>
                  <a:rPr lang="en-US" sz="2400" dirty="0" smtClean="0"/>
                  <a:t>PS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(Time-sharing, Round Robin)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competitive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Shortest</a:t>
                </a:r>
                <a:r>
                  <a:rPr lang="en-US" sz="2400" dirty="0" smtClean="0"/>
                  <a:t> Elapsed time First (SETF)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 competitive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 smtClean="0"/>
                  <a:t>Competitive ratio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too pessimistic </a:t>
                </a:r>
                <a:r>
                  <a:rPr lang="en-US" sz="2400" dirty="0" smtClean="0"/>
                  <a:t>to give any good insight?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04800"/>
                <a:ext cx="7772400" cy="5791200"/>
              </a:xfrm>
              <a:blipFill rotWithShape="0"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742058" y="1266553"/>
            <a:ext cx="16002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36814" y="1731009"/>
            <a:ext cx="859972" cy="103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96786" y="1936023"/>
            <a:ext cx="580571" cy="103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90058" y="2173696"/>
            <a:ext cx="395514" cy="7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32744" y="2347867"/>
            <a:ext cx="272143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36614" y="1476103"/>
            <a:ext cx="16002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01381" y="16035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1887" y="186847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1/2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6955487" y="212247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1/3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7543316" y="233293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1/4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7992935" y="243495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1/5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4419600" y="3907426"/>
            <a:ext cx="16002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49925" y="4134212"/>
            <a:ext cx="16002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28782" y="4364626"/>
            <a:ext cx="16002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7772400" cy="1143000"/>
          </a:xfrm>
        </p:spPr>
        <p:txBody>
          <a:bodyPr/>
          <a:lstStyle/>
          <a:p>
            <a:r>
              <a:rPr lang="en-US" dirty="0" smtClean="0"/>
              <a:t>Coping with pessimistic nature  of </a:t>
            </a:r>
            <a:r>
              <a:rPr lang="en-US" dirty="0"/>
              <a:t>w</a:t>
            </a:r>
            <a:r>
              <a:rPr lang="en-US" dirty="0" smtClean="0"/>
              <a:t>orst case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153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Worst case instances are quite contrived.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Resource Augmentation (</a:t>
                </a:r>
                <a:r>
                  <a:rPr lang="en-US" sz="2400" dirty="0" err="1" smtClean="0"/>
                  <a:t>Kalyanasundaram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Pruhs</a:t>
                </a:r>
                <a:r>
                  <a:rPr lang="en-US" sz="2400" dirty="0" smtClean="0"/>
                  <a:t> 95):  Give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online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slight advantage </a:t>
                </a:r>
                <a:r>
                  <a:rPr lang="en-US" sz="2400" dirty="0" smtClean="0"/>
                  <a:t>over offline algorithm (e.g. faster server).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SETF</a:t>
                </a:r>
                <a:r>
                  <a:rPr lang="en-US" sz="2400" dirty="0" smtClean="0"/>
                  <a:t>: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1+</m:t>
                    </m:r>
                    <m:r>
                      <a:rPr lang="en-US" sz="2400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) speed,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400" b="0" i="0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/>
                  <a:t>competitive,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sz="2400" i="1" dirty="0" smtClean="0">
                        <a:latin typeface="Cambria Math"/>
                      </a:rPr>
                      <m:t>&gt;0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PS:   Needs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at least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speed 2</a:t>
                </a:r>
                <a:r>
                  <a:rPr lang="en-US" sz="2400" dirty="0" smtClean="0"/>
                  <a:t>, to be competitive.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Captures intuition that FB is superior to PS. 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153400" cy="5257800"/>
              </a:xfrm>
              <a:blipFill rotWithShape="0">
                <a:blip r:embed="rId2"/>
                <a:stretch>
                  <a:fillRect l="-1121" t="-928" r="-897" b="-18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nbansal\Desktop\Research\stocflowsq\journal\jacmaveop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17258"/>
            <a:ext cx="2971275" cy="23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bansal\Desktop\Research\stocflowsq\journal\jacmaveonop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75543"/>
            <a:ext cx="3265139" cy="26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3058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Can use random coin tosses in the algorithm.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(adversary knows the algorithm but not the outcome of tosses: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“oblivious”)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Randomized competitive ratio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 dirty="0" smtClean="0">
                                <a:latin typeface="Cambria Math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E</m:t>
                        </m:r>
                      </m:e>
                    </m:func>
                  </m:oMath>
                </a14:m>
                <a:r>
                  <a:rPr lang="en-US" sz="2400" dirty="0" smtClean="0"/>
                  <a:t>[</a:t>
                </a:r>
                <a:r>
                  <a:rPr lang="en-US" sz="2400" dirty="0" err="1" smtClean="0"/>
                  <a:t>Alg</a:t>
                </a:r>
                <a:r>
                  <a:rPr lang="en-US" sz="2400" dirty="0" smtClean="0"/>
                  <a:t>(I)]/ Opt(I)     </a:t>
                </a:r>
                <a:r>
                  <a:rPr lang="en-US" sz="2000" dirty="0" smtClean="0"/>
                  <a:t>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RMLF</a:t>
                </a:r>
                <a:r>
                  <a:rPr lang="en-US" sz="2400" dirty="0" smtClean="0"/>
                  <a:t> (randomized multi-level feedback):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O(log n)</a:t>
                </a:r>
                <a:r>
                  <a:rPr lang="en-US" sz="2400" dirty="0" smtClean="0"/>
                  <a:t> competitive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Classes: [1,2]  [2,4] [4,8] …    Per class, each job picks a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random</a:t>
                </a:r>
                <a:r>
                  <a:rPr lang="en-US" sz="2000" dirty="0" smtClean="0"/>
                  <a:t> threshold</a:t>
                </a:r>
              </a:p>
              <a:p>
                <a:pPr marL="0" indent="0">
                  <a:buNone/>
                </a:pPr>
                <a:r>
                  <a:rPr lang="en-US" sz="2000" dirty="0"/>
                  <a:t>(</a:t>
                </a:r>
                <a:r>
                  <a:rPr lang="en-US" sz="2000" dirty="0" err="1"/>
                  <a:t>Kalyanasundaram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Pruhs’97, </a:t>
                </a:r>
                <a:r>
                  <a:rPr lang="en-US" sz="2000" dirty="0" err="1" smtClean="0"/>
                  <a:t>Becchetti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Leonardi</a:t>
                </a:r>
                <a:r>
                  <a:rPr lang="en-US" sz="2000" dirty="0" smtClean="0"/>
                  <a:t>’ 01)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Contrast: Any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deterministic </a:t>
                </a:r>
                <a:r>
                  <a:rPr lang="en-US" sz="2000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1/3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/>
                  <a:t>competitive</a:t>
                </a: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305800" cy="4953000"/>
              </a:xfrm>
              <a:blipFill rotWithShape="0">
                <a:blip r:embed="rId2"/>
                <a:stretch>
                  <a:fillRect l="-1175" t="-985" b="-1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752600" y="4876800"/>
            <a:ext cx="6574656" cy="1066800"/>
            <a:chOff x="3733800" y="4885487"/>
            <a:chExt cx="5796234" cy="1066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733800" y="5952287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33800" y="5723687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5723687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33800" y="5571287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733800" y="5342687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257800" y="5342687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33800" y="5114087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33800" y="4885487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57800" y="4885487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946468" y="5054478"/>
                  <a:ext cx="3583566" cy="774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/>
                        </a:rPr>
                        <m:t>Class</m:t>
                      </m:r>
                      <m:r>
                        <a:rPr lang="en-US" sz="20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/>
                        </a:rPr>
                        <m:t>i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threshold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2000" i="0" dirty="0" smtClean="0">
                          <a:latin typeface="Cambria Math"/>
                        </a:rPr>
                        <m:t>:  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000" i="1" dirty="0" smtClean="0">
                          <a:latin typeface="Cambria Math"/>
                        </a:rPr>
                        <m:t>– 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    </a:t>
                  </a:r>
                </a:p>
                <a:p>
                  <a:r>
                    <a:rPr lang="en-US" sz="2000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smtClean="0"/>
                    <a:t>= truncated exponential)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6468" y="5054478"/>
                  <a:ext cx="3583566" cy="7743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99" b="-102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4876800" y="5791200"/>
              <a:ext cx="152400" cy="161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521200" y="5782513"/>
              <a:ext cx="152400" cy="161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76800" y="5410200"/>
              <a:ext cx="152400" cy="161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191000" y="5782513"/>
              <a:ext cx="152400" cy="161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76800" y="4919243"/>
              <a:ext cx="152400" cy="161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07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MLF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O(log n)</a:t>
                </a:r>
                <a:r>
                  <a:rPr lang="en-US" dirty="0" smtClean="0"/>
                  <a:t> ratio is best possible.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Bad example: Suppose give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dirty="0" smtClean="0"/>
                  <a:t>jobs at time 0.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Size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Exponential</a:t>
                </a:r>
                <a:r>
                  <a:rPr lang="en-US" dirty="0" smtClean="0"/>
                  <a:t> with mean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At time t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0.99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OPT: 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0.99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jobs </a:t>
                </a:r>
                <a:r>
                  <a:rPr lang="en-US" dirty="0" smtClean="0"/>
                  <a:t>remaining of </a:t>
                </a:r>
                <a:r>
                  <a:rPr lang="en-US" dirty="0"/>
                  <a:t>size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Blind: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0.99 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jobs, remaining size 1  (memoryless)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M/M/1/SRPT: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 n  </a:t>
                </a:r>
                <a:r>
                  <a:rPr lang="en-US" dirty="0" smtClean="0"/>
                  <a:t>gap may give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 as E[N]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t="-1050" b="-8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7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"/>
            <a:ext cx="7772400" cy="1143000"/>
          </a:xfrm>
        </p:spPr>
        <p:txBody>
          <a:bodyPr/>
          <a:lstStyle/>
          <a:p>
            <a:r>
              <a:rPr lang="en-US" dirty="0" smtClean="0"/>
              <a:t>Plan for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Basic Terminology  </a:t>
            </a:r>
          </a:p>
          <a:p>
            <a:pPr marL="0" indent="0">
              <a:buNone/>
            </a:pPr>
            <a:r>
              <a:rPr lang="en-US" sz="2400" dirty="0" smtClean="0"/>
              <a:t>Flavor of results, techniques (queueing)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Case study: </a:t>
            </a:r>
            <a:r>
              <a:rPr lang="en-US" sz="2400" dirty="0" smtClean="0"/>
              <a:t>Minimizing </a:t>
            </a:r>
            <a:r>
              <a:rPr lang="en-US" sz="2400" dirty="0" smtClean="0">
                <a:solidFill>
                  <a:srgbClr val="0070C0"/>
                </a:solidFill>
              </a:rPr>
              <a:t>flow time (response or sojourn time)</a:t>
            </a:r>
          </a:p>
          <a:p>
            <a:pPr marL="0" indent="0">
              <a:buNone/>
            </a:pPr>
            <a:r>
              <a:rPr lang="en-US" sz="2400" dirty="0" smtClean="0"/>
              <a:t>                    </a:t>
            </a:r>
            <a:r>
              <a:rPr lang="en-US" dirty="0" smtClean="0"/>
              <a:t>How</a:t>
            </a:r>
            <a:r>
              <a:rPr lang="en-US" sz="2400" dirty="0" smtClean="0"/>
              <a:t> insights from one help another?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Other</a:t>
            </a:r>
            <a:r>
              <a:rPr lang="en-US" sz="2400" dirty="0" smtClean="0"/>
              <a:t> possible directions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case studies  (part 2) [Adam]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04800"/>
                <a:ext cx="8229600" cy="6324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err="1" smtClean="0"/>
                  <a:t>Thm</a:t>
                </a:r>
                <a:r>
                  <a:rPr lang="en-US" sz="2400" dirty="0" smtClean="0"/>
                  <a:t> [Bansal, </a:t>
                </a:r>
                <a:r>
                  <a:rPr lang="en-US" sz="2400" dirty="0" err="1" smtClean="0"/>
                  <a:t>Kamphors</a:t>
                </a:r>
                <a:r>
                  <a:rPr lang="en-US" dirty="0" err="1" smtClean="0"/>
                  <a:t>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Zwart</a:t>
                </a:r>
                <a:r>
                  <a:rPr lang="en-US" sz="2400" dirty="0" smtClean="0"/>
                  <a:t>]: For any G/G/1 system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Best blind policy </a:t>
                </a:r>
                <a:r>
                  <a:rPr lang="en-US" sz="2400" dirty="0" smtClean="0"/>
                  <a:t>is within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O(log (1/(1-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)))  </a:t>
                </a:r>
                <a:r>
                  <a:rPr lang="en-US" sz="2400" dirty="0" smtClean="0"/>
                  <a:t>of SRPT.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 moment of size distribution is finite.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Idea: </a:t>
                </a:r>
                <a:r>
                  <a:rPr lang="en-US" dirty="0" smtClean="0"/>
                  <a:t>Queueing system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distribution</a:t>
                </a:r>
                <a:r>
                  <a:rPr lang="en-US" dirty="0" smtClean="0"/>
                  <a:t> over infinite instances.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Fact </a:t>
                </a:r>
                <a:r>
                  <a:rPr lang="en-US" sz="2200" dirty="0"/>
                  <a:t>1</a:t>
                </a:r>
                <a:r>
                  <a:rPr lang="en-US" sz="2200" dirty="0" smtClean="0"/>
                  <a:t>: </a:t>
                </a:r>
                <a:r>
                  <a:rPr lang="en-US" sz="2200" dirty="0"/>
                  <a:t>Yao’s lemma </a:t>
                </a:r>
                <a:r>
                  <a:rPr lang="en-US" sz="2200" dirty="0" smtClean="0"/>
                  <a:t>(easy direction) 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For any </a:t>
                </a:r>
                <a:r>
                  <a:rPr lang="en-US" sz="2200" dirty="0" smtClean="0"/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distribution</a:t>
                </a:r>
                <a:r>
                  <a:rPr lang="en-US" sz="2200" dirty="0"/>
                  <a:t> on </a:t>
                </a:r>
                <a:r>
                  <a:rPr lang="en-US" sz="2200" dirty="0">
                    <a:solidFill>
                      <a:srgbClr val="0070C0"/>
                    </a:solidFill>
                  </a:rPr>
                  <a:t>input instances</a:t>
                </a:r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    E</a:t>
                </a:r>
                <a:r>
                  <a:rPr lang="en-US" sz="2200" dirty="0"/>
                  <a:t>[</a:t>
                </a:r>
                <a:r>
                  <a:rPr lang="en-US" sz="2200" dirty="0">
                    <a:solidFill>
                      <a:srgbClr val="FF0000"/>
                    </a:solidFill>
                  </a:rPr>
                  <a:t>Best </a:t>
                </a:r>
                <a:r>
                  <a:rPr lang="en-US" sz="2200" dirty="0" err="1"/>
                  <a:t>Alg</a:t>
                </a:r>
                <a:r>
                  <a:rPr lang="en-US" sz="2200" dirty="0"/>
                  <a:t>]/E[Opt] </a:t>
                </a:r>
                <a:r>
                  <a:rPr lang="en-US" sz="22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err="1"/>
                  <a:t>c.r.</a:t>
                </a:r>
                <a:r>
                  <a:rPr lang="en-US" sz="2200" dirty="0"/>
                  <a:t> of best </a:t>
                </a:r>
                <a:r>
                  <a:rPr lang="en-US" sz="2200" dirty="0">
                    <a:solidFill>
                      <a:srgbClr val="0070C0"/>
                    </a:solidFill>
                  </a:rPr>
                  <a:t>randomized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algorithm 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Fact 2: </a:t>
                </a:r>
                <a:r>
                  <a:rPr lang="en-US" sz="2200" dirty="0"/>
                  <a:t>RMLF is  </a:t>
                </a:r>
                <a:r>
                  <a:rPr lang="en-US" sz="2200" dirty="0">
                    <a:solidFill>
                      <a:srgbClr val="FF0000"/>
                    </a:solidFill>
                  </a:rPr>
                  <a:t>O(log n)</a:t>
                </a:r>
                <a:r>
                  <a:rPr lang="en-US" sz="2200" dirty="0"/>
                  <a:t> competitive </a:t>
                </a:r>
                <a:r>
                  <a:rPr lang="en-US" sz="2200" dirty="0">
                    <a:solidFill>
                      <a:srgbClr val="0070C0"/>
                    </a:solidFill>
                  </a:rPr>
                  <a:t>randomized</a:t>
                </a:r>
                <a:r>
                  <a:rPr lang="en-US" sz="2200" dirty="0"/>
                  <a:t> blind </a:t>
                </a:r>
                <a:r>
                  <a:rPr lang="en-US" sz="2200" dirty="0" smtClean="0"/>
                  <a:t>policy,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E[Best </a:t>
                </a:r>
                <a:r>
                  <a:rPr lang="en-US" sz="2200" dirty="0"/>
                  <a:t>blind]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O(log n) </a:t>
                </a:r>
                <a:r>
                  <a:rPr lang="en-US" sz="2200" dirty="0"/>
                  <a:t>E[Opt]   </a:t>
                </a:r>
                <a:r>
                  <a:rPr lang="en-US" sz="2200" dirty="0" smtClean="0"/>
                  <a:t> (for </a:t>
                </a:r>
                <a:r>
                  <a:rPr lang="en-US" sz="2200" dirty="0"/>
                  <a:t>any distribution </a:t>
                </a:r>
                <a:r>
                  <a:rPr lang="en-US" sz="2200" dirty="0" smtClean="0"/>
                  <a:t>over instances with  </a:t>
                </a:r>
                <a:r>
                  <a:rPr lang="en-US" sz="2200" dirty="0"/>
                  <a:t>n jobs)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04800"/>
                <a:ext cx="8229600" cy="6324600"/>
              </a:xfrm>
              <a:blipFill rotWithShape="0">
                <a:blip r:embed="rId2"/>
                <a:stretch>
                  <a:fillRect l="-1185" t="-771" b="-6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095676" y="2724350"/>
            <a:ext cx="8077200" cy="679785"/>
            <a:chOff x="1095676" y="2724350"/>
            <a:chExt cx="8077200" cy="679785"/>
          </a:xfrm>
        </p:grpSpPr>
        <p:sp>
          <p:nvSpPr>
            <p:cNvPr id="4" name="Freeform 3"/>
            <p:cNvSpPr/>
            <p:nvPr/>
          </p:nvSpPr>
          <p:spPr>
            <a:xfrm>
              <a:off x="1528011" y="2743200"/>
              <a:ext cx="2107933" cy="660935"/>
            </a:xfrm>
            <a:custGeom>
              <a:avLst/>
              <a:gdLst>
                <a:gd name="connsiteX0" fmla="*/ 19251 w 2107933"/>
                <a:gd name="connsiteY0" fmla="*/ 1058779 h 1058779"/>
                <a:gd name="connsiteX1" fmla="*/ 0 w 2107933"/>
                <a:gd name="connsiteY1" fmla="*/ 231007 h 1058779"/>
                <a:gd name="connsiteX2" fmla="*/ 539015 w 2107933"/>
                <a:gd name="connsiteY2" fmla="*/ 760396 h 1058779"/>
                <a:gd name="connsiteX3" fmla="*/ 529390 w 2107933"/>
                <a:gd name="connsiteY3" fmla="*/ 327259 h 1058779"/>
                <a:gd name="connsiteX4" fmla="*/ 1116531 w 2107933"/>
                <a:gd name="connsiteY4" fmla="*/ 875899 h 1058779"/>
                <a:gd name="connsiteX5" fmla="*/ 1106905 w 2107933"/>
                <a:gd name="connsiteY5" fmla="*/ 0 h 1058779"/>
                <a:gd name="connsiteX6" fmla="*/ 2107933 w 2107933"/>
                <a:gd name="connsiteY6" fmla="*/ 1020278 h 1058779"/>
                <a:gd name="connsiteX7" fmla="*/ 2107933 w 2107933"/>
                <a:gd name="connsiteY7" fmla="*/ 1020278 h 1058779"/>
                <a:gd name="connsiteX8" fmla="*/ 2107933 w 2107933"/>
                <a:gd name="connsiteY8" fmla="*/ 1020278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933" h="1058779">
                  <a:moveTo>
                    <a:pt x="19251" y="1058779"/>
                  </a:moveTo>
                  <a:lnTo>
                    <a:pt x="0" y="231007"/>
                  </a:lnTo>
                  <a:lnTo>
                    <a:pt x="539015" y="760396"/>
                  </a:lnTo>
                  <a:lnTo>
                    <a:pt x="529390" y="327259"/>
                  </a:lnTo>
                  <a:lnTo>
                    <a:pt x="1116531" y="875899"/>
                  </a:lnTo>
                  <a:lnTo>
                    <a:pt x="1106905" y="0"/>
                  </a:lnTo>
                  <a:lnTo>
                    <a:pt x="2107933" y="1020278"/>
                  </a:lnTo>
                  <a:lnTo>
                    <a:pt x="2107933" y="1020278"/>
                  </a:lnTo>
                  <a:lnTo>
                    <a:pt x="2107933" y="102027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620127" y="2724350"/>
              <a:ext cx="3185963" cy="679785"/>
            </a:xfrm>
            <a:custGeom>
              <a:avLst/>
              <a:gdLst>
                <a:gd name="connsiteX0" fmla="*/ 9626 w 3185963"/>
                <a:gd name="connsiteY0" fmla="*/ 1010653 h 1010653"/>
                <a:gd name="connsiteX1" fmla="*/ 0 w 3185963"/>
                <a:gd name="connsiteY1" fmla="*/ 356135 h 1010653"/>
                <a:gd name="connsiteX2" fmla="*/ 404261 w 3185963"/>
                <a:gd name="connsiteY2" fmla="*/ 683394 h 1010653"/>
                <a:gd name="connsiteX3" fmla="*/ 365760 w 3185963"/>
                <a:gd name="connsiteY3" fmla="*/ 0 h 1010653"/>
                <a:gd name="connsiteX4" fmla="*/ 798897 w 3185963"/>
                <a:gd name="connsiteY4" fmla="*/ 490889 h 1010653"/>
                <a:gd name="connsiteX5" fmla="*/ 779647 w 3185963"/>
                <a:gd name="connsiteY5" fmla="*/ 86628 h 1010653"/>
                <a:gd name="connsiteX6" fmla="*/ 1453415 w 3185963"/>
                <a:gd name="connsiteY6" fmla="*/ 731520 h 1010653"/>
                <a:gd name="connsiteX7" fmla="*/ 1414914 w 3185963"/>
                <a:gd name="connsiteY7" fmla="*/ 279133 h 1010653"/>
                <a:gd name="connsiteX8" fmla="*/ 2136809 w 3185963"/>
                <a:gd name="connsiteY8" fmla="*/ 827773 h 1010653"/>
                <a:gd name="connsiteX9" fmla="*/ 2117558 w 3185963"/>
                <a:gd name="connsiteY9" fmla="*/ 57752 h 1010653"/>
                <a:gd name="connsiteX10" fmla="*/ 3185963 w 3185963"/>
                <a:gd name="connsiteY10" fmla="*/ 885525 h 101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5963" h="1010653">
                  <a:moveTo>
                    <a:pt x="9626" y="1010653"/>
                  </a:moveTo>
                  <a:lnTo>
                    <a:pt x="0" y="356135"/>
                  </a:lnTo>
                  <a:lnTo>
                    <a:pt x="404261" y="683394"/>
                  </a:lnTo>
                  <a:lnTo>
                    <a:pt x="365760" y="0"/>
                  </a:lnTo>
                  <a:lnTo>
                    <a:pt x="798897" y="490889"/>
                  </a:lnTo>
                  <a:lnTo>
                    <a:pt x="779647" y="86628"/>
                  </a:lnTo>
                  <a:lnTo>
                    <a:pt x="1453415" y="731520"/>
                  </a:lnTo>
                  <a:lnTo>
                    <a:pt x="1414914" y="279133"/>
                  </a:lnTo>
                  <a:lnTo>
                    <a:pt x="2136809" y="827773"/>
                  </a:lnTo>
                  <a:lnTo>
                    <a:pt x="2117558" y="57752"/>
                  </a:lnTo>
                  <a:lnTo>
                    <a:pt x="3185963" y="885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095676" y="3396113"/>
              <a:ext cx="8077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823" y="2842834"/>
            <a:ext cx="1389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304499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"/>
                <a:ext cx="8763000" cy="571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So, E[Best blind]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O(log n) </a:t>
                </a:r>
                <a:r>
                  <a:rPr lang="en-US" sz="2400" dirty="0" smtClean="0"/>
                  <a:t>E[Opt]     </a:t>
                </a:r>
                <a:r>
                  <a:rPr lang="en-US" sz="2000" dirty="0" smtClean="0"/>
                  <a:t>(On any distribution over n jobs)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What is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 </a:t>
                </a:r>
                <a:r>
                  <a:rPr lang="en-US" sz="2400" dirty="0" smtClean="0"/>
                  <a:t>for G/G/1 system?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Number of jobs in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busy period   </a:t>
                </a:r>
                <a:r>
                  <a:rPr lang="en-US" sz="2400" dirty="0" smtClean="0"/>
                  <a:t>(average: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 smtClean="0"/>
                  <a:t>/(1-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 smtClean="0"/>
                  <a:t>))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Reasonable guess:    E[best blind ]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O(log (1/(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))) </a:t>
                </a:r>
                <a:r>
                  <a:rPr lang="en-US" dirty="0" smtClean="0"/>
                  <a:t>E[Opt]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Needs more work: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busy periods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 jobs</a:t>
                </a:r>
                <a:r>
                  <a:rPr lang="en-US" dirty="0" smtClean="0"/>
                  <a:t>,  we know we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O(log n)</a:t>
                </a:r>
                <a:r>
                  <a:rPr lang="en-US" dirty="0" smtClean="0"/>
                  <a:t> worse off.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larger busy periods with more jobs contribute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disproportionately</a:t>
                </a:r>
                <a:r>
                  <a:rPr lang="en-US" dirty="0" smtClean="0"/>
                  <a:t> more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"/>
                <a:ext cx="8763000" cy="5715000"/>
              </a:xfrm>
              <a:blipFill rotWithShape="0">
                <a:blip r:embed="rId2"/>
                <a:stretch>
                  <a:fillRect l="-1113" t="-853" b="-1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1295400" y="2590800"/>
            <a:ext cx="2107933" cy="813335"/>
          </a:xfrm>
          <a:custGeom>
            <a:avLst/>
            <a:gdLst>
              <a:gd name="connsiteX0" fmla="*/ 19251 w 2107933"/>
              <a:gd name="connsiteY0" fmla="*/ 1058779 h 1058779"/>
              <a:gd name="connsiteX1" fmla="*/ 0 w 2107933"/>
              <a:gd name="connsiteY1" fmla="*/ 231007 h 1058779"/>
              <a:gd name="connsiteX2" fmla="*/ 539015 w 2107933"/>
              <a:gd name="connsiteY2" fmla="*/ 760396 h 1058779"/>
              <a:gd name="connsiteX3" fmla="*/ 529390 w 2107933"/>
              <a:gd name="connsiteY3" fmla="*/ 327259 h 1058779"/>
              <a:gd name="connsiteX4" fmla="*/ 1116531 w 2107933"/>
              <a:gd name="connsiteY4" fmla="*/ 875899 h 1058779"/>
              <a:gd name="connsiteX5" fmla="*/ 1106905 w 2107933"/>
              <a:gd name="connsiteY5" fmla="*/ 0 h 1058779"/>
              <a:gd name="connsiteX6" fmla="*/ 2107933 w 2107933"/>
              <a:gd name="connsiteY6" fmla="*/ 1020278 h 1058779"/>
              <a:gd name="connsiteX7" fmla="*/ 2107933 w 2107933"/>
              <a:gd name="connsiteY7" fmla="*/ 1020278 h 1058779"/>
              <a:gd name="connsiteX8" fmla="*/ 2107933 w 2107933"/>
              <a:gd name="connsiteY8" fmla="*/ 1020278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933" h="1058779">
                <a:moveTo>
                  <a:pt x="19251" y="1058779"/>
                </a:moveTo>
                <a:lnTo>
                  <a:pt x="0" y="231007"/>
                </a:lnTo>
                <a:lnTo>
                  <a:pt x="539015" y="760396"/>
                </a:lnTo>
                <a:lnTo>
                  <a:pt x="529390" y="327259"/>
                </a:lnTo>
                <a:lnTo>
                  <a:pt x="1116531" y="875899"/>
                </a:lnTo>
                <a:lnTo>
                  <a:pt x="1106905" y="0"/>
                </a:lnTo>
                <a:lnTo>
                  <a:pt x="2107933" y="1020278"/>
                </a:lnTo>
                <a:lnTo>
                  <a:pt x="2107933" y="1020278"/>
                </a:lnTo>
                <a:lnTo>
                  <a:pt x="2107933" y="102027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387516" y="2571950"/>
            <a:ext cx="3185963" cy="851034"/>
          </a:xfrm>
          <a:custGeom>
            <a:avLst/>
            <a:gdLst>
              <a:gd name="connsiteX0" fmla="*/ 9626 w 3185963"/>
              <a:gd name="connsiteY0" fmla="*/ 1010653 h 1010653"/>
              <a:gd name="connsiteX1" fmla="*/ 0 w 3185963"/>
              <a:gd name="connsiteY1" fmla="*/ 356135 h 1010653"/>
              <a:gd name="connsiteX2" fmla="*/ 404261 w 3185963"/>
              <a:gd name="connsiteY2" fmla="*/ 683394 h 1010653"/>
              <a:gd name="connsiteX3" fmla="*/ 365760 w 3185963"/>
              <a:gd name="connsiteY3" fmla="*/ 0 h 1010653"/>
              <a:gd name="connsiteX4" fmla="*/ 798897 w 3185963"/>
              <a:gd name="connsiteY4" fmla="*/ 490889 h 1010653"/>
              <a:gd name="connsiteX5" fmla="*/ 779647 w 3185963"/>
              <a:gd name="connsiteY5" fmla="*/ 86628 h 1010653"/>
              <a:gd name="connsiteX6" fmla="*/ 1453415 w 3185963"/>
              <a:gd name="connsiteY6" fmla="*/ 731520 h 1010653"/>
              <a:gd name="connsiteX7" fmla="*/ 1414914 w 3185963"/>
              <a:gd name="connsiteY7" fmla="*/ 279133 h 1010653"/>
              <a:gd name="connsiteX8" fmla="*/ 2136809 w 3185963"/>
              <a:gd name="connsiteY8" fmla="*/ 827773 h 1010653"/>
              <a:gd name="connsiteX9" fmla="*/ 2117558 w 3185963"/>
              <a:gd name="connsiteY9" fmla="*/ 57752 h 1010653"/>
              <a:gd name="connsiteX10" fmla="*/ 3185963 w 3185963"/>
              <a:gd name="connsiteY10" fmla="*/ 885525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5963" h="1010653">
                <a:moveTo>
                  <a:pt x="9626" y="1010653"/>
                </a:moveTo>
                <a:lnTo>
                  <a:pt x="0" y="356135"/>
                </a:lnTo>
                <a:lnTo>
                  <a:pt x="404261" y="683394"/>
                </a:lnTo>
                <a:lnTo>
                  <a:pt x="365760" y="0"/>
                </a:lnTo>
                <a:lnTo>
                  <a:pt x="798897" y="490889"/>
                </a:lnTo>
                <a:lnTo>
                  <a:pt x="779647" y="86628"/>
                </a:lnTo>
                <a:lnTo>
                  <a:pt x="1453415" y="731520"/>
                </a:lnTo>
                <a:lnTo>
                  <a:pt x="1414914" y="279133"/>
                </a:lnTo>
                <a:lnTo>
                  <a:pt x="2136809" y="827773"/>
                </a:lnTo>
                <a:lnTo>
                  <a:pt x="2117558" y="57752"/>
                </a:lnTo>
                <a:lnTo>
                  <a:pt x="3185963" y="8855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82316" y="3404135"/>
            <a:ext cx="807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06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Threshold: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 for suitable c 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busy periods with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jobs</a:t>
                </a:r>
                <a:r>
                  <a:rPr lang="en-US" dirty="0" smtClean="0"/>
                  <a:t>, within 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  (good)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Bound contribution of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big </a:t>
                </a:r>
                <a:r>
                  <a:rPr lang="en-US" dirty="0" smtClean="0"/>
                  <a:t>busy periods with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Suffices to upper bound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               (1/p+1/q=1)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Decoupling </a:t>
                </a:r>
                <a:r>
                  <a:rPr lang="en-US" dirty="0"/>
                  <a:t>via Holder’s inequalities + moment estimates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Related </a:t>
            </a:r>
            <a:r>
              <a:rPr lang="en-US" dirty="0" smtClean="0">
                <a:solidFill>
                  <a:srgbClr val="FF0000"/>
                </a:solidFill>
              </a:rPr>
              <a:t>Worst case </a:t>
            </a:r>
            <a:r>
              <a:rPr lang="en-US" dirty="0" smtClean="0"/>
              <a:t>Competitive ratio to </a:t>
            </a:r>
            <a:r>
              <a:rPr lang="en-US" dirty="0" smtClean="0">
                <a:solidFill>
                  <a:srgbClr val="0070C0"/>
                </a:solidFill>
              </a:rPr>
              <a:t>Average case 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Via Yao’s Minimax Theorem.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Immediate open question: How to extend to </a:t>
            </a:r>
            <a:r>
              <a:rPr lang="en-US" dirty="0" smtClean="0">
                <a:solidFill>
                  <a:srgbClr val="0070C0"/>
                </a:solidFill>
              </a:rPr>
              <a:t>multiple</a:t>
            </a:r>
            <a:r>
              <a:rPr lang="en-US" dirty="0" smtClean="0"/>
              <a:t> machines?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RMLF is still </a:t>
            </a:r>
            <a:r>
              <a:rPr lang="en-US" dirty="0" err="1" smtClean="0"/>
              <a:t>polylog</a:t>
            </a:r>
            <a:r>
              <a:rPr lang="en-US" dirty="0" smtClean="0"/>
              <a:t> competitive</a:t>
            </a:r>
          </a:p>
          <a:p>
            <a:pPr marL="0" indent="0">
              <a:buNone/>
            </a:pPr>
            <a:r>
              <a:rPr lang="en-US" dirty="0" smtClean="0"/>
              <a:t>But busy periods not uniquely defined on multiple machines.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77724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 possible connections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153400" cy="6096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sz="2400" dirty="0" smtClean="0"/>
              <a:t>. Adversarial </a:t>
            </a:r>
            <a:r>
              <a:rPr lang="en-US" sz="2400" dirty="0" err="1" smtClean="0">
                <a:solidFill>
                  <a:srgbClr val="FF0000"/>
                </a:solidFill>
              </a:rPr>
              <a:t>queueing</a:t>
            </a:r>
            <a:r>
              <a:rPr lang="en-US" sz="2400" dirty="0" smtClean="0"/>
              <a:t> theory (Kleinberg et al 96)</a:t>
            </a:r>
          </a:p>
          <a:p>
            <a:pPr marL="0" indent="0">
              <a:buNone/>
            </a:pPr>
            <a:r>
              <a:rPr lang="en-US" sz="2400" dirty="0" smtClean="0"/>
              <a:t>    (notion of load in worst case instances)      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Smoothed</a:t>
            </a:r>
            <a:r>
              <a:rPr lang="en-US" sz="2400" dirty="0" smtClean="0"/>
              <a:t> Analysis (Perturb worst case instance by adding random </a:t>
            </a:r>
            <a:r>
              <a:rPr lang="en-US" sz="2400" dirty="0" smtClean="0">
                <a:solidFill>
                  <a:srgbClr val="0070C0"/>
                </a:solidFill>
              </a:rPr>
              <a:t>noise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New algorithms </a:t>
            </a:r>
            <a:r>
              <a:rPr lang="en-US" dirty="0" smtClean="0">
                <a:solidFill>
                  <a:srgbClr val="FF0000"/>
                </a:solidFill>
              </a:rPr>
              <a:t>combining</a:t>
            </a:r>
            <a:r>
              <a:rPr lang="en-US" dirty="0" smtClean="0"/>
              <a:t> best of worst case and stochastic optimality (</a:t>
            </a:r>
            <a:r>
              <a:rPr lang="en-US" dirty="0" smtClean="0">
                <a:solidFill>
                  <a:srgbClr val="0070C0"/>
                </a:solidFill>
              </a:rPr>
              <a:t>online learning </a:t>
            </a:r>
            <a:r>
              <a:rPr lang="en-US" dirty="0" smtClean="0"/>
              <a:t>techniques)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Online algorithms on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etworks of servers  </a:t>
            </a:r>
            <a:r>
              <a:rPr lang="en-US" dirty="0" smtClean="0"/>
              <a:t>(very little known)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Potential functions vs. </a:t>
            </a:r>
            <a:r>
              <a:rPr lang="en-US" dirty="0" err="1" smtClean="0"/>
              <a:t>Lyapunov</a:t>
            </a:r>
            <a:r>
              <a:rPr lang="en-US" dirty="0" smtClean="0"/>
              <a:t> 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590800"/>
            <a:ext cx="6458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Thanks for your attention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1143000"/>
          </a:xfrm>
        </p:spPr>
        <p:txBody>
          <a:bodyPr/>
          <a:lstStyle/>
          <a:p>
            <a:r>
              <a:rPr lang="en-US" dirty="0" smtClean="0"/>
              <a:t>Competitive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7630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Jobs arrive over time.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No knowledge </a:t>
                </a:r>
                <a:r>
                  <a:rPr lang="en-US" sz="2400" dirty="0" smtClean="0"/>
                  <a:t>of future arrivals.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Make decisions based on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current</a:t>
                </a:r>
                <a:r>
                  <a:rPr lang="en-US" sz="2400" dirty="0" smtClean="0"/>
                  <a:t> knowledge.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000" dirty="0" smtClean="0"/>
                  <a:t>E.g. Jobs </a:t>
                </a:r>
                <a:r>
                  <a:rPr lang="en-US" sz="2000" dirty="0"/>
                  <a:t>1,2,…,n with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,  arrival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. Find schedule to </a:t>
                </a:r>
                <a:r>
                  <a:rPr lang="en-US" sz="2000" dirty="0" smtClean="0"/>
                  <a:t>minimize “XYZ”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At time t, only know jobs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t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Create schedule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on the fly</a:t>
                </a:r>
                <a:r>
                  <a:rPr lang="en-US" sz="2400" dirty="0" smtClean="0"/>
                  <a:t>. Cannot undo the past decisions.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/>
                  <a:t>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stricter</a:t>
                </a:r>
                <a:r>
                  <a:rPr lang="en-US" sz="2400" dirty="0" smtClean="0"/>
                  <a:t> setting 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non-clairvoyant or blind </a:t>
                </a:r>
                <a:r>
                  <a:rPr lang="en-US" sz="2400" dirty="0" smtClean="0"/>
                  <a:t>setting):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When a job arrives,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do not know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(only learn it when it has completed)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763000" cy="4800600"/>
              </a:xfrm>
              <a:blipFill rotWithShape="0">
                <a:blip r:embed="rId2"/>
                <a:stretch>
                  <a:fillRect l="-1113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5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3208" y="457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Competitive ratio </a:t>
                </a:r>
                <a:r>
                  <a:rPr lang="en-US" dirty="0"/>
                  <a:t>(</a:t>
                </a:r>
                <a:r>
                  <a:rPr lang="en-US" dirty="0" err="1"/>
                  <a:t>Alg</a:t>
                </a:r>
                <a:r>
                  <a:rPr lang="en-US" dirty="0"/>
                  <a:t>)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lim>
                        </m:limLow>
                      </m:fName>
                      <m:e/>
                    </m:func>
                  </m:oMath>
                </a14:m>
                <a:r>
                  <a:rPr lang="en-US" dirty="0"/>
                  <a:t>Alg(I)/ OPT(I)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OPT(I): </a:t>
                </a:r>
                <a:r>
                  <a:rPr lang="en-US" dirty="0"/>
                  <a:t>Best </a:t>
                </a:r>
                <a:r>
                  <a:rPr lang="en-US" dirty="0">
                    <a:solidFill>
                      <a:srgbClr val="FF0000"/>
                    </a:solidFill>
                  </a:rPr>
                  <a:t>offline</a:t>
                </a:r>
                <a:r>
                  <a:rPr lang="en-US" dirty="0"/>
                  <a:t> solution in hindsight.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How well could I have done had I known everything in advance?</a:t>
                </a: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Ideal goal</a:t>
                </a:r>
                <a:r>
                  <a:rPr lang="en-US" sz="2400" dirty="0" smtClean="0"/>
                  <a:t>: Given  problem X,  find algorithm with “tight” competitive ratio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208" y="457200"/>
                <a:ext cx="8229600" cy="5029200"/>
              </a:xfrm>
              <a:blipFill rotWithShape="0">
                <a:blip r:embed="rId2"/>
                <a:stretch>
                  <a:fillRect l="-11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447800" y="3733800"/>
            <a:ext cx="6096000" cy="1469572"/>
            <a:chOff x="1447800" y="3733800"/>
            <a:chExt cx="6096000" cy="146957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47800" y="4114800"/>
              <a:ext cx="60960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743200" y="40005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00286" y="399142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28772" y="402045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32798" y="4280042"/>
              <a:ext cx="13260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Right </a:t>
              </a:r>
            </a:p>
            <a:p>
              <a:r>
                <a:rPr lang="en-US" sz="1800" dirty="0" smtClean="0"/>
                <a:t>Competitive</a:t>
              </a:r>
            </a:p>
            <a:p>
              <a:r>
                <a:rPr lang="en-US" sz="1800" dirty="0" smtClean="0"/>
                <a:t>Ratio</a:t>
              </a:r>
              <a:endParaRPr 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2454" y="4285786"/>
              <a:ext cx="787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Lower</a:t>
              </a:r>
            </a:p>
            <a:p>
              <a:r>
                <a:rPr lang="en-US" sz="1800" dirty="0" smtClean="0"/>
                <a:t>bound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256313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Best </a:t>
              </a:r>
            </a:p>
            <a:p>
              <a:r>
                <a:rPr lang="en-US" sz="1800" dirty="0" smtClean="0"/>
                <a:t>Algorithm</a:t>
              </a:r>
              <a:endParaRPr lang="en-US" sz="18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971800" y="3733800"/>
              <a:ext cx="609600" cy="2068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4655766" y="3752428"/>
              <a:ext cx="700314" cy="188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4199" y="5566228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Lower bound:  Adversarial input strategy to fool all online algorithms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Upper  bound: Design algorithm + show does well on all inputs</a:t>
            </a:r>
          </a:p>
        </p:txBody>
      </p:sp>
    </p:spTree>
    <p:extLst>
      <p:ext uri="{BB962C8B-B14F-4D97-AF65-F5344CB8AC3E}">
        <p14:creationId xmlns:p14="http://schemas.microsoft.com/office/powerpoint/2010/main" val="3611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34" y="-802"/>
            <a:ext cx="7772400" cy="1143000"/>
          </a:xfrm>
        </p:spPr>
        <p:txBody>
          <a:bodyPr/>
          <a:lstStyle/>
          <a:p>
            <a:r>
              <a:rPr lang="en-US" dirty="0" smtClean="0"/>
              <a:t>Queueing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763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M/M/1    (M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Markovian</a:t>
                </a:r>
                <a:r>
                  <a:rPr lang="en-US" dirty="0" smtClean="0"/>
                  <a:t>      (arrival, service, single server)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Arrivals: </a:t>
                </a:r>
                <a:r>
                  <a:rPr lang="en-US" dirty="0" smtClean="0"/>
                  <a:t>Poisson at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          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job arrives </a:t>
                </a:r>
                <a:r>
                  <a:rPr lang="en-US" sz="2000" dirty="0"/>
                  <a:t>in [</a:t>
                </a:r>
                <a:r>
                  <a:rPr lang="en-US" sz="2000" dirty="0" err="1"/>
                  <a:t>t,t+dt</a:t>
                </a:r>
                <a:r>
                  <a:rPr lang="en-US" sz="2000" dirty="0"/>
                  <a:t>]]=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dt</a:t>
                </a:r>
                <a:r>
                  <a:rPr lang="en-US" sz="2000" dirty="0" smtClean="0"/>
                  <a:t>)</a:t>
                </a:r>
                <a:r>
                  <a:rPr lang="en-US" dirty="0" smtClean="0"/>
                  <a:t>                           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Inter-arrival time A: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exponential</a:t>
                </a:r>
                <a:r>
                  <a:rPr lang="en-US" dirty="0" smtClean="0"/>
                  <a:t>     E[A]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   (like geom. </a:t>
                </a:r>
                <a:r>
                  <a:rPr lang="en-US" dirty="0"/>
                  <a:t>d</a:t>
                </a:r>
                <a:r>
                  <a:rPr lang="en-US" dirty="0" smtClean="0"/>
                  <a:t>ist.)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Service:  </a:t>
                </a:r>
                <a:r>
                  <a:rPr lang="en-US" dirty="0" smtClean="0"/>
                  <a:t>Poisson at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[current job ends in [</a:t>
                </a:r>
                <a:r>
                  <a:rPr lang="en-US" sz="2000" dirty="0" err="1" smtClean="0"/>
                  <a:t>t,t+dt</a:t>
                </a:r>
                <a:r>
                  <a:rPr lang="en-US" sz="2000" dirty="0" smtClean="0"/>
                  <a:t>]]=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/>
                  <a:t> dt)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Expected job size E[S]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 smtClean="0"/>
                  <a:t>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How often is server busy?  </a:t>
                </a:r>
                <a:r>
                  <a:rPr lang="en-US" sz="2000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Load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 smtClean="0"/>
                  <a:t>= E[S]/E[A]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 smtClean="0"/>
                  <a:t>  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(E.g. arrival rate = 0.6, service rate = 1, load = 0.6)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763000" cy="4876800"/>
              </a:xfrm>
              <a:blipFill rotWithShape="0">
                <a:blip r:embed="rId2"/>
                <a:stretch>
                  <a:fillRect l="-1113" t="-1000" b="-13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724400" y="1981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03634" y="1981200"/>
            <a:ext cx="1981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3634" y="2590800"/>
            <a:ext cx="1981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4834" y="19812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1985211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19812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33800" y="19812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62152" y="2324100"/>
            <a:ext cx="144780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73269" y="1905749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69" y="1905749"/>
                <a:ext cx="42556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96605" y="2048524"/>
                <a:ext cx="438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05" y="2048524"/>
                <a:ext cx="43819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9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609600"/>
                <a:ext cx="7772400" cy="548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M/M/1/FIFO:   How many expected jobs in steady state?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Markov Chain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Pr</a:t>
                </a:r>
                <a:r>
                  <a:rPr lang="en-US" dirty="0" smtClean="0"/>
                  <a:t>[State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E[ number of jobs]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𝑠𝑡𝑎𝑡𝑒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Can study more complex networks of M/M/1 queues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(get more complex Markov chains)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609600"/>
                <a:ext cx="7772400" cy="5486400"/>
              </a:xfrm>
              <a:blipFill rotWithShape="0">
                <a:blip r:embed="rId2"/>
                <a:stretch>
                  <a:fillRect l="-1255" t="-889" b="-8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600200" y="1981200"/>
            <a:ext cx="5517728" cy="1020533"/>
            <a:chOff x="2057400" y="1653163"/>
            <a:chExt cx="5517728" cy="1020533"/>
          </a:xfrm>
        </p:grpSpPr>
        <p:sp>
          <p:nvSpPr>
            <p:cNvPr id="5" name="Oval 4"/>
            <p:cNvSpPr/>
            <p:nvPr/>
          </p:nvSpPr>
          <p:spPr>
            <a:xfrm>
              <a:off x="3200400" y="1981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238324" y="1981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057400" y="1981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310738" y="196235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383152" y="1977991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33" name="Curved Connector 32"/>
            <p:cNvCxnSpPr>
              <a:stCxn id="26" idx="7"/>
              <a:endCxn id="5" idx="1"/>
            </p:cNvCxnSpPr>
            <p:nvPr/>
          </p:nvCxnSpPr>
          <p:spPr>
            <a:xfrm rot="5400000" flipH="1" flipV="1">
              <a:off x="2819400" y="1600200"/>
              <a:ext cx="12700" cy="873592"/>
            </a:xfrm>
            <a:prstGeom prst="curvedConnector3">
              <a:avLst>
                <a:gd name="adj1" fmla="val 1860394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5400000" flipH="1" flipV="1">
              <a:off x="3974148" y="1553369"/>
              <a:ext cx="12700" cy="873592"/>
            </a:xfrm>
            <a:prstGeom prst="curvedConnector3">
              <a:avLst>
                <a:gd name="adj1" fmla="val 1860394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5400000" flipH="1" flipV="1">
              <a:off x="4983547" y="1538797"/>
              <a:ext cx="12700" cy="873592"/>
            </a:xfrm>
            <a:prstGeom prst="curvedConnector3">
              <a:avLst>
                <a:gd name="adj1" fmla="val 1860394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5400000" flipH="1" flipV="1">
              <a:off x="6122486" y="1576345"/>
              <a:ext cx="12700" cy="873592"/>
            </a:xfrm>
            <a:prstGeom prst="curvedConnector3">
              <a:avLst>
                <a:gd name="adj1" fmla="val 1860394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5" idx="3"/>
              <a:endCxn id="26" idx="5"/>
            </p:cNvCxnSpPr>
            <p:nvPr/>
          </p:nvCxnSpPr>
          <p:spPr>
            <a:xfrm rot="5400000">
              <a:off x="2819400" y="1869608"/>
              <a:ext cx="12700" cy="873592"/>
            </a:xfrm>
            <a:prstGeom prst="curvedConnector3">
              <a:avLst>
                <a:gd name="adj1" fmla="val 2239339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5400000">
              <a:off x="4933815" y="1906554"/>
              <a:ext cx="12700" cy="873592"/>
            </a:xfrm>
            <a:prstGeom prst="curvedConnector3">
              <a:avLst>
                <a:gd name="adj1" fmla="val 2239339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5400000">
              <a:off x="6031095" y="1882308"/>
              <a:ext cx="12700" cy="873592"/>
            </a:xfrm>
            <a:prstGeom prst="curvedConnector3">
              <a:avLst>
                <a:gd name="adj1" fmla="val 2239339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5400000">
              <a:off x="3862204" y="1925470"/>
              <a:ext cx="12700" cy="873592"/>
            </a:xfrm>
            <a:prstGeom prst="curvedConnector3">
              <a:avLst>
                <a:gd name="adj1" fmla="val 2239339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599725" y="1685989"/>
                  <a:ext cx="4255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9725" y="1685989"/>
                  <a:ext cx="42556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50295" y="1653164"/>
                  <a:ext cx="4255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295" y="1653164"/>
                  <a:ext cx="42556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4779294" y="1653163"/>
                  <a:ext cx="4255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294" y="1653163"/>
                  <a:ext cx="42556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929662" y="1681524"/>
                  <a:ext cx="4255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662" y="1681524"/>
                  <a:ext cx="425565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06651" y="2152850"/>
                  <a:ext cx="43819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651" y="2152850"/>
                  <a:ext cx="438197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3729708" y="2212031"/>
                  <a:ext cx="43819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708" y="2212031"/>
                  <a:ext cx="438197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4770798" y="2178511"/>
                  <a:ext cx="43819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798" y="2178511"/>
                  <a:ext cx="438197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5904359" y="2178510"/>
                  <a:ext cx="43819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359" y="2178510"/>
                  <a:ext cx="438197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7005741" y="183831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….</a:t>
              </a:r>
              <a:endParaRPr lang="en-US" dirty="0"/>
            </a:p>
          </p:txBody>
        </p:sp>
        <p:cxnSp>
          <p:nvCxnSpPr>
            <p:cNvPr id="57" name="Curved Connector 56"/>
            <p:cNvCxnSpPr/>
            <p:nvPr/>
          </p:nvCxnSpPr>
          <p:spPr>
            <a:xfrm rot="5400000" flipH="1" flipV="1">
              <a:off x="7131982" y="1602614"/>
              <a:ext cx="12700" cy="873592"/>
            </a:xfrm>
            <a:prstGeom prst="curvedConnector3">
              <a:avLst>
                <a:gd name="adj1" fmla="val 1860394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47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609600"/>
                <a:ext cx="7772400" cy="6019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M/G/1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</a:t>
                </a:r>
                <a:r>
                  <a:rPr lang="en-US" dirty="0" smtClean="0"/>
                  <a:t>ob </a:t>
                </a:r>
                <a:r>
                  <a:rPr lang="en-US" dirty="0"/>
                  <a:t>size </a:t>
                </a:r>
                <a:r>
                  <a:rPr lang="en-US" dirty="0" smtClean="0"/>
                  <a:t>S:  </a:t>
                </a:r>
                <a:r>
                  <a:rPr lang="en-US" dirty="0" err="1" smtClean="0"/>
                  <a:t>iid</a:t>
                </a:r>
                <a:r>
                  <a:rPr lang="en-US" dirty="0" smtClean="0"/>
                  <a:t> from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general distribution </a:t>
                </a:r>
                <a:r>
                  <a:rPr lang="en-US" dirty="0" smtClean="0"/>
                  <a:t>with  pdf = f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(as opposed to exponential)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E[S]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Poisson arrival ok assumption in practice (several users)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More </a:t>
                </a:r>
                <a:r>
                  <a:rPr lang="en-US" dirty="0"/>
                  <a:t>general </a:t>
                </a:r>
                <a:r>
                  <a:rPr lang="en-US" dirty="0" smtClean="0"/>
                  <a:t>models G/G/1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Diffusion limits, heavy traffic limits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609600"/>
                <a:ext cx="7772400" cy="6019800"/>
              </a:xfrm>
              <a:blipFill rotWithShape="0">
                <a:blip r:embed="rId2"/>
                <a:stretch>
                  <a:fillRect l="-1255" t="-810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4863966" y="3657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2743200" y="3657600"/>
            <a:ext cx="1981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43200" y="4267200"/>
            <a:ext cx="1981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724400" y="36576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82966" y="3661611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78166" y="36576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73366" y="3657600"/>
            <a:ext cx="0" cy="6096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501718" y="4000500"/>
            <a:ext cx="144780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12835" y="3582149"/>
                <a:ext cx="425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35" y="3582149"/>
                <a:ext cx="42556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036171" y="3724924"/>
                <a:ext cx="438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171" y="3724924"/>
                <a:ext cx="43819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0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dirty="0" smtClean="0"/>
              <a:t>Performance Measure</a:t>
            </a:r>
            <a:br>
              <a:rPr lang="en-US" dirty="0" smtClean="0"/>
            </a:br>
            <a:r>
              <a:rPr lang="en-US" dirty="0" smtClean="0"/>
              <a:t>Average flow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40872</TotalTime>
  <Words>1297</Words>
  <Application>Microsoft Office PowerPoint</Application>
  <PresentationFormat>On-screen Show (4:3)</PresentationFormat>
  <Paragraphs>430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Cambria Math</vt:lpstr>
      <vt:lpstr>Symbol</vt:lpstr>
      <vt:lpstr>Arial</vt:lpstr>
      <vt:lpstr>Times New Roman</vt:lpstr>
      <vt:lpstr>Default Design</vt:lpstr>
      <vt:lpstr>Online Scheduling meets Queueing  (Part 1)</vt:lpstr>
      <vt:lpstr>Scheduling</vt:lpstr>
      <vt:lpstr>Plan for the talk</vt:lpstr>
      <vt:lpstr>Competitive Analysis</vt:lpstr>
      <vt:lpstr>PowerPoint Presentation</vt:lpstr>
      <vt:lpstr>Queueing Model</vt:lpstr>
      <vt:lpstr>PowerPoint Presentation</vt:lpstr>
      <vt:lpstr>PowerPoint Presentation</vt:lpstr>
      <vt:lpstr>Performance Measure Average flow time </vt:lpstr>
      <vt:lpstr>Flow time</vt:lpstr>
      <vt:lpstr>Total Flow time</vt:lpstr>
      <vt:lpstr>Competitive analysis for the problem</vt:lpstr>
      <vt:lpstr>Queueing: Typical results</vt:lpstr>
      <vt:lpstr>Queueing: Typical results</vt:lpstr>
      <vt:lpstr>Test your queueing intuition</vt:lpstr>
      <vt:lpstr>Test your queueing intuition</vt:lpstr>
      <vt:lpstr>PowerPoint Presentation</vt:lpstr>
      <vt:lpstr>PowerPoint Presentation</vt:lpstr>
      <vt:lpstr>Various connections</vt:lpstr>
      <vt:lpstr>As load approaches 1</vt:lpstr>
      <vt:lpstr>Not necessarily</vt:lpstr>
      <vt:lpstr>More intriguing example</vt:lpstr>
      <vt:lpstr>PowerPoint Presentation</vt:lpstr>
      <vt:lpstr>Blind Policies: Competitive Analysis</vt:lpstr>
      <vt:lpstr>PowerPoint Presentation</vt:lpstr>
      <vt:lpstr>Coping with pessimistic nature  of worst case </vt:lpstr>
      <vt:lpstr>PowerPoint Presentation</vt:lpstr>
      <vt:lpstr>Randomized Algorithms</vt:lpstr>
      <vt:lpstr>Randomized MLF</vt:lpstr>
      <vt:lpstr>PowerPoint Presentation</vt:lpstr>
      <vt:lpstr>PowerPoint Presentation</vt:lpstr>
      <vt:lpstr>Proof idea</vt:lpstr>
      <vt:lpstr>PowerPoint Presentation</vt:lpstr>
      <vt:lpstr>Other possible connections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Bansal, N.</dc:creator>
  <cp:lastModifiedBy>Bansal, N.</cp:lastModifiedBy>
  <cp:revision>876</cp:revision>
  <dcterms:created xsi:type="dcterms:W3CDTF">1601-01-01T00:00:00Z</dcterms:created>
  <dcterms:modified xsi:type="dcterms:W3CDTF">2016-08-24T13:51:52Z</dcterms:modified>
</cp:coreProperties>
</file>