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9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0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10.bin" ContentType="application/vnd.openxmlformats-officedocument.oleObject"/>
  <Override PartName="/ppt/notesSlides/notesSlide17.xml" ContentType="application/vnd.openxmlformats-officedocument.presentationml.notesSlide+xml"/>
  <Override PartName="/ppt/embeddings/oleObject11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embeddings/oleObject14.bin" ContentType="application/vnd.openxmlformats-officedocument.oleObject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56" r:id="rId2"/>
    <p:sldId id="327" r:id="rId3"/>
    <p:sldId id="314" r:id="rId4"/>
    <p:sldId id="380" r:id="rId5"/>
    <p:sldId id="319" r:id="rId6"/>
    <p:sldId id="367" r:id="rId7"/>
    <p:sldId id="363" r:id="rId8"/>
    <p:sldId id="364" r:id="rId9"/>
    <p:sldId id="354" r:id="rId10"/>
    <p:sldId id="355" r:id="rId11"/>
    <p:sldId id="366" r:id="rId12"/>
    <p:sldId id="368" r:id="rId13"/>
    <p:sldId id="347" r:id="rId14"/>
    <p:sldId id="377" r:id="rId15"/>
    <p:sldId id="378" r:id="rId16"/>
    <p:sldId id="357" r:id="rId17"/>
    <p:sldId id="358" r:id="rId18"/>
    <p:sldId id="370" r:id="rId19"/>
    <p:sldId id="360" r:id="rId20"/>
    <p:sldId id="361" r:id="rId21"/>
    <p:sldId id="365" r:id="rId22"/>
    <p:sldId id="359" r:id="rId23"/>
    <p:sldId id="371" r:id="rId24"/>
    <p:sldId id="379" r:id="rId25"/>
    <p:sldId id="374" r:id="rId26"/>
    <p:sldId id="375" r:id="rId27"/>
    <p:sldId id="376" r:id="rId28"/>
    <p:sldId id="373" r:id="rId29"/>
    <p:sldId id="332" r:id="rId30"/>
    <p:sldId id="372" r:id="rId31"/>
    <p:sldId id="276" r:id="rId32"/>
  </p:sldIdLst>
  <p:sldSz cx="9144000" cy="6858000" type="screen4x3"/>
  <p:notesSz cx="6858000" cy="9144000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84379" autoAdjust="0"/>
    <p:restoredTop sz="94638" autoAdjust="0"/>
  </p:normalViewPr>
  <p:slideViewPr>
    <p:cSldViewPr>
      <p:cViewPr>
        <p:scale>
          <a:sx n="100" d="100"/>
          <a:sy n="100" d="100"/>
        </p:scale>
        <p:origin x="-80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6E9C80-62DB-4155-BB13-7D64D0713F97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1F82D3-1FF8-4D66-A3CE-EA75920620F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8671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CF776A-D6C6-4810-A1AA-EB5ABF255FA6}" type="slidenum">
              <a:rPr lang="he-IL" smtClean="0">
                <a:latin typeface="Arial" charset="0"/>
                <a:cs typeface="Arial" charset="0"/>
              </a:rPr>
              <a:pPr/>
              <a:t>1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1AC90D-C580-4CD2-8B29-4671A95F55F6}" type="slidenum">
              <a:rPr lang="he-IL" smtClean="0">
                <a:latin typeface="Arial" charset="0"/>
                <a:cs typeface="Arial" charset="0"/>
              </a:rPr>
              <a:pPr/>
              <a:t>12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22F143-C7EC-4DF6-89AC-069C34579767}" type="slidenum">
              <a:rPr lang="he-IL" smtClean="0">
                <a:latin typeface="Arial" charset="0"/>
                <a:cs typeface="Arial" charset="0"/>
              </a:rPr>
              <a:pPr/>
              <a:t>13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485345-7A3E-4CBB-A1F2-B75BA50B0DBA}" type="slidenum">
              <a:rPr lang="he-IL" smtClean="0">
                <a:latin typeface="Arial" charset="0"/>
                <a:cs typeface="Arial" charset="0"/>
              </a:rPr>
              <a:pPr/>
              <a:t>14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22F143-C7EC-4DF6-89AC-069C34579767}" type="slidenum">
              <a:rPr lang="he-IL" smtClean="0">
                <a:latin typeface="Arial" charset="0"/>
                <a:cs typeface="Arial" charset="0"/>
              </a:rPr>
              <a:pPr/>
              <a:t>15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22F143-C7EC-4DF6-89AC-069C34579767}" type="slidenum">
              <a:rPr lang="he-IL" smtClean="0">
                <a:latin typeface="Arial" charset="0"/>
                <a:cs typeface="Arial" charset="0"/>
              </a:rPr>
              <a:pPr/>
              <a:t>16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22F143-C7EC-4DF6-89AC-069C34579767}" type="slidenum">
              <a:rPr lang="he-IL" smtClean="0">
                <a:latin typeface="Arial" charset="0"/>
                <a:cs typeface="Arial" charset="0"/>
              </a:rPr>
              <a:pPr/>
              <a:t>18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CCB75F-6130-48B1-9D28-96F027168E50}" type="slidenum">
              <a:rPr lang="he-IL" smtClean="0">
                <a:latin typeface="Arial" charset="0"/>
                <a:cs typeface="Arial" charset="0"/>
              </a:rPr>
              <a:pPr/>
              <a:t>19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CCB75F-6130-48B1-9D28-96F027168E50}" type="slidenum">
              <a:rPr lang="he-IL" smtClean="0">
                <a:latin typeface="Arial" charset="0"/>
                <a:cs typeface="Arial" charset="0"/>
              </a:rPr>
              <a:pPr/>
              <a:t>20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56CD6-9474-4B34-AFC7-F8FB34DDF4C6}" type="slidenum">
              <a:rPr lang="he-IL" smtClean="0">
                <a:latin typeface="Arial" charset="0"/>
                <a:cs typeface="Arial" charset="0"/>
              </a:rPr>
              <a:pPr/>
              <a:t>22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56CD6-9474-4B34-AFC7-F8FB34DDF4C6}" type="slidenum">
              <a:rPr lang="he-IL" smtClean="0">
                <a:latin typeface="Arial" charset="0"/>
                <a:cs typeface="Arial" charset="0"/>
              </a:rPr>
              <a:pPr/>
              <a:t>23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x-none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F9B3B9-B218-4E19-889C-420901C5A83E}" type="slidenum">
              <a:rPr lang="he-IL" smtClean="0">
                <a:latin typeface="Arial" charset="0"/>
                <a:cs typeface="Arial" charset="0"/>
              </a:rPr>
              <a:pPr/>
              <a:t>3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56CD6-9474-4B34-AFC7-F8FB34DDF4C6}" type="slidenum">
              <a:rPr lang="he-IL" smtClean="0">
                <a:latin typeface="Arial" charset="0"/>
                <a:cs typeface="Arial" charset="0"/>
              </a:rPr>
              <a:pPr/>
              <a:t>24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56CD6-9474-4B34-AFC7-F8FB34DDF4C6}" type="slidenum">
              <a:rPr lang="he-IL" smtClean="0">
                <a:latin typeface="Arial" charset="0"/>
                <a:cs typeface="Arial" charset="0"/>
              </a:rPr>
              <a:pPr/>
              <a:t>25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56CD6-9474-4B34-AFC7-F8FB34DDF4C6}" type="slidenum">
              <a:rPr lang="he-IL" smtClean="0">
                <a:latin typeface="Arial" charset="0"/>
                <a:cs typeface="Arial" charset="0"/>
              </a:rPr>
              <a:pPr/>
              <a:t>26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56CD6-9474-4B34-AFC7-F8FB34DDF4C6}" type="slidenum">
              <a:rPr lang="he-IL" smtClean="0">
                <a:latin typeface="Arial" charset="0"/>
                <a:cs typeface="Arial" charset="0"/>
              </a:rPr>
              <a:pPr/>
              <a:t>27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x-none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7EED3C-3D15-4329-840F-D2FB29BCDC15}" type="slidenum">
              <a:rPr lang="he-IL" smtClean="0">
                <a:latin typeface="Arial" charset="0"/>
                <a:cs typeface="Arial" charset="0"/>
              </a:rPr>
              <a:pPr/>
              <a:t>28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x-none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7EED3C-3D15-4329-840F-D2FB29BCDC15}" type="slidenum">
              <a:rPr lang="he-IL" smtClean="0">
                <a:latin typeface="Arial" charset="0"/>
                <a:cs typeface="Arial" charset="0"/>
              </a:rPr>
              <a:pPr/>
              <a:t>29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x-none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7EED3C-3D15-4329-840F-D2FB29BCDC15}" type="slidenum">
              <a:rPr lang="he-IL" smtClean="0">
                <a:latin typeface="Arial" charset="0"/>
                <a:cs typeface="Arial" charset="0"/>
              </a:rPr>
              <a:pPr/>
              <a:t>30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C072EB-9E30-445C-A7D7-4451C4881B5A}" type="slidenum">
              <a:rPr lang="he-IL" smtClean="0">
                <a:latin typeface="Arial" charset="0"/>
                <a:cs typeface="Arial" charset="0"/>
              </a:rPr>
              <a:pPr/>
              <a:t>31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2A920C-D537-4B16-9CAC-699C50F436B2}" type="slidenum">
              <a:rPr lang="he-IL" smtClean="0">
                <a:latin typeface="Arial" charset="0"/>
                <a:cs typeface="Arial" charset="0"/>
              </a:rPr>
              <a:pPr/>
              <a:t>5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2A920C-D537-4B16-9CAC-699C50F436B2}" type="slidenum">
              <a:rPr lang="he-IL" smtClean="0">
                <a:latin typeface="Arial" charset="0"/>
                <a:cs typeface="Arial" charset="0"/>
              </a:rPr>
              <a:pPr/>
              <a:t>6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2A920C-D537-4B16-9CAC-699C50F436B2}" type="slidenum">
              <a:rPr lang="he-IL" smtClean="0">
                <a:latin typeface="Arial" charset="0"/>
                <a:cs typeface="Arial" charset="0"/>
              </a:rPr>
              <a:pPr/>
              <a:t>7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2A920C-D537-4B16-9CAC-699C50F436B2}" type="slidenum">
              <a:rPr lang="he-IL" smtClean="0">
                <a:latin typeface="Arial" charset="0"/>
                <a:cs typeface="Arial" charset="0"/>
              </a:rPr>
              <a:pPr/>
              <a:t>8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1AC90D-C580-4CD2-8B29-4671A95F55F6}" type="slidenum">
              <a:rPr lang="he-IL" smtClean="0">
                <a:latin typeface="Arial" charset="0"/>
                <a:cs typeface="Arial" charset="0"/>
              </a:rPr>
              <a:pPr/>
              <a:t>9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1AC90D-C580-4CD2-8B29-4671A95F55F6}" type="slidenum">
              <a:rPr lang="he-IL" smtClean="0">
                <a:latin typeface="Arial" charset="0"/>
                <a:cs typeface="Arial" charset="0"/>
              </a:rPr>
              <a:pPr/>
              <a:t>10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1AC90D-C580-4CD2-8B29-4671A95F55F6}" type="slidenum">
              <a:rPr lang="he-IL" smtClean="0">
                <a:latin typeface="Arial" charset="0"/>
                <a:cs typeface="Arial" charset="0"/>
              </a:rPr>
              <a:pPr/>
              <a:t>11</a:t>
            </a:fld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34261-4A79-403C-83FF-967B9BC47A44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80F4A-936B-4EEC-9E74-A5A508A26BF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AEEA5-BC05-4FDC-A8CC-315BE41605A7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9A1C6-3769-497E-B46E-1318F25A32E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9292B-0C13-483F-835D-CDA797B96C3A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8D848-5243-426C-9590-ADE3C9CF10A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7C934-1E17-48C2-BF3F-04DF1B7AE15A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E6DAE-6D7B-464B-AB90-4324CD53FE6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43549-28A2-4010-BD21-80C4209A562E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E50D0-DF4C-40DD-847B-0EB7BF638FD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20DDB-6A03-43A7-BBF0-77628A19F2E6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963A0-9E7A-4142-A7EC-A15A467F9E6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2FB79-F0C4-45D8-BA4D-DB4CB1F3690C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82A95-06D7-46FC-BAA5-96C0F75FBDD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15578-6308-47E0-8FD6-5574E5B7A687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ACB64-66ED-4837-9BD8-DE8AB1E71C3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9B0AF-A065-43D7-81BC-07F798315CDA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7CBAE-A357-494E-BF52-EC20173C61B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4EAB6-09C4-4F4F-8EE7-0CB854E0CC8A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D4850-CB0F-4560-BD50-091B95B2E7C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0CC61-5C76-4CAC-8556-AE1CE8B9666B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B320-CEB0-4753-A01E-35C235F5626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D555F1-501B-4411-89CD-238DFDD98E20}" type="datetimeFigureOut">
              <a:rPr lang="he-IL"/>
              <a:pPr>
                <a:defRPr/>
              </a:pPr>
              <a:t>5/16/16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021670-B62F-47C9-B034-034C7155A46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684213" y="47625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Contagious Sets in Random Graphs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350" y="1989138"/>
            <a:ext cx="6400800" cy="3816126"/>
          </a:xfrm>
        </p:spPr>
        <p:txBody>
          <a:bodyPr rtlCol="1">
            <a:normAutofit fontScale="55000" lnSpcReduction="20000"/>
          </a:bodyPr>
          <a:lstStyle/>
          <a:p>
            <a:pPr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100" dirty="0" smtClean="0">
                <a:solidFill>
                  <a:srgbClr val="00B050"/>
                </a:solidFill>
              </a:rPr>
              <a:t>Daniel Reichman</a:t>
            </a:r>
          </a:p>
          <a:p>
            <a:pPr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100" dirty="0" smtClean="0">
                <a:solidFill>
                  <a:srgbClr val="00B050"/>
                </a:solidFill>
              </a:rPr>
              <a:t>Joint work with </a:t>
            </a:r>
            <a:r>
              <a:rPr lang="en-US" sz="4100" b="1" dirty="0" smtClean="0">
                <a:solidFill>
                  <a:srgbClr val="00B050"/>
                </a:solidFill>
              </a:rPr>
              <a:t>Uri </a:t>
            </a:r>
            <a:r>
              <a:rPr lang="en-US" sz="4100" b="1" dirty="0" err="1" smtClean="0">
                <a:solidFill>
                  <a:srgbClr val="00B050"/>
                </a:solidFill>
              </a:rPr>
              <a:t>Feige</a:t>
            </a:r>
            <a:r>
              <a:rPr lang="en-US" sz="4100" b="1" dirty="0" smtClean="0">
                <a:solidFill>
                  <a:srgbClr val="00B050"/>
                </a:solidFill>
              </a:rPr>
              <a:t> </a:t>
            </a:r>
            <a:r>
              <a:rPr lang="en-US" sz="4100" dirty="0" smtClean="0">
                <a:solidFill>
                  <a:srgbClr val="00B050"/>
                </a:solidFill>
              </a:rPr>
              <a:t>and </a:t>
            </a:r>
            <a:r>
              <a:rPr lang="en-US" sz="4100" b="1" dirty="0" smtClean="0">
                <a:solidFill>
                  <a:srgbClr val="00B050"/>
                </a:solidFill>
              </a:rPr>
              <a:t>Michael </a:t>
            </a:r>
            <a:r>
              <a:rPr lang="en-US" sz="4100" b="1" dirty="0" err="1" smtClean="0">
                <a:solidFill>
                  <a:srgbClr val="00B050"/>
                </a:solidFill>
              </a:rPr>
              <a:t>Krivelevich</a:t>
            </a:r>
            <a:endParaRPr lang="en-US" sz="4100" b="1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 smtClean="0">
              <a:solidFill>
                <a:schemeClr val="tx1"/>
              </a:solidFill>
            </a:endParaRPr>
          </a:p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 </a:t>
            </a:r>
          </a:p>
          <a:p>
            <a:pPr rtl="0" eaLnBrk="1" fontAlgn="auto" hangingPunct="1">
              <a:spcAft>
                <a:spcPts val="0"/>
              </a:spcAft>
              <a:defRPr/>
            </a:pPr>
            <a:endParaRPr lang="en-US" sz="3600" b="1" dirty="0" smtClean="0">
              <a:solidFill>
                <a:schemeClr val="tx1"/>
              </a:solidFill>
            </a:endParaRPr>
          </a:p>
          <a:p>
            <a:pPr rtl="0" eaLnBrk="1" fontAlgn="auto" hangingPunct="1">
              <a:spcAft>
                <a:spcPts val="0"/>
              </a:spcAft>
              <a:defRPr/>
            </a:pPr>
            <a:endParaRPr lang="en-US" sz="3600" b="1" dirty="0" smtClean="0">
              <a:solidFill>
                <a:schemeClr val="tx1"/>
              </a:solidFill>
            </a:endParaRPr>
          </a:p>
          <a:p>
            <a:pPr rtl="0" eaLnBrk="1" fontAlgn="auto" hangingPunct="1">
              <a:spcAft>
                <a:spcPts val="0"/>
              </a:spcAft>
              <a:defRPr/>
            </a:pPr>
            <a:endParaRPr lang="en-US" sz="3600" b="1" dirty="0" smtClean="0">
              <a:solidFill>
                <a:schemeClr val="tx1"/>
              </a:solidFill>
            </a:endParaRPr>
          </a:p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Random Instances and Phase Transitions, May, 2016, Simons Institute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e-IL" dirty="0"/>
          </a:p>
        </p:txBody>
      </p:sp>
      <p:pic>
        <p:nvPicPr>
          <p:cNvPr id="6" name="Picture 5" descr="Seal_of_University_of_California,_Berkele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51312" y="2780928"/>
            <a:ext cx="1828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Contagious sets in </a:t>
            </a:r>
            <a:r>
              <a:rPr lang="en-US" i="1" dirty="0" smtClean="0">
                <a:solidFill>
                  <a:srgbClr val="0070C0"/>
                </a:solidFill>
              </a:rPr>
              <a:t>G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i="1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 algn="l" rtl="0" eaLnBrk="1" hangingPunct="1"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/>
            <a:r>
              <a:rPr lang="en-US" b="1" dirty="0" err="1" smtClean="0">
                <a:cs typeface="Arial" charset="0"/>
              </a:rPr>
              <a:t>Thm</a:t>
            </a:r>
            <a:r>
              <a:rPr lang="en-US" b="1" dirty="0" smtClean="0">
                <a:cs typeface="Arial" charset="0"/>
              </a:rPr>
              <a:t>:                                           </a:t>
            </a:r>
            <a:r>
              <a:rPr lang="en-US" b="1" dirty="0" smtClean="0">
                <a:cs typeface="Arial" charset="0"/>
                <a:sym typeface="Wingdings" pitchFamily="2" charset="2"/>
              </a:rPr>
              <a:t></a:t>
            </a:r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     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r>
              <a:rPr lang="en-US" dirty="0" smtClean="0">
                <a:cs typeface="Arial" charset="0"/>
              </a:rPr>
              <a:t>Upper bound: </a:t>
            </a:r>
            <a:r>
              <a:rPr lang="en-US" b="1" dirty="0" smtClean="0">
                <a:cs typeface="Arial" charset="0"/>
              </a:rPr>
              <a:t>Constructive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Constant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: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05608" y="2033588"/>
          <a:ext cx="2774504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4" name="Equation" r:id="rId4" imgW="1536480" imgH="419040" progId="Equation.DSMT4">
                  <p:embed/>
                </p:oleObj>
              </mc:Choice>
              <mc:Fallback>
                <p:oleObj name="Equation" r:id="rId4" imgW="153648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608" y="2033588"/>
                        <a:ext cx="2774504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14550" y="2924944"/>
          <a:ext cx="4052888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5" name="Equation" r:id="rId6" imgW="1828800" imgH="419040" progId="Equation.DSMT4">
                  <p:embed/>
                </p:oleObj>
              </mc:Choice>
              <mc:Fallback>
                <p:oleObj name="Equation" r:id="rId6" imgW="182880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2924944"/>
                        <a:ext cx="4052888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99792" y="5085184"/>
          <a:ext cx="288032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6" name="Equation" r:id="rId8" imgW="1396800" imgH="419040" progId="Equation.DSMT4">
                  <p:embed/>
                </p:oleObj>
              </mc:Choice>
              <mc:Fallback>
                <p:oleObj name="Equation" r:id="rId8" imgW="139680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085184"/>
                        <a:ext cx="2880320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Threshold for m(</a:t>
            </a:r>
            <a:r>
              <a:rPr lang="en-US" i="1" dirty="0" err="1" smtClean="0">
                <a:solidFill>
                  <a:srgbClr val="0070C0"/>
                </a:solidFill>
              </a:rPr>
              <a:t>G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r</a:t>
            </a:r>
            <a:r>
              <a:rPr lang="en-US" dirty="0" smtClean="0">
                <a:solidFill>
                  <a:srgbClr val="0070C0"/>
                </a:solidFill>
              </a:rPr>
              <a:t>)=</a:t>
            </a:r>
            <a:r>
              <a:rPr lang="en-US" i="1" dirty="0" smtClean="0">
                <a:solidFill>
                  <a:srgbClr val="0070C0"/>
                </a:solidFill>
              </a:rPr>
              <a:t>r</a:t>
            </a:r>
            <a:endParaRPr lang="he-IL" i="1" dirty="0">
              <a:solidFill>
                <a:srgbClr val="0070C0"/>
              </a:solidFill>
            </a:endParaRPr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cs typeface="Arial" charset="0"/>
              </a:rPr>
              <a:t>                              assuming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 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&lt;&lt;</a:t>
            </a:r>
          </a:p>
          <a:p>
            <a:pPr algn="l" rtl="0" eaLnBrk="1" hangingPunct="1">
              <a:buNone/>
            </a:pP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/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=Cn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</a:rPr>
              <a:t>-1/r </a:t>
            </a:r>
            <a:r>
              <a:rPr lang="en-US" i="1" dirty="0" smtClean="0">
                <a:cs typeface="Arial" charset="0"/>
              </a:rPr>
              <a:t>, </a:t>
            </a:r>
            <a:r>
              <a:rPr lang="en-US" b="1" dirty="0" smtClean="0">
                <a:cs typeface="Arial" charset="0"/>
              </a:rPr>
              <a:t>random set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r-</a:t>
            </a:r>
            <a:r>
              <a:rPr lang="en-US" dirty="0" smtClean="0">
                <a:cs typeface="Arial" charset="0"/>
              </a:rPr>
              <a:t>set is contagious with pr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&gt;0 </a:t>
            </a:r>
            <a:r>
              <a:rPr lang="en-US" dirty="0" smtClean="0">
                <a:cs typeface="Arial" charset="0"/>
              </a:rPr>
              <a:t>(JLTV).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What happens for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1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&lt;p&lt;p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i="1" baseline="-25000" dirty="0" smtClean="0">
                <a:cs typeface="Arial" charset="0"/>
              </a:rPr>
              <a:t> </a:t>
            </a:r>
            <a:r>
              <a:rPr lang="en-US" i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??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43608" y="1484784"/>
          <a:ext cx="244827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5" name="Equation" r:id="rId4" imgW="1396800" imgH="419040" progId="Equation.DSMT4">
                  <p:embed/>
                </p:oleObj>
              </mc:Choice>
              <mc:Fallback>
                <p:oleObj name="Equation" r:id="rId4" imgW="139680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484784"/>
                        <a:ext cx="2448272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79712" y="2564904"/>
          <a:ext cx="180020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6" name="Equation" r:id="rId6" imgW="1130040" imgH="545760" progId="Equation.DSMT4">
                  <p:embed/>
                </p:oleObj>
              </mc:Choice>
              <mc:Fallback>
                <p:oleObj name="Equation" r:id="rId6" imgW="1130040" imgH="545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564904"/>
                        <a:ext cx="1800200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Threshold for m(</a:t>
            </a:r>
            <a:r>
              <a:rPr lang="en-US" i="1" dirty="0" err="1" smtClean="0">
                <a:solidFill>
                  <a:srgbClr val="0070C0"/>
                </a:solidFill>
              </a:rPr>
              <a:t>G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r</a:t>
            </a:r>
            <a:r>
              <a:rPr lang="en-US" dirty="0" smtClean="0">
                <a:solidFill>
                  <a:srgbClr val="0070C0"/>
                </a:solidFill>
              </a:rPr>
              <a:t>)=</a:t>
            </a:r>
            <a:r>
              <a:rPr lang="en-US" i="1" dirty="0" smtClean="0">
                <a:solidFill>
                  <a:srgbClr val="0070C0"/>
                </a:solidFill>
              </a:rPr>
              <a:t>r </a:t>
            </a:r>
            <a:r>
              <a:rPr lang="en-US" dirty="0" smtClean="0">
                <a:solidFill>
                  <a:srgbClr val="0070C0"/>
                </a:solidFill>
              </a:rPr>
              <a:t>cont’d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 algn="l" rtl="0" eaLnBrk="1" hangingPunct="1"/>
            <a:r>
              <a:rPr lang="en-US" b="1" dirty="0" err="1" smtClean="0">
                <a:cs typeface="Arial" charset="0"/>
              </a:rPr>
              <a:t>Thm</a:t>
            </a:r>
            <a:r>
              <a:rPr lang="en-US" dirty="0" smtClean="0">
                <a:cs typeface="Arial" charset="0"/>
              </a:rPr>
              <a:t>: there exist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0&lt;c&lt;C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s.t</a:t>
            </a:r>
            <a:r>
              <a:rPr lang="en-US" dirty="0" smtClean="0">
                <a:cs typeface="Arial" charset="0"/>
              </a:rPr>
              <a:t>. </a:t>
            </a:r>
            <a:r>
              <a:rPr lang="en-US" dirty="0" err="1" smtClean="0">
                <a:cs typeface="Arial" charset="0"/>
              </a:rPr>
              <a:t>w.h.p</a:t>
            </a:r>
            <a:r>
              <a:rPr lang="en-US" dirty="0" smtClean="0">
                <a:cs typeface="Arial" charset="0"/>
              </a:rPr>
              <a:t>.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49475" y="2636838"/>
          <a:ext cx="52736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2" name="Equation" r:id="rId4" imgW="1993680" imgH="419040" progId="Equation.DSMT4">
                  <p:embed/>
                </p:oleObj>
              </mc:Choice>
              <mc:Fallback>
                <p:oleObj name="Equation" r:id="rId4" imgW="199368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2636838"/>
                        <a:ext cx="527367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00" name="Object 4"/>
          <p:cNvGraphicFramePr>
            <a:graphicFrameLocks noChangeAspect="1"/>
          </p:cNvGraphicFramePr>
          <p:nvPr/>
        </p:nvGraphicFramePr>
        <p:xfrm>
          <a:off x="2222500" y="4365625"/>
          <a:ext cx="5130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3" name="Equation" r:id="rId6" imgW="1993680" imgH="419040" progId="Equation.DSMT4">
                  <p:embed/>
                </p:oleObj>
              </mc:Choice>
              <mc:Fallback>
                <p:oleObj name="Equation" r:id="rId6" imgW="199368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4365625"/>
                        <a:ext cx="51308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Upper bounding </a:t>
            </a:r>
            <a:r>
              <a:rPr lang="en-US" i="1" dirty="0" smtClean="0">
                <a:solidFill>
                  <a:srgbClr val="0070C0"/>
                </a:solidFill>
              </a:rPr>
              <a:t>m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i="1" dirty="0" smtClean="0">
                <a:solidFill>
                  <a:srgbClr val="0070C0"/>
                </a:solidFill>
              </a:rPr>
              <a:t>G,2</a:t>
            </a:r>
            <a:r>
              <a:rPr lang="en-US" dirty="0" smtClean="0">
                <a:solidFill>
                  <a:srgbClr val="0070C0"/>
                </a:solidFill>
              </a:rPr>
              <a:t>) in G(</a:t>
            </a:r>
            <a:r>
              <a:rPr lang="en-US" i="1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133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 eaLnBrk="1" hangingPunct="1"/>
            <a:r>
              <a:rPr lang="en-US" dirty="0" smtClean="0">
                <a:cs typeface="Arial" charset="0"/>
              </a:rPr>
              <a:t>Activate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n/d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</a:rPr>
              <a:t>2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vertices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/>
            <a:endParaRPr lang="he-IL" dirty="0" smtClean="0"/>
          </a:p>
        </p:txBody>
      </p:sp>
      <p:pic>
        <p:nvPicPr>
          <p:cNvPr id="18" name="Picture 17" descr="Goal-Sett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2132856"/>
            <a:ext cx="4876800" cy="397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Key Idea</a:t>
            </a:r>
            <a:endParaRPr lang="he-IL" dirty="0">
              <a:solidFill>
                <a:srgbClr val="0070C0"/>
              </a:solidFill>
            </a:endParaRPr>
          </a:p>
        </p:txBody>
      </p:sp>
      <p:pic>
        <p:nvPicPr>
          <p:cNvPr id="6" name="Content Placeholder 5" descr="ide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00437" y="2791619"/>
            <a:ext cx="2143125" cy="2143125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Excited Vertices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13318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pPr algn="l" rtl="0" eaLnBrk="1" hangingPunct="1"/>
            <a:endParaRPr lang="en-US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/>
            <a:endParaRPr lang="en-US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          </a:t>
            </a:r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/>
            <a:endParaRPr lang="he-IL" dirty="0" smtClean="0"/>
          </a:p>
        </p:txBody>
      </p:sp>
      <p:cxnSp>
        <p:nvCxnSpPr>
          <p:cNvPr id="31" name="Straight Connector 30"/>
          <p:cNvCxnSpPr>
            <a:stCxn id="30" idx="5"/>
          </p:cNvCxnSpPr>
          <p:nvPr/>
        </p:nvCxnSpPr>
        <p:spPr>
          <a:xfrm flipH="1" flipV="1">
            <a:off x="2699792" y="3573016"/>
            <a:ext cx="1048484" cy="10484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0" idx="7"/>
          </p:cNvCxnSpPr>
          <p:nvPr/>
        </p:nvCxnSpPr>
        <p:spPr>
          <a:xfrm flipV="1">
            <a:off x="3748276" y="3501008"/>
            <a:ext cx="967740" cy="9677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7" idx="5"/>
          </p:cNvCxnSpPr>
          <p:nvPr/>
        </p:nvCxnSpPr>
        <p:spPr>
          <a:xfrm flipH="1" flipV="1">
            <a:off x="5436096" y="4005064"/>
            <a:ext cx="688444" cy="6884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012160" y="3573016"/>
            <a:ext cx="679708" cy="10484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0" idx="4"/>
          </p:cNvCxnSpPr>
          <p:nvPr/>
        </p:nvCxnSpPr>
        <p:spPr>
          <a:xfrm flipH="1" flipV="1">
            <a:off x="3635896" y="3501008"/>
            <a:ext cx="36004" cy="11521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563888" y="4437112"/>
            <a:ext cx="216024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63888" y="3429000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644008" y="3429000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92080" y="3861048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940152" y="4509120"/>
            <a:ext cx="216024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88224" y="3429000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19" idx="2"/>
            <a:endCxn id="20" idx="2"/>
          </p:cNvCxnSpPr>
          <p:nvPr/>
        </p:nvCxnSpPr>
        <p:spPr>
          <a:xfrm>
            <a:off x="2555776" y="3537012"/>
            <a:ext cx="100811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555776" y="3429000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20" idx="2"/>
          </p:cNvCxnSpPr>
          <p:nvPr/>
        </p:nvCxnSpPr>
        <p:spPr>
          <a:xfrm flipV="1">
            <a:off x="3563888" y="3501008"/>
            <a:ext cx="1080120" cy="360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2" idx="2"/>
          </p:cNvCxnSpPr>
          <p:nvPr/>
        </p:nvCxnSpPr>
        <p:spPr>
          <a:xfrm>
            <a:off x="4788024" y="3537012"/>
            <a:ext cx="1800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1" idx="1"/>
          </p:cNvCxnSpPr>
          <p:nvPr/>
        </p:nvCxnSpPr>
        <p:spPr>
          <a:xfrm>
            <a:off x="4716016" y="3537012"/>
            <a:ext cx="607700" cy="3556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609600" y="3408784"/>
            <a:ext cx="8229600" cy="1604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 bwMode="auto">
          <a:xfrm>
            <a:off x="539552" y="1484784"/>
            <a:ext cx="82296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Times New Roman" pitchFamily="18" charset="0"/>
              </a:rPr>
              <a:t> Excited vertex: with </a:t>
            </a:r>
            <a:r>
              <a:rPr lang="en-US" sz="3600" b="1" dirty="0" smtClean="0">
                <a:latin typeface="+mj-lt"/>
                <a:ea typeface="+mj-ea"/>
                <a:cs typeface="Times New Roman" pitchFamily="18" charset="0"/>
              </a:rPr>
              <a:t>active neighbor.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Excited Connected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components   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Times New Roman" pitchFamily="18" charset="0"/>
              </a:rPr>
              <a:t>   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susceptible to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epidemic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! </a:t>
            </a:r>
            <a:endParaRPr kumimoji="0" lang="he-IL" sz="3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dirty="0" smtClean="0">
                <a:solidFill>
                  <a:srgbClr val="0070C0"/>
                </a:solidFill>
              </a:rPr>
              <a:t>Upper Bound in </a:t>
            </a:r>
            <a:r>
              <a:rPr lang="en-US" i="1" dirty="0" smtClean="0">
                <a:solidFill>
                  <a:srgbClr val="0070C0"/>
                </a:solidFill>
              </a:rPr>
              <a:t>G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i="1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133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/>
              <a:t>Goal: infect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vertices activating </a:t>
            </a:r>
            <a:r>
              <a:rPr lang="en-US" i="1" dirty="0" smtClean="0">
                <a:solidFill>
                  <a:srgbClr val="FF0000"/>
                </a:solidFill>
              </a:rPr>
              <a:t>a&lt;&lt; n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vertices. </a:t>
            </a:r>
          </a:p>
          <a:p>
            <a:pPr algn="l" rtl="0"/>
            <a:r>
              <a:rPr lang="en-US" dirty="0" smtClean="0"/>
              <a:t>Activate an arbitrary set </a:t>
            </a:r>
            <a:r>
              <a:rPr lang="en-US" i="1" dirty="0" smtClean="0">
                <a:solidFill>
                  <a:schemeClr val="accent1"/>
                </a:solidFill>
              </a:rPr>
              <a:t>A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|</a:t>
            </a:r>
            <a:r>
              <a:rPr lang="en-US" i="1" dirty="0" smtClean="0">
                <a:solidFill>
                  <a:schemeClr val="tx2"/>
                </a:solidFill>
              </a:rPr>
              <a:t>A</a:t>
            </a:r>
            <a:r>
              <a:rPr lang="en-US" dirty="0" smtClean="0">
                <a:solidFill>
                  <a:schemeClr val="tx2"/>
                </a:solidFill>
              </a:rPr>
              <a:t>|</a:t>
            </a:r>
            <a:r>
              <a:rPr lang="en-US" i="1" dirty="0" smtClean="0">
                <a:solidFill>
                  <a:schemeClr val="tx2"/>
                </a:solidFill>
              </a:rPr>
              <a:t>=a </a:t>
            </a:r>
          </a:p>
          <a:p>
            <a:pPr algn="l" rtl="0"/>
            <a:r>
              <a:rPr lang="en-US" b="1" dirty="0" smtClean="0"/>
              <a:t>Expose</a:t>
            </a:r>
            <a:r>
              <a:rPr lang="en-US" dirty="0" smtClean="0"/>
              <a:t> edges incident to </a:t>
            </a:r>
            <a:r>
              <a:rPr lang="en-US" i="1" dirty="0" smtClean="0">
                <a:solidFill>
                  <a:schemeClr val="accent1"/>
                </a:solidFill>
              </a:rPr>
              <a:t>A</a:t>
            </a:r>
            <a:r>
              <a:rPr lang="en-US" dirty="0" smtClean="0"/>
              <a:t>. </a:t>
            </a:r>
          </a:p>
          <a:p>
            <a:pPr algn="l" rtl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|</a:t>
            </a:r>
            <a:r>
              <a:rPr lang="en-US" i="1" dirty="0" smtClean="0">
                <a:solidFill>
                  <a:srgbClr val="00B050"/>
                </a:solidFill>
              </a:rPr>
              <a:t>∂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i="1" dirty="0" smtClean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|≥</a:t>
            </a:r>
            <a:r>
              <a:rPr lang="en-US" i="1" dirty="0" smtClean="0">
                <a:solidFill>
                  <a:srgbClr val="FF0000"/>
                </a:solidFill>
              </a:rPr>
              <a:t>ad</a:t>
            </a:r>
            <a:r>
              <a:rPr lang="en-US" dirty="0" smtClean="0">
                <a:solidFill>
                  <a:srgbClr val="FF0000"/>
                </a:solidFill>
              </a:rPr>
              <a:t>/2</a:t>
            </a:r>
            <a:r>
              <a:rPr lang="en-US" dirty="0" smtClean="0"/>
              <a:t>. </a:t>
            </a:r>
            <a:r>
              <a:rPr lang="en-US" dirty="0" err="1" smtClean="0"/>
              <a:t>W.l.og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|</a:t>
            </a:r>
            <a:r>
              <a:rPr lang="en-US" i="1" dirty="0" smtClean="0">
                <a:solidFill>
                  <a:srgbClr val="00B050"/>
                </a:solidFill>
              </a:rPr>
              <a:t>∂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i="1" dirty="0" smtClean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|=</a:t>
            </a:r>
            <a:r>
              <a:rPr lang="en-US" i="1" dirty="0" smtClean="0">
                <a:solidFill>
                  <a:srgbClr val="FF0000"/>
                </a:solidFill>
              </a:rPr>
              <a:t>ad</a:t>
            </a:r>
            <a:r>
              <a:rPr lang="en-US" dirty="0" smtClean="0">
                <a:solidFill>
                  <a:srgbClr val="FF0000"/>
                </a:solidFill>
              </a:rPr>
              <a:t>/2</a:t>
            </a:r>
            <a:endParaRPr lang="en-US" dirty="0" smtClean="0"/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/>
            <a:endParaRPr lang="he-IL" dirty="0" smtClean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660232" y="2852936"/>
            <a:ext cx="144016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732240" y="3068960"/>
            <a:ext cx="144016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32240" y="3429000"/>
            <a:ext cx="12961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88224" y="3573016"/>
            <a:ext cx="1296144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7740352" y="2492896"/>
            <a:ext cx="792088" cy="1800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084168" y="3068960"/>
            <a:ext cx="72008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chemeClr val="accent1"/>
                </a:solidFill>
              </a:rPr>
              <a:t>Upper Bound Cont’d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1" dirty="0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00B050"/>
                </a:solidFill>
              </a:rPr>
              <a:t>∂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i="1" dirty="0" smtClean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distributed as </a:t>
            </a:r>
            <a:r>
              <a:rPr lang="en-US" i="1" dirty="0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ad/2,p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algn="l" rtl="0"/>
            <a:r>
              <a:rPr lang="en-US" dirty="0" smtClean="0"/>
              <a:t>Component of size </a:t>
            </a:r>
            <a:r>
              <a:rPr lang="en-US" i="1" dirty="0" smtClean="0">
                <a:solidFill>
                  <a:srgbClr val="FF0000"/>
                </a:solidFill>
              </a:rPr>
              <a:t>k </a:t>
            </a:r>
            <a:r>
              <a:rPr lang="en-US" dirty="0" smtClean="0"/>
              <a:t>of </a:t>
            </a:r>
            <a:r>
              <a:rPr lang="en-US" b="1" dirty="0" smtClean="0"/>
              <a:t>excited</a:t>
            </a:r>
            <a:r>
              <a:rPr lang="en-US" dirty="0" smtClean="0"/>
              <a:t> vertices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Infect component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by activating </a:t>
            </a:r>
            <a:r>
              <a:rPr lang="en-US" b="1" dirty="0" smtClean="0"/>
              <a:t>single</a:t>
            </a:r>
            <a:r>
              <a:rPr lang="en-US" dirty="0" smtClean="0"/>
              <a:t> vertex!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i="1" dirty="0" smtClean="0">
              <a:solidFill>
                <a:srgbClr val="FF0000"/>
              </a:solidFill>
            </a:endParaRPr>
          </a:p>
          <a:p>
            <a:pPr algn="l" rtl="0"/>
            <a:r>
              <a:rPr lang="en-US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vertices in cc of size 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ym typeface="Wingdings" pitchFamily="2" charset="2"/>
              </a:rPr>
              <a:t> infected at cost </a:t>
            </a:r>
            <a:r>
              <a:rPr lang="en-US" i="1" dirty="0" smtClean="0">
                <a:solidFill>
                  <a:srgbClr val="FF0000"/>
                </a:solidFill>
                <a:sym typeface="Wingdings" pitchFamily="2" charset="2"/>
              </a:rPr>
              <a:t>m/k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endParaRPr lang="en-US" baseline="30000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2411760" y="4077072"/>
            <a:ext cx="504056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19872" y="4005064"/>
            <a:ext cx="504056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3968" y="4005064"/>
            <a:ext cx="504056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92080" y="4005064"/>
            <a:ext cx="504056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99792" y="4221088"/>
            <a:ext cx="72008" cy="72008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635896" y="4077072"/>
            <a:ext cx="72008" cy="72008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99992" y="4077072"/>
            <a:ext cx="72008" cy="72008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508104" y="4077072"/>
            <a:ext cx="72008" cy="72008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endCxn id="5" idx="4"/>
          </p:cNvCxnSpPr>
          <p:nvPr/>
        </p:nvCxnSpPr>
        <p:spPr>
          <a:xfrm flipH="1" flipV="1">
            <a:off x="2663788" y="4365104"/>
            <a:ext cx="90010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707904" y="4221088"/>
            <a:ext cx="90010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067944" y="4293096"/>
            <a:ext cx="574255" cy="8342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499992" y="4221088"/>
            <a:ext cx="900100" cy="9361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059832" y="4365104"/>
            <a:ext cx="22322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dirty="0" smtClean="0">
                <a:solidFill>
                  <a:srgbClr val="0070C0"/>
                </a:solidFill>
              </a:rPr>
              <a:t>Upper Bound in </a:t>
            </a:r>
            <a:r>
              <a:rPr lang="en-US" i="1" dirty="0" smtClean="0">
                <a:solidFill>
                  <a:srgbClr val="0070C0"/>
                </a:solidFill>
              </a:rPr>
              <a:t>G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i="1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133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Activate an arbitrary set </a:t>
            </a:r>
            <a:r>
              <a:rPr lang="en-US" i="1" dirty="0" smtClean="0">
                <a:solidFill>
                  <a:schemeClr val="accent1"/>
                </a:solidFill>
              </a:rPr>
              <a:t>A</a:t>
            </a:r>
            <a:r>
              <a:rPr lang="en-US" dirty="0" smtClean="0"/>
              <a:t>: </a:t>
            </a:r>
          </a:p>
          <a:p>
            <a:pPr algn="l" rtl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|</a:t>
            </a:r>
            <a:r>
              <a:rPr lang="en-US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|</a:t>
            </a:r>
            <a:r>
              <a:rPr lang="en-US" i="1" dirty="0" smtClean="0">
                <a:solidFill>
                  <a:srgbClr val="FF0000"/>
                </a:solidFill>
              </a:rPr>
              <a:t>=a=n</a:t>
            </a:r>
            <a:r>
              <a:rPr lang="en-US" dirty="0" smtClean="0">
                <a:solidFill>
                  <a:srgbClr val="FF0000"/>
                </a:solidFill>
              </a:rPr>
              <a:t>{Clog log 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/(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log d)}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/>
              <a:t># of vertices lying in cc of size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=</a:t>
            </a:r>
            <a:r>
              <a:rPr lang="en-US" dirty="0" err="1" smtClean="0">
                <a:solidFill>
                  <a:srgbClr val="FF0000"/>
                </a:solidFill>
              </a:rPr>
              <a:t>C’log</a:t>
            </a:r>
            <a:r>
              <a:rPr lang="en-US" dirty="0" smtClean="0">
                <a:solidFill>
                  <a:srgbClr val="FF0000"/>
                </a:solidFill>
              </a:rPr>
              <a:t> d/log </a:t>
            </a:r>
            <a:r>
              <a:rPr lang="en-US" dirty="0" err="1" smtClean="0">
                <a:solidFill>
                  <a:srgbClr val="FF0000"/>
                </a:solidFill>
              </a:rPr>
              <a:t>log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d </a:t>
            </a:r>
            <a:r>
              <a:rPr lang="en-US" b="1" dirty="0" smtClean="0"/>
              <a:t>at least </a:t>
            </a:r>
            <a:r>
              <a:rPr lang="en-US" b="1" i="1" dirty="0" smtClean="0">
                <a:solidFill>
                  <a:srgbClr val="FF0000"/>
                </a:solidFill>
              </a:rPr>
              <a:t>n/d</a:t>
            </a:r>
            <a:r>
              <a:rPr lang="en-US" b="1" baseline="30000" dirty="0" smtClean="0">
                <a:solidFill>
                  <a:srgbClr val="FF0000"/>
                </a:solidFill>
              </a:rPr>
              <a:t>2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algn="l" rtl="0"/>
            <a:r>
              <a:rPr lang="en-US" b="1" dirty="0" smtClean="0"/>
              <a:t>Can be infected by </a:t>
            </a:r>
            <a:r>
              <a:rPr lang="en-US" dirty="0" smtClean="0"/>
              <a:t>activating </a:t>
            </a:r>
          </a:p>
          <a:p>
            <a:pPr algn="l" rtl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n/d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)/k=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{log log 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/(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log d)}) </a:t>
            </a:r>
            <a:r>
              <a:rPr lang="en-US" dirty="0" smtClean="0"/>
              <a:t>vertices!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/>
            <a:endParaRPr lang="he-IL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he-IL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UB cont’d</a:t>
            </a:r>
            <a:endParaRPr lang="he-IL" dirty="0" smtClean="0">
              <a:solidFill>
                <a:srgbClr val="0070C0"/>
              </a:solidFill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08" name="משוואה" r:id="rId4" imgW="114120" imgH="215640" progId="Equation.3">
                  <p:embed/>
                </p:oleObj>
              </mc:Choice>
              <mc:Fallback>
                <p:oleObj name="משוואה" r:id="rId4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>
                <a:cs typeface="Arial" charset="0"/>
              </a:rPr>
              <a:t>Activate </a:t>
            </a:r>
            <a:r>
              <a:rPr lang="en-US" b="1" dirty="0" smtClean="0">
                <a:cs typeface="Arial" charset="0"/>
              </a:rPr>
              <a:t>vertex </a:t>
            </a:r>
            <a:r>
              <a:rPr lang="en-US" dirty="0" smtClean="0">
                <a:cs typeface="Arial" charset="0"/>
              </a:rPr>
              <a:t>in every</a:t>
            </a:r>
            <a:r>
              <a:rPr lang="en-US" b="1" dirty="0" smtClean="0">
                <a:cs typeface="Arial" charset="0"/>
              </a:rPr>
              <a:t> component</a:t>
            </a:r>
            <a:r>
              <a:rPr lang="en-US" dirty="0" smtClean="0">
                <a:cs typeface="Arial" charset="0"/>
              </a:rPr>
              <a:t> of </a:t>
            </a: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size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≥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k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At least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vertices in </a:t>
            </a:r>
            <a:r>
              <a:rPr lang="en-US" b="1" i="1" dirty="0" smtClean="0">
                <a:solidFill>
                  <a:srgbClr val="00B050"/>
                </a:solidFill>
              </a:rPr>
              <a:t>∂</a:t>
            </a:r>
            <a:r>
              <a:rPr lang="en-US" b="1" dirty="0" smtClean="0">
                <a:solidFill>
                  <a:srgbClr val="00B050"/>
                </a:solidFill>
              </a:rPr>
              <a:t>(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infected: </a:t>
            </a:r>
            <a:r>
              <a:rPr lang="en-US" i="1" dirty="0" smtClean="0">
                <a:solidFill>
                  <a:srgbClr val="FF0000"/>
                </a:solidFill>
              </a:rPr>
              <a:t>R</a:t>
            </a:r>
          </a:p>
          <a:p>
            <a:pPr algn="l" rtl="0" eaLnBrk="1" hangingPunct="1"/>
            <a:endParaRPr lang="en-US" i="1" dirty="0" smtClean="0">
              <a:solidFill>
                <a:srgbClr val="FF0000"/>
              </a:solidFill>
            </a:endParaRPr>
          </a:p>
          <a:p>
            <a:pPr algn="l" rtl="0" eaLnBrk="1" hangingPunct="1">
              <a:buNone/>
            </a:pP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                                                            </a:t>
            </a:r>
            <a:r>
              <a:rPr lang="en-US" i="1" dirty="0" smtClean="0">
                <a:solidFill>
                  <a:srgbClr val="7030A0"/>
                </a:solidFill>
                <a:cs typeface="Arial" charset="0"/>
              </a:rPr>
              <a:t>C=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</a:t>
            </a:r>
          </a:p>
          <a:p>
            <a:pPr algn="l" rtl="0" eaLnBrk="1" hangingPunct="1">
              <a:buNone/>
            </a:pP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                                                    </a:t>
            </a:r>
            <a:r>
              <a:rPr lang="en-US" i="1" dirty="0" smtClean="0">
                <a:solidFill>
                  <a:srgbClr val="7030A0"/>
                </a:solidFill>
                <a:cs typeface="Arial" charset="0"/>
              </a:rPr>
              <a:t>V\</a:t>
            </a:r>
            <a:r>
              <a:rPr lang="en-US" dirty="0" smtClean="0">
                <a:solidFill>
                  <a:srgbClr val="7030A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7030A0"/>
                </a:solidFill>
                <a:cs typeface="Arial" charset="0"/>
              </a:rPr>
              <a:t>A</a:t>
            </a:r>
            <a:r>
              <a:rPr lang="en-US" dirty="0" smtClean="0">
                <a:solidFill>
                  <a:srgbClr val="7030A0"/>
                </a:solidFill>
                <a:cs typeface="Arial" charset="0"/>
              </a:rPr>
              <a:t>U</a:t>
            </a:r>
            <a:r>
              <a:rPr lang="en-US" i="1" dirty="0" smtClean="0">
                <a:solidFill>
                  <a:srgbClr val="7030A0"/>
                </a:solidFill>
              </a:rPr>
              <a:t>∂</a:t>
            </a:r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i="1" dirty="0" smtClean="0">
                <a:solidFill>
                  <a:srgbClr val="7030A0"/>
                </a:solidFill>
              </a:rPr>
              <a:t>A</a:t>
            </a:r>
            <a:r>
              <a:rPr lang="en-US" dirty="0" smtClean="0">
                <a:solidFill>
                  <a:srgbClr val="7030A0"/>
                </a:solidFill>
              </a:rPr>
              <a:t>))</a:t>
            </a:r>
            <a:endParaRPr lang="en-US" i="1" dirty="0" smtClean="0">
              <a:solidFill>
                <a:srgbClr val="7030A0"/>
              </a:solidFill>
              <a:cs typeface="Arial" charset="0"/>
            </a:endParaRPr>
          </a:p>
          <a:p>
            <a:pPr algn="l" rtl="0" eaLnBrk="1" hangingPunct="1"/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>
              <a:buNone/>
            </a:pP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</a:t>
            </a:r>
            <a:r>
              <a:rPr lang="en-US" i="1" dirty="0" smtClean="0">
                <a:solidFill>
                  <a:schemeClr val="accent1"/>
                </a:solidFill>
                <a:cs typeface="Arial" charset="0"/>
              </a:rPr>
              <a:t>A           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R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259632" y="4437112"/>
            <a:ext cx="72008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835696" y="4437112"/>
            <a:ext cx="144016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07704" y="4869160"/>
            <a:ext cx="12961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979712" y="4653136"/>
            <a:ext cx="1296144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35696" y="4941168"/>
            <a:ext cx="1296144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0"/>
          </p:cNvCxnSpPr>
          <p:nvPr/>
        </p:nvCxnSpPr>
        <p:spPr>
          <a:xfrm flipV="1">
            <a:off x="1619672" y="4149080"/>
            <a:ext cx="144016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419872" y="4149080"/>
            <a:ext cx="144016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419872" y="4725144"/>
            <a:ext cx="144016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131840" y="5157192"/>
            <a:ext cx="1296144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19872" y="4941168"/>
            <a:ext cx="1296144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419872" y="4509120"/>
            <a:ext cx="1296144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275856" y="4221088"/>
            <a:ext cx="180020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699792" y="3645024"/>
            <a:ext cx="792088" cy="1800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67944" y="3501008"/>
            <a:ext cx="2376264" cy="23762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15816" y="4005064"/>
            <a:ext cx="43204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Bootstrap Percolation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>
                <a:cs typeface="Arial" charset="0"/>
              </a:rPr>
              <a:t>Undirected graph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G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=(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V,E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, Integer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r&gt;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1.</a:t>
            </a:r>
          </a:p>
          <a:p>
            <a:pPr algn="just" rtl="0"/>
            <a:r>
              <a:rPr lang="en-US" dirty="0" smtClean="0">
                <a:cs typeface="Arial" charset="0"/>
              </a:rPr>
              <a:t>Initial set of </a:t>
            </a:r>
            <a:r>
              <a:rPr lang="en-US" b="1" dirty="0" smtClean="0">
                <a:cs typeface="Arial" charset="0"/>
              </a:rPr>
              <a:t>active</a:t>
            </a:r>
            <a:r>
              <a:rPr lang="en-US" dirty="0" smtClean="0">
                <a:cs typeface="Arial" charset="0"/>
              </a:rPr>
              <a:t> vertices (seeds).</a:t>
            </a:r>
            <a:endParaRPr lang="en-US" b="1" dirty="0" smtClean="0">
              <a:cs typeface="Arial" charset="0"/>
            </a:endParaRPr>
          </a:p>
          <a:p>
            <a:pPr algn="l" rtl="0"/>
            <a:r>
              <a:rPr lang="en-US" b="1" dirty="0" smtClean="0">
                <a:cs typeface="Arial" charset="0"/>
              </a:rPr>
              <a:t>Contagious</a:t>
            </a:r>
            <a:r>
              <a:rPr lang="en-US" dirty="0" smtClean="0">
                <a:cs typeface="Arial" charset="0"/>
              </a:rPr>
              <a:t> process: inactive vertex </a:t>
            </a:r>
            <a:r>
              <a:rPr lang="en-US" b="1" dirty="0" smtClean="0">
                <a:cs typeface="Arial" charset="0"/>
              </a:rPr>
              <a:t>infected</a:t>
            </a:r>
            <a:r>
              <a:rPr lang="en-US" dirty="0" smtClean="0">
                <a:cs typeface="Arial" charset="0"/>
              </a:rPr>
              <a:t> if it has at </a:t>
            </a:r>
            <a:r>
              <a:rPr lang="en-US" b="1" dirty="0" smtClean="0">
                <a:cs typeface="Arial" charset="0"/>
              </a:rPr>
              <a:t>least </a:t>
            </a:r>
            <a:r>
              <a:rPr lang="en-US" b="1" i="1" dirty="0" smtClean="0">
                <a:solidFill>
                  <a:srgbClr val="FF0000"/>
                </a:solidFill>
                <a:cs typeface="Arial" charset="0"/>
              </a:rPr>
              <a:t>r</a:t>
            </a:r>
            <a:r>
              <a:rPr lang="en-US" dirty="0" smtClean="0">
                <a:cs typeface="Arial" charset="0"/>
              </a:rPr>
              <a:t> active neighbors.</a:t>
            </a:r>
          </a:p>
          <a:p>
            <a:pPr algn="just" rtl="0"/>
            <a:r>
              <a:rPr lang="en-US" b="1" dirty="0" smtClean="0">
                <a:cs typeface="Arial" charset="0"/>
              </a:rPr>
              <a:t>Progressive</a:t>
            </a:r>
            <a:endParaRPr lang="en-US" dirty="0" smtClean="0">
              <a:cs typeface="Arial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he-IL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Summing up</a:t>
            </a:r>
            <a:endParaRPr lang="he-IL" dirty="0" smtClean="0">
              <a:solidFill>
                <a:srgbClr val="0070C0"/>
              </a:solidFill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2" name="משוואה" r:id="rId4" imgW="114120" imgH="215640" progId="Equation.3">
                  <p:embed/>
                </p:oleObj>
              </mc:Choice>
              <mc:Fallback>
                <p:oleObj name="משוואה" r:id="rId4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>
                <a:cs typeface="Arial" charset="0"/>
              </a:rPr>
              <a:t>No edges in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E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R</a:t>
            </a:r>
            <a:r>
              <a:rPr lang="en-US" dirty="0" smtClean="0">
                <a:cs typeface="Arial" charset="0"/>
              </a:rPr>
              <a:t>,</a:t>
            </a:r>
            <a:r>
              <a:rPr lang="en-US" i="1" dirty="0" smtClean="0">
                <a:solidFill>
                  <a:srgbClr val="7030A0"/>
                </a:solidFill>
                <a:cs typeface="Arial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cs typeface="Arial" charset="0"/>
              </a:rPr>
              <a:t> exposed. Neither edges in </a:t>
            </a:r>
            <a:r>
              <a:rPr lang="en-US" i="1" dirty="0" smtClean="0">
                <a:solidFill>
                  <a:srgbClr val="7030A0"/>
                </a:solidFill>
                <a:cs typeface="Arial" charset="0"/>
              </a:rPr>
              <a:t>C</a:t>
            </a:r>
            <a:r>
              <a:rPr lang="en-US" dirty="0" smtClean="0">
                <a:cs typeface="Arial" charset="0"/>
              </a:rPr>
              <a:t>.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JLTV</a:t>
            </a:r>
            <a:r>
              <a:rPr lang="en-US" dirty="0" smtClean="0">
                <a:cs typeface="Arial" charset="0"/>
                <a:sym typeface="Wingdings" pitchFamily="2" charset="2"/>
              </a:rPr>
              <a:t> almost all of </a:t>
            </a:r>
            <a:r>
              <a:rPr lang="en-US" i="1" dirty="0" smtClean="0">
                <a:solidFill>
                  <a:schemeClr val="accent4"/>
                </a:solidFill>
                <a:cs typeface="Arial" charset="0"/>
              </a:rPr>
              <a:t>C </a:t>
            </a:r>
            <a:r>
              <a:rPr lang="en-US" dirty="0" smtClean="0"/>
              <a:t>infected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whp</a:t>
            </a:r>
            <a:r>
              <a:rPr lang="en-US" dirty="0" smtClean="0"/>
              <a:t>.</a:t>
            </a:r>
          </a:p>
          <a:p>
            <a:pPr algn="l" rtl="0" eaLnBrk="1" hangingPunct="1"/>
            <a:endParaRPr lang="en-US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>
              <a:buNone/>
            </a:pP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                                                    </a:t>
            </a:r>
            <a:r>
              <a:rPr lang="en-US" i="1" dirty="0" smtClean="0">
                <a:solidFill>
                  <a:srgbClr val="7030A0"/>
                </a:solidFill>
                <a:cs typeface="Arial" charset="0"/>
              </a:rPr>
              <a:t>C</a:t>
            </a:r>
          </a:p>
          <a:p>
            <a:pPr algn="l" rtl="0" eaLnBrk="1" hangingPunct="1">
              <a:buNone/>
            </a:pP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            </a:t>
            </a:r>
          </a:p>
          <a:p>
            <a:pPr algn="l" rtl="0" eaLnBrk="1" hangingPunct="1">
              <a:buNone/>
            </a:pP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            R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347864" y="4149080"/>
            <a:ext cx="151216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347864" y="4725144"/>
            <a:ext cx="1512168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131840" y="5157192"/>
            <a:ext cx="1296144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4941168"/>
            <a:ext cx="1368152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47864" y="4581128"/>
            <a:ext cx="1368152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275856" y="4221088"/>
            <a:ext cx="180020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067944" y="3501008"/>
            <a:ext cx="2376264" cy="23762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15816" y="4077072"/>
            <a:ext cx="43204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Improving to</a:t>
            </a:r>
            <a:r>
              <a:rPr lang="en-US" sz="3600" i="1" dirty="0" smtClean="0">
                <a:solidFill>
                  <a:srgbClr val="FF0000"/>
                </a:solidFill>
                <a:sym typeface="Wingdings" pitchFamily="2" charset="2"/>
              </a:rPr>
              <a:t> m</a:t>
            </a:r>
            <a:r>
              <a:rPr lang="en-US" sz="3600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sym typeface="Wingdings" pitchFamily="2" charset="2"/>
              </a:rPr>
              <a:t>G</a:t>
            </a:r>
            <a:r>
              <a:rPr lang="en-US" sz="3600" dirty="0" smtClean="0">
                <a:solidFill>
                  <a:srgbClr val="FF0000"/>
                </a:solidFill>
                <a:sym typeface="Wingdings" pitchFamily="2" charset="2"/>
              </a:rPr>
              <a:t>,2)≤</a:t>
            </a:r>
            <a:r>
              <a:rPr lang="en-US" sz="3600" i="1" dirty="0" smtClean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3600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/(</a:t>
            </a:r>
            <a:r>
              <a:rPr lang="en-US" sz="3600" i="1" dirty="0" smtClean="0">
                <a:solidFill>
                  <a:srgbClr val="FF0000"/>
                </a:solidFill>
              </a:rPr>
              <a:t>d</a:t>
            </a:r>
            <a:r>
              <a:rPr lang="en-US" sz="3600" baseline="30000" dirty="0" smtClean="0">
                <a:solidFill>
                  <a:srgbClr val="FF0000"/>
                </a:solidFill>
              </a:rPr>
              <a:t>2</a:t>
            </a:r>
            <a:r>
              <a:rPr lang="en-US" sz="3600" dirty="0" smtClean="0">
                <a:solidFill>
                  <a:srgbClr val="FF0000"/>
                </a:solidFill>
              </a:rPr>
              <a:t>log d))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Activate in </a:t>
            </a:r>
            <a:r>
              <a:rPr lang="en-US" i="1" dirty="0" smtClean="0">
                <a:solidFill>
                  <a:srgbClr val="FF0000"/>
                </a:solidFill>
              </a:rPr>
              <a:t>1≤i≤</a:t>
            </a:r>
            <a:r>
              <a:rPr lang="en-US" dirty="0" smtClean="0">
                <a:solidFill>
                  <a:srgbClr val="FF0000"/>
                </a:solidFill>
              </a:rPr>
              <a:t>log log d</a:t>
            </a:r>
            <a:r>
              <a:rPr lang="en-US" dirty="0" smtClean="0"/>
              <a:t> rounds (Start with</a:t>
            </a:r>
            <a:r>
              <a:rPr lang="en-US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/(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log d)</a:t>
            </a:r>
            <a:r>
              <a:rPr lang="en-US" dirty="0" smtClean="0"/>
              <a:t>)</a:t>
            </a:r>
          </a:p>
          <a:p>
            <a:pPr algn="l" rtl="0"/>
            <a:r>
              <a:rPr lang="en-US" i="1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: vertices infected in round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/>
              <a:t>Consider all cc of </a:t>
            </a:r>
            <a:r>
              <a:rPr lang="en-US" i="1" dirty="0" smtClean="0">
                <a:solidFill>
                  <a:srgbClr val="FF0000"/>
                </a:solidFill>
              </a:rPr>
              <a:t>∂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decreasing by size. </a:t>
            </a:r>
          </a:p>
          <a:p>
            <a:pPr algn="l" rtl="0">
              <a:buNone/>
            </a:pPr>
            <a:r>
              <a:rPr lang="en-US" dirty="0" smtClean="0"/>
              <a:t>   until </a:t>
            </a:r>
            <a:r>
              <a:rPr lang="en-US" i="1" dirty="0" smtClean="0">
                <a:solidFill>
                  <a:srgbClr val="FF0000"/>
                </a:solidFill>
              </a:rPr>
              <a:t>2</a:t>
            </a:r>
            <a:r>
              <a:rPr lang="en-US" i="1" baseline="30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/(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log d) </a:t>
            </a:r>
            <a:r>
              <a:rPr lang="en-US" dirty="0" smtClean="0"/>
              <a:t>vertices accumulate.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</a:t>
            </a:r>
          </a:p>
          <a:p>
            <a:pPr algn="l" rtl="0"/>
            <a:endParaRPr lang="en-US" baseline="30000" dirty="0" smtClean="0"/>
          </a:p>
          <a:p>
            <a:pPr algn="l" rtl="0">
              <a:buNone/>
            </a:pPr>
            <a:endParaRPr lang="en-US" baseline="30000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Lower Bound 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G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,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:=d/n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. 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Contagious set of size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s:=n/6d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log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d</a:t>
            </a: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  <a:sym typeface="Wingdings" pitchFamily="2" charset="2"/>
              </a:rPr>
              <a:t>    </a:t>
            </a:r>
            <a:r>
              <a:rPr lang="en-US" dirty="0" smtClean="0">
                <a:cs typeface="Arial" charset="0"/>
              </a:rPr>
              <a:t>For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t:=n/3d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 </a:t>
            </a:r>
            <a:r>
              <a:rPr lang="en-US" b="1" dirty="0" smtClean="0">
                <a:cs typeface="Arial" charset="0"/>
              </a:rPr>
              <a:t>exists a set of size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t</a:t>
            </a:r>
            <a:r>
              <a:rPr lang="en-US" dirty="0" smtClean="0">
                <a:cs typeface="Arial" charset="0"/>
              </a:rPr>
              <a:t> spanning </a:t>
            </a:r>
            <a:r>
              <a:rPr lang="en-US" b="1" dirty="0" smtClean="0">
                <a:cs typeface="Arial" charset="0"/>
              </a:rPr>
              <a:t>at least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t-s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edges</a:t>
            </a:r>
            <a:r>
              <a:rPr lang="en-US" i="1" dirty="0" smtClean="0">
                <a:cs typeface="Arial" charset="0"/>
              </a:rPr>
              <a:t>.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Union bound </a:t>
            </a:r>
            <a:r>
              <a:rPr lang="en-US" dirty="0" smtClean="0">
                <a:cs typeface="Arial" charset="0"/>
                <a:sym typeface="Wingdings" pitchFamily="2" charset="2"/>
              </a:rPr>
              <a:t> </a:t>
            </a:r>
            <a:r>
              <a:rPr lang="en-US" b="1" dirty="0" smtClean="0">
                <a:cs typeface="Arial" charset="0"/>
                <a:sym typeface="Wingdings" pitchFamily="2" charset="2"/>
              </a:rPr>
              <a:t>no such set </a:t>
            </a:r>
            <a:r>
              <a:rPr lang="en-US" dirty="0" err="1" smtClean="0">
                <a:cs typeface="Arial" charset="0"/>
                <a:sym typeface="Wingdings" pitchFamily="2" charset="2"/>
              </a:rPr>
              <a:t>whp</a:t>
            </a:r>
            <a:r>
              <a:rPr lang="en-US" i="1" dirty="0" smtClean="0">
                <a:cs typeface="Arial" charset="0"/>
                <a:sym typeface="Wingdings" pitchFamily="2" charset="2"/>
              </a:rPr>
              <a:t>.</a:t>
            </a:r>
            <a:endParaRPr lang="en-US" i="1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                                </a:t>
            </a:r>
          </a:p>
          <a:p>
            <a:pPr algn="l" rtl="0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Threshold for 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m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G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)=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G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,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:=d/n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. 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Contagious set of size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r</a:t>
            </a: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  <a:sym typeface="Wingdings" pitchFamily="2" charset="2"/>
              </a:rPr>
              <a:t>     </a:t>
            </a:r>
            <a:r>
              <a:rPr lang="en-US" dirty="0" err="1" smtClean="0">
                <a:cs typeface="Arial" charset="0"/>
                <a:sym typeface="Wingdings" pitchFamily="2" charset="2"/>
              </a:rPr>
              <a:t>subgraph</a:t>
            </a:r>
            <a:r>
              <a:rPr lang="en-US" dirty="0" smtClean="0">
                <a:cs typeface="Arial" charset="0"/>
                <a:sym typeface="Wingdings" pitchFamily="2" charset="2"/>
              </a:rPr>
              <a:t> of size 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t+r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US" dirty="0" smtClean="0">
                <a:cs typeface="Arial" charset="0"/>
                <a:sym typeface="Wingdings" pitchFamily="2" charset="2"/>
              </a:rPr>
              <a:t>spanning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2t</a:t>
            </a:r>
            <a:r>
              <a:rPr lang="en-US" dirty="0" smtClean="0">
                <a:cs typeface="Arial" charset="0"/>
                <a:sym typeface="Wingdings" pitchFamily="2" charset="2"/>
              </a:rPr>
              <a:t> edges.</a:t>
            </a:r>
          </a:p>
          <a:p>
            <a:pPr algn="l" rtl="0" eaLnBrk="1" hangingPunct="1"/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t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=log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n </a:t>
            </a:r>
          </a:p>
          <a:p>
            <a:pPr algn="l" rtl="0" eaLnBrk="1" hangingPunct="1"/>
            <a:r>
              <a:rPr lang="en-US" dirty="0" smtClean="0">
                <a:cs typeface="Arial" charset="0"/>
                <a:sym typeface="Wingdings" pitchFamily="2" charset="2"/>
              </a:rPr>
              <a:t> Such </a:t>
            </a:r>
            <a:r>
              <a:rPr lang="en-US" dirty="0" err="1" smtClean="0">
                <a:cs typeface="Arial" charset="0"/>
                <a:sym typeface="Wingdings" pitchFamily="2" charset="2"/>
              </a:rPr>
              <a:t>subgraph</a:t>
            </a:r>
            <a:r>
              <a:rPr lang="en-US" dirty="0" smtClean="0">
                <a:cs typeface="Arial" charset="0"/>
                <a:sym typeface="Wingdings" pitchFamily="2" charset="2"/>
              </a:rPr>
              <a:t> exists with probability at most</a:t>
            </a: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  <a:sym typeface="Wingdings" pitchFamily="2" charset="2"/>
              </a:rPr>
              <a:t>      </a:t>
            </a: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  <a:sym typeface="Wingdings" pitchFamily="2" charset="2"/>
              </a:rPr>
              <a:t> 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1813" y="4537075"/>
          <a:ext cx="829627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26" name="Equation" r:id="rId4" imgW="4228920" imgH="482400" progId="Equation.DSMT4">
                  <p:embed/>
                </p:oleObj>
              </mc:Choice>
              <mc:Fallback>
                <p:oleObj name="Equation" r:id="rId4" imgW="422892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4537075"/>
                        <a:ext cx="8296275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908675" y="1457325"/>
          <a:ext cx="17891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27" name="Equation" r:id="rId6" imgW="838080" imgH="444240" progId="Equation.DSMT4">
                  <p:embed/>
                </p:oleObj>
              </mc:Choice>
              <mc:Fallback>
                <p:oleObj name="Equation" r:id="rId6" imgW="83808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675" y="1457325"/>
                        <a:ext cx="17891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pPr rtl="0"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Threshold for 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m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G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)=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2: 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cont’d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Goal:</a:t>
            </a:r>
          </a:p>
          <a:p>
            <a:pPr algn="l" rtl="0" eaLnBrk="1" hangingPunct="1">
              <a:buNone/>
            </a:pP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                   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=1/(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log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</a:rPr>
              <a:t>1/2</a:t>
            </a:r>
            <a:r>
              <a:rPr lang="en-US" dirty="0" smtClean="0">
                <a:cs typeface="Arial" charset="0"/>
              </a:rPr>
              <a:t> </a:t>
            </a:r>
          </a:p>
          <a:p>
            <a:pPr algn="ctr" rtl="0" eaLnBrk="1" hangingPunct="1">
              <a:buNone/>
            </a:pPr>
            <a:r>
              <a:rPr lang="en-US" dirty="0" smtClean="0">
                <a:cs typeface="Arial" charset="0"/>
              </a:rPr>
              <a:t>   </a:t>
            </a:r>
            <a:r>
              <a:rPr lang="en-US" b="1" dirty="0" smtClean="0">
                <a:cs typeface="Arial" charset="0"/>
              </a:rPr>
              <a:t>Infect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b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log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n </a:t>
            </a:r>
            <a:r>
              <a:rPr lang="en-US" dirty="0" smtClean="0">
                <a:cs typeface="Arial" charset="0"/>
              </a:rPr>
              <a:t>vertices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by activating only </a:t>
            </a:r>
            <a:r>
              <a:rPr lang="en-US" b="1" dirty="0" smtClean="0">
                <a:cs typeface="Arial" charset="0"/>
              </a:rPr>
              <a:t>2 vertices</a:t>
            </a:r>
            <a:r>
              <a:rPr lang="en-US" dirty="0" smtClean="0">
                <a:cs typeface="Arial" charset="0"/>
              </a:rPr>
              <a:t>!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                                 </a:t>
            </a:r>
          </a:p>
          <a:p>
            <a:pPr algn="l" rtl="0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923928" y="5085184"/>
            <a:ext cx="1440160" cy="72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Threshold for 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m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G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,2)=2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k=b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log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smtClean="0">
                <a:cs typeface="Arial" charset="0"/>
              </a:rPr>
              <a:t>. </a:t>
            </a:r>
            <a:r>
              <a:rPr lang="en-US" b="1" dirty="0" smtClean="0">
                <a:cs typeface="Arial" charset="0"/>
              </a:rPr>
              <a:t>Fix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,u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. 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Partition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V</a:t>
            </a:r>
            <a:r>
              <a:rPr lang="en-US" dirty="0" smtClean="0">
                <a:cs typeface="Arial" charset="0"/>
              </a:rPr>
              <a:t> to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k-2</a:t>
            </a:r>
            <a:r>
              <a:rPr lang="en-US" dirty="0" smtClean="0">
                <a:cs typeface="Arial" charset="0"/>
              </a:rPr>
              <a:t> sets.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Search for vertex 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err="1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US" dirty="0" smtClean="0">
                <a:cs typeface="Arial" charset="0"/>
              </a:rPr>
              <a:t>in 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dirty="0" err="1" smtClean="0">
                <a:cs typeface="Arial" charset="0"/>
              </a:rPr>
              <a:t>th</a:t>
            </a:r>
            <a:r>
              <a:rPr lang="en-US" dirty="0" smtClean="0">
                <a:cs typeface="Arial" charset="0"/>
              </a:rPr>
              <a:t> set infected by</a:t>
            </a:r>
            <a:endParaRPr lang="en-US" b="1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</a:rPr>
              <a:t>   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{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,…,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i-1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}. </a:t>
            </a:r>
            <a:r>
              <a:rPr lang="en-US" dirty="0" smtClean="0">
                <a:cs typeface="Arial" charset="0"/>
              </a:rPr>
              <a:t>Failed-remove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{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,…,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i-1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}. </a:t>
            </a:r>
            <a:endParaRPr lang="en-US" b="1" dirty="0" smtClean="0">
              <a:cs typeface="Arial" charset="0"/>
            </a:endParaRP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Iterate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n/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2k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times </a:t>
            </a:r>
          </a:p>
          <a:p>
            <a:pPr algn="l" rtl="0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91680" y="5085184"/>
            <a:ext cx="1440160" cy="72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2798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0770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2778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228184" y="5013176"/>
            <a:ext cx="1440160" cy="72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32240" y="522920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009775" y="4749800"/>
            <a:ext cx="2514600" cy="660400"/>
          </a:xfrm>
          <a:custGeom>
            <a:avLst/>
            <a:gdLst>
              <a:gd name="connsiteX0" fmla="*/ 2514600 w 2514600"/>
              <a:gd name="connsiteY0" fmla="*/ 641350 h 660400"/>
              <a:gd name="connsiteX1" fmla="*/ 1114425 w 2514600"/>
              <a:gd name="connsiteY1" fmla="*/ 3175 h 660400"/>
              <a:gd name="connsiteX2" fmla="*/ 0 w 2514600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14600" h="660400">
                <a:moveTo>
                  <a:pt x="2514600" y="641350"/>
                </a:moveTo>
                <a:cubicBezTo>
                  <a:pt x="2024062" y="320675"/>
                  <a:pt x="1533525" y="0"/>
                  <a:pt x="1114425" y="3175"/>
                </a:cubicBezTo>
                <a:cubicBezTo>
                  <a:pt x="695325" y="6350"/>
                  <a:pt x="347662" y="333375"/>
                  <a:pt x="0" y="66040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733675" y="5410200"/>
            <a:ext cx="1838325" cy="711200"/>
          </a:xfrm>
          <a:custGeom>
            <a:avLst/>
            <a:gdLst>
              <a:gd name="connsiteX0" fmla="*/ 1838325 w 1838325"/>
              <a:gd name="connsiteY0" fmla="*/ 38100 h 711200"/>
              <a:gd name="connsiteX1" fmla="*/ 819150 w 1838325"/>
              <a:gd name="connsiteY1" fmla="*/ 704850 h 711200"/>
              <a:gd name="connsiteX2" fmla="*/ 0 w 1838325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8325" h="711200">
                <a:moveTo>
                  <a:pt x="1838325" y="38100"/>
                </a:moveTo>
                <a:cubicBezTo>
                  <a:pt x="1481931" y="374650"/>
                  <a:pt x="1125537" y="711200"/>
                  <a:pt x="819150" y="704850"/>
                </a:cubicBezTo>
                <a:cubicBezTo>
                  <a:pt x="512763" y="698500"/>
                  <a:pt x="256381" y="349250"/>
                  <a:pt x="0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543425" y="4856163"/>
            <a:ext cx="2295525" cy="544512"/>
          </a:xfrm>
          <a:custGeom>
            <a:avLst/>
            <a:gdLst>
              <a:gd name="connsiteX0" fmla="*/ 2295525 w 2295525"/>
              <a:gd name="connsiteY0" fmla="*/ 477837 h 544512"/>
              <a:gd name="connsiteX1" fmla="*/ 1247775 w 2295525"/>
              <a:gd name="connsiteY1" fmla="*/ 11112 h 544512"/>
              <a:gd name="connsiteX2" fmla="*/ 0 w 2295525"/>
              <a:gd name="connsiteY2" fmla="*/ 544512 h 54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5525" h="544512">
                <a:moveTo>
                  <a:pt x="2295525" y="477837"/>
                </a:moveTo>
                <a:cubicBezTo>
                  <a:pt x="1962943" y="238918"/>
                  <a:pt x="1630362" y="0"/>
                  <a:pt x="1247775" y="11112"/>
                </a:cubicBezTo>
                <a:cubicBezTo>
                  <a:pt x="865188" y="22224"/>
                  <a:pt x="432594" y="283368"/>
                  <a:pt x="0" y="544512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979712" y="5301208"/>
            <a:ext cx="4810125" cy="892175"/>
          </a:xfrm>
          <a:custGeom>
            <a:avLst/>
            <a:gdLst>
              <a:gd name="connsiteX0" fmla="*/ 4810125 w 4810125"/>
              <a:gd name="connsiteY0" fmla="*/ 0 h 892175"/>
              <a:gd name="connsiteX1" fmla="*/ 3771900 w 4810125"/>
              <a:gd name="connsiteY1" fmla="*/ 876300 h 892175"/>
              <a:gd name="connsiteX2" fmla="*/ 0 w 4810125"/>
              <a:gd name="connsiteY2" fmla="*/ 95250 h 89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10125" h="892175">
                <a:moveTo>
                  <a:pt x="4810125" y="0"/>
                </a:moveTo>
                <a:cubicBezTo>
                  <a:pt x="4691856" y="430212"/>
                  <a:pt x="4573587" y="860425"/>
                  <a:pt x="3771900" y="876300"/>
                </a:cubicBezTo>
                <a:cubicBezTo>
                  <a:pt x="2970213" y="892175"/>
                  <a:pt x="1485106" y="493712"/>
                  <a:pt x="0" y="9525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923928" y="5085184"/>
            <a:ext cx="1440160" cy="72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Threshold for 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m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0070C0"/>
                </a:solidFill>
                <a:cs typeface="Times New Roman" pitchFamily="18" charset="0"/>
              </a:rPr>
              <a:t>G</a:t>
            </a:r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,2)=2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= {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,…,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j-1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}</a:t>
            </a:r>
            <a:r>
              <a:rPr lang="en-US" dirty="0" smtClean="0">
                <a:cs typeface="Arial" charset="0"/>
                <a:sym typeface="Wingdings" pitchFamily="2" charset="2"/>
              </a:rPr>
              <a:t>: 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Pr(</a:t>
            </a:r>
            <a:r>
              <a:rPr lang="en-US" dirty="0" smtClean="0">
                <a:cs typeface="Arial" charset="0"/>
                <a:sym typeface="Wingdings" pitchFamily="2" charset="2"/>
              </a:rPr>
              <a:t>fixed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US" dirty="0" smtClean="0">
                <a:cs typeface="Arial" charset="0"/>
                <a:sym typeface="Wingdings" pitchFamily="2" charset="2"/>
              </a:rPr>
              <a:t>vertex infected by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U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≥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Pr(Bin(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j-1,p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)=2):=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q</a:t>
            </a:r>
            <a:r>
              <a:rPr lang="en-US" baseline="-25000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j</a:t>
            </a:r>
            <a:endParaRPr lang="en-US" i="1" dirty="0" smtClean="0">
              <a:solidFill>
                <a:srgbClr val="FF0000"/>
              </a:solidFill>
              <a:cs typeface="Arial" charset="0"/>
              <a:sym typeface="Wingdings" pitchFamily="2" charset="2"/>
            </a:endParaRPr>
          </a:p>
          <a:p>
            <a:pPr algn="l" rtl="0" eaLnBrk="1" hangingPunct="1"/>
            <a:r>
              <a:rPr lang="en-US" i="1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p</a:t>
            </a:r>
            <a:r>
              <a:rPr lang="en-US" i="1" baseline="-25000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≥Pr(Bin(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n/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2k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, 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q</a:t>
            </a:r>
            <a:r>
              <a:rPr lang="en-US" baseline="-25000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)&gt;0)</a:t>
            </a:r>
            <a:endParaRPr lang="en-US" dirty="0" smtClean="0">
              <a:cs typeface="Arial" charset="0"/>
            </a:endParaRPr>
          </a:p>
          <a:p>
            <a:pPr algn="l" rtl="0" eaLnBrk="1" hangingPunct="1"/>
            <a:r>
              <a:rPr lang="en-US" dirty="0" smtClean="0">
                <a:cs typeface="Arial" charset="0"/>
              </a:rPr>
              <a:t>Pr[success in iteration]=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3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…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err="1" smtClean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≥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log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n/n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# iterations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≥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n/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2k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 </a:t>
            </a:r>
            <a:r>
              <a:rPr lang="en-US" dirty="0" smtClean="0">
                <a:cs typeface="Arial" charset="0"/>
                <a:sym typeface="Wingdings" pitchFamily="2" charset="2"/>
              </a:rPr>
              <a:t>one iteration succeeds.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91680" y="5085184"/>
            <a:ext cx="1440160" cy="72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2798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0770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2778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228184" y="5013176"/>
            <a:ext cx="1440160" cy="72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32240" y="522920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009775" y="4749800"/>
            <a:ext cx="2514600" cy="660400"/>
          </a:xfrm>
          <a:custGeom>
            <a:avLst/>
            <a:gdLst>
              <a:gd name="connsiteX0" fmla="*/ 2514600 w 2514600"/>
              <a:gd name="connsiteY0" fmla="*/ 641350 h 660400"/>
              <a:gd name="connsiteX1" fmla="*/ 1114425 w 2514600"/>
              <a:gd name="connsiteY1" fmla="*/ 3175 h 660400"/>
              <a:gd name="connsiteX2" fmla="*/ 0 w 2514600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14600" h="660400">
                <a:moveTo>
                  <a:pt x="2514600" y="641350"/>
                </a:moveTo>
                <a:cubicBezTo>
                  <a:pt x="2024062" y="320675"/>
                  <a:pt x="1533525" y="0"/>
                  <a:pt x="1114425" y="3175"/>
                </a:cubicBezTo>
                <a:cubicBezTo>
                  <a:pt x="695325" y="6350"/>
                  <a:pt x="347662" y="333375"/>
                  <a:pt x="0" y="66040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733675" y="5410200"/>
            <a:ext cx="1838325" cy="711200"/>
          </a:xfrm>
          <a:custGeom>
            <a:avLst/>
            <a:gdLst>
              <a:gd name="connsiteX0" fmla="*/ 1838325 w 1838325"/>
              <a:gd name="connsiteY0" fmla="*/ 38100 h 711200"/>
              <a:gd name="connsiteX1" fmla="*/ 819150 w 1838325"/>
              <a:gd name="connsiteY1" fmla="*/ 704850 h 711200"/>
              <a:gd name="connsiteX2" fmla="*/ 0 w 1838325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8325" h="711200">
                <a:moveTo>
                  <a:pt x="1838325" y="38100"/>
                </a:moveTo>
                <a:cubicBezTo>
                  <a:pt x="1481931" y="374650"/>
                  <a:pt x="1125537" y="711200"/>
                  <a:pt x="819150" y="704850"/>
                </a:cubicBezTo>
                <a:cubicBezTo>
                  <a:pt x="512763" y="698500"/>
                  <a:pt x="256381" y="349250"/>
                  <a:pt x="0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543425" y="4856163"/>
            <a:ext cx="2295525" cy="544512"/>
          </a:xfrm>
          <a:custGeom>
            <a:avLst/>
            <a:gdLst>
              <a:gd name="connsiteX0" fmla="*/ 2295525 w 2295525"/>
              <a:gd name="connsiteY0" fmla="*/ 477837 h 544512"/>
              <a:gd name="connsiteX1" fmla="*/ 1247775 w 2295525"/>
              <a:gd name="connsiteY1" fmla="*/ 11112 h 544512"/>
              <a:gd name="connsiteX2" fmla="*/ 0 w 2295525"/>
              <a:gd name="connsiteY2" fmla="*/ 544512 h 54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5525" h="544512">
                <a:moveTo>
                  <a:pt x="2295525" y="477837"/>
                </a:moveTo>
                <a:cubicBezTo>
                  <a:pt x="1962943" y="238918"/>
                  <a:pt x="1630362" y="0"/>
                  <a:pt x="1247775" y="11112"/>
                </a:cubicBezTo>
                <a:cubicBezTo>
                  <a:pt x="865188" y="22224"/>
                  <a:pt x="432594" y="283368"/>
                  <a:pt x="0" y="544512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979712" y="5301208"/>
            <a:ext cx="4810125" cy="892175"/>
          </a:xfrm>
          <a:custGeom>
            <a:avLst/>
            <a:gdLst>
              <a:gd name="connsiteX0" fmla="*/ 4810125 w 4810125"/>
              <a:gd name="connsiteY0" fmla="*/ 0 h 892175"/>
              <a:gd name="connsiteX1" fmla="*/ 3771900 w 4810125"/>
              <a:gd name="connsiteY1" fmla="*/ 876300 h 892175"/>
              <a:gd name="connsiteX2" fmla="*/ 0 w 4810125"/>
              <a:gd name="connsiteY2" fmla="*/ 95250 h 89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10125" h="892175">
                <a:moveTo>
                  <a:pt x="4810125" y="0"/>
                </a:moveTo>
                <a:cubicBezTo>
                  <a:pt x="4691856" y="430212"/>
                  <a:pt x="4573587" y="860425"/>
                  <a:pt x="3771900" y="876300"/>
                </a:cubicBezTo>
                <a:cubicBezTo>
                  <a:pt x="2970213" y="892175"/>
                  <a:pt x="1485106" y="493712"/>
                  <a:pt x="0" y="9525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Number of generations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b="1" dirty="0" smtClean="0">
                <a:cs typeface="Arial" charset="0"/>
              </a:rPr>
              <a:t>Until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US" dirty="0" smtClean="0">
                <a:cs typeface="Arial" charset="0"/>
              </a:rPr>
              <a:t> vertices infected: </a:t>
            </a:r>
            <a:r>
              <a:rPr lang="en-US" b="1" dirty="0" smtClean="0">
                <a:cs typeface="Arial" charset="0"/>
              </a:rPr>
              <a:t>random dag </a:t>
            </a:r>
            <a:r>
              <a:rPr lang="en-US" dirty="0" smtClean="0">
                <a:cs typeface="Arial" charset="0"/>
              </a:rPr>
              <a:t>on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,…,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err="1" smtClean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. 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i="1" baseline="-25000" dirty="0" err="1" smtClean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connected to </a:t>
            </a:r>
            <a:r>
              <a:rPr lang="en-US" b="1" dirty="0" smtClean="0">
                <a:cs typeface="Arial" charset="0"/>
              </a:rPr>
              <a:t>2 random vertices</a:t>
            </a:r>
            <a:r>
              <a:rPr lang="en-US" dirty="0" smtClean="0">
                <a:cs typeface="Arial" charset="0"/>
              </a:rPr>
              <a:t> in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{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,…,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</a:rPr>
              <a:t>i-1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}. </a:t>
            </a:r>
            <a:r>
              <a:rPr lang="en-US" b="1" dirty="0" smtClean="0">
                <a:cs typeface="Arial" charset="0"/>
              </a:rPr>
              <a:t>Longest path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O(log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).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Once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US" dirty="0" smtClean="0">
                <a:cs typeface="Arial" charset="0"/>
              </a:rPr>
              <a:t> vertices infected</a:t>
            </a:r>
            <a:r>
              <a:rPr lang="en-US" dirty="0" smtClean="0">
                <a:cs typeface="Arial" charset="0"/>
                <a:sym typeface="Wingdings" pitchFamily="2" charset="2"/>
              </a:rPr>
              <a:t>: JLTV  </a:t>
            </a:r>
            <a:r>
              <a:rPr lang="en-US" b="1" dirty="0" smtClean="0">
                <a:cs typeface="Arial" charset="0"/>
                <a:sym typeface="Wingdings" pitchFamily="2" charset="2"/>
              </a:rPr>
              <a:t>number of generation</a:t>
            </a:r>
            <a:r>
              <a:rPr lang="en-US" dirty="0" smtClean="0">
                <a:cs typeface="Arial" charset="0"/>
                <a:sym typeface="Wingdings" pitchFamily="2" charset="2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O(log 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log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42798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0770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27784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32240" y="522920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009775" y="4749800"/>
            <a:ext cx="2514600" cy="660400"/>
          </a:xfrm>
          <a:custGeom>
            <a:avLst/>
            <a:gdLst>
              <a:gd name="connsiteX0" fmla="*/ 2514600 w 2514600"/>
              <a:gd name="connsiteY0" fmla="*/ 641350 h 660400"/>
              <a:gd name="connsiteX1" fmla="*/ 1114425 w 2514600"/>
              <a:gd name="connsiteY1" fmla="*/ 3175 h 660400"/>
              <a:gd name="connsiteX2" fmla="*/ 0 w 2514600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14600" h="660400">
                <a:moveTo>
                  <a:pt x="2514600" y="641350"/>
                </a:moveTo>
                <a:cubicBezTo>
                  <a:pt x="2024062" y="320675"/>
                  <a:pt x="1533525" y="0"/>
                  <a:pt x="1114425" y="3175"/>
                </a:cubicBezTo>
                <a:cubicBezTo>
                  <a:pt x="695325" y="6350"/>
                  <a:pt x="347662" y="333375"/>
                  <a:pt x="0" y="66040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733675" y="5410200"/>
            <a:ext cx="1838325" cy="711200"/>
          </a:xfrm>
          <a:custGeom>
            <a:avLst/>
            <a:gdLst>
              <a:gd name="connsiteX0" fmla="*/ 1838325 w 1838325"/>
              <a:gd name="connsiteY0" fmla="*/ 38100 h 711200"/>
              <a:gd name="connsiteX1" fmla="*/ 819150 w 1838325"/>
              <a:gd name="connsiteY1" fmla="*/ 704850 h 711200"/>
              <a:gd name="connsiteX2" fmla="*/ 0 w 1838325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8325" h="711200">
                <a:moveTo>
                  <a:pt x="1838325" y="38100"/>
                </a:moveTo>
                <a:cubicBezTo>
                  <a:pt x="1481931" y="374650"/>
                  <a:pt x="1125537" y="711200"/>
                  <a:pt x="819150" y="704850"/>
                </a:cubicBezTo>
                <a:cubicBezTo>
                  <a:pt x="512763" y="698500"/>
                  <a:pt x="256381" y="349250"/>
                  <a:pt x="0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543425" y="4856163"/>
            <a:ext cx="2295525" cy="544512"/>
          </a:xfrm>
          <a:custGeom>
            <a:avLst/>
            <a:gdLst>
              <a:gd name="connsiteX0" fmla="*/ 2295525 w 2295525"/>
              <a:gd name="connsiteY0" fmla="*/ 477837 h 544512"/>
              <a:gd name="connsiteX1" fmla="*/ 1247775 w 2295525"/>
              <a:gd name="connsiteY1" fmla="*/ 11112 h 544512"/>
              <a:gd name="connsiteX2" fmla="*/ 0 w 2295525"/>
              <a:gd name="connsiteY2" fmla="*/ 544512 h 54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5525" h="544512">
                <a:moveTo>
                  <a:pt x="2295525" y="477837"/>
                </a:moveTo>
                <a:cubicBezTo>
                  <a:pt x="1962943" y="238918"/>
                  <a:pt x="1630362" y="0"/>
                  <a:pt x="1247775" y="11112"/>
                </a:cubicBezTo>
                <a:cubicBezTo>
                  <a:pt x="865188" y="22224"/>
                  <a:pt x="432594" y="283368"/>
                  <a:pt x="0" y="544512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979712" y="5301208"/>
            <a:ext cx="4810125" cy="892175"/>
          </a:xfrm>
          <a:custGeom>
            <a:avLst/>
            <a:gdLst>
              <a:gd name="connsiteX0" fmla="*/ 4810125 w 4810125"/>
              <a:gd name="connsiteY0" fmla="*/ 0 h 892175"/>
              <a:gd name="connsiteX1" fmla="*/ 3771900 w 4810125"/>
              <a:gd name="connsiteY1" fmla="*/ 876300 h 892175"/>
              <a:gd name="connsiteX2" fmla="*/ 0 w 4810125"/>
              <a:gd name="connsiteY2" fmla="*/ 95250 h 89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10125" h="892175">
                <a:moveTo>
                  <a:pt x="4810125" y="0"/>
                </a:moveTo>
                <a:cubicBezTo>
                  <a:pt x="4691856" y="430212"/>
                  <a:pt x="4573587" y="860425"/>
                  <a:pt x="3771900" y="876300"/>
                </a:cubicBezTo>
                <a:cubicBezTo>
                  <a:pt x="2970213" y="892175"/>
                  <a:pt x="1485106" y="493712"/>
                  <a:pt x="0" y="9525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chemeClr val="accent1"/>
                </a:solidFill>
                <a:cs typeface="Times New Roman" pitchFamily="18" charset="0"/>
              </a:rPr>
              <a:t>Open Problem I</a:t>
            </a:r>
            <a:endParaRPr lang="he-IL" dirty="0" smtClean="0">
              <a:solidFill>
                <a:schemeClr val="accent1"/>
              </a:solidFill>
            </a:endParaRPr>
          </a:p>
        </p:txBody>
      </p:sp>
      <p:sp>
        <p:nvSpPr>
          <p:cNvPr id="2253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cs typeface="Arial" charset="0"/>
              </a:rPr>
              <a:t>Derive an </a:t>
            </a:r>
            <a:r>
              <a:rPr lang="en-US" b="1" dirty="0" smtClean="0">
                <a:cs typeface="Arial" charset="0"/>
              </a:rPr>
              <a:t>upper bound </a:t>
            </a:r>
            <a:r>
              <a:rPr lang="en-US" dirty="0" smtClean="0">
                <a:cs typeface="Arial" charset="0"/>
              </a:rPr>
              <a:t>on the </a:t>
            </a:r>
            <a:r>
              <a:rPr lang="en-US" b="1" dirty="0" smtClean="0">
                <a:cs typeface="Arial" charset="0"/>
              </a:rPr>
              <a:t>number of contagious sets</a:t>
            </a:r>
            <a:r>
              <a:rPr lang="en-US" dirty="0" smtClean="0">
                <a:cs typeface="Arial" charset="0"/>
              </a:rPr>
              <a:t> in a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d</a:t>
            </a:r>
            <a:r>
              <a:rPr lang="en-US" dirty="0" smtClean="0">
                <a:cs typeface="Arial" charset="0"/>
              </a:rPr>
              <a:t>-</a:t>
            </a:r>
            <a:r>
              <a:rPr lang="en-US" dirty="0" err="1" smtClean="0">
                <a:cs typeface="Arial" charset="0"/>
              </a:rPr>
              <a:t>reg</a:t>
            </a:r>
            <a:r>
              <a:rPr lang="en-US" dirty="0" smtClean="0">
                <a:cs typeface="Arial" charset="0"/>
              </a:rPr>
              <a:t> graph. This number is </a:t>
            </a:r>
            <a:r>
              <a:rPr lang="en-US" b="1" dirty="0" smtClean="0">
                <a:cs typeface="Arial" charset="0"/>
              </a:rPr>
              <a:t>at least </a:t>
            </a: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r>
              <a:rPr lang="en-US" b="1" dirty="0" smtClean="0">
                <a:cs typeface="Arial" charset="0"/>
              </a:rPr>
              <a:t>Complexity</a:t>
            </a:r>
            <a:r>
              <a:rPr lang="en-US" dirty="0" smtClean="0">
                <a:cs typeface="Arial" charset="0"/>
              </a:rPr>
              <a:t> of </a:t>
            </a:r>
            <a:r>
              <a:rPr lang="en-US" b="1" dirty="0" smtClean="0">
                <a:cs typeface="Arial" charset="0"/>
              </a:rPr>
              <a:t>approximating</a:t>
            </a:r>
            <a:r>
              <a:rPr lang="en-US" dirty="0" smtClean="0">
                <a:cs typeface="Arial" charset="0"/>
              </a:rPr>
              <a:t> the </a:t>
            </a:r>
            <a:r>
              <a:rPr lang="en-US" b="1" dirty="0" smtClean="0">
                <a:cs typeface="Arial" charset="0"/>
              </a:rPr>
              <a:t>number of contagious </a:t>
            </a:r>
            <a:r>
              <a:rPr lang="en-US" dirty="0" smtClean="0">
                <a:cs typeface="Arial" charset="0"/>
              </a:rPr>
              <a:t>sets 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23928" y="2708920"/>
          <a:ext cx="165618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48" name="Equation" r:id="rId4" imgW="774360" imgH="495000" progId="Equation.DSMT4">
                  <p:embed/>
                </p:oleObj>
              </mc:Choice>
              <mc:Fallback>
                <p:oleObj name="Equation" r:id="rId4" imgW="774360" imgH="495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2708920"/>
                        <a:ext cx="1656184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chemeClr val="accent1"/>
                </a:solidFill>
                <a:cs typeface="Times New Roman" pitchFamily="18" charset="0"/>
              </a:rPr>
              <a:t>Open Problem II</a:t>
            </a:r>
            <a:endParaRPr lang="he-IL" dirty="0" smtClean="0">
              <a:solidFill>
                <a:schemeClr val="accent1"/>
              </a:solidFill>
            </a:endParaRPr>
          </a:p>
        </p:txBody>
      </p:sp>
      <p:sp>
        <p:nvSpPr>
          <p:cNvPr id="2253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cs typeface="Arial" charset="0"/>
              </a:rPr>
              <a:t>Number of generations </a:t>
            </a:r>
            <a:r>
              <a:rPr lang="en-US" dirty="0" smtClean="0">
                <a:cs typeface="Arial" charset="0"/>
              </a:rPr>
              <a:t>over </a:t>
            </a:r>
            <a:r>
              <a:rPr lang="en-US" b="1" dirty="0" smtClean="0">
                <a:cs typeface="Arial" charset="0"/>
              </a:rPr>
              <a:t>grids</a:t>
            </a:r>
            <a:r>
              <a:rPr lang="en-US" dirty="0" smtClean="0">
                <a:cs typeface="Arial" charset="0"/>
              </a:rPr>
              <a:t> for </a:t>
            </a:r>
            <a:r>
              <a:rPr lang="en-US" b="1" dirty="0" smtClean="0">
                <a:cs typeface="Arial" charset="0"/>
              </a:rPr>
              <a:t>supercritical</a:t>
            </a:r>
            <a:r>
              <a:rPr lang="en-US" dirty="0" smtClean="0">
                <a:cs typeface="Arial" charset="0"/>
              </a:rPr>
              <a:t> probability is open. </a:t>
            </a:r>
          </a:p>
          <a:p>
            <a:pPr algn="l" rtl="0"/>
            <a:r>
              <a:rPr lang="en-US" b="1" dirty="0" smtClean="0">
                <a:cs typeface="Arial" charset="0"/>
              </a:rPr>
              <a:t>Mixing /hitting time </a:t>
            </a:r>
            <a:r>
              <a:rPr lang="en-US" dirty="0" smtClean="0">
                <a:cs typeface="Arial" charset="0"/>
              </a:rPr>
              <a:t>machinery? 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Bootstrap Percolation Cont’d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2052" name="מציין מיקום תוכן 2"/>
          <p:cNvSpPr>
            <a:spLocks noGrp="1"/>
          </p:cNvSpPr>
          <p:nvPr>
            <p:ph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pPr algn="just" rtl="0"/>
            <a:r>
              <a:rPr lang="en-US" b="1" dirty="0" smtClean="0">
                <a:cs typeface="Arial" charset="0"/>
              </a:rPr>
              <a:t>Contagious</a:t>
            </a:r>
            <a:r>
              <a:rPr lang="en-US" dirty="0" smtClean="0">
                <a:cs typeface="Arial" charset="0"/>
              </a:rPr>
              <a:t> set: infects the </a:t>
            </a:r>
            <a:r>
              <a:rPr lang="en-US" b="1" dirty="0" smtClean="0">
                <a:cs typeface="Arial" charset="0"/>
              </a:rPr>
              <a:t>entire</a:t>
            </a:r>
            <a:r>
              <a:rPr lang="en-US" dirty="0" smtClean="0">
                <a:cs typeface="Arial" charset="0"/>
              </a:rPr>
              <a:t> graph.</a:t>
            </a:r>
          </a:p>
          <a:p>
            <a:pPr algn="just" rtl="0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G,r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: </a:t>
            </a:r>
            <a:r>
              <a:rPr lang="en-US" b="1" dirty="0" smtClean="0">
                <a:cs typeface="Arial" charset="0"/>
              </a:rPr>
              <a:t>min</a:t>
            </a:r>
            <a:r>
              <a:rPr lang="en-US" dirty="0" smtClean="0">
                <a:cs typeface="Arial" charset="0"/>
              </a:rPr>
              <a:t> size of contagious set.</a:t>
            </a:r>
          </a:p>
          <a:p>
            <a:pPr algn="l" rtl="0"/>
            <a:r>
              <a:rPr lang="en-US" b="1" dirty="0" smtClean="0">
                <a:cs typeface="Arial" charset="0"/>
              </a:rPr>
              <a:t>Speed of activation</a:t>
            </a:r>
            <a:r>
              <a:rPr lang="en-US" dirty="0" smtClean="0">
                <a:cs typeface="Arial" charset="0"/>
              </a:rPr>
              <a:t>: # iterations until full infection.</a:t>
            </a:r>
          </a:p>
          <a:p>
            <a:pPr algn="just" rtl="0">
              <a:buNone/>
            </a:pPr>
            <a:endParaRPr lang="en-US" dirty="0" smtClean="0">
              <a:cs typeface="Arial" charset="0"/>
            </a:endParaRPr>
          </a:p>
          <a:p>
            <a:pPr algn="just" rtl="0">
              <a:buNone/>
            </a:pPr>
            <a:endParaRPr lang="he-IL" dirty="0" smtClean="0"/>
          </a:p>
        </p:txBody>
      </p:sp>
      <p:cxnSp>
        <p:nvCxnSpPr>
          <p:cNvPr id="19" name="מחבר ישר 18"/>
          <p:cNvCxnSpPr/>
          <p:nvPr/>
        </p:nvCxnSpPr>
        <p:spPr>
          <a:xfrm rot="10800000" flipH="1">
            <a:off x="2555875" y="4581128"/>
            <a:ext cx="503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אליפסה 8"/>
          <p:cNvSpPr/>
          <p:nvPr/>
        </p:nvSpPr>
        <p:spPr>
          <a:xfrm>
            <a:off x="2555875" y="4509120"/>
            <a:ext cx="144463" cy="1428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26" name="מחבר ישר 25"/>
          <p:cNvCxnSpPr/>
          <p:nvPr/>
        </p:nvCxnSpPr>
        <p:spPr>
          <a:xfrm rot="10800000" flipH="1">
            <a:off x="2627313" y="5013176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אליפסה 8"/>
          <p:cNvSpPr/>
          <p:nvPr/>
        </p:nvSpPr>
        <p:spPr>
          <a:xfrm>
            <a:off x="2555875" y="4941168"/>
            <a:ext cx="144463" cy="1428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27" name="מחבר ישר 26"/>
          <p:cNvCxnSpPr/>
          <p:nvPr/>
        </p:nvCxnSpPr>
        <p:spPr>
          <a:xfrm rot="10800000" flipH="1">
            <a:off x="3132138" y="4581128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 rot="10800000" flipH="1">
            <a:off x="3132138" y="5013176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ישר 28"/>
          <p:cNvCxnSpPr/>
          <p:nvPr/>
        </p:nvCxnSpPr>
        <p:spPr>
          <a:xfrm rot="10800000" flipH="1">
            <a:off x="3635375" y="4581128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ישר 29"/>
          <p:cNvCxnSpPr/>
          <p:nvPr/>
        </p:nvCxnSpPr>
        <p:spPr>
          <a:xfrm rot="10800000" flipH="1">
            <a:off x="3635375" y="5013176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ישר 30"/>
          <p:cNvCxnSpPr/>
          <p:nvPr/>
        </p:nvCxnSpPr>
        <p:spPr>
          <a:xfrm rot="10800000" flipH="1">
            <a:off x="4140200" y="4581128"/>
            <a:ext cx="503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ישר 31"/>
          <p:cNvCxnSpPr/>
          <p:nvPr/>
        </p:nvCxnSpPr>
        <p:spPr>
          <a:xfrm rot="10800000" flipH="1">
            <a:off x="4140200" y="5013176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ישר 33"/>
          <p:cNvCxnSpPr>
            <a:stCxn id="12" idx="5"/>
          </p:cNvCxnSpPr>
          <p:nvPr/>
        </p:nvCxnSpPr>
        <p:spPr>
          <a:xfrm rot="16200000" flipH="1">
            <a:off x="2713832" y="4595639"/>
            <a:ext cx="382587" cy="454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ישר 39"/>
          <p:cNvCxnSpPr/>
          <p:nvPr/>
        </p:nvCxnSpPr>
        <p:spPr>
          <a:xfrm rot="16200000" flipH="1">
            <a:off x="3167063" y="4546203"/>
            <a:ext cx="382587" cy="452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מחבר ישר 40"/>
          <p:cNvCxnSpPr/>
          <p:nvPr/>
        </p:nvCxnSpPr>
        <p:spPr>
          <a:xfrm rot="16200000" flipH="1">
            <a:off x="3722688" y="4546204"/>
            <a:ext cx="382587" cy="452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מחבר ישר 41"/>
          <p:cNvCxnSpPr/>
          <p:nvPr/>
        </p:nvCxnSpPr>
        <p:spPr>
          <a:xfrm rot="16200000" flipH="1">
            <a:off x="4225925" y="4546203"/>
            <a:ext cx="382587" cy="452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ישר 43"/>
          <p:cNvCxnSpPr/>
          <p:nvPr/>
        </p:nvCxnSpPr>
        <p:spPr>
          <a:xfrm rot="10800000" flipH="1">
            <a:off x="2627313" y="4581128"/>
            <a:ext cx="525462" cy="38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מחבר ישר 47"/>
          <p:cNvCxnSpPr/>
          <p:nvPr/>
        </p:nvCxnSpPr>
        <p:spPr>
          <a:xfrm rot="10800000" flipH="1">
            <a:off x="3109913" y="4581128"/>
            <a:ext cx="525462" cy="38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מחבר ישר 48"/>
          <p:cNvCxnSpPr/>
          <p:nvPr/>
        </p:nvCxnSpPr>
        <p:spPr>
          <a:xfrm rot="10800000" flipH="1">
            <a:off x="3635375" y="4581128"/>
            <a:ext cx="525463" cy="38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מחבר ישר 49"/>
          <p:cNvCxnSpPr>
            <a:endCxn id="10" idx="3"/>
          </p:cNvCxnSpPr>
          <p:nvPr/>
        </p:nvCxnSpPr>
        <p:spPr>
          <a:xfrm flipV="1">
            <a:off x="4140200" y="4631358"/>
            <a:ext cx="452438" cy="38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אליפסה 8"/>
          <p:cNvSpPr/>
          <p:nvPr/>
        </p:nvSpPr>
        <p:spPr>
          <a:xfrm>
            <a:off x="3059113" y="4509120"/>
            <a:ext cx="144462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5" name="אליפסה 8"/>
          <p:cNvSpPr/>
          <p:nvPr/>
        </p:nvSpPr>
        <p:spPr>
          <a:xfrm>
            <a:off x="3059113" y="4941168"/>
            <a:ext cx="144462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7" name="אליפסה 8"/>
          <p:cNvSpPr/>
          <p:nvPr/>
        </p:nvSpPr>
        <p:spPr>
          <a:xfrm>
            <a:off x="3563938" y="4941168"/>
            <a:ext cx="144462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6" name="אליפסה 8"/>
          <p:cNvSpPr/>
          <p:nvPr/>
        </p:nvSpPr>
        <p:spPr>
          <a:xfrm>
            <a:off x="3563938" y="4509120"/>
            <a:ext cx="144462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אליפסה 8"/>
          <p:cNvSpPr/>
          <p:nvPr/>
        </p:nvSpPr>
        <p:spPr>
          <a:xfrm>
            <a:off x="4067175" y="4509120"/>
            <a:ext cx="144463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" name="אליפסה 8"/>
          <p:cNvSpPr/>
          <p:nvPr/>
        </p:nvSpPr>
        <p:spPr>
          <a:xfrm>
            <a:off x="4572000" y="4509120"/>
            <a:ext cx="144463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" name="אליפסה 8"/>
          <p:cNvSpPr/>
          <p:nvPr/>
        </p:nvSpPr>
        <p:spPr>
          <a:xfrm>
            <a:off x="4572000" y="4941168"/>
            <a:ext cx="144463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אליפסה 8"/>
          <p:cNvSpPr/>
          <p:nvPr/>
        </p:nvSpPr>
        <p:spPr>
          <a:xfrm>
            <a:off x="4067175" y="4941168"/>
            <a:ext cx="144463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chemeClr val="accent1"/>
                </a:solidFill>
                <a:cs typeface="Times New Roman" pitchFamily="18" charset="0"/>
              </a:rPr>
              <a:t>Open Problem III</a:t>
            </a:r>
            <a:endParaRPr lang="he-IL" dirty="0" smtClean="0">
              <a:solidFill>
                <a:schemeClr val="accent1"/>
              </a:solidFill>
            </a:endParaRPr>
          </a:p>
        </p:txBody>
      </p:sp>
      <p:sp>
        <p:nvSpPr>
          <p:cNvPr id="2253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cs typeface="Arial" charset="0"/>
              </a:rPr>
              <a:t>Prove/disprove: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,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d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,</a:t>
            </a:r>
            <a:r>
              <a:rPr lang="el-GR" i="1" dirty="0" smtClean="0">
                <a:solidFill>
                  <a:srgbClr val="FF0000"/>
                </a:solidFill>
                <a:cs typeface="Arial" charset="0"/>
              </a:rPr>
              <a:t>λ≤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d/2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graph </a:t>
            </a:r>
            <a:r>
              <a:rPr lang="en-US" dirty="0" smtClean="0">
                <a:cs typeface="Arial" charset="0"/>
                <a:sym typeface="Wingdings" pitchFamily="2" charset="2"/>
              </a:rPr>
              <a:t>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m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G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,2)≤O(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n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/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log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d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</a:t>
            </a:r>
          </a:p>
          <a:p>
            <a:pPr algn="l" rtl="0"/>
            <a:r>
              <a:rPr lang="en-US" dirty="0" smtClean="0">
                <a:cs typeface="Arial" charset="0"/>
                <a:sym typeface="Wingdings" pitchFamily="2" charset="2"/>
              </a:rPr>
              <a:t>-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 </a:t>
            </a:r>
            <a:r>
              <a:rPr lang="en-US" sz="2800" b="1" dirty="0" smtClean="0">
                <a:cs typeface="Arial" charset="0"/>
                <a:sym typeface="Wingdings" pitchFamily="2" charset="2"/>
              </a:rPr>
              <a:t>Known</a:t>
            </a:r>
            <a:r>
              <a:rPr lang="en-US" sz="2800" dirty="0" smtClean="0">
                <a:cs typeface="Arial" charset="0"/>
                <a:sym typeface="Wingdings" pitchFamily="2" charset="2"/>
              </a:rPr>
              <a:t>: Absence of </a:t>
            </a:r>
            <a:r>
              <a:rPr lang="en-US" sz="2800" b="1" dirty="0" smtClean="0">
                <a:cs typeface="Arial" charset="0"/>
                <a:sym typeface="Wingdings" pitchFamily="2" charset="2"/>
              </a:rPr>
              <a:t>4-cylces</a:t>
            </a:r>
            <a:r>
              <a:rPr lang="en-US" sz="2800" dirty="0" smtClean="0">
                <a:cs typeface="Arial" charset="0"/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O(</a:t>
            </a:r>
            <a:r>
              <a:rPr lang="en-US" sz="2800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n </a:t>
            </a:r>
            <a:r>
              <a:rPr lang="en-US" sz="28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log</a:t>
            </a:r>
            <a:r>
              <a:rPr lang="en-US" sz="2800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d</a:t>
            </a:r>
            <a:r>
              <a:rPr lang="en-US" sz="28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/</a:t>
            </a:r>
            <a:r>
              <a:rPr lang="en-US" sz="2800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d</a:t>
            </a:r>
            <a:r>
              <a:rPr lang="en-US" sz="2800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</a:t>
            </a:r>
            <a:r>
              <a:rPr lang="en-US" sz="2800" dirty="0" smtClean="0">
                <a:cs typeface="Arial" charset="0"/>
                <a:sym typeface="Wingdings" pitchFamily="2" charset="2"/>
              </a:rPr>
              <a:t> </a:t>
            </a:r>
            <a:endParaRPr lang="en-US" sz="2800" dirty="0" smtClean="0">
              <a:solidFill>
                <a:srgbClr val="FF0000"/>
              </a:solidFill>
              <a:cs typeface="Arial" charset="0"/>
              <a:sym typeface="Wingdings" pitchFamily="2" charset="2"/>
            </a:endParaRPr>
          </a:p>
          <a:p>
            <a:pPr algn="l" rtl="0"/>
            <a:r>
              <a:rPr lang="en-US" dirty="0" smtClean="0">
                <a:cs typeface="Arial" charset="0"/>
                <a:sym typeface="Wingdings" pitchFamily="2" charset="2"/>
              </a:rPr>
              <a:t>Prove/disprove: </a:t>
            </a:r>
            <a:r>
              <a:rPr lang="en-US" b="1" dirty="0" smtClean="0">
                <a:cs typeface="Arial" charset="0"/>
                <a:sym typeface="Wingdings" pitchFamily="2" charset="2"/>
              </a:rPr>
              <a:t>threshold</a:t>
            </a:r>
            <a:r>
              <a:rPr lang="en-US" dirty="0" smtClean="0">
                <a:cs typeface="Arial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O(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1/d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</a:t>
            </a:r>
          </a:p>
          <a:p>
            <a:pPr lvl="1" algn="l" rtl="0"/>
            <a:r>
              <a:rPr lang="en-US" b="1" dirty="0" smtClean="0">
                <a:cs typeface="Arial" charset="0"/>
                <a:sym typeface="Wingdings" pitchFamily="2" charset="2"/>
              </a:rPr>
              <a:t>Known</a:t>
            </a:r>
            <a:r>
              <a:rPr lang="en-US" dirty="0" smtClean="0">
                <a:cs typeface="Arial" charset="0"/>
                <a:sym typeface="Wingdings" pitchFamily="2" charset="2"/>
              </a:rPr>
              <a:t>: Holds for </a:t>
            </a:r>
            <a:r>
              <a:rPr lang="el-GR" i="1" dirty="0" smtClean="0">
                <a:solidFill>
                  <a:srgbClr val="FF0000"/>
                </a:solidFill>
                <a:cs typeface="Arial" charset="0"/>
              </a:rPr>
              <a:t>λ≤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O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d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1/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endParaRPr lang="en-US" dirty="0" smtClean="0"/>
          </a:p>
          <a:p>
            <a:pPr algn="l" rtl="0"/>
            <a:r>
              <a:rPr lang="en-US" b="1" dirty="0" smtClean="0">
                <a:cs typeface="Arial" charset="0"/>
              </a:rPr>
              <a:t>Every set </a:t>
            </a:r>
            <a:r>
              <a:rPr lang="en-US" dirty="0" smtClean="0">
                <a:cs typeface="Arial" charset="0"/>
              </a:rPr>
              <a:t>of size 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C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/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d</a:t>
            </a:r>
            <a:r>
              <a:rPr lang="en-US" dirty="0" smtClean="0">
                <a:cs typeface="Arial" charset="0"/>
              </a:rPr>
              <a:t> is contagious!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x-none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 eaLnBrk="1" hangingPunct="1"/>
            <a:endParaRPr lang="en-US" smtClean="0">
              <a:cs typeface="Arial" charset="0"/>
            </a:endParaRPr>
          </a:p>
          <a:p>
            <a:pPr algn="ctr" eaLnBrk="1" hangingPunct="1"/>
            <a:endParaRPr lang="en-US" smtClean="0"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6600" smtClean="0">
                <a:cs typeface="Arial" charset="0"/>
              </a:rPr>
              <a:t>THANK YOU!</a:t>
            </a:r>
            <a:endParaRPr lang="he-IL" sz="66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Random activation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>
                <a:cs typeface="Arial" charset="0"/>
              </a:rPr>
              <a:t>Every vertex active with probability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dirty="0" smtClean="0">
                <a:cs typeface="Arial" charset="0"/>
              </a:rPr>
              <a:t>.</a:t>
            </a:r>
          </a:p>
          <a:p>
            <a:pPr algn="just" rtl="0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G,r,p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:= probability of </a:t>
            </a:r>
            <a:r>
              <a:rPr lang="en-US" b="1" dirty="0" smtClean="0">
                <a:cs typeface="Arial" charset="0"/>
              </a:rPr>
              <a:t>complete infection</a:t>
            </a:r>
            <a:r>
              <a:rPr lang="en-US" dirty="0" smtClean="0">
                <a:cs typeface="Arial" charset="0"/>
              </a:rPr>
              <a:t>.</a:t>
            </a:r>
          </a:p>
          <a:p>
            <a:pPr algn="just" rtl="0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1/2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:=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inf</a:t>
            </a:r>
            <a:r>
              <a:rPr lang="en-US" i="1" baseline="-25000" dirty="0" err="1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G,r,p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)&gt;1/2)</a:t>
            </a:r>
          </a:p>
          <a:p>
            <a:pPr algn="just" rtl="0"/>
            <a:r>
              <a:rPr lang="en-US" dirty="0" smtClean="0">
                <a:cs typeface="Arial" charset="0"/>
              </a:rPr>
              <a:t>Typically </a:t>
            </a:r>
            <a:r>
              <a:rPr lang="en-US" b="1" dirty="0" smtClean="0">
                <a:cs typeface="Arial" charset="0"/>
              </a:rPr>
              <a:t>Best </a:t>
            </a:r>
            <a:r>
              <a:rPr lang="en-US" dirty="0" smtClean="0">
                <a:cs typeface="Arial" charset="0"/>
              </a:rPr>
              <a:t>&lt;&lt; </a:t>
            </a:r>
            <a:r>
              <a:rPr lang="en-US" b="1" dirty="0" smtClean="0">
                <a:cs typeface="Arial" charset="0"/>
              </a:rPr>
              <a:t>random  </a:t>
            </a:r>
          </a:p>
          <a:p>
            <a:pPr algn="l" rtl="0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by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grid: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cs typeface="Arial" charset="0"/>
              </a:rPr>
              <a:t>1/2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=</a:t>
            </a:r>
            <a:r>
              <a:rPr lang="el-GR" i="1" dirty="0" smtClean="0">
                <a:solidFill>
                  <a:srgbClr val="FF0000"/>
                </a:solidFill>
                <a:cs typeface="Arial" charset="0"/>
              </a:rPr>
              <a:t>π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/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18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log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(</a:t>
            </a:r>
            <a:r>
              <a:rPr lang="en-US" dirty="0" err="1" smtClean="0">
                <a:cs typeface="Arial" charset="0"/>
              </a:rPr>
              <a:t>Holoroyd</a:t>
            </a:r>
            <a:r>
              <a:rPr lang="en-US" dirty="0" smtClean="0">
                <a:cs typeface="Arial" charset="0"/>
              </a:rPr>
              <a:t>, 03)</a:t>
            </a:r>
          </a:p>
          <a:p>
            <a:pPr algn="l" rtl="0"/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G,2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)=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 </a:t>
            </a:r>
            <a:r>
              <a:rPr lang="en-US" dirty="0" smtClean="0">
                <a:cs typeface="Arial" charset="0"/>
              </a:rPr>
              <a:t>(Folklore, </a:t>
            </a:r>
            <a:r>
              <a:rPr lang="en-US" dirty="0" err="1" smtClean="0">
                <a:cs typeface="Arial" charset="0"/>
              </a:rPr>
              <a:t>Balogh</a:t>
            </a:r>
            <a:r>
              <a:rPr lang="en-US" dirty="0" smtClean="0">
                <a:cs typeface="Arial" charset="0"/>
              </a:rPr>
              <a:t> and Pete, 98)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just" rtl="0"/>
            <a:endParaRPr lang="en-US" dirty="0" smtClean="0">
              <a:solidFill>
                <a:srgbClr val="FF0000"/>
              </a:solidFill>
              <a:cs typeface="Arial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Some history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cs typeface="Arial" charset="0"/>
              </a:rPr>
              <a:t>Introduced (</a:t>
            </a:r>
            <a:r>
              <a:rPr lang="en-US" dirty="0" err="1" smtClean="0">
                <a:cs typeface="Arial" charset="0"/>
              </a:rPr>
              <a:t>Chalupta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Leath</a:t>
            </a:r>
            <a:r>
              <a:rPr lang="en-US" dirty="0" smtClean="0">
                <a:cs typeface="Arial" charset="0"/>
              </a:rPr>
              <a:t> and Reich, </a:t>
            </a:r>
            <a:r>
              <a:rPr lang="en-US" b="1" dirty="0" smtClean="0">
                <a:cs typeface="Arial" charset="0"/>
              </a:rPr>
              <a:t>79</a:t>
            </a:r>
            <a:r>
              <a:rPr lang="en-US" dirty="0" smtClean="0">
                <a:cs typeface="Arial" charset="0"/>
              </a:rPr>
              <a:t>)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88 </a:t>
            </a:r>
            <a:r>
              <a:rPr lang="en-US" dirty="0" smtClean="0">
                <a:cs typeface="Arial" charset="0"/>
              </a:rPr>
              <a:t>and onward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: </a:t>
            </a:r>
            <a:r>
              <a:rPr lang="en-US" b="1" dirty="0" smtClean="0">
                <a:cs typeface="Arial" charset="0"/>
              </a:rPr>
              <a:t>Lattices</a:t>
            </a:r>
            <a:r>
              <a:rPr lang="en-US" dirty="0" smtClean="0">
                <a:cs typeface="Arial" charset="0"/>
              </a:rPr>
              <a:t> (</a:t>
            </a:r>
            <a:r>
              <a:rPr lang="en-US" dirty="0" err="1" smtClean="0">
                <a:cs typeface="Arial" charset="0"/>
              </a:rPr>
              <a:t>Aizenman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/>
              <a:t>Lebowitz</a:t>
            </a:r>
            <a:r>
              <a:rPr lang="en-US" dirty="0" smtClean="0"/>
              <a:t>; von Enter; Cerf, </a:t>
            </a:r>
            <a:r>
              <a:rPr lang="en-US" dirty="0" err="1" smtClean="0"/>
              <a:t>Manzo</a:t>
            </a:r>
            <a:r>
              <a:rPr lang="en-US" dirty="0" smtClean="0"/>
              <a:t>; B,B,D-C,M</a:t>
            </a:r>
            <a:r>
              <a:rPr lang="en-US" dirty="0" smtClean="0">
                <a:cs typeface="Arial" charset="0"/>
              </a:rPr>
              <a:t>)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06 </a:t>
            </a:r>
            <a:r>
              <a:rPr lang="en-US" dirty="0" smtClean="0">
                <a:cs typeface="Arial" charset="0"/>
              </a:rPr>
              <a:t>and later: </a:t>
            </a:r>
            <a:r>
              <a:rPr lang="en-US" b="1" dirty="0" smtClean="0">
                <a:cs typeface="Arial" charset="0"/>
              </a:rPr>
              <a:t>Random graphs</a:t>
            </a:r>
            <a:r>
              <a:rPr lang="en-US" dirty="0" smtClean="0">
                <a:cs typeface="Arial" charset="0"/>
              </a:rPr>
              <a:t> (</a:t>
            </a:r>
            <a:r>
              <a:rPr lang="en-US" dirty="0" err="1" smtClean="0">
                <a:cs typeface="Arial" charset="0"/>
              </a:rPr>
              <a:t>Balogh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Pittel</a:t>
            </a:r>
            <a:r>
              <a:rPr lang="en-US" dirty="0" smtClean="0">
                <a:cs typeface="Arial" charset="0"/>
              </a:rPr>
              <a:t>; </a:t>
            </a:r>
            <a:r>
              <a:rPr lang="en-US" dirty="0" err="1" smtClean="0">
                <a:cs typeface="Arial" charset="0"/>
              </a:rPr>
              <a:t>Janson</a:t>
            </a:r>
            <a:r>
              <a:rPr lang="en-US" dirty="0" smtClean="0">
                <a:cs typeface="Arial" charset="0"/>
              </a:rPr>
              <a:t>; </a:t>
            </a:r>
            <a:r>
              <a:rPr lang="en-US" dirty="0" err="1" smtClean="0">
                <a:cs typeface="Arial" charset="0"/>
              </a:rPr>
              <a:t>Amini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/>
              <a:t>Fountoulakis</a:t>
            </a:r>
            <a:r>
              <a:rPr lang="en-US" dirty="0" smtClean="0"/>
              <a:t>; </a:t>
            </a:r>
            <a:r>
              <a:rPr lang="en-US" dirty="0" err="1" smtClean="0">
                <a:cs typeface="Arial" charset="0"/>
              </a:rPr>
              <a:t>Amini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/>
              <a:t>Fountoulakis</a:t>
            </a:r>
            <a:r>
              <a:rPr lang="en-US" dirty="0" smtClean="0"/>
              <a:t> , </a:t>
            </a:r>
            <a:r>
              <a:rPr lang="en-US" dirty="0" err="1" smtClean="0"/>
              <a:t>Panagiotou</a:t>
            </a:r>
            <a:r>
              <a:rPr lang="en-US" dirty="0" smtClean="0">
                <a:cs typeface="Arial" charset="0"/>
              </a:rPr>
              <a:t>), </a:t>
            </a:r>
            <a:r>
              <a:rPr lang="en-US" b="1" dirty="0" smtClean="0">
                <a:cs typeface="Arial" charset="0"/>
              </a:rPr>
              <a:t>Infinite trees </a:t>
            </a:r>
            <a:r>
              <a:rPr lang="en-US" dirty="0" smtClean="0">
                <a:cs typeface="Arial" charset="0"/>
              </a:rPr>
              <a:t>(</a:t>
            </a:r>
            <a:r>
              <a:rPr lang="en-US" dirty="0" err="1" smtClean="0">
                <a:cs typeface="Arial" charset="0"/>
              </a:rPr>
              <a:t>Balogh</a:t>
            </a:r>
            <a:r>
              <a:rPr lang="en-US" dirty="0" smtClean="0">
                <a:cs typeface="Arial" charset="0"/>
              </a:rPr>
              <a:t>, Peres, Pete). 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BP (</a:t>
            </a:r>
            <a:r>
              <a:rPr lang="en-US" b="1" dirty="0" smtClean="0">
                <a:cs typeface="Arial" charset="0"/>
              </a:rPr>
              <a:t>07</a:t>
            </a:r>
            <a:r>
              <a:rPr lang="en-US" dirty="0" smtClean="0">
                <a:cs typeface="Arial" charset="0"/>
              </a:rPr>
              <a:t>), J (09): Threshold for </a:t>
            </a:r>
            <a:r>
              <a:rPr lang="en-US" b="1" i="1" dirty="0" smtClean="0">
                <a:solidFill>
                  <a:srgbClr val="FF0000"/>
                </a:solidFill>
                <a:cs typeface="Arial" charset="0"/>
              </a:rPr>
              <a:t>G</a:t>
            </a:r>
            <a:r>
              <a:rPr lang="en-US" b="1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b="1" i="1" dirty="0" err="1" smtClean="0">
                <a:solidFill>
                  <a:srgbClr val="FF0000"/>
                </a:solidFill>
                <a:cs typeface="Arial" charset="0"/>
              </a:rPr>
              <a:t>n,d</a:t>
            </a:r>
            <a:r>
              <a:rPr lang="en-US" b="1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≈1/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2d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i="1" baseline="300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cs typeface="Times New Roman" pitchFamily="18" charset="0"/>
              </a:rPr>
              <a:t>More recent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cs typeface="Arial" charset="0"/>
              </a:rPr>
              <a:t>After </a:t>
            </a:r>
            <a:r>
              <a:rPr lang="en-US" b="1" dirty="0" smtClean="0">
                <a:cs typeface="Arial" charset="0"/>
              </a:rPr>
              <a:t>08</a:t>
            </a:r>
            <a:r>
              <a:rPr lang="en-US" dirty="0" smtClean="0">
                <a:cs typeface="Arial" charset="0"/>
              </a:rPr>
              <a:t>: Study of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G,r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 </a:t>
            </a:r>
            <a:r>
              <a:rPr lang="en-US" dirty="0" smtClean="0">
                <a:cs typeface="Arial" charset="0"/>
              </a:rPr>
              <a:t>(</a:t>
            </a:r>
            <a:r>
              <a:rPr lang="en-US" dirty="0" err="1" smtClean="0">
                <a:cs typeface="Arial" charset="0"/>
              </a:rPr>
              <a:t>Balogh</a:t>
            </a:r>
            <a:r>
              <a:rPr lang="en-US" dirty="0" smtClean="0">
                <a:cs typeface="Arial" charset="0"/>
              </a:rPr>
              <a:t>, Pete; Chen; </a:t>
            </a:r>
            <a:r>
              <a:rPr lang="en-US" dirty="0" err="1" smtClean="0">
                <a:cs typeface="Arial" charset="0"/>
              </a:rPr>
              <a:t>Coja-Oghlan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Feige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Krivelevich,R</a:t>
            </a:r>
            <a:r>
              <a:rPr lang="en-US" dirty="0" smtClean="0">
                <a:cs typeface="Arial" charset="0"/>
              </a:rPr>
              <a:t>;</a:t>
            </a:r>
            <a:r>
              <a:rPr lang="en-US" dirty="0" smtClean="0"/>
              <a:t> </a:t>
            </a:r>
            <a:r>
              <a:rPr lang="en-US" dirty="0" err="1" smtClean="0"/>
              <a:t>Guggiola</a:t>
            </a:r>
            <a:r>
              <a:rPr lang="en-US" dirty="0" smtClean="0"/>
              <a:t>, </a:t>
            </a:r>
            <a:r>
              <a:rPr lang="en-US" dirty="0" err="1" smtClean="0"/>
              <a:t>Semerjian</a:t>
            </a:r>
            <a:r>
              <a:rPr lang="en-US" dirty="0" smtClean="0"/>
              <a:t>; Morris; Noel, Morrison</a:t>
            </a:r>
            <a:r>
              <a:rPr lang="en-US" dirty="0" smtClean="0">
                <a:cs typeface="Arial" charset="0"/>
              </a:rPr>
              <a:t>)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12</a:t>
            </a:r>
            <a:r>
              <a:rPr lang="en-US" dirty="0" smtClean="0">
                <a:cs typeface="Arial" charset="0"/>
              </a:rPr>
              <a:t> and later: </a:t>
            </a:r>
            <a:r>
              <a:rPr lang="en-US" b="1" dirty="0" smtClean="0">
                <a:cs typeface="Arial" charset="0"/>
              </a:rPr>
              <a:t>speed</a:t>
            </a:r>
            <a:r>
              <a:rPr lang="en-US" dirty="0" smtClean="0">
                <a:cs typeface="Arial" charset="0"/>
              </a:rPr>
              <a:t> of activation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(</a:t>
            </a:r>
            <a:r>
              <a:rPr lang="en-US" dirty="0" err="1" smtClean="0"/>
              <a:t>Bollobás,Holmgren,Smith</a:t>
            </a:r>
            <a:r>
              <a:rPr lang="en-US" dirty="0" smtClean="0"/>
              <a:t>, Uzzell; </a:t>
            </a:r>
            <a:r>
              <a:rPr lang="en-US" dirty="0" err="1" smtClean="0"/>
              <a:t>Bollobás,Smith</a:t>
            </a:r>
            <a:r>
              <a:rPr lang="en-US" dirty="0" smtClean="0"/>
              <a:t>, Uzzell; </a:t>
            </a:r>
            <a:r>
              <a:rPr lang="en-US" dirty="0" err="1" smtClean="0"/>
              <a:t>Przykucki</a:t>
            </a:r>
            <a:r>
              <a:rPr lang="en-US" dirty="0" smtClean="0"/>
              <a:t>) </a:t>
            </a:r>
          </a:p>
          <a:p>
            <a:pPr algn="l" rtl="0" eaLnBrk="1" hangingPunct="1"/>
            <a:r>
              <a:rPr lang="en-US" b="1" dirty="0" err="1" smtClean="0">
                <a:cs typeface="Arial" charset="0"/>
              </a:rPr>
              <a:t>Extremal</a:t>
            </a:r>
            <a:r>
              <a:rPr lang="en-US" dirty="0" smtClean="0">
                <a:cs typeface="Arial" charset="0"/>
              </a:rPr>
              <a:t> questions: </a:t>
            </a:r>
            <a:r>
              <a:rPr lang="en-US" dirty="0" smtClean="0"/>
              <a:t>Freund, </a:t>
            </a:r>
            <a:r>
              <a:rPr lang="en-US" dirty="0" err="1" smtClean="0"/>
              <a:t>Poloczek</a:t>
            </a:r>
            <a:r>
              <a:rPr lang="en-US" dirty="0" smtClean="0"/>
              <a:t>, R.</a:t>
            </a:r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 Our work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>
                <a:cs typeface="Arial" charset="0"/>
              </a:rPr>
              <a:t>Study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G,r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for the </a:t>
            </a:r>
            <a:r>
              <a:rPr lang="en-US" b="1" dirty="0" err="1" smtClean="0">
                <a:cs typeface="Arial" charset="0"/>
              </a:rPr>
              <a:t>Erdos-Renyi</a:t>
            </a:r>
            <a:r>
              <a:rPr lang="en-US" dirty="0" smtClean="0">
                <a:cs typeface="Arial" charset="0"/>
              </a:rPr>
              <a:t> Random graph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G(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,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).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Test case:</a:t>
            </a:r>
            <a:r>
              <a:rPr lang="en-US" dirty="0" smtClean="0">
                <a:cs typeface="Arial" charset="0"/>
              </a:rPr>
              <a:t> NP-hard problem on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G(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,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Threshold</a:t>
            </a:r>
            <a:r>
              <a:rPr lang="en-US" dirty="0" smtClean="0">
                <a:cs typeface="Arial" charset="0"/>
              </a:rPr>
              <a:t> for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G,r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=r </a:t>
            </a:r>
            <a:endParaRPr lang="en-US" dirty="0" smtClean="0">
              <a:cs typeface="Arial" charset="0"/>
            </a:endParaRPr>
          </a:p>
          <a:p>
            <a:pPr lvl="1" algn="l" rtl="0" eaLnBrk="1" hangingPunct="1">
              <a:buFont typeface="Wingdings"/>
              <a:buChar char="à"/>
            </a:pPr>
            <a:r>
              <a:rPr lang="en-US" dirty="0" smtClean="0">
                <a:cs typeface="Arial" charset="0"/>
              </a:rPr>
              <a:t>speed of activation. </a:t>
            </a:r>
          </a:p>
          <a:p>
            <a:pPr algn="l" rtl="0" eaLnBrk="1" hangingPunct="1"/>
            <a:r>
              <a:rPr lang="en-US" dirty="0" smtClean="0">
                <a:cs typeface="Arial" charset="0"/>
              </a:rPr>
              <a:t>Many </a:t>
            </a:r>
            <a:r>
              <a:rPr lang="en-US" b="1" dirty="0" smtClean="0">
                <a:cs typeface="Arial" charset="0"/>
              </a:rPr>
              <a:t>open problems </a:t>
            </a:r>
          </a:p>
          <a:p>
            <a:pPr lvl="1" algn="l" rtl="0" eaLnBrk="1" hangingPunct="1">
              <a:buNone/>
            </a:pPr>
            <a:endParaRPr lang="en-US" dirty="0" smtClean="0">
              <a:cs typeface="Arial" charset="0"/>
            </a:endParaRPr>
          </a:p>
          <a:p>
            <a:pPr lvl="1" algn="l" rtl="0" eaLnBrk="1" hangingPunct="1">
              <a:buNone/>
            </a:pPr>
            <a:r>
              <a:rPr lang="en-US" dirty="0" smtClean="0">
                <a:cs typeface="Arial" charset="0"/>
              </a:rPr>
              <a:t>                                                                            </a:t>
            </a: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endParaRPr lang="en-US" b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dirty="0" smtClean="0">
                <a:solidFill>
                  <a:srgbClr val="0070C0"/>
                </a:solidFill>
              </a:rPr>
              <a:t> NP-hard problems on G(</a:t>
            </a:r>
            <a:r>
              <a:rPr lang="en-US" i="1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) (Frieze </a:t>
            </a:r>
            <a:r>
              <a:rPr lang="en-US" dirty="0" err="1" smtClean="0">
                <a:solidFill>
                  <a:srgbClr val="0070C0"/>
                </a:solidFill>
              </a:rPr>
              <a:t>Mcdiarmid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e-IL" dirty="0" smtClean="0">
              <a:solidFill>
                <a:srgbClr val="0070C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Arial" pitchFamily="34" charset="0"/>
              <a:buChar char="•"/>
            </a:pPr>
            <a:r>
              <a:rPr lang="en-US" b="1" dirty="0" smtClean="0">
                <a:cs typeface="Arial" charset="0"/>
              </a:rPr>
              <a:t>Constant factor approximation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whp</a:t>
            </a:r>
            <a:r>
              <a:rPr lang="en-US" dirty="0" smtClean="0">
                <a:cs typeface="Arial" charset="0"/>
              </a:rPr>
              <a:t> (MUCH better than </a:t>
            </a:r>
            <a:r>
              <a:rPr lang="en-US" b="1" dirty="0" smtClean="0">
                <a:cs typeface="Arial" charset="0"/>
              </a:rPr>
              <a:t>worst-case</a:t>
            </a:r>
            <a:r>
              <a:rPr lang="en-US" dirty="0" smtClean="0">
                <a:cs typeface="Arial" charset="0"/>
              </a:rPr>
              <a:t>)</a:t>
            </a:r>
          </a:p>
          <a:p>
            <a:pPr algn="l" rtl="0" eaLnBrk="1" hangingPunct="1">
              <a:buFont typeface="Arial" pitchFamily="34" charset="0"/>
              <a:buChar char="•"/>
            </a:pPr>
            <a:r>
              <a:rPr lang="en-US" dirty="0" smtClean="0">
                <a:cs typeface="Arial" charset="0"/>
              </a:rPr>
              <a:t>Algorithms: </a:t>
            </a:r>
            <a:r>
              <a:rPr lang="en-US" b="1" dirty="0" smtClean="0">
                <a:cs typeface="Arial" charset="0"/>
              </a:rPr>
              <a:t>combinatorial</a:t>
            </a:r>
            <a:endParaRPr lang="en-US" dirty="0" smtClean="0">
              <a:cs typeface="Arial" charset="0"/>
            </a:endParaRPr>
          </a:p>
          <a:p>
            <a:pPr algn="l" rtl="0" eaLnBrk="1" hangingPunct="1">
              <a:buFont typeface="Arial" pitchFamily="34" charset="0"/>
              <a:buChar char="•"/>
            </a:pPr>
            <a:r>
              <a:rPr lang="en-US" dirty="0" smtClean="0">
                <a:cs typeface="Arial" charset="0"/>
              </a:rPr>
              <a:t>Asymptotic bounds extend to </a:t>
            </a:r>
            <a:r>
              <a:rPr lang="en-US" b="1" dirty="0" smtClean="0">
                <a:cs typeface="Arial" charset="0"/>
              </a:rPr>
              <a:t>pseudo-random</a:t>
            </a:r>
            <a:r>
              <a:rPr lang="en-US" dirty="0" smtClean="0">
                <a:cs typeface="Arial" charset="0"/>
              </a:rPr>
              <a:t> graphs (</a:t>
            </a:r>
            <a:r>
              <a:rPr lang="en-US" dirty="0" err="1" smtClean="0">
                <a:cs typeface="Arial" charset="0"/>
              </a:rPr>
              <a:t>Krivelevich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Sudakov</a:t>
            </a:r>
            <a:r>
              <a:rPr lang="en-US" dirty="0" smtClean="0">
                <a:cs typeface="Arial" charset="0"/>
              </a:rPr>
              <a:t>). </a:t>
            </a:r>
          </a:p>
          <a:p>
            <a:pPr lvl="1" algn="l" rtl="0" eaLnBrk="1" hangingPunct="1"/>
            <a:r>
              <a:rPr lang="en-US" dirty="0" smtClean="0">
                <a:cs typeface="Arial" charset="0"/>
              </a:rPr>
              <a:t>Our case: </a:t>
            </a:r>
            <a:r>
              <a:rPr lang="en-US" b="1" dirty="0" smtClean="0">
                <a:cs typeface="Arial" charset="0"/>
              </a:rPr>
              <a:t>similar </a:t>
            </a:r>
            <a:r>
              <a:rPr lang="en-US" dirty="0" smtClean="0">
                <a:cs typeface="Arial" charset="0"/>
              </a:rPr>
              <a:t>(</a:t>
            </a:r>
            <a:r>
              <a:rPr lang="en-US" dirty="0" err="1" smtClean="0">
                <a:cs typeface="Arial" charset="0"/>
              </a:rPr>
              <a:t>Coja-Oghlan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Krivelevich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Feige</a:t>
            </a:r>
            <a:r>
              <a:rPr lang="en-US" dirty="0" smtClean="0">
                <a:cs typeface="Arial" charset="0"/>
              </a:rPr>
              <a:t> ,R)</a:t>
            </a:r>
          </a:p>
          <a:p>
            <a:pPr algn="l" rtl="0" eaLnBrk="1" hangingPunct="1">
              <a:buNone/>
            </a:pPr>
            <a:endParaRPr lang="en-US" b="1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>
              <a:buNone/>
            </a:pPr>
            <a:endParaRPr lang="en-US" b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/>
            <a:endParaRPr lang="en-US" dirty="0" smtClean="0">
              <a:cs typeface="Arial" charset="0"/>
            </a:endParaRPr>
          </a:p>
          <a:p>
            <a:pPr algn="l" rtl="0"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Bootstrap Percolation in </a:t>
            </a:r>
            <a:r>
              <a:rPr lang="en-US" i="1" dirty="0" smtClean="0">
                <a:solidFill>
                  <a:srgbClr val="0070C0"/>
                </a:solidFill>
              </a:rPr>
              <a:t>G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i="1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0070C0"/>
                </a:solidFill>
              </a:rPr>
              <a:t>,</a:t>
            </a:r>
            <a:r>
              <a:rPr lang="en-US" i="1" dirty="0" err="1" smtClean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 algn="l" rtl="0" eaLnBrk="1" hangingPunct="1"/>
            <a:r>
              <a:rPr lang="en-US" b="1" dirty="0" err="1" smtClean="0">
                <a:cs typeface="Arial" charset="0"/>
              </a:rPr>
              <a:t>Thm</a:t>
            </a:r>
            <a:r>
              <a:rPr lang="en-US" b="1" dirty="0" smtClean="0">
                <a:cs typeface="Arial" charset="0"/>
              </a:rPr>
              <a:t>: </a:t>
            </a:r>
            <a:r>
              <a:rPr lang="en-US" dirty="0" err="1" smtClean="0">
                <a:cs typeface="Arial" charset="0"/>
              </a:rPr>
              <a:t>Janson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Łuczak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Turova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Vallier</a:t>
            </a:r>
            <a:r>
              <a:rPr lang="en-US" dirty="0" smtClean="0">
                <a:cs typeface="Arial" charset="0"/>
              </a:rPr>
              <a:t> (2012):                      </a:t>
            </a:r>
          </a:p>
          <a:p>
            <a:pPr algn="l" rtl="0" eaLnBrk="1" hangingPunct="1">
              <a:buNone/>
            </a:pPr>
            <a:r>
              <a:rPr lang="en-US" b="1" dirty="0" smtClean="0">
                <a:cs typeface="Arial" charset="0"/>
              </a:rPr>
              <a:t>   </a:t>
            </a:r>
          </a:p>
          <a:p>
            <a:pPr algn="l" rtl="0" eaLnBrk="1" hangingPunct="1">
              <a:buNone/>
            </a:pPr>
            <a:endParaRPr lang="en-US" b="1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b="1" dirty="0" smtClean="0">
                <a:cs typeface="Arial" charset="0"/>
              </a:rPr>
              <a:t>Critical size </a:t>
            </a:r>
            <a:r>
              <a:rPr lang="en-US" dirty="0" smtClean="0">
                <a:cs typeface="Arial" charset="0"/>
              </a:rPr>
              <a:t>for complete infection:</a:t>
            </a:r>
          </a:p>
          <a:p>
            <a:pPr algn="l" rtl="0" eaLnBrk="1" hangingPunct="1">
              <a:buNone/>
            </a:pPr>
            <a:endParaRPr lang="en-US" dirty="0" smtClean="0">
              <a:cs typeface="Arial" charset="0"/>
            </a:endParaRPr>
          </a:p>
          <a:p>
            <a:pPr algn="l" rtl="0" eaLnBrk="1" hangingPunct="1">
              <a:buNone/>
            </a:pPr>
            <a:r>
              <a:rPr lang="en-US" dirty="0" smtClean="0">
                <a:cs typeface="Arial" charset="0"/>
                <a:sym typeface="Wingdings" pitchFamily="2" charset="2"/>
              </a:rPr>
              <a:t> </a:t>
            </a:r>
            <a:endParaRPr lang="en-US" i="1" dirty="0" smtClean="0">
              <a:solidFill>
                <a:srgbClr val="FF0000"/>
              </a:solidFill>
              <a:cs typeface="Arial" charset="0"/>
            </a:endParaRPr>
          </a:p>
          <a:p>
            <a:pPr algn="l" rtl="0" eaLnBrk="1" hangingPunct="1"/>
            <a:r>
              <a:rPr lang="en-US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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G,2)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≤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1+</a:t>
            </a:r>
            <a:r>
              <a:rPr lang="el-GR" i="1" dirty="0" smtClean="0">
                <a:solidFill>
                  <a:srgbClr val="FF0000"/>
                </a:solidFill>
              </a:rPr>
              <a:t>ε</a:t>
            </a:r>
            <a:r>
              <a:rPr lang="en-US" dirty="0" smtClean="0">
                <a:solidFill>
                  <a:srgbClr val="FF0000"/>
                </a:solidFill>
              </a:rPr>
              <a:t>)/(2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</a:p>
          <a:p>
            <a:pPr algn="l" rtl="0" eaLnBrk="1" hangingPunct="1"/>
            <a:r>
              <a:rPr lang="en-US" b="1" dirty="0" smtClean="0">
                <a:cs typeface="Arial" charset="0"/>
              </a:rPr>
              <a:t>Speed</a:t>
            </a:r>
            <a:r>
              <a:rPr lang="en-US" dirty="0" smtClean="0">
                <a:cs typeface="Arial" charset="0"/>
              </a:rPr>
              <a:t>: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O(log </a:t>
            </a:r>
            <a:r>
              <a:rPr lang="en-US" dirty="0" err="1" smtClean="0">
                <a:solidFill>
                  <a:srgbClr val="FF0000"/>
                </a:solidFill>
                <a:cs typeface="Arial" charset="0"/>
              </a:rPr>
              <a:t>log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87824" y="2276872"/>
          <a:ext cx="288032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89" name="Equation" r:id="rId4" imgW="1460160" imgH="393480" progId="Equation.DSMT4">
                  <p:embed/>
                </p:oleObj>
              </mc:Choice>
              <mc:Fallback>
                <p:oleObj name="Equation" r:id="rId4" imgW="14601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276872"/>
                        <a:ext cx="2880320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11760" y="3933056"/>
          <a:ext cx="376237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0" name="Equation" r:id="rId6" imgW="1485720" imgH="545760" progId="Equation.DSMT4">
                  <p:embed/>
                </p:oleObj>
              </mc:Choice>
              <mc:Fallback>
                <p:oleObj name="Equation" r:id="rId6" imgW="1485720" imgH="545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933056"/>
                        <a:ext cx="3762375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63343</TotalTime>
  <Words>1546</Words>
  <Application>Microsoft Macintosh PowerPoint</Application>
  <PresentationFormat>On-screen Show (4:3)</PresentationFormat>
  <Paragraphs>234</Paragraphs>
  <Slides>31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Office Theme</vt:lpstr>
      <vt:lpstr>Equation</vt:lpstr>
      <vt:lpstr>משוואה</vt:lpstr>
      <vt:lpstr>Contagious Sets in Random Graphs</vt:lpstr>
      <vt:lpstr>Bootstrap Percolation</vt:lpstr>
      <vt:lpstr>Bootstrap Percolation Cont’d</vt:lpstr>
      <vt:lpstr>Random activation</vt:lpstr>
      <vt:lpstr>Some history</vt:lpstr>
      <vt:lpstr>More recent</vt:lpstr>
      <vt:lpstr> Our work</vt:lpstr>
      <vt:lpstr> NP-hard problems on G(n,p) (Frieze Mcdiarmid)</vt:lpstr>
      <vt:lpstr>Bootstrap Percolation in G(n,p)</vt:lpstr>
      <vt:lpstr>Contagious sets in G(n,p)</vt:lpstr>
      <vt:lpstr>Threshold for m(G,r)=r</vt:lpstr>
      <vt:lpstr>Threshold for m(G,r)=r cont’d</vt:lpstr>
      <vt:lpstr>Upper bounding m(G,2) in G(n,p)</vt:lpstr>
      <vt:lpstr>Key Idea</vt:lpstr>
      <vt:lpstr>Excited Vertices</vt:lpstr>
      <vt:lpstr>Upper Bound in G(n,p)</vt:lpstr>
      <vt:lpstr>Upper Bound Cont’d</vt:lpstr>
      <vt:lpstr>Upper Bound in G(n,p)</vt:lpstr>
      <vt:lpstr> UB cont’d</vt:lpstr>
      <vt:lpstr> Summing up</vt:lpstr>
      <vt:lpstr> Improving to m(G,2)≤O(n/(d2log d)) </vt:lpstr>
      <vt:lpstr>Lower Bound </vt:lpstr>
      <vt:lpstr>Threshold for m(G,2)=2 </vt:lpstr>
      <vt:lpstr>Threshold for m(G,2)=2: cont’d</vt:lpstr>
      <vt:lpstr>Threshold for m(G,2)=2</vt:lpstr>
      <vt:lpstr>Threshold for m(G,2)=2</vt:lpstr>
      <vt:lpstr>Number of generations</vt:lpstr>
      <vt:lpstr>Open Problem I</vt:lpstr>
      <vt:lpstr>Open Problem II</vt:lpstr>
      <vt:lpstr>Open Problem III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Extending The Limits of tractability: The Case of the Independent set problem</dc:title>
  <dc:creator>danielr</dc:creator>
  <cp:lastModifiedBy>Uta Lorenzen-Rascon</cp:lastModifiedBy>
  <cp:revision>1351</cp:revision>
  <dcterms:created xsi:type="dcterms:W3CDTF">2011-05-30T13:23:50Z</dcterms:created>
  <dcterms:modified xsi:type="dcterms:W3CDTF">2016-05-16T19:30:33Z</dcterms:modified>
</cp:coreProperties>
</file>