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532" r:id="rId3"/>
    <p:sldId id="640" r:id="rId4"/>
    <p:sldId id="725" r:id="rId5"/>
    <p:sldId id="726" r:id="rId6"/>
    <p:sldId id="730" r:id="rId7"/>
    <p:sldId id="690" r:id="rId8"/>
    <p:sldId id="682" r:id="rId9"/>
    <p:sldId id="731" r:id="rId10"/>
    <p:sldId id="707" r:id="rId11"/>
    <p:sldId id="692" r:id="rId12"/>
    <p:sldId id="732" r:id="rId13"/>
    <p:sldId id="665" r:id="rId14"/>
    <p:sldId id="680" r:id="rId15"/>
    <p:sldId id="706" r:id="rId16"/>
    <p:sldId id="704" r:id="rId17"/>
    <p:sldId id="728" r:id="rId18"/>
    <p:sldId id="643" r:id="rId19"/>
    <p:sldId id="644" r:id="rId20"/>
    <p:sldId id="727" r:id="rId21"/>
    <p:sldId id="711" r:id="rId22"/>
    <p:sldId id="713" r:id="rId23"/>
    <p:sldId id="714" r:id="rId24"/>
    <p:sldId id="715" r:id="rId25"/>
    <p:sldId id="735" r:id="rId26"/>
    <p:sldId id="716" r:id="rId27"/>
    <p:sldId id="717" r:id="rId28"/>
    <p:sldId id="718" r:id="rId29"/>
    <p:sldId id="722" r:id="rId30"/>
    <p:sldId id="733" r:id="rId31"/>
    <p:sldId id="734" r:id="rId32"/>
    <p:sldId id="603" r:id="rId3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CC99FF"/>
    <a:srgbClr val="CAE8AA"/>
    <a:srgbClr val="99FFCC"/>
    <a:srgbClr val="57CEFF"/>
    <a:srgbClr val="141DFF"/>
    <a:srgbClr val="44B8B4"/>
    <a:srgbClr val="A321B8"/>
    <a:srgbClr val="CC66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1" autoAdjust="0"/>
    <p:restoredTop sz="94924" autoAdjust="0"/>
  </p:normalViewPr>
  <p:slideViewPr>
    <p:cSldViewPr snapToObjects="1">
      <p:cViewPr>
        <p:scale>
          <a:sx n="100" d="100"/>
          <a:sy n="100" d="100"/>
        </p:scale>
        <p:origin x="-952" y="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6328"/>
    </p:cViewPr>
  </p:sorterViewPr>
  <p:notesViewPr>
    <p:cSldViewPr snapToGrid="0" snapToObjects="1">
      <p:cViewPr varScale="1">
        <p:scale>
          <a:sx n="120" d="100"/>
          <a:sy n="120" d="100"/>
        </p:scale>
        <p:origin x="-1368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15F48-8E78-B740-A1E6-E1ABCFDBC7A1}" type="datetimeFigureOut">
              <a:rPr lang="en-US" smtClean="0"/>
              <a:t>3/2/16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C848D-2D5C-A641-AACC-C40950FBD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4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C831E-9500-E645-9322-A7C917B832C0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5C702-C17C-DE45-95B4-96E6445C46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5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5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to </a:t>
            </a:r>
            <a:r>
              <a:rPr lang="en-US" dirty="0" err="1" smtClean="0"/>
              <a:t>lambda_c</a:t>
            </a:r>
            <a:r>
              <a:rPr lang="en-US" dirty="0" smtClean="0"/>
              <a:t> = 1.  a million moves starting from the all vertical tiling.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94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Worked  very</a:t>
            </a:r>
            <a:r>
              <a:rPr lang="en-US" baseline="0" dirty="0" smtClean="0"/>
              <a:t> hard to prove slow mixing until we simulated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94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580DA8-3C40-2748-9A7A-4F7273A3D332}" type="slidenum">
              <a:rPr lang="en-US"/>
              <a:pPr/>
              <a:t>20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580DA8-3C40-2748-9A7A-4F7273A3D332}" type="slidenum">
              <a:rPr lang="en-US"/>
              <a:pPr/>
              <a:t>22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580DA8-3C40-2748-9A7A-4F7273A3D332}" type="slidenum">
              <a:rPr lang="en-US"/>
              <a:pPr/>
              <a:t>26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 add one more</a:t>
            </a:r>
            <a:r>
              <a:rPr lang="en-US" baseline="0" dirty="0" smtClean="0"/>
              <a:t> slide on the cut 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38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Permutations</a:t>
            </a:r>
            <a:r>
              <a:rPr lang="en-US" baseline="0" dirty="0" smtClean="0"/>
              <a:t> Talk had about 25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35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62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5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40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about</a:t>
            </a:r>
            <a:r>
              <a:rPr lang="en-US" baseline="0" dirty="0" smtClean="0"/>
              <a:t> weighted chain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62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5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5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5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5C702-C17C-DE45-95B4-96E6445C467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5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0617-3A5D-AB4C-8733-51C7D8A4EB2D}" type="datetimeFigureOut">
              <a:rPr lang="en-US" smtClean="0"/>
              <a:pPr/>
              <a:t>3/2/16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A858-E35E-6E4A-8C6F-2A6A3B662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fld id="{87B30617-3A5D-AB4C-8733-51C7D8A4EB2D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fld id="{05B2A858-E35E-6E4A-8C6F-2A6A3B662C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libri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16.emf"/><Relationship Id="rId5" Type="http://schemas.openxmlformats.org/officeDocument/2006/relationships/image" Target="../media/image9.emf"/><Relationship Id="rId6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5" Type="http://schemas.openxmlformats.org/officeDocument/2006/relationships/image" Target="../media/image20.emf"/><Relationship Id="rId6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Relationship Id="rId3" Type="http://schemas.openxmlformats.org/officeDocument/2006/relationships/image" Target="../media/image24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5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Relationship Id="rId3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Relationship Id="rId3" Type="http://schemas.openxmlformats.org/officeDocument/2006/relationships/image" Target="../media/image22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700" y="1371600"/>
            <a:ext cx="84582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Equitable Rectangular Dissections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800" y="3429000"/>
            <a:ext cx="8382000" cy="2209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cs typeface="Calibri"/>
              </a:rPr>
              <a:t>Dana Randall</a:t>
            </a:r>
          </a:p>
          <a:p>
            <a:r>
              <a:rPr lang="en-US" sz="2800" dirty="0">
                <a:solidFill>
                  <a:schemeClr val="tx1"/>
                </a:solidFill>
                <a:cs typeface="Calibri"/>
              </a:rPr>
              <a:t>Georgia Institute of Technology</a:t>
            </a:r>
          </a:p>
          <a:p>
            <a:endParaRPr lang="en-US" sz="1200" dirty="0" smtClean="0">
              <a:solidFill>
                <a:srgbClr val="000000"/>
              </a:solidFill>
              <a:cs typeface="Calibri"/>
            </a:endParaRPr>
          </a:p>
          <a:p>
            <a:endParaRPr lang="en-US" sz="700" dirty="0" smtClean="0">
              <a:solidFill>
                <a:srgbClr val="000000"/>
              </a:solidFill>
              <a:cs typeface="Calibri"/>
            </a:endParaRPr>
          </a:p>
          <a:p>
            <a:r>
              <a:rPr lang="en-US" sz="2800" dirty="0" smtClean="0">
                <a:solidFill>
                  <a:srgbClr val="000000"/>
                </a:solidFill>
                <a:cs typeface="Calibri"/>
              </a:rPr>
              <a:t>Joint </a:t>
            </a:r>
            <a:r>
              <a:rPr lang="en-US" sz="2800" smtClean="0">
                <a:solidFill>
                  <a:srgbClr val="000000"/>
                </a:solidFill>
                <a:cs typeface="Calibri"/>
              </a:rPr>
              <a:t>with:   Sarah </a:t>
            </a:r>
            <a:r>
              <a:rPr lang="en-US" sz="2800" dirty="0" smtClean="0">
                <a:solidFill>
                  <a:srgbClr val="000000"/>
                </a:solidFill>
                <a:cs typeface="Calibri"/>
              </a:rPr>
              <a:t>Cannon  and Sarah Miracle</a:t>
            </a:r>
          </a:p>
          <a:p>
            <a:endParaRPr lang="en-US" sz="800" dirty="0" smtClean="0">
              <a:solidFill>
                <a:srgbClr val="000000"/>
              </a:solidFill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1669048" y="167045"/>
            <a:ext cx="595095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Connectivity</a:t>
            </a:r>
            <a:endParaRPr lang="en-US" sz="44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6700" y="1295400"/>
            <a:ext cx="8724899" cy="106186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/>
          <p:cNvSpPr>
            <a:spLocks/>
          </p:cNvSpPr>
          <p:nvPr/>
        </p:nvSpPr>
        <p:spPr bwMode="auto">
          <a:xfrm>
            <a:off x="365754" y="1214261"/>
            <a:ext cx="862584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 anchor="ctr"/>
          <a:lstStyle/>
          <a:p>
            <a:pPr marL="40182"/>
            <a:r>
              <a:rPr lang="en-US" sz="2800" b="1" u="sng" dirty="0" err="1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Thm</a:t>
            </a:r>
            <a:r>
              <a:rPr lang="en-US" sz="2800" b="1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: </a:t>
            </a:r>
            <a:r>
              <a:rPr lang="en-US" sz="28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The Edge-Flip Chain </a:t>
            </a:r>
            <a:r>
              <a:rPr lang="en-US" sz="2800" dirty="0" smtClean="0">
                <a:solidFill>
                  <a:schemeClr val="accent3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connects</a:t>
            </a:r>
            <a:r>
              <a:rPr lang="en-US" sz="28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the set of dissections of the n x n lattice region into n rectangles of area n.</a:t>
            </a:r>
            <a:endParaRPr lang="en-US" sz="2800" dirty="0">
              <a:solidFill>
                <a:schemeClr val="tx2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2408061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504D"/>
                </a:solidFill>
                <a:latin typeface="Calibri"/>
                <a:cs typeface="Calibri"/>
              </a:rPr>
              <a:t>It’s not immediately obvious that a valid move even exists!</a:t>
            </a:r>
            <a:endParaRPr lang="en-US" sz="2400" dirty="0">
              <a:solidFill>
                <a:srgbClr val="C0504D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3733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266700" y="2590800"/>
            <a:ext cx="8724900" cy="2419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 anchor="ctr"/>
          <a:lstStyle/>
          <a:p>
            <a:pPr marL="40182"/>
            <a:r>
              <a:rPr lang="en-US" sz="2800" b="1" dirty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Proof </a:t>
            </a:r>
            <a:r>
              <a:rPr lang="en-US" sz="2800" b="1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sketch:</a:t>
            </a:r>
            <a:r>
              <a:rPr lang="en-US" sz="2800" b="1" dirty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I</a:t>
            </a:r>
            <a:r>
              <a:rPr lang="en-US" sz="2400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nduction on “</a:t>
            </a:r>
            <a:r>
              <a:rPr lang="en-US" sz="2400" b="1" u="sng" dirty="0" smtClean="0">
                <a:solidFill>
                  <a:schemeClr val="accent4"/>
                </a:solidFill>
                <a:ea typeface="ＭＳ Ｐゴシック" charset="0"/>
                <a:cs typeface="Times New Roman" charset="0"/>
                <a:sym typeface="Times New Roman" charset="0"/>
              </a:rPr>
              <a:t>h-regions</a:t>
            </a:r>
            <a:r>
              <a:rPr lang="en-US" sz="2400" b="1" dirty="0" smtClean="0">
                <a:solidFill>
                  <a:schemeClr val="accent4"/>
                </a:solidFill>
                <a:ea typeface="ＭＳ Ｐゴシック" charset="0"/>
                <a:cs typeface="Times New Roman" charset="0"/>
                <a:sym typeface="Times New Roman" charset="0"/>
              </a:rPr>
              <a:t>”:</a:t>
            </a:r>
            <a:endParaRPr lang="en-US" b="1" dirty="0">
              <a:solidFill>
                <a:schemeClr val="accent4"/>
              </a:solidFill>
              <a:ea typeface="ＭＳ Ｐゴシック" charset="0"/>
              <a:cs typeface="Times New Roman" charset="0"/>
              <a:sym typeface="Times New Roman" charset="0"/>
            </a:endParaRPr>
          </a:p>
          <a:p>
            <a:pPr marL="758116" lvl="1" indent="-342900">
              <a:buFont typeface="Arial"/>
              <a:buChar char="•"/>
            </a:pPr>
            <a:r>
              <a:rPr lang="en-US" sz="2400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Simply-connected subset of rectangles from a dissection</a:t>
            </a:r>
          </a:p>
          <a:p>
            <a:pPr marL="758116" lvl="1" indent="-342900">
              <a:buFont typeface="Arial"/>
              <a:buChar char="•"/>
            </a:pPr>
            <a:r>
              <a:rPr lang="en-US" sz="2400" dirty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ll rectangles have height at most h</a:t>
            </a:r>
          </a:p>
          <a:p>
            <a:pPr marL="758116" lvl="1" indent="-342900">
              <a:buFont typeface="Arial"/>
              <a:buChar char="•"/>
            </a:pPr>
            <a:r>
              <a:rPr lang="en-US" sz="2400" dirty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ll vertical sections on the boundary have height </a:t>
            </a:r>
            <a:r>
              <a:rPr lang="en-US" sz="2400" dirty="0" err="1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c</a:t>
            </a:r>
            <a:r>
              <a:rPr lang="en-US" sz="3200" baseline="30000" dirty="0" err="1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.</a:t>
            </a:r>
            <a:r>
              <a:rPr lang="en-US" sz="2400" dirty="0" err="1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h</a:t>
            </a:r>
            <a:endParaRPr lang="en-US" sz="2400" dirty="0" smtClean="0">
              <a:solidFill>
                <a:schemeClr val="tx2"/>
              </a:solidFill>
              <a:ea typeface="ＭＳ Ｐゴシック" charset="0"/>
              <a:cs typeface="Times New Roman" charset="0"/>
              <a:sym typeface="Times New Roman" charset="0"/>
            </a:endParaRPr>
          </a:p>
          <a:p>
            <a:pPr marL="415216" lvl="1"/>
            <a:r>
              <a:rPr lang="en-US" sz="2400" dirty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	</a:t>
            </a:r>
            <a:r>
              <a:rPr lang="en-US" sz="2400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	 (for some integer c)</a:t>
            </a:r>
            <a:endParaRPr lang="en-US" sz="3200" dirty="0" smtClean="0">
              <a:solidFill>
                <a:schemeClr val="tx2"/>
              </a:solidFill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pic>
        <p:nvPicPr>
          <p:cNvPr id="5" name="Picture 4" descr="generate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435" y="4800600"/>
            <a:ext cx="4430333" cy="1828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334000"/>
            <a:ext cx="32766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For n =16, an 8-region and a 4-region.</a:t>
            </a:r>
          </a:p>
        </p:txBody>
      </p:sp>
    </p:spTree>
    <p:extLst>
      <p:ext uri="{BB962C8B-B14F-4D97-AF65-F5344CB8AC3E}">
        <p14:creationId xmlns:p14="http://schemas.microsoft.com/office/powerpoint/2010/main" val="170340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nerate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09" y="4247321"/>
            <a:ext cx="8186626" cy="1551713"/>
          </a:xfrm>
          <a:prstGeom prst="rect">
            <a:avLst/>
          </a:prstGeom>
        </p:spPr>
      </p:pic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1752600" y="197822"/>
            <a:ext cx="561777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Proof Sketch: Connectivity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6700" y="1295400"/>
            <a:ext cx="8724899" cy="106186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/>
          <p:cNvSpPr>
            <a:spLocks/>
          </p:cNvSpPr>
          <p:nvPr/>
        </p:nvSpPr>
        <p:spPr bwMode="auto">
          <a:xfrm>
            <a:off x="365754" y="1214261"/>
            <a:ext cx="862584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 anchor="ctr"/>
          <a:lstStyle/>
          <a:p>
            <a:pPr marL="40182"/>
            <a:r>
              <a:rPr lang="en-US" sz="2800" b="1" u="sng" dirty="0" err="1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Thm</a:t>
            </a:r>
            <a:r>
              <a:rPr lang="en-US" sz="2800" b="1" u="sng" dirty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</a:t>
            </a:r>
            <a:r>
              <a:rPr lang="en-US" sz="2800" b="1" u="sng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1</a:t>
            </a:r>
            <a:r>
              <a:rPr lang="en-US" sz="2800" b="1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: </a:t>
            </a:r>
            <a:r>
              <a:rPr lang="en-US" sz="28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The Edge-Flip Chain </a:t>
            </a:r>
            <a:r>
              <a:rPr lang="en-US" sz="2800" dirty="0" smtClean="0">
                <a:solidFill>
                  <a:schemeClr val="accent3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connects</a:t>
            </a:r>
            <a:r>
              <a:rPr lang="en-US" sz="28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the set of dissections of the n x n lattice region into n rectangles of size n.</a:t>
            </a:r>
            <a:endParaRPr lang="en-US" sz="2800" dirty="0">
              <a:solidFill>
                <a:schemeClr val="tx2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9809" y="3733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355600" y="2357261"/>
            <a:ext cx="87249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 anchor="ctr"/>
          <a:lstStyle/>
          <a:p>
            <a:pPr marL="40182"/>
            <a:r>
              <a:rPr lang="en-US" sz="2800" b="1" dirty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Proof </a:t>
            </a:r>
            <a:r>
              <a:rPr lang="en-US" sz="2800" b="1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sketch:</a:t>
            </a:r>
            <a:r>
              <a:rPr lang="en-US" sz="2800" b="1" dirty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I</a:t>
            </a:r>
            <a:r>
              <a:rPr lang="en-US" sz="24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nduction on “</a:t>
            </a:r>
            <a:r>
              <a:rPr lang="en-US" sz="2400" b="1" u="sng" dirty="0" smtClean="0">
                <a:solidFill>
                  <a:schemeClr val="accent4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h-regions</a:t>
            </a:r>
            <a:r>
              <a:rPr lang="en-US" sz="2400" b="1" dirty="0" smtClean="0">
                <a:solidFill>
                  <a:schemeClr val="accent4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”:</a:t>
            </a:r>
          </a:p>
          <a:p>
            <a:pPr marL="40182"/>
            <a:endParaRPr lang="en-US" b="1" dirty="0">
              <a:solidFill>
                <a:schemeClr val="accent4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34" name="Rectangle 11"/>
          <p:cNvSpPr>
            <a:spLocks/>
          </p:cNvSpPr>
          <p:nvPr/>
        </p:nvSpPr>
        <p:spPr bwMode="auto">
          <a:xfrm>
            <a:off x="342900" y="2667000"/>
            <a:ext cx="87249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 anchor="ctr"/>
          <a:lstStyle/>
          <a:p>
            <a:pPr marL="758116" lvl="1" indent="-342900">
              <a:buFont typeface="Arial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Prove can tile every h-region with all rectangles of height h</a:t>
            </a:r>
          </a:p>
          <a:p>
            <a:pPr marL="758116" lvl="1" indent="-342900">
              <a:buFont typeface="Arial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Inside every h-region, find an </a:t>
            </a:r>
            <a:r>
              <a:rPr lang="en-US" sz="2800" baseline="300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h</a:t>
            </a:r>
            <a:r>
              <a:rPr lang="en-US" sz="28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/</a:t>
            </a:r>
            <a:r>
              <a:rPr lang="en-US" sz="2800" baseline="-250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2</a:t>
            </a:r>
            <a:r>
              <a:rPr lang="en-US" sz="2400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-region or an h-region with smaller area</a:t>
            </a:r>
          </a:p>
          <a:p>
            <a:pPr marL="40182"/>
            <a:endParaRPr lang="en-US" b="1" dirty="0">
              <a:solidFill>
                <a:schemeClr val="accent4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-990600" y="4724400"/>
            <a:ext cx="50113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67663" y="4488556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I.H.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-1567934" y="2869726"/>
            <a:ext cx="50113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55464" y="5370621"/>
            <a:ext cx="0" cy="42841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5464" y="4629288"/>
            <a:ext cx="0" cy="74133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949" y="5384054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h/2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42558" y="48584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949" y="4229386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h/2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464" y="4233217"/>
            <a:ext cx="0" cy="42841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6700" y="6028034"/>
            <a:ext cx="8635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Inductively show we can reach tiling with all height n rectangles.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877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3" grpId="0"/>
      <p:bldP spid="15" grpId="0"/>
      <p:bldP spid="22" grpId="0"/>
      <p:bldP spid="2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228600" y="227450"/>
            <a:ext cx="8610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</a:t>
            </a:r>
            <a:r>
              <a:rPr lang="en-US" sz="4000" b="1" i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Weighted</a:t>
            </a:r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 Rectangular Dissections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500" y="1219200"/>
            <a:ext cx="1929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Given </a:t>
            </a:r>
            <a:r>
              <a:rPr lang="en-US" sz="2800" dirty="0" err="1">
                <a:latin typeface="Times New Roman"/>
                <a:cs typeface="Times New Roman"/>
              </a:rPr>
              <a:t>λ</a:t>
            </a:r>
            <a:r>
              <a:rPr lang="en-US" sz="2800" dirty="0" smtClean="0">
                <a:latin typeface="Times New Roman"/>
                <a:cs typeface="Times New Roman"/>
              </a:rPr>
              <a:t> &gt; 0</a:t>
            </a:r>
            <a:r>
              <a:rPr lang="en-US" sz="2800" dirty="0" smtClean="0">
                <a:latin typeface="Calibri"/>
                <a:cs typeface="Calibri"/>
              </a:rPr>
              <a:t>,</a:t>
            </a:r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16" name="Picture 15" descr="generateImag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2"/>
          <a:stretch/>
        </p:blipFill>
        <p:spPr>
          <a:xfrm>
            <a:off x="1524000" y="2209800"/>
            <a:ext cx="2357482" cy="2258568"/>
          </a:xfrm>
          <a:prstGeom prst="rect">
            <a:avLst/>
          </a:prstGeom>
        </p:spPr>
      </p:pic>
      <p:pic>
        <p:nvPicPr>
          <p:cNvPr id="18" name="Picture 17" descr="generateIm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2"/>
          <a:stretch/>
        </p:blipFill>
        <p:spPr>
          <a:xfrm>
            <a:off x="5248341" y="2209800"/>
            <a:ext cx="2382213" cy="225856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133600" y="4522671"/>
            <a:ext cx="104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  </a:t>
            </a:r>
            <a:r>
              <a:rPr lang="en-US" sz="24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&lt; 1</a:t>
            </a: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12323" y="4522671"/>
            <a:ext cx="1123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   </a:t>
            </a:r>
            <a:r>
              <a:rPr lang="en-US" sz="24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&gt; 1</a:t>
            </a: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47035" y="1170344"/>
            <a:ext cx="567776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et</a:t>
            </a:r>
            <a:r>
              <a:rPr lang="en-US" sz="2800" dirty="0" smtClean="0">
                <a:solidFill>
                  <a:schemeClr val="accent1"/>
                </a:solidFill>
                <a:latin typeface="Calibri"/>
                <a:cs typeface="Calibri"/>
              </a:rPr>
              <a:t> weight </a:t>
            </a:r>
            <a:r>
              <a:rPr lang="en-US" sz="32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(</a:t>
            </a:r>
            <a:r>
              <a:rPr lang="en-US" sz="32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σ</a:t>
            </a:r>
            <a:r>
              <a:rPr lang="en-US" sz="32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) = </a:t>
            </a:r>
            <a:r>
              <a:rPr lang="en-US" sz="32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λ</a:t>
            </a:r>
            <a:r>
              <a:rPr lang="en-US" sz="3200" baseline="30000" dirty="0">
                <a:solidFill>
                  <a:schemeClr val="accent1"/>
                </a:solidFill>
                <a:latin typeface="Times New Roman"/>
                <a:cs typeface="Times New Roman"/>
              </a:rPr>
              <a:t>(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total</a:t>
            </a:r>
            <a:r>
              <a:rPr lang="en-US" sz="3200" baseline="30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length of edges)</a:t>
            </a:r>
            <a:r>
              <a:rPr lang="en-US" sz="3200" dirty="0" smtClean="0">
                <a:solidFill>
                  <a:schemeClr val="accent1"/>
                </a:solidFill>
                <a:latin typeface="Calibri"/>
                <a:cs typeface="Calibri"/>
              </a:rPr>
              <a:t>.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  </a:t>
            </a:r>
            <a:endParaRPr lang="en-US" sz="3200" baseline="30000" dirty="0">
              <a:solidFill>
                <a:schemeClr val="accent1"/>
              </a:solidFill>
              <a:latin typeface="Calibri"/>
              <a:cs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7500" y="5308142"/>
            <a:ext cx="890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</a:t>
            </a:r>
            <a:r>
              <a:rPr lang="en-US" sz="2400" dirty="0" smtClean="0"/>
              <a:t>Look at a restricted class of rect. dissections: </a:t>
            </a:r>
            <a:r>
              <a:rPr lang="en-US" sz="2400" i="1" dirty="0" smtClean="0"/>
              <a:t>Dyadic </a:t>
            </a:r>
            <a:r>
              <a:rPr lang="en-US" sz="2400" i="1" dirty="0" err="1" smtClean="0"/>
              <a:t>Tilings</a:t>
            </a:r>
            <a:r>
              <a:rPr lang="en-US" sz="24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04412" y="4584226"/>
            <a:ext cx="1553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fast?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500" y="5867400"/>
            <a:ext cx="560246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2. Then </a:t>
            </a:r>
            <a:r>
              <a:rPr lang="en-US" sz="2400" dirty="0"/>
              <a:t>we’ll consider the general </a:t>
            </a:r>
            <a:r>
              <a:rPr lang="en-US" sz="2400" dirty="0" smtClean="0"/>
              <a:t>case.</a:t>
            </a:r>
            <a:endParaRPr lang="en-US" sz="2400" dirty="0"/>
          </a:p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524000" y="2209800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34630" y="2209800"/>
            <a:ext cx="2286000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0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1089648" y="194076"/>
            <a:ext cx="677279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   Dyadic </a:t>
            </a:r>
            <a:r>
              <a:rPr lang="en-US" sz="4000" b="1" dirty="0" err="1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Tilings</a:t>
            </a:r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4800" y="2797516"/>
            <a:ext cx="8448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A </a:t>
            </a:r>
            <a:r>
              <a:rPr lang="en-US" sz="2400" u="sng" dirty="0" smtClean="0">
                <a:solidFill>
                  <a:srgbClr val="0000FF"/>
                </a:solidFill>
                <a:latin typeface="Calibri"/>
                <a:cs typeface="Calibri"/>
              </a:rPr>
              <a:t>dyadic tiling</a:t>
            </a:r>
            <a:r>
              <a:rPr lang="en-US" sz="2400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of the </a:t>
            </a:r>
            <a:r>
              <a:rPr lang="en-US" sz="2400" dirty="0" smtClean="0">
                <a:solidFill>
                  <a:schemeClr val="accent1"/>
                </a:solidFill>
                <a:latin typeface="Calibri"/>
                <a:cs typeface="Calibri"/>
              </a:rPr>
              <a:t>unit </a:t>
            </a:r>
            <a:r>
              <a:rPr lang="en-US" sz="2400" dirty="0" smtClean="0">
                <a:latin typeface="Calibri"/>
                <a:cs typeface="Calibri"/>
              </a:rPr>
              <a:t>square is a set of </a:t>
            </a:r>
            <a:r>
              <a:rPr lang="en-US" sz="2400" dirty="0" smtClean="0">
                <a:solidFill>
                  <a:srgbClr val="4F81BD"/>
                </a:solidFill>
                <a:latin typeface="Calibri"/>
                <a:cs typeface="Calibri"/>
              </a:rPr>
              <a:t>2</a:t>
            </a:r>
            <a:r>
              <a:rPr lang="en-US" sz="2400" i="1" baseline="30000" dirty="0" smtClean="0">
                <a:solidFill>
                  <a:srgbClr val="4F81BD"/>
                </a:solidFill>
                <a:latin typeface="Calibri"/>
                <a:cs typeface="Calibri"/>
              </a:rPr>
              <a:t>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alibri"/>
                <a:cs typeface="Calibri"/>
              </a:rPr>
              <a:t>dyadic rectangles</a:t>
            </a:r>
            <a:r>
              <a:rPr lang="en-US" sz="2400" dirty="0" smtClean="0">
                <a:latin typeface="Calibri"/>
                <a:cs typeface="Calibri"/>
              </a:rPr>
              <a:t>, each with area </a:t>
            </a:r>
            <a:r>
              <a:rPr lang="en-US" sz="2400" dirty="0" smtClean="0">
                <a:solidFill>
                  <a:srgbClr val="4F81BD"/>
                </a:solidFill>
                <a:latin typeface="Calibri"/>
                <a:cs typeface="Calibri"/>
              </a:rPr>
              <a:t>2</a:t>
            </a:r>
            <a:r>
              <a:rPr lang="en-US" sz="2400" baseline="30000" dirty="0" smtClean="0">
                <a:solidFill>
                  <a:srgbClr val="4F81BD"/>
                </a:solidFill>
                <a:latin typeface="Calibri"/>
                <a:cs typeface="Calibri"/>
              </a:rPr>
              <a:t>-</a:t>
            </a:r>
            <a:r>
              <a:rPr lang="en-US" sz="2400" i="1" baseline="30000" dirty="0" smtClean="0">
                <a:solidFill>
                  <a:srgbClr val="4F81BD"/>
                </a:solidFill>
                <a:latin typeface="Calibri"/>
                <a:cs typeface="Calibri"/>
              </a:rPr>
              <a:t>k</a:t>
            </a:r>
            <a:r>
              <a:rPr lang="en-US" sz="2400" dirty="0" smtClean="0">
                <a:latin typeface="Calibri"/>
                <a:cs typeface="Calibri"/>
              </a:rPr>
              <a:t>  (whose union is the full square). </a:t>
            </a:r>
            <a:endParaRPr lang="en-US" sz="2400" dirty="0">
              <a:latin typeface="Calibri"/>
              <a:cs typeface="Calibri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089648" y="3628513"/>
            <a:ext cx="8304922" cy="2236988"/>
            <a:chOff x="-45639" y="3802797"/>
            <a:chExt cx="10663284" cy="3019364"/>
          </a:xfrm>
        </p:grpSpPr>
        <p:pic>
          <p:nvPicPr>
            <p:cNvPr id="20" name="Picture 19" descr="NotDyadic.pdf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826"/>
            <a:stretch/>
          </p:blipFill>
          <p:spPr>
            <a:xfrm>
              <a:off x="5105400" y="4250533"/>
              <a:ext cx="2851150" cy="2571628"/>
            </a:xfrm>
            <a:prstGeom prst="rect">
              <a:avLst/>
            </a:prstGeom>
          </p:spPr>
        </p:pic>
        <p:pic>
          <p:nvPicPr>
            <p:cNvPr id="21" name="Picture 20" descr="Dyadic.pd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275"/>
            <a:stretch/>
          </p:blipFill>
          <p:spPr>
            <a:xfrm>
              <a:off x="1447800" y="4250533"/>
              <a:ext cx="2664802" cy="2571628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7766492" y="4870564"/>
              <a:ext cx="2851153" cy="955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2"/>
                  </a:solidFill>
                  <a:latin typeface="Calibri"/>
                  <a:cs typeface="Calibri"/>
                </a:rPr>
                <a:t> Not a dyadic </a:t>
              </a:r>
            </a:p>
            <a:p>
              <a:r>
                <a:rPr lang="en-US" sz="2000" b="1" dirty="0">
                  <a:solidFill>
                    <a:schemeClr val="accent2"/>
                  </a:solidFill>
                  <a:latin typeface="Calibri"/>
                  <a:cs typeface="Calibri"/>
                </a:rPr>
                <a:t> </a:t>
              </a:r>
              <a:r>
                <a:rPr lang="en-US" sz="2000" b="1" dirty="0" smtClean="0">
                  <a:solidFill>
                    <a:schemeClr val="accent2"/>
                  </a:solidFill>
                  <a:latin typeface="Calibri"/>
                  <a:cs typeface="Calibri"/>
                </a:rPr>
                <a:t>      tiling </a:t>
              </a:r>
              <a:endParaRPr lang="en-US" sz="2000" b="1" dirty="0">
                <a:solidFill>
                  <a:schemeClr val="accent2"/>
                </a:solidFill>
                <a:latin typeface="Calibri"/>
                <a:cs typeface="Calibri"/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rcRect r="4520" b="35152"/>
            <a:stretch/>
          </p:blipFill>
          <p:spPr>
            <a:xfrm rot="10800000">
              <a:off x="5105400" y="3802797"/>
              <a:ext cx="2631864" cy="30480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 rotWithShape="1"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rcRect r="4520" b="35152"/>
            <a:stretch/>
          </p:blipFill>
          <p:spPr>
            <a:xfrm rot="10800000">
              <a:off x="1447800" y="3802797"/>
              <a:ext cx="2631864" cy="3048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-45639" y="4870564"/>
              <a:ext cx="2076032" cy="955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3"/>
                  </a:solidFill>
                  <a:latin typeface="Calibri"/>
                  <a:cs typeface="Calibri"/>
                </a:rPr>
                <a:t>A dyadic     </a:t>
              </a:r>
            </a:p>
            <a:p>
              <a:r>
                <a:rPr lang="en-US" sz="2000" b="1" dirty="0">
                  <a:solidFill>
                    <a:schemeClr val="accent3"/>
                  </a:solidFill>
                  <a:latin typeface="Calibri"/>
                  <a:cs typeface="Calibri"/>
                </a:rPr>
                <a:t> </a:t>
              </a:r>
              <a:r>
                <a:rPr lang="en-US" sz="2000" b="1" dirty="0" smtClean="0">
                  <a:solidFill>
                    <a:schemeClr val="accent3"/>
                  </a:solidFill>
                  <a:latin typeface="Calibri"/>
                  <a:cs typeface="Calibri"/>
                </a:rPr>
                <a:t> tiling </a:t>
              </a:r>
              <a:endParaRPr lang="en-US" sz="2000" b="1" dirty="0">
                <a:solidFill>
                  <a:schemeClr val="accent3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52400" y="5911136"/>
            <a:ext cx="89814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  </a:t>
            </a:r>
            <a:r>
              <a:rPr lang="en-US" sz="2400" u="sng" dirty="0" err="1" smtClean="0">
                <a:latin typeface="Calibri"/>
                <a:cs typeface="Calibri"/>
              </a:rPr>
              <a:t>Thm</a:t>
            </a:r>
            <a:r>
              <a:rPr lang="en-US" sz="2400" dirty="0" smtClean="0">
                <a:latin typeface="Calibri"/>
                <a:cs typeface="Calibri"/>
              </a:rPr>
              <a:t>:   The 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Edge-Flip Chain</a:t>
            </a:r>
            <a:r>
              <a:rPr lang="en-US" sz="2400" dirty="0" smtClean="0">
                <a:latin typeface="Calibri"/>
                <a:cs typeface="Calibri"/>
              </a:rPr>
              <a:t> connects the set of 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dyadic </a:t>
            </a:r>
            <a:r>
              <a:rPr lang="en-US" sz="2400" dirty="0" err="1" smtClean="0">
                <a:solidFill>
                  <a:srgbClr val="141DFF"/>
                </a:solidFill>
                <a:latin typeface="Calibri"/>
                <a:cs typeface="Calibri"/>
              </a:rPr>
              <a:t>tilings</a:t>
            </a:r>
            <a:r>
              <a:rPr lang="en-US" sz="2400" dirty="0" smtClean="0">
                <a:latin typeface="Calibri"/>
                <a:cs typeface="Calibri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dirty="0" smtClean="0">
                <a:latin typeface="Calibri"/>
                <a:cs typeface="Calibri"/>
              </a:rPr>
              <a:t>										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	   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[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Janson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, R., Spencer ‘02]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6"/>
                </a:solidFill>
                <a:latin typeface="Calibri"/>
                <a:cs typeface="Calibri"/>
              </a:rPr>
              <a:t> </a:t>
            </a:r>
            <a:r>
              <a:rPr lang="en-US" sz="2400" dirty="0" smtClean="0">
                <a:solidFill>
                  <a:schemeClr val="accent6"/>
                </a:solidFill>
                <a:latin typeface="Calibri"/>
                <a:cs typeface="Calibri"/>
              </a:rPr>
              <a:t>                                                                                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endParaRPr lang="en-US" sz="2200" dirty="0">
              <a:solidFill>
                <a:schemeClr val="accent6">
                  <a:lumMod val="75000"/>
                </a:schemeClr>
              </a:solidFill>
              <a:latin typeface="Calibri"/>
              <a:cs typeface="Calibri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257300"/>
            <a:ext cx="8877299" cy="1540216"/>
            <a:chOff x="304800" y="1257300"/>
            <a:chExt cx="8877299" cy="1540216"/>
          </a:xfrm>
        </p:grpSpPr>
        <p:sp>
          <p:nvSpPr>
            <p:cNvPr id="5" name="TextBox 4"/>
            <p:cNvSpPr txBox="1"/>
            <p:nvPr/>
          </p:nvSpPr>
          <p:spPr>
            <a:xfrm>
              <a:off x="304800" y="1295400"/>
              <a:ext cx="61911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  <a:cs typeface="Calibri"/>
                </a:rPr>
                <a:t>A</a:t>
              </a:r>
              <a:r>
                <a:rPr lang="en-US" sz="2400" dirty="0" smtClean="0">
                  <a:solidFill>
                    <a:schemeClr val="accent4"/>
                  </a:solidFill>
                  <a:latin typeface="Calibri"/>
                  <a:cs typeface="Calibri"/>
                </a:rPr>
                <a:t> </a:t>
              </a:r>
              <a:r>
                <a:rPr lang="en-US" sz="2400" u="sng" dirty="0" smtClean="0">
                  <a:solidFill>
                    <a:srgbClr val="0000FF"/>
                  </a:solidFill>
                  <a:latin typeface="Calibri"/>
                  <a:cs typeface="Calibri"/>
                </a:rPr>
                <a:t>dyadic rectangle</a:t>
              </a:r>
              <a:r>
                <a:rPr lang="en-US" sz="2400" dirty="0" smtClean="0">
                  <a:solidFill>
                    <a:srgbClr val="0000FF"/>
                  </a:solidFill>
                  <a:latin typeface="Calibri"/>
                  <a:cs typeface="Calibri"/>
                </a:rPr>
                <a:t> </a:t>
              </a:r>
              <a:r>
                <a:rPr lang="en-US" sz="2400" dirty="0" smtClean="0">
                  <a:latin typeface="Calibri"/>
                  <a:cs typeface="Calibri"/>
                </a:rPr>
                <a:t>is a region </a:t>
              </a:r>
              <a:r>
                <a:rPr lang="en-US" sz="2400" i="1" dirty="0" smtClean="0">
                  <a:solidFill>
                    <a:srgbClr val="4F81BD"/>
                  </a:solidFill>
                  <a:latin typeface="Times New Roman"/>
                  <a:cs typeface="Times New Roman"/>
                </a:rPr>
                <a:t>R</a:t>
              </a:r>
              <a:r>
                <a:rPr lang="en-US" sz="2400" dirty="0" smtClean="0">
                  <a:latin typeface="Calibri"/>
                  <a:cs typeface="Calibri"/>
                </a:rPr>
                <a:t> with dimensions</a:t>
              </a:r>
              <a:endParaRPr lang="en-US" sz="2400" dirty="0">
                <a:latin typeface="Calibri"/>
                <a:cs typeface="Calibri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4800" y="2182084"/>
              <a:ext cx="88290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libri"/>
                </a:rPr>
                <a:t>w</a:t>
              </a:r>
              <a:r>
                <a:rPr lang="en-US" sz="2400" dirty="0" smtClean="0">
                  <a:latin typeface="Calibri"/>
                </a:rPr>
                <a:t>here </a:t>
              </a:r>
              <a:r>
                <a:rPr lang="en-US" sz="2400" i="1" dirty="0" smtClean="0">
                  <a:solidFill>
                    <a:srgbClr val="4F81BD"/>
                  </a:solidFill>
                  <a:latin typeface="Calibri"/>
                </a:rPr>
                <a:t>a</a:t>
              </a:r>
              <a:r>
                <a:rPr lang="en-US" sz="2400" dirty="0" smtClean="0">
                  <a:solidFill>
                    <a:srgbClr val="4F81BD"/>
                  </a:solidFill>
                  <a:latin typeface="Calibri"/>
                </a:rPr>
                <a:t>, </a:t>
              </a:r>
              <a:r>
                <a:rPr lang="en-US" sz="2400" i="1" dirty="0" smtClean="0">
                  <a:solidFill>
                    <a:srgbClr val="4F81BD"/>
                  </a:solidFill>
                  <a:latin typeface="Calibri"/>
                </a:rPr>
                <a:t>b</a:t>
              </a:r>
              <a:r>
                <a:rPr lang="en-US" sz="2400" dirty="0" smtClean="0">
                  <a:solidFill>
                    <a:srgbClr val="4F81BD"/>
                  </a:solidFill>
                  <a:latin typeface="Calibri"/>
                </a:rPr>
                <a:t>, </a:t>
              </a:r>
              <a:r>
                <a:rPr lang="en-US" sz="2400" i="1" dirty="0" smtClean="0">
                  <a:solidFill>
                    <a:srgbClr val="4F81BD"/>
                  </a:solidFill>
                  <a:latin typeface="Calibri"/>
                </a:rPr>
                <a:t>s</a:t>
              </a:r>
              <a:r>
                <a:rPr lang="en-US" sz="2400" dirty="0" smtClean="0">
                  <a:solidFill>
                    <a:srgbClr val="4F81BD"/>
                  </a:solidFill>
                  <a:latin typeface="Calibri"/>
                </a:rPr>
                <a:t> </a:t>
              </a:r>
              <a:r>
                <a:rPr lang="en-US" sz="2400" dirty="0" smtClean="0">
                  <a:latin typeface="Calibri"/>
                </a:rPr>
                <a:t>and</a:t>
              </a:r>
              <a:r>
                <a:rPr lang="en-US" sz="2400" dirty="0" smtClean="0">
                  <a:solidFill>
                    <a:srgbClr val="4F81BD"/>
                  </a:solidFill>
                  <a:latin typeface="Calibri"/>
                </a:rPr>
                <a:t> </a:t>
              </a:r>
              <a:r>
                <a:rPr lang="en-US" sz="2400" i="1" dirty="0" smtClean="0">
                  <a:solidFill>
                    <a:srgbClr val="4F81BD"/>
                  </a:solidFill>
                  <a:latin typeface="Calibri"/>
                </a:rPr>
                <a:t>t</a:t>
              </a:r>
              <a:r>
                <a:rPr lang="en-US" sz="2400" dirty="0" smtClean="0">
                  <a:solidFill>
                    <a:srgbClr val="4F81BD"/>
                  </a:solidFill>
                  <a:latin typeface="Calibri"/>
                </a:rPr>
                <a:t> </a:t>
              </a:r>
              <a:r>
                <a:rPr lang="en-US" sz="2400" dirty="0" smtClean="0">
                  <a:latin typeface="Calibri"/>
                </a:rPr>
                <a:t>are nonnegative integers.</a:t>
              </a:r>
              <a:endParaRPr lang="en-US" sz="2400" i="1" dirty="0">
                <a:solidFill>
                  <a:srgbClr val="000000"/>
                </a:solidFill>
                <a:latin typeface="Calibri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210300" y="1257300"/>
              <a:ext cx="2971799" cy="1540216"/>
              <a:chOff x="1406080" y="3276600"/>
              <a:chExt cx="5776079" cy="1937797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 rotWithShape="1">
              <a:blip r:embed="rId5"/>
              <a:srcRect r="4520" b="35152"/>
              <a:stretch/>
            </p:blipFill>
            <p:spPr>
              <a:xfrm rot="10800000">
                <a:off x="2059952" y="3276600"/>
                <a:ext cx="4826000" cy="1018505"/>
              </a:xfrm>
              <a:prstGeom prst="rect">
                <a:avLst/>
              </a:prstGeom>
            </p:spPr>
          </p:pic>
          <p:cxnSp>
            <p:nvCxnSpPr>
              <p:cNvPr id="4" name="Straight Connector 3"/>
              <p:cNvCxnSpPr/>
              <p:nvPr/>
            </p:nvCxnSpPr>
            <p:spPr>
              <a:xfrm>
                <a:off x="2110751" y="4572000"/>
                <a:ext cx="1168401" cy="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2110751" y="4394200"/>
                <a:ext cx="0" cy="38100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279152" y="4381500"/>
                <a:ext cx="0" cy="38100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19052" y="4572000"/>
                <a:ext cx="1168401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5019052" y="4394200"/>
                <a:ext cx="0" cy="38100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6187453" y="4381500"/>
                <a:ext cx="0" cy="38100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1406080" y="4711005"/>
                <a:ext cx="2517779" cy="50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  Dyadic 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368173" y="4711005"/>
                <a:ext cx="2813986" cy="50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accent2"/>
                    </a:solidFill>
                  </a:rPr>
                  <a:t>Not</a:t>
                </a:r>
                <a:r>
                  <a:rPr lang="en-US" sz="2000" dirty="0" smtClean="0"/>
                  <a:t> dyadic </a:t>
                </a:r>
                <a:endParaRPr lang="en-US" sz="2000" dirty="0"/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5334000" y="1951251"/>
              <a:ext cx="1979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,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06748" y="1720419"/>
              <a:ext cx="53035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R = </a:t>
              </a:r>
              <a:r>
                <a:rPr lang="en-US" sz="2400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[</a:t>
              </a:r>
              <a:r>
                <a:rPr lang="en-US" sz="2400" i="1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a 2</a:t>
              </a:r>
              <a:r>
                <a:rPr lang="en-US" sz="2400" i="1" baseline="30000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-s</a:t>
              </a:r>
              <a:r>
                <a:rPr lang="en-US" sz="2400" i="1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, (a+1) 2</a:t>
              </a:r>
              <a:r>
                <a:rPr lang="en-US" sz="2400" i="1" baseline="30000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-s</a:t>
              </a:r>
              <a:r>
                <a:rPr lang="en-US" sz="2400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]</a:t>
              </a:r>
              <a:r>
                <a:rPr lang="en-US" sz="2400" i="1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  </a:t>
              </a:r>
              <a:r>
                <a:rPr lang="en-US" sz="2400" dirty="0" smtClean="0">
                  <a:solidFill>
                    <a:schemeClr val="accent1">
                      <a:lumMod val="75000"/>
                    </a:schemeClr>
                  </a:solidFill>
                  <a:cs typeface="Times New Roman"/>
                </a:rPr>
                <a:t>x</a:t>
              </a:r>
              <a:r>
                <a:rPr lang="en-US" sz="2400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 </a:t>
              </a:r>
              <a:r>
                <a:rPr lang="en-US" sz="2400" i="1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 </a:t>
              </a:r>
              <a:r>
                <a:rPr lang="en-US" sz="2400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[</a:t>
              </a:r>
              <a:r>
                <a:rPr lang="en-US" sz="2400" i="1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b 2</a:t>
              </a:r>
              <a:r>
                <a:rPr lang="en-US" sz="2400" i="1" baseline="30000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-t</a:t>
              </a:r>
              <a:r>
                <a:rPr lang="en-US" sz="2400" i="1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, (b+1) 2</a:t>
              </a:r>
              <a:r>
                <a:rPr lang="en-US" sz="2400" i="1" baseline="30000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-t </a:t>
              </a:r>
              <a:r>
                <a:rPr lang="en-US" sz="2400" dirty="0" smtClean="0">
                  <a:solidFill>
                    <a:schemeClr val="accent1">
                      <a:lumMod val="75000"/>
                    </a:schemeClr>
                  </a:solidFill>
                  <a:latin typeface="Times New Roman"/>
                  <a:cs typeface="Times New Roman"/>
                </a:rPr>
                <a:t>]</a:t>
              </a:r>
              <a:endParaRPr lang="en-US" sz="2400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009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1832232" y="217688"/>
            <a:ext cx="569266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Background: Dyadic </a:t>
            </a:r>
            <a:r>
              <a:rPr lang="en-US" sz="4000" b="1" dirty="0" err="1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Tilings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pic>
        <p:nvPicPr>
          <p:cNvPr id="14" name="Picture 13" descr="Dyadic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275"/>
          <a:stretch/>
        </p:blipFill>
        <p:spPr>
          <a:xfrm>
            <a:off x="6602141" y="1447800"/>
            <a:ext cx="2075437" cy="19052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707" y="2260600"/>
            <a:ext cx="60837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err="1" smtClean="0"/>
              <a:t>Thm</a:t>
            </a:r>
            <a:r>
              <a:rPr lang="en-US" sz="2400" dirty="0" smtClean="0"/>
              <a:t>: Every dyadic tiling has a horizontal or</a:t>
            </a:r>
          </a:p>
          <a:p>
            <a:r>
              <a:rPr lang="en-US" sz="2400" dirty="0" smtClean="0"/>
              <a:t>   vertical “fault line” (or both). 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9307" y="1247745"/>
            <a:ext cx="2716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Dyadic rectangles: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927100" y="1600200"/>
            <a:ext cx="5303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R = </a:t>
            </a:r>
            <a:r>
              <a:rPr lang="en-US" sz="24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[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a 2</a:t>
            </a:r>
            <a:r>
              <a:rPr lang="en-US" sz="2400" i="1" baseline="300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-s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, (a+1) 2</a:t>
            </a:r>
            <a:r>
              <a:rPr lang="en-US" sz="2400" i="1" baseline="300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-s</a:t>
            </a:r>
            <a:r>
              <a:rPr lang="en-US" sz="24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]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  </a:t>
            </a:r>
            <a:r>
              <a:rPr lang="en-US" sz="2400" dirty="0" smtClean="0">
                <a:solidFill>
                  <a:srgbClr val="141DFF"/>
                </a:solidFill>
                <a:cs typeface="Times New Roman"/>
              </a:rPr>
              <a:t>x</a:t>
            </a:r>
            <a:r>
              <a:rPr lang="en-US" sz="24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[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b 2</a:t>
            </a:r>
            <a:r>
              <a:rPr lang="en-US" sz="2400" i="1" baseline="300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-t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, (b+1) 2</a:t>
            </a:r>
            <a:r>
              <a:rPr lang="en-US" sz="2400" i="1" baseline="300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-t </a:t>
            </a:r>
            <a:r>
              <a:rPr lang="en-US" sz="24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]</a:t>
            </a:r>
            <a:endParaRPr lang="en-US" sz="2400" dirty="0">
              <a:solidFill>
                <a:srgbClr val="141DFF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707" y="3361185"/>
            <a:ext cx="83452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Let </a:t>
            </a:r>
            <a:r>
              <a:rPr lang="en-US" sz="2400" i="1" dirty="0" err="1" smtClean="0">
                <a:solidFill>
                  <a:srgbClr val="141DFF"/>
                </a:solidFill>
              </a:rPr>
              <a:t>A</a:t>
            </a:r>
            <a:r>
              <a:rPr lang="en-US" sz="2400" i="1" baseline="-25000" dirty="0" err="1">
                <a:solidFill>
                  <a:srgbClr val="141DFF"/>
                </a:solidFill>
              </a:rPr>
              <a:t>k</a:t>
            </a:r>
            <a:r>
              <a:rPr lang="en-US" sz="2400" dirty="0" smtClean="0"/>
              <a:t> be the number of </a:t>
            </a:r>
            <a:r>
              <a:rPr lang="en-US" sz="2400" dirty="0" err="1" smtClean="0"/>
              <a:t>tilings</a:t>
            </a:r>
            <a:r>
              <a:rPr lang="en-US" sz="2400" dirty="0" smtClean="0"/>
              <a:t> with </a:t>
            </a:r>
            <a:r>
              <a:rPr lang="en-US" sz="2400" i="1" dirty="0" smtClean="0">
                <a:solidFill>
                  <a:srgbClr val="141DFF"/>
                </a:solidFill>
              </a:rPr>
              <a:t>2</a:t>
            </a:r>
            <a:r>
              <a:rPr lang="en-US" sz="2400" i="1" baseline="30000" dirty="0" smtClean="0">
                <a:solidFill>
                  <a:srgbClr val="141DFF"/>
                </a:solidFill>
              </a:rPr>
              <a:t>k</a:t>
            </a:r>
            <a:r>
              <a:rPr lang="en-US" sz="2400" dirty="0" smtClean="0"/>
              <a:t> rectangles of area </a:t>
            </a:r>
            <a:r>
              <a:rPr lang="en-US" sz="2400" i="1" dirty="0" smtClean="0">
                <a:solidFill>
                  <a:srgbClr val="141DFF"/>
                </a:solidFill>
              </a:rPr>
              <a:t>2</a:t>
            </a:r>
            <a:r>
              <a:rPr lang="en-US" sz="2400" i="1" baseline="30000" dirty="0" smtClean="0">
                <a:solidFill>
                  <a:srgbClr val="141DFF"/>
                </a:solidFill>
              </a:rPr>
              <a:t>-k</a:t>
            </a:r>
            <a:r>
              <a:rPr lang="en-US" sz="2400" dirty="0" smtClean="0"/>
              <a:t>.</a:t>
            </a:r>
          </a:p>
          <a:p>
            <a:endParaRPr lang="en-US" sz="20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440836" y="5105400"/>
            <a:ext cx="5866059" cy="1477328"/>
            <a:chOff x="384707" y="5346868"/>
            <a:chExt cx="5866059" cy="1477328"/>
          </a:xfrm>
        </p:grpSpPr>
        <p:sp>
          <p:nvSpPr>
            <p:cNvPr id="10" name="TextBox 9"/>
            <p:cNvSpPr txBox="1"/>
            <p:nvPr/>
          </p:nvSpPr>
          <p:spPr>
            <a:xfrm>
              <a:off x="384707" y="5346868"/>
              <a:ext cx="5866059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u="sng" dirty="0" err="1" smtClean="0"/>
                <a:t>Thm</a:t>
              </a:r>
              <a:r>
                <a:rPr lang="en-US" sz="2400" dirty="0" smtClean="0"/>
                <a:t>:  The asymptotic behavior of </a:t>
              </a:r>
              <a:r>
                <a:rPr lang="en-US" sz="2400" i="1" dirty="0" err="1" smtClean="0">
                  <a:solidFill>
                    <a:srgbClr val="141DFF"/>
                  </a:solidFill>
                </a:rPr>
                <a:t>A</a:t>
              </a:r>
              <a:r>
                <a:rPr lang="en-US" sz="2400" i="1" baseline="-25000" dirty="0" err="1" smtClean="0">
                  <a:solidFill>
                    <a:srgbClr val="141DFF"/>
                  </a:solidFill>
                </a:rPr>
                <a:t>k</a:t>
              </a:r>
              <a:r>
                <a:rPr lang="en-US" sz="2400" dirty="0" smtClean="0"/>
                <a:t> is</a:t>
              </a:r>
            </a:p>
            <a:p>
              <a:r>
                <a:rPr lang="en-US" sz="2400" dirty="0"/>
                <a:t> </a:t>
              </a:r>
              <a:r>
                <a:rPr lang="en-US" sz="2400" dirty="0" smtClean="0"/>
                <a:t>                                    </a:t>
              </a:r>
              <a:r>
                <a:rPr lang="en-US" sz="2400" i="1" dirty="0" err="1" smtClean="0">
                  <a:solidFill>
                    <a:srgbClr val="141DFF"/>
                  </a:solidFill>
                </a:rPr>
                <a:t>A</a:t>
              </a:r>
              <a:r>
                <a:rPr lang="en-US" sz="2400" i="1" baseline="-25000" dirty="0" err="1">
                  <a:solidFill>
                    <a:srgbClr val="141DFF"/>
                  </a:solidFill>
                </a:rPr>
                <a:t>k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  </a:t>
              </a:r>
              <a:r>
                <a:rPr lang="en-US" sz="5400" i="1" baseline="-25000" dirty="0">
                  <a:solidFill>
                    <a:srgbClr val="141DFF"/>
                  </a:solidFill>
                </a:rPr>
                <a:t>˜</a:t>
              </a:r>
              <a:r>
                <a:rPr lang="en-US" sz="2400" i="1" dirty="0">
                  <a:solidFill>
                    <a:srgbClr val="141DFF"/>
                  </a:solidFill>
                </a:rPr>
                <a:t> 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 </a:t>
              </a:r>
              <a:r>
                <a:rPr lang="en-US" sz="2800" i="1" dirty="0" smtClean="0">
                  <a:solidFill>
                    <a:srgbClr val="141DFF"/>
                  </a:solidFill>
                  <a:latin typeface="Symbol" charset="2"/>
                  <a:cs typeface="Symbol" charset="2"/>
                </a:rPr>
                <a:t>f</a:t>
              </a:r>
              <a:r>
                <a:rPr lang="en-US" sz="2400" i="1" baseline="30000" dirty="0" smtClean="0">
                  <a:solidFill>
                    <a:srgbClr val="141DFF"/>
                  </a:solidFill>
                </a:rPr>
                <a:t>-1 </a:t>
              </a:r>
              <a:r>
                <a:rPr lang="en-US" sz="2800" i="1" dirty="0" smtClean="0">
                  <a:solidFill>
                    <a:srgbClr val="141DFF"/>
                  </a:solidFill>
                  <a:latin typeface="Symbol" charset="2"/>
                  <a:cs typeface="Symbol" charset="2"/>
                </a:rPr>
                <a:t>r</a:t>
              </a:r>
              <a:r>
                <a:rPr lang="en-US" sz="800" i="1" dirty="0" smtClean="0">
                  <a:solidFill>
                    <a:srgbClr val="141DFF"/>
                  </a:solidFill>
                  <a:latin typeface="Symbol" charset="2"/>
                  <a:cs typeface="Symbol" charset="2"/>
                </a:rPr>
                <a:t> </a:t>
              </a:r>
              <a:r>
                <a:rPr lang="en-US" sz="2400" i="1" baseline="30000" dirty="0" smtClean="0">
                  <a:solidFill>
                    <a:srgbClr val="141DFF"/>
                  </a:solidFill>
                </a:rPr>
                <a:t>2  </a:t>
              </a:r>
              <a:r>
                <a:rPr lang="en-US" sz="2400" dirty="0" smtClean="0"/>
                <a:t>,</a:t>
              </a:r>
            </a:p>
            <a:p>
              <a:pPr>
                <a:lnSpc>
                  <a:spcPct val="80000"/>
                </a:lnSpc>
              </a:pPr>
              <a:r>
                <a:rPr lang="en-US" sz="2400" dirty="0" smtClean="0"/>
                <a:t>  </a:t>
              </a:r>
              <a:r>
                <a:rPr lang="en-US" sz="2400" dirty="0"/>
                <a:t>w</a:t>
              </a:r>
              <a:r>
                <a:rPr lang="en-US" sz="2400" dirty="0" smtClean="0"/>
                <a:t>here </a:t>
              </a:r>
              <a:r>
                <a:rPr lang="en-US" sz="2800" i="1" dirty="0" smtClean="0">
                  <a:solidFill>
                    <a:srgbClr val="141DFF"/>
                  </a:solidFill>
                  <a:latin typeface="Symbol" charset="2"/>
                  <a:cs typeface="Symbol" charset="2"/>
                </a:rPr>
                <a:t>f</a:t>
              </a:r>
              <a:r>
                <a:rPr lang="en-US" sz="2400" dirty="0" smtClean="0"/>
                <a:t> 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= 1+√5 / 2   </a:t>
              </a:r>
              <a:r>
                <a:rPr lang="en-US" sz="2400" dirty="0" smtClean="0"/>
                <a:t>and   </a:t>
              </a:r>
              <a:r>
                <a:rPr lang="en-US" sz="2800" i="1" dirty="0" smtClean="0">
                  <a:solidFill>
                    <a:srgbClr val="141DFF"/>
                  </a:solidFill>
                  <a:latin typeface="Symbol" charset="2"/>
                  <a:cs typeface="Symbol" charset="2"/>
                </a:rPr>
                <a:t>r 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 </a:t>
              </a:r>
              <a:r>
                <a:rPr lang="en-US" sz="5400" baseline="-25000" dirty="0" smtClean="0">
                  <a:solidFill>
                    <a:srgbClr val="141DFF"/>
                  </a:solidFill>
                </a:rPr>
                <a:t>˜ </a:t>
              </a:r>
              <a:r>
                <a:rPr lang="en-US" sz="2400" dirty="0" smtClean="0">
                  <a:solidFill>
                    <a:srgbClr val="141DFF"/>
                  </a:solidFill>
                </a:rPr>
                <a:t>1.8445…</a:t>
              </a:r>
              <a:endParaRPr lang="en-US" sz="2400" dirty="0">
                <a:solidFill>
                  <a:srgbClr val="141DFF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26524" y="5751900"/>
              <a:ext cx="4186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141DFF"/>
                  </a:solidFill>
                </a:rPr>
                <a:t> k</a:t>
              </a:r>
              <a:endParaRPr lang="en-US" i="1" dirty="0">
                <a:solidFill>
                  <a:srgbClr val="141DFF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2600325" y="6413668"/>
              <a:ext cx="228600" cy="0"/>
            </a:xfrm>
            <a:prstGeom prst="line">
              <a:avLst/>
            </a:prstGeom>
            <a:ln w="12700" cmpd="sng">
              <a:solidFill>
                <a:srgbClr val="141D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Straight Connector 3"/>
          <p:cNvCxnSpPr/>
          <p:nvPr/>
        </p:nvCxnSpPr>
        <p:spPr>
          <a:xfrm>
            <a:off x="7620000" y="1447800"/>
            <a:ext cx="0" cy="1905269"/>
          </a:xfrm>
          <a:prstGeom prst="line">
            <a:avLst/>
          </a:prstGeom>
          <a:ln w="381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84707" y="3680698"/>
            <a:ext cx="6601939" cy="1261884"/>
            <a:chOff x="384707" y="3810000"/>
            <a:chExt cx="6601939" cy="1261884"/>
          </a:xfrm>
        </p:grpSpPr>
        <p:sp>
          <p:nvSpPr>
            <p:cNvPr id="7" name="TextBox 6"/>
            <p:cNvSpPr txBox="1"/>
            <p:nvPr/>
          </p:nvSpPr>
          <p:spPr>
            <a:xfrm>
              <a:off x="4339278" y="4539734"/>
              <a:ext cx="3674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141DFF"/>
                  </a:solidFill>
                </a:rPr>
                <a:t>2</a:t>
              </a:r>
              <a:endParaRPr lang="en-US" i="1" dirty="0">
                <a:solidFill>
                  <a:srgbClr val="141DFF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03768" y="4539734"/>
              <a:ext cx="3674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141DFF"/>
                  </a:solidFill>
                </a:rPr>
                <a:t>4</a:t>
              </a:r>
              <a:endParaRPr lang="en-US" i="1" dirty="0">
                <a:solidFill>
                  <a:srgbClr val="141DFF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4707" y="3810000"/>
              <a:ext cx="6601939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  <a:p>
              <a:r>
                <a:rPr lang="en-US" sz="2400" u="sng" dirty="0" err="1" smtClean="0"/>
                <a:t>Thm</a:t>
              </a:r>
              <a:r>
                <a:rPr lang="en-US" sz="2400" u="sng" dirty="0" smtClean="0"/>
                <a:t>:</a:t>
              </a:r>
              <a:r>
                <a:rPr lang="en-US" sz="2400" dirty="0" smtClean="0"/>
                <a:t> </a:t>
              </a:r>
              <a:r>
                <a:rPr lang="en-US" sz="2400" dirty="0" smtClean="0">
                  <a:solidFill>
                    <a:schemeClr val="accent6">
                      <a:lumMod val="75000"/>
                    </a:schemeClr>
                  </a:solidFill>
                </a:rPr>
                <a:t>[CLSW, LSV]   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A</a:t>
              </a:r>
              <a:r>
                <a:rPr lang="en-US" sz="2400" i="1" baseline="-25000" dirty="0" smtClean="0">
                  <a:solidFill>
                    <a:srgbClr val="141DFF"/>
                  </a:solidFill>
                </a:rPr>
                <a:t>0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=1,  A</a:t>
              </a:r>
              <a:r>
                <a:rPr lang="en-US" sz="2400" i="1" baseline="-25000" dirty="0" smtClean="0">
                  <a:solidFill>
                    <a:srgbClr val="141DFF"/>
                  </a:solidFill>
                </a:rPr>
                <a:t>1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=2</a:t>
              </a:r>
              <a:r>
                <a:rPr lang="en-US" sz="2400" dirty="0" smtClean="0"/>
                <a:t>, and for </a:t>
              </a:r>
              <a:r>
                <a:rPr lang="en-US" sz="2400" dirty="0" smtClean="0">
                  <a:solidFill>
                    <a:srgbClr val="141DFF"/>
                  </a:solidFill>
                </a:rPr>
                <a:t>k ≥ 2</a:t>
              </a:r>
              <a:r>
                <a:rPr lang="en-US" sz="2400" dirty="0" smtClean="0"/>
                <a:t>, </a:t>
              </a:r>
            </a:p>
            <a:p>
              <a:pPr algn="ctr">
                <a:lnSpc>
                  <a:spcPct val="140000"/>
                </a:lnSpc>
              </a:pPr>
              <a:r>
                <a:rPr lang="en-US" sz="2400" i="1" dirty="0" smtClean="0"/>
                <a:t>                                  </a:t>
              </a:r>
              <a:r>
                <a:rPr lang="en-US" sz="2400" i="1" dirty="0" err="1" smtClean="0">
                  <a:solidFill>
                    <a:srgbClr val="141DFF"/>
                  </a:solidFill>
                </a:rPr>
                <a:t>A</a:t>
              </a:r>
              <a:r>
                <a:rPr lang="en-US" sz="2400" i="1" baseline="-25000" dirty="0" err="1">
                  <a:solidFill>
                    <a:srgbClr val="141DFF"/>
                  </a:solidFill>
                </a:rPr>
                <a:t>k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 = 2 A</a:t>
              </a:r>
              <a:r>
                <a:rPr lang="en-US" sz="2400" i="1" baseline="-25000" dirty="0">
                  <a:solidFill>
                    <a:srgbClr val="141DFF"/>
                  </a:solidFill>
                </a:rPr>
                <a:t>k</a:t>
              </a:r>
              <a:r>
                <a:rPr lang="en-US" sz="2400" i="1" baseline="-25000" dirty="0" smtClean="0">
                  <a:solidFill>
                    <a:srgbClr val="141DFF"/>
                  </a:solidFill>
                </a:rPr>
                <a:t>-1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 – </a:t>
              </a:r>
              <a:r>
                <a:rPr lang="en-US" sz="800" i="1" dirty="0" smtClean="0">
                  <a:solidFill>
                    <a:srgbClr val="141DFF"/>
                  </a:solidFill>
                </a:rPr>
                <a:t> 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A</a:t>
              </a:r>
              <a:r>
                <a:rPr lang="en-US" sz="2400" i="1" baseline="-25000" dirty="0" smtClean="0">
                  <a:solidFill>
                    <a:srgbClr val="141DFF"/>
                  </a:solidFill>
                </a:rPr>
                <a:t>k-2</a:t>
              </a:r>
              <a:r>
                <a:rPr lang="en-US" sz="2400" i="1" dirty="0" smtClean="0">
                  <a:solidFill>
                    <a:srgbClr val="141DFF"/>
                  </a:solidFill>
                </a:rPr>
                <a:t> </a:t>
              </a:r>
              <a:r>
                <a:rPr lang="en-US" sz="2400" i="1" dirty="0" smtClean="0"/>
                <a:t>.  </a:t>
              </a:r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1716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1845004" y="217688"/>
            <a:ext cx="566711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Background: Dyadic </a:t>
            </a:r>
            <a:r>
              <a:rPr lang="en-US" sz="4000" b="1" dirty="0" err="1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Tilings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pic>
        <p:nvPicPr>
          <p:cNvPr id="14" name="Picture 13" descr="Dyadic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275"/>
          <a:stretch/>
        </p:blipFill>
        <p:spPr>
          <a:xfrm>
            <a:off x="2867172" y="1618715"/>
            <a:ext cx="2075437" cy="190526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7861" y="1066402"/>
            <a:ext cx="6680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Recursive sampling:   </a:t>
            </a:r>
            <a:r>
              <a:rPr lang="en-US" sz="2000" dirty="0" smtClean="0">
                <a:solidFill>
                  <a:srgbClr val="E46C0A"/>
                </a:solidFill>
              </a:rPr>
              <a:t>[</a:t>
            </a:r>
            <a:r>
              <a:rPr lang="en-US" sz="2000" dirty="0" err="1" smtClean="0">
                <a:solidFill>
                  <a:srgbClr val="E46C0A"/>
                </a:solidFill>
              </a:rPr>
              <a:t>Janson</a:t>
            </a:r>
            <a:r>
              <a:rPr lang="en-US" sz="2000" dirty="0" smtClean="0">
                <a:solidFill>
                  <a:srgbClr val="E46C0A"/>
                </a:solidFill>
              </a:rPr>
              <a:t>, R., Spencer </a:t>
            </a:r>
            <a:r>
              <a:rPr lang="fr-FR" sz="2000" dirty="0" smtClean="0">
                <a:solidFill>
                  <a:srgbClr val="E46C0A"/>
                </a:solidFill>
              </a:rPr>
              <a:t>’</a:t>
            </a:r>
            <a:r>
              <a:rPr lang="en-US" sz="2000" dirty="0" smtClean="0">
                <a:solidFill>
                  <a:srgbClr val="E46C0A"/>
                </a:solidFill>
              </a:rPr>
              <a:t>02]</a:t>
            </a:r>
            <a:endParaRPr lang="en-US" sz="2800" dirty="0">
              <a:solidFill>
                <a:srgbClr val="E46C0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1774" y="147056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44B8B4"/>
                </a:solidFill>
                <a:latin typeface="Calibri"/>
                <a:cs typeface="Calibri"/>
              </a:rPr>
              <a:t>V</a:t>
            </a:r>
            <a:endParaRPr lang="en-US" sz="2400" dirty="0">
              <a:solidFill>
                <a:srgbClr val="44B8B4"/>
              </a:solidFill>
              <a:latin typeface="Calibri"/>
              <a:cs typeface="Calibri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879237" y="1870969"/>
            <a:ext cx="1106868" cy="575963"/>
            <a:chOff x="1639984" y="2252367"/>
            <a:chExt cx="1106868" cy="575963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1989646" y="2265064"/>
              <a:ext cx="194976" cy="20096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2184622" y="2252367"/>
              <a:ext cx="194975" cy="20096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639984" y="2353965"/>
              <a:ext cx="37642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  <a:latin typeface="Calibri"/>
                  <a:cs typeface="Calibri"/>
                </a:rPr>
                <a:t>H</a:t>
              </a:r>
              <a:endParaRPr lang="en-US" sz="2400" dirty="0">
                <a:solidFill>
                  <a:srgbClr val="0000FF"/>
                </a:solidFill>
                <a:latin typeface="Calibri"/>
                <a:cs typeface="Calibri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2650" y="2366665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  <a:latin typeface="Calibri"/>
                  <a:cs typeface="Calibri"/>
                </a:rPr>
                <a:t>V</a:t>
              </a:r>
              <a:endParaRPr lang="en-US" sz="2400" dirty="0">
                <a:solidFill>
                  <a:srgbClr val="0000FF"/>
                </a:solidFill>
                <a:latin typeface="Calibri"/>
                <a:cs typeface="Calibri"/>
              </a:endParaRPr>
            </a:p>
          </p:txBody>
        </p:sp>
      </p:grpSp>
      <p:cxnSp>
        <p:nvCxnSpPr>
          <p:cNvPr id="27" name="Straight Connector 26"/>
          <p:cNvCxnSpPr>
            <a:stCxn id="14" idx="1"/>
          </p:cNvCxnSpPr>
          <p:nvPr/>
        </p:nvCxnSpPr>
        <p:spPr>
          <a:xfrm>
            <a:off x="2867172" y="2571350"/>
            <a:ext cx="1017859" cy="0"/>
          </a:xfrm>
          <a:prstGeom prst="line">
            <a:avLst/>
          </a:prstGeom>
          <a:ln w="38100" cmpd="sng">
            <a:solidFill>
              <a:srgbClr val="141D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516544" y="2383083"/>
            <a:ext cx="941461" cy="588664"/>
            <a:chOff x="1734491" y="2313632"/>
            <a:chExt cx="941461" cy="588664"/>
          </a:xfrm>
        </p:grpSpPr>
        <p:cxnSp>
          <p:nvCxnSpPr>
            <p:cNvPr id="32" name="Straight Connector 31"/>
            <p:cNvCxnSpPr/>
            <p:nvPr/>
          </p:nvCxnSpPr>
          <p:spPr>
            <a:xfrm flipH="1">
              <a:off x="2023775" y="2313632"/>
              <a:ext cx="194976" cy="20096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2218751" y="2313632"/>
              <a:ext cx="194975" cy="20096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734491" y="2427930"/>
              <a:ext cx="36420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CC66FF"/>
                  </a:solidFill>
                  <a:latin typeface="Calibri"/>
                  <a:cs typeface="Calibri"/>
                </a:rPr>
                <a:t>V</a:t>
              </a:r>
              <a:endParaRPr lang="en-US" sz="2400" dirty="0">
                <a:solidFill>
                  <a:srgbClr val="CC66FF"/>
                </a:solidFill>
                <a:latin typeface="Calibri"/>
                <a:cs typeface="Calibri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218752" y="2440631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CC66FF"/>
                  </a:solidFill>
                  <a:latin typeface="Calibri"/>
                  <a:cs typeface="Calibri"/>
                </a:rPr>
                <a:t>H</a:t>
              </a:r>
              <a:endParaRPr lang="en-US" sz="2400" dirty="0">
                <a:solidFill>
                  <a:srgbClr val="CC66FF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502494" y="2370382"/>
            <a:ext cx="847517" cy="590545"/>
            <a:chOff x="1856309" y="2313632"/>
            <a:chExt cx="847517" cy="590545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2023775" y="2313632"/>
              <a:ext cx="194976" cy="20096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 flipV="1">
              <a:off x="2218751" y="2313632"/>
              <a:ext cx="194975" cy="20096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856309" y="2442512"/>
              <a:ext cx="364202" cy="461665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A321B8"/>
                  </a:solidFill>
                  <a:latin typeface="Calibri"/>
                  <a:cs typeface="Calibri"/>
                </a:rPr>
                <a:t>V</a:t>
              </a:r>
              <a:endParaRPr lang="en-US" sz="2400" dirty="0">
                <a:solidFill>
                  <a:srgbClr val="A321B8"/>
                </a:solidFill>
                <a:latin typeface="Calibri"/>
                <a:cs typeface="Calibri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27401" y="2440631"/>
              <a:ext cx="376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A321B8"/>
                  </a:solidFill>
                  <a:latin typeface="Calibri"/>
                  <a:cs typeface="Calibri"/>
                </a:rPr>
                <a:t>H</a:t>
              </a:r>
              <a:endParaRPr lang="en-US" sz="2400" dirty="0">
                <a:solidFill>
                  <a:srgbClr val="A321B8"/>
                </a:solidFill>
                <a:latin typeface="Calibri"/>
                <a:cs typeface="Calibri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2867172" y="2088615"/>
            <a:ext cx="1037719" cy="0"/>
          </a:xfrm>
          <a:prstGeom prst="line">
            <a:avLst/>
          </a:prstGeom>
          <a:ln w="38100" cmpd="sng">
            <a:solidFill>
              <a:srgbClr val="CC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357981" y="2571353"/>
            <a:ext cx="0" cy="952633"/>
          </a:xfrm>
          <a:prstGeom prst="line">
            <a:avLst/>
          </a:prstGeom>
          <a:ln w="38100" cmpd="sng">
            <a:solidFill>
              <a:srgbClr val="CC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113631" y="1618718"/>
            <a:ext cx="0" cy="1904997"/>
          </a:xfrm>
          <a:prstGeom prst="line">
            <a:avLst/>
          </a:prstGeom>
          <a:ln w="28575" cmpd="sng">
            <a:solidFill>
              <a:srgbClr val="800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342231" y="2571350"/>
            <a:ext cx="520700" cy="0"/>
          </a:xfrm>
          <a:prstGeom prst="line">
            <a:avLst/>
          </a:prstGeom>
          <a:ln w="28575" cmpd="sng">
            <a:solidFill>
              <a:srgbClr val="800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54931" y="1618716"/>
            <a:ext cx="0" cy="1905270"/>
          </a:xfrm>
          <a:prstGeom prst="line">
            <a:avLst/>
          </a:prstGeom>
          <a:ln w="28575" cmpd="sng">
            <a:solidFill>
              <a:srgbClr val="141D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85031" y="1618715"/>
            <a:ext cx="0" cy="1905269"/>
          </a:xfrm>
          <a:prstGeom prst="line">
            <a:avLst/>
          </a:prstGeom>
          <a:ln w="28575" cmpd="sng">
            <a:solidFill>
              <a:srgbClr val="44B8B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314737" y="2922167"/>
            <a:ext cx="1171784" cy="567981"/>
            <a:chOff x="1105934" y="3398884"/>
            <a:chExt cx="1171784" cy="567981"/>
          </a:xfrm>
        </p:grpSpPr>
        <p:sp>
          <p:nvSpPr>
            <p:cNvPr id="65" name="TextBox 64"/>
            <p:cNvSpPr txBox="1"/>
            <p:nvPr/>
          </p:nvSpPr>
          <p:spPr>
            <a:xfrm>
              <a:off x="1105934" y="3505200"/>
              <a:ext cx="376425" cy="461665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alibri"/>
                  <a:cs typeface="Calibri"/>
                </a:rPr>
                <a:t>H</a:t>
              </a:r>
              <a:endParaRPr lang="en-US" sz="24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379250" y="3505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alibri"/>
                  <a:cs typeface="Calibri"/>
                </a:rPr>
                <a:t>V</a:t>
              </a:r>
              <a:endParaRPr lang="en-US" sz="24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1646101" y="3398884"/>
              <a:ext cx="631617" cy="567981"/>
              <a:chOff x="2038737" y="2308916"/>
              <a:chExt cx="631617" cy="567981"/>
            </a:xfrm>
          </p:grpSpPr>
          <p:cxnSp>
            <p:nvCxnSpPr>
              <p:cNvPr id="68" name="Straight Connector 67"/>
              <p:cNvCxnSpPr/>
              <p:nvPr/>
            </p:nvCxnSpPr>
            <p:spPr>
              <a:xfrm flipH="1">
                <a:off x="2221436" y="2308916"/>
                <a:ext cx="126427" cy="218385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 flipV="1">
                <a:off x="2347865" y="2308921"/>
                <a:ext cx="123507" cy="203846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2038737" y="2415232"/>
                <a:ext cx="364202" cy="461665"/>
              </a:xfrm>
              <a:prstGeom prst="rect">
                <a:avLst/>
              </a:prstGeom>
              <a:noFill/>
              <a:ln>
                <a:solidFill>
                  <a:srgbClr val="FFFFFF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00"/>
                    </a:solidFill>
                    <a:latin typeface="Calibri"/>
                    <a:cs typeface="Calibri"/>
                  </a:rPr>
                  <a:t>V</a:t>
                </a:r>
                <a:endParaRPr lang="en-US" sz="2400" dirty="0">
                  <a:solidFill>
                    <a:srgbClr val="000000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293929" y="2415232"/>
                <a:ext cx="3764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00"/>
                    </a:solidFill>
                    <a:latin typeface="Calibri"/>
                    <a:cs typeface="Calibri"/>
                  </a:rPr>
                  <a:t>H</a:t>
                </a:r>
                <a:endParaRPr lang="en-US" sz="2400" dirty="0">
                  <a:solidFill>
                    <a:srgbClr val="000000"/>
                  </a:solidFill>
                  <a:latin typeface="Calibri"/>
                  <a:cs typeface="Calibri"/>
                </a:endParaRPr>
              </a:p>
            </p:txBody>
          </p:sp>
        </p:grpSp>
        <p:cxnSp>
          <p:nvCxnSpPr>
            <p:cNvPr id="80" name="Straight Connector 79"/>
            <p:cNvCxnSpPr/>
            <p:nvPr/>
          </p:nvCxnSpPr>
          <p:spPr>
            <a:xfrm flipH="1">
              <a:off x="1345337" y="3398889"/>
              <a:ext cx="126427" cy="21838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 flipV="1">
              <a:off x="1473925" y="3412533"/>
              <a:ext cx="123507" cy="203846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1349572" y="2924127"/>
            <a:ext cx="1154066" cy="567981"/>
            <a:chOff x="1143000" y="3398884"/>
            <a:chExt cx="1154066" cy="567981"/>
          </a:xfrm>
        </p:grpSpPr>
        <p:sp>
          <p:nvSpPr>
            <p:cNvPr id="84" name="TextBox 83"/>
            <p:cNvSpPr txBox="1"/>
            <p:nvPr/>
          </p:nvSpPr>
          <p:spPr>
            <a:xfrm>
              <a:off x="1143000" y="3505200"/>
              <a:ext cx="364202" cy="461665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alibri"/>
                  <a:cs typeface="Calibri"/>
                </a:rPr>
                <a:t>V</a:t>
              </a:r>
              <a:endParaRPr lang="en-US" sz="24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379250" y="3505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alibri"/>
                  <a:cs typeface="Calibri"/>
                </a:rPr>
                <a:t>V</a:t>
              </a:r>
              <a:endParaRPr lang="en-US" sz="24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1646101" y="3398884"/>
              <a:ext cx="650965" cy="567981"/>
              <a:chOff x="2038737" y="2308916"/>
              <a:chExt cx="650965" cy="56798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 flipH="1">
                <a:off x="2221436" y="2308916"/>
                <a:ext cx="126427" cy="218385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H="1" flipV="1">
                <a:off x="2347865" y="2308921"/>
                <a:ext cx="123507" cy="203846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TextBox 90"/>
              <p:cNvSpPr txBox="1"/>
              <p:nvPr/>
            </p:nvSpPr>
            <p:spPr>
              <a:xfrm>
                <a:off x="2038737" y="2415232"/>
                <a:ext cx="364202" cy="461665"/>
              </a:xfrm>
              <a:prstGeom prst="rect">
                <a:avLst/>
              </a:prstGeom>
              <a:noFill/>
              <a:ln>
                <a:solidFill>
                  <a:srgbClr val="FFFFFF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00"/>
                    </a:solidFill>
                    <a:latin typeface="Calibri"/>
                    <a:cs typeface="Calibri"/>
                  </a:rPr>
                  <a:t>V</a:t>
                </a:r>
                <a:endParaRPr lang="en-US" sz="2400" dirty="0">
                  <a:solidFill>
                    <a:srgbClr val="000000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2313277" y="2415232"/>
                <a:ext cx="3764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libri"/>
                    <a:cs typeface="Calibri"/>
                  </a:rPr>
                  <a:t>H</a:t>
                </a:r>
                <a:endParaRPr lang="en-US" sz="2400" dirty="0">
                  <a:latin typeface="Calibri"/>
                  <a:cs typeface="Calibri"/>
                </a:endParaRPr>
              </a:p>
            </p:txBody>
          </p:sp>
        </p:grpSp>
        <p:cxnSp>
          <p:nvCxnSpPr>
            <p:cNvPr id="87" name="Straight Connector 86"/>
            <p:cNvCxnSpPr/>
            <p:nvPr/>
          </p:nvCxnSpPr>
          <p:spPr>
            <a:xfrm flipH="1">
              <a:off x="1345337" y="3398889"/>
              <a:ext cx="126427" cy="21838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 flipV="1">
              <a:off x="1473925" y="3412533"/>
              <a:ext cx="123507" cy="203846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7437013" y="1738399"/>
            <a:ext cx="1572001" cy="1492003"/>
            <a:chOff x="6602141" y="3657600"/>
            <a:chExt cx="2075437" cy="1905269"/>
          </a:xfrm>
        </p:grpSpPr>
        <p:grpSp>
          <p:nvGrpSpPr>
            <p:cNvPr id="34843" name="Group 34842"/>
            <p:cNvGrpSpPr/>
            <p:nvPr/>
          </p:nvGrpSpPr>
          <p:grpSpPr>
            <a:xfrm>
              <a:off x="6602141" y="3657600"/>
              <a:ext cx="2075437" cy="1905269"/>
              <a:chOff x="6602141" y="3657600"/>
              <a:chExt cx="2075437" cy="1905269"/>
            </a:xfrm>
          </p:grpSpPr>
          <p:pic>
            <p:nvPicPr>
              <p:cNvPr id="93" name="Picture 92" descr="Dyadic.pd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9275"/>
              <a:stretch/>
            </p:blipFill>
            <p:spPr>
              <a:xfrm>
                <a:off x="6602141" y="3657600"/>
                <a:ext cx="2075437" cy="1905269"/>
              </a:xfrm>
              <a:prstGeom prst="rect">
                <a:avLst/>
              </a:prstGeom>
            </p:spPr>
          </p:pic>
          <p:cxnSp>
            <p:nvCxnSpPr>
              <p:cNvPr id="98" name="Straight Connector 97"/>
              <p:cNvCxnSpPr/>
              <p:nvPr/>
            </p:nvCxnSpPr>
            <p:spPr>
              <a:xfrm>
                <a:off x="8001000" y="3657600"/>
                <a:ext cx="0" cy="1828800"/>
              </a:xfrm>
              <a:prstGeom prst="line">
                <a:avLst/>
              </a:prstGeom>
              <a:ln w="57150" cmpd="sng">
                <a:solidFill>
                  <a:srgbClr val="FFFF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7753350" y="3657600"/>
                <a:ext cx="0" cy="1828800"/>
              </a:xfrm>
              <a:prstGeom prst="line">
                <a:avLst/>
              </a:prstGeom>
              <a:ln w="57150" cmpd="sng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H="1">
                <a:off x="6858000" y="4610235"/>
                <a:ext cx="167640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H="1">
                <a:off x="6608491" y="3676785"/>
                <a:ext cx="1932259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842" name="Rectangle 34841"/>
              <p:cNvSpPr/>
              <p:nvPr/>
            </p:nvSpPr>
            <p:spPr>
              <a:xfrm>
                <a:off x="7696200" y="5486400"/>
                <a:ext cx="76200" cy="45719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FF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7962900" y="5486400"/>
                <a:ext cx="76200" cy="45719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FF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4845" name="Straight Connector 34844"/>
            <p:cNvCxnSpPr/>
            <p:nvPr/>
          </p:nvCxnSpPr>
          <p:spPr>
            <a:xfrm>
              <a:off x="7620000" y="3657600"/>
              <a:ext cx="0" cy="1905269"/>
            </a:xfrm>
            <a:prstGeom prst="line">
              <a:avLst/>
            </a:prstGeom>
            <a:ln>
              <a:solidFill>
                <a:srgbClr val="44B8B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H="1">
              <a:off x="6626605" y="4610235"/>
              <a:ext cx="1977646" cy="0"/>
            </a:xfrm>
            <a:prstGeom prst="line">
              <a:avLst/>
            </a:prstGeom>
            <a:ln>
              <a:solidFill>
                <a:srgbClr val="141D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6045396" y="2165963"/>
            <a:ext cx="382923" cy="289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</a:t>
            </a:r>
            <a:endParaRPr lang="en-US" dirty="0"/>
          </a:p>
        </p:txBody>
      </p:sp>
      <p:grpSp>
        <p:nvGrpSpPr>
          <p:cNvPr id="152" name="Group 151"/>
          <p:cNvGrpSpPr/>
          <p:nvPr/>
        </p:nvGrpSpPr>
        <p:grpSpPr>
          <a:xfrm>
            <a:off x="6429026" y="1957635"/>
            <a:ext cx="762890" cy="905171"/>
            <a:chOff x="1951304" y="3470015"/>
            <a:chExt cx="1007206" cy="1155891"/>
          </a:xfrm>
        </p:grpSpPr>
        <p:sp>
          <p:nvSpPr>
            <p:cNvPr id="153" name="TextBox 152"/>
            <p:cNvSpPr txBox="1"/>
            <p:nvPr/>
          </p:nvSpPr>
          <p:spPr>
            <a:xfrm>
              <a:off x="2224705" y="3470015"/>
              <a:ext cx="376425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44B8B4"/>
                  </a:solidFill>
                  <a:latin typeface="Calibri"/>
                  <a:cs typeface="Calibri"/>
                </a:rPr>
                <a:t>H</a:t>
              </a:r>
              <a:endParaRPr lang="en-US" sz="2400" dirty="0">
                <a:solidFill>
                  <a:srgbClr val="44B8B4"/>
                </a:solidFill>
                <a:latin typeface="Calibri"/>
                <a:cs typeface="Calibri"/>
              </a:endParaRPr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1951304" y="3962400"/>
              <a:ext cx="1007206" cy="663506"/>
              <a:chOff x="1705331" y="2252367"/>
              <a:chExt cx="1007206" cy="663506"/>
            </a:xfrm>
          </p:grpSpPr>
          <p:cxnSp>
            <p:nvCxnSpPr>
              <p:cNvPr id="155" name="Straight Connector 154"/>
              <p:cNvCxnSpPr/>
              <p:nvPr/>
            </p:nvCxnSpPr>
            <p:spPr>
              <a:xfrm flipH="1">
                <a:off x="1989646" y="2265064"/>
                <a:ext cx="194976" cy="20096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flipH="1" flipV="1">
                <a:off x="2184622" y="2252367"/>
                <a:ext cx="194975" cy="20096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7" name="TextBox 156"/>
              <p:cNvSpPr txBox="1"/>
              <p:nvPr/>
            </p:nvSpPr>
            <p:spPr>
              <a:xfrm>
                <a:off x="1705331" y="2334740"/>
                <a:ext cx="37642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  <a:latin typeface="Calibri"/>
                    <a:cs typeface="Calibri"/>
                  </a:rPr>
                  <a:t>V</a:t>
                </a:r>
                <a:endParaRPr lang="en-US" sz="2400" dirty="0">
                  <a:solidFill>
                    <a:srgbClr val="0000FF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2184622" y="2326333"/>
                <a:ext cx="527915" cy="589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  <a:latin typeface="Calibri"/>
                    <a:cs typeface="Calibri"/>
                  </a:rPr>
                  <a:t>V</a:t>
                </a:r>
                <a:endParaRPr lang="en-US" sz="2400" dirty="0">
                  <a:solidFill>
                    <a:srgbClr val="0000FF"/>
                  </a:solidFill>
                  <a:latin typeface="Calibri"/>
                  <a:cs typeface="Calibri"/>
                </a:endParaRPr>
              </a:p>
            </p:txBody>
          </p:sp>
        </p:grpSp>
      </p:grpSp>
      <p:grpSp>
        <p:nvGrpSpPr>
          <p:cNvPr id="111" name="Group 110"/>
          <p:cNvGrpSpPr/>
          <p:nvPr/>
        </p:nvGrpSpPr>
        <p:grpSpPr>
          <a:xfrm>
            <a:off x="5428383" y="1894661"/>
            <a:ext cx="700449" cy="940392"/>
            <a:chOff x="1971627" y="3422975"/>
            <a:chExt cx="924769" cy="1200869"/>
          </a:xfrm>
        </p:grpSpPr>
        <p:sp>
          <p:nvSpPr>
            <p:cNvPr id="144" name="TextBox 143"/>
            <p:cNvSpPr txBox="1"/>
            <p:nvPr/>
          </p:nvSpPr>
          <p:spPr>
            <a:xfrm>
              <a:off x="2165951" y="3422975"/>
              <a:ext cx="514700" cy="589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44B8B4"/>
                  </a:solidFill>
                  <a:latin typeface="Calibri"/>
                  <a:cs typeface="Calibri"/>
                </a:rPr>
                <a:t> </a:t>
              </a:r>
              <a:r>
                <a:rPr lang="en-US" sz="2400" dirty="0" smtClean="0">
                  <a:solidFill>
                    <a:srgbClr val="44B8B4"/>
                  </a:solidFill>
                  <a:latin typeface="Calibri"/>
                  <a:cs typeface="Calibri"/>
                </a:rPr>
                <a:t>V</a:t>
              </a:r>
              <a:endParaRPr lang="en-US" sz="2400" dirty="0">
                <a:solidFill>
                  <a:srgbClr val="44B8B4"/>
                </a:solidFill>
                <a:latin typeface="Calibri"/>
                <a:cs typeface="Calibri"/>
              </a:endParaRPr>
            </a:p>
          </p:txBody>
        </p:sp>
        <p:grpSp>
          <p:nvGrpSpPr>
            <p:cNvPr id="145" name="Group 144"/>
            <p:cNvGrpSpPr/>
            <p:nvPr/>
          </p:nvGrpSpPr>
          <p:grpSpPr>
            <a:xfrm>
              <a:off x="1971627" y="3962400"/>
              <a:ext cx="924769" cy="661444"/>
              <a:chOff x="1725654" y="2252367"/>
              <a:chExt cx="924769" cy="661444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 flipH="1">
                <a:off x="1989646" y="2265064"/>
                <a:ext cx="194976" cy="20096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flipH="1" flipV="1">
                <a:off x="2184622" y="2252367"/>
                <a:ext cx="194975" cy="20096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TextBox 147"/>
              <p:cNvSpPr txBox="1"/>
              <p:nvPr/>
            </p:nvSpPr>
            <p:spPr>
              <a:xfrm>
                <a:off x="1725654" y="2344869"/>
                <a:ext cx="376425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  <a:latin typeface="Calibri"/>
                    <a:cs typeface="Calibri"/>
                  </a:rPr>
                  <a:t>H</a:t>
                </a:r>
                <a:endParaRPr lang="en-US" sz="2400" dirty="0">
                  <a:solidFill>
                    <a:srgbClr val="0000FF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2184622" y="2324270"/>
                <a:ext cx="465801" cy="589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  <a:latin typeface="Calibri"/>
                    <a:cs typeface="Calibri"/>
                  </a:rPr>
                  <a:t>H</a:t>
                </a:r>
                <a:endParaRPr lang="en-US" sz="2400" dirty="0">
                  <a:solidFill>
                    <a:srgbClr val="0000FF"/>
                  </a:solidFill>
                  <a:latin typeface="Calibri"/>
                  <a:cs typeface="Calibri"/>
                </a:endParaRPr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5575570" y="4283403"/>
            <a:ext cx="35684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r>
              <a:rPr lang="en-US" sz="2800" dirty="0" smtClean="0"/>
              <a:t> </a:t>
            </a:r>
            <a:r>
              <a:rPr lang="en-US" sz="2000" dirty="0" smtClean="0"/>
              <a:t>            </a:t>
            </a:r>
          </a:p>
          <a:p>
            <a:endParaRPr lang="en-US" sz="800" dirty="0"/>
          </a:p>
          <a:p>
            <a:r>
              <a:rPr lang="en-US" sz="2000" dirty="0" smtClean="0"/>
              <a:t>             (And similarly for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“infinite” </a:t>
            </a:r>
            <a:r>
              <a:rPr lang="en-US" sz="2000" dirty="0" err="1" smtClean="0"/>
              <a:t>tilings</a:t>
            </a:r>
            <a:r>
              <a:rPr lang="en-US" sz="2000" dirty="0" smtClean="0"/>
              <a:t>.)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38054" y="3733800"/>
            <a:ext cx="6753862" cy="1204862"/>
            <a:chOff x="438054" y="5378203"/>
            <a:chExt cx="6753862" cy="1204862"/>
          </a:xfrm>
        </p:grpSpPr>
        <p:grpSp>
          <p:nvGrpSpPr>
            <p:cNvPr id="6" name="Group 5"/>
            <p:cNvGrpSpPr/>
            <p:nvPr/>
          </p:nvGrpSpPr>
          <p:grpSpPr>
            <a:xfrm>
              <a:off x="438054" y="5378203"/>
              <a:ext cx="6753862" cy="1204862"/>
              <a:chOff x="438054" y="5378203"/>
              <a:chExt cx="6753862" cy="1204862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438054" y="5486400"/>
                <a:ext cx="520074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Root:       </a:t>
                </a:r>
                <a:r>
                  <a:rPr lang="en-US" sz="2400" dirty="0" smtClean="0">
                    <a:solidFill>
                      <a:srgbClr val="44B8B4"/>
                    </a:solidFill>
                  </a:rPr>
                  <a:t>V</a:t>
                </a:r>
                <a:r>
                  <a:rPr lang="en-US" sz="2400" dirty="0" smtClean="0"/>
                  <a:t>  :     </a:t>
                </a:r>
                <a:r>
                  <a:rPr lang="en-US" sz="2000" dirty="0"/>
                  <a:t> </a:t>
                </a:r>
                <a:r>
                  <a:rPr lang="en-US" sz="2400" dirty="0" smtClean="0"/>
                  <a:t>   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A</a:t>
                </a:r>
                <a:r>
                  <a:rPr lang="en-US" sz="2400" i="1" baseline="-25000" dirty="0" smtClean="0">
                    <a:solidFill>
                      <a:srgbClr val="44B8B4"/>
                    </a:solidFill>
                  </a:rPr>
                  <a:t>n-1 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 / </a:t>
                </a:r>
                <a:r>
                  <a:rPr lang="en-US" sz="800" i="1" dirty="0" smtClean="0">
                    <a:solidFill>
                      <a:srgbClr val="44B8B4"/>
                    </a:solidFill>
                  </a:rPr>
                  <a:t>  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A</a:t>
                </a:r>
                <a:r>
                  <a:rPr lang="en-US" sz="2400" i="1" baseline="-25000" dirty="0" smtClean="0">
                    <a:solidFill>
                      <a:srgbClr val="44B8B4"/>
                    </a:solidFill>
                  </a:rPr>
                  <a:t>n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  </a:t>
                </a:r>
                <a:endParaRPr lang="en-US" sz="2400" i="1" dirty="0">
                  <a:solidFill>
                    <a:srgbClr val="44B8B4"/>
                  </a:solidFill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453778" y="6035528"/>
                <a:ext cx="2845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44B8B4"/>
                    </a:solidFill>
                  </a:rPr>
                  <a:t>2</a:t>
                </a:r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494819" y="6121400"/>
                <a:ext cx="66970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              </a:t>
                </a:r>
                <a:r>
                  <a:rPr lang="en-US" sz="2400" dirty="0" smtClean="0">
                    <a:solidFill>
                      <a:srgbClr val="44B8B4"/>
                    </a:solidFill>
                  </a:rPr>
                  <a:t>H</a:t>
                </a:r>
                <a:r>
                  <a:rPr lang="en-US" sz="2400" baseline="-25000" dirty="0" smtClean="0">
                    <a:solidFill>
                      <a:srgbClr val="44B8B4"/>
                    </a:solidFill>
                  </a:rPr>
                  <a:t>HH</a:t>
                </a:r>
                <a:r>
                  <a:rPr lang="en-US" sz="2400" dirty="0" smtClean="0"/>
                  <a:t> :     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(A</a:t>
                </a:r>
                <a:r>
                  <a:rPr lang="en-US" sz="2400" i="1" baseline="-25000" dirty="0" smtClean="0">
                    <a:solidFill>
                      <a:srgbClr val="44B8B4"/>
                    </a:solidFill>
                  </a:rPr>
                  <a:t>n-1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 – A</a:t>
                </a:r>
                <a:r>
                  <a:rPr lang="en-US" sz="2400" i="1" baseline="-25000" dirty="0" smtClean="0">
                    <a:solidFill>
                      <a:srgbClr val="44B8B4"/>
                    </a:solidFill>
                  </a:rPr>
                  <a:t>n-2 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)</a:t>
                </a:r>
                <a:r>
                  <a:rPr lang="en-US" sz="2400" i="1" baseline="-25000" dirty="0" smtClean="0">
                    <a:solidFill>
                      <a:srgbClr val="44B8B4"/>
                    </a:solidFill>
                  </a:rPr>
                  <a:t>   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/ </a:t>
                </a:r>
                <a:r>
                  <a:rPr lang="en-US" sz="800" i="1" dirty="0" smtClean="0">
                    <a:solidFill>
                      <a:srgbClr val="44B8B4"/>
                    </a:solidFill>
                  </a:rPr>
                  <a:t>  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A</a:t>
                </a:r>
                <a:r>
                  <a:rPr lang="en-US" sz="2400" i="1" baseline="-25000" dirty="0" smtClean="0">
                    <a:solidFill>
                      <a:srgbClr val="44B8B4"/>
                    </a:solidFill>
                  </a:rPr>
                  <a:t>n</a:t>
                </a:r>
                <a:r>
                  <a:rPr lang="en-US" sz="2400" i="1" dirty="0" smtClean="0">
                    <a:solidFill>
                      <a:srgbClr val="44B8B4"/>
                    </a:solidFill>
                  </a:rPr>
                  <a:t>   </a:t>
                </a:r>
                <a:endParaRPr lang="en-US" sz="2400" i="1" dirty="0">
                  <a:solidFill>
                    <a:srgbClr val="44B8B4"/>
                  </a:solidFill>
                </a:endParaRPr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3251982" y="5378203"/>
                <a:ext cx="2845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44B8B4"/>
                    </a:solidFill>
                  </a:rPr>
                  <a:t>2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5067300" y="6121400"/>
                <a:ext cx="1846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95" name="TextBox 94"/>
            <p:cNvSpPr txBox="1"/>
            <p:nvPr/>
          </p:nvSpPr>
          <p:spPr>
            <a:xfrm>
              <a:off x="4057675" y="6035528"/>
              <a:ext cx="284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4B8B4"/>
                  </a:solidFill>
                </a:rPr>
                <a:t>2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16544" y="5049482"/>
            <a:ext cx="6697097" cy="513118"/>
            <a:chOff x="516544" y="5049482"/>
            <a:chExt cx="6697097" cy="513118"/>
          </a:xfrm>
        </p:grpSpPr>
        <p:sp>
          <p:nvSpPr>
            <p:cNvPr id="97" name="TextBox 96"/>
            <p:cNvSpPr txBox="1"/>
            <p:nvPr/>
          </p:nvSpPr>
          <p:spPr>
            <a:xfrm>
              <a:off x="516544" y="5100935"/>
              <a:ext cx="6697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               </a:t>
              </a:r>
              <a:r>
                <a:rPr lang="en-US" sz="2400" dirty="0" smtClean="0">
                  <a:solidFill>
                    <a:srgbClr val="44B8B4"/>
                  </a:solidFill>
                </a:rPr>
                <a:t>H</a:t>
              </a:r>
              <a:r>
                <a:rPr lang="en-US" sz="2400" baseline="-25000" dirty="0" smtClean="0">
                  <a:solidFill>
                    <a:srgbClr val="44B8B4"/>
                  </a:solidFill>
                </a:rPr>
                <a:t>HV</a:t>
              </a:r>
              <a:r>
                <a:rPr lang="en-US" sz="2400" dirty="0" smtClean="0"/>
                <a:t> :     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A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n-2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 (A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n-1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 – A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n-2 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)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   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/ </a:t>
              </a:r>
              <a:r>
                <a:rPr lang="en-US" sz="800" i="1" dirty="0" smtClean="0">
                  <a:solidFill>
                    <a:srgbClr val="44B8B4"/>
                  </a:solidFill>
                </a:rPr>
                <a:t>  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A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n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     </a:t>
              </a:r>
              <a:endParaRPr lang="en-US" sz="2400" i="1" dirty="0">
                <a:solidFill>
                  <a:srgbClr val="44B8B4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633887" y="5049482"/>
              <a:ext cx="284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4B8B4"/>
                  </a:solidFill>
                </a:rPr>
                <a:t>2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109704" y="5049482"/>
              <a:ext cx="284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4B8B4"/>
                  </a:solidFill>
                </a:rPr>
                <a:t>2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16544" y="5676137"/>
            <a:ext cx="6697097" cy="513118"/>
            <a:chOff x="516544" y="5049482"/>
            <a:chExt cx="6697097" cy="513118"/>
          </a:xfrm>
        </p:grpSpPr>
        <p:sp>
          <p:nvSpPr>
            <p:cNvPr id="104" name="TextBox 103"/>
            <p:cNvSpPr txBox="1"/>
            <p:nvPr/>
          </p:nvSpPr>
          <p:spPr>
            <a:xfrm>
              <a:off x="516544" y="5100935"/>
              <a:ext cx="6697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               </a:t>
              </a:r>
              <a:r>
                <a:rPr lang="en-US" sz="2400" dirty="0" smtClean="0">
                  <a:solidFill>
                    <a:srgbClr val="44B8B4"/>
                  </a:solidFill>
                </a:rPr>
                <a:t>H</a:t>
              </a:r>
              <a:r>
                <a:rPr lang="en-US" sz="2400" baseline="-25000" dirty="0" smtClean="0">
                  <a:solidFill>
                    <a:srgbClr val="44B8B4"/>
                  </a:solidFill>
                </a:rPr>
                <a:t>VH</a:t>
              </a:r>
              <a:r>
                <a:rPr lang="en-US" sz="2400" dirty="0" smtClean="0"/>
                <a:t> :     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A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n-2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 (A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n-1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 – A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n-2 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)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   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/ </a:t>
              </a:r>
              <a:r>
                <a:rPr lang="en-US" sz="800" i="1" dirty="0" smtClean="0">
                  <a:solidFill>
                    <a:srgbClr val="44B8B4"/>
                  </a:solidFill>
                </a:rPr>
                <a:t>  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A</a:t>
              </a:r>
              <a:r>
                <a:rPr lang="en-US" sz="2400" i="1" baseline="-25000" dirty="0" smtClean="0">
                  <a:solidFill>
                    <a:srgbClr val="44B8B4"/>
                  </a:solidFill>
                </a:rPr>
                <a:t>n</a:t>
              </a:r>
              <a:r>
                <a:rPr lang="en-US" sz="2400" i="1" dirty="0" smtClean="0">
                  <a:solidFill>
                    <a:srgbClr val="44B8B4"/>
                  </a:solidFill>
                </a:rPr>
                <a:t>   </a:t>
              </a:r>
              <a:endParaRPr lang="en-US" sz="2400" i="1" dirty="0">
                <a:solidFill>
                  <a:srgbClr val="44B8B4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633887" y="5049482"/>
              <a:ext cx="284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4B8B4"/>
                  </a:solidFill>
                </a:rPr>
                <a:t>2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109704" y="5049482"/>
              <a:ext cx="284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4B8B4"/>
                  </a:solidFill>
                </a:rPr>
                <a:t>2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66571" y="5020102"/>
            <a:ext cx="2273975" cy="16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11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696482" y="217688"/>
            <a:ext cx="796416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Stochastic Approaches: Dyadic </a:t>
            </a:r>
            <a:r>
              <a:rPr lang="en-US" sz="4000" b="1" dirty="0" err="1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Tilings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142" y="1314497"/>
            <a:ext cx="2891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The Edge-Flip </a:t>
            </a:r>
            <a:r>
              <a:rPr lang="en-US" sz="2400" dirty="0">
                <a:solidFill>
                  <a:srgbClr val="141DFF"/>
                </a:solidFill>
                <a:latin typeface="Calibri"/>
                <a:cs typeface="Calibri"/>
              </a:rPr>
              <a:t>C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hain</a:t>
            </a:r>
            <a:r>
              <a:rPr lang="en-US" sz="2400" dirty="0" smtClean="0">
                <a:solidFill>
                  <a:schemeClr val="tx2"/>
                </a:solidFill>
                <a:latin typeface="Calibri"/>
                <a:cs typeface="Calibri"/>
              </a:rPr>
              <a:t>:</a:t>
            </a:r>
            <a:endParaRPr lang="en-US" sz="24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5000" y="1776162"/>
            <a:ext cx="9906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943600" y="2080962"/>
            <a:ext cx="685800" cy="0"/>
          </a:xfrm>
          <a:prstGeom prst="straightConnector1">
            <a:avLst/>
          </a:prstGeom>
          <a:ln w="38100" cmpd="sng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3142" y="3258341"/>
            <a:ext cx="8659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There is a </a:t>
            </a:r>
            <a:r>
              <a:rPr lang="en-US" sz="2400" i="1" dirty="0" smtClean="0">
                <a:solidFill>
                  <a:srgbClr val="141DFF"/>
                </a:solidFill>
                <a:latin typeface="Calibri"/>
                <a:cs typeface="Calibri"/>
              </a:rPr>
              <a:t>different 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Markov chain </a:t>
            </a:r>
            <a:r>
              <a:rPr lang="en-US" sz="2400" dirty="0" smtClean="0">
                <a:latin typeface="Calibri"/>
                <a:cs typeface="Calibri"/>
              </a:rPr>
              <a:t>that is rapidly mixing:     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[JRS’02]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9" name="Picture 8" descr="WiT Presentation copy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25" b="9868"/>
          <a:stretch/>
        </p:blipFill>
        <p:spPr>
          <a:xfrm>
            <a:off x="3897713" y="1242762"/>
            <a:ext cx="4636688" cy="1671648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5943600" y="1524000"/>
            <a:ext cx="6858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767819" y="1981200"/>
            <a:ext cx="556781" cy="0"/>
          </a:xfrm>
          <a:prstGeom prst="straightConnector1">
            <a:avLst/>
          </a:prstGeom>
          <a:ln w="38100" cmpd="sng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60346" y="1953962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60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696482" y="217688"/>
            <a:ext cx="796416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Stochastic Approaches: Dyadic </a:t>
            </a:r>
            <a:r>
              <a:rPr lang="en-US" sz="4000" b="1" dirty="0" err="1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Tilings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142" y="1314497"/>
            <a:ext cx="2891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The Edge-Flip </a:t>
            </a:r>
            <a:r>
              <a:rPr lang="en-US" sz="2400" dirty="0">
                <a:solidFill>
                  <a:srgbClr val="141DFF"/>
                </a:solidFill>
                <a:latin typeface="Calibri"/>
                <a:cs typeface="Calibri"/>
              </a:rPr>
              <a:t>C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hain</a:t>
            </a:r>
            <a:r>
              <a:rPr lang="en-US" sz="2400" dirty="0" smtClean="0">
                <a:solidFill>
                  <a:schemeClr val="tx2"/>
                </a:solidFill>
                <a:latin typeface="Calibri"/>
                <a:cs typeface="Calibri"/>
              </a:rPr>
              <a:t>:</a:t>
            </a:r>
            <a:endParaRPr lang="en-US" sz="24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5000" y="1776162"/>
            <a:ext cx="9906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943600" y="2080962"/>
            <a:ext cx="685800" cy="0"/>
          </a:xfrm>
          <a:prstGeom prst="straightConnector1">
            <a:avLst/>
          </a:prstGeom>
          <a:ln w="38100" cmpd="sng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3142" y="3258341"/>
            <a:ext cx="8659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There is a </a:t>
            </a:r>
            <a:r>
              <a:rPr lang="en-US" sz="2400" i="1" dirty="0" smtClean="0">
                <a:solidFill>
                  <a:srgbClr val="141DFF"/>
                </a:solidFill>
                <a:latin typeface="Calibri"/>
                <a:cs typeface="Calibri"/>
              </a:rPr>
              <a:t>different 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Markov chain </a:t>
            </a:r>
            <a:r>
              <a:rPr lang="en-US" sz="2400" dirty="0" smtClean="0">
                <a:latin typeface="Calibri"/>
                <a:cs typeface="Calibri"/>
              </a:rPr>
              <a:t>that is rapidly mixing:     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[JRS’02]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9" name="Picture 8" descr="WiT Presentation copy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25" b="9868"/>
          <a:stretch/>
        </p:blipFill>
        <p:spPr>
          <a:xfrm>
            <a:off x="3897713" y="1242762"/>
            <a:ext cx="4636688" cy="1671648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5943600" y="1524000"/>
            <a:ext cx="6858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767819" y="1981200"/>
            <a:ext cx="556781" cy="0"/>
          </a:xfrm>
          <a:prstGeom prst="straightConnector1">
            <a:avLst/>
          </a:prstGeom>
          <a:ln w="38100" cmpd="sng"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465824" y="3951123"/>
            <a:ext cx="4498397" cy="1576354"/>
            <a:chOff x="2465824" y="4221453"/>
            <a:chExt cx="4498397" cy="1576354"/>
          </a:xfrm>
        </p:grpSpPr>
        <p:pic>
          <p:nvPicPr>
            <p:cNvPr id="14" name="Picture 13" descr="Dyadic.pd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275"/>
            <a:stretch/>
          </p:blipFill>
          <p:spPr>
            <a:xfrm>
              <a:off x="2465824" y="4246236"/>
              <a:ext cx="1577402" cy="1448069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2482757" y="4263512"/>
              <a:ext cx="745066" cy="1399808"/>
            </a:xfrm>
            <a:prstGeom prst="rect">
              <a:avLst/>
            </a:prstGeom>
            <a:noFill/>
            <a:ln w="28575" cmpd="sng">
              <a:solidFill>
                <a:srgbClr val="57CE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4370823" y="4851034"/>
              <a:ext cx="685800" cy="0"/>
            </a:xfrm>
            <a:prstGeom prst="straightConnector1">
              <a:avLst/>
            </a:prstGeom>
            <a:ln w="38100" cmpd="sng"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 descr="Dyadic.pd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275"/>
            <a:stretch/>
          </p:blipFill>
          <p:spPr>
            <a:xfrm>
              <a:off x="5386819" y="4255840"/>
              <a:ext cx="1577402" cy="1448069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 rot="16200000">
              <a:off x="4881267" y="4521788"/>
              <a:ext cx="1576354" cy="975684"/>
            </a:xfrm>
            <a:prstGeom prst="rect">
              <a:avLst/>
            </a:prstGeom>
            <a:solidFill>
              <a:srgbClr val="FFFFFF"/>
            </a:solidFill>
            <a:ln w="762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 rot="16200000">
              <a:off x="5774004" y="3808873"/>
              <a:ext cx="45720" cy="870883"/>
            </a:xfrm>
            <a:prstGeom prst="rect">
              <a:avLst/>
            </a:prstGeom>
            <a:solidFill>
              <a:srgbClr val="FFFFFF"/>
            </a:solidFill>
            <a:ln w="762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361423" y="4267177"/>
              <a:ext cx="1540929" cy="14319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5767819" y="4255840"/>
              <a:ext cx="0" cy="1448069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564594" y="4267177"/>
              <a:ext cx="0" cy="1430793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463019" y="4273116"/>
              <a:ext cx="0" cy="1430793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573057" y="4970133"/>
              <a:ext cx="584229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767819" y="4618769"/>
              <a:ext cx="389467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5966788" y="4970133"/>
              <a:ext cx="0" cy="727837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5374120" y="4267176"/>
              <a:ext cx="783165" cy="1430793"/>
            </a:xfrm>
            <a:prstGeom prst="rect">
              <a:avLst/>
            </a:prstGeom>
            <a:noFill/>
            <a:ln w="28575" cmpd="sng">
              <a:solidFill>
                <a:srgbClr val="57CE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360346" y="1953962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5842" y="5791200"/>
            <a:ext cx="8030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Rotate any dyadic rectangle (any scale), and dilate if necessary.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142" y="6252865"/>
            <a:ext cx="4604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Mixing of the Edge-Flip Chain is open.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180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1644171" y="152400"/>
            <a:ext cx="810942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sz="4000" b="1" dirty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    Results: </a:t>
            </a:r>
            <a:r>
              <a:rPr lang="en-US" sz="4000" b="1" i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Dyadic </a:t>
            </a:r>
            <a:r>
              <a:rPr lang="en-US" sz="4000" b="1" i="1" dirty="0" err="1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Tilings</a:t>
            </a:r>
            <a:endParaRPr lang="en-US" sz="4000" b="1" i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pic>
        <p:nvPicPr>
          <p:cNvPr id="11" name="Picture 10" descr="generateIm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2"/>
          <a:stretch/>
        </p:blipFill>
        <p:spPr>
          <a:xfrm>
            <a:off x="685799" y="1524000"/>
            <a:ext cx="2357482" cy="2258568"/>
          </a:xfrm>
          <a:prstGeom prst="rect">
            <a:avLst/>
          </a:prstGeom>
        </p:spPr>
      </p:pic>
      <p:pic>
        <p:nvPicPr>
          <p:cNvPr id="13" name="Picture 12" descr="generateImage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116"/>
          <a:stretch/>
        </p:blipFill>
        <p:spPr>
          <a:xfrm>
            <a:off x="3460471" y="1524000"/>
            <a:ext cx="2330728" cy="2260600"/>
          </a:xfrm>
          <a:prstGeom prst="rect">
            <a:avLst/>
          </a:prstGeom>
        </p:spPr>
      </p:pic>
      <p:pic>
        <p:nvPicPr>
          <p:cNvPr id="14" name="Picture 13" descr="generateImage.pd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2"/>
          <a:stretch/>
        </p:blipFill>
        <p:spPr>
          <a:xfrm>
            <a:off x="6172200" y="1524000"/>
            <a:ext cx="2382213" cy="225856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95399" y="3835839"/>
            <a:ext cx="103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= 0.80</a:t>
            </a:r>
            <a:endParaRPr lang="en-US" sz="20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2982" y="3836871"/>
            <a:ext cx="103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= 1.00</a:t>
            </a:r>
            <a:endParaRPr lang="en-US" sz="20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6182" y="3836871"/>
            <a:ext cx="103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= 1.03</a:t>
            </a:r>
            <a:endParaRPr lang="en-US" sz="20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5939134"/>
            <a:ext cx="6923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Rigorous proofs all the way to the critical point </a:t>
            </a:r>
            <a:r>
              <a:rPr lang="en-US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λ</a:t>
            </a:r>
            <a:r>
              <a:rPr lang="en-US" sz="2400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c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= 1 !</a:t>
            </a:r>
            <a:endParaRPr lang="en-US" sz="2400" baseline="-250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7896" y="526654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?</a:t>
            </a:r>
            <a:endParaRPr lang="en-US" sz="2400" dirty="0"/>
          </a:p>
        </p:txBody>
      </p:sp>
      <p:pic>
        <p:nvPicPr>
          <p:cNvPr id="5" name="Picture 4" descr="DyadicLine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75" y="4648200"/>
            <a:ext cx="11499317" cy="10332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6735" y="4338935"/>
            <a:ext cx="3879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err="1" smtClean="0"/>
              <a:t>Thm</a:t>
            </a:r>
            <a:r>
              <a:rPr lang="en-US" sz="2400" dirty="0" smtClean="0"/>
              <a:t>:  </a:t>
            </a:r>
            <a:r>
              <a:rPr lang="en-US" sz="2000" dirty="0" smtClean="0">
                <a:solidFill>
                  <a:srgbClr val="E46C0A"/>
                </a:solidFill>
              </a:rPr>
              <a:t>[Cannon, Miracle, R. ‘15] </a:t>
            </a:r>
            <a:endParaRPr lang="en-US" sz="2000" dirty="0">
              <a:solidFill>
                <a:srgbClr val="E46C0A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5799" y="1526032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60471" y="1511300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72200" y="1551432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7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-76200" y="232469"/>
            <a:ext cx="929640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Results: </a:t>
            </a:r>
            <a:r>
              <a:rPr lang="en-US" sz="4000" b="1" i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General</a:t>
            </a:r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</a:t>
            </a:r>
            <a:r>
              <a:rPr lang="en-US" sz="4000" b="1" i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Rectangular Dissections</a:t>
            </a:r>
            <a:endParaRPr lang="en-US" sz="4000" b="1" i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pic>
        <p:nvPicPr>
          <p:cNvPr id="7" name="Picture 6" descr="generateIm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56"/>
          <a:stretch/>
        </p:blipFill>
        <p:spPr>
          <a:xfrm>
            <a:off x="612648" y="1344168"/>
            <a:ext cx="2361605" cy="2258568"/>
          </a:xfrm>
          <a:prstGeom prst="rect">
            <a:avLst/>
          </a:prstGeom>
        </p:spPr>
      </p:pic>
      <p:pic>
        <p:nvPicPr>
          <p:cNvPr id="2" name="Picture 1" descr="generateImage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81"/>
          <a:stretch/>
        </p:blipFill>
        <p:spPr>
          <a:xfrm>
            <a:off x="3383280" y="1344168"/>
            <a:ext cx="2340998" cy="2258568"/>
          </a:xfrm>
          <a:prstGeom prst="rect">
            <a:avLst/>
          </a:prstGeom>
        </p:spPr>
      </p:pic>
      <p:pic>
        <p:nvPicPr>
          <p:cNvPr id="3" name="Picture 2" descr="generateImage.pd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12"/>
          <a:stretch/>
        </p:blipFill>
        <p:spPr>
          <a:xfrm>
            <a:off x="6096000" y="1344168"/>
            <a:ext cx="2365727" cy="22585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16152" y="3648456"/>
            <a:ext cx="103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= 0.80</a:t>
            </a:r>
            <a:endParaRPr lang="en-US" sz="20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3648456"/>
            <a:ext cx="103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= 1.00</a:t>
            </a:r>
            <a:endParaRPr lang="en-US" sz="20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1800" y="3648456"/>
            <a:ext cx="103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0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= 1.03</a:t>
            </a:r>
            <a:endParaRPr lang="en-US" sz="20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95121" y="6087070"/>
            <a:ext cx="5798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alibri"/>
                <a:cs typeface="Calibri"/>
              </a:rPr>
              <a:t>Exponential mixing for very different reasons</a:t>
            </a:r>
            <a:endParaRPr lang="en-US" sz="2400" baseline="-25000" dirty="0">
              <a:solidFill>
                <a:schemeClr val="accent1"/>
              </a:solidFill>
              <a:latin typeface="Calibri"/>
              <a:cs typeface="Calibri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886200" y="5676900"/>
            <a:ext cx="609600" cy="41017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181600" y="5676900"/>
            <a:ext cx="609600" cy="41017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70808" y="4511625"/>
            <a:ext cx="12198096" cy="1131640"/>
            <a:chOff x="170808" y="4511625"/>
            <a:chExt cx="12198096" cy="1131640"/>
          </a:xfrm>
        </p:grpSpPr>
        <p:sp>
          <p:nvSpPr>
            <p:cNvPr id="14" name="TextBox 13"/>
            <p:cNvSpPr txBox="1"/>
            <p:nvPr/>
          </p:nvSpPr>
          <p:spPr>
            <a:xfrm>
              <a:off x="4691697" y="51816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  <a:endParaRPr lang="en-US" sz="2400" dirty="0"/>
            </a:p>
          </p:txBody>
        </p:sp>
        <p:pic>
          <p:nvPicPr>
            <p:cNvPr id="4" name="Picture 3" descr="GeneralLine.pdf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808" y="4511625"/>
              <a:ext cx="12198096" cy="1060704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170808" y="4138808"/>
            <a:ext cx="3879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err="1" smtClean="0"/>
              <a:t>Thm</a:t>
            </a:r>
            <a:r>
              <a:rPr lang="en-US" sz="2400" dirty="0" smtClean="0"/>
              <a:t>:  </a:t>
            </a:r>
            <a:r>
              <a:rPr lang="en-US" sz="2000" dirty="0" smtClean="0">
                <a:solidFill>
                  <a:srgbClr val="E46C0A"/>
                </a:solidFill>
              </a:rPr>
              <a:t>[Cannon, Miracle, R. ‘15] </a:t>
            </a:r>
            <a:endParaRPr lang="en-US" sz="2000" dirty="0">
              <a:solidFill>
                <a:srgbClr val="E46C0A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9300" y="326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2648" y="1344168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361944" y="1331468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096000" y="1374664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7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2111337" y="217688"/>
            <a:ext cx="50514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Rectangular Dissections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095896"/>
            <a:ext cx="5245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41DFF"/>
                </a:solidFill>
                <a:latin typeface="Calibri"/>
              </a:rPr>
              <a:t>Rectangular dissections arise in: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141DFF"/>
                </a:solidFill>
                <a:latin typeface="Calibri"/>
              </a:rPr>
              <a:t>VLSI layout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141DFF"/>
                </a:solidFill>
                <a:latin typeface="Calibri"/>
              </a:rPr>
              <a:t>Mapping graphs for floor layouts 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141DFF"/>
                </a:solidFill>
                <a:latin typeface="Calibri"/>
              </a:rPr>
              <a:t>Combinatorial applications</a:t>
            </a:r>
            <a:endParaRPr lang="en-US" sz="2000" dirty="0">
              <a:solidFill>
                <a:srgbClr val="141DFF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264" y="1408093"/>
            <a:ext cx="8748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accent2"/>
                </a:solidFill>
                <a:latin typeface="Calibri"/>
                <a:cs typeface="Calibri"/>
              </a:rPr>
              <a:t>Equitable Rectangular Dissection</a:t>
            </a:r>
            <a:r>
              <a:rPr lang="en-US" sz="2800" dirty="0" smtClean="0">
                <a:solidFill>
                  <a:schemeClr val="accent2"/>
                </a:solidFill>
                <a:latin typeface="Calibri"/>
                <a:cs typeface="Calibri"/>
              </a:rPr>
              <a:t>:  </a:t>
            </a:r>
            <a:r>
              <a:rPr lang="en-US" sz="2800" dirty="0" smtClean="0">
                <a:latin typeface="Calibri"/>
                <a:cs typeface="Calibri"/>
              </a:rPr>
              <a:t>A partition of an </a:t>
            </a:r>
            <a:r>
              <a:rPr lang="en-US" sz="28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n x n </a:t>
            </a:r>
            <a:r>
              <a:rPr lang="en-US" sz="2800" dirty="0" smtClean="0">
                <a:latin typeface="Calibri"/>
                <a:cs typeface="Calibri"/>
              </a:rPr>
              <a:t>lattice region into </a:t>
            </a:r>
            <a:r>
              <a:rPr lang="en-US" sz="28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n</a:t>
            </a:r>
            <a:r>
              <a:rPr lang="en-US" sz="2800" i="1" baseline="300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2</a:t>
            </a:r>
            <a:r>
              <a:rPr lang="en-US" sz="28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/a</a:t>
            </a:r>
            <a:r>
              <a:rPr lang="en-US" sz="2800" dirty="0" smtClean="0">
                <a:latin typeface="Calibri"/>
                <a:cs typeface="Calibri"/>
              </a:rPr>
              <a:t> rectangles or area </a:t>
            </a:r>
            <a:r>
              <a:rPr lang="en-US" sz="2800" i="1" dirty="0">
                <a:solidFill>
                  <a:srgbClr val="141DFF"/>
                </a:solidFill>
                <a:latin typeface="Times New Roman"/>
                <a:cs typeface="Times New Roman"/>
              </a:rPr>
              <a:t>a</a:t>
            </a:r>
            <a:r>
              <a:rPr lang="en-US" sz="2800" dirty="0" smtClean="0">
                <a:latin typeface="Calibri"/>
                <a:cs typeface="Calibri"/>
              </a:rPr>
              <a:t> whose corners lie on lattice points.</a:t>
            </a:r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594619"/>
            <a:ext cx="2524492" cy="247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60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85800" y="1663701"/>
            <a:ext cx="7848600" cy="609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34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  <a:cs typeface="Times New Roman"/>
              </a:rPr>
              <a:t>Proof Sketches</a:t>
            </a:r>
            <a:endParaRPr lang="en-US" sz="4000" b="1" dirty="0">
              <a:solidFill>
                <a:srgbClr val="FFFFFF"/>
              </a:solidFill>
              <a:cs typeface="Times New Roman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1981200"/>
          </a:xfrm>
        </p:spPr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8064A2"/>
                </a:solidFill>
              </a:rPr>
              <a:t>(Dyadic) </a:t>
            </a:r>
            <a:r>
              <a:rPr lang="en-US" dirty="0" smtClean="0">
                <a:solidFill>
                  <a:schemeClr val="tx2"/>
                </a:solidFill>
              </a:rPr>
              <a:t>When </a:t>
            </a:r>
            <a:r>
              <a:rPr lang="en-US" dirty="0" err="1" smtClean="0">
                <a:solidFill>
                  <a:srgbClr val="8064A2"/>
                </a:solidFill>
              </a:rPr>
              <a:t>λ</a:t>
            </a:r>
            <a:r>
              <a:rPr lang="en-US" dirty="0">
                <a:solidFill>
                  <a:srgbClr val="8064A2"/>
                </a:solidFill>
              </a:rPr>
              <a:t> </a:t>
            </a:r>
            <a:r>
              <a:rPr lang="en-US" dirty="0" smtClean="0">
                <a:solidFill>
                  <a:srgbClr val="8064A2"/>
                </a:solidFill>
              </a:rPr>
              <a:t>&lt; 1</a:t>
            </a:r>
            <a:r>
              <a:rPr lang="en-US" dirty="0" smtClean="0">
                <a:solidFill>
                  <a:schemeClr val="tx2"/>
                </a:solidFill>
              </a:rPr>
              <a:t>, the edge-flip chain is </a:t>
            </a:r>
            <a:r>
              <a:rPr lang="en-US" dirty="0" smtClean="0">
                <a:solidFill>
                  <a:schemeClr val="accent3"/>
                </a:solidFill>
              </a:rPr>
              <a:t>poly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8064A2"/>
                </a:solidFill>
              </a:rPr>
              <a:t>(Both) </a:t>
            </a:r>
            <a:r>
              <a:rPr lang="en-US" dirty="0" smtClean="0">
                <a:solidFill>
                  <a:schemeClr val="tx2"/>
                </a:solidFill>
              </a:rPr>
              <a:t>When </a:t>
            </a:r>
            <a:r>
              <a:rPr lang="en-US" dirty="0" err="1" smtClean="0">
                <a:solidFill>
                  <a:schemeClr val="accent4"/>
                </a:solidFill>
              </a:rPr>
              <a:t>λ</a:t>
            </a:r>
            <a:r>
              <a:rPr lang="en-US" dirty="0" smtClean="0">
                <a:solidFill>
                  <a:schemeClr val="accent4"/>
                </a:solidFill>
              </a:rPr>
              <a:t> &gt; 1</a:t>
            </a:r>
            <a:r>
              <a:rPr lang="en-US" dirty="0" smtClean="0">
                <a:solidFill>
                  <a:schemeClr val="tx2"/>
                </a:solidFill>
              </a:rPr>
              <a:t>, the edge-flip chain is </a:t>
            </a:r>
            <a:r>
              <a:rPr lang="en-US" dirty="0" smtClean="0">
                <a:solidFill>
                  <a:schemeClr val="accent2"/>
                </a:solidFill>
              </a:rPr>
              <a:t>exp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8064A2"/>
                </a:solidFill>
              </a:rPr>
              <a:t>(General) </a:t>
            </a:r>
            <a:r>
              <a:rPr lang="en-US" dirty="0" smtClean="0">
                <a:solidFill>
                  <a:schemeClr val="tx2"/>
                </a:solidFill>
              </a:rPr>
              <a:t>When </a:t>
            </a:r>
            <a:r>
              <a:rPr lang="en-US" dirty="0" err="1" smtClean="0">
                <a:solidFill>
                  <a:srgbClr val="8064A2"/>
                </a:solidFill>
              </a:rPr>
              <a:t>λ</a:t>
            </a:r>
            <a:r>
              <a:rPr lang="en-US" dirty="0" smtClean="0">
                <a:solidFill>
                  <a:srgbClr val="8064A2"/>
                </a:solidFill>
              </a:rPr>
              <a:t> &lt; 1</a:t>
            </a:r>
            <a:r>
              <a:rPr lang="en-US" dirty="0" smtClean="0">
                <a:solidFill>
                  <a:schemeClr val="tx2"/>
                </a:solidFill>
              </a:rPr>
              <a:t>, the edge-flip chain is </a:t>
            </a:r>
            <a:r>
              <a:rPr lang="en-US" dirty="0" smtClean="0">
                <a:solidFill>
                  <a:srgbClr val="C0504D"/>
                </a:solidFill>
              </a:rPr>
              <a:t>exp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8192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38200" y="1524000"/>
            <a:ext cx="3810000" cy="685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WiT Presentation cop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179215"/>
            <a:ext cx="11469414" cy="1030585"/>
          </a:xfrm>
          <a:prstGeom prst="rect">
            <a:avLst/>
          </a:prstGeom>
        </p:spPr>
      </p:pic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1295400" y="167045"/>
            <a:ext cx="682040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44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Fast Mixing for Dyadic </a:t>
            </a:r>
            <a:r>
              <a:rPr lang="en-US" sz="4400" b="1" dirty="0" err="1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Tilings</a:t>
            </a:r>
            <a:endParaRPr lang="en-US" sz="44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13" name="Rectangle 11"/>
          <p:cNvSpPr>
            <a:spLocks/>
          </p:cNvSpPr>
          <p:nvPr/>
        </p:nvSpPr>
        <p:spPr bwMode="auto">
          <a:xfrm>
            <a:off x="304800" y="3276600"/>
            <a:ext cx="92202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 anchor="ctr"/>
          <a:lstStyle/>
          <a:p>
            <a:pPr marL="40182">
              <a:lnSpc>
                <a:spcPct val="50000"/>
              </a:lnSpc>
            </a:pPr>
            <a:r>
              <a:rPr lang="en-US" sz="2800" b="1" dirty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Proof </a:t>
            </a:r>
            <a:r>
              <a:rPr lang="en-US" sz="2800" b="1" dirty="0" smtClean="0">
                <a:solidFill>
                  <a:schemeClr val="tx2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Technique: </a:t>
            </a:r>
            <a:endParaRPr lang="en-US" sz="800" dirty="0" smtClean="0">
              <a:solidFill>
                <a:schemeClr val="tx2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  <a:p>
            <a:pPr marL="40182"/>
            <a:r>
              <a:rPr lang="en-US" sz="2400" dirty="0" smtClean="0">
                <a:latin typeface="Calibri"/>
                <a:ea typeface="ＭＳ Ｐゴシック" charset="0"/>
                <a:cs typeface="Calibri"/>
                <a:sym typeface="Times New Roman" charset="0"/>
              </a:rPr>
              <a:t>Path coupling with an exponential metric  </a:t>
            </a:r>
            <a:r>
              <a:rPr lang="en-US" dirty="0" smtClean="0">
                <a:solidFill>
                  <a:schemeClr val="accent6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[</a:t>
            </a:r>
            <a:r>
              <a:rPr lang="en-US" dirty="0" err="1" smtClean="0">
                <a:solidFill>
                  <a:schemeClr val="accent6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Bubley</a:t>
            </a:r>
            <a:r>
              <a:rPr lang="en-US" dirty="0" smtClean="0">
                <a:solidFill>
                  <a:schemeClr val="accent6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, Dyer] </a:t>
            </a:r>
            <a:r>
              <a:rPr lang="en-US" dirty="0" smtClean="0">
                <a:solidFill>
                  <a:schemeClr val="accent6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[Greenberg, </a:t>
            </a:r>
            <a:r>
              <a:rPr lang="en-US" dirty="0" smtClean="0">
                <a:solidFill>
                  <a:schemeClr val="accent6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Pascoe, R.]</a:t>
            </a:r>
            <a:endParaRPr lang="en-US" sz="2400" dirty="0" smtClean="0">
              <a:solidFill>
                <a:schemeClr val="accent6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7470" y="2514600"/>
            <a:ext cx="8521700" cy="10668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u="sng" dirty="0" err="1" smtClean="0">
                <a:solidFill>
                  <a:srgbClr val="1F497D"/>
                </a:solidFill>
                <a:latin typeface="Calibri"/>
                <a:cs typeface="Calibri"/>
              </a:rPr>
              <a:t>Thm</a:t>
            </a:r>
            <a:r>
              <a:rPr lang="en-US" sz="2800" b="1" dirty="0" smtClean="0">
                <a:solidFill>
                  <a:srgbClr val="1F497D"/>
                </a:solidFill>
                <a:latin typeface="Calibri"/>
                <a:cs typeface="Calibri"/>
              </a:rPr>
              <a:t>:</a:t>
            </a:r>
            <a:r>
              <a:rPr lang="en-US" sz="2400" dirty="0" smtClean="0">
                <a:solidFill>
                  <a:srgbClr val="1F497D"/>
                </a:solidFill>
                <a:latin typeface="Calibri"/>
                <a:cs typeface="Calibri"/>
              </a:rPr>
              <a:t>  </a:t>
            </a:r>
            <a:r>
              <a:rPr lang="en-US" sz="2800" dirty="0" smtClean="0">
                <a:latin typeface="Calibri"/>
                <a:cs typeface="Calibri"/>
              </a:rPr>
              <a:t>For </a:t>
            </a:r>
            <a:r>
              <a:rPr lang="en-US" sz="2800" dirty="0">
                <a:latin typeface="Calibri"/>
                <a:cs typeface="Calibri"/>
              </a:rPr>
              <a:t>any constant </a:t>
            </a:r>
            <a:r>
              <a:rPr lang="en-US" sz="2800" dirty="0" err="1">
                <a:latin typeface="Times New Roman"/>
                <a:cs typeface="Times New Roman"/>
              </a:rPr>
              <a:t>λ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&lt; </a:t>
            </a:r>
            <a:r>
              <a:rPr lang="en-US" sz="2800" dirty="0">
                <a:latin typeface="Times New Roman"/>
                <a:cs typeface="Times New Roman"/>
              </a:rPr>
              <a:t>1 </a:t>
            </a:r>
            <a:r>
              <a:rPr lang="en-US" sz="2800" dirty="0">
                <a:latin typeface="Calibri"/>
                <a:cs typeface="Calibri"/>
              </a:rPr>
              <a:t>, the edge-flip </a:t>
            </a:r>
            <a:r>
              <a:rPr lang="en-US" sz="2800" dirty="0" smtClean="0">
                <a:latin typeface="Calibri"/>
                <a:cs typeface="Calibri"/>
              </a:rPr>
              <a:t>chain on the </a:t>
            </a:r>
            <a:r>
              <a:rPr lang="en-US" sz="2800" dirty="0">
                <a:latin typeface="Calibri"/>
                <a:cs typeface="Calibri"/>
              </a:rPr>
              <a:t>	 </a:t>
            </a:r>
            <a:r>
              <a:rPr lang="en-US" sz="2800" dirty="0" smtClean="0">
                <a:latin typeface="Calibri"/>
                <a:cs typeface="Calibri"/>
              </a:rPr>
              <a:t>   set of dyadic </a:t>
            </a:r>
            <a:r>
              <a:rPr lang="en-US" sz="2800" dirty="0" err="1" smtClean="0">
                <a:latin typeface="Calibri"/>
                <a:cs typeface="Calibri"/>
              </a:rPr>
              <a:t>tilings</a:t>
            </a:r>
            <a:r>
              <a:rPr lang="en-US" sz="2800" dirty="0" smtClean="0">
                <a:latin typeface="Calibri"/>
                <a:cs typeface="Calibri"/>
              </a:rPr>
              <a:t> converges in time </a:t>
            </a:r>
            <a:r>
              <a:rPr lang="en-US" sz="2800" dirty="0" smtClean="0">
                <a:latin typeface="Times New Roman"/>
                <a:cs typeface="Times New Roman"/>
              </a:rPr>
              <a:t>O(</a:t>
            </a:r>
            <a:r>
              <a:rPr lang="en-US" sz="2800" i="1" dirty="0" smtClean="0">
                <a:latin typeface="Times New Roman"/>
                <a:cs typeface="Times New Roman"/>
              </a:rPr>
              <a:t>n</a:t>
            </a:r>
            <a:r>
              <a:rPr lang="en-US" sz="2800" baseline="30000" dirty="0" smtClean="0">
                <a:latin typeface="Times New Roman"/>
                <a:cs typeface="Times New Roman"/>
              </a:rPr>
              <a:t>2 </a:t>
            </a:r>
            <a:r>
              <a:rPr lang="en-US" sz="2800" dirty="0" smtClean="0">
                <a:latin typeface="Times New Roman"/>
                <a:cs typeface="Times New Roman"/>
              </a:rPr>
              <a:t>log </a:t>
            </a:r>
            <a:r>
              <a:rPr lang="en-US" sz="2800" i="1" dirty="0" smtClean="0">
                <a:latin typeface="Times New Roman"/>
                <a:cs typeface="Times New Roman"/>
              </a:rPr>
              <a:t>n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en-US" sz="2800" dirty="0" smtClean="0">
                <a:latin typeface="Calibri"/>
                <a:cs typeface="Calibri"/>
              </a:rPr>
              <a:t>.</a:t>
            </a:r>
            <a:endParaRPr lang="en-US" sz="2800" dirty="0">
              <a:solidFill>
                <a:srgbClr val="1F497D"/>
              </a:solidFill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466" y="4519424"/>
            <a:ext cx="86558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If two configurations differ by flipping edge  </a:t>
            </a:r>
            <a:r>
              <a:rPr lang="en-US" sz="24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f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  to edge  </a:t>
            </a:r>
            <a:r>
              <a:rPr lang="en-US" sz="24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, then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/>
              </a:rPr>
              <a:t> 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the distance between them is 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λ</a:t>
            </a:r>
            <a:r>
              <a:rPr lang="en-US" sz="2800" baseline="30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|f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|-|e|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ctangle 77"/>
          <p:cNvSpPr>
            <a:spLocks noChangeArrowheads="1"/>
          </p:cNvSpPr>
          <p:nvPr/>
        </p:nvSpPr>
        <p:spPr bwMode="auto">
          <a:xfrm>
            <a:off x="241466" y="540483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400" dirty="0" smtClean="0">
                <a:latin typeface="Calibri"/>
                <a:cs typeface="Calibri"/>
              </a:rPr>
              <a:t>The coupled configurations are get closer in expectation in each step.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1466" y="6190386"/>
            <a:ext cx="2433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(Rest is standard.)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699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11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838200" y="2209800"/>
            <a:ext cx="7366000" cy="609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2057400"/>
          </a:xfrm>
        </p:spPr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8064A2"/>
                </a:solidFill>
              </a:rPr>
              <a:t>(Dyadic) </a:t>
            </a:r>
            <a:r>
              <a:rPr lang="en-US" dirty="0" smtClean="0">
                <a:solidFill>
                  <a:schemeClr val="tx2"/>
                </a:solidFill>
              </a:rPr>
              <a:t>When </a:t>
            </a:r>
            <a:r>
              <a:rPr lang="en-US" dirty="0" err="1" smtClean="0">
                <a:solidFill>
                  <a:srgbClr val="8064A2"/>
                </a:solidFill>
              </a:rPr>
              <a:t>λ</a:t>
            </a:r>
            <a:r>
              <a:rPr lang="en-US" dirty="0" smtClean="0">
                <a:solidFill>
                  <a:srgbClr val="8064A2"/>
                </a:solidFill>
              </a:rPr>
              <a:t> &lt; 1</a:t>
            </a:r>
            <a:r>
              <a:rPr lang="en-US" dirty="0" smtClean="0">
                <a:solidFill>
                  <a:schemeClr val="tx2"/>
                </a:solidFill>
              </a:rPr>
              <a:t>, the edge-flip chain is </a:t>
            </a:r>
            <a:r>
              <a:rPr lang="en-US" dirty="0" smtClean="0">
                <a:solidFill>
                  <a:schemeClr val="accent3"/>
                </a:solidFill>
              </a:rPr>
              <a:t>fast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8064A2"/>
                </a:solidFill>
              </a:rPr>
              <a:t>(Both) </a:t>
            </a:r>
            <a:r>
              <a:rPr lang="en-US" dirty="0" smtClean="0">
                <a:solidFill>
                  <a:schemeClr val="tx2"/>
                </a:solidFill>
              </a:rPr>
              <a:t>When </a:t>
            </a:r>
            <a:r>
              <a:rPr lang="en-US" dirty="0" err="1" smtClean="0">
                <a:solidFill>
                  <a:schemeClr val="accent4"/>
                </a:solidFill>
              </a:rPr>
              <a:t>λ</a:t>
            </a:r>
            <a:r>
              <a:rPr lang="en-US" dirty="0" smtClean="0">
                <a:solidFill>
                  <a:schemeClr val="accent4"/>
                </a:solidFill>
              </a:rPr>
              <a:t> &gt; 1</a:t>
            </a:r>
            <a:r>
              <a:rPr lang="en-US" dirty="0" smtClean="0">
                <a:solidFill>
                  <a:schemeClr val="tx2"/>
                </a:solidFill>
              </a:rPr>
              <a:t>, the edge-flip chain is </a:t>
            </a:r>
            <a:r>
              <a:rPr lang="en-US" dirty="0" smtClean="0">
                <a:solidFill>
                  <a:schemeClr val="accent2"/>
                </a:solidFill>
              </a:rPr>
              <a:t>slow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8064A2"/>
                </a:solidFill>
              </a:rPr>
              <a:t>(General) </a:t>
            </a:r>
            <a:r>
              <a:rPr lang="en-US" dirty="0" smtClean="0">
                <a:solidFill>
                  <a:schemeClr val="tx2"/>
                </a:solidFill>
              </a:rPr>
              <a:t>When </a:t>
            </a:r>
            <a:r>
              <a:rPr lang="en-US" dirty="0" err="1" smtClean="0">
                <a:solidFill>
                  <a:srgbClr val="8064A2"/>
                </a:solidFill>
              </a:rPr>
              <a:t>λ</a:t>
            </a:r>
            <a:r>
              <a:rPr lang="en-US" dirty="0" smtClean="0">
                <a:solidFill>
                  <a:srgbClr val="8064A2"/>
                </a:solidFill>
              </a:rPr>
              <a:t> &lt; 1</a:t>
            </a:r>
            <a:r>
              <a:rPr lang="en-US" dirty="0" smtClean="0">
                <a:solidFill>
                  <a:schemeClr val="tx2"/>
                </a:solidFill>
              </a:rPr>
              <a:t>, the edge-flip chain is </a:t>
            </a:r>
            <a:r>
              <a:rPr lang="en-US" dirty="0" smtClean="0">
                <a:solidFill>
                  <a:srgbClr val="C0504D"/>
                </a:solidFill>
              </a:rPr>
              <a:t>slow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30" name="Rectangle 34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263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FF"/>
                </a:solidFill>
                <a:cs typeface="Times New Roman"/>
              </a:rPr>
              <a:t>Proof Sketches</a:t>
            </a:r>
            <a:endParaRPr lang="en-US" b="1" dirty="0">
              <a:solidFill>
                <a:srgbClr val="FFFFFF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61995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39" name="Rectangle 3"/>
          <p:cNvSpPr>
            <a:spLocks/>
          </p:cNvSpPr>
          <p:nvPr/>
        </p:nvSpPr>
        <p:spPr bwMode="auto">
          <a:xfrm>
            <a:off x="1981200" y="163792"/>
            <a:ext cx="6096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4400" dirty="0" smtClean="0">
                <a:solidFill>
                  <a:srgbClr val="FFFFFF"/>
                </a:solidFill>
                <a:latin typeface="+mj-lt"/>
                <a:ea typeface="ＭＳ Ｐゴシック" charset="0"/>
                <a:cs typeface="Times New Roman" charset="0"/>
                <a:sym typeface="Times New Roman" charset="0"/>
              </a:rPr>
              <a:t>Slow Mixing when </a:t>
            </a:r>
            <a:r>
              <a:rPr lang="en-US" sz="4400" dirty="0" err="1" smtClean="0">
                <a:solidFill>
                  <a:srgbClr val="FFFFFF"/>
                </a:solidFill>
                <a:latin typeface="+mj-lt"/>
                <a:ea typeface="ＭＳ Ｐゴシック" charset="0"/>
                <a:cs typeface="Times New Roman" charset="0"/>
                <a:sym typeface="Times New Roman" charset="0"/>
              </a:rPr>
              <a:t>λ</a:t>
            </a:r>
            <a:r>
              <a:rPr lang="en-US" sz="4400" dirty="0" smtClean="0">
                <a:solidFill>
                  <a:srgbClr val="FFFFFF"/>
                </a:solidFill>
                <a:latin typeface="+mj-lt"/>
                <a:ea typeface="ＭＳ Ｐゴシック" charset="0"/>
                <a:cs typeface="Times New Roman" charset="0"/>
                <a:sym typeface="Times New Roman" charset="0"/>
              </a:rPr>
              <a:t>&gt;1</a:t>
            </a:r>
            <a:endParaRPr lang="en-US" sz="4400" b="1" dirty="0">
              <a:solidFill>
                <a:schemeClr val="bg1"/>
              </a:solidFill>
              <a:latin typeface="Times New Roman" charset="0"/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sp>
        <p:nvSpPr>
          <p:cNvPr id="18" name="Rectangle 11"/>
          <p:cNvSpPr>
            <a:spLocks/>
          </p:cNvSpPr>
          <p:nvPr/>
        </p:nvSpPr>
        <p:spPr bwMode="auto">
          <a:xfrm>
            <a:off x="254000" y="2362200"/>
            <a:ext cx="8458200" cy="155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 anchor="ctr"/>
          <a:lstStyle/>
          <a:p>
            <a:pPr marL="40182"/>
            <a:r>
              <a:rPr lang="en-US" sz="2800" b="1" u="sng" dirty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Proof </a:t>
            </a:r>
            <a:r>
              <a:rPr lang="en-US" sz="2800" b="1" u="sng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idea</a:t>
            </a:r>
            <a:r>
              <a:rPr lang="en-US" sz="2800" b="1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:</a:t>
            </a:r>
            <a:r>
              <a:rPr lang="en-US" sz="2800" b="1" dirty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Show that a bottleneck exists.</a:t>
            </a:r>
            <a:endParaRPr lang="en-US" altLang="ja-JP" sz="2800" baseline="-25000" dirty="0" smtClean="0">
              <a:solidFill>
                <a:schemeClr val="tx2"/>
              </a:solidFill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8600" y="1371600"/>
            <a:ext cx="8686800" cy="10668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u="sng" dirty="0" err="1" smtClean="0">
                <a:solidFill>
                  <a:srgbClr val="1F497D"/>
                </a:solidFill>
                <a:latin typeface="Calibri"/>
                <a:cs typeface="Calibri"/>
              </a:rPr>
              <a:t>Thm</a:t>
            </a:r>
            <a:r>
              <a:rPr lang="en-US" sz="2800" b="1" dirty="0" smtClean="0">
                <a:solidFill>
                  <a:srgbClr val="1F497D"/>
                </a:solidFill>
                <a:latin typeface="Calibri"/>
                <a:cs typeface="Calibri"/>
              </a:rPr>
              <a:t>: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For any constant 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λ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&gt; 1 </a:t>
            </a:r>
            <a:r>
              <a:rPr lang="en-US" sz="2800" dirty="0">
                <a:latin typeface="Calibri"/>
                <a:cs typeface="Calibri"/>
              </a:rPr>
              <a:t>, the edge</a:t>
            </a:r>
            <a:r>
              <a:rPr lang="en-US" sz="2800" dirty="0" smtClean="0">
                <a:latin typeface="Calibri"/>
                <a:cs typeface="Calibri"/>
              </a:rPr>
              <a:t>-flip chain requires   </a:t>
            </a:r>
          </a:p>
          <a:p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         time  </a:t>
            </a:r>
            <a:r>
              <a:rPr lang="en-US" sz="2800" dirty="0" err="1" smtClean="0">
                <a:latin typeface="Times New Roman"/>
                <a:cs typeface="Times New Roman"/>
              </a:rPr>
              <a:t>exp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Ω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dirty="0">
                <a:latin typeface="Times New Roman"/>
                <a:cs typeface="Times New Roman"/>
              </a:rPr>
              <a:t>n</a:t>
            </a:r>
            <a:r>
              <a:rPr lang="en-US" sz="2800" baseline="30000" dirty="0">
                <a:latin typeface="Times New Roman"/>
                <a:cs typeface="Times New Roman"/>
              </a:rPr>
              <a:t>2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en-US" sz="2800" dirty="0">
                <a:latin typeface="Calibri"/>
                <a:cs typeface="Calibri"/>
              </a:rPr>
              <a:t>.</a:t>
            </a:r>
            <a:endParaRPr lang="en-US" sz="2800" dirty="0">
              <a:solidFill>
                <a:srgbClr val="1F497D"/>
              </a:solidFill>
              <a:latin typeface="Calibri"/>
              <a:cs typeface="Calibri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90800" y="3843635"/>
            <a:ext cx="4267200" cy="1828800"/>
            <a:chOff x="2590800" y="3843635"/>
            <a:chExt cx="4267200" cy="1828800"/>
          </a:xfrm>
        </p:grpSpPr>
        <p:sp>
          <p:nvSpPr>
            <p:cNvPr id="17" name="Rectangle 16"/>
            <p:cNvSpPr/>
            <p:nvPr/>
          </p:nvSpPr>
          <p:spPr>
            <a:xfrm>
              <a:off x="4419600" y="4605635"/>
              <a:ext cx="685800" cy="416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2590800" y="3843635"/>
              <a:ext cx="1905000" cy="18288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953000" y="3843635"/>
              <a:ext cx="1905000" cy="18288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420049" y="4524970"/>
              <a:ext cx="3899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</a:rPr>
                <a:t>S</a:t>
              </a:r>
              <a:endParaRPr lang="en-US" sz="2400" dirty="0">
                <a:solidFill>
                  <a:schemeClr val="tx2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15000" y="4529435"/>
              <a:ext cx="3899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</a:rPr>
                <a:t>S</a:t>
              </a:r>
              <a:endParaRPr lang="en-US" sz="2400" dirty="0">
                <a:solidFill>
                  <a:schemeClr val="tx2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5833872" y="4605635"/>
              <a:ext cx="152400" cy="0"/>
            </a:xfrm>
            <a:prstGeom prst="line">
              <a:avLst/>
            </a:prstGeom>
            <a:solidFill>
              <a:srgbClr val="BBE0E3"/>
            </a:solidFill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4400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590800" y="4876800"/>
            <a:ext cx="4267200" cy="1828800"/>
            <a:chOff x="2286000" y="4953000"/>
            <a:chExt cx="4267200" cy="1828800"/>
          </a:xfrm>
        </p:grpSpPr>
        <p:sp>
          <p:nvSpPr>
            <p:cNvPr id="5" name="Rectangle 4"/>
            <p:cNvSpPr/>
            <p:nvPr/>
          </p:nvSpPr>
          <p:spPr>
            <a:xfrm>
              <a:off x="4114800" y="5715000"/>
              <a:ext cx="685800" cy="416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286000" y="4953000"/>
              <a:ext cx="1905000" cy="18288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4648200" y="4953000"/>
              <a:ext cx="1905000" cy="18288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</p:grpSp>
      <p:sp>
        <p:nvSpPr>
          <p:cNvPr id="9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1295400" y="152400"/>
            <a:ext cx="7467600" cy="677108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4400" dirty="0" smtClean="0">
                <a:solidFill>
                  <a:srgbClr val="FFFFFF"/>
                </a:solidFill>
                <a:latin typeface="+mj-lt"/>
                <a:ea typeface="ＭＳ Ｐゴシック" charset="0"/>
                <a:cs typeface="Times New Roman" charset="0"/>
                <a:sym typeface="Times New Roman" charset="0"/>
              </a:rPr>
              <a:t> The Bottleneck when </a:t>
            </a:r>
            <a:r>
              <a:rPr lang="en-US" sz="4400" dirty="0" err="1">
                <a:solidFill>
                  <a:schemeClr val="bg1"/>
                </a:solidFill>
              </a:rPr>
              <a:t>λ</a:t>
            </a:r>
            <a:r>
              <a:rPr lang="en-US" sz="4400" dirty="0">
                <a:solidFill>
                  <a:schemeClr val="bg1"/>
                </a:solidFill>
              </a:rPr>
              <a:t> &gt; 1</a:t>
            </a:r>
            <a:endParaRPr lang="en-US" sz="4400" b="1" dirty="0">
              <a:solidFill>
                <a:schemeClr val="bg1"/>
              </a:solidFill>
              <a:latin typeface="Times New Roman" charset="0"/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sp>
        <p:nvSpPr>
          <p:cNvPr id="11" name="Bent Arrow 10"/>
          <p:cNvSpPr/>
          <p:nvPr/>
        </p:nvSpPr>
        <p:spPr bwMode="auto">
          <a:xfrm flipV="1">
            <a:off x="1828800" y="4648200"/>
            <a:ext cx="1447800" cy="1066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5528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5800" y="5715000"/>
            <a:ext cx="20574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/>
              <a:t>At least one   </a:t>
            </a:r>
          </a:p>
          <a:p>
            <a:r>
              <a:rPr lang="en-US" sz="2000" dirty="0" smtClean="0"/>
              <a:t>1 x n rectangle</a:t>
            </a:r>
            <a:endParaRPr lang="en-US" sz="2000" dirty="0"/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Arial" charset="0"/>
            </a:endParaRPr>
          </a:p>
        </p:txBody>
      </p:sp>
      <p:sp>
        <p:nvSpPr>
          <p:cNvPr id="20" name="Bent Arrow 19"/>
          <p:cNvSpPr/>
          <p:nvPr/>
        </p:nvSpPr>
        <p:spPr bwMode="auto">
          <a:xfrm flipH="1" flipV="1">
            <a:off x="6172200" y="4648200"/>
            <a:ext cx="1447800" cy="12192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5528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495800" y="4724400"/>
            <a:ext cx="533400" cy="7620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3733800" y="3810000"/>
            <a:ext cx="2133600" cy="762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/>
              <a:t>No 1 x n or n x 1 rectangles</a:t>
            </a:r>
            <a:endParaRPr lang="en-US" sz="2000" dirty="0"/>
          </a:p>
        </p:txBody>
      </p:sp>
      <p:pic>
        <p:nvPicPr>
          <p:cNvPr id="17" name="Picture 16" descr="generateImag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12"/>
          <a:stretch/>
        </p:blipFill>
        <p:spPr>
          <a:xfrm>
            <a:off x="228600" y="1828800"/>
            <a:ext cx="2743200" cy="2618943"/>
          </a:xfrm>
          <a:prstGeom prst="rect">
            <a:avLst/>
          </a:prstGeom>
        </p:spPr>
      </p:pic>
      <p:pic>
        <p:nvPicPr>
          <p:cNvPr id="18" name="Picture 17" descr="generateIm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56"/>
          <a:stretch/>
        </p:blipFill>
        <p:spPr>
          <a:xfrm rot="16200000">
            <a:off x="6236718" y="1736139"/>
            <a:ext cx="2738420" cy="2618943"/>
          </a:xfrm>
          <a:prstGeom prst="rect">
            <a:avLst/>
          </a:prstGeom>
        </p:spPr>
      </p:pic>
      <p:pic>
        <p:nvPicPr>
          <p:cNvPr id="22" name="Picture 21" descr="generateImage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81"/>
          <a:stretch/>
        </p:blipFill>
        <p:spPr>
          <a:xfrm>
            <a:off x="3521717" y="1371600"/>
            <a:ext cx="2345683" cy="2263088"/>
          </a:xfrm>
          <a:prstGeom prst="rect">
            <a:avLst/>
          </a:prstGeom>
        </p:spPr>
      </p:pic>
      <p:sp>
        <p:nvSpPr>
          <p:cNvPr id="24" name="Rounded Rectangle 23"/>
          <p:cNvSpPr/>
          <p:nvPr/>
        </p:nvSpPr>
        <p:spPr bwMode="auto">
          <a:xfrm>
            <a:off x="6400800" y="5867400"/>
            <a:ext cx="20574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/>
              <a:t>At least one   </a:t>
            </a:r>
          </a:p>
          <a:p>
            <a:r>
              <a:rPr lang="en-US" sz="2000" dirty="0" smtClean="0"/>
              <a:t>n x 1 rectangle</a:t>
            </a:r>
            <a:endParaRPr lang="en-US" sz="2400" dirty="0"/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8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1295400" y="152400"/>
            <a:ext cx="7467600" cy="677108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4400" dirty="0" smtClean="0">
                <a:solidFill>
                  <a:srgbClr val="FFFFFF"/>
                </a:solidFill>
                <a:latin typeface="+mj-lt"/>
                <a:ea typeface="ＭＳ Ｐゴシック" charset="0"/>
                <a:cs typeface="Times New Roman" charset="0"/>
                <a:sym typeface="Times New Roman" charset="0"/>
              </a:rPr>
              <a:t> The Bottleneck when </a:t>
            </a:r>
            <a:r>
              <a:rPr lang="en-US" sz="4400" dirty="0" err="1">
                <a:solidFill>
                  <a:schemeClr val="bg1"/>
                </a:solidFill>
              </a:rPr>
              <a:t>λ</a:t>
            </a:r>
            <a:r>
              <a:rPr lang="en-US" sz="4400" dirty="0">
                <a:solidFill>
                  <a:schemeClr val="bg1"/>
                </a:solidFill>
              </a:rPr>
              <a:t> &gt; 1</a:t>
            </a:r>
            <a:endParaRPr lang="en-US" sz="4400" b="1" dirty="0">
              <a:solidFill>
                <a:schemeClr val="bg1"/>
              </a:solidFill>
              <a:latin typeface="Times New Roman" charset="0"/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52600" y="1371600"/>
            <a:ext cx="6136105" cy="3657600"/>
            <a:chOff x="228600" y="1371600"/>
            <a:chExt cx="8686799" cy="5334000"/>
          </a:xfrm>
        </p:grpSpPr>
        <p:grpSp>
          <p:nvGrpSpPr>
            <p:cNvPr id="3" name="Group 2"/>
            <p:cNvGrpSpPr/>
            <p:nvPr/>
          </p:nvGrpSpPr>
          <p:grpSpPr>
            <a:xfrm>
              <a:off x="2590800" y="4876800"/>
              <a:ext cx="4267200" cy="1828800"/>
              <a:chOff x="2286000" y="4953000"/>
              <a:chExt cx="4267200" cy="18288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4114800" y="5715000"/>
                <a:ext cx="685800" cy="41650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 bwMode="auto">
              <a:xfrm>
                <a:off x="2286000" y="4953000"/>
                <a:ext cx="1905000" cy="18288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endParaRPr>
              </a:p>
            </p:txBody>
          </p:sp>
          <p:sp>
            <p:nvSpPr>
              <p:cNvPr id="7" name="Oval 6"/>
              <p:cNvSpPr/>
              <p:nvPr/>
            </p:nvSpPr>
            <p:spPr bwMode="auto">
              <a:xfrm>
                <a:off x="4648200" y="4953000"/>
                <a:ext cx="1905000" cy="18288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ヒラギノ角ゴ ProN W3" charset="0"/>
                  <a:cs typeface="ヒラギノ角ゴ ProN W3" charset="0"/>
                  <a:sym typeface="Arial" charset="0"/>
                </a:endParaRPr>
              </a:p>
            </p:txBody>
          </p:sp>
        </p:grpSp>
        <p:sp>
          <p:nvSpPr>
            <p:cNvPr id="11" name="Bent Arrow 10"/>
            <p:cNvSpPr/>
            <p:nvPr/>
          </p:nvSpPr>
          <p:spPr bwMode="auto">
            <a:xfrm flipV="1">
              <a:off x="1828800" y="4648200"/>
              <a:ext cx="1447800" cy="10668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5528"/>
              </a:avLst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685800" y="5715000"/>
              <a:ext cx="2057400" cy="990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dirty="0" smtClean="0"/>
                <a:t>≥ </a:t>
              </a:r>
              <a:r>
                <a:rPr lang="en-US" sz="1600" dirty="0" smtClean="0"/>
                <a:t>one   1 x n rectangle</a:t>
              </a:r>
              <a:endParaRPr lang="en-US" sz="1600" dirty="0"/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sym typeface="Arial" charset="0"/>
              </a:endParaRPr>
            </a:p>
          </p:txBody>
        </p:sp>
        <p:sp>
          <p:nvSpPr>
            <p:cNvPr id="20" name="Bent Arrow 19"/>
            <p:cNvSpPr/>
            <p:nvPr/>
          </p:nvSpPr>
          <p:spPr bwMode="auto">
            <a:xfrm flipH="1" flipV="1">
              <a:off x="6172200" y="4648200"/>
              <a:ext cx="1447800" cy="12192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5528"/>
              </a:avLst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16" name="Down Arrow 15"/>
            <p:cNvSpPr/>
            <p:nvPr/>
          </p:nvSpPr>
          <p:spPr bwMode="auto">
            <a:xfrm>
              <a:off x="4495800" y="4724400"/>
              <a:ext cx="533400" cy="762000"/>
            </a:xfrm>
            <a:prstGeom prst="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3437714" y="3809999"/>
              <a:ext cx="2667001" cy="9144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1600" dirty="0" smtClean="0"/>
                <a:t>No 1 x n or n x 1 rectangles</a:t>
              </a:r>
              <a:endParaRPr lang="en-US" sz="1600" dirty="0"/>
            </a:p>
          </p:txBody>
        </p:sp>
        <p:pic>
          <p:nvPicPr>
            <p:cNvPr id="17" name="Picture 16" descr="generateImage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812"/>
            <a:stretch/>
          </p:blipFill>
          <p:spPr>
            <a:xfrm>
              <a:off x="228600" y="1828800"/>
              <a:ext cx="2743200" cy="2618943"/>
            </a:xfrm>
            <a:prstGeom prst="rect">
              <a:avLst/>
            </a:prstGeom>
          </p:spPr>
        </p:pic>
        <p:pic>
          <p:nvPicPr>
            <p:cNvPr id="18" name="Picture 17" descr="generateImage.pdf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956"/>
            <a:stretch/>
          </p:blipFill>
          <p:spPr>
            <a:xfrm rot="16200000">
              <a:off x="6236718" y="1736139"/>
              <a:ext cx="2738420" cy="2618943"/>
            </a:xfrm>
            <a:prstGeom prst="rect">
              <a:avLst/>
            </a:prstGeom>
          </p:spPr>
        </p:pic>
        <p:pic>
          <p:nvPicPr>
            <p:cNvPr id="22" name="Picture 21" descr="generateImage.pd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681"/>
            <a:stretch/>
          </p:blipFill>
          <p:spPr>
            <a:xfrm>
              <a:off x="3521717" y="1371600"/>
              <a:ext cx="2345683" cy="2263088"/>
            </a:xfrm>
            <a:prstGeom prst="rect">
              <a:avLst/>
            </a:prstGeom>
          </p:spPr>
        </p:pic>
        <p:sp>
          <p:nvSpPr>
            <p:cNvPr id="24" name="Rounded Rectangle 23"/>
            <p:cNvSpPr/>
            <p:nvPr/>
          </p:nvSpPr>
          <p:spPr bwMode="auto">
            <a:xfrm>
              <a:off x="6400800" y="5867400"/>
              <a:ext cx="2057400" cy="8382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1600" dirty="0" smtClean="0"/>
                <a:t>≥ one   n x 1 rectangle</a:t>
              </a:r>
              <a:endParaRPr lang="en-US" dirty="0"/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sym typeface="Arial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248672" y="5202704"/>
            <a:ext cx="2725000" cy="593586"/>
            <a:chOff x="3898900" y="5581134"/>
            <a:chExt cx="2725000" cy="593586"/>
          </a:xfrm>
        </p:grpSpPr>
        <p:sp>
          <p:nvSpPr>
            <p:cNvPr id="4" name="TextBox 3"/>
            <p:cNvSpPr txBox="1"/>
            <p:nvPr/>
          </p:nvSpPr>
          <p:spPr>
            <a:xfrm>
              <a:off x="3898900" y="5651500"/>
              <a:ext cx="27250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  <a:latin typeface="Symbol" charset="2"/>
                  <a:cs typeface="Symbol" charset="2"/>
                </a:rPr>
                <a:t>≤ </a:t>
              </a:r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  <a:cs typeface="Symbol" charset="2"/>
                </a:rPr>
                <a:t>(</a:t>
              </a:r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  <a:latin typeface="Symbol" charset="2"/>
                  <a:cs typeface="Symbol" charset="2"/>
                </a:rPr>
                <a:t>l</a:t>
              </a:r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  <a:cs typeface="Symbol" charset="2"/>
                </a:rPr>
                <a:t>        )(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cs typeface="Symbol" charset="2"/>
                </a:rPr>
                <a:t>log n</a:t>
              </a:r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  <a:cs typeface="Symbol" charset="2"/>
                </a:rPr>
                <a:t>)</a:t>
              </a:r>
              <a:r>
                <a:rPr lang="en-US" sz="2800" baseline="30000" dirty="0" smtClean="0">
                  <a:solidFill>
                    <a:schemeClr val="accent6">
                      <a:lumMod val="75000"/>
                    </a:schemeClr>
                  </a:solidFill>
                  <a:cs typeface="Symbol" charset="2"/>
                </a:rPr>
                <a:t>n </a:t>
              </a:r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  <a:cs typeface="Symbol" charset="2"/>
                </a:rPr>
                <a:t>      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  <a:latin typeface="Symbol" charset="2"/>
                <a:cs typeface="Symbol" charset="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343400" y="5581134"/>
              <a:ext cx="1100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E46C0A"/>
                  </a:solidFill>
                </a:rPr>
                <a:t> </a:t>
              </a:r>
              <a:r>
                <a:rPr lang="en-US" sz="800" dirty="0" smtClean="0">
                  <a:solidFill>
                    <a:srgbClr val="E46C0A"/>
                  </a:solidFill>
                </a:rPr>
                <a:t> </a:t>
              </a:r>
              <a:r>
                <a:rPr lang="en-US" dirty="0" smtClean="0">
                  <a:solidFill>
                    <a:srgbClr val="E46C0A"/>
                  </a:solidFill>
                </a:rPr>
                <a:t>(n</a:t>
              </a:r>
              <a:r>
                <a:rPr lang="en-US" baseline="30000" dirty="0" smtClean="0">
                  <a:solidFill>
                    <a:srgbClr val="E46C0A"/>
                  </a:solidFill>
                </a:rPr>
                <a:t>2</a:t>
              </a:r>
              <a:r>
                <a:rPr lang="en-US" dirty="0" smtClean="0">
                  <a:solidFill>
                    <a:srgbClr val="E46C0A"/>
                  </a:solidFill>
                </a:rPr>
                <a:t>+4)/2</a:t>
              </a:r>
              <a:endParaRPr lang="en-US" dirty="0">
                <a:solidFill>
                  <a:srgbClr val="E46C0A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428214" y="5702300"/>
            <a:ext cx="1334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141DFF"/>
                </a:solidFill>
              </a:rPr>
              <a:t>≥ </a:t>
            </a:r>
            <a:r>
              <a:rPr lang="en-US" sz="2800" dirty="0" err="1" smtClean="0">
                <a:solidFill>
                  <a:srgbClr val="141DFF"/>
                </a:solidFill>
                <a:latin typeface="Symbol" charset="2"/>
                <a:cs typeface="Symbol" charset="2"/>
              </a:rPr>
              <a:t>l</a:t>
            </a:r>
            <a:r>
              <a:rPr lang="en-US" sz="2800" baseline="30000" dirty="0" err="1" smtClean="0">
                <a:solidFill>
                  <a:srgbClr val="141DFF"/>
                </a:solidFill>
                <a:cs typeface="Symbol" charset="2"/>
              </a:rPr>
              <a:t>n</a:t>
            </a:r>
            <a:r>
              <a:rPr lang="en-US" sz="2800" baseline="30000" dirty="0" smtClean="0">
                <a:solidFill>
                  <a:srgbClr val="141DFF"/>
                </a:solidFill>
                <a:cs typeface="Symbol" charset="2"/>
              </a:rPr>
              <a:t>(n+1) </a:t>
            </a:r>
            <a:r>
              <a:rPr lang="en-US" sz="2800" dirty="0" smtClean="0">
                <a:solidFill>
                  <a:srgbClr val="141DFF"/>
                </a:solidFill>
              </a:rPr>
              <a:t>  </a:t>
            </a:r>
            <a:endParaRPr lang="en-US" sz="2800" dirty="0">
              <a:solidFill>
                <a:srgbClr val="141D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55532" y="5715000"/>
            <a:ext cx="1334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≥ </a:t>
            </a:r>
            <a:r>
              <a:rPr lang="en-US" sz="2800" dirty="0" err="1" smtClean="0">
                <a:solidFill>
                  <a:srgbClr val="FF0000"/>
                </a:solidFill>
                <a:latin typeface="Symbol" charset="2"/>
                <a:cs typeface="Symbol" charset="2"/>
              </a:rPr>
              <a:t>l</a:t>
            </a:r>
            <a:r>
              <a:rPr lang="en-US" sz="2800" baseline="30000" dirty="0" err="1" smtClean="0">
                <a:solidFill>
                  <a:srgbClr val="FF0000"/>
                </a:solidFill>
                <a:cs typeface="Symbol" charset="2"/>
              </a:rPr>
              <a:t>n</a:t>
            </a:r>
            <a:r>
              <a:rPr lang="en-US" sz="2800" baseline="30000" dirty="0" smtClean="0">
                <a:solidFill>
                  <a:srgbClr val="FF0000"/>
                </a:solidFill>
                <a:cs typeface="Symbol" charset="2"/>
              </a:rPr>
              <a:t>(n+1) 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955217" y="4454434"/>
            <a:ext cx="0" cy="80336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5793866" y="4454434"/>
            <a:ext cx="2094841" cy="1260567"/>
          </a:xfrm>
          <a:prstGeom prst="straightConnector1">
            <a:avLst/>
          </a:prstGeom>
          <a:ln>
            <a:solidFill>
              <a:srgbClr val="141D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276600" y="4454434"/>
            <a:ext cx="802163" cy="134185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22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863600" y="2743200"/>
            <a:ext cx="7747000" cy="609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2285999"/>
          </a:xfrm>
        </p:spPr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8064A2"/>
                </a:solidFill>
              </a:rPr>
              <a:t>(Dyadic) </a:t>
            </a:r>
            <a:r>
              <a:rPr lang="en-US" dirty="0" smtClean="0">
                <a:solidFill>
                  <a:schemeClr val="tx2"/>
                </a:solidFill>
              </a:rPr>
              <a:t>When </a:t>
            </a:r>
            <a:r>
              <a:rPr lang="en-US" dirty="0" err="1" smtClean="0">
                <a:solidFill>
                  <a:srgbClr val="8064A2"/>
                </a:solidFill>
              </a:rPr>
              <a:t>λ</a:t>
            </a:r>
            <a:r>
              <a:rPr lang="en-US" dirty="0" smtClean="0">
                <a:solidFill>
                  <a:srgbClr val="8064A2"/>
                </a:solidFill>
              </a:rPr>
              <a:t> &lt; 1</a:t>
            </a:r>
            <a:r>
              <a:rPr lang="en-US" dirty="0" smtClean="0">
                <a:solidFill>
                  <a:schemeClr val="tx2"/>
                </a:solidFill>
              </a:rPr>
              <a:t>, the edge-flip chain is </a:t>
            </a:r>
            <a:r>
              <a:rPr lang="en-US" dirty="0" smtClean="0">
                <a:solidFill>
                  <a:schemeClr val="accent3"/>
                </a:solidFill>
              </a:rPr>
              <a:t>fast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8064A2"/>
                </a:solidFill>
              </a:rPr>
              <a:t>(Both) </a:t>
            </a:r>
            <a:r>
              <a:rPr lang="en-US" dirty="0" smtClean="0">
                <a:solidFill>
                  <a:schemeClr val="tx2"/>
                </a:solidFill>
              </a:rPr>
              <a:t>When </a:t>
            </a:r>
            <a:r>
              <a:rPr lang="en-US" dirty="0" err="1" smtClean="0">
                <a:solidFill>
                  <a:schemeClr val="accent4"/>
                </a:solidFill>
              </a:rPr>
              <a:t>λ</a:t>
            </a:r>
            <a:r>
              <a:rPr lang="en-US" dirty="0" smtClean="0">
                <a:solidFill>
                  <a:schemeClr val="accent4"/>
                </a:solidFill>
              </a:rPr>
              <a:t> &gt; 1</a:t>
            </a:r>
            <a:r>
              <a:rPr lang="en-US" dirty="0" smtClean="0">
                <a:solidFill>
                  <a:schemeClr val="tx2"/>
                </a:solidFill>
              </a:rPr>
              <a:t>, the edge-flip chain is </a:t>
            </a:r>
            <a:r>
              <a:rPr lang="en-US" dirty="0" smtClean="0">
                <a:solidFill>
                  <a:schemeClr val="accent2"/>
                </a:solidFill>
              </a:rPr>
              <a:t>slow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8064A2"/>
                </a:solidFill>
              </a:rPr>
              <a:t>(General) </a:t>
            </a:r>
            <a:r>
              <a:rPr lang="en-US" dirty="0" smtClean="0">
                <a:solidFill>
                  <a:schemeClr val="tx2"/>
                </a:solidFill>
              </a:rPr>
              <a:t>When </a:t>
            </a:r>
            <a:r>
              <a:rPr lang="en-US" dirty="0" err="1" smtClean="0">
                <a:solidFill>
                  <a:srgbClr val="8064A2"/>
                </a:solidFill>
              </a:rPr>
              <a:t>λ</a:t>
            </a:r>
            <a:r>
              <a:rPr lang="en-US" dirty="0" smtClean="0">
                <a:solidFill>
                  <a:srgbClr val="8064A2"/>
                </a:solidFill>
              </a:rPr>
              <a:t> &lt; 1</a:t>
            </a:r>
            <a:r>
              <a:rPr lang="en-US" dirty="0" smtClean="0">
                <a:solidFill>
                  <a:schemeClr val="tx2"/>
                </a:solidFill>
              </a:rPr>
              <a:t>, the edge-flip chain is </a:t>
            </a:r>
            <a:r>
              <a:rPr lang="en-US" dirty="0" smtClean="0">
                <a:solidFill>
                  <a:srgbClr val="C0504D"/>
                </a:solidFill>
              </a:rPr>
              <a:t>slow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30" name="Rectangle 34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FF"/>
                </a:solidFill>
                <a:cs typeface="Times New Roman"/>
              </a:rPr>
              <a:t>Proof Sketches</a:t>
            </a:r>
            <a:endParaRPr lang="en-US" b="1" dirty="0">
              <a:solidFill>
                <a:srgbClr val="FFFFFF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67707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863600" y="1447800"/>
            <a:ext cx="393700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WiT Presentation cop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143000"/>
            <a:ext cx="12268200" cy="1066800"/>
          </a:xfrm>
          <a:prstGeom prst="rect">
            <a:avLst/>
          </a:prstGeom>
        </p:spPr>
      </p:pic>
      <p:sp>
        <p:nvSpPr>
          <p:cNvPr id="39937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39" name="Rectangle 3"/>
          <p:cNvSpPr>
            <a:spLocks/>
          </p:cNvSpPr>
          <p:nvPr/>
        </p:nvSpPr>
        <p:spPr bwMode="auto">
          <a:xfrm>
            <a:off x="0" y="163792"/>
            <a:ext cx="9144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400" dirty="0" smtClean="0">
                <a:solidFill>
                  <a:srgbClr val="FFFFFF"/>
                </a:solidFill>
                <a:latin typeface="+mj-lt"/>
                <a:ea typeface="ＭＳ Ｐゴシック" charset="0"/>
                <a:cs typeface="Times New Roman" charset="0"/>
                <a:sym typeface="Times New Roman" charset="0"/>
              </a:rPr>
              <a:t>Slow Mixing </a:t>
            </a:r>
            <a:r>
              <a:rPr lang="en-US" sz="4400" dirty="0" err="1" smtClean="0">
                <a:solidFill>
                  <a:srgbClr val="FFFFFF"/>
                </a:solidFill>
                <a:latin typeface="+mj-lt"/>
                <a:ea typeface="ＭＳ Ｐゴシック" charset="0"/>
                <a:cs typeface="Times New Roman" charset="0"/>
                <a:sym typeface="Times New Roman" charset="0"/>
              </a:rPr>
              <a:t>λ</a:t>
            </a:r>
            <a:r>
              <a:rPr lang="en-US" sz="4400" dirty="0" smtClean="0">
                <a:solidFill>
                  <a:srgbClr val="FFFFFF"/>
                </a:solidFill>
                <a:latin typeface="+mj-lt"/>
                <a:ea typeface="ＭＳ Ｐゴシック" charset="0"/>
                <a:cs typeface="Times New Roman" charset="0"/>
                <a:sym typeface="Times New Roman" charset="0"/>
              </a:rPr>
              <a:t>&lt;1, Gen. Rect. Dis.</a:t>
            </a:r>
            <a:endParaRPr lang="en-US" sz="4400" b="1" dirty="0">
              <a:solidFill>
                <a:schemeClr val="bg1"/>
              </a:solidFill>
              <a:latin typeface="Times New Roman" charset="0"/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sp>
        <p:nvSpPr>
          <p:cNvPr id="18" name="Rectangle 11"/>
          <p:cNvSpPr>
            <a:spLocks/>
          </p:cNvSpPr>
          <p:nvPr/>
        </p:nvSpPr>
        <p:spPr bwMode="auto">
          <a:xfrm>
            <a:off x="228600" y="3124200"/>
            <a:ext cx="8382000" cy="155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 anchor="ctr"/>
          <a:lstStyle/>
          <a:p>
            <a:pPr marL="40182">
              <a:lnSpc>
                <a:spcPct val="50000"/>
              </a:lnSpc>
            </a:pPr>
            <a:r>
              <a:rPr lang="en-US" sz="2800" b="1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 </a:t>
            </a:r>
            <a:r>
              <a:rPr lang="en-US" sz="2800" b="1" u="sng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Proof idea</a:t>
            </a:r>
            <a:r>
              <a:rPr lang="en-US" sz="2800" b="1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:</a:t>
            </a:r>
            <a:r>
              <a:rPr lang="en-US" sz="2800" b="1" dirty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a typeface="ＭＳ Ｐゴシック" charset="0"/>
                <a:cs typeface="Times New Roman" charset="0"/>
                <a:sym typeface="Times New Roman" charset="0"/>
              </a:rPr>
              <a:t>It is hard to remove two well-separated bars.</a:t>
            </a:r>
            <a:endParaRPr lang="en-US" altLang="ja-JP" sz="2400" baseline="-25000" dirty="0" smtClean="0">
              <a:solidFill>
                <a:schemeClr val="tx2"/>
              </a:solidFill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8600" y="2362200"/>
            <a:ext cx="8686800" cy="10668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u="sng" dirty="0" err="1" smtClean="0">
                <a:solidFill>
                  <a:srgbClr val="1F497D"/>
                </a:solidFill>
              </a:rPr>
              <a:t>Thm</a:t>
            </a:r>
            <a:r>
              <a:rPr lang="en-US" sz="2800" dirty="0" smtClean="0">
                <a:solidFill>
                  <a:srgbClr val="1F497D"/>
                </a:solidFill>
              </a:rPr>
              <a:t>: </a:t>
            </a:r>
            <a:r>
              <a:rPr lang="en-US" sz="2400" dirty="0">
                <a:latin typeface="Calibri"/>
                <a:cs typeface="Calibri"/>
              </a:rPr>
              <a:t>For any constant </a:t>
            </a:r>
            <a:r>
              <a:rPr lang="en-US" sz="2400" dirty="0">
                <a:latin typeface="Times New Roman"/>
                <a:cs typeface="Times New Roman"/>
              </a:rPr>
              <a:t>λ </a:t>
            </a:r>
            <a:r>
              <a:rPr lang="en-US" sz="2400" dirty="0" smtClean="0">
                <a:latin typeface="Times New Roman"/>
                <a:cs typeface="Times New Roman"/>
              </a:rPr>
              <a:t>&lt; </a:t>
            </a:r>
            <a:r>
              <a:rPr lang="en-US" sz="2400" dirty="0">
                <a:latin typeface="Times New Roman"/>
                <a:cs typeface="Times New Roman"/>
              </a:rPr>
              <a:t>1 </a:t>
            </a:r>
            <a:r>
              <a:rPr lang="en-US" sz="2400" dirty="0">
                <a:latin typeface="Calibri"/>
                <a:cs typeface="Calibri"/>
              </a:rPr>
              <a:t>, the edge-flip </a:t>
            </a:r>
            <a:r>
              <a:rPr lang="en-US" sz="2400" dirty="0" smtClean="0">
                <a:latin typeface="Calibri"/>
                <a:cs typeface="Calibri"/>
              </a:rPr>
              <a:t>chain on</a:t>
            </a:r>
          </a:p>
          <a:p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dirty="0" smtClean="0">
                <a:latin typeface="Calibri"/>
                <a:cs typeface="Calibri"/>
              </a:rPr>
              <a:t>	rectangular dissections requires time  </a:t>
            </a:r>
            <a:r>
              <a:rPr lang="en-US" sz="2400" dirty="0" err="1" smtClean="0">
                <a:latin typeface="Times New Roman"/>
                <a:cs typeface="Times New Roman"/>
              </a:rPr>
              <a:t>exp</a:t>
            </a:r>
            <a:r>
              <a:rPr lang="en-US" sz="10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dirty="0" err="1" smtClean="0">
                <a:latin typeface="Times New Roman"/>
                <a:cs typeface="Times New Roman"/>
              </a:rPr>
              <a:t>Ω</a:t>
            </a:r>
            <a:r>
              <a:rPr lang="en-US" sz="1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latin typeface="Times New Roman"/>
                <a:cs typeface="Times New Roman"/>
              </a:rPr>
              <a:t> log </a:t>
            </a:r>
            <a:r>
              <a:rPr lang="en-US" sz="2400" i="1" dirty="0" smtClean="0"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Calibri"/>
                <a:cs typeface="Calibri"/>
              </a:rPr>
              <a:t>.</a:t>
            </a:r>
            <a:endParaRPr lang="en-US" sz="2400" dirty="0">
              <a:solidFill>
                <a:srgbClr val="1F497D"/>
              </a:solidFill>
              <a:latin typeface="Calibri"/>
              <a:cs typeface="Calibri"/>
            </a:endParaRPr>
          </a:p>
        </p:txBody>
      </p:sp>
      <p:pic>
        <p:nvPicPr>
          <p:cNvPr id="2" name="Picture 1" descr="generateIm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65"/>
          <a:stretch/>
        </p:blipFill>
        <p:spPr>
          <a:xfrm>
            <a:off x="914400" y="4267200"/>
            <a:ext cx="1981200" cy="18589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09900" y="40386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Key Ideas: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In order to remove a “bar” you need two bars next to each other.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If you have 2 separated bars, you must also have lots of other thin rectangles.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alibri"/>
              <a:cs typeface="Calibri"/>
            </a:endParaRPr>
          </a:p>
          <a:p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856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4220879" y="4180350"/>
            <a:ext cx="2605017" cy="1828809"/>
            <a:chOff x="7415283" y="2484161"/>
            <a:chExt cx="2605017" cy="1828809"/>
          </a:xfrm>
        </p:grpSpPr>
        <p:grpSp>
          <p:nvGrpSpPr>
            <p:cNvPr id="25" name="Group 24"/>
            <p:cNvGrpSpPr/>
            <p:nvPr/>
          </p:nvGrpSpPr>
          <p:grpSpPr>
            <a:xfrm>
              <a:off x="7415283" y="2484161"/>
              <a:ext cx="2568120" cy="1828809"/>
              <a:chOff x="7212049" y="1928763"/>
              <a:chExt cx="2568120" cy="1828809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8007918" y="1928763"/>
                <a:ext cx="1772251" cy="182880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7212049" y="2692453"/>
                <a:ext cx="307900" cy="31586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>
                <a:stCxn id="2" idx="2"/>
                <a:endCxn id="18" idx="2"/>
              </p:cNvCxnSpPr>
              <p:nvPr/>
            </p:nvCxnSpPr>
            <p:spPr>
              <a:xfrm flipV="1">
                <a:off x="7212049" y="2843168"/>
                <a:ext cx="795869" cy="7218"/>
              </a:xfrm>
              <a:prstGeom prst="line">
                <a:avLst/>
              </a:prstGeom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Oval 38"/>
            <p:cNvSpPr/>
            <p:nvPr/>
          </p:nvSpPr>
          <p:spPr bwMode="auto">
            <a:xfrm>
              <a:off x="8115300" y="2484161"/>
              <a:ext cx="1905000" cy="18288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</p:grpSp>
      <p:sp>
        <p:nvSpPr>
          <p:cNvPr id="9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1447800" y="152400"/>
            <a:ext cx="73152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4400" dirty="0" smtClean="0">
                <a:solidFill>
                  <a:srgbClr val="FFFFFF"/>
                </a:solidFill>
                <a:latin typeface="+mj-lt"/>
                <a:ea typeface="ＭＳ Ｐゴシック" charset="0"/>
                <a:cs typeface="Times New Roman" charset="0"/>
                <a:sym typeface="Times New Roman" charset="0"/>
              </a:rPr>
              <a:t>The Bottleneck when </a:t>
            </a:r>
            <a:r>
              <a:rPr lang="en-US" sz="4400" dirty="0" err="1">
                <a:solidFill>
                  <a:srgbClr val="FFFFFF"/>
                </a:solidFill>
                <a:ea typeface="ＭＳ Ｐゴシック" charset="0"/>
                <a:cs typeface="Times New Roman" charset="0"/>
                <a:sym typeface="Times New Roman" charset="0"/>
              </a:rPr>
              <a:t>λ</a:t>
            </a:r>
            <a:r>
              <a:rPr lang="en-US" sz="4400" dirty="0">
                <a:solidFill>
                  <a:srgbClr val="FFFFFF"/>
                </a:solidFill>
                <a:ea typeface="ＭＳ Ｐゴシック" charset="0"/>
                <a:cs typeface="Times New Roman" charset="0"/>
                <a:sym typeface="Times New Roman" charset="0"/>
              </a:rPr>
              <a:t>&lt;1</a:t>
            </a:r>
            <a:endParaRPr lang="en-US" sz="4400" b="1" dirty="0">
              <a:solidFill>
                <a:schemeClr val="bg1"/>
              </a:solidFill>
              <a:latin typeface="Times New Roman" charset="0"/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sp>
        <p:nvSpPr>
          <p:cNvPr id="11" name="Bent Arrow 10"/>
          <p:cNvSpPr/>
          <p:nvPr/>
        </p:nvSpPr>
        <p:spPr bwMode="auto">
          <a:xfrm flipV="1">
            <a:off x="1943100" y="4495800"/>
            <a:ext cx="2171700" cy="828093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5528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28600" y="3898900"/>
            <a:ext cx="2819400" cy="533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Separation ≥ n/2 + 2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20" name="Bent Arrow 19"/>
          <p:cNvSpPr/>
          <p:nvPr/>
        </p:nvSpPr>
        <p:spPr bwMode="auto">
          <a:xfrm flipH="1" flipV="1">
            <a:off x="6172200" y="4495800"/>
            <a:ext cx="1447800" cy="828093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5528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6324600" y="3962400"/>
            <a:ext cx="2743200" cy="533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Separation &lt; n/2 + 2</a:t>
            </a:r>
            <a:endParaRPr lang="en-US" sz="2400" dirty="0">
              <a:latin typeface="Calibri"/>
              <a:cs typeface="Calibri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/>
              <a:cs typeface="Calibri"/>
              <a:sym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445000" y="4432300"/>
            <a:ext cx="533400" cy="5969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3276600" y="3581400"/>
            <a:ext cx="28956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At least 4 bars and separation = n/2 + 2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/>
              <a:cs typeface="Calibri"/>
              <a:sym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2608" y="990600"/>
            <a:ext cx="61991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Pair up the bars left to right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The </a:t>
            </a:r>
            <a:r>
              <a:rPr lang="en-US" sz="2800" i="1" dirty="0" smtClean="0">
                <a:solidFill>
                  <a:srgbClr val="C0504D"/>
                </a:solidFill>
                <a:latin typeface="Calibri"/>
                <a:cs typeface="Calibri"/>
              </a:rPr>
              <a:t>separation</a:t>
            </a:r>
            <a:r>
              <a:rPr lang="en-US" sz="2800" dirty="0" smtClean="0">
                <a:latin typeface="Calibri"/>
                <a:cs typeface="Calibri"/>
              </a:rPr>
              <a:t> is the sum of the “gaps”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1181" y="2209800"/>
            <a:ext cx="3715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Calibri"/>
                <a:cs typeface="Calibri"/>
              </a:rPr>
              <a:t>Separation</a:t>
            </a:r>
            <a:r>
              <a:rPr lang="en-US" sz="2800" dirty="0" smtClean="0">
                <a:solidFill>
                  <a:schemeClr val="accent1"/>
                </a:solidFill>
              </a:rPr>
              <a:t> = </a:t>
            </a:r>
            <a:r>
              <a:rPr lang="en-US" sz="2800" i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g</a:t>
            </a:r>
            <a:r>
              <a:rPr lang="en-US" sz="2800" baseline="-25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1</a:t>
            </a:r>
            <a:r>
              <a:rPr lang="en-US" sz="28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+ </a:t>
            </a:r>
            <a:r>
              <a:rPr lang="en-US" sz="2800" i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g</a:t>
            </a:r>
            <a:r>
              <a:rPr lang="en-US" sz="2800" baseline="-25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2</a:t>
            </a:r>
            <a:r>
              <a:rPr lang="en-US" sz="28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+ 4</a:t>
            </a:r>
            <a:endParaRPr lang="en-US" sz="2800" dirty="0"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  <p:pic>
        <p:nvPicPr>
          <p:cNvPr id="14" name="Picture 13" descr="generateIm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116"/>
          <a:stretch/>
        </p:blipFill>
        <p:spPr>
          <a:xfrm>
            <a:off x="1162802" y="2057400"/>
            <a:ext cx="2590800" cy="13189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1208" y="6021307"/>
            <a:ext cx="8752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The exponentially small cut implies slow mixing.              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578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T Presentation cop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008244"/>
            <a:ext cx="9753600" cy="84814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5257800" y="3505200"/>
            <a:ext cx="3124200" cy="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57800" y="3505200"/>
            <a:ext cx="3133344" cy="18288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273" name="Rectangle 1"/>
          <p:cNvSpPr>
            <a:spLocks/>
          </p:cNvSpPr>
          <p:nvPr/>
        </p:nvSpPr>
        <p:spPr bwMode="auto">
          <a:xfrm>
            <a:off x="8930" y="-7620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152400" y="161092"/>
            <a:ext cx="8763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Times New Roman" charset="0"/>
                <a:sym typeface="Times New Roman" charset="0"/>
              </a:rPr>
              <a:t>Summary and Open Problems</a:t>
            </a:r>
            <a:endParaRPr lang="en-US" sz="4400" b="1" dirty="0">
              <a:solidFill>
                <a:srgbClr val="FFFFFF"/>
              </a:solidFill>
              <a:latin typeface="Calibri"/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047053"/>
            <a:ext cx="9296400" cy="4113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314325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What happens when </a:t>
            </a:r>
            <a:r>
              <a:rPr lang="en-US" sz="2800" dirty="0" err="1" smtClean="0">
                <a:solidFill>
                  <a:schemeClr val="accent5"/>
                </a:solidFill>
                <a:latin typeface="Calibri"/>
              </a:rPr>
              <a:t>λ</a:t>
            </a: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 = 1   (dyadic and general </a:t>
            </a:r>
            <a:r>
              <a:rPr lang="en-US" sz="2800" dirty="0" err="1" smtClean="0">
                <a:solidFill>
                  <a:schemeClr val="accent5"/>
                </a:solidFill>
                <a:latin typeface="Calibri"/>
              </a:rPr>
              <a:t>tilings</a:t>
            </a: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)?</a:t>
            </a:r>
            <a:endParaRPr lang="en-US" sz="2800" dirty="0">
              <a:solidFill>
                <a:schemeClr val="accent5"/>
              </a:solidFill>
              <a:latin typeface="Calibri"/>
            </a:endParaRPr>
          </a:p>
          <a:p>
            <a:pPr marL="406400" indent="-314325">
              <a:lnSpc>
                <a:spcPct val="20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What </a:t>
            </a:r>
            <a:r>
              <a:rPr lang="en-US" sz="2800" dirty="0">
                <a:solidFill>
                  <a:schemeClr val="accent5"/>
                </a:solidFill>
                <a:latin typeface="Calibri"/>
              </a:rPr>
              <a:t>if we allow 90</a:t>
            </a:r>
            <a:r>
              <a:rPr lang="en-US" sz="2800" baseline="30000" dirty="0">
                <a:solidFill>
                  <a:schemeClr val="accent5"/>
                </a:solidFill>
                <a:latin typeface="Calibri"/>
              </a:rPr>
              <a:t>o</a:t>
            </a:r>
            <a:r>
              <a:rPr lang="en-US" sz="2800" dirty="0">
                <a:solidFill>
                  <a:schemeClr val="accent5"/>
                </a:solidFill>
                <a:latin typeface="Calibri"/>
              </a:rPr>
              <a:t> or 180</a:t>
            </a:r>
            <a:r>
              <a:rPr lang="en-US" sz="2800" baseline="30000" dirty="0">
                <a:solidFill>
                  <a:schemeClr val="accent5"/>
                </a:solidFill>
                <a:latin typeface="Calibri"/>
              </a:rPr>
              <a:t>o</a:t>
            </a:r>
            <a:r>
              <a:rPr lang="en-US" sz="2800" dirty="0">
                <a:solidFill>
                  <a:schemeClr val="accent5"/>
                </a:solidFill>
                <a:latin typeface="Calibri"/>
              </a:rPr>
              <a:t> rotations of sub-rectangles</a:t>
            </a: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?</a:t>
            </a:r>
          </a:p>
          <a:p>
            <a:pPr marL="406400" indent="-314325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accent5"/>
                </a:solidFill>
                <a:latin typeface="Calibri"/>
              </a:rPr>
              <a:t>Decay of correlations?  Average edge length? …</a:t>
            </a:r>
          </a:p>
          <a:p>
            <a:pPr marL="406400" indent="-314325">
              <a:lnSpc>
                <a:spcPct val="20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  </a:t>
            </a:r>
            <a:endParaRPr lang="en-US" sz="2800" dirty="0">
              <a:solidFill>
                <a:schemeClr val="accent5"/>
              </a:solidFill>
              <a:latin typeface="Calibri"/>
            </a:endParaRPr>
          </a:p>
          <a:p>
            <a:pPr marL="406400" indent="-314325">
              <a:lnSpc>
                <a:spcPct val="200000"/>
              </a:lnSpc>
              <a:buFont typeface="+mj-lt"/>
              <a:buAutoNum type="arabicPeriod"/>
            </a:pPr>
            <a:endParaRPr lang="en-US" sz="2800" dirty="0" smtClean="0">
              <a:solidFill>
                <a:schemeClr val="accent5"/>
              </a:solidFill>
              <a:latin typeface="Calibri"/>
            </a:endParaRPr>
          </a:p>
        </p:txBody>
      </p:sp>
      <p:pic>
        <p:nvPicPr>
          <p:cNvPr id="5" name="Picture 4" descr="WiT Presentation copy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0"/>
            <a:ext cx="9716814" cy="87310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4800" y="1219200"/>
            <a:ext cx="2168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chemeClr val="tx2"/>
                </a:solidFill>
              </a:rPr>
              <a:t>Dyadic </a:t>
            </a:r>
            <a:r>
              <a:rPr lang="en-US" sz="2400" u="sng" dirty="0" err="1" smtClean="0">
                <a:solidFill>
                  <a:schemeClr val="tx2"/>
                </a:solidFill>
              </a:rPr>
              <a:t>Tilings</a:t>
            </a:r>
            <a:r>
              <a:rPr lang="en-US" sz="2400" u="sng" dirty="0" smtClean="0">
                <a:solidFill>
                  <a:schemeClr val="tx2"/>
                </a:solidFill>
              </a:rPr>
              <a:t>: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958" y="2607965"/>
            <a:ext cx="449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chemeClr val="tx2"/>
                </a:solidFill>
              </a:rPr>
              <a:t>General Rectangle Dissections: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5400" y="2169755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94146" y="3585317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12" name="Oval 11"/>
          <p:cNvSpPr/>
          <p:nvPr/>
        </p:nvSpPr>
        <p:spPr>
          <a:xfrm>
            <a:off x="5191760" y="3428999"/>
            <a:ext cx="170688" cy="17068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381000" y="197823"/>
            <a:ext cx="8382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Rectangular Dissections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074757"/>
            <a:ext cx="6629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u="sng" dirty="0" smtClean="0">
                <a:solidFill>
                  <a:srgbClr val="4F81BD"/>
                </a:solidFill>
                <a:latin typeface="Calibri"/>
                <a:cs typeface="Calibri"/>
              </a:rPr>
              <a:t> </a:t>
            </a:r>
          </a:p>
          <a:p>
            <a:r>
              <a:rPr lang="en-US" sz="2400" dirty="0" smtClean="0">
                <a:latin typeface="Calibri"/>
                <a:cs typeface="Calibri"/>
              </a:rPr>
              <a:t>Partition 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n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 x 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n</a:t>
            </a:r>
            <a:r>
              <a:rPr lang="en-US" sz="2400" i="1" dirty="0" smtClean="0">
                <a:solidFill>
                  <a:srgbClr val="141DFF"/>
                </a:solidFill>
                <a:latin typeface="Calibri"/>
                <a:cs typeface="Calibri"/>
              </a:rPr>
              <a:t> 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lattice region into rectangles such that: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latin typeface="Calibri"/>
                <a:cs typeface="Calibri"/>
              </a:rPr>
              <a:t>There are 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n</a:t>
            </a:r>
            <a:r>
              <a:rPr lang="en-US" sz="2400" i="1" baseline="30000" dirty="0" smtClean="0">
                <a:solidFill>
                  <a:srgbClr val="141DFF"/>
                </a:solidFill>
                <a:latin typeface="Times New Roman"/>
                <a:cs typeface="Times New Roman"/>
              </a:rPr>
              <a:t>2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/a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  </a:t>
            </a:r>
            <a:r>
              <a:rPr lang="en-US" sz="2400" dirty="0" smtClean="0">
                <a:latin typeface="Calibri"/>
                <a:cs typeface="Calibri"/>
              </a:rPr>
              <a:t>rectangles each with area </a:t>
            </a:r>
            <a:r>
              <a:rPr lang="en-US" sz="2400" i="1" dirty="0" smtClean="0">
                <a:solidFill>
                  <a:srgbClr val="141DFF"/>
                </a:solidFill>
                <a:latin typeface="Times New Roman"/>
                <a:cs typeface="Times New Roman"/>
              </a:rPr>
              <a:t>a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latin typeface="Calibri"/>
                <a:cs typeface="Calibri"/>
              </a:rPr>
              <a:t>The corners of rectangles lie on lattice points</a:t>
            </a:r>
          </a:p>
          <a:p>
            <a:pPr lvl="1"/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500" y="2819400"/>
            <a:ext cx="372151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141DFF"/>
                </a:solidFill>
                <a:latin typeface="Calibri"/>
                <a:cs typeface="Calibri"/>
              </a:rPr>
              <a:t>The Edge-Flip </a:t>
            </a:r>
            <a:r>
              <a:rPr lang="en-US" sz="2800" u="sng" dirty="0">
                <a:solidFill>
                  <a:srgbClr val="141DFF"/>
                </a:solidFill>
                <a:latin typeface="Calibri"/>
                <a:cs typeface="Calibri"/>
              </a:rPr>
              <a:t>C</a:t>
            </a:r>
            <a:r>
              <a:rPr lang="en-US" sz="2800" u="sng" dirty="0" smtClean="0">
                <a:solidFill>
                  <a:srgbClr val="141DFF"/>
                </a:solidFill>
                <a:latin typeface="Calibri"/>
                <a:cs typeface="Calibri"/>
              </a:rPr>
              <a:t>hain</a:t>
            </a:r>
          </a:p>
          <a:p>
            <a:r>
              <a:rPr lang="en-US" sz="2400" dirty="0" smtClean="0">
                <a:latin typeface="Calibri"/>
                <a:cs typeface="Calibri"/>
              </a:rPr>
              <a:t>Repeat: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Pick an random edge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Calibri"/>
                <a:cs typeface="Calibri"/>
              </a:rPr>
              <a:t>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Flip edge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Calibri"/>
                <a:cs typeface="Calibri"/>
              </a:rPr>
              <a:t> with prob. ½, if possible.</a:t>
            </a:r>
            <a:endParaRPr lang="en-US" sz="2400" baseline="30000" dirty="0">
              <a:latin typeface="Times New Roman"/>
              <a:cs typeface="Times New Roman"/>
            </a:endParaRPr>
          </a:p>
        </p:txBody>
      </p:sp>
      <p:pic>
        <p:nvPicPr>
          <p:cNvPr id="16" name="Picture 15" descr="WiT Presentation copy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25" b="9868"/>
          <a:stretch/>
        </p:blipFill>
        <p:spPr>
          <a:xfrm>
            <a:off x="4166756" y="3188466"/>
            <a:ext cx="4419600" cy="15933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0500" y="4844562"/>
            <a:ext cx="9525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Calibri"/>
                <a:cs typeface="Calibri"/>
              </a:rPr>
              <a:t>Main Questions</a:t>
            </a:r>
            <a:r>
              <a:rPr lang="en-US" sz="2800" dirty="0" smtClean="0">
                <a:latin typeface="Calibri"/>
                <a:cs typeface="Calibri"/>
              </a:rPr>
              <a:t>: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latin typeface="Calibri"/>
                <a:cs typeface="Calibri"/>
              </a:rPr>
              <a:t>Does the </a:t>
            </a:r>
            <a:r>
              <a:rPr lang="en-US" sz="2400" dirty="0" smtClean="0">
                <a:solidFill>
                  <a:srgbClr val="141DFF"/>
                </a:solidFill>
                <a:latin typeface="Calibri"/>
                <a:cs typeface="Calibri"/>
              </a:rPr>
              <a:t>Edge-Flip Chain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smtClean="0">
                <a:solidFill>
                  <a:srgbClr val="44B8B4"/>
                </a:solidFill>
                <a:latin typeface="Calibri"/>
                <a:cs typeface="Calibri"/>
              </a:rPr>
              <a:t>connect</a:t>
            </a:r>
            <a:r>
              <a:rPr lang="en-US" sz="240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the 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    set of rectangular dissections?           (Note: need </a:t>
            </a:r>
            <a:r>
              <a:rPr lang="en-US" sz="2400" i="1" dirty="0" smtClean="0">
                <a:solidFill>
                  <a:srgbClr val="141DFF"/>
                </a:solidFill>
                <a:latin typeface="Calibri"/>
                <a:cs typeface="Calibri"/>
              </a:rPr>
              <a:t>n=2</a:t>
            </a:r>
            <a:r>
              <a:rPr lang="en-US" sz="2400" i="1" baseline="30000" dirty="0" smtClean="0">
                <a:solidFill>
                  <a:srgbClr val="141DFF"/>
                </a:solidFill>
                <a:latin typeface="Calibri"/>
                <a:cs typeface="Calibri"/>
              </a:rPr>
              <a:t>k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  <a:p>
            <a:pPr marL="800100" lvl="1" indent="-342900">
              <a:lnSpc>
                <a:spcPct val="140000"/>
              </a:lnSpc>
              <a:buFont typeface="Wingdings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Is it </a:t>
            </a:r>
            <a:r>
              <a:rPr lang="en-US" sz="2400" dirty="0" smtClean="0">
                <a:solidFill>
                  <a:srgbClr val="44B8B4"/>
                </a:solidFill>
                <a:latin typeface="Calibri"/>
                <a:cs typeface="Calibri"/>
              </a:rPr>
              <a:t>rapidly mixing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?</a:t>
            </a: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946" y="1213465"/>
            <a:ext cx="1864709" cy="182880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7958870" y="5364509"/>
            <a:ext cx="864785" cy="821498"/>
            <a:chOff x="3429000" y="5022273"/>
            <a:chExt cx="2292926" cy="2286001"/>
          </a:xfrm>
        </p:grpSpPr>
        <p:grpSp>
          <p:nvGrpSpPr>
            <p:cNvPr id="13" name="Group 12"/>
            <p:cNvGrpSpPr/>
            <p:nvPr/>
          </p:nvGrpSpPr>
          <p:grpSpPr>
            <a:xfrm>
              <a:off x="3429000" y="5022273"/>
              <a:ext cx="1143000" cy="1149927"/>
              <a:chOff x="3429000" y="5022273"/>
              <a:chExt cx="1143000" cy="1149927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3429000" y="5029200"/>
                <a:ext cx="2" cy="114300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3810000" y="5029200"/>
                <a:ext cx="0" cy="114300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>
                <a:off x="3429000" y="5022273"/>
                <a:ext cx="1143000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191000" y="5022273"/>
                <a:ext cx="0" cy="1149927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4572000" y="5022273"/>
                <a:ext cx="0" cy="1149927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 rot="10800000">
              <a:off x="4572000" y="6158344"/>
              <a:ext cx="1143000" cy="1149927"/>
              <a:chOff x="3429000" y="5022273"/>
              <a:chExt cx="1143000" cy="1149927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3429000" y="5029200"/>
                <a:ext cx="2" cy="114300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810000" y="5029200"/>
                <a:ext cx="0" cy="114300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3429000" y="5022273"/>
                <a:ext cx="1143000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4191000" y="5022273"/>
                <a:ext cx="0" cy="1149927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4572000" y="5022273"/>
                <a:ext cx="0" cy="1149927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rot="16200000">
              <a:off x="3432466" y="6161810"/>
              <a:ext cx="1143000" cy="1149927"/>
              <a:chOff x="3429000" y="5022273"/>
              <a:chExt cx="1143000" cy="1149927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3429000" y="5029200"/>
                <a:ext cx="2" cy="114300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3810000" y="5029200"/>
                <a:ext cx="0" cy="114300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3429000" y="5022273"/>
                <a:ext cx="1143000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4191000" y="5022273"/>
                <a:ext cx="0" cy="1149927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4572000" y="5022273"/>
                <a:ext cx="0" cy="1149927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/>
            <p:cNvGrpSpPr/>
            <p:nvPr/>
          </p:nvGrpSpPr>
          <p:grpSpPr>
            <a:xfrm rot="5400000">
              <a:off x="4575463" y="5018810"/>
              <a:ext cx="1143000" cy="1149927"/>
              <a:chOff x="3429000" y="5022273"/>
              <a:chExt cx="1143000" cy="1149927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3429000" y="5029200"/>
                <a:ext cx="2" cy="114300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810000" y="5029200"/>
                <a:ext cx="0" cy="114300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3429000" y="5022273"/>
                <a:ext cx="1143000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191000" y="5022273"/>
                <a:ext cx="0" cy="1149927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4572000" y="5022273"/>
                <a:ext cx="0" cy="1149927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1109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creen Shot 2016-02-26 at 7.53.4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1" y="2767568"/>
            <a:ext cx="2606674" cy="2594584"/>
          </a:xfrm>
          <a:prstGeom prst="rect">
            <a:avLst/>
          </a:prstGeom>
          <a:ln w="38100" cmpd="sng">
            <a:noFill/>
          </a:ln>
        </p:spPr>
      </p:pic>
      <p:sp>
        <p:nvSpPr>
          <p:cNvPr id="54273" name="Rectangle 1"/>
          <p:cNvSpPr>
            <a:spLocks/>
          </p:cNvSpPr>
          <p:nvPr/>
        </p:nvSpPr>
        <p:spPr bwMode="auto">
          <a:xfrm>
            <a:off x="8930" y="-7620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152400" y="161092"/>
            <a:ext cx="8763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Times New Roman" charset="0"/>
                <a:sym typeface="Times New Roman" charset="0"/>
              </a:rPr>
              <a:t>With 180</a:t>
            </a:r>
            <a:r>
              <a:rPr lang="en-US" sz="4400" b="1" baseline="30000" dirty="0" smtClean="0">
                <a:solidFill>
                  <a:srgbClr val="FFFFFF"/>
                </a:solidFill>
                <a:latin typeface="Calibri"/>
                <a:ea typeface="ＭＳ Ｐゴシック" charset="0"/>
                <a:cs typeface="Times New Roman" charset="0"/>
                <a:sym typeface="Times New Roman" charset="0"/>
              </a:rPr>
              <a:t>o</a:t>
            </a:r>
            <a:r>
              <a:rPr lang="en-US" sz="44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Times New Roman" charset="0"/>
                <a:sym typeface="Times New Roman" charset="0"/>
              </a:rPr>
              <a:t> Rotations</a:t>
            </a:r>
            <a:endParaRPr lang="en-US" sz="4400" b="1" dirty="0">
              <a:solidFill>
                <a:srgbClr val="FFFFFF"/>
              </a:solidFill>
              <a:latin typeface="Calibri"/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pic>
        <p:nvPicPr>
          <p:cNvPr id="6" name="Picture 5" descr="Screen Shot 2016-02-26 at 7.47.0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767568"/>
            <a:ext cx="2641600" cy="2642632"/>
          </a:xfrm>
          <a:prstGeom prst="rect">
            <a:avLst/>
          </a:prstGeom>
        </p:spPr>
      </p:pic>
      <p:pic>
        <p:nvPicPr>
          <p:cNvPr id="11" name="Picture 10" descr="Screen Shot 2016-02-26 at 7.46.5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308" y="2767568"/>
            <a:ext cx="2657451" cy="26426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33400" y="5588317"/>
            <a:ext cx="2083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20,000,000 moves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86445" y="5588317"/>
            <a:ext cx="2083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40,000,000 moves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29400" y="5588317"/>
            <a:ext cx="2083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60,000,000 moves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1276290"/>
            <a:ext cx="657408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Simulations with 180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 rotations:    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n = 64,   </a:t>
            </a:r>
            <a:r>
              <a:rPr lang="en-US" sz="2800" dirty="0" smtClean="0">
                <a:latin typeface="Symbol" charset="2"/>
                <a:cs typeface="Symbol" charset="2"/>
              </a:rPr>
              <a:t>l</a:t>
            </a:r>
            <a:r>
              <a:rPr lang="en-US" sz="2400" dirty="0" smtClean="0"/>
              <a:t> = 0.8,   starting at all vertical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381000" y="2767568"/>
            <a:ext cx="2514600" cy="2594584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64235" y="2791174"/>
            <a:ext cx="2603165" cy="2594584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324600" y="2791174"/>
            <a:ext cx="2516549" cy="257097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2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T Presentation cop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008244"/>
            <a:ext cx="9753600" cy="84814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5257800" y="3505200"/>
            <a:ext cx="3124200" cy="0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57800" y="3505200"/>
            <a:ext cx="3133344" cy="18288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273" name="Rectangle 1"/>
          <p:cNvSpPr>
            <a:spLocks/>
          </p:cNvSpPr>
          <p:nvPr/>
        </p:nvSpPr>
        <p:spPr bwMode="auto">
          <a:xfrm>
            <a:off x="8930" y="-7620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152400" y="161092"/>
            <a:ext cx="8763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Times New Roman" charset="0"/>
                <a:sym typeface="Times New Roman" charset="0"/>
              </a:rPr>
              <a:t>Summary and Open Problems</a:t>
            </a:r>
            <a:endParaRPr lang="en-US" sz="4400" b="1" dirty="0">
              <a:solidFill>
                <a:srgbClr val="FFFFFF"/>
              </a:solidFill>
              <a:latin typeface="Calibri"/>
              <a:ea typeface="ＭＳ Ｐゴシック" charset="0"/>
              <a:cs typeface="Times New Roman" charset="0"/>
              <a:sym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047053"/>
            <a:ext cx="9296400" cy="4113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314325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What happens when </a:t>
            </a:r>
            <a:r>
              <a:rPr lang="en-US" sz="2800" dirty="0" err="1" smtClean="0">
                <a:solidFill>
                  <a:schemeClr val="accent5"/>
                </a:solidFill>
                <a:latin typeface="Calibri"/>
              </a:rPr>
              <a:t>λ</a:t>
            </a: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 = 1   (dyadic and general </a:t>
            </a:r>
            <a:r>
              <a:rPr lang="en-US" sz="2800" dirty="0" err="1" smtClean="0">
                <a:solidFill>
                  <a:schemeClr val="accent5"/>
                </a:solidFill>
                <a:latin typeface="Calibri"/>
              </a:rPr>
              <a:t>tilings</a:t>
            </a: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)?</a:t>
            </a:r>
            <a:endParaRPr lang="en-US" sz="2800" dirty="0">
              <a:solidFill>
                <a:schemeClr val="accent5"/>
              </a:solidFill>
              <a:latin typeface="Calibri"/>
            </a:endParaRPr>
          </a:p>
          <a:p>
            <a:pPr marL="406400" indent="-314325">
              <a:lnSpc>
                <a:spcPct val="20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What </a:t>
            </a:r>
            <a:r>
              <a:rPr lang="en-US" sz="2800" dirty="0">
                <a:solidFill>
                  <a:schemeClr val="accent5"/>
                </a:solidFill>
                <a:latin typeface="Calibri"/>
              </a:rPr>
              <a:t>if we allow 90</a:t>
            </a:r>
            <a:r>
              <a:rPr lang="en-US" sz="2800" baseline="30000" dirty="0">
                <a:solidFill>
                  <a:schemeClr val="accent5"/>
                </a:solidFill>
                <a:latin typeface="Calibri"/>
              </a:rPr>
              <a:t>o</a:t>
            </a:r>
            <a:r>
              <a:rPr lang="en-US" sz="2800" dirty="0">
                <a:solidFill>
                  <a:schemeClr val="accent5"/>
                </a:solidFill>
                <a:latin typeface="Calibri"/>
              </a:rPr>
              <a:t> or 180</a:t>
            </a:r>
            <a:r>
              <a:rPr lang="en-US" sz="2800" baseline="30000" dirty="0">
                <a:solidFill>
                  <a:schemeClr val="accent5"/>
                </a:solidFill>
                <a:latin typeface="Calibri"/>
              </a:rPr>
              <a:t>o</a:t>
            </a:r>
            <a:r>
              <a:rPr lang="en-US" sz="2800" dirty="0">
                <a:solidFill>
                  <a:schemeClr val="accent5"/>
                </a:solidFill>
                <a:latin typeface="Calibri"/>
              </a:rPr>
              <a:t> rotations of sub-rectangles</a:t>
            </a: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?</a:t>
            </a:r>
          </a:p>
          <a:p>
            <a:pPr marL="406400" indent="-314325">
              <a:lnSpc>
                <a:spcPct val="20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accent5"/>
                </a:solidFill>
                <a:latin typeface="Calibri"/>
              </a:rPr>
              <a:t>Decay of correlations?  Average edge length? …</a:t>
            </a:r>
          </a:p>
          <a:p>
            <a:pPr marL="406400" indent="-314325">
              <a:lnSpc>
                <a:spcPct val="20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accent5"/>
                </a:solidFill>
                <a:latin typeface="Calibri"/>
              </a:rPr>
              <a:t>  </a:t>
            </a:r>
            <a:endParaRPr lang="en-US" sz="2800" dirty="0">
              <a:solidFill>
                <a:schemeClr val="accent5"/>
              </a:solidFill>
              <a:latin typeface="Calibri"/>
            </a:endParaRPr>
          </a:p>
          <a:p>
            <a:pPr marL="406400" indent="-314325">
              <a:lnSpc>
                <a:spcPct val="200000"/>
              </a:lnSpc>
              <a:buFont typeface="+mj-lt"/>
              <a:buAutoNum type="arabicPeriod"/>
            </a:pPr>
            <a:endParaRPr lang="en-US" sz="2800" dirty="0" smtClean="0">
              <a:solidFill>
                <a:schemeClr val="accent5"/>
              </a:solidFill>
              <a:latin typeface="Calibri"/>
            </a:endParaRPr>
          </a:p>
        </p:txBody>
      </p:sp>
      <p:pic>
        <p:nvPicPr>
          <p:cNvPr id="5" name="Picture 4" descr="WiT Presentation copy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0"/>
            <a:ext cx="9716814" cy="87310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4800" y="1219200"/>
            <a:ext cx="2168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chemeClr val="tx2"/>
                </a:solidFill>
              </a:rPr>
              <a:t>Dyadic </a:t>
            </a:r>
            <a:r>
              <a:rPr lang="en-US" sz="2400" u="sng" dirty="0" err="1" smtClean="0">
                <a:solidFill>
                  <a:schemeClr val="tx2"/>
                </a:solidFill>
              </a:rPr>
              <a:t>Tilings</a:t>
            </a:r>
            <a:r>
              <a:rPr lang="en-US" sz="2400" u="sng" dirty="0" smtClean="0">
                <a:solidFill>
                  <a:schemeClr val="tx2"/>
                </a:solidFill>
              </a:rPr>
              <a:t>: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958" y="2607965"/>
            <a:ext cx="449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chemeClr val="tx2"/>
                </a:solidFill>
              </a:rPr>
              <a:t>General Rectangle Dissections:</a:t>
            </a:r>
            <a:endParaRPr lang="en-US" sz="2400" u="sng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5400" y="2169755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94146" y="3585317"/>
            <a:ext cx="327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12" name="Oval 11"/>
          <p:cNvSpPr/>
          <p:nvPr/>
        </p:nvSpPr>
        <p:spPr>
          <a:xfrm>
            <a:off x="5191760" y="3428999"/>
            <a:ext cx="170688" cy="17068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1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enerateIm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81"/>
          <a:stretch/>
        </p:blipFill>
        <p:spPr>
          <a:xfrm>
            <a:off x="2032000" y="1066800"/>
            <a:ext cx="5257800" cy="49256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44694" y="2590800"/>
            <a:ext cx="38323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  <a:latin typeface="Calibri"/>
              </a:rPr>
              <a:t>Thank you!</a:t>
            </a:r>
            <a:endParaRPr lang="en-US" sz="6000" b="1" dirty="0">
              <a:solidFill>
                <a:schemeClr val="accent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871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6177446" y="1216554"/>
            <a:ext cx="2280754" cy="2288646"/>
            <a:chOff x="6177446" y="1216554"/>
            <a:chExt cx="2280754" cy="2288646"/>
          </a:xfrm>
        </p:grpSpPr>
        <p:grpSp>
          <p:nvGrpSpPr>
            <p:cNvPr id="28" name="Group 27"/>
            <p:cNvGrpSpPr/>
            <p:nvPr/>
          </p:nvGrpSpPr>
          <p:grpSpPr>
            <a:xfrm>
              <a:off x="6177446" y="1216554"/>
              <a:ext cx="2280754" cy="2288646"/>
              <a:chOff x="3662728" y="852719"/>
              <a:chExt cx="2069196" cy="2144622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98900" y="1231900"/>
                <a:ext cx="1630288" cy="1765441"/>
              </a:xfrm>
              <a:prstGeom prst="rect">
                <a:avLst/>
              </a:prstGeom>
            </p:spPr>
          </p:pic>
          <p:sp>
            <p:nvSpPr>
              <p:cNvPr id="34" name="TextBox 33"/>
              <p:cNvSpPr txBox="1"/>
              <p:nvPr/>
            </p:nvSpPr>
            <p:spPr>
              <a:xfrm>
                <a:off x="3662728" y="852719"/>
                <a:ext cx="20691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libri"/>
                    <a:cs typeface="Calibri"/>
                  </a:rPr>
                  <a:t>Lozenge </a:t>
                </a:r>
                <a:r>
                  <a:rPr lang="en-US" sz="2400" dirty="0" err="1" smtClean="0">
                    <a:latin typeface="Calibri"/>
                    <a:cs typeface="Calibri"/>
                  </a:rPr>
                  <a:t>Tilings</a:t>
                </a:r>
                <a:endParaRPr lang="en-US" sz="2400" dirty="0">
                  <a:latin typeface="Calibri"/>
                  <a:cs typeface="Calibri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7226298" y="2802351"/>
              <a:ext cx="241302" cy="169449"/>
              <a:chOff x="7226298" y="2802351"/>
              <a:chExt cx="241302" cy="169449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flipH="1">
                <a:off x="7260165" y="2802351"/>
                <a:ext cx="152400" cy="3146"/>
              </a:xfrm>
              <a:prstGeom prst="line">
                <a:avLst/>
              </a:prstGeom>
              <a:ln w="12700" cmpd="sng">
                <a:solidFill>
                  <a:srgbClr val="FF0000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7391400" y="2872382"/>
                <a:ext cx="76200" cy="99418"/>
              </a:xfrm>
              <a:prstGeom prst="line">
                <a:avLst/>
              </a:prstGeom>
              <a:ln w="12700" cmpd="sng">
                <a:solidFill>
                  <a:srgbClr val="FF0000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7226298" y="2872382"/>
                <a:ext cx="88900" cy="99418"/>
              </a:xfrm>
              <a:prstGeom prst="line">
                <a:avLst/>
              </a:prstGeom>
              <a:ln w="12700" cmpd="sng">
                <a:solidFill>
                  <a:srgbClr val="3366F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Group 16"/>
          <p:cNvGrpSpPr/>
          <p:nvPr/>
        </p:nvGrpSpPr>
        <p:grpSpPr>
          <a:xfrm>
            <a:off x="6185018" y="3298848"/>
            <a:ext cx="3035182" cy="2671434"/>
            <a:chOff x="6185018" y="3298848"/>
            <a:chExt cx="3035182" cy="2671434"/>
          </a:xfrm>
        </p:grpSpPr>
        <p:grpSp>
          <p:nvGrpSpPr>
            <p:cNvPr id="33" name="Group 32"/>
            <p:cNvGrpSpPr/>
            <p:nvPr/>
          </p:nvGrpSpPr>
          <p:grpSpPr>
            <a:xfrm>
              <a:off x="6185018" y="3298848"/>
              <a:ext cx="3035182" cy="2671434"/>
              <a:chOff x="6484572" y="309020"/>
              <a:chExt cx="3035182" cy="2671434"/>
            </a:xfrm>
          </p:grpSpPr>
          <p:pic>
            <p:nvPicPr>
              <p:cNvPr id="32" name="Picture 31" descr="pmatching-eps-converted-to.pdf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21181" y="1231899"/>
                <a:ext cx="1891945" cy="1748555"/>
              </a:xfrm>
              <a:prstGeom prst="rect">
                <a:avLst/>
              </a:prstGeom>
            </p:spPr>
          </p:pic>
          <p:sp>
            <p:nvSpPr>
              <p:cNvPr id="35" name="TextBox 34"/>
              <p:cNvSpPr txBox="1"/>
              <p:nvPr/>
            </p:nvSpPr>
            <p:spPr>
              <a:xfrm>
                <a:off x="6484572" y="309020"/>
                <a:ext cx="303518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Calibri"/>
                    <a:cs typeface="Calibri"/>
                  </a:rPr>
                  <a:t>Fortresses</a:t>
                </a:r>
                <a:r>
                  <a:rPr lang="en-US" sz="2400" dirty="0" smtClean="0">
                    <a:latin typeface="Calibri"/>
                    <a:cs typeface="Calibri"/>
                  </a:rPr>
                  <a:t>: PMs on  square-</a:t>
                </a:r>
                <a:r>
                  <a:rPr lang="en-US" sz="2400" dirty="0" err="1" smtClean="0">
                    <a:latin typeface="Calibri"/>
                    <a:cs typeface="Calibri"/>
                  </a:rPr>
                  <a:t>oct</a:t>
                </a:r>
                <a:r>
                  <a:rPr lang="en-US" sz="2400" dirty="0" smtClean="0">
                    <a:latin typeface="Calibri"/>
                    <a:cs typeface="Calibri"/>
                  </a:rPr>
                  <a:t> lattice</a:t>
                </a:r>
                <a:endParaRPr lang="en-US" sz="2400" dirty="0">
                  <a:latin typeface="Calibri"/>
                  <a:cs typeface="Calibri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 flipH="1">
              <a:off x="7543800" y="4512733"/>
              <a:ext cx="152400" cy="152400"/>
            </a:xfrm>
            <a:prstGeom prst="line">
              <a:avLst/>
            </a:prstGeom>
            <a:ln w="12700" cmpd="sng">
              <a:solidFill>
                <a:srgbClr val="FF0000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7696200" y="4665133"/>
              <a:ext cx="152400" cy="152400"/>
            </a:xfrm>
            <a:prstGeom prst="line">
              <a:avLst/>
            </a:prstGeom>
            <a:ln w="12700" cmpd="sng">
              <a:solidFill>
                <a:srgbClr val="FF0000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818" name="Rectangle 2"/>
          <p:cNvSpPr>
            <a:spLocks/>
          </p:cNvSpPr>
          <p:nvPr/>
        </p:nvSpPr>
        <p:spPr bwMode="auto">
          <a:xfrm>
            <a:off x="8930" y="-17859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864201" y="194076"/>
            <a:ext cx="776930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Related Tiling Problems / Flip Chains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pic>
        <p:nvPicPr>
          <p:cNvPr id="29" name="Picture 28" descr="WiT Presentation copy.pd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50"/>
          <a:stretch/>
        </p:blipFill>
        <p:spPr>
          <a:xfrm>
            <a:off x="457200" y="1814627"/>
            <a:ext cx="4572000" cy="15012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1216554"/>
            <a:ext cx="2841024" cy="674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Domino </a:t>
            </a:r>
            <a:r>
              <a:rPr lang="en-US" sz="2400" dirty="0" err="1" smtClean="0">
                <a:latin typeface="Calibri"/>
                <a:cs typeface="Calibri"/>
              </a:rPr>
              <a:t>Tilings</a:t>
            </a:r>
            <a:endParaRPr lang="en-US" sz="2400" dirty="0">
              <a:latin typeface="Calibri"/>
              <a:cs typeface="Calibri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2225521" y="2148503"/>
            <a:ext cx="651511" cy="667751"/>
            <a:chOff x="6248400" y="1828800"/>
            <a:chExt cx="6096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324600" y="1828800"/>
              <a:ext cx="457200" cy="457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6248400" y="2034520"/>
              <a:ext cx="609600" cy="0"/>
            </a:xfrm>
            <a:prstGeom prst="straightConnector1">
              <a:avLst/>
            </a:prstGeom>
            <a:ln w="38100" cmpd="sng"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607690" y="608972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57200" y="3657600"/>
            <a:ext cx="4798302" cy="2431028"/>
            <a:chOff x="457200" y="3657600"/>
            <a:chExt cx="4798302" cy="2431028"/>
          </a:xfrm>
        </p:grpSpPr>
        <p:pic>
          <p:nvPicPr>
            <p:cNvPr id="18" name="Picture 17" descr="WiT Presentation copy.pdf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739" b="15517"/>
            <a:stretch/>
          </p:blipFill>
          <p:spPr>
            <a:xfrm>
              <a:off x="513097" y="4259828"/>
              <a:ext cx="4742405" cy="1828800"/>
            </a:xfrm>
            <a:prstGeom prst="rect">
              <a:avLst/>
            </a:prstGeom>
          </p:spPr>
        </p:pic>
        <p:grpSp>
          <p:nvGrpSpPr>
            <p:cNvPr id="19" name="Group 18"/>
            <p:cNvGrpSpPr/>
            <p:nvPr/>
          </p:nvGrpSpPr>
          <p:grpSpPr>
            <a:xfrm>
              <a:off x="2496802" y="4831328"/>
              <a:ext cx="533400" cy="457200"/>
              <a:chOff x="6248400" y="1828800"/>
              <a:chExt cx="609600" cy="4572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6324600" y="1828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6248400" y="2034520"/>
                <a:ext cx="609600" cy="0"/>
              </a:xfrm>
              <a:prstGeom prst="straightConnector1">
                <a:avLst/>
              </a:prstGeom>
              <a:ln w="38100" cmpd="sng"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457200" y="3657600"/>
              <a:ext cx="28553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  <a:cs typeface="Calibri"/>
                </a:rPr>
                <a:t>Lattice Triangulations</a:t>
              </a:r>
              <a:endParaRPr lang="en-US" sz="2400" dirty="0">
                <a:latin typeface="Calibri"/>
                <a:cs typeface="Calibri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7391400" y="608862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20502" y="1890827"/>
            <a:ext cx="1976435" cy="124649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Polynomial time</a:t>
            </a:r>
          </a:p>
          <a:p>
            <a:r>
              <a:rPr lang="en-US" dirty="0"/>
              <a:t>m</a:t>
            </a:r>
            <a:r>
              <a:rPr lang="en-US" dirty="0" smtClean="0"/>
              <a:t>ixing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[</a:t>
            </a:r>
            <a:r>
              <a:rPr lang="en-US" dirty="0" err="1" smtClean="0">
                <a:solidFill>
                  <a:srgbClr val="3366FF"/>
                </a:solidFill>
              </a:rPr>
              <a:t>Luby</a:t>
            </a:r>
            <a:r>
              <a:rPr lang="en-US" dirty="0" smtClean="0">
                <a:solidFill>
                  <a:srgbClr val="3366FF"/>
                </a:solidFill>
              </a:rPr>
              <a:t>, R. Sinclair]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3366FF"/>
                </a:solidFill>
              </a:rPr>
              <a:t>[R., </a:t>
            </a:r>
            <a:r>
              <a:rPr lang="en-US" dirty="0" err="1" smtClean="0">
                <a:solidFill>
                  <a:srgbClr val="3366FF"/>
                </a:solidFill>
              </a:rPr>
              <a:t>Tetali</a:t>
            </a:r>
            <a:r>
              <a:rPr lang="en-US" dirty="0" smtClean="0">
                <a:solidFill>
                  <a:srgbClr val="3366FF"/>
                </a:solidFill>
              </a:rPr>
              <a:t>]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53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990600" y="218421"/>
            <a:ext cx="81534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Background: Lattice Triangulations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3124200"/>
            <a:ext cx="8677870" cy="3581400"/>
          </a:xfrm>
        </p:spPr>
        <p:txBody>
          <a:bodyPr>
            <a:normAutofit/>
          </a:bodyPr>
          <a:lstStyle/>
          <a:p>
            <a:pPr marL="685800">
              <a:spcBef>
                <a:spcPts val="3000"/>
              </a:spcBef>
              <a:buClr>
                <a:schemeClr val="tx2"/>
              </a:buClr>
            </a:pPr>
            <a:r>
              <a:rPr lang="en-US" sz="2400" dirty="0" smtClean="0"/>
              <a:t>Triangulations of </a:t>
            </a:r>
            <a:r>
              <a:rPr lang="en-US" sz="2400" dirty="0" smtClean="0">
                <a:solidFill>
                  <a:srgbClr val="141DFF"/>
                </a:solidFill>
              </a:rPr>
              <a:t>general point sets</a:t>
            </a:r>
            <a:r>
              <a:rPr lang="en-US" sz="2400" dirty="0" smtClean="0"/>
              <a:t>:     </a:t>
            </a:r>
            <a:r>
              <a:rPr lang="en-US" sz="2400" dirty="0" smtClean="0">
                <a:solidFill>
                  <a:schemeClr val="accent4"/>
                </a:solidFill>
              </a:rPr>
              <a:t>Open</a:t>
            </a:r>
          </a:p>
          <a:p>
            <a:pPr marL="685800">
              <a:spcBef>
                <a:spcPts val="3000"/>
              </a:spcBef>
              <a:buClr>
                <a:schemeClr val="tx2"/>
              </a:buClr>
            </a:pPr>
            <a:r>
              <a:rPr lang="en-US" sz="2400" dirty="0" smtClean="0"/>
              <a:t>Triangulations of point sets in </a:t>
            </a:r>
            <a:r>
              <a:rPr lang="en-US" sz="2400" dirty="0" smtClean="0">
                <a:solidFill>
                  <a:srgbClr val="141DFF"/>
                </a:solidFill>
              </a:rPr>
              <a:t>convex position</a:t>
            </a:r>
            <a:r>
              <a:rPr lang="en-US" sz="2400" dirty="0" smtClean="0"/>
              <a:t>:      </a:t>
            </a:r>
            <a:r>
              <a:rPr lang="en-US" sz="2400" dirty="0" smtClean="0">
                <a:solidFill>
                  <a:schemeClr val="accent3"/>
                </a:solidFill>
              </a:rPr>
              <a:t>Fast</a:t>
            </a:r>
            <a:r>
              <a:rPr lang="en-US" sz="2400" dirty="0" smtClean="0"/>
              <a:t> </a:t>
            </a:r>
          </a:p>
          <a:p>
            <a:pPr marL="713232" indent="0">
              <a:spcBef>
                <a:spcPts val="600"/>
              </a:spcBef>
              <a:buClr>
                <a:schemeClr val="tx2"/>
              </a:buClr>
              <a:buNone/>
            </a:pPr>
            <a:r>
              <a:rPr lang="en-US" sz="2200" dirty="0" smtClean="0">
                <a:solidFill>
                  <a:schemeClr val="accent6"/>
                </a:solidFill>
              </a:rPr>
              <a:t>                               [</a:t>
            </a:r>
            <a:r>
              <a:rPr lang="en-US" sz="2200" dirty="0" err="1" smtClean="0">
                <a:solidFill>
                  <a:schemeClr val="accent6"/>
                </a:solidFill>
              </a:rPr>
              <a:t>McShine</a:t>
            </a:r>
            <a:r>
              <a:rPr lang="en-US" sz="2200" dirty="0" smtClean="0">
                <a:solidFill>
                  <a:schemeClr val="accent6"/>
                </a:solidFill>
              </a:rPr>
              <a:t>, </a:t>
            </a:r>
            <a:r>
              <a:rPr lang="en-US" sz="2200" dirty="0" err="1" smtClean="0">
                <a:solidFill>
                  <a:schemeClr val="accent6"/>
                </a:solidFill>
              </a:rPr>
              <a:t>Tetali</a:t>
            </a:r>
            <a:r>
              <a:rPr lang="en-US" sz="2200" dirty="0" smtClean="0">
                <a:solidFill>
                  <a:schemeClr val="accent6"/>
                </a:solidFill>
              </a:rPr>
              <a:t> ‘98],  [Molloy, Reed, </a:t>
            </a:r>
            <a:r>
              <a:rPr lang="en-US" sz="2200" dirty="0" err="1" smtClean="0">
                <a:solidFill>
                  <a:schemeClr val="accent6"/>
                </a:solidFill>
              </a:rPr>
              <a:t>Steiger</a:t>
            </a:r>
            <a:r>
              <a:rPr lang="en-US" sz="2200" dirty="0" smtClean="0">
                <a:solidFill>
                  <a:schemeClr val="accent6"/>
                </a:solidFill>
              </a:rPr>
              <a:t> ‘98]</a:t>
            </a:r>
          </a:p>
          <a:p>
            <a:pPr marL="685800">
              <a:spcBef>
                <a:spcPts val="3000"/>
              </a:spcBef>
              <a:buClr>
                <a:schemeClr val="tx2"/>
              </a:buClr>
            </a:pPr>
            <a:r>
              <a:rPr lang="en-US" sz="2400" dirty="0" smtClean="0"/>
              <a:t>Triangulations on subsets of </a:t>
            </a:r>
            <a:r>
              <a:rPr lang="en-US" sz="2400" b="1" dirty="0" smtClean="0"/>
              <a:t>Z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:      </a:t>
            </a:r>
            <a:r>
              <a:rPr lang="en-US" sz="2400" dirty="0" smtClean="0">
                <a:solidFill>
                  <a:schemeClr val="accent4"/>
                </a:solidFill>
              </a:rPr>
              <a:t>Open</a:t>
            </a:r>
          </a:p>
          <a:p>
            <a:pPr marL="685800">
              <a:spcBef>
                <a:spcPts val="3000"/>
              </a:spcBef>
              <a:buClr>
                <a:schemeClr val="tx2"/>
              </a:buClr>
              <a:buFont typeface="Wingdings" charset="2"/>
              <a:buChar char="Ø"/>
            </a:pPr>
            <a:r>
              <a:rPr lang="en-US" sz="2400" dirty="0" smtClean="0">
                <a:solidFill>
                  <a:srgbClr val="141DFF"/>
                </a:solidFill>
              </a:rPr>
              <a:t>Weighted</a:t>
            </a:r>
            <a:r>
              <a:rPr lang="en-US" sz="2400" dirty="0" smtClean="0"/>
              <a:t> Triangulations on </a:t>
            </a:r>
            <a:r>
              <a:rPr lang="en-US" sz="2400" dirty="0"/>
              <a:t>subsets of </a:t>
            </a:r>
            <a:r>
              <a:rPr lang="en-US" sz="2400" b="1" dirty="0"/>
              <a:t>Z</a:t>
            </a:r>
            <a:r>
              <a:rPr lang="en-US" sz="2400" baseline="30000" dirty="0"/>
              <a:t>2</a:t>
            </a:r>
            <a:r>
              <a:rPr lang="en-US" sz="2400" dirty="0" smtClean="0"/>
              <a:t> </a:t>
            </a:r>
          </a:p>
          <a:p>
            <a:pPr marL="713232" indent="0">
              <a:spcBef>
                <a:spcPts val="600"/>
              </a:spcBef>
              <a:buClr>
                <a:schemeClr val="tx2"/>
              </a:buClr>
              <a:buNone/>
            </a:pPr>
            <a:r>
              <a:rPr lang="en-US" sz="2200" dirty="0" smtClean="0">
                <a:solidFill>
                  <a:schemeClr val="accent6"/>
                </a:solidFill>
                <a:cs typeface="Calibri"/>
              </a:rPr>
              <a:t>                                [</a:t>
            </a:r>
            <a:r>
              <a:rPr lang="en-US" sz="2200" dirty="0">
                <a:solidFill>
                  <a:schemeClr val="accent6"/>
                </a:solidFill>
                <a:cs typeface="Calibri"/>
              </a:rPr>
              <a:t>Caputo, </a:t>
            </a:r>
            <a:r>
              <a:rPr lang="en-US" sz="2200" dirty="0" err="1">
                <a:solidFill>
                  <a:schemeClr val="accent6"/>
                </a:solidFill>
                <a:cs typeface="Calibri"/>
              </a:rPr>
              <a:t>Martinelli</a:t>
            </a:r>
            <a:r>
              <a:rPr lang="en-US" sz="2200" dirty="0">
                <a:solidFill>
                  <a:schemeClr val="accent6"/>
                </a:solidFill>
                <a:cs typeface="Calibri"/>
              </a:rPr>
              <a:t>, Sinclair, </a:t>
            </a:r>
            <a:r>
              <a:rPr lang="en-US" sz="2200" dirty="0" smtClean="0">
                <a:solidFill>
                  <a:schemeClr val="accent6"/>
                </a:solidFill>
                <a:cs typeface="Calibri"/>
              </a:rPr>
              <a:t>Stauffer ‘13]</a:t>
            </a:r>
            <a:endParaRPr lang="en-US" sz="2200" dirty="0">
              <a:solidFill>
                <a:schemeClr val="accent6"/>
              </a:solidFill>
              <a:ea typeface="ＭＳ Ｐゴシック" charset="0"/>
              <a:cs typeface="Times New Roman" charset="0"/>
              <a:sym typeface="Times New Roman" charset="0"/>
            </a:endParaRPr>
          </a:p>
          <a:p>
            <a:pPr marL="0" indent="0">
              <a:spcBef>
                <a:spcPts val="3000"/>
              </a:spcBef>
              <a:buNone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4829" y="1524000"/>
            <a:ext cx="386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Calibri"/>
                <a:cs typeface="Calibri"/>
              </a:rPr>
              <a:t>Another </a:t>
            </a:r>
            <a:r>
              <a:rPr lang="en-US" sz="2800" dirty="0" smtClean="0">
                <a:solidFill>
                  <a:srgbClr val="141DFF"/>
                </a:solidFill>
                <a:latin typeface="Calibri"/>
                <a:cs typeface="Calibri"/>
              </a:rPr>
              <a:t>Edge-Flip Chain</a:t>
            </a:r>
            <a:r>
              <a:rPr lang="en-US" sz="2800" dirty="0" smtClean="0">
                <a:solidFill>
                  <a:schemeClr val="tx2"/>
                </a:solidFill>
                <a:latin typeface="Calibri"/>
                <a:cs typeface="Calibri"/>
              </a:rPr>
              <a:t>:</a:t>
            </a:r>
            <a:endParaRPr lang="en-US" sz="28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pic>
        <p:nvPicPr>
          <p:cNvPr id="6" name="Picture 5" descr="WiT Presentation copy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39" b="15517"/>
          <a:stretch/>
        </p:blipFill>
        <p:spPr>
          <a:xfrm>
            <a:off x="4264695" y="1257300"/>
            <a:ext cx="4841205" cy="18669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248400" y="1828800"/>
            <a:ext cx="609600" cy="457200"/>
            <a:chOff x="6248400" y="1828800"/>
            <a:chExt cx="609600" cy="457200"/>
          </a:xfrm>
        </p:grpSpPr>
        <p:sp>
          <p:nvSpPr>
            <p:cNvPr id="4" name="Rectangle 3"/>
            <p:cNvSpPr/>
            <p:nvPr/>
          </p:nvSpPr>
          <p:spPr>
            <a:xfrm>
              <a:off x="6324600" y="1828800"/>
              <a:ext cx="457200" cy="457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6248400" y="2034520"/>
              <a:ext cx="609600" cy="0"/>
            </a:xfrm>
            <a:prstGeom prst="straightConnector1">
              <a:avLst/>
            </a:prstGeom>
            <a:ln w="38100" cmpd="sng"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086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800" y="2476500"/>
            <a:ext cx="3108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The Edge-Flip chain: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800" y="1569383"/>
            <a:ext cx="501173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1F497D"/>
                </a:solidFill>
                <a:latin typeface="Calibri"/>
                <a:cs typeface="Calibri"/>
              </a:rPr>
              <a:t>Weight </a:t>
            </a:r>
            <a:r>
              <a:rPr lang="en-US" sz="3200" dirty="0" smtClean="0">
                <a:solidFill>
                  <a:srgbClr val="1F497D"/>
                </a:solidFill>
                <a:latin typeface="Times New Roman"/>
                <a:cs typeface="Times New Roman"/>
              </a:rPr>
              <a:t>(</a:t>
            </a:r>
            <a:r>
              <a:rPr lang="en-US" sz="3200" dirty="0" err="1" smtClean="0">
                <a:solidFill>
                  <a:srgbClr val="1F497D"/>
                </a:solidFill>
                <a:latin typeface="Times New Roman"/>
                <a:cs typeface="Times New Roman"/>
              </a:rPr>
              <a:t>σ</a:t>
            </a:r>
            <a:r>
              <a:rPr lang="en-US" sz="3200" dirty="0" smtClean="0">
                <a:solidFill>
                  <a:srgbClr val="1F497D"/>
                </a:solidFill>
                <a:latin typeface="Times New Roman"/>
                <a:cs typeface="Times New Roman"/>
              </a:rPr>
              <a:t>) = </a:t>
            </a:r>
            <a:r>
              <a:rPr lang="en-US" sz="3200" dirty="0" err="1" smtClean="0">
                <a:solidFill>
                  <a:srgbClr val="1F497D"/>
                </a:solidFill>
                <a:latin typeface="Times New Roman"/>
                <a:cs typeface="Times New Roman"/>
              </a:rPr>
              <a:t>λ</a:t>
            </a:r>
            <a:r>
              <a:rPr lang="en-US" sz="3200" baseline="30000" dirty="0" smtClean="0">
                <a:solidFill>
                  <a:srgbClr val="1F497D"/>
                </a:solidFill>
                <a:latin typeface="Calibri"/>
                <a:cs typeface="Calibri"/>
              </a:rPr>
              <a:t>(total</a:t>
            </a:r>
            <a:r>
              <a:rPr lang="en-US" sz="3200" baseline="30000" dirty="0" smtClean="0">
                <a:solidFill>
                  <a:srgbClr val="1F497D"/>
                </a:solidFill>
                <a:latin typeface="Times New Roman"/>
                <a:cs typeface="Times New Roman"/>
              </a:rPr>
              <a:t> </a:t>
            </a:r>
            <a:r>
              <a:rPr lang="en-US" sz="3200" baseline="30000" dirty="0" smtClean="0">
                <a:solidFill>
                  <a:srgbClr val="1F497D"/>
                </a:solidFill>
                <a:latin typeface="Calibri"/>
                <a:cs typeface="Calibri"/>
              </a:rPr>
              <a:t>length of edges)  </a:t>
            </a:r>
            <a:endParaRPr lang="en-US" sz="3200" baseline="30000" dirty="0">
              <a:solidFill>
                <a:srgbClr val="1F497D"/>
              </a:solidFill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9325" y="4191000"/>
            <a:ext cx="2381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Results </a:t>
            </a:r>
            <a:r>
              <a:rPr lang="en-US" sz="2600" dirty="0" smtClean="0">
                <a:solidFill>
                  <a:schemeClr val="accent6"/>
                </a:solidFill>
                <a:latin typeface="Calibri"/>
                <a:cs typeface="Calibri"/>
              </a:rPr>
              <a:t>[CMSS]</a:t>
            </a:r>
            <a:r>
              <a:rPr lang="en-US" sz="2800" dirty="0" smtClean="0">
                <a:latin typeface="Calibri"/>
                <a:cs typeface="Calibri"/>
              </a:rPr>
              <a:t>: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3925" y="71628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Pietro</a:t>
            </a:r>
            <a:r>
              <a:rPr lang="en-US" dirty="0" smtClean="0"/>
              <a:t> Caputo, Fabio </a:t>
            </a:r>
            <a:r>
              <a:rPr lang="en-US" dirty="0" err="1" smtClean="0"/>
              <a:t>Martinelli</a:t>
            </a:r>
            <a:r>
              <a:rPr lang="en-US" dirty="0" smtClean="0"/>
              <a:t>, Alistair Sinclair and </a:t>
            </a:r>
            <a:r>
              <a:rPr lang="en-US" dirty="0" err="1" smtClean="0"/>
              <a:t>Alexandre</a:t>
            </a:r>
            <a:r>
              <a:rPr lang="en-US" dirty="0" smtClean="0"/>
              <a:t> Stauffer.  “Random Lattice Triangulations: Structure and Algorithms.”  </a:t>
            </a:r>
            <a:r>
              <a:rPr lang="en-US" i="1" dirty="0" smtClean="0"/>
              <a:t>45</a:t>
            </a:r>
            <a:r>
              <a:rPr lang="en-US" i="1" baseline="30000" dirty="0" smtClean="0"/>
              <a:t>th</a:t>
            </a:r>
            <a:r>
              <a:rPr lang="en-US" i="1" dirty="0" smtClean="0"/>
              <a:t> Symposium on Theory of Computing</a:t>
            </a:r>
            <a:r>
              <a:rPr lang="en-US" dirty="0" smtClean="0"/>
              <a:t> (STOC), 2013.]</a:t>
            </a:r>
            <a:endParaRPr lang="en-US" dirty="0"/>
          </a:p>
        </p:txBody>
      </p:sp>
      <p:pic>
        <p:nvPicPr>
          <p:cNvPr id="10" name="Picture 9" descr="WiT Presentation copy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39" b="15278"/>
          <a:stretch/>
        </p:blipFill>
        <p:spPr>
          <a:xfrm>
            <a:off x="4267200" y="2476500"/>
            <a:ext cx="4006514" cy="1549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4762" y="1107718"/>
            <a:ext cx="5280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Calibri"/>
                <a:cs typeface="Calibri"/>
              </a:rPr>
              <a:t>[Caputo, </a:t>
            </a:r>
            <a:r>
              <a:rPr lang="en-US" sz="2400" dirty="0" err="1">
                <a:solidFill>
                  <a:schemeClr val="accent6"/>
                </a:solidFill>
                <a:latin typeface="Calibri"/>
                <a:cs typeface="Calibri"/>
              </a:rPr>
              <a:t>Martinelli</a:t>
            </a:r>
            <a:r>
              <a:rPr lang="en-US" sz="2400" dirty="0">
                <a:solidFill>
                  <a:schemeClr val="accent6"/>
                </a:solidFill>
                <a:latin typeface="Calibri"/>
                <a:cs typeface="Calibri"/>
              </a:rPr>
              <a:t>, Sinclair, </a:t>
            </a:r>
            <a:r>
              <a:rPr lang="en-US" sz="2400" dirty="0" smtClean="0">
                <a:solidFill>
                  <a:schemeClr val="accent6"/>
                </a:solidFill>
                <a:latin typeface="Calibri"/>
                <a:cs typeface="Calibri"/>
              </a:rPr>
              <a:t>Stauffer ‘13]</a:t>
            </a:r>
            <a:endParaRPr lang="en-US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971800" y="5410200"/>
            <a:ext cx="1752600" cy="0"/>
          </a:xfrm>
          <a:prstGeom prst="line">
            <a:avLst/>
          </a:prstGeom>
          <a:ln w="57150" cmpd="sng">
            <a:solidFill>
              <a:srgbClr val="00FF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TriangleLin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0" y="4821585"/>
            <a:ext cx="10852099" cy="1572768"/>
          </a:xfrm>
          <a:prstGeom prst="rect">
            <a:avLst/>
          </a:prstGeom>
        </p:spPr>
      </p:pic>
      <p:sp>
        <p:nvSpPr>
          <p:cNvPr id="12" name="Rectangle 3"/>
          <p:cNvSpPr>
            <a:spLocks/>
          </p:cNvSpPr>
          <p:nvPr/>
        </p:nvSpPr>
        <p:spPr bwMode="auto">
          <a:xfrm>
            <a:off x="573924" y="216476"/>
            <a:ext cx="857007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Background: Weighted Triangulations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881688" y="2895600"/>
            <a:ext cx="554236" cy="457200"/>
            <a:chOff x="6248400" y="1828800"/>
            <a:chExt cx="6096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324600" y="1828800"/>
              <a:ext cx="457200" cy="457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6248400" y="2034520"/>
              <a:ext cx="609600" cy="0"/>
            </a:xfrm>
            <a:prstGeom prst="straightConnector1">
              <a:avLst/>
            </a:prstGeom>
            <a:ln w="38100" cmpd="sng"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418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T Presentation copy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25" b="9868"/>
          <a:stretch/>
        </p:blipFill>
        <p:spPr>
          <a:xfrm>
            <a:off x="2433713" y="4428867"/>
            <a:ext cx="4419600" cy="1593382"/>
          </a:xfrm>
          <a:prstGeom prst="rect">
            <a:avLst/>
          </a:prstGeom>
        </p:spPr>
      </p:pic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381000" y="253425"/>
            <a:ext cx="8610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Weighted Rectangular Dissections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7035" y="1170344"/>
            <a:ext cx="590636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et</a:t>
            </a:r>
            <a:r>
              <a:rPr lang="en-US" sz="2800" dirty="0" smtClean="0">
                <a:solidFill>
                  <a:schemeClr val="accent1"/>
                </a:solidFill>
                <a:latin typeface="Calibri"/>
                <a:cs typeface="Calibri"/>
              </a:rPr>
              <a:t> weight </a:t>
            </a:r>
            <a:r>
              <a:rPr lang="en-US" sz="32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(</a:t>
            </a:r>
            <a:r>
              <a:rPr lang="en-US" sz="32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σ</a:t>
            </a:r>
            <a:r>
              <a:rPr lang="en-US" sz="32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) = </a:t>
            </a:r>
            <a:r>
              <a:rPr lang="en-US" sz="32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λ</a:t>
            </a:r>
            <a:r>
              <a:rPr lang="en-US" sz="3200" baseline="30000" dirty="0">
                <a:solidFill>
                  <a:schemeClr val="accent1"/>
                </a:solidFill>
                <a:latin typeface="Times New Roman"/>
                <a:cs typeface="Times New Roman"/>
              </a:rPr>
              <a:t>(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total</a:t>
            </a:r>
            <a:r>
              <a:rPr lang="en-US" sz="3200" baseline="30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length of edges)</a:t>
            </a:r>
            <a:r>
              <a:rPr lang="en-US" sz="3200" dirty="0" smtClean="0">
                <a:solidFill>
                  <a:schemeClr val="accent1"/>
                </a:solidFill>
                <a:latin typeface="Calibri"/>
                <a:cs typeface="Calibri"/>
              </a:rPr>
              <a:t>.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  </a:t>
            </a:r>
            <a:endParaRPr lang="en-US" sz="3200" baseline="30000" dirty="0">
              <a:solidFill>
                <a:schemeClr val="accent1"/>
              </a:solidFill>
              <a:latin typeface="Calibri"/>
              <a:cs typeface="Calibri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074287" y="4428867"/>
            <a:ext cx="755904" cy="1757499"/>
            <a:chOff x="6373264" y="4597423"/>
            <a:chExt cx="755904" cy="1757499"/>
          </a:xfrm>
        </p:grpSpPr>
        <p:sp>
          <p:nvSpPr>
            <p:cNvPr id="2" name="Rectangle 1"/>
            <p:cNvSpPr/>
            <p:nvPr/>
          </p:nvSpPr>
          <p:spPr>
            <a:xfrm>
              <a:off x="6541900" y="5133272"/>
              <a:ext cx="418632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WiT Presentation copy.pdf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72" r="72600" b="584"/>
            <a:stretch/>
          </p:blipFill>
          <p:spPr>
            <a:xfrm flipH="1">
              <a:off x="6373264" y="4597423"/>
              <a:ext cx="755904" cy="1757499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4300073" y="4892981"/>
            <a:ext cx="457200" cy="457200"/>
            <a:chOff x="6248400" y="1828800"/>
            <a:chExt cx="6096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324600" y="1828800"/>
              <a:ext cx="457200" cy="457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6248400" y="2034520"/>
              <a:ext cx="609600" cy="0"/>
            </a:xfrm>
            <a:prstGeom prst="straightConnector1">
              <a:avLst/>
            </a:prstGeom>
            <a:ln w="38100" cmpd="sng"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317500" y="1219200"/>
            <a:ext cx="1929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Given </a:t>
            </a:r>
            <a:r>
              <a:rPr lang="en-US" sz="2800" dirty="0" err="1">
                <a:latin typeface="Times New Roman"/>
                <a:cs typeface="Times New Roman"/>
              </a:rPr>
              <a:t>λ</a:t>
            </a:r>
            <a:r>
              <a:rPr lang="en-US" sz="2800" dirty="0" smtClean="0">
                <a:latin typeface="Times New Roman"/>
                <a:cs typeface="Times New Roman"/>
              </a:rPr>
              <a:t> &gt; 0</a:t>
            </a:r>
            <a:r>
              <a:rPr lang="en-US" sz="2800" dirty="0" smtClean="0">
                <a:latin typeface="Calibri"/>
                <a:cs typeface="Calibri"/>
              </a:rPr>
              <a:t>,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2895600"/>
            <a:ext cx="18288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76912" y="1953195"/>
            <a:ext cx="7853432" cy="2074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Lucida Grande CE"/>
                <a:cs typeface="Lucida Grande CE"/>
              </a:rPr>
              <a:t>The </a:t>
            </a:r>
            <a:r>
              <a:rPr lang="en-US" sz="2400" u="sng" dirty="0" smtClean="0">
                <a:solidFill>
                  <a:srgbClr val="FF0000"/>
                </a:solidFill>
                <a:latin typeface="Lucida Grande CE"/>
                <a:cs typeface="Lucida Grande CE"/>
              </a:rPr>
              <a:t>Weighted</a:t>
            </a:r>
            <a:r>
              <a:rPr lang="en-US" sz="2400" u="sng" dirty="0" smtClean="0">
                <a:latin typeface="Lucida Grande CE"/>
                <a:cs typeface="Lucida Grande CE"/>
              </a:rPr>
              <a:t> </a:t>
            </a:r>
            <a:r>
              <a:rPr lang="en-US" sz="2400" u="sng" dirty="0" smtClean="0">
                <a:solidFill>
                  <a:srgbClr val="558ED5"/>
                </a:solidFill>
                <a:latin typeface="Lucida Grande CE"/>
                <a:cs typeface="Lucida Grande CE"/>
              </a:rPr>
              <a:t>Edge-Flip Chain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Lucida Grande CE"/>
                <a:cs typeface="Lucida Grande CE"/>
              </a:rPr>
              <a:t>Repeat: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sz="2000" dirty="0" smtClean="0">
                <a:latin typeface="Lucida Grande CE"/>
                <a:cs typeface="Lucida Grande CE"/>
              </a:rPr>
              <a:t>Pick a random edge </a:t>
            </a:r>
            <a:r>
              <a:rPr lang="en-US" sz="2000" i="1" dirty="0" smtClean="0">
                <a:latin typeface="Lucida Grande CE"/>
                <a:cs typeface="Lucida Grande CE"/>
              </a:rPr>
              <a:t>e.</a:t>
            </a:r>
            <a:endParaRPr lang="en-US" sz="2000" dirty="0" smtClean="0">
              <a:latin typeface="Lucida Grande CE"/>
              <a:cs typeface="Lucida Grande CE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sz="2000" dirty="0" smtClean="0">
                <a:latin typeface="Lucida Grande CE"/>
                <a:cs typeface="Lucida Grande CE"/>
              </a:rPr>
              <a:t>If </a:t>
            </a:r>
            <a:r>
              <a:rPr lang="en-US" sz="2000" i="1" dirty="0" smtClean="0">
                <a:latin typeface="Lucida Grande CE"/>
                <a:cs typeface="Lucida Grande CE"/>
              </a:rPr>
              <a:t>e</a:t>
            </a:r>
            <a:r>
              <a:rPr lang="en-US" sz="2000" dirty="0" smtClean="0">
                <a:latin typeface="Lucida Grande CE"/>
                <a:cs typeface="Lucida Grande CE"/>
              </a:rPr>
              <a:t> is </a:t>
            </a:r>
            <a:r>
              <a:rPr lang="en-US" sz="2000" dirty="0" err="1" smtClean="0">
                <a:latin typeface="Lucida Grande CE"/>
                <a:cs typeface="Lucida Grande CE"/>
              </a:rPr>
              <a:t>flippable</a:t>
            </a:r>
            <a:r>
              <a:rPr lang="en-US" sz="2000" dirty="0" smtClean="0">
                <a:latin typeface="Lucida Grande CE"/>
                <a:cs typeface="Lucida Grande CE"/>
              </a:rPr>
              <a:t>, let </a:t>
            </a:r>
            <a:r>
              <a:rPr lang="en-US" sz="2000" i="1" dirty="0" smtClean="0">
                <a:latin typeface="Lucida Grande CE"/>
                <a:cs typeface="Lucida Grande CE"/>
              </a:rPr>
              <a:t>e’</a:t>
            </a:r>
            <a:r>
              <a:rPr lang="en-US" sz="2000" dirty="0" smtClean="0">
                <a:latin typeface="Lucida Grande CE"/>
                <a:cs typeface="Lucida Grande CE"/>
              </a:rPr>
              <a:t>  be the new edge it can be flipped to.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sz="2000" dirty="0" smtClean="0">
                <a:latin typeface="Lucida Grande CE"/>
                <a:cs typeface="Lucida Grande CE"/>
              </a:rPr>
              <a:t>Flip edge </a:t>
            </a:r>
            <a:r>
              <a:rPr lang="en-US" sz="2000" i="1" dirty="0" smtClean="0">
                <a:latin typeface="Lucida Grande CE"/>
                <a:cs typeface="Lucida Grande CE"/>
              </a:rPr>
              <a:t>e</a:t>
            </a:r>
            <a:r>
              <a:rPr lang="en-US" sz="2000" dirty="0" smtClean="0">
                <a:latin typeface="Lucida Grande CE"/>
                <a:cs typeface="Lucida Grande CE"/>
              </a:rPr>
              <a:t>  with probability  min ( 1,  </a:t>
            </a:r>
            <a:r>
              <a:rPr lang="en-US" sz="2400" dirty="0" smtClean="0">
                <a:latin typeface="Symbol" charset="2"/>
                <a:cs typeface="Symbol" charset="2"/>
              </a:rPr>
              <a:t>l</a:t>
            </a:r>
            <a:r>
              <a:rPr lang="en-US" sz="2000" baseline="30000" dirty="0" smtClean="0">
                <a:latin typeface="Lucida Grande CE"/>
                <a:cs typeface="Lucida Grande CE"/>
              </a:rPr>
              <a:t>(|</a:t>
            </a:r>
            <a:r>
              <a:rPr lang="en-US" sz="2000" i="1" baseline="30000" dirty="0" smtClean="0">
                <a:latin typeface="Lucida Grande CE"/>
                <a:cs typeface="Lucida Grande CE"/>
              </a:rPr>
              <a:t>e’</a:t>
            </a:r>
            <a:r>
              <a:rPr lang="en-US" sz="2000" baseline="30000" dirty="0" smtClean="0">
                <a:latin typeface="Lucida Grande CE"/>
                <a:cs typeface="Lucida Grande CE"/>
              </a:rPr>
              <a:t>|</a:t>
            </a:r>
            <a:r>
              <a:rPr lang="en-US" sz="800" baseline="30000" dirty="0" smtClean="0">
                <a:latin typeface="Lucida Grande CE"/>
                <a:cs typeface="Lucida Grande CE"/>
              </a:rPr>
              <a:t> </a:t>
            </a:r>
            <a:r>
              <a:rPr lang="en-US" sz="2000" baseline="30000" dirty="0" smtClean="0">
                <a:latin typeface="Lucida Grande CE"/>
                <a:cs typeface="Lucida Grande CE"/>
              </a:rPr>
              <a:t>-</a:t>
            </a:r>
            <a:r>
              <a:rPr lang="en-US" sz="800" dirty="0">
                <a:latin typeface="Lucida Grande CE"/>
                <a:cs typeface="Lucida Grande CE"/>
              </a:rPr>
              <a:t> </a:t>
            </a:r>
            <a:r>
              <a:rPr lang="en-US" sz="2000" baseline="30000" dirty="0" smtClean="0">
                <a:latin typeface="Lucida Grande CE"/>
                <a:cs typeface="Lucida Grande CE"/>
              </a:rPr>
              <a:t>|</a:t>
            </a:r>
            <a:r>
              <a:rPr lang="en-US" sz="2000" i="1" baseline="30000" dirty="0" smtClean="0">
                <a:latin typeface="Lucida Grande CE"/>
                <a:cs typeface="Lucida Grande CE"/>
              </a:rPr>
              <a:t>e</a:t>
            </a:r>
            <a:r>
              <a:rPr lang="en-US" sz="2000" baseline="30000" dirty="0" smtClean="0">
                <a:latin typeface="Lucida Grande CE"/>
                <a:cs typeface="Lucida Grande CE"/>
              </a:rPr>
              <a:t>|) </a:t>
            </a:r>
            <a:r>
              <a:rPr lang="en-US" sz="2000" dirty="0" smtClean="0">
                <a:latin typeface="Lucida Grande CE"/>
                <a:cs typeface="Lucida Grande CE"/>
              </a:rPr>
              <a:t>).</a:t>
            </a:r>
            <a:endParaRPr lang="en-US" sz="2000" dirty="0">
              <a:latin typeface="Lucida Grande CE"/>
              <a:cs typeface="Lucida Grande CE"/>
            </a:endParaRPr>
          </a:p>
        </p:txBody>
      </p:sp>
    </p:spTree>
    <p:extLst>
      <p:ext uri="{BB962C8B-B14F-4D97-AF65-F5344CB8AC3E}">
        <p14:creationId xmlns:p14="http://schemas.microsoft.com/office/powerpoint/2010/main" val="161724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228600" y="227450"/>
            <a:ext cx="8610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</a:t>
            </a:r>
            <a:r>
              <a:rPr lang="en-US" sz="4000" b="1" i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Weighted</a:t>
            </a:r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 Rectangular Dissections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500" y="1219200"/>
            <a:ext cx="1929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Given </a:t>
            </a:r>
            <a:r>
              <a:rPr lang="en-US" sz="2800" dirty="0" err="1">
                <a:latin typeface="Times New Roman"/>
                <a:cs typeface="Times New Roman"/>
              </a:rPr>
              <a:t>λ</a:t>
            </a:r>
            <a:r>
              <a:rPr lang="en-US" sz="2800" dirty="0" smtClean="0">
                <a:latin typeface="Times New Roman"/>
                <a:cs typeface="Times New Roman"/>
              </a:rPr>
              <a:t> &gt; 0</a:t>
            </a:r>
            <a:r>
              <a:rPr lang="en-US" sz="2800" dirty="0" smtClean="0">
                <a:latin typeface="Calibri"/>
                <a:cs typeface="Calibri"/>
              </a:rPr>
              <a:t>,</a:t>
            </a:r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16" name="Picture 15" descr="generateImag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2"/>
          <a:stretch/>
        </p:blipFill>
        <p:spPr>
          <a:xfrm>
            <a:off x="1524000" y="2209800"/>
            <a:ext cx="2357482" cy="2258568"/>
          </a:xfrm>
          <a:prstGeom prst="rect">
            <a:avLst/>
          </a:prstGeom>
        </p:spPr>
      </p:pic>
      <p:pic>
        <p:nvPicPr>
          <p:cNvPr id="18" name="Picture 17" descr="generateIm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2"/>
          <a:stretch/>
        </p:blipFill>
        <p:spPr>
          <a:xfrm>
            <a:off x="5248341" y="2209800"/>
            <a:ext cx="2382213" cy="225856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133600" y="4522671"/>
            <a:ext cx="104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  </a:t>
            </a:r>
            <a:r>
              <a:rPr lang="en-US" sz="24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&lt; 1</a:t>
            </a: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12323" y="4522671"/>
            <a:ext cx="1123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   </a:t>
            </a:r>
            <a:r>
              <a:rPr lang="en-US" sz="24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&gt; 1</a:t>
            </a: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47035" y="1170344"/>
            <a:ext cx="567776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et</a:t>
            </a:r>
            <a:r>
              <a:rPr lang="en-US" sz="2800" dirty="0" smtClean="0">
                <a:solidFill>
                  <a:schemeClr val="accent1"/>
                </a:solidFill>
                <a:latin typeface="Calibri"/>
                <a:cs typeface="Calibri"/>
              </a:rPr>
              <a:t> weight </a:t>
            </a:r>
            <a:r>
              <a:rPr lang="en-US" sz="32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(</a:t>
            </a:r>
            <a:r>
              <a:rPr lang="en-US" sz="32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σ</a:t>
            </a:r>
            <a:r>
              <a:rPr lang="en-US" sz="32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) = </a:t>
            </a:r>
            <a:r>
              <a:rPr lang="en-US" sz="32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λ</a:t>
            </a:r>
            <a:r>
              <a:rPr lang="en-US" sz="3200" baseline="30000" dirty="0">
                <a:solidFill>
                  <a:schemeClr val="accent1"/>
                </a:solidFill>
                <a:latin typeface="Times New Roman"/>
                <a:cs typeface="Times New Roman"/>
              </a:rPr>
              <a:t>(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total</a:t>
            </a:r>
            <a:r>
              <a:rPr lang="en-US" sz="3200" baseline="30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length of edges)</a:t>
            </a:r>
            <a:r>
              <a:rPr lang="en-US" sz="3200" dirty="0" smtClean="0">
                <a:solidFill>
                  <a:schemeClr val="accent1"/>
                </a:solidFill>
                <a:latin typeface="Calibri"/>
                <a:cs typeface="Calibri"/>
              </a:rPr>
              <a:t>.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  </a:t>
            </a:r>
            <a:endParaRPr lang="en-US" sz="3200" baseline="30000" dirty="0">
              <a:solidFill>
                <a:schemeClr val="accent1"/>
              </a:solidFill>
              <a:latin typeface="Calibri"/>
              <a:cs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0" y="2209800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8341" y="2209800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8930" y="0"/>
            <a:ext cx="9135070" cy="1080492"/>
          </a:xfrm>
          <a:prstGeom prst="rect">
            <a:avLst/>
          </a:prstGeom>
          <a:solidFill>
            <a:schemeClr val="accent1">
              <a:alpha val="59999"/>
            </a:schemeClr>
          </a:solidFill>
          <a:ln w="25400">
            <a:solidFill>
              <a:schemeClr val="tx1">
                <a:alpha val="59999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228600" y="227450"/>
            <a:ext cx="8610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</a:t>
            </a:r>
            <a:r>
              <a:rPr lang="en-US" sz="4000" b="1" i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Weighted</a:t>
            </a:r>
            <a:r>
              <a:rPr lang="en-US" sz="4000" b="1" dirty="0" smtClean="0">
                <a:solidFill>
                  <a:srgbClr val="FFFFFF"/>
                </a:solidFill>
                <a:latin typeface="Calibri"/>
                <a:ea typeface="ＭＳ Ｐゴシック" charset="0"/>
                <a:cs typeface="Calibri"/>
                <a:sym typeface="Times New Roman" charset="0"/>
              </a:rPr>
              <a:t>  Rectangular Dissections</a:t>
            </a:r>
            <a:endParaRPr lang="en-US" sz="4000" b="1" dirty="0">
              <a:solidFill>
                <a:srgbClr val="FFFFFF"/>
              </a:solidFill>
              <a:latin typeface="Calibri"/>
              <a:ea typeface="ＭＳ Ｐゴシック" charset="0"/>
              <a:cs typeface="Calibri"/>
              <a:sym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500" y="1219200"/>
            <a:ext cx="1929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Given </a:t>
            </a:r>
            <a:r>
              <a:rPr lang="en-US" sz="2800" dirty="0" err="1">
                <a:latin typeface="Times New Roman"/>
                <a:cs typeface="Times New Roman"/>
              </a:rPr>
              <a:t>λ</a:t>
            </a:r>
            <a:r>
              <a:rPr lang="en-US" sz="2800" dirty="0" smtClean="0">
                <a:latin typeface="Times New Roman"/>
                <a:cs typeface="Times New Roman"/>
              </a:rPr>
              <a:t> &gt; 0</a:t>
            </a:r>
            <a:r>
              <a:rPr lang="en-US" sz="2800" dirty="0" smtClean="0">
                <a:latin typeface="Calibri"/>
                <a:cs typeface="Calibri"/>
              </a:rPr>
              <a:t>,</a:t>
            </a:r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16" name="Picture 15" descr="generateImag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2"/>
          <a:stretch/>
        </p:blipFill>
        <p:spPr>
          <a:xfrm>
            <a:off x="1524000" y="2209800"/>
            <a:ext cx="2357482" cy="2258568"/>
          </a:xfrm>
          <a:prstGeom prst="rect">
            <a:avLst/>
          </a:prstGeom>
        </p:spPr>
      </p:pic>
      <p:pic>
        <p:nvPicPr>
          <p:cNvPr id="18" name="Picture 17" descr="generateIm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2"/>
          <a:stretch/>
        </p:blipFill>
        <p:spPr>
          <a:xfrm>
            <a:off x="5248341" y="2209800"/>
            <a:ext cx="2382213" cy="225856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133600" y="4522671"/>
            <a:ext cx="104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  </a:t>
            </a:r>
            <a:r>
              <a:rPr lang="en-US" sz="24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&lt; 1</a:t>
            </a: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12323" y="4522671"/>
            <a:ext cx="1123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   </a:t>
            </a:r>
            <a:r>
              <a:rPr lang="en-US" sz="24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λ</a:t>
            </a:r>
            <a:r>
              <a:rPr lang="en-US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&gt; 1</a:t>
            </a:r>
            <a:endParaRPr lang="en-US" sz="2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47035" y="1170344"/>
            <a:ext cx="567776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et</a:t>
            </a:r>
            <a:r>
              <a:rPr lang="en-US" sz="2800" dirty="0" smtClean="0">
                <a:solidFill>
                  <a:schemeClr val="accent1"/>
                </a:solidFill>
                <a:latin typeface="Calibri"/>
                <a:cs typeface="Calibri"/>
              </a:rPr>
              <a:t> weight </a:t>
            </a:r>
            <a:r>
              <a:rPr lang="en-US" sz="32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(</a:t>
            </a:r>
            <a:r>
              <a:rPr lang="en-US" sz="32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σ</a:t>
            </a:r>
            <a:r>
              <a:rPr lang="en-US" sz="32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) = </a:t>
            </a:r>
            <a:r>
              <a:rPr lang="en-US" sz="32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λ</a:t>
            </a:r>
            <a:r>
              <a:rPr lang="en-US" sz="3200" baseline="30000" dirty="0">
                <a:solidFill>
                  <a:schemeClr val="accent1"/>
                </a:solidFill>
                <a:latin typeface="Times New Roman"/>
                <a:cs typeface="Times New Roman"/>
              </a:rPr>
              <a:t>(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total</a:t>
            </a:r>
            <a:r>
              <a:rPr lang="en-US" sz="3200" baseline="30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length of edges)</a:t>
            </a:r>
            <a:r>
              <a:rPr lang="en-US" sz="3200" dirty="0" smtClean="0">
                <a:solidFill>
                  <a:schemeClr val="accent1"/>
                </a:solidFill>
                <a:latin typeface="Calibri"/>
                <a:cs typeface="Calibri"/>
              </a:rPr>
              <a:t>.</a:t>
            </a:r>
            <a:r>
              <a:rPr lang="en-US" sz="3200" baseline="30000" dirty="0" smtClean="0">
                <a:solidFill>
                  <a:schemeClr val="accent1"/>
                </a:solidFill>
                <a:latin typeface="Calibri"/>
                <a:cs typeface="Calibri"/>
              </a:rPr>
              <a:t>  </a:t>
            </a:r>
            <a:endParaRPr lang="en-US" sz="3200" baseline="30000" dirty="0">
              <a:solidFill>
                <a:schemeClr val="accent1"/>
              </a:solidFill>
              <a:latin typeface="Calibri"/>
              <a:cs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5537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Does the Edge-Flip </a:t>
            </a:r>
            <a:r>
              <a:rPr lang="en-US" sz="2400" dirty="0"/>
              <a:t>C</a:t>
            </a:r>
            <a:r>
              <a:rPr lang="en-US" sz="2400" dirty="0" smtClean="0"/>
              <a:t>hain connect the state space?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6072664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Is there always a move?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61348" y="5083145"/>
            <a:ext cx="1313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But first: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923289" y="4584226"/>
            <a:ext cx="1325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fast?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0" y="2209800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248341" y="2207768"/>
            <a:ext cx="2267712" cy="2258568"/>
          </a:xfrm>
          <a:prstGeom prst="rect">
            <a:avLst/>
          </a:prstGeom>
          <a:noFill/>
          <a:ln w="381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0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3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147266</TotalTime>
  <Words>1955</Words>
  <Application>Microsoft Macintosh PowerPoint</Application>
  <PresentationFormat>On-screen Show (4:3)</PresentationFormat>
  <Paragraphs>294</Paragraphs>
  <Slides>32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Equitable Rectangular Dissections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Proof Sketches</vt:lpstr>
      <vt:lpstr>PowerPoint Presentation</vt:lpstr>
      <vt:lpstr>Proof Sketches</vt:lpstr>
      <vt:lpstr>PowerPoint Presentation</vt:lpstr>
      <vt:lpstr>PowerPoint Presentation</vt:lpstr>
      <vt:lpstr>PowerPoint Presentation</vt:lpstr>
      <vt:lpstr>Proof Sketches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Georgia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Dana Randall</dc:creator>
  <cp:lastModifiedBy>Dana</cp:lastModifiedBy>
  <cp:revision>611</cp:revision>
  <cp:lastPrinted>2015-03-19T13:32:19Z</cp:lastPrinted>
  <dcterms:created xsi:type="dcterms:W3CDTF">2010-06-15T13:58:56Z</dcterms:created>
  <dcterms:modified xsi:type="dcterms:W3CDTF">2016-03-02T23:33:05Z</dcterms:modified>
</cp:coreProperties>
</file>