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</p:sldMasterIdLst>
  <p:notesMasterIdLst>
    <p:notesMasterId r:id="rId24"/>
  </p:notesMasterIdLst>
  <p:sldIdLst>
    <p:sldId id="259" r:id="rId3"/>
    <p:sldId id="298" r:id="rId4"/>
    <p:sldId id="302" r:id="rId5"/>
    <p:sldId id="303" r:id="rId6"/>
    <p:sldId id="304" r:id="rId7"/>
    <p:sldId id="307" r:id="rId8"/>
    <p:sldId id="308" r:id="rId9"/>
    <p:sldId id="309" r:id="rId10"/>
    <p:sldId id="319" r:id="rId11"/>
    <p:sldId id="327" r:id="rId12"/>
    <p:sldId id="328" r:id="rId13"/>
    <p:sldId id="323" r:id="rId14"/>
    <p:sldId id="324" r:id="rId15"/>
    <p:sldId id="326" r:id="rId16"/>
    <p:sldId id="320" r:id="rId17"/>
    <p:sldId id="312" r:id="rId18"/>
    <p:sldId id="321" r:id="rId19"/>
    <p:sldId id="313" r:id="rId20"/>
    <p:sldId id="322" r:id="rId21"/>
    <p:sldId id="315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7A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18" y="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1F4F5-D583-45C7-A5D1-8844797A9B8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9E88A-91FC-49C4-A4EA-A22D61982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FFCB-971B-4725-9533-1715099D06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7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[AD’86]: top-in-at-random shuffle analysis</a:t>
            </a:r>
          </a:p>
          <a:p>
            <a:r>
              <a:rPr lang="en-US" dirty="0" smtClean="0"/>
              <a:t>[DS’81]: random transpositions on the</a:t>
            </a:r>
            <a:r>
              <a:rPr lang="en-US" baseline="0" dirty="0" smtClean="0"/>
              <a:t> symmetric group</a:t>
            </a:r>
          </a:p>
          <a:p>
            <a:r>
              <a:rPr lang="en-US" baseline="0" dirty="0" smtClean="0"/>
              <a:t>[A’83]: RW on hypercube and Riffle-Shuffle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FFCB-971B-4725-9533-1715099D06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FFCB-971B-4725-9533-1715099D06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FFCB-971B-4725-9533-1715099D06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w.h.p</a:t>
            </a:r>
            <a:r>
              <a:rPr lang="en-US" dirty="0" smtClean="0"/>
              <a:t>. exists (many) v with d &gt; 2 induced paths originating from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FFCB-971B-4725-9533-1715099D06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E88A-91FC-49C4-A4EA-A22D61982B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2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414-8D8C-42B0-8936-CC0C3DDAD9DC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A052-63E3-4E15-B6B9-1E157C33396F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43B8-11A9-48ED-816A-4CE28BE36574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502F-A7C9-4318-A028-729E5871ADA9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5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D46C-9494-4F75-B1DD-316750CFD85E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0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03A8-BB58-45A9-90B8-D4CBFB321BAB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0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D84B-752D-4C11-A048-0125B1A1DF97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D610-0C61-4A6B-AEC1-C02FBA3F4022}" type="datetime1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3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ABEC-05F0-454F-B35A-C6C519AE53C0}" type="datetime1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6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D083-BC35-4357-A8F1-8D24BF26F1D3}" type="datetime1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6043-7F54-451E-89CC-934444623296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1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C2F8-E857-4384-B314-F6C23EC6FBB1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41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326-6B0A-4D19-AD43-BB38A0092E79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DF4F-3502-41C9-A55C-C91E40868571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75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467E-0A1C-41A1-B4BD-673573F49A25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9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4CC6-4A7C-4FE3-9346-ABFD6F5226F8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6BE5-D8B7-4A40-9F7D-22DFB7F92ADB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58F5-FCA1-4ED0-87CC-DC70455B9566}" type="datetime1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4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23A5-AFBC-4B49-BD64-FF2E12FCA242}" type="datetime1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7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DE7-472D-4632-A55D-E461431D77A2}" type="datetime1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4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FCB-0D9D-42FC-AB76-809D329BE8D0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7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79B6-29AE-43C4-8956-DE5BC47D677B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Columbia-NYU Probability Day, Oct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UW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8AF3-017A-4244-9899-CE1CE94B51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9416292" y="6361431"/>
            <a:ext cx="1976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Yuval</a:t>
            </a:r>
            <a:r>
              <a:rPr lang="en-US" sz="1100" baseline="0" dirty="0" smtClean="0">
                <a:solidFill>
                  <a:schemeClr val="tx1"/>
                </a:solidFill>
              </a:rPr>
              <a:t> Peres, MSR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5000">
              <a:schemeClr val="bg1"/>
            </a:gs>
            <a:gs pos="100000">
              <a:schemeClr val="bg2">
                <a:shade val="88000"/>
                <a:lumMod val="98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5/12/2015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UW Theory Seminar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9416292" y="6361431"/>
            <a:ext cx="2063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Yuval Peres, 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27181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130.png"/><Relationship Id="rId4" Type="http://schemas.openxmlformats.org/officeDocument/2006/relationships/image" Target="../media/image25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image" Target="../media/image33.png"/><Relationship Id="rId4" Type="http://schemas.openxmlformats.org/officeDocument/2006/relationships/image" Target="../media/image19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40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7.png"/><Relationship Id="rId7" Type="http://schemas.openxmlformats.org/officeDocument/2006/relationships/image" Target="../media/image66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0.png"/><Relationship Id="rId5" Type="http://schemas.openxmlformats.org/officeDocument/2006/relationships/image" Target="../media/image64.png"/><Relationship Id="rId10" Type="http://schemas.openxmlformats.org/officeDocument/2006/relationships/image" Target="../media/image631.png"/><Relationship Id="rId4" Type="http://schemas.openxmlformats.org/officeDocument/2006/relationships/image" Target="../media/image38.png"/><Relationship Id="rId9" Type="http://schemas.openxmlformats.org/officeDocument/2006/relationships/image" Target="../media/image6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png"/><Relationship Id="rId4" Type="http://schemas.openxmlformats.org/officeDocument/2006/relationships/image" Target="../media/image7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7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21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0.png"/><Relationship Id="rId5" Type="http://schemas.openxmlformats.org/officeDocument/2006/relationships/image" Target="../media/image6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88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667" y="2181783"/>
            <a:ext cx="8839200" cy="20574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005" y="3773805"/>
            <a:ext cx="3420035" cy="1406744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200" b="1" cap="small" spc="0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Yuval Peres</a:t>
            </a:r>
            <a:endParaRPr lang="en-US" sz="3200" b="1" cap="small" spc="0" dirty="0">
              <a:ln w="9525">
                <a:solidFill>
                  <a:schemeClr val="tx2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9594" y="4673431"/>
            <a:ext cx="4806006" cy="1386692"/>
          </a:xfrm>
        </p:spPr>
        <p:txBody>
          <a:bodyPr>
            <a:noAutofit/>
          </a:bodyPr>
          <a:lstStyle/>
          <a:p>
            <a:r>
              <a:rPr lang="en-US" sz="2800" b="1" cap="small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Microsoft Research</a:t>
            </a:r>
            <a:r>
              <a:rPr lang="en-US" sz="2800" b="1" cap="small" spc="0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/>
            </a:r>
            <a:br>
              <a:rPr lang="en-US" sz="2800" b="1" cap="small" spc="0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</a:br>
            <a:r>
              <a:rPr lang="en-US" sz="1400" b="1" cap="small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1400" b="1" cap="small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800" b="1" cap="small" spc="0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Joint</a:t>
            </a:r>
            <a:r>
              <a:rPr lang="en-US" sz="2800" b="1" cap="small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small" spc="0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works</a:t>
            </a:r>
            <a:r>
              <a:rPr lang="en-US" sz="2800" b="1" cap="small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small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with </a:t>
            </a:r>
            <a:r>
              <a:rPr lang="en-US" sz="2800" b="1" cap="small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/>
            </a:r>
            <a:br>
              <a:rPr lang="en-US" sz="2800" b="1" cap="small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</a:br>
            <a:r>
              <a:rPr lang="en-US" sz="2800" b="1" cap="small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N. Berestycki, </a:t>
            </a:r>
            <a:r>
              <a:rPr lang="en-US" sz="2800" b="1" cap="small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E. Lubetzky, </a:t>
            </a:r>
            <a:r>
              <a:rPr lang="en-US" sz="2800" b="1" cap="small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A. Sly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3336" y="2181782"/>
            <a:ext cx="9137272" cy="20321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2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Pinpointing </a:t>
            </a:r>
            <a:r>
              <a:rPr lang="en-US" sz="4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Mixing </a:t>
            </a:r>
            <a:r>
              <a:rPr lang="en-US" sz="42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Times:</a:t>
            </a:r>
          </a:p>
          <a:p>
            <a:pPr algn="ctr"/>
            <a:r>
              <a:rPr lang="en-US" sz="42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Random </a:t>
            </a:r>
            <a:r>
              <a:rPr lang="en-US" sz="4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walks on </a:t>
            </a:r>
            <a:r>
              <a:rPr lang="en-US" sz="42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Ramanujan</a:t>
            </a:r>
            <a:endParaRPr lang="en-US" sz="420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r>
              <a:rPr lang="en-US" sz="42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and </a:t>
            </a:r>
            <a:r>
              <a:rPr lang="en-US" sz="4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Random </a:t>
            </a:r>
            <a:r>
              <a:rPr lang="en-US" sz="42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graphs</a:t>
            </a:r>
            <a:endParaRPr lang="en-US" sz="4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20267" y="146756"/>
            <a:ext cx="3687233" cy="19106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Simons Institute</a:t>
            </a:r>
            <a:endParaRPr lang="en-US" sz="2400" dirty="0" smtClean="0">
              <a:ln w="9525">
                <a:solidFill>
                  <a:schemeClr val="tx2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February 2016 </a:t>
            </a:r>
            <a:endParaRPr lang="en-US" sz="2400" dirty="0">
              <a:ln w="9525">
                <a:solidFill>
                  <a:schemeClr val="tx2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8229" t="7625" r="9172" b="8417"/>
          <a:stretch/>
        </p:blipFill>
        <p:spPr>
          <a:xfrm>
            <a:off x="1419348" y="4909523"/>
            <a:ext cx="1714406" cy="174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7499" y="123758"/>
            <a:ext cx="2929761" cy="19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hu-HU" dirty="0" smtClean="0"/>
              <a:t>Erdős-Rényi </a:t>
            </a:r>
            <a:r>
              <a:rPr lang="hu-HU" dirty="0"/>
              <a:t>random </a:t>
            </a:r>
            <a:r>
              <a:rPr lang="hu-HU" dirty="0" smtClean="0"/>
              <a:t>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414130"/>
                <a:ext cx="10515600" cy="43513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indicators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/>
                            <a:sym typeface="Euclid Math One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2"/>
                                </a:solidFill>
                                <a:latin typeface="Cambria Math"/>
                                <a:sym typeface="Euclid Math One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Euclid Math One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Euclid Math One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edges </a:t>
                </a:r>
                <a:r>
                  <a:rPr lang="en-US" dirty="0" smtClean="0"/>
                  <a:t>are </a:t>
                </a:r>
                <a:r>
                  <a:rPr lang="en-US" dirty="0"/>
                  <a:t>I</a:t>
                </a:r>
                <a:r>
                  <a:rPr lang="en-US" dirty="0" smtClean="0"/>
                  <a:t>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414130"/>
                <a:ext cx="10515600" cy="4351337"/>
              </a:xfrm>
              <a:blipFill rotWithShape="0">
                <a:blip r:embed="rId3"/>
                <a:stretch>
                  <a:fillRect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7342"/>
            <a:ext cx="2606580" cy="2585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296787" y="1828801"/>
                <a:ext cx="2066684" cy="9851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RelaxedModerately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</m:oMath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87" y="1828801"/>
                <a:ext cx="2066684" cy="985153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61" y="2977118"/>
            <a:ext cx="2646431" cy="258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5217364" y="1829004"/>
                <a:ext cx="1799947" cy="98921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RelaxedModerately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64" y="1829004"/>
                <a:ext cx="1799947" cy="989215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7342"/>
            <a:ext cx="2624430" cy="2585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7839316" y="1839795"/>
                <a:ext cx="2066684" cy="98515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RelaxedModerately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</m:oMath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316" y="1839795"/>
                <a:ext cx="2066684" cy="985153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43145" y="5673525"/>
            <a:ext cx="10115465" cy="58816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“This double “jump” of the size of the largest component… is one of the most striking facts concerning random graphs</a:t>
            </a:r>
            <a:r>
              <a:rPr lang="en-US" sz="1600" i="1" dirty="0" smtClean="0"/>
              <a:t>.”	</a:t>
            </a:r>
            <a:r>
              <a:rPr lang="en-US" sz="1600" i="1" dirty="0"/>
              <a:t> (</a:t>
            </a:r>
            <a:r>
              <a:rPr lang="hu-HU" sz="1600" i="1" dirty="0"/>
              <a:t>Erdős</a:t>
            </a:r>
            <a:r>
              <a:rPr lang="en-US" sz="1600" i="1" dirty="0"/>
              <a:t> and </a:t>
            </a:r>
            <a:r>
              <a:rPr lang="hu-HU" sz="1600" i="1" dirty="0"/>
              <a:t>Rényi</a:t>
            </a:r>
            <a:r>
              <a:rPr lang="en-US" sz="1600" i="1" dirty="0"/>
              <a:t>, 1960)</a:t>
            </a:r>
          </a:p>
        </p:txBody>
      </p:sp>
    </p:spTree>
    <p:extLst>
      <p:ext uri="{BB962C8B-B14F-4D97-AF65-F5344CB8AC3E}">
        <p14:creationId xmlns:p14="http://schemas.microsoft.com/office/powerpoint/2010/main" val="22296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hu-HU" dirty="0"/>
              <a:t>Erdős-Rényi random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Setting: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around the critical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=1/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“Double jump” phenomenon for order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sz="2000" dirty="0"/>
                  <a:t>[</a:t>
                </a:r>
                <a:r>
                  <a:rPr lang="en-US" sz="2000" dirty="0" err="1"/>
                  <a:t>Erdős-Rényi</a:t>
                </a:r>
                <a:r>
                  <a:rPr lang="en-US" sz="2000" dirty="0"/>
                  <a:t> (1960’s)], [Bollobás ’84] , [</a:t>
                </a:r>
                <a:r>
                  <a:rPr lang="en-US" sz="2000" dirty="0" err="1"/>
                  <a:t>Łuczak</a:t>
                </a:r>
                <a:r>
                  <a:rPr lang="en-US" sz="2000" dirty="0"/>
                  <a:t> ’90]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	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with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fixed.</a:t>
                </a:r>
              </a:p>
              <a:p>
                <a:pPr lvl="1"/>
                <a:r>
                  <a:rPr lang="en-US" dirty="0" smtClean="0"/>
                  <a:t>		at and </a:t>
                </a:r>
                <a:r>
                  <a:rPr lang="en-US" dirty="0"/>
                  <a:t>throughout </a:t>
                </a:r>
                <a:r>
                  <a:rPr lang="en-US" i="1" dirty="0" smtClean="0"/>
                  <a:t>critical </a:t>
                </a:r>
                <a:r>
                  <a:rPr lang="en-US" i="1" dirty="0"/>
                  <a:t>window</a:t>
                </a:r>
                <a:r>
                  <a:rPr lang="en-US" dirty="0"/>
                  <a:t>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(1±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−1/3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 		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with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fixed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/>
                  <a:t>Emerging from the critical window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						   :</a:t>
                </a:r>
                <a:br>
                  <a:rPr lang="en-US" dirty="0" smtClean="0"/>
                </a:b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∼2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(giant </a:t>
                </a:r>
                <a:r>
                  <a:rPr lang="en-US" dirty="0"/>
                  <a:t>component g</a:t>
                </a:r>
                <a:r>
                  <a:rPr lang="en-US" dirty="0" smtClean="0"/>
                  <a:t>radually forms)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623236" y="3074137"/>
                <a:ext cx="956924" cy="36462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0">
                  <a:rot lat="0" lon="0" rev="0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36" y="3074137"/>
                <a:ext cx="956924" cy="36462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623236" y="4215797"/>
                <a:ext cx="956924" cy="36462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0">
                  <a:rot lat="0" lon="0" rev="0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36" y="4215797"/>
                <a:ext cx="956924" cy="36462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629570" y="3634679"/>
                <a:ext cx="976158" cy="401082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0">
                  <a:rot lat="0" lon="0" rev="0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70" y="3634679"/>
                <a:ext cx="976158" cy="401082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547668" y="5067108"/>
                <a:ext cx="5012078" cy="441190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= (1+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400" dirty="0"/>
                        <m:t> 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m:t>for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−1/3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24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8" y="5067108"/>
                <a:ext cx="5012078" cy="44119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7"/>
                <a:stretch>
                  <a:fillRect b="-181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69" y="1614826"/>
            <a:ext cx="1471346" cy="1459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32" y="2882602"/>
            <a:ext cx="1493842" cy="1456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94" y="4140655"/>
            <a:ext cx="1481424" cy="1459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978298"/>
          </a:xfrm>
        </p:spPr>
        <p:txBody>
          <a:bodyPr/>
          <a:lstStyle/>
          <a:p>
            <a:r>
              <a:rPr lang="en-US" dirty="0" smtClean="0"/>
              <a:t>Mixing on the largest component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204122"/>
                  </p:ext>
                </p:extLst>
              </p:nvPr>
            </p:nvGraphicFramePr>
            <p:xfrm>
              <a:off x="940984" y="1388127"/>
              <a:ext cx="6528503" cy="3798928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159613"/>
                    <a:gridCol w="2603659"/>
                    <a:gridCol w="2765231"/>
                  </a:tblGrid>
                  <a:tr h="136609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Book Antiqua" panose="02040602050305030304" pitchFamily="18" charset="0"/>
                              <a:sym typeface="Euclid Symbol"/>
                            </a:rPr>
                            <a:t>Critical window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= (1±</m:t>
                              </m:r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−1/3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b="0" i="0" dirty="0" smtClean="0"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Book Antiqua" panose="02040602050305030304" pitchFamily="18" charset="0"/>
                              <a:sym typeface="Euclid Symbol"/>
                            </a:rPr>
                            <a:t>Supercritical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= (1</m:t>
                                </m:r>
                                <m: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sz="18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sz="18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i="0" u="none" dirty="0" smtClean="0">
                            <a:latin typeface="Book Antiqua" panose="02040602050305030304" pitchFamily="18" charset="0"/>
                            <a:sym typeface="Euclid Symbo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="0" i="0" dirty="0" smtClean="0">
                              <a:latin typeface="Book Antiqua" panose="02040602050305030304" pitchFamily="18" charset="0"/>
                              <a:sym typeface="Euclid Symbol"/>
                            </a:rPr>
                            <a:t>fixed</a:t>
                          </a:r>
                          <a:endParaRPr lang="en-US" b="0" i="0" dirty="0" smtClean="0"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</a:tr>
                  <a:tr h="9786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𝒞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≍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i="1" dirty="0" smtClean="0">
                            <a:solidFill>
                              <a:schemeClr val="tx1"/>
                            </a:solidFill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i="1" dirty="0" smtClean="0">
                            <a:solidFill>
                              <a:schemeClr val="bg1"/>
                            </a:solidFill>
                            <a:latin typeface="Book Antiqua" panose="0204060205030503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i="0" dirty="0" smtClean="0"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</a:tr>
                  <a:tr h="12441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Book Antiqua" panose="02040602050305030304" pitchFamily="18" charset="0"/>
                            </a:rPr>
                            <a:t>Mixing time on</a:t>
                          </a:r>
                          <a:r>
                            <a:rPr lang="en-US" baseline="0" dirty="0" smtClean="0">
                              <a:latin typeface="Book Antiqua" panose="0204060205030503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latin typeface="Book Antiqua" panose="0204060205030503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Euclid Symbol"/>
                                </a:rPr>
                                <m:t>≍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Euclid Symbol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dirty="0" smtClean="0">
                              <a:latin typeface="Book Antiqua" panose="02040602050305030304" pitchFamily="18" charset="0"/>
                              <a:sym typeface="Euclid Symbol"/>
                            </a:rPr>
                            <a:t>  </a:t>
                          </a:r>
                          <a:endParaRPr lang="en-US" sz="2000" dirty="0" smtClean="0">
                            <a:latin typeface="Book Antiqua" panose="0204060205030503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 smtClean="0">
                              <a:latin typeface="Book Antiqua" panose="02040602050305030304" pitchFamily="18" charset="0"/>
                            </a:rPr>
                            <a:t>Nachmias</a:t>
                          </a:r>
                          <a:r>
                            <a:rPr lang="en-US" sz="1800" i="0" baseline="0" dirty="0" smtClean="0">
                              <a:latin typeface="Book Antiqua" panose="02040602050305030304" pitchFamily="18" charset="0"/>
                            </a:rPr>
                            <a:t>, P.</a:t>
                          </a:r>
                          <a:r>
                            <a:rPr lang="en-US" sz="1800" i="0" dirty="0" smtClean="0">
                              <a:latin typeface="Book Antiqua" panose="02040602050305030304" pitchFamily="18" charset="0"/>
                            </a:rPr>
                            <a:t> ’08</a:t>
                          </a:r>
                          <a:endParaRPr lang="en-US" sz="2000" i="0" dirty="0" smtClean="0"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F5897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Euclid Symbol"/>
                                  </a:rPr>
                                  <m:t>≍</m:t>
                                </m:r>
                                <m:func>
                                  <m:func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2F5897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Euclid Symbol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F5897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  <a:sym typeface="Euclid Symbol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F5897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Euclid Symbol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F5897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Euclid Symbol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2F5897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Euclid Symbol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Book Antiqua" panose="020406020503050303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Fountoulakis</a:t>
                          </a: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,  Reed </a:t>
                          </a:r>
                          <a:r>
                            <a:rPr kumimoji="0" lang="en-US" sz="17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’06 </a:t>
                          </a: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and (</a:t>
                          </a:r>
                          <a:r>
                            <a:rPr kumimoji="0" lang="en-US" sz="16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indep</a:t>
                          </a: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.) </a:t>
                          </a: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Benjamini, Kozma, </a:t>
                          </a:r>
                          <a:r>
                            <a:rPr kumimoji="0" lang="en-US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Wormald</a:t>
                          </a: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’06</a:t>
                          </a:r>
                          <a:endParaRPr lang="en-US" sz="2000" i="0" dirty="0" smtClean="0"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8854474"/>
                  </p:ext>
                </p:extLst>
              </p:nvPr>
            </p:nvGraphicFramePr>
            <p:xfrm>
              <a:off x="940984" y="1388127"/>
              <a:ext cx="6528503" cy="3798928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159613"/>
                    <a:gridCol w="2603659"/>
                    <a:gridCol w="2765231"/>
                  </a:tblGrid>
                  <a:tr h="136609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Book Antiqua" panose="02040602050305030304" pitchFamily="18" charset="0"/>
                          </a:endParaRPr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45199" t="-1786" r="-107026" b="-184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36564" t="-1786" r="-661" b="-184821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579" t="-116923" r="-465263" b="-1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45199" t="-116923" r="-107026" b="-1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36564" t="-116923" r="-661" b="-112308"/>
                          </a:stretch>
                        </a:blipFill>
                      </a:tcPr>
                    </a:tc>
                  </a:tr>
                  <a:tr h="12441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579" t="-207353" r="-465263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45199" t="-207353" r="-107026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36564" t="-207353" r="-661" b="-7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28" y="5367447"/>
            <a:ext cx="1628221" cy="146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7" y="5367447"/>
            <a:ext cx="1485209" cy="146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76" y="1658679"/>
            <a:ext cx="5251791" cy="3970301"/>
          </a:xfrm>
          <a:prstGeom prst="roundRect">
            <a:avLst>
              <a:gd name="adj" fmla="val 224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Bottlenecks slow the mixing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714" y="1605516"/>
                <a:ext cx="7216531" cy="47740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Lower 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mix</m:t>
                        </m:r>
                      </m:sub>
                    </m:sSub>
                    <m:r>
                      <a:rPr lang="en-US" b="0" i="1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Euclid Symbol"/>
                      </a:rPr>
                      <m:t>≥</m:t>
                    </m:r>
                    <m:r>
                      <a:rPr lang="en-US" b="0" i="1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Euclid Symbol"/>
                      </a:rPr>
                      <m:t>𝐶</m:t>
                    </m:r>
                    <m:func>
                      <m:funcPr>
                        <m:ctrlPr>
                          <a:rPr lang="en-US" i="1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2F5897"/>
                                </a:solidFill>
                                <a:latin typeface="Cambria Math"/>
                                <a:sym typeface="Euclid Symbo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:</a:t>
                </a:r>
              </a:p>
              <a:p>
                <a:pPr marL="457200" lvl="1">
                  <a:buSzPct val="75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ym typeface="Euclid Symbol"/>
                  </a:rPr>
                  <a:t>w.h.p.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contains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Euclid Symbol"/>
                      </a:rPr>
                      <m:t>𝒫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Euclid Symbol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br>
                  <a:rPr lang="en-US" dirty="0" smtClean="0">
                    <a:solidFill>
                      <a:prstClr val="black"/>
                    </a:solidFill>
                  </a:rPr>
                </a:br>
                <a:r>
                  <a:rPr lang="en-US" dirty="0" smtClean="0">
                    <a:solidFill>
                      <a:prstClr val="black"/>
                    </a:solidFill>
                  </a:rPr>
                  <a:t>degree-2 vertices.</a:t>
                </a:r>
              </a:p>
              <a:p>
                <a:pPr marL="457200" lvl="1">
                  <a:buSzPct val="75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prstClr val="black"/>
                    </a:solidFill>
                  </a:rPr>
                  <a:t>escaping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Euclid Symbol"/>
                      </a:rPr>
                      <m:t>𝒫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at its center</a:t>
                </a:r>
                <a:br>
                  <a:rPr lang="en-US" dirty="0" smtClean="0">
                    <a:solidFill>
                      <a:prstClr val="black"/>
                    </a:solidFill>
                  </a:rPr>
                </a:br>
                <a:r>
                  <a:rPr lang="en-US" dirty="0" smtClean="0">
                    <a:solidFill>
                      <a:prstClr val="black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2F5897"/>
                                </a:solidFill>
                                <a:latin typeface="Cambria Math"/>
                                <a:sym typeface="Euclid Symbol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000" b="0" i="1" smtClean="0">
                                    <a:solidFill>
                                      <a:srgbClr val="2F5897"/>
                                    </a:solidFill>
                                    <a:latin typeface="Cambria Math"/>
                                    <a:sym typeface="Euclid Symbol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2F5897"/>
                                        </a:solidFill>
                                        <a:latin typeface="Cambria Math"/>
                                        <a:sym typeface="Euclid Symbol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  <a:sym typeface="Euclid Symbol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  <a:sym typeface="Euclid Symbol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2F5897"/>
                                    </a:solidFill>
                                    <a:latin typeface="Cambria Math"/>
                                    <a:sym typeface="Euclid Symbo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2F5897"/>
                                    </a:solidFill>
                                    <a:latin typeface="Cambria Math" panose="02040503050406030204" pitchFamily="18" charset="0"/>
                                    <a:sym typeface="Euclid Symbol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rgbClr val="2F5897"/>
                                    </a:solidFill>
                                    <a:latin typeface="Cambria Math" panose="02040503050406030204" pitchFamily="18" charset="0"/>
                                    <a:sym typeface="Euclid Symbol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steps in expectation.</a:t>
                </a:r>
              </a:p>
              <a:p>
                <a:pPr marL="457200" lvl="1">
                  <a:buSzPct val="75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prstClr val="black"/>
                    </a:solidFill>
                  </a:rPr>
                  <a:t>large hanging trees have a similar effect.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Dominates: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mix</m:t>
                        </m:r>
                      </m:sub>
                    </m:sSub>
                    <m:r>
                      <a:rPr lang="en-US" b="0" i="1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Euclid Symbol"/>
                      </a:rPr>
                      <m:t>≍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2F5897"/>
                                </a:solidFill>
                                <a:latin typeface="Cambria Math"/>
                                <a:sym typeface="Euclid Symbo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, </a:t>
                </a:r>
                <a:r>
                  <a:rPr lang="en-US" b="1" i="1" dirty="0" smtClean="0">
                    <a:solidFill>
                      <a:prstClr val="black"/>
                    </a:solidFill>
                  </a:rPr>
                  <a:t>no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i="1" dirty="0" smtClean="0">
                    <a:solidFill>
                      <a:prstClr val="black"/>
                    </a:solidFill>
                  </a:rPr>
                  <a:t>cutoff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.</a:t>
                </a:r>
                <a:endParaRPr lang="en-US" i="1" dirty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Such bottlenecks should be 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rare…</a:t>
                </a:r>
              </a:p>
              <a:p>
                <a:pPr marL="457200" lvl="1">
                  <a:buSzPct val="75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ym typeface="Euclid Symbol"/>
                  </a:rPr>
                  <a:t>faster mixing from a typical initial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F5897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?</a:t>
                </a:r>
              </a:p>
              <a:p>
                <a:pPr marL="457200"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i="1" dirty="0" smtClean="0">
                    <a:solidFill>
                      <a:prstClr val="black"/>
                    </a:solidFill>
                  </a:rPr>
                  <a:t>Indeed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: 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starting from a typical vertex</a:t>
                </a:r>
                <a:br>
                  <a:rPr lang="en-US" i="1" dirty="0" smtClean="0">
                    <a:solidFill>
                      <a:prstClr val="black"/>
                    </a:solidFill>
                  </a:rPr>
                </a:br>
                <a:r>
                  <a:rPr lang="en-US" i="1" u="sng" dirty="0" smtClean="0">
                    <a:solidFill>
                      <a:prstClr val="black"/>
                    </a:solidFill>
                  </a:rPr>
                  <a:t>accelerates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 the RW &amp; </a:t>
                </a:r>
                <a:r>
                  <a:rPr lang="en-US" i="1" u="sng" dirty="0" smtClean="0">
                    <a:solidFill>
                      <a:prstClr val="black"/>
                    </a:solidFill>
                  </a:rPr>
                  <a:t>concentrates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 it (</a:t>
                </a:r>
                <a:r>
                  <a:rPr lang="en-US" b="1" i="1" dirty="0" smtClean="0">
                    <a:solidFill>
                      <a:prstClr val="black"/>
                    </a:solidFill>
                  </a:rPr>
                  <a:t>cutoff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)!</a:t>
                </a:r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714" y="1605516"/>
                <a:ext cx="7216531" cy="4774019"/>
              </a:xfrm>
              <a:blipFill rotWithShape="0">
                <a:blip r:embed="rId4"/>
                <a:stretch>
                  <a:fillRect l="-1351" t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0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741959" y="1138327"/>
            <a:ext cx="10585047" cy="25040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just" rtl="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Book Antiqua" pitchFamily="18" charset="0"/>
              <a:cs typeface="Arial" charset="0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304800"/>
            <a:ext cx="7785009" cy="944628"/>
          </a:xfrm>
        </p:spPr>
        <p:txBody>
          <a:bodyPr>
            <a:normAutofit/>
          </a:bodyPr>
          <a:lstStyle/>
          <a:p>
            <a:r>
              <a:rPr lang="en-US" dirty="0" smtClean="0"/>
              <a:t>Anatomy of a giant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4553" y="1270013"/>
                <a:ext cx="10830139" cy="5046423"/>
              </a:xfr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80060" indent="-342900">
                  <a:buSzPct val="100000"/>
                </a:pPr>
                <a:r>
                  <a:rPr lang="en-US" dirty="0" smtClean="0"/>
                  <a:t>[Ding, Lubetzky, P. ‘13]: giant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(contiguous to):</a:t>
                </a:r>
              </a:p>
              <a:p>
                <a:pPr marL="651510" indent="-514350"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 		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 smtClean="0"/>
                  <a:t> random graph with (nice) given degrees</a:t>
                </a:r>
                <a:br>
                  <a:rPr lang="en-US" dirty="0" smtClean="0"/>
                </a:br>
                <a:r>
                  <a:rPr lang="en-US" dirty="0" smtClean="0"/>
                  <a:t>		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∣ ⋅ ≥3)</m:t>
                    </m:r>
                  </m:oMath>
                </a14:m>
                <a:r>
                  <a:rPr lang="en-US" dirty="0" smtClean="0"/>
                  <a:t> IID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for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)</a:t>
                </a:r>
                <a:endParaRPr lang="en-US" i="1" dirty="0" smtClean="0"/>
              </a:p>
              <a:p>
                <a:pPr marL="651510" indent="-514350">
                  <a:buSzPct val="100000"/>
                  <a:buFont typeface="+mj-lt"/>
                  <a:buAutoNum type="arabicPeriod"/>
                </a:pPr>
                <a:r>
                  <a:rPr lang="en-US" dirty="0" smtClean="0">
                    <a:sym typeface="Euclid Math One"/>
                  </a:rPr>
                  <a:t>		: edges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Math One"/>
                      </a:rPr>
                      <m:t>↦</m:t>
                    </m:r>
                  </m:oMath>
                </a14:m>
                <a:r>
                  <a:rPr lang="en-US" dirty="0" smtClean="0">
                    <a:sym typeface="Euclid Math One"/>
                  </a:rPr>
                  <a:t> paths of lengths IID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Euclid Math One"/>
                      </a:rPr>
                      <m:t>Geom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Euclid Math One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Euclid Math One"/>
                      </a:rPr>
                      <m:t>1−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sym typeface="Euclid Math One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Euclid Math One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Euclid Math One"/>
                      </a:rPr>
                      <m:t>)</m:t>
                    </m:r>
                  </m:oMath>
                </a14:m>
                <a:endParaRPr lang="en-US" dirty="0" smtClean="0">
                  <a:latin typeface="Euclid" pitchFamily="18" charset="0"/>
                  <a:sym typeface="Euclid Symbol"/>
                </a:endParaRPr>
              </a:p>
              <a:p>
                <a:pPr marL="651510" indent="-514350">
                  <a:buSzPct val="100000"/>
                  <a:buAutoNum type="arabicPeriod"/>
                </a:pPr>
                <a:r>
                  <a:rPr lang="en-US" dirty="0" smtClean="0">
                    <a:sym typeface="Euclid Symbol"/>
                  </a:rPr>
                  <a:t> 		: attach IID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Euclid Math One"/>
                      </a:rPr>
                      <m:t>Po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Euclid Math One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sym typeface="Euclid Math One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Euclid Math One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Euclid Math One"/>
                      </a:rPr>
                      <m:t>)</m:t>
                    </m:r>
                  </m:oMath>
                </a14:m>
                <a:r>
                  <a:rPr lang="en-US" dirty="0" smtClean="0">
                    <a:sym typeface="Euclid Math One"/>
                  </a:rPr>
                  <a:t>-Galton-Watson trees</a:t>
                </a:r>
                <a:endParaRPr lang="en-US" dirty="0" smtClean="0">
                  <a:sym typeface="Euclid Symbol"/>
                </a:endParaRPr>
              </a:p>
              <a:p>
                <a:pPr marL="651510" indent="-514350">
                  <a:buAutoNum type="arabicPeriod"/>
                </a:pPr>
                <a:endParaRPr lang="en-US" dirty="0" smtClean="0">
                  <a:latin typeface="Euclid" pitchFamily="18" charset="0"/>
                </a:endParaRPr>
              </a:p>
              <a:p>
                <a:pPr marL="137160" indent="0">
                  <a:buNone/>
                </a:pPr>
                <a:endParaRPr lang="en-US" dirty="0" smtClean="0"/>
              </a:p>
              <a:p>
                <a:pPr marL="480060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553" y="1270013"/>
                <a:ext cx="10830139" cy="5046423"/>
              </a:xfrm>
              <a:blipFill rotWithShape="1">
                <a:blip r:embed="rId3"/>
                <a:stretch>
                  <a:fillRect t="-19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ed Rectangle 61"/>
          <p:cNvSpPr/>
          <p:nvPr/>
        </p:nvSpPr>
        <p:spPr>
          <a:xfrm>
            <a:off x="1169581" y="1920043"/>
            <a:ext cx="1329069" cy="36462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0" lon="0" rev="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ook Antiqua" pitchFamily="18" charset="0"/>
              </a:rPr>
              <a:t>kernel</a:t>
            </a:r>
            <a:endParaRPr lang="en-US" sz="14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/>
              <p:cNvSpPr/>
              <p:nvPr/>
            </p:nvSpPr>
            <p:spPr>
              <a:xfrm>
                <a:off x="1171351" y="2725468"/>
                <a:ext cx="1329069" cy="36462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0">
                  <a:rot lat="0" lon="0" rev="0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-core</a:t>
                </a:r>
                <a:endParaRPr lang="en-US" sz="14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63" name="Rounded 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51" y="2725468"/>
                <a:ext cx="1329069" cy="36462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/>
          <p:cNvSpPr/>
          <p:nvPr/>
        </p:nvSpPr>
        <p:spPr>
          <a:xfrm>
            <a:off x="1169581" y="3150918"/>
            <a:ext cx="1329069" cy="36462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0" lon="0" rev="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2400" dirty="0">
                <a:latin typeface="Book Antiqua" pitchFamily="18" charset="0"/>
                <a:sym typeface="Euclid Math One"/>
              </a:rPr>
              <a:t>giant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133601" y="3737195"/>
            <a:ext cx="5375854" cy="302004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6"/>
          <p:cNvGrpSpPr/>
          <p:nvPr/>
        </p:nvGrpSpPr>
        <p:grpSpPr>
          <a:xfrm>
            <a:off x="3040334" y="3872627"/>
            <a:ext cx="3644628" cy="2670669"/>
            <a:chOff x="4140485" y="3585681"/>
            <a:chExt cx="3575406" cy="2670669"/>
          </a:xfrm>
        </p:grpSpPr>
        <p:sp>
          <p:nvSpPr>
            <p:cNvPr id="65" name="Oval 64"/>
            <p:cNvSpPr/>
            <p:nvPr/>
          </p:nvSpPr>
          <p:spPr>
            <a:xfrm>
              <a:off x="4140485" y="3585681"/>
              <a:ext cx="3575406" cy="2670669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tIns="91440" rIns="1005840" rtlCol="0" anchor="t" anchorCtr="0"/>
            <a:lstStyle/>
            <a:p>
              <a:pPr algn="ctr"/>
              <a:endParaRPr lang="en-US" sz="3600" dirty="0">
                <a:solidFill>
                  <a:prstClr val="white"/>
                </a:solidFill>
              </a:endParaRP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4763287" y="3258016"/>
              <a:ext cx="2182754" cy="316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Oval 68"/>
          <p:cNvSpPr/>
          <p:nvPr/>
        </p:nvSpPr>
        <p:spPr>
          <a:xfrm>
            <a:off x="4553490" y="4149327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339177" y="4225527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148677" y="4287439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3953412" y="4358878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786725" y="4411265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600987" y="4620815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420012" y="5044678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867687" y="5316140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3910550" y="4858940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943887" y="5006578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3872450" y="6073378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081999" y="6054328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4267737" y="6044803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4486812" y="6030516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839237" y="4658915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982112" y="4339828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96512" y="4616053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053675" y="4930379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415499" y="4211240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5848890" y="6006703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620290" y="6006703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5334537" y="6025753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053675" y="5559028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563137" y="5449490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15449" y="5359003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082124" y="5482827"/>
            <a:ext cx="77676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19665263">
            <a:off x="4898966" y="5488999"/>
            <a:ext cx="2109038" cy="92333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. . 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7863426">
            <a:off x="2567447" y="3952452"/>
            <a:ext cx="1222833" cy="101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5" descr="C:\Users\eyal\AppData\Local\Temp\msohtmlclip1\01\clip_image00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21923">
            <a:off x="6369248" y="5136598"/>
            <a:ext cx="816985" cy="1003458"/>
          </a:xfrm>
          <a:prstGeom prst="rect">
            <a:avLst/>
          </a:prstGeom>
          <a:noFill/>
        </p:spPr>
      </p:pic>
      <p:pic>
        <p:nvPicPr>
          <p:cNvPr id="98" name="Picture 7" descr="C:\Users\eyal\AppData\Local\Temp\msohtmlclip1\01\clip_image001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53725">
            <a:off x="2506005" y="5013945"/>
            <a:ext cx="820910" cy="984080"/>
          </a:xfrm>
          <a:prstGeom prst="rect">
            <a:avLst/>
          </a:prstGeom>
          <a:noFill/>
        </p:spPr>
      </p:pic>
      <p:pic>
        <p:nvPicPr>
          <p:cNvPr id="99" name="Picture 9" descr="C:\Users\eyal\AppData\Local\Temp\msohtmlclip1\01\clip_image001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31343">
            <a:off x="5878899" y="4018770"/>
            <a:ext cx="858870" cy="875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1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vs. the distance from the origin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663768"/>
                <a:ext cx="10515600" cy="469215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Mixing on irregular graphs is delayed beyond the stabilization of the distance, since the rate at which entropy drops further involves the dimension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sz="2400" dirty="0" smtClean="0"/>
                  <a:t> 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663768"/>
                <a:ext cx="10515600" cy="4692158"/>
              </a:xfrm>
              <a:blipFill rotWithShape="0">
                <a:blip r:embed="rId2"/>
                <a:stretch>
                  <a:fillRect l="-696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204" y="2542454"/>
            <a:ext cx="4754518" cy="2913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36" y="2542454"/>
            <a:ext cx="4754518" cy="291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20336" y="5507667"/>
                <a:ext cx="13157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mix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3F649D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36" y="5507667"/>
                <a:ext cx="1315779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7393" y="5505894"/>
                <a:ext cx="13157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mix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3F649D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93" y="5505894"/>
                <a:ext cx="1315779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5383" y="5511100"/>
                <a:ext cx="13157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mix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3F649D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83" y="5511100"/>
                <a:ext cx="1315779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59385" y="5493379"/>
                <a:ext cx="13157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mix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3F649D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385" y="5493379"/>
                <a:ext cx="131577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33023" y="5495260"/>
                <a:ext cx="613821" cy="52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solidFill>
                                    <a:srgbClr val="3F649D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3F649D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num>
                        <m:den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3F649D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023" y="5495260"/>
                <a:ext cx="613821" cy="5236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64970" y="5493379"/>
                <a:ext cx="613821" cy="52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solidFill>
                                    <a:srgbClr val="3F649D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3F649D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num>
                        <m:den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3F649D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70" y="5493379"/>
                <a:ext cx="613821" cy="5236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202862" y="5977139"/>
            <a:ext cx="148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Regular graph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00752" y="6015179"/>
            <a:ext cx="158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Irregular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results: RW on the giant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410587"/>
                <a:ext cx="8084088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Setup: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largest </a:t>
                </a:r>
                <a:r>
                  <a:rPr lang="en-US" dirty="0"/>
                  <a:t>component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[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fixed].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speed of RW on a Po(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)-GW tree.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dimension of harmonic measure Po(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)-</a:t>
                </a:r>
                <a:r>
                  <a:rPr lang="en-US" dirty="0" smtClean="0"/>
                  <a:t>GW </a:t>
                </a:r>
                <a:r>
                  <a:rPr lang="en-US" dirty="0"/>
                  <a:t>tree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b="1" u="sng" cap="small" dirty="0" smtClean="0"/>
                  <a:t>Theorem</a:t>
                </a:r>
                <a:r>
                  <a:rPr lang="en-US" b="1" u="sng" cap="small" dirty="0"/>
                  <a:t>:</a:t>
                </a:r>
                <a:r>
                  <a:rPr lang="en-US" dirty="0"/>
                  <a:t> [</a:t>
                </a:r>
                <a:r>
                  <a:rPr lang="en-US" dirty="0" smtClean="0"/>
                  <a:t>Berestycki, Lubetzky, P., Sly]: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Cutoff from a typical starting point!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410587"/>
                <a:ext cx="8084088" cy="4953000"/>
              </a:xfrm>
              <a:blipFill rotWithShape="1">
                <a:blip r:embed="rId2"/>
                <a:stretch>
                  <a:fillRect l="-1207" t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20801" y="4114800"/>
                <a:ext cx="7732740" cy="960120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tIns="0" bIns="0" rtlCol="0" anchor="t" anchorCtr="0"/>
              <a:lstStyle/>
              <a:p>
                <a:pPr/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RW from a uniform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Book Antiqua" panose="02040602050305030304" pitchFamily="18" charset="0"/>
                  </a:rPr>
                  <a:t> w.h.p.</a:t>
                </a: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satisfies</a:t>
                </a:r>
                <a:b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5677A6"/>
                              </a:solidFill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𝑡</m:t>
                          </m:r>
                        </m:e>
                        <m:sub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ctrlP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𝜀</m:t>
                          </m:r>
                        </m:e>
                      </m:d>
                      <m:r>
                        <a:rPr lang="en-US" sz="2400" i="1" kern="0">
                          <a:solidFill>
                            <a:srgbClr val="5677A6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𝜈</m:t>
                          </m:r>
                        </m:e>
                        <m:sup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400" b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𝐝</m:t>
                          </m:r>
                        </m:e>
                        <m:sup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log</m:t>
                          </m:r>
                        </m:fName>
                        <m:e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𝑛</m:t>
                          </m:r>
                        </m:e>
                      </m:func>
                      <m:r>
                        <a:rPr lang="en-US" sz="2400" i="1" kern="0">
                          <a:solidFill>
                            <a:srgbClr val="5677A6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±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kern="0">
                                  <a:solidFill>
                                    <a:srgbClr val="5677A6"/>
                                  </a:solidFill>
                                  <a:latin typeface="Cambria Math"/>
                                  <a:cs typeface="Times New Roman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 kern="0">
                                      <a:solidFill>
                                        <a:srgbClr val="5677A6"/>
                                      </a:solidFill>
                                      <a:latin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kern="0">
                                      <a:solidFill>
                                        <a:srgbClr val="5677A6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  <a:sym typeface="Symbol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i="1" kern="0">
                                      <a:solidFill>
                                        <a:srgbClr val="5677A6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  <a:sym typeface="Symbol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1/2+</m:t>
                          </m:r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𝑜</m:t>
                          </m:r>
                          <m:r>
                            <a:rPr lang="en-US" sz="2400" i="1" kern="0">
                              <a:solidFill>
                                <a:srgbClr val="5677A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5677A6"/>
                  </a:solidFill>
                  <a:latin typeface="Book Antiqua" panose="02040602050305030304" pitchFamily="18" charset="0"/>
                </a:endParaRPr>
              </a:p>
              <a:p>
                <a:pPr lvl="0"/>
                <a:endParaRPr lang="en-US" sz="2400" kern="0" dirty="0">
                  <a:solidFill>
                    <a:prstClr val="black"/>
                  </a:solidFill>
                  <a:latin typeface="Book Antiqua" panose="02040602050305030304" pitchFamily="18" charset="0"/>
                  <a:cs typeface="Times New Roman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01" y="4114800"/>
                <a:ext cx="7732740" cy="96012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8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of harmonic measure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229" t="7625" r="9172" b="8417"/>
          <a:stretch/>
        </p:blipFill>
        <p:spPr>
          <a:xfrm>
            <a:off x="5642385" y="3023814"/>
            <a:ext cx="3491634" cy="3549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964054" y="4580714"/>
                <a:ext cx="4918341" cy="161364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func>
                          <m:func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ker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LERW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probability it visits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4054" y="4580714"/>
                <a:ext cx="4918341" cy="1613647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87" y="1384729"/>
            <a:ext cx="9690623" cy="1599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2282" y="4580714"/>
            <a:ext cx="61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a.s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4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of harmonic measure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a.e</a:t>
                </a:r>
                <a:r>
                  <a:rPr lang="en-US" dirty="0" smtClean="0"/>
                  <a:t>. GW-tree: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5677A6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b="0" i="1" smtClean="0">
                        <a:solidFill>
                          <a:srgbClr val="5677A6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5677A6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5677A6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solidFill>
                                  <a:srgbClr val="5677A6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5677A6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5677A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5677A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5677A6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5677A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5677A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5677A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5677A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solidFill>
                      <a:srgbClr val="5677A6"/>
                    </a:solidFill>
                  </a:rPr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5677A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5677A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LERW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5677A6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5677A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5677A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probability it visits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677A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endParaRPr lang="en-US" sz="1200" dirty="0"/>
              </a:p>
              <a:p>
                <a:r>
                  <a:rPr lang="en-US" dirty="0" smtClean="0"/>
                  <a:t>Can be written as an integral w.r.t. to the measure on effective conductance in the PGW-tree.</a:t>
                </a:r>
              </a:p>
              <a:p>
                <a:r>
                  <a:rPr lang="en-US" dirty="0" smtClean="0"/>
                  <a:t>Earlier work [Lyons, Pemantle, P. ‘94] </a:t>
                </a:r>
                <a:br>
                  <a:rPr lang="en-US" dirty="0" smtClean="0"/>
                </a:br>
                <a:r>
                  <a:rPr lang="en-US" dirty="0" smtClean="0"/>
                  <a:t>showed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r>
                  <a:rPr lang="en-US" dirty="0" smtClean="0"/>
                  <a:t> for </a:t>
                </a:r>
                <a:r>
                  <a:rPr lang="en-US" dirty="0" err="1" smtClean="0"/>
                  <a:t>a.e</a:t>
                </a:r>
                <a:r>
                  <a:rPr lang="en-US" dirty="0" smtClean="0"/>
                  <a:t>. GW-tree.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20374" y="3781207"/>
            <a:ext cx="2088920" cy="1541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130967" y="5872522"/>
                <a:ext cx="7274732" cy="503037"/>
              </a:xfrm>
              <a:prstGeom prst="roundRect">
                <a:avLst>
                  <a:gd name="adj" fmla="val 17090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l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lvl="1" algn="ctr">
                  <a:spcBef>
                    <a:spcPct val="20000"/>
                  </a:spcBef>
                  <a:buClr>
                    <a:srgbClr val="6076B4"/>
                  </a:buClr>
                  <a:buSzPct val="76000"/>
                </a:pPr>
                <a:r>
                  <a:rPr lang="en-US" sz="2000" kern="0" dirty="0">
                    <a:solidFill>
                      <a:srgbClr val="2F5897"/>
                    </a:solidFill>
                    <a:cs typeface="Times New Roman" pitchFamily="18" charset="0"/>
                    <a:sym typeface="Symbol"/>
                  </a:rPr>
                  <a:t>[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𝜈</m:t>
                    </m:r>
                    <m:r>
                      <a:rPr lang="en-US" sz="2000" b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𝐝</m:t>
                    </m:r>
                    <m:r>
                      <a:rPr lang="en-US" sz="2000" b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nary>
                      <m:naryPr>
                        <m:ctrlPr>
                          <a:rPr lang="en-US" sz="2000" b="1" i="1" kern="0">
                            <a:solidFill>
                              <a:srgbClr val="2F5897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000" b="1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𝒔</m:t>
                        </m:r>
                        <m:r>
                          <a:rPr lang="en-US" sz="2000" b="1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1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𝟎</m:t>
                        </m:r>
                      </m:sub>
                      <m:sup>
                        <m:r>
                          <a:rPr lang="en-US" sz="2000" b="1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sz="2000" b="1" i="1" kern="0">
                                <a:solidFill>
                                  <a:srgbClr val="2F5897"/>
                                </a:solidFill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sz="2000" b="1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𝒕</m:t>
                            </m:r>
                            <m:r>
                              <a:rPr lang="en-US" sz="2000" b="1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=</m:t>
                            </m:r>
                            <m:r>
                              <a:rPr lang="en-US" sz="2000" b="1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000" b="1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1" i="1" kern="0">
                                    <a:solidFill>
                                      <a:srgbClr val="2F5897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i="1" kern="0">
                                        <a:solidFill>
                                          <a:srgbClr val="2F5897"/>
                                        </a:solidFill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ker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  <a:sym typeface="Symbol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 kern="0">
                                            <a:solidFill>
                                              <a:srgbClr val="2F5897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kern="0">
                                            <a:solidFill>
                                              <a:srgbClr val="2F5897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  <a:sym typeface="Symbol"/>
                                          </a:rPr>
                                          <m:t>1+</m:t>
                                        </m:r>
                                        <m:r>
                                          <a:rPr lang="en-US" sz="2000" i="1" kern="0">
                                            <a:solidFill>
                                              <a:srgbClr val="2F5897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  <a:sym typeface="Symbol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sz="2000" i="1" kern="0">
                                    <a:solidFill>
                                      <a:srgbClr val="2F589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000" i="1" kern="0">
                                        <a:solidFill>
                                          <a:srgbClr val="2F5897"/>
                                        </a:solidFill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  <a:sym typeface="Symbol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000" i="1" ker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  <a:sym typeface="Symbol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000" i="1" kern="0">
                                    <a:solidFill>
                                      <a:srgbClr val="2F589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 kern="0">
                                        <a:solidFill>
                                          <a:srgbClr val="2F5897"/>
                                        </a:solidFill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  <a:sym typeface="Symbol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i="1" ker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  <a:sym typeface="Symbol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𝑑</m:t>
                            </m:r>
                            <m:r>
                              <a:rPr lang="en-US" sz="20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000" i="1" kern="0">
                                    <a:solidFill>
                                      <a:srgbClr val="2F5897"/>
                                    </a:solidFill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0">
                                    <a:solidFill>
                                      <a:srgbClr val="2F589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𝜇</m:t>
                            </m:r>
                            <m:r>
                              <a:rPr lang="en-US" sz="20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(</m:t>
                            </m:r>
                            <m:r>
                              <a:rPr lang="en-US" sz="20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𝑠</m:t>
                            </m:r>
                            <m:r>
                              <a:rPr lang="en-US" sz="20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000" i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:r>
                  <a:rPr lang="en-US" sz="2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= dist.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. ]</a:t>
                </a:r>
                <a:endParaRPr lang="en-US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67" y="5872522"/>
                <a:ext cx="7274732" cy="503037"/>
              </a:xfrm>
              <a:prstGeom prst="roundRect">
                <a:avLst>
                  <a:gd name="adj" fmla="val 17090"/>
                </a:avLst>
              </a:prstGeom>
              <a:blipFill rotWithShape="0">
                <a:blip r:embed="rId4"/>
                <a:stretch>
                  <a:fillRect b="-11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59265" y="1818687"/>
            <a:ext cx="61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a.s</a:t>
            </a:r>
            <a:r>
              <a:rPr lang="en-US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7723094" y="4506429"/>
                <a:ext cx="1736270" cy="1282863"/>
              </a:xfrm>
              <a:prstGeom prst="roundRect">
                <a:avLst>
                  <a:gd name="adj" fmla="val 269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latin typeface="Book Antiqua" pitchFamily="18" charset="0"/>
                    <a:cs typeface="Times New Roman" pitchFamily="18" charset="0"/>
                  </a:rPr>
                  <a:t>Density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Book Antiqua" pitchFamily="18" charset="0"/>
                    <a:cs typeface="Times New Roman" pitchFamily="18" charset="0"/>
                  </a:rPr>
                  <a:t> distribution for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𝑍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∼</m:t>
                    </m:r>
                    <m:d>
                      <m:dPr>
                        <m:begChr m:val="{"/>
                        <m:endChr m:val=""/>
                        <m:ctrlPr>
                          <a:rPr lang="en-US" sz="14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</m:t>
                              </m:r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/3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   1/3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   1/3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baseline="-25000" dirty="0">
                  <a:solidFill>
                    <a:schemeClr val="tx2"/>
                  </a:solidFill>
                  <a:latin typeface="Euclid Symbol" pitchFamily="18" charset="2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094" y="4506429"/>
                <a:ext cx="1736270" cy="1282863"/>
              </a:xfrm>
              <a:prstGeom prst="roundRect">
                <a:avLst>
                  <a:gd name="adj" fmla="val 2695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 on random graphs with given degrees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Random graph with given degrees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, half 3 half 4):</a:t>
                </a:r>
                <a:br>
                  <a:rPr lang="en-US" dirty="0" smtClean="0"/>
                </a:br>
                <a:r>
                  <a:rPr lang="en-US" dirty="0" smtClean="0"/>
                  <a:t>s</a:t>
                </a:r>
                <a:r>
                  <a:rPr lang="en-US" sz="2400" dirty="0" smtClean="0"/>
                  <a:t>imilarly</a:t>
                </a:r>
                <a:r>
                  <a:rPr lang="en-US" dirty="0"/>
                  <a:t>,</a:t>
                </a:r>
                <a:r>
                  <a:rPr lang="en-US" sz="2400" dirty="0" smtClean="0"/>
                  <a:t> dimension </a:t>
                </a:r>
                <a:r>
                  <a:rPr lang="en-US" sz="2400" dirty="0"/>
                  <a:t>reduction due to irregularity of degrees</a:t>
                </a:r>
                <a:r>
                  <a:rPr lang="en-US" sz="2400" dirty="0" smtClean="0"/>
                  <a:t>…</a:t>
                </a:r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r>
                  <a:rPr lang="en-US" sz="2800" b="1" u="sng" cap="small" dirty="0" smtClean="0"/>
                  <a:t>Theorem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[Berestycki, </a:t>
                </a:r>
                <a:r>
                  <a:rPr lang="en-US" sz="2800" dirty="0" smtClean="0"/>
                  <a:t>Lubetzky, P., </a:t>
                </a:r>
                <a:r>
                  <a:rPr lang="en-US" sz="2800" dirty="0"/>
                  <a:t>Sly]:</a:t>
                </a:r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457200" lvl="1" indent="-342900">
                  <a:buSzPct val="90000"/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191729" y="3518149"/>
                <a:ext cx="9544683" cy="2387798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tIns="0" bIns="0" rtlCol="0" anchor="t" anchorCtr="0"/>
              <a:lstStyle/>
              <a:p>
                <a:pPr/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be a uniformly chosen graph with degree frequencies </a:t>
                </a:r>
                <a14:m>
                  <m:oMath xmlns:m="http://schemas.openxmlformats.org/officeDocument/2006/math">
                    <m:r>
                      <a:rPr lang="en-US" sz="2400" b="0" i="0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kern="0" smtClean="0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sz="2400" b="0" i="0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 kern="0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kern="0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satisfies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sz="2400" b="0" i="1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kern="0" smtClean="0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400" b="0" i="1" kern="0" smtClean="0">
                                <a:solidFill>
                                  <a:srgbClr val="2F589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kern="0" smtClean="0">
                                    <a:solidFill>
                                      <a:srgbClr val="2F5897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b="0" i="1" kern="0" smtClean="0">
                                        <a:solidFill>
                                          <a:srgbClr val="2F5897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kern="0" smtClea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kern="0" smtClean="0">
                                        <a:solidFill>
                                          <a:srgbClr val="2F58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1/2−</m:t>
                            </m:r>
                            <m:r>
                              <a:rPr lang="en-US" sz="2400" b="0" i="1" kern="0" smtClea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.</a:t>
                </a:r>
                <a:r>
                  <a:rPr lang="en-US" sz="20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/>
                </a:r>
                <a:br>
                  <a:rPr lang="en-US" sz="20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</a:br>
                <a:r>
                  <a:rPr lang="en-US" sz="6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/>
                </a:r>
                <a:br>
                  <a:rPr lang="en-US" sz="6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</a:br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Then</a:t>
                </a:r>
                <a:r>
                  <a:rPr lang="en-US" sz="24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RW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from a uniform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0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Book Antiqua" panose="02040602050305030304" pitchFamily="18" charset="0"/>
                  </a:rPr>
                  <a:t> w.h.p.</a:t>
                </a: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satisfies</a:t>
                </a:r>
                <a:b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</m:ctrlPr>
                        </m:sSubSupPr>
                        <m:e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mix</m:t>
                          </m:r>
                        </m:sub>
                        <m:sup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2F5897"/>
                                  </a:solidFill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solidFill>
                                    <a:srgbClr val="2F5897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2F5897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𝜀</m:t>
                          </m:r>
                        </m:e>
                      </m:d>
                      <m:r>
                        <a:rPr lang="en-US" sz="2400" i="1" kern="0">
                          <a:solidFill>
                            <a:srgbClr val="2F5897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𝜈</m:t>
                          </m:r>
                        </m:e>
                        <m:sup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𝐝</m:t>
                          </m:r>
                        </m:e>
                        <m:sup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log</m:t>
                          </m:r>
                        </m:fName>
                        <m:e>
                          <m: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𝑛</m:t>
                          </m:r>
                        </m:e>
                      </m:func>
                      <m:r>
                        <a:rPr lang="en-US" sz="2400" i="1" kern="0">
                          <a:solidFill>
                            <a:srgbClr val="2F5897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±</m:t>
                      </m:r>
                      <m:r>
                        <a:rPr lang="en-US" sz="2400" i="1" kern="0">
                          <a:solidFill>
                            <a:srgbClr val="2F5897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𝑂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kern="0">
                                  <a:solidFill>
                                    <a:srgbClr val="2F5897"/>
                                  </a:solidFill>
                                  <a:latin typeface="Cambria Math"/>
                                  <a:sym typeface="Symbol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2400" i="1" kern="0">
                                      <a:solidFill>
                                        <a:srgbClr val="2F5897"/>
                                      </a:solidFill>
                                      <a:latin typeface="Cambria Math"/>
                                      <a:sym typeface="Symbo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1" kern="0">
                                      <a:solidFill>
                                        <a:srgbClr val="2F5897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i="1" kern="0">
                                      <a:solidFill>
                                        <a:srgbClr val="2F5897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r>
                  <a:rPr lang="en-US" sz="2400" dirty="0">
                    <a:solidFill>
                      <a:srgbClr val="5677A6"/>
                    </a:solidFill>
                    <a:latin typeface="Book Antiqua" panose="02040602050305030304" pitchFamily="18" charset="0"/>
                  </a:rPr>
                  <a:t/>
                </a:r>
                <a:br>
                  <a:rPr lang="en-US" sz="2400" dirty="0">
                    <a:solidFill>
                      <a:srgbClr val="5677A6"/>
                    </a:solidFill>
                    <a:latin typeface="Book Antiqua" panose="02040602050305030304" pitchFamily="18" charset="0"/>
                  </a:rPr>
                </a:b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and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the same statement </a:t>
                </a: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holds for </a:t>
                </a:r>
                <a:r>
                  <a:rPr lang="en-US" sz="2400" b="1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NBRW</a:t>
                </a: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(from typical/worst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0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).</a:t>
                </a:r>
                <a:endParaRPr lang="en-US" sz="2400" dirty="0">
                  <a:solidFill>
                    <a:schemeClr val="tx2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29" y="3518149"/>
                <a:ext cx="9544683" cy="238779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070" y="1616362"/>
            <a:ext cx="2879271" cy="176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9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88" y="1685463"/>
            <a:ext cx="11567711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Mixing time of </a:t>
            </a:r>
            <a:r>
              <a:rPr lang="en-US" b="1" dirty="0" smtClean="0"/>
              <a:t>random walk</a:t>
            </a:r>
            <a:r>
              <a:rPr lang="en-US" dirty="0" smtClean="0"/>
              <a:t> and specifically </a:t>
            </a:r>
            <a:r>
              <a:rPr lang="en-US" b="1" i="1" dirty="0" smtClean="0">
                <a:solidFill>
                  <a:srgbClr val="7030A0"/>
                </a:solidFill>
              </a:rPr>
              <a:t>cutoff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as a gauge for delicate </a:t>
            </a:r>
            <a:r>
              <a:rPr lang="en-US" dirty="0"/>
              <a:t>properties of the </a:t>
            </a:r>
            <a:r>
              <a:rPr lang="en-US" dirty="0" smtClean="0"/>
              <a:t>geometry.</a:t>
            </a:r>
          </a:p>
          <a:p>
            <a:r>
              <a:rPr lang="en-US" dirty="0" smtClean="0"/>
              <a:t>Compare its behavior between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50" dirty="0"/>
              <a:t/>
            </a:r>
            <a:br>
              <a:rPr lang="en-US" sz="1450" dirty="0"/>
            </a:br>
            <a:r>
              <a:rPr lang="en-US" dirty="0" smtClean="0"/>
              <a:t>and the effect of the initial state on mixing.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67140" y="4548881"/>
            <a:ext cx="1271951" cy="1294795"/>
            <a:chOff x="932002" y="1802872"/>
            <a:chExt cx="3065846" cy="2848188"/>
          </a:xfrm>
        </p:grpSpPr>
        <p:sp>
          <p:nvSpPr>
            <p:cNvPr id="11" name="Rounded Rectangle 10"/>
            <p:cNvSpPr/>
            <p:nvPr/>
          </p:nvSpPr>
          <p:spPr>
            <a:xfrm>
              <a:off x="1156703" y="2019193"/>
              <a:ext cx="2600246" cy="2507711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2002" y="1802872"/>
              <a:ext cx="3065846" cy="284818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71306" y="2934755"/>
                <a:ext cx="3429000" cy="1227208"/>
              </a:xfrm>
              <a:prstGeom prst="roundRect">
                <a:avLst>
                  <a:gd name="adj" fmla="val 17090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l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buClr>
                    <a:srgbClr val="6076B4"/>
                  </a:buClr>
                  <a:buSzPct val="90000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 err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:b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</a:br>
                <a:r>
                  <a:rPr lang="en-US" sz="2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Erdős-Rényi</a:t>
                </a: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:b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</a:b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random graph</a:t>
                </a: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6" y="2934755"/>
                <a:ext cx="3429000" cy="1227208"/>
              </a:xfrm>
              <a:prstGeom prst="roundRect">
                <a:avLst>
                  <a:gd name="adj" fmla="val 17090"/>
                </a:avLst>
              </a:prstGeom>
              <a:blipFill rotWithShape="1">
                <a:blip r:embed="rId3"/>
                <a:stretch>
                  <a:fillRect b="-87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999123" y="2934755"/>
                <a:ext cx="3557739" cy="1320759"/>
              </a:xfrm>
              <a:prstGeom prst="roundRect">
                <a:avLst>
                  <a:gd name="adj" fmla="val 17090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l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68580" algn="ctr">
                  <a:buClr>
                    <a:srgbClr val="6076B4"/>
                  </a:buClr>
                  <a:buSzPct val="9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2F5897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2F589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dirty="0" err="1">
                              <a:solidFill>
                                <a:srgbClr val="2F5897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e>
                      </m:d>
                    </m:oMath>
                  </m:oMathPara>
                </a14:m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/>
                </a:r>
                <a:b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</a:b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random regular graph </a:t>
                </a:r>
                <a:b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</a:br>
                <a:r>
                  <a:rPr lang="en-US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(and other degree distributions)</a:t>
                </a:r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Book Antiqua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23" y="2934755"/>
                <a:ext cx="3557739" cy="1320759"/>
              </a:xfrm>
              <a:prstGeom prst="roundRect">
                <a:avLst>
                  <a:gd name="adj" fmla="val 17090"/>
                </a:avLst>
              </a:prstGeom>
              <a:blipFill rotWithShape="1">
                <a:blip r:embed="rId4"/>
                <a:stretch>
                  <a:fillRect r="-1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068577" y="4622870"/>
            <a:ext cx="1329098" cy="1041971"/>
            <a:chOff x="1956419" y="1733087"/>
            <a:chExt cx="5273749" cy="3285461"/>
          </a:xfrm>
        </p:grpSpPr>
        <p:sp>
          <p:nvSpPr>
            <p:cNvPr id="18" name="Rounded Rectangle 17"/>
            <p:cNvSpPr/>
            <p:nvPr/>
          </p:nvSpPr>
          <p:spPr>
            <a:xfrm>
              <a:off x="1956419" y="1733087"/>
              <a:ext cx="5273749" cy="3285461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6"/>
            <p:cNvGrpSpPr/>
            <p:nvPr/>
          </p:nvGrpSpPr>
          <p:grpSpPr>
            <a:xfrm>
              <a:off x="2846711" y="1905732"/>
              <a:ext cx="3575406" cy="2670669"/>
              <a:chOff x="4140485" y="3585681"/>
              <a:chExt cx="3575406" cy="267066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140485" y="3585681"/>
                <a:ext cx="3575406" cy="2670669"/>
              </a:xfrm>
              <a:prstGeom prst="ellipse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91440" rIns="1005840" rtlCol="0" anchor="t" anchorCtr="0"/>
              <a:lstStyle/>
              <a:p>
                <a:pPr algn="ctr"/>
                <a:endParaRPr lang="en-US" sz="36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4763287" y="3258016"/>
                <a:ext cx="2182754" cy="316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Oval 19"/>
            <p:cNvSpPr/>
            <p:nvPr/>
          </p:nvSpPr>
          <p:spPr>
            <a:xfrm>
              <a:off x="4325994" y="2182433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111681" y="2258633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921181" y="2320545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25916" y="2391984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59229" y="2444371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73491" y="2653921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192516" y="3077784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640191" y="3349246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683054" y="2892046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716391" y="3039684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644954" y="4106484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854503" y="4087434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040241" y="4077909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259316" y="4063622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611741" y="2692021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754616" y="2372934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69016" y="2649159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826179" y="2963485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188003" y="2244346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21394" y="4039809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392794" y="4039809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107041" y="4058859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826179" y="3592134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335641" y="3482596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787953" y="3392109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54628" y="3515933"/>
              <a:ext cx="76200" cy="714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7863426">
              <a:off x="2339213" y="1995203"/>
              <a:ext cx="1222833" cy="99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5" descr="C:\Users\eyal\AppData\Local\Temp\msohtmlclip1\01\clip_image001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121923">
              <a:off x="6141013" y="3179233"/>
              <a:ext cx="816985" cy="984400"/>
            </a:xfrm>
            <a:prstGeom prst="rect">
              <a:avLst/>
            </a:prstGeom>
            <a:noFill/>
          </p:spPr>
        </p:pic>
        <p:pic>
          <p:nvPicPr>
            <p:cNvPr id="48" name="Picture 7" descr="C:\Users\eyal\AppData\Local\Temp\msohtmlclip1\01\clip_image001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53725">
              <a:off x="2277771" y="3056396"/>
              <a:ext cx="820910" cy="965390"/>
            </a:xfrm>
            <a:prstGeom prst="rect">
              <a:avLst/>
            </a:prstGeom>
            <a:noFill/>
          </p:spPr>
        </p:pic>
        <p:pic>
          <p:nvPicPr>
            <p:cNvPr id="49" name="Picture 9" descr="C:\Users\eyal\AppData\Local\Temp\msohtmlclip1\01\clip_image001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131343">
              <a:off x="5650665" y="2060190"/>
              <a:ext cx="858870" cy="858870"/>
            </a:xfrm>
            <a:prstGeom prst="rect">
              <a:avLst/>
            </a:prstGeom>
            <a:noFill/>
          </p:spPr>
        </p:pic>
      </p:grpSp>
      <p:sp>
        <p:nvSpPr>
          <p:cNvPr id="52" name="Rounded Rectangle 51"/>
          <p:cNvSpPr/>
          <p:nvPr/>
        </p:nvSpPr>
        <p:spPr>
          <a:xfrm>
            <a:off x="8203778" y="2934753"/>
            <a:ext cx="3308849" cy="1227209"/>
          </a:xfrm>
          <a:prstGeom prst="roundRect">
            <a:avLst>
              <a:gd name="adj" fmla="val 1709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8580" algn="ctr">
              <a:buClr>
                <a:srgbClr val="6076B4"/>
              </a:buClr>
              <a:buSzPct val="90000"/>
            </a:pPr>
            <a:r>
              <a:rPr lang="en-US" sz="3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Book Antiqua" pitchFamily="18" charset="0"/>
              </a:rPr>
              <a:t>Ramanujan</a:t>
            </a:r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 Antiqua" pitchFamily="18" charset="0"/>
              </a:rPr>
              <a:t>  Graphs 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Book Antiqua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52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 ingredients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8264" y="1447800"/>
                <a:ext cx="871728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correct cutoff window requires sharp fluctuation estimates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harmonic measure.</a:t>
                </a:r>
              </a:p>
              <a:p>
                <a:pPr lvl="1"/>
                <a:r>
                  <a:rPr lang="en-US" dirty="0" smtClean="0"/>
                  <a:t>Build on arguments </a:t>
                </a:r>
                <a:r>
                  <a:rPr lang="en-US" dirty="0"/>
                  <a:t>of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Grimmett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Kesten</a:t>
                </a:r>
                <a:r>
                  <a:rPr lang="en-US" dirty="0" smtClean="0"/>
                  <a:t> 1984], [Lyons</a:t>
                </a:r>
                <a:r>
                  <a:rPr lang="en-US" dirty="0"/>
                  <a:t>, Pemantle, </a:t>
                </a:r>
                <a:r>
                  <a:rPr lang="en-US" dirty="0" smtClean="0"/>
                  <a:t>P. </a:t>
                </a:r>
                <a:r>
                  <a:rPr lang="en-US" dirty="0"/>
                  <a:t>‘94</a:t>
                </a:r>
                <a:r>
                  <a:rPr lang="en-US" dirty="0" smtClean="0"/>
                  <a:t>] and [Dembo</a:t>
                </a:r>
                <a:r>
                  <a:rPr lang="en-US" dirty="0"/>
                  <a:t>, </a:t>
                </a:r>
                <a:r>
                  <a:rPr lang="en-US" dirty="0" err="1" smtClean="0"/>
                  <a:t>Gantert</a:t>
                </a:r>
                <a:r>
                  <a:rPr lang="en-US" dirty="0"/>
                  <a:t>, </a:t>
                </a:r>
                <a:r>
                  <a:rPr lang="en-US" dirty="0" smtClean="0"/>
                  <a:t>P., Zeitouni ‘02].</a:t>
                </a:r>
              </a:p>
              <a:p>
                <a:r>
                  <a:rPr lang="en-US" dirty="0" smtClean="0"/>
                  <a:t>Exploit fact (using the structure theorem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that bottlenecks are rare/spread-out to help expansion.</a:t>
                </a:r>
                <a:endParaRPr lang="en-US" dirty="0"/>
              </a:p>
              <a:p>
                <a:r>
                  <a:rPr lang="en-US" dirty="0" smtClean="0"/>
                  <a:t>Additional difficulties: delays from hanging trees, coupling the walk on the tree to that on the graph, …</a:t>
                </a:r>
              </a:p>
              <a:p>
                <a:r>
                  <a:rPr lang="en-US" dirty="0" smtClean="0"/>
                  <a:t>Proof extends to random graphs with given degrees.</a:t>
                </a:r>
              </a:p>
              <a:p>
                <a:pPr lvl="1"/>
                <a:r>
                  <a:rPr lang="en-US" b="1" dirty="0" smtClean="0"/>
                  <a:t>NBRW</a:t>
                </a:r>
                <a:r>
                  <a:rPr lang="en-US" dirty="0" smtClean="0"/>
                  <a:t> directly analyzed by an adaptation of the random regular graph proof</a:t>
                </a:r>
                <a:r>
                  <a:rPr lang="en-US" dirty="0"/>
                  <a:t> </a:t>
                </a:r>
                <a:r>
                  <a:rPr lang="en-US" dirty="0" smtClean="0"/>
                  <a:t>(sharp cutoff window). This  part  independently proved by Ben-</a:t>
                </a:r>
                <a:r>
                  <a:rPr lang="en-US" dirty="0" err="1" smtClean="0"/>
                  <a:t>Hamou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Salez</a:t>
                </a:r>
                <a:r>
                  <a:rPr lang="en-US" dirty="0" smtClean="0"/>
                  <a:t> (2015).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8264" y="1447800"/>
                <a:ext cx="8717280" cy="4953000"/>
              </a:xfrm>
              <a:blipFill rotWithShape="1">
                <a:blip r:embed="rId3"/>
                <a:stretch>
                  <a:fillRect l="-1049" t="-1970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6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13" y="1447800"/>
            <a:ext cx="11718727" cy="4953000"/>
          </a:xfrm>
        </p:spPr>
        <p:txBody>
          <a:bodyPr/>
          <a:lstStyle/>
          <a:p>
            <a:r>
              <a:rPr lang="en-US" i="1" dirty="0" smtClean="0"/>
              <a:t>Does NB</a:t>
            </a:r>
            <a:r>
              <a:rPr lang="en-US" dirty="0" smtClean="0">
                <a:solidFill>
                  <a:srgbClr val="7030A0"/>
                </a:solidFill>
              </a:rPr>
              <a:t>RW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/>
              <a:t>on random graph with given degrees mix faster than SRW?</a:t>
            </a:r>
          </a:p>
          <a:p>
            <a:pPr marL="0" indent="0">
              <a:buNone/>
            </a:pPr>
            <a:r>
              <a:rPr lang="en-US" i="1" dirty="0" smtClean="0"/>
              <a:t>    (Yes if all degrees &gt;2 :</a:t>
            </a:r>
            <a:r>
              <a:rPr lang="en-US" i="1" dirty="0"/>
              <a:t> </a:t>
            </a:r>
            <a:r>
              <a:rPr lang="en-US" i="1" dirty="0" smtClean="0"/>
              <a:t> Ben </a:t>
            </a:r>
            <a:r>
              <a:rPr lang="en-US" i="1" dirty="0" err="1" smtClean="0"/>
              <a:t>Hamou</a:t>
            </a:r>
            <a:r>
              <a:rPr lang="en-US" i="1" dirty="0" smtClean="0"/>
              <a:t> –Lubetzky-P. (2016))</a:t>
            </a:r>
          </a:p>
          <a:p>
            <a:r>
              <a:rPr lang="en-US" i="1" dirty="0"/>
              <a:t>Does lazy S</a:t>
            </a:r>
            <a:r>
              <a:rPr lang="en-US" dirty="0">
                <a:solidFill>
                  <a:srgbClr val="7030A0"/>
                </a:solidFill>
              </a:rPr>
              <a:t>RW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/>
              <a:t>have cutoff on </a:t>
            </a:r>
            <a:r>
              <a:rPr lang="en-US" b="1" i="1" dirty="0">
                <a:solidFill>
                  <a:srgbClr val="00B0F0"/>
                </a:solidFill>
              </a:rPr>
              <a:t>every</a:t>
            </a:r>
            <a:r>
              <a:rPr lang="en-US" i="1" dirty="0"/>
              <a:t> family of </a:t>
            </a:r>
            <a:r>
              <a:rPr lang="en-US" b="1" i="1" dirty="0"/>
              <a:t>transitive</a:t>
            </a:r>
            <a:r>
              <a:rPr lang="en-US" i="1" dirty="0"/>
              <a:t> d-regular expanders?</a:t>
            </a:r>
          </a:p>
          <a:p>
            <a:pPr marL="0" indent="0">
              <a:buNone/>
            </a:pPr>
            <a:r>
              <a:rPr lang="en-US" i="1" dirty="0"/>
              <a:t>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3" y="3892328"/>
            <a:ext cx="2683802" cy="164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8229" t="7625" r="9172" b="8417"/>
          <a:stretch/>
        </p:blipFill>
        <p:spPr>
          <a:xfrm>
            <a:off x="7542131" y="4227601"/>
            <a:ext cx="1288059" cy="1309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311" y="4659553"/>
            <a:ext cx="3680178" cy="681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638" y="3733190"/>
            <a:ext cx="2227272" cy="164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0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352800" y="5137712"/>
            <a:ext cx="4962310" cy="1263088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00" y="512848"/>
            <a:ext cx="8449901" cy="858753"/>
          </a:xfrm>
        </p:spPr>
        <p:txBody>
          <a:bodyPr>
            <a:noAutofit/>
          </a:bodyPr>
          <a:lstStyle/>
          <a:p>
            <a:r>
              <a:rPr lang="en-US" sz="3400" dirty="0"/>
              <a:t>Measuring convergence to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829" y="1423716"/>
                <a:ext cx="9829488" cy="4984174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>
                    <a:sym typeface="Symbol"/>
                  </a:rPr>
                  <a:t>Mixing </a:t>
                </a:r>
                <a:r>
                  <a:rPr lang="en-US" u="sng" dirty="0">
                    <a:sym typeface="Symbol"/>
                  </a:rPr>
                  <a:t>time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: (according to a given metric).</a:t>
                </a:r>
                <a:br>
                  <a:rPr lang="en-US" dirty="0" smtClean="0">
                    <a:sym typeface="Symbol"/>
                  </a:rPr>
                </a:br>
                <a:r>
                  <a:rPr lang="en-US" dirty="0" smtClean="0">
                    <a:sym typeface="Symbol"/>
                  </a:rPr>
                  <a:t>Standard choice: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𝐿</m:t>
                    </m:r>
                    <m:r>
                      <a:rPr lang="en-US" i="1" baseline="30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ym typeface="Symbol"/>
                  </a:rPr>
                  <a:t> (total-variation) mixing time to within distance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𝜀</m:t>
                    </m:r>
                  </m:oMath>
                </a14:m>
                <a:r>
                  <a:rPr lang="en-US" dirty="0" smtClean="0">
                    <a:sym typeface="Euclid Symbol"/>
                  </a:rPr>
                  <a:t> is defined as</a:t>
                </a:r>
                <a:br>
                  <a:rPr lang="en-US" dirty="0" smtClean="0">
                    <a:sym typeface="Euclid Symbol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       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mix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inf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⁡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  :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Euclid Symbol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sym typeface="Euclid Symbol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Euclid Symbol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sym typeface="Euclid 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Euclid Symbo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Euclid Symbol"/>
                                      </a:rPr>
                                      <m:t>0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sym typeface="Euclid Symbol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sym typeface="Euclid Symbol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sym typeface="Euclid Symbol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sym typeface="Euclid Symbol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sym typeface="Euclid Symbol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Euclid Symbol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sym typeface="Euclid 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sym typeface="Euclid Symbol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sym typeface="Euclid Symbol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Euclid Symbol"/>
                                      </a:rPr>
                                      <m:t> , ⋅)−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Euclid Symbol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Euclid Symbol"/>
                                  </a:rPr>
                                  <m:t>tv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𝜀</m:t>
                        </m:r>
                      </m:e>
                    </m:d>
                  </m:oMath>
                </a14:m>
                <a:endParaRPr lang="en-US" dirty="0" smtClean="0">
                  <a:sym typeface="Euclid Symbol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Euclid Symbol"/>
                  </a:rPr>
                  <a:t> </a:t>
                </a:r>
                <a:r>
                  <a:rPr lang="en-US" dirty="0" smtClean="0">
                    <a:sym typeface="Euclid Symbol"/>
                  </a:rPr>
                  <a:t>                          </a:t>
                </a:r>
                <a:r>
                  <a:rPr lang="en-US" dirty="0">
                    <a:sym typeface="Euclid Symbol"/>
                  </a:rPr>
                  <a:t>(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Euclid Symbol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𝜇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𝜈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tv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Euclid 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sup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⊂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Ω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Euclid Symbol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sym typeface="Euclid Symbol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Euclid Symbol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𝜈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sym typeface="Euclid Symbol"/>
                  </a:rPr>
                  <a:t> </a:t>
                </a:r>
                <a:r>
                  <a:rPr lang="en-US" dirty="0" smtClean="0">
                    <a:sym typeface="Euclid Symbol"/>
                  </a:rPr>
                  <a:t>		</a:t>
                </a:r>
                <a:endParaRPr lang="en-US" sz="2000" dirty="0">
                  <a:sym typeface="Euclid Symbol"/>
                </a:endParaRPr>
              </a:p>
              <a:p>
                <a:r>
                  <a:rPr lang="en-US" u="sng" dirty="0" smtClean="0">
                    <a:sym typeface="Symbol"/>
                  </a:rPr>
                  <a:t>Dependence on </a:t>
                </a:r>
                <a14:m>
                  <m:oMath xmlns:m="http://schemas.openxmlformats.org/officeDocument/2006/math">
                    <m:r>
                      <a:rPr lang="en-US" i="1" u="sng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Euclid Symbol"/>
                  </a:rPr>
                  <a:t> </a:t>
                </a:r>
                <a:r>
                  <a:rPr lang="en-US" dirty="0" smtClean="0">
                    <a:sym typeface="Symbol"/>
                  </a:rPr>
                  <a:t>: (</a:t>
                </a:r>
                <a:r>
                  <a:rPr lang="en-US" i="1" dirty="0" smtClean="0">
                    <a:sym typeface="Symbol"/>
                  </a:rPr>
                  <a:t>cutoff phenomenon </a:t>
                </a:r>
                <a:r>
                  <a:rPr lang="en-US" sz="1800" dirty="0"/>
                  <a:t>[DS81], [A83],[AD86]</a:t>
                </a:r>
                <a:r>
                  <a:rPr lang="en-US" dirty="0" smtClean="0">
                    <a:sym typeface="Symbol"/>
                  </a:rPr>
                  <a:t>)</a:t>
                </a:r>
                <a:br>
                  <a:rPr lang="en-US" dirty="0" smtClean="0">
                    <a:sym typeface="Symbol"/>
                  </a:rPr>
                </a:br>
                <a:r>
                  <a:rPr lang="en-US" dirty="0" smtClean="0">
                    <a:sym typeface="Symbol"/>
                  </a:rPr>
                  <a:t>We say there is </a:t>
                </a:r>
                <a:r>
                  <a:rPr lang="en-US" b="1" i="1" dirty="0" smtClean="0">
                    <a:solidFill>
                      <a:srgbClr val="7030A0"/>
                    </a:solidFill>
                    <a:sym typeface="Symbol"/>
                  </a:rPr>
                  <a:t>cutoff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⟺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mix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Euclid Symbol"/>
                          </a:rPr>
                          <m:t>mix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Euclid 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Euclid Symbol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Euclid Symbo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Euclid Symbol"/>
                  </a:rPr>
                  <a:t/>
                </a:r>
                <a:br>
                  <a:rPr lang="en-US" dirty="0" smtClean="0">
                    <a:solidFill>
                      <a:schemeClr val="tx2"/>
                    </a:solidFill>
                    <a:sym typeface="Euclid Symbol"/>
                  </a:rPr>
                </a:br>
                <a:r>
                  <a:rPr lang="en-US" dirty="0" smtClean="0">
                    <a:solidFill>
                      <a:schemeClr val="tx2"/>
                    </a:solidFill>
                    <a:sym typeface="Euclid Symbol"/>
                  </a:rPr>
                  <a:t/>
                </a:r>
                <a:br>
                  <a:rPr lang="en-US" dirty="0" smtClean="0">
                    <a:solidFill>
                      <a:schemeClr val="tx2"/>
                    </a:solidFill>
                    <a:sym typeface="Euclid Symbol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829" y="1423716"/>
                <a:ext cx="9829488" cy="4984174"/>
              </a:xfrm>
              <a:blipFill rotWithShape="1">
                <a:blip r:embed="rId3"/>
                <a:stretch>
                  <a:fillRect l="-930" t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24452" y="4572001"/>
                <a:ext cx="15953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fixed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52" y="4572001"/>
                <a:ext cx="1595372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>
            <a:spLocks noChangeAspect="1"/>
          </p:cNvSpPr>
          <p:nvPr/>
        </p:nvSpPr>
        <p:spPr>
          <a:xfrm>
            <a:off x="3469543" y="5257227"/>
            <a:ext cx="2236058" cy="996896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5964902" y="5261173"/>
            <a:ext cx="2236058" cy="997962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7127262" y="5485827"/>
            <a:ext cx="8114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i="1" kern="0" dirty="0">
                <a:ln w="11430"/>
                <a:solidFill>
                  <a:srgbClr val="53548A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cutoff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00809" y="2566201"/>
            <a:ext cx="7624537" cy="1421903"/>
          </a:xfrm>
          <a:prstGeom prst="roundRect">
            <a:avLst>
              <a:gd name="adj" fmla="val 2698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8762" r="11112" b="11238"/>
          <a:stretch/>
        </p:blipFill>
        <p:spPr>
          <a:xfrm>
            <a:off x="9235853" y="5299479"/>
            <a:ext cx="954814" cy="85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18" y="5299479"/>
            <a:ext cx="732283" cy="85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1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8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Cutoff </a:t>
            </a:r>
            <a:r>
              <a:rPr lang="en-US" dirty="0" smtClean="0"/>
              <a:t>History </a:t>
            </a:r>
            <a:r>
              <a:rPr lang="en-US" sz="2800" dirty="0"/>
              <a:t>(RWs on graphs/groups)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1243" y="1575872"/>
                <a:ext cx="11081737" cy="436418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Discovered:</a:t>
                </a:r>
              </a:p>
              <a:p>
                <a:pPr lvl="1"/>
                <a:r>
                  <a:rPr lang="en-US" dirty="0" smtClean="0"/>
                  <a:t>R</a:t>
                </a:r>
                <a:r>
                  <a:rPr lang="en-US" sz="2200" dirty="0" smtClean="0"/>
                  <a:t>andom </a:t>
                </a:r>
                <a:r>
                  <a:rPr lang="en-US" sz="2200" dirty="0"/>
                  <a:t>transpositions on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2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[Diaconis, </a:t>
                </a:r>
                <a:r>
                  <a:rPr lang="en-US" sz="2200" dirty="0" err="1"/>
                  <a:t>Shahshahani</a:t>
                </a:r>
                <a:r>
                  <a:rPr lang="en-US" sz="2200" dirty="0"/>
                  <a:t> ‘81</a:t>
                </a:r>
                <a:r>
                  <a:rPr lang="en-US" sz="2200" dirty="0" smtClean="0"/>
                  <a:t>]</a:t>
                </a:r>
              </a:p>
              <a:p>
                <a:pPr lvl="1"/>
                <a:r>
                  <a:rPr lang="en-US" sz="2200" dirty="0" smtClean="0"/>
                  <a:t>RW </a:t>
                </a:r>
                <a:r>
                  <a:rPr lang="en-US" sz="2200" dirty="0"/>
                  <a:t>on the hypercube, Riffle-shuffle [Aldous ‘83</a:t>
                </a:r>
                <a:r>
                  <a:rPr lang="en-US" sz="2200" dirty="0" smtClean="0"/>
                  <a:t>]</a:t>
                </a:r>
              </a:p>
              <a:p>
                <a:pPr lvl="1"/>
                <a:r>
                  <a:rPr lang="en-US" sz="2200" dirty="0" smtClean="0"/>
                  <a:t>Named </a:t>
                </a:r>
                <a:r>
                  <a:rPr lang="en-US" sz="2200" dirty="0"/>
                  <a:t>“Cutoff Phenomenon” in </a:t>
                </a:r>
                <a:r>
                  <a:rPr lang="en-US" sz="2200" dirty="0" smtClean="0"/>
                  <a:t>top-to-random </a:t>
                </a:r>
                <a:r>
                  <a:rPr lang="en-US" sz="2200" dirty="0"/>
                  <a:t>shuffle analysis [Diaconis, Aldous ‘86]</a:t>
                </a:r>
              </a:p>
              <a:p>
                <a:pPr marL="160020"/>
                <a:r>
                  <a:rPr lang="en-US" dirty="0" smtClean="0"/>
                  <a:t>Until 2009 there was </a:t>
                </a:r>
                <a:r>
                  <a:rPr lang="en-US" i="1" dirty="0"/>
                  <a:t>only one example</a:t>
                </a:r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of cutoff for RW on a 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bounded-degree graph, </a:t>
                </a:r>
                <a:br>
                  <a:rPr lang="en-US" b="1" i="1" dirty="0" smtClean="0">
                    <a:solidFill>
                      <a:srgbClr val="7030A0"/>
                    </a:solidFill>
                  </a:rPr>
                </a:br>
                <a:r>
                  <a:rPr lang="en-US" dirty="0" smtClean="0"/>
                  <a:t>the lamplighter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[P. &amp; </a:t>
                </a:r>
                <a:r>
                  <a:rPr lang="en-US" dirty="0" err="1" smtClean="0"/>
                  <a:t>Revelle</a:t>
                </a:r>
                <a:r>
                  <a:rPr lang="en-US" dirty="0" smtClean="0"/>
                  <a:t> ’04].</a:t>
                </a:r>
              </a:p>
              <a:p>
                <a:pPr marL="617220" lvl="1"/>
                <a:r>
                  <a:rPr lang="en-US" dirty="0" smtClean="0"/>
                  <a:t>Is this a phenomenon of (mainly) large degree graphs?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243" y="1575872"/>
                <a:ext cx="11081737" cy="4364182"/>
              </a:xfrm>
              <a:blipFill rotWithShape="1">
                <a:blip r:embed="rId2"/>
                <a:stretch>
                  <a:fillRect l="-88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135042" y="5270996"/>
            <a:ext cx="4962310" cy="1389398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3139982" y="5403821"/>
            <a:ext cx="2459664" cy="1096586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5635341" y="5407713"/>
            <a:ext cx="2459664" cy="1097758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6909504" y="5650768"/>
            <a:ext cx="811440" cy="5325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i="1" kern="0" dirty="0">
                <a:ln w="11430"/>
                <a:solidFill>
                  <a:srgbClr val="53548A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cutoff</a:t>
            </a:r>
          </a:p>
        </p:txBody>
      </p:sp>
    </p:spTree>
    <p:extLst>
      <p:ext uri="{BB962C8B-B14F-4D97-AF65-F5344CB8AC3E}">
        <p14:creationId xmlns:p14="http://schemas.microsoft.com/office/powerpoint/2010/main" val="16049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examples: RWs on graphs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094288" y="4799632"/>
            <a:ext cx="2896818" cy="110640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  <a:scene3d>
            <a:camera prst="perspectiveAbove"/>
            <a:lightRig rig="chilly" dir="t">
              <a:rot lat="0" lon="0" rev="18480000"/>
            </a:lightRig>
          </a:scene3d>
          <a:sp3d prstMaterial="clear">
            <a:bevelT h="63500" prst="coolSlant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Book Antiqua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1" y="4799309"/>
            <a:ext cx="4080793" cy="110629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scene3d>
            <a:camera prst="perspectiveAbove"/>
            <a:lightRig rig="chilly" dir="t">
              <a:rot lat="0" lon="0" rev="18480000"/>
            </a:lightRig>
          </a:scene3d>
          <a:sp3d prstMaterial="clear">
            <a:bevelT h="63500" prst="coolSlant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Book Antiqua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20096" y="1387366"/>
            <a:ext cx="5723904" cy="5225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7030A0"/>
                </a:solidFill>
                <a:latin typeface="Book Antiqua"/>
                <a:cs typeface="Arial" charset="0"/>
              </a:rPr>
              <a:t>Lazy discrete-time simple random walk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</a:blip>
          <a:stretch>
            <a:fillRect/>
          </a:stretch>
        </p:blipFill>
        <p:spPr bwMode="auto">
          <a:xfrm rot="21438556">
            <a:off x="2968732" y="2028742"/>
            <a:ext cx="2834478" cy="2668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99146" y="4799632"/>
                <a:ext cx="4001654" cy="114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  <a:t>hypercube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0">
                            <a:solidFill>
                              <a:schemeClr val="tx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kern="0">
                                <a:solidFill>
                                  <a:schemeClr val="tx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ker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  <a:t> :</a:t>
                </a:r>
                <a:b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</a:br>
                <a: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  <a:sym typeface="Wingdings"/>
                  </a:rPr>
                  <a:t></a:t>
                </a:r>
                <a: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  <a:t>  cutoff at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kern="0">
                            <a:solidFill>
                              <a:schemeClr val="tx2"/>
                            </a:solidFill>
                            <a:latin typeface="Cambria Math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kern="0">
                                <a:solidFill>
                                  <a:schemeClr val="tx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400" i="1" ker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ker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func>
                      <m:funcPr>
                        <m:ctrlPr>
                          <a:rPr lang="en-US" sz="2400" i="1" kern="0">
                            <a:solidFill>
                              <a:schemeClr val="tx2"/>
                            </a:solidFill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r>
                          <a:rPr lang="en-US" sz="2400" i="1" ker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</m:func>
                    <m:r>
                      <a:rPr lang="en-US" sz="2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±</m:t>
                    </m:r>
                    <m:r>
                      <a:rPr lang="en-US" sz="2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𝑂</m:t>
                    </m:r>
                    <m:r>
                      <a:rPr lang="en-US" sz="2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sz="2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  <a:t/>
                </a:r>
                <a:b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</a:br>
                <a:r>
                  <a:rPr 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  <a:t>[Aldous ’83]</a:t>
                </a:r>
                <a:endParaRPr 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146" y="4799632"/>
                <a:ext cx="4001654" cy="1143968"/>
              </a:xfrm>
              <a:prstGeom prst="rect">
                <a:avLst/>
              </a:prstGeom>
              <a:blipFill rotWithShape="0">
                <a:blip r:embed="rId3"/>
                <a:stretch>
                  <a:fillRect t="-4255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ysClr val="windowText" lastClr="000000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566">
            <a:off x="6494357" y="1954469"/>
            <a:ext cx="2723756" cy="2670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39001" y="4959236"/>
                <a:ext cx="27223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</m:oMath>
                </a14:m>
                <a: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  <a:t>-cycle: </a:t>
                </a:r>
                <a:b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</a:br>
                <a: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  <a:sym typeface="Wingdings"/>
                  </a:rPr>
                  <a:t></a:t>
                </a:r>
                <a:r>
                  <a:rPr lang="en-US" sz="2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charset="0"/>
                  </a:rPr>
                  <a:t>  No cutoff.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1" y="4959236"/>
                <a:ext cx="2722315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2083138" y="3362988"/>
            <a:ext cx="844747" cy="457200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ounded Rectangle 23"/>
          <p:cNvSpPr/>
          <p:nvPr/>
        </p:nvSpPr>
        <p:spPr>
          <a:xfrm>
            <a:off x="9320474" y="3362988"/>
            <a:ext cx="841248" cy="457200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39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2715" y="1371594"/>
                <a:ext cx="10697953" cy="4709160"/>
              </a:xfrm>
            </p:spPr>
            <p:txBody>
              <a:bodyPr>
                <a:noAutofit/>
              </a:bodyPr>
              <a:lstStyle/>
              <a:p>
                <a:r>
                  <a:rPr lang="en-US" u="sng" cap="small" dirty="0" smtClean="0"/>
                  <a:t>Definition</a:t>
                </a:r>
                <a:r>
                  <a:rPr lang="en-US" dirty="0" smtClean="0"/>
                  <a:t>: [</a:t>
                </a:r>
                <a:r>
                  <a:rPr lang="en-US" i="1" dirty="0" smtClean="0"/>
                  <a:t>regular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expander</a:t>
                </a:r>
                <a:r>
                  <a:rPr lang="en-US" dirty="0" smtClean="0"/>
                  <a:t>]:</a:t>
                </a:r>
              </a:p>
              <a:p>
                <a:pPr marL="365760" lvl="1" indent="0">
                  <a:buNone/>
                </a:pPr>
                <a:endParaRPr lang="en-US" dirty="0" smtClean="0"/>
              </a:p>
              <a:p>
                <a:pPr marL="365760" lvl="1" indent="0">
                  <a:buNone/>
                </a:pPr>
                <a:endParaRPr lang="en-US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onvergence </a:t>
                </a:r>
                <a:r>
                  <a:rPr lang="en-US" dirty="0"/>
                  <a:t>of </a:t>
                </a:r>
                <a:r>
                  <a:rPr lang="en-US" dirty="0" smtClean="0"/>
                  <a:t>RW on such a graph occurs along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en-US" dirty="0" smtClean="0"/>
                  <a:t>(</a:t>
                </a:r>
                <a:r>
                  <a:rPr lang="en-US" dirty="0"/>
                  <a:t>not </a:t>
                </a:r>
                <a:r>
                  <a:rPr lang="en-US" dirty="0" smtClean="0"/>
                  <a:t>too gradual: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‘pre-cutoff’</a:t>
                </a:r>
                <a:r>
                  <a:rPr lang="en-US" dirty="0" smtClean="0"/>
                  <a:t>). </a:t>
                </a:r>
              </a:p>
              <a:p>
                <a:r>
                  <a:rPr lang="en-US" i="1" dirty="0" smtClean="0">
                    <a:solidFill>
                      <a:schemeClr val="accent1"/>
                    </a:solidFill>
                  </a:rPr>
                  <a:t>Consider a typical expander… </a:t>
                </a:r>
                <a:br>
                  <a:rPr lang="en-US" i="1" dirty="0" smtClean="0">
                    <a:solidFill>
                      <a:schemeClr val="accent1"/>
                    </a:solidFill>
                  </a:rPr>
                </a:br>
                <a:r>
                  <a:rPr lang="en-US" i="1" dirty="0" smtClean="0">
                    <a:solidFill>
                      <a:schemeClr val="accent1"/>
                    </a:solidFill>
                  </a:rPr>
                  <a:t>(random regular graph)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715" y="1371594"/>
                <a:ext cx="10697953" cy="4709160"/>
              </a:xfrm>
              <a:blipFill rotWithShape="1">
                <a:blip r:embed="rId2"/>
                <a:stretch>
                  <a:fillRect l="-912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8372668" y="4099191"/>
            <a:ext cx="3048000" cy="1700331"/>
          </a:xfrm>
          <a:prstGeom prst="roundRect">
            <a:avLst>
              <a:gd name="adj" fmla="val 10000"/>
            </a:avLst>
          </a:prstGeom>
          <a:blipFill rotWithShape="0">
            <a:blip r:embed="rId3"/>
            <a:srcRect/>
            <a:stretch>
              <a:fillRect r="-92986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ounded Rectangle 29"/>
          <p:cNvSpPr/>
          <p:nvPr/>
        </p:nvSpPr>
        <p:spPr>
          <a:xfrm>
            <a:off x="8974350" y="4087090"/>
            <a:ext cx="1760517" cy="1700332"/>
          </a:xfrm>
          <a:prstGeom prst="roundRect">
            <a:avLst>
              <a:gd name="adj" fmla="val 10000"/>
            </a:avLst>
          </a:prstGeom>
          <a:blipFill dpi="0" rotWithShape="0">
            <a:blip r:embed="rId4">
              <a:alphaModFix amt="5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/>
            </a:blip>
            <a:srcRect/>
            <a:stretch>
              <a:fillRect l="-21765" t="-8974" r="-24620" b="-1063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1" name="Straight Connector 30"/>
          <p:cNvCxnSpPr/>
          <p:nvPr/>
        </p:nvCxnSpPr>
        <p:spPr>
          <a:xfrm>
            <a:off x="10734865" y="4026949"/>
            <a:ext cx="0" cy="1848773"/>
          </a:xfrm>
          <a:prstGeom prst="line">
            <a:avLst/>
          </a:prstGeom>
          <a:ln w="19050">
            <a:prstDash val="sysDot"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82268" y="4026949"/>
            <a:ext cx="0" cy="1848773"/>
          </a:xfrm>
          <a:prstGeom prst="line">
            <a:avLst/>
          </a:prstGeom>
          <a:ln w="19050">
            <a:prstDash val="sysDot"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RWs on 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2449032" y="1875568"/>
                <a:ext cx="7232970" cy="736497"/>
              </a:xfrm>
              <a:prstGeom prst="roundRect">
                <a:avLst>
                  <a:gd name="adj" fmla="val 17090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l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68580">
                  <a:spcBef>
                    <a:spcPct val="20000"/>
                  </a:spcBef>
                  <a:buClr>
                    <a:srgbClr val="6076B4"/>
                  </a:buClr>
                  <a:buSzPct val="90000"/>
                </a:pP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sequence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-regular graphs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fixed) such that the relaxation time (1/spectral-gap) of SRW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.</a:t>
                </a:r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Book Antiqua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032" y="1875568"/>
                <a:ext cx="7232970" cy="736497"/>
              </a:xfrm>
              <a:prstGeom prst="roundRect">
                <a:avLst>
                  <a:gd name="adj" fmla="val 17090"/>
                </a:avLst>
              </a:prstGeom>
              <a:blipFill rotWithShape="0">
                <a:blip r:embed="rId6"/>
                <a:stretch>
                  <a:fillRect l="-923" t="-8730" r="-1930" b="-2301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1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RW</a:t>
            </a:r>
            <a:r>
              <a:rPr lang="en-US" dirty="0" smtClean="0"/>
              <a:t>s</a:t>
            </a:r>
            <a:r>
              <a:rPr dirty="0" smtClean="0"/>
              <a:t> on random regular graphs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333" y="1447800"/>
                <a:ext cx="11346609" cy="47091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Math One"/>
                      </a:rPr>
                      <m:t>𝒢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  <a:sym typeface="Euclid Math One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err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uniformly chosen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-regular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-vertex </a:t>
                </a:r>
                <a:r>
                  <a:rPr lang="en-US" dirty="0" smtClean="0"/>
                  <a:t>graph.</a:t>
                </a:r>
                <a:br>
                  <a:rPr lang="en-US" dirty="0" smtClean="0"/>
                </a:br>
                <a:r>
                  <a:rPr lang="en-US" dirty="0" smtClean="0"/>
                  <a:t>Its study pioneered by Bollobás in early 80’s.</a:t>
                </a:r>
                <a:endParaRPr lang="en-US" dirty="0"/>
              </a:p>
              <a:p>
                <a:r>
                  <a:rPr lang="en-US" dirty="0" err="1" smtClean="0"/>
                  <a:t>W.h.p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DEF5FA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≥ 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an </a:t>
                </a:r>
                <a:br>
                  <a:rPr lang="en-US" dirty="0" smtClean="0"/>
                </a:br>
                <a:r>
                  <a:rPr lang="en-US" dirty="0" smtClean="0"/>
                  <a:t>expander 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Pinsker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’73]</a:t>
                </a:r>
                <a:r>
                  <a:rPr lang="en-US" dirty="0"/>
                  <a:t>, </a:t>
                </a:r>
                <a:r>
                  <a:rPr lang="en-US" dirty="0" smtClean="0"/>
                  <a:t>[</a:t>
                </a:r>
                <a:r>
                  <a:rPr lang="en-US" sz="2000" dirty="0" err="1" smtClean="0"/>
                  <a:t>Bollobas</a:t>
                </a:r>
                <a:r>
                  <a:rPr lang="en-US" sz="2400" dirty="0" smtClean="0"/>
                  <a:t> ‘</a:t>
                </a:r>
                <a:r>
                  <a:rPr lang="en-US" sz="2000" dirty="0" smtClean="0"/>
                  <a:t>84</a:t>
                </a:r>
                <a:r>
                  <a:rPr lang="en-US" dirty="0" smtClean="0"/>
                  <a:t>]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Broder</a:t>
                </a:r>
                <a:r>
                  <a:rPr lang="en-US" sz="2000" dirty="0"/>
                  <a:t>, Shamir ’87]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b="1" u="sng" cap="small" dirty="0" smtClean="0"/>
                  <a:t>Theorem</a:t>
                </a:r>
                <a:r>
                  <a:rPr lang="en-US" dirty="0" smtClean="0"/>
                  <a:t> [Berestycki, </a:t>
                </a:r>
                <a:r>
                  <a:rPr lang="en-US" dirty="0" err="1" smtClean="0"/>
                  <a:t>Durrett</a:t>
                </a:r>
                <a:r>
                  <a:rPr lang="en-US" dirty="0" smtClean="0"/>
                  <a:t> ’08]: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sz="2000" b="1" u="sng" cap="small" dirty="0"/>
              </a:p>
              <a:p>
                <a:r>
                  <a:rPr lang="en-US" b="1" u="sng" cap="small" dirty="0" smtClean="0"/>
                  <a:t>Conjecture</a:t>
                </a:r>
                <a:r>
                  <a:rPr lang="en-US" dirty="0" smtClean="0"/>
                  <a:t> [Durrett ’07]: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333" y="1447800"/>
                <a:ext cx="11346609" cy="4709160"/>
              </a:xfrm>
              <a:blipFill rotWithShape="1">
                <a:blip r:embed="rId2"/>
                <a:stretch>
                  <a:fillRect l="-860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867677" y="5339976"/>
                <a:ext cx="6126480" cy="98228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t" anchorCtr="0"/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Mixing time of the  SRW on </a:t>
                </a:r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the random cubic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Euclid Math One"/>
                      </a:rPr>
                      <m:t>𝒢</m:t>
                    </m:r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is </a:t>
                </a:r>
                <a:r>
                  <a:rPr lang="en-US" sz="2400" dirty="0" err="1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w.h.p</a:t>
                </a:r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rgbClr val="2F5897"/>
                        </a:solidFill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.</a:t>
                </a:r>
                <a:endParaRPr lang="en-US" sz="2400" dirty="0">
                  <a:solidFill>
                    <a:prstClr val="black"/>
                  </a:solidFill>
                  <a:latin typeface="Book Antiqua" panose="02040602050305030304" pitchFamily="18" charset="0"/>
                  <a:cs typeface="Times New Roman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77" y="5339976"/>
                <a:ext cx="6126480" cy="98228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67677" y="3752578"/>
                <a:ext cx="6123697" cy="8118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t" anchorCtr="0"/>
              <a:lstStyle/>
              <a:p>
                <a:pPr marL="68580">
                  <a:spcBef>
                    <a:spcPct val="20000"/>
                  </a:spcBef>
                  <a:buClr>
                    <a:srgbClr val="6076B4"/>
                  </a:buClr>
                  <a:buSzPct val="90000"/>
                </a:pPr>
                <a:r>
                  <a:rPr lang="en-US" sz="2400" dirty="0">
                    <a:solidFill>
                      <a:schemeClr val="tx1"/>
                    </a:solidFill>
                    <a:latin typeface="Book Antiqua" pitchFamily="18" charset="0"/>
                  </a:rPr>
                  <a:t>SRW on</a:t>
                </a: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Euclid Math One"/>
                      </a:rPr>
                      <m:t>𝒢</m:t>
                    </m:r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Book Antiqua" pitchFamily="18" charset="0"/>
                  </a:rPr>
                  <a:t>after</a:t>
                </a: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Book Antiqua" pitchFamily="18" charset="0"/>
                  </a:rPr>
                  <a:t>steps is </a:t>
                </a:r>
                <a:r>
                  <a:rPr lang="en-US" sz="2400" dirty="0" err="1">
                    <a:solidFill>
                      <a:schemeClr val="tx1"/>
                    </a:solidFill>
                    <a:latin typeface="Book Antiqua" pitchFamily="18" charset="0"/>
                  </a:rPr>
                  <a:t>w.h.p</a:t>
                </a:r>
                <a:r>
                  <a:rPr lang="en-US" sz="2400" dirty="0">
                    <a:solidFill>
                      <a:schemeClr val="tx1"/>
                    </a:solidFill>
                    <a:latin typeface="Book Antiqua" pitchFamily="18" charset="0"/>
                  </a:rPr>
                  <a:t>.</a:t>
                </a: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/>
                </a:r>
                <a:b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Book Antiqua" pitchFamily="18" charset="0"/>
                  </a:rPr>
                  <a:t>at distance</a:t>
                </a: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ctrlPr>
                          <a:rPr lang="en-US" sz="2400" i="1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∧1</m:t>
                        </m:r>
                      </m:e>
                    </m:d>
                    <m:func>
                      <m:funcPr>
                        <m:ctrlPr>
                          <a:rPr lang="en-US" sz="2400" i="1">
                            <a:solidFill>
                              <a:srgbClr val="2F5897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ook Antiqua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Book Antiqua" pitchFamily="18" charset="0"/>
                  </a:rPr>
                  <a:t>from origin.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77" y="3752578"/>
                <a:ext cx="6123697" cy="81180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534401" y="1780368"/>
            <a:ext cx="1754723" cy="1724832"/>
            <a:chOff x="6922664" y="3799959"/>
            <a:chExt cx="1930195" cy="1897315"/>
          </a:xfrm>
        </p:grpSpPr>
        <p:sp>
          <p:nvSpPr>
            <p:cNvPr id="11" name="Rounded Rectangle 10"/>
            <p:cNvSpPr/>
            <p:nvPr/>
          </p:nvSpPr>
          <p:spPr>
            <a:xfrm>
              <a:off x="7029350" y="3968809"/>
              <a:ext cx="1663742" cy="1621999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22664" y="3799959"/>
              <a:ext cx="1930195" cy="189731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534401" y="3505201"/>
            <a:ext cx="1626087" cy="1180123"/>
            <a:chOff x="5284730" y="3779942"/>
            <a:chExt cx="3160034" cy="1993497"/>
          </a:xfrm>
        </p:grpSpPr>
        <p:sp>
          <p:nvSpPr>
            <p:cNvPr id="18" name="Rounded Rectangle 17"/>
            <p:cNvSpPr/>
            <p:nvPr/>
          </p:nvSpPr>
          <p:spPr>
            <a:xfrm>
              <a:off x="5284730" y="3779942"/>
              <a:ext cx="3160034" cy="193505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501206" y="3796746"/>
              <a:ext cx="2819884" cy="1613453"/>
              <a:chOff x="5485916" y="2362200"/>
              <a:chExt cx="3236614" cy="184205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5485916" y="2362200"/>
                <a:ext cx="484" cy="1773546"/>
              </a:xfrm>
              <a:prstGeom prst="line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5485916" y="4114800"/>
                <a:ext cx="3236614" cy="20945"/>
              </a:xfrm>
              <a:prstGeom prst="line">
                <a:avLst/>
              </a:prstGeom>
              <a:ln w="28575"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lowchart: Manual Input 4"/>
              <p:cNvSpPr/>
              <p:nvPr/>
            </p:nvSpPr>
            <p:spPr>
              <a:xfrm rot="16200000" flipH="1">
                <a:off x="6173207" y="1903313"/>
                <a:ext cx="1526107" cy="2805827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99 w 10000"/>
                  <a:gd name="connsiteY3" fmla="*/ 8968 h 10000"/>
                  <a:gd name="connsiteX4" fmla="*/ 0 w 10000"/>
                  <a:gd name="connsiteY4" fmla="*/ 2000 h 10000"/>
                  <a:gd name="connsiteX0" fmla="*/ 0 w 10000"/>
                  <a:gd name="connsiteY0" fmla="*/ 2000 h 9000"/>
                  <a:gd name="connsiteX1" fmla="*/ 10000 w 10000"/>
                  <a:gd name="connsiteY1" fmla="*/ 0 h 9000"/>
                  <a:gd name="connsiteX2" fmla="*/ 9901 w 10000"/>
                  <a:gd name="connsiteY2" fmla="*/ 9000 h 9000"/>
                  <a:gd name="connsiteX3" fmla="*/ 99 w 10000"/>
                  <a:gd name="connsiteY3" fmla="*/ 8968 h 9000"/>
                  <a:gd name="connsiteX4" fmla="*/ 0 w 10000"/>
                  <a:gd name="connsiteY4" fmla="*/ 2000 h 9000"/>
                  <a:gd name="connsiteX0" fmla="*/ 0 w 10000"/>
                  <a:gd name="connsiteY0" fmla="*/ 2222 h 10000"/>
                  <a:gd name="connsiteX1" fmla="*/ 10000 w 10000"/>
                  <a:gd name="connsiteY1" fmla="*/ 0 h 10000"/>
                  <a:gd name="connsiteX2" fmla="*/ 9901 w 10000"/>
                  <a:gd name="connsiteY2" fmla="*/ 10000 h 10000"/>
                  <a:gd name="connsiteX3" fmla="*/ 99 w 10000"/>
                  <a:gd name="connsiteY3" fmla="*/ 9964 h 10000"/>
                  <a:gd name="connsiteX4" fmla="*/ 0 w 10000"/>
                  <a:gd name="connsiteY4" fmla="*/ 2222 h 10000"/>
                  <a:gd name="connsiteX0" fmla="*/ 0 w 10000"/>
                  <a:gd name="connsiteY0" fmla="*/ 2222 h 10000"/>
                  <a:gd name="connsiteX1" fmla="*/ 372 w 10000"/>
                  <a:gd name="connsiteY1" fmla="*/ 2074 h 10000"/>
                  <a:gd name="connsiteX2" fmla="*/ 10000 w 10000"/>
                  <a:gd name="connsiteY2" fmla="*/ 0 h 10000"/>
                  <a:gd name="connsiteX3" fmla="*/ 9901 w 10000"/>
                  <a:gd name="connsiteY3" fmla="*/ 10000 h 10000"/>
                  <a:gd name="connsiteX4" fmla="*/ 99 w 10000"/>
                  <a:gd name="connsiteY4" fmla="*/ 9964 h 10000"/>
                  <a:gd name="connsiteX5" fmla="*/ 0 w 10000"/>
                  <a:gd name="connsiteY5" fmla="*/ 2222 h 10000"/>
                  <a:gd name="connsiteX0" fmla="*/ 0 w 10043"/>
                  <a:gd name="connsiteY0" fmla="*/ 2554 h 10000"/>
                  <a:gd name="connsiteX1" fmla="*/ 415 w 10043"/>
                  <a:gd name="connsiteY1" fmla="*/ 2074 h 10000"/>
                  <a:gd name="connsiteX2" fmla="*/ 10043 w 10043"/>
                  <a:gd name="connsiteY2" fmla="*/ 0 h 10000"/>
                  <a:gd name="connsiteX3" fmla="*/ 9944 w 10043"/>
                  <a:gd name="connsiteY3" fmla="*/ 10000 h 10000"/>
                  <a:gd name="connsiteX4" fmla="*/ 142 w 10043"/>
                  <a:gd name="connsiteY4" fmla="*/ 9964 h 10000"/>
                  <a:gd name="connsiteX5" fmla="*/ 0 w 10043"/>
                  <a:gd name="connsiteY5" fmla="*/ 2554 h 10000"/>
                  <a:gd name="connsiteX0" fmla="*/ 0 w 10043"/>
                  <a:gd name="connsiteY0" fmla="*/ 2554 h 10000"/>
                  <a:gd name="connsiteX1" fmla="*/ 668 w 10043"/>
                  <a:gd name="connsiteY1" fmla="*/ 2046 h 10000"/>
                  <a:gd name="connsiteX2" fmla="*/ 10043 w 10043"/>
                  <a:gd name="connsiteY2" fmla="*/ 0 h 10000"/>
                  <a:gd name="connsiteX3" fmla="*/ 9944 w 10043"/>
                  <a:gd name="connsiteY3" fmla="*/ 10000 h 10000"/>
                  <a:gd name="connsiteX4" fmla="*/ 142 w 10043"/>
                  <a:gd name="connsiteY4" fmla="*/ 9964 h 10000"/>
                  <a:gd name="connsiteX5" fmla="*/ 0 w 10043"/>
                  <a:gd name="connsiteY5" fmla="*/ 2554 h 10000"/>
                  <a:gd name="connsiteX0" fmla="*/ 0 w 10043"/>
                  <a:gd name="connsiteY0" fmla="*/ 2554 h 10000"/>
                  <a:gd name="connsiteX1" fmla="*/ 668 w 10043"/>
                  <a:gd name="connsiteY1" fmla="*/ 2046 h 10000"/>
                  <a:gd name="connsiteX2" fmla="*/ 10043 w 10043"/>
                  <a:gd name="connsiteY2" fmla="*/ 0 h 10000"/>
                  <a:gd name="connsiteX3" fmla="*/ 9944 w 10043"/>
                  <a:gd name="connsiteY3" fmla="*/ 10000 h 10000"/>
                  <a:gd name="connsiteX4" fmla="*/ 142 w 10043"/>
                  <a:gd name="connsiteY4" fmla="*/ 9964 h 10000"/>
                  <a:gd name="connsiteX5" fmla="*/ 0 w 10043"/>
                  <a:gd name="connsiteY5" fmla="*/ 2554 h 10000"/>
                  <a:gd name="connsiteX0" fmla="*/ 0 w 10043"/>
                  <a:gd name="connsiteY0" fmla="*/ 2554 h 10000"/>
                  <a:gd name="connsiteX1" fmla="*/ 668 w 10043"/>
                  <a:gd name="connsiteY1" fmla="*/ 2046 h 10000"/>
                  <a:gd name="connsiteX2" fmla="*/ 10043 w 10043"/>
                  <a:gd name="connsiteY2" fmla="*/ 0 h 10000"/>
                  <a:gd name="connsiteX3" fmla="*/ 9944 w 10043"/>
                  <a:gd name="connsiteY3" fmla="*/ 10000 h 10000"/>
                  <a:gd name="connsiteX4" fmla="*/ 142 w 10043"/>
                  <a:gd name="connsiteY4" fmla="*/ 9964 h 10000"/>
                  <a:gd name="connsiteX5" fmla="*/ 0 w 10043"/>
                  <a:gd name="connsiteY5" fmla="*/ 2554 h 10000"/>
                  <a:gd name="connsiteX0" fmla="*/ 0 w 10043"/>
                  <a:gd name="connsiteY0" fmla="*/ 2554 h 10000"/>
                  <a:gd name="connsiteX1" fmla="*/ 668 w 10043"/>
                  <a:gd name="connsiteY1" fmla="*/ 2046 h 10000"/>
                  <a:gd name="connsiteX2" fmla="*/ 10043 w 10043"/>
                  <a:gd name="connsiteY2" fmla="*/ 0 h 10000"/>
                  <a:gd name="connsiteX3" fmla="*/ 9944 w 10043"/>
                  <a:gd name="connsiteY3" fmla="*/ 10000 h 10000"/>
                  <a:gd name="connsiteX4" fmla="*/ 142 w 10043"/>
                  <a:gd name="connsiteY4" fmla="*/ 9964 h 10000"/>
                  <a:gd name="connsiteX5" fmla="*/ 0 w 10043"/>
                  <a:gd name="connsiteY5" fmla="*/ 2554 h 10000"/>
                  <a:gd name="connsiteX0" fmla="*/ 0 w 10043"/>
                  <a:gd name="connsiteY0" fmla="*/ 2554 h 10000"/>
                  <a:gd name="connsiteX1" fmla="*/ 668 w 10043"/>
                  <a:gd name="connsiteY1" fmla="*/ 2046 h 10000"/>
                  <a:gd name="connsiteX2" fmla="*/ 10043 w 10043"/>
                  <a:gd name="connsiteY2" fmla="*/ 0 h 10000"/>
                  <a:gd name="connsiteX3" fmla="*/ 9944 w 10043"/>
                  <a:gd name="connsiteY3" fmla="*/ 10000 h 10000"/>
                  <a:gd name="connsiteX4" fmla="*/ 142 w 10043"/>
                  <a:gd name="connsiteY4" fmla="*/ 9964 h 10000"/>
                  <a:gd name="connsiteX5" fmla="*/ 0 w 10043"/>
                  <a:gd name="connsiteY5" fmla="*/ 2554 h 10000"/>
                  <a:gd name="connsiteX0" fmla="*/ 0 w 9992"/>
                  <a:gd name="connsiteY0" fmla="*/ 2582 h 10000"/>
                  <a:gd name="connsiteX1" fmla="*/ 617 w 9992"/>
                  <a:gd name="connsiteY1" fmla="*/ 2046 h 10000"/>
                  <a:gd name="connsiteX2" fmla="*/ 9992 w 9992"/>
                  <a:gd name="connsiteY2" fmla="*/ 0 h 10000"/>
                  <a:gd name="connsiteX3" fmla="*/ 9893 w 9992"/>
                  <a:gd name="connsiteY3" fmla="*/ 10000 h 10000"/>
                  <a:gd name="connsiteX4" fmla="*/ 91 w 9992"/>
                  <a:gd name="connsiteY4" fmla="*/ 9964 h 10000"/>
                  <a:gd name="connsiteX5" fmla="*/ 0 w 9992"/>
                  <a:gd name="connsiteY5" fmla="*/ 2582 h 10000"/>
                  <a:gd name="connsiteX0" fmla="*/ 4 w 9920"/>
                  <a:gd name="connsiteY0" fmla="*/ 2526 h 10000"/>
                  <a:gd name="connsiteX1" fmla="*/ 537 w 9920"/>
                  <a:gd name="connsiteY1" fmla="*/ 2046 h 10000"/>
                  <a:gd name="connsiteX2" fmla="*/ 9920 w 9920"/>
                  <a:gd name="connsiteY2" fmla="*/ 0 h 10000"/>
                  <a:gd name="connsiteX3" fmla="*/ 9821 w 9920"/>
                  <a:gd name="connsiteY3" fmla="*/ 10000 h 10000"/>
                  <a:gd name="connsiteX4" fmla="*/ 11 w 9920"/>
                  <a:gd name="connsiteY4" fmla="*/ 9964 h 10000"/>
                  <a:gd name="connsiteX5" fmla="*/ 4 w 9920"/>
                  <a:gd name="connsiteY5" fmla="*/ 2526 h 10000"/>
                  <a:gd name="connsiteX0" fmla="*/ 0 w 9996"/>
                  <a:gd name="connsiteY0" fmla="*/ 2526 h 10000"/>
                  <a:gd name="connsiteX1" fmla="*/ 537 w 9996"/>
                  <a:gd name="connsiteY1" fmla="*/ 2046 h 10000"/>
                  <a:gd name="connsiteX2" fmla="*/ 9996 w 9996"/>
                  <a:gd name="connsiteY2" fmla="*/ 0 h 10000"/>
                  <a:gd name="connsiteX3" fmla="*/ 9896 w 9996"/>
                  <a:gd name="connsiteY3" fmla="*/ 10000 h 10000"/>
                  <a:gd name="connsiteX4" fmla="*/ 109 w 9996"/>
                  <a:gd name="connsiteY4" fmla="*/ 9976 h 10000"/>
                  <a:gd name="connsiteX5" fmla="*/ 0 w 9996"/>
                  <a:gd name="connsiteY5" fmla="*/ 2526 h 10000"/>
                  <a:gd name="connsiteX0" fmla="*/ 0 w 9932"/>
                  <a:gd name="connsiteY0" fmla="*/ 2526 h 10000"/>
                  <a:gd name="connsiteX1" fmla="*/ 469 w 9932"/>
                  <a:gd name="connsiteY1" fmla="*/ 2046 h 10000"/>
                  <a:gd name="connsiteX2" fmla="*/ 9932 w 9932"/>
                  <a:gd name="connsiteY2" fmla="*/ 0 h 10000"/>
                  <a:gd name="connsiteX3" fmla="*/ 9832 w 9932"/>
                  <a:gd name="connsiteY3" fmla="*/ 10000 h 10000"/>
                  <a:gd name="connsiteX4" fmla="*/ 41 w 9932"/>
                  <a:gd name="connsiteY4" fmla="*/ 9976 h 10000"/>
                  <a:gd name="connsiteX5" fmla="*/ 0 w 9932"/>
                  <a:gd name="connsiteY5" fmla="*/ 2526 h 10000"/>
                  <a:gd name="connsiteX0" fmla="*/ 10 w 10010"/>
                  <a:gd name="connsiteY0" fmla="*/ 2526 h 10000"/>
                  <a:gd name="connsiteX1" fmla="*/ 482 w 10010"/>
                  <a:gd name="connsiteY1" fmla="*/ 2046 h 10000"/>
                  <a:gd name="connsiteX2" fmla="*/ 10010 w 10010"/>
                  <a:gd name="connsiteY2" fmla="*/ 0 h 10000"/>
                  <a:gd name="connsiteX3" fmla="*/ 9909 w 10010"/>
                  <a:gd name="connsiteY3" fmla="*/ 10000 h 10000"/>
                  <a:gd name="connsiteX4" fmla="*/ 51 w 10010"/>
                  <a:gd name="connsiteY4" fmla="*/ 9976 h 10000"/>
                  <a:gd name="connsiteX5" fmla="*/ 10 w 10010"/>
                  <a:gd name="connsiteY5" fmla="*/ 2526 h 10000"/>
                  <a:gd name="connsiteX0" fmla="*/ 10 w 10010"/>
                  <a:gd name="connsiteY0" fmla="*/ 2526 h 10000"/>
                  <a:gd name="connsiteX1" fmla="*/ 482 w 10010"/>
                  <a:gd name="connsiteY1" fmla="*/ 2046 h 10000"/>
                  <a:gd name="connsiteX2" fmla="*/ 10010 w 10010"/>
                  <a:gd name="connsiteY2" fmla="*/ 0 h 10000"/>
                  <a:gd name="connsiteX3" fmla="*/ 9909 w 10010"/>
                  <a:gd name="connsiteY3" fmla="*/ 10000 h 10000"/>
                  <a:gd name="connsiteX4" fmla="*/ 17 w 10010"/>
                  <a:gd name="connsiteY4" fmla="*/ 9982 h 10000"/>
                  <a:gd name="connsiteX5" fmla="*/ 10 w 10010"/>
                  <a:gd name="connsiteY5" fmla="*/ 252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10" h="10000">
                    <a:moveTo>
                      <a:pt x="10" y="2526"/>
                    </a:moveTo>
                    <a:cubicBezTo>
                      <a:pt x="56" y="2492"/>
                      <a:pt x="-199" y="2164"/>
                      <a:pt x="482" y="2046"/>
                    </a:cubicBezTo>
                    <a:lnTo>
                      <a:pt x="10010" y="0"/>
                    </a:lnTo>
                    <a:cubicBezTo>
                      <a:pt x="9977" y="3333"/>
                      <a:pt x="9943" y="6667"/>
                      <a:pt x="9909" y="10000"/>
                    </a:cubicBezTo>
                    <a:lnTo>
                      <a:pt x="17" y="9982"/>
                    </a:lnTo>
                    <a:cubicBezTo>
                      <a:pt x="-16" y="7401"/>
                      <a:pt x="43" y="5107"/>
                      <a:pt x="10" y="252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200"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6137560" y="2543086"/>
                <a:ext cx="485" cy="1661167"/>
              </a:xfrm>
              <a:prstGeom prst="line">
                <a:avLst/>
              </a:prstGeom>
              <a:ln w="28575"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571595" y="5344517"/>
                  <a:ext cx="655477" cy="42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105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05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50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05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05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sz="105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1595" y="5344517"/>
                  <a:ext cx="655477" cy="42892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66071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8535987" y="5105400"/>
            <a:ext cx="1626570" cy="983664"/>
            <a:chOff x="1556659" y="2414469"/>
            <a:chExt cx="3048000" cy="1700331"/>
          </a:xfrm>
        </p:grpSpPr>
        <p:sp>
          <p:nvSpPr>
            <p:cNvPr id="22" name="Rounded Rectangle 21"/>
            <p:cNvSpPr/>
            <p:nvPr/>
          </p:nvSpPr>
          <p:spPr>
            <a:xfrm>
              <a:off x="1556659" y="2414469"/>
              <a:ext cx="3048000" cy="1700331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rcRect/>
              <a:stretch>
                <a:fillRect r="-92986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lowchart: Manual Input 4"/>
            <p:cNvSpPr/>
            <p:nvPr/>
          </p:nvSpPr>
          <p:spPr>
            <a:xfrm rot="16200000" flipH="1">
              <a:off x="2344667" y="1853796"/>
              <a:ext cx="1526107" cy="280582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99 w 10000"/>
                <a:gd name="connsiteY3" fmla="*/ 8968 h 10000"/>
                <a:gd name="connsiteX4" fmla="*/ 0 w 10000"/>
                <a:gd name="connsiteY4" fmla="*/ 2000 h 10000"/>
                <a:gd name="connsiteX0" fmla="*/ 0 w 10000"/>
                <a:gd name="connsiteY0" fmla="*/ 2000 h 9000"/>
                <a:gd name="connsiteX1" fmla="*/ 10000 w 10000"/>
                <a:gd name="connsiteY1" fmla="*/ 0 h 9000"/>
                <a:gd name="connsiteX2" fmla="*/ 9901 w 10000"/>
                <a:gd name="connsiteY2" fmla="*/ 9000 h 9000"/>
                <a:gd name="connsiteX3" fmla="*/ 99 w 10000"/>
                <a:gd name="connsiteY3" fmla="*/ 8968 h 9000"/>
                <a:gd name="connsiteX4" fmla="*/ 0 w 10000"/>
                <a:gd name="connsiteY4" fmla="*/ 2000 h 9000"/>
                <a:gd name="connsiteX0" fmla="*/ 0 w 10000"/>
                <a:gd name="connsiteY0" fmla="*/ 2222 h 10000"/>
                <a:gd name="connsiteX1" fmla="*/ 10000 w 10000"/>
                <a:gd name="connsiteY1" fmla="*/ 0 h 10000"/>
                <a:gd name="connsiteX2" fmla="*/ 9901 w 10000"/>
                <a:gd name="connsiteY2" fmla="*/ 10000 h 10000"/>
                <a:gd name="connsiteX3" fmla="*/ 99 w 10000"/>
                <a:gd name="connsiteY3" fmla="*/ 9964 h 10000"/>
                <a:gd name="connsiteX4" fmla="*/ 0 w 10000"/>
                <a:gd name="connsiteY4" fmla="*/ 2222 h 10000"/>
                <a:gd name="connsiteX0" fmla="*/ 0 w 10000"/>
                <a:gd name="connsiteY0" fmla="*/ 2222 h 10000"/>
                <a:gd name="connsiteX1" fmla="*/ 372 w 10000"/>
                <a:gd name="connsiteY1" fmla="*/ 2074 h 10000"/>
                <a:gd name="connsiteX2" fmla="*/ 10000 w 10000"/>
                <a:gd name="connsiteY2" fmla="*/ 0 h 10000"/>
                <a:gd name="connsiteX3" fmla="*/ 9901 w 10000"/>
                <a:gd name="connsiteY3" fmla="*/ 10000 h 10000"/>
                <a:gd name="connsiteX4" fmla="*/ 99 w 10000"/>
                <a:gd name="connsiteY4" fmla="*/ 9964 h 10000"/>
                <a:gd name="connsiteX5" fmla="*/ 0 w 10000"/>
                <a:gd name="connsiteY5" fmla="*/ 2222 h 10000"/>
                <a:gd name="connsiteX0" fmla="*/ 0 w 10043"/>
                <a:gd name="connsiteY0" fmla="*/ 2554 h 10000"/>
                <a:gd name="connsiteX1" fmla="*/ 415 w 10043"/>
                <a:gd name="connsiteY1" fmla="*/ 2074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9992"/>
                <a:gd name="connsiteY0" fmla="*/ 2582 h 10000"/>
                <a:gd name="connsiteX1" fmla="*/ 617 w 9992"/>
                <a:gd name="connsiteY1" fmla="*/ 2046 h 10000"/>
                <a:gd name="connsiteX2" fmla="*/ 9992 w 9992"/>
                <a:gd name="connsiteY2" fmla="*/ 0 h 10000"/>
                <a:gd name="connsiteX3" fmla="*/ 9893 w 9992"/>
                <a:gd name="connsiteY3" fmla="*/ 10000 h 10000"/>
                <a:gd name="connsiteX4" fmla="*/ 91 w 9992"/>
                <a:gd name="connsiteY4" fmla="*/ 9964 h 10000"/>
                <a:gd name="connsiteX5" fmla="*/ 0 w 9992"/>
                <a:gd name="connsiteY5" fmla="*/ 2582 h 10000"/>
                <a:gd name="connsiteX0" fmla="*/ 4 w 9920"/>
                <a:gd name="connsiteY0" fmla="*/ 2526 h 10000"/>
                <a:gd name="connsiteX1" fmla="*/ 537 w 9920"/>
                <a:gd name="connsiteY1" fmla="*/ 2046 h 10000"/>
                <a:gd name="connsiteX2" fmla="*/ 9920 w 9920"/>
                <a:gd name="connsiteY2" fmla="*/ 0 h 10000"/>
                <a:gd name="connsiteX3" fmla="*/ 9821 w 9920"/>
                <a:gd name="connsiteY3" fmla="*/ 10000 h 10000"/>
                <a:gd name="connsiteX4" fmla="*/ 11 w 9920"/>
                <a:gd name="connsiteY4" fmla="*/ 9964 h 10000"/>
                <a:gd name="connsiteX5" fmla="*/ 4 w 9920"/>
                <a:gd name="connsiteY5" fmla="*/ 2526 h 10000"/>
                <a:gd name="connsiteX0" fmla="*/ 0 w 9996"/>
                <a:gd name="connsiteY0" fmla="*/ 2526 h 10000"/>
                <a:gd name="connsiteX1" fmla="*/ 537 w 9996"/>
                <a:gd name="connsiteY1" fmla="*/ 2046 h 10000"/>
                <a:gd name="connsiteX2" fmla="*/ 9996 w 9996"/>
                <a:gd name="connsiteY2" fmla="*/ 0 h 10000"/>
                <a:gd name="connsiteX3" fmla="*/ 9896 w 9996"/>
                <a:gd name="connsiteY3" fmla="*/ 10000 h 10000"/>
                <a:gd name="connsiteX4" fmla="*/ 109 w 9996"/>
                <a:gd name="connsiteY4" fmla="*/ 9976 h 10000"/>
                <a:gd name="connsiteX5" fmla="*/ 0 w 9996"/>
                <a:gd name="connsiteY5" fmla="*/ 2526 h 10000"/>
                <a:gd name="connsiteX0" fmla="*/ 0 w 9932"/>
                <a:gd name="connsiteY0" fmla="*/ 2526 h 10000"/>
                <a:gd name="connsiteX1" fmla="*/ 469 w 9932"/>
                <a:gd name="connsiteY1" fmla="*/ 2046 h 10000"/>
                <a:gd name="connsiteX2" fmla="*/ 9932 w 9932"/>
                <a:gd name="connsiteY2" fmla="*/ 0 h 10000"/>
                <a:gd name="connsiteX3" fmla="*/ 9832 w 9932"/>
                <a:gd name="connsiteY3" fmla="*/ 10000 h 10000"/>
                <a:gd name="connsiteX4" fmla="*/ 41 w 9932"/>
                <a:gd name="connsiteY4" fmla="*/ 9976 h 10000"/>
                <a:gd name="connsiteX5" fmla="*/ 0 w 9932"/>
                <a:gd name="connsiteY5" fmla="*/ 2526 h 10000"/>
                <a:gd name="connsiteX0" fmla="*/ 10 w 10010"/>
                <a:gd name="connsiteY0" fmla="*/ 2526 h 10000"/>
                <a:gd name="connsiteX1" fmla="*/ 482 w 10010"/>
                <a:gd name="connsiteY1" fmla="*/ 2046 h 10000"/>
                <a:gd name="connsiteX2" fmla="*/ 10010 w 10010"/>
                <a:gd name="connsiteY2" fmla="*/ 0 h 10000"/>
                <a:gd name="connsiteX3" fmla="*/ 9909 w 10010"/>
                <a:gd name="connsiteY3" fmla="*/ 10000 h 10000"/>
                <a:gd name="connsiteX4" fmla="*/ 51 w 10010"/>
                <a:gd name="connsiteY4" fmla="*/ 9976 h 10000"/>
                <a:gd name="connsiteX5" fmla="*/ 10 w 10010"/>
                <a:gd name="connsiteY5" fmla="*/ 2526 h 10000"/>
                <a:gd name="connsiteX0" fmla="*/ 10 w 10010"/>
                <a:gd name="connsiteY0" fmla="*/ 2526 h 10000"/>
                <a:gd name="connsiteX1" fmla="*/ 482 w 10010"/>
                <a:gd name="connsiteY1" fmla="*/ 2046 h 10000"/>
                <a:gd name="connsiteX2" fmla="*/ 10010 w 10010"/>
                <a:gd name="connsiteY2" fmla="*/ 0 h 10000"/>
                <a:gd name="connsiteX3" fmla="*/ 9909 w 10010"/>
                <a:gd name="connsiteY3" fmla="*/ 10000 h 10000"/>
                <a:gd name="connsiteX4" fmla="*/ 17 w 10010"/>
                <a:gd name="connsiteY4" fmla="*/ 9982 h 10000"/>
                <a:gd name="connsiteX5" fmla="*/ 10 w 10010"/>
                <a:gd name="connsiteY5" fmla="*/ 25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0" h="10000">
                  <a:moveTo>
                    <a:pt x="10" y="2526"/>
                  </a:moveTo>
                  <a:cubicBezTo>
                    <a:pt x="56" y="2492"/>
                    <a:pt x="-199" y="2164"/>
                    <a:pt x="482" y="2046"/>
                  </a:cubicBezTo>
                  <a:lnTo>
                    <a:pt x="10010" y="0"/>
                  </a:lnTo>
                  <a:cubicBezTo>
                    <a:pt x="9977" y="3333"/>
                    <a:pt x="9943" y="6667"/>
                    <a:pt x="9909" y="10000"/>
                  </a:cubicBezTo>
                  <a:lnTo>
                    <a:pt x="17" y="9982"/>
                  </a:lnTo>
                  <a:cubicBezTo>
                    <a:pt x="-16" y="7401"/>
                    <a:pt x="43" y="5107"/>
                    <a:pt x="10" y="25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6200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2323677" y="2514899"/>
              <a:ext cx="422" cy="1484263"/>
            </a:xfrm>
            <a:prstGeom prst="line">
              <a:avLst/>
            </a:prstGeom>
            <a:ln w="28575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06"/>
          <a:stretch/>
        </p:blipFill>
        <p:spPr>
          <a:xfrm>
            <a:off x="7543800" y="2438400"/>
            <a:ext cx="1046990" cy="766150"/>
          </a:xfrm>
          <a:prstGeom prst="rect">
            <a:avLst/>
          </a:prstGeom>
        </p:spPr>
      </p:pic>
      <p:sp>
        <p:nvSpPr>
          <p:cNvPr id="27" name="Rounded Rectangle 26"/>
          <p:cNvSpPr>
            <a:spLocks noChangeAspect="1"/>
          </p:cNvSpPr>
          <p:nvPr/>
        </p:nvSpPr>
        <p:spPr>
          <a:xfrm>
            <a:off x="9275793" y="4673601"/>
            <a:ext cx="448888" cy="408257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Book Antiqua"/>
              </a:rPr>
              <a:t>?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9753600" y="4701528"/>
            <a:ext cx="152400" cy="378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7" grpId="0" animBg="1"/>
      <p:bldP spid="2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6929" y="1447800"/>
                <a:ext cx="10078143" cy="4953000"/>
              </a:xfrm>
            </p:spPr>
            <p:txBody>
              <a:bodyPr/>
              <a:lstStyle/>
              <a:p>
                <a:r>
                  <a:rPr lang="en-US" dirty="0" smtClean="0"/>
                  <a:t>As </a:t>
                </a:r>
                <a:r>
                  <a:rPr lang="en-US" dirty="0" err="1" smtClean="0"/>
                  <a:t>Durrett</a:t>
                </a:r>
                <a:r>
                  <a:rPr lang="en-US" dirty="0" smtClean="0"/>
                  <a:t> conjectured,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/>
                  <a:t> cutoff almost always:</a:t>
                </a:r>
                <a:endParaRPr lang="en-US" u="sng" dirty="0" smtClean="0"/>
              </a:p>
              <a:p>
                <a:r>
                  <a:rPr lang="en-US" sz="2400" b="1" u="sng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itchFamily="18" charset="0"/>
                  </a:rPr>
                  <a:t>Theorem:</a:t>
                </a:r>
                <a:r>
                  <a:rPr lang="en-US" dirty="0" smtClean="0"/>
                  <a:t> [Lubetzky, Sly ‘10]: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lvl="1"/>
                <a:r>
                  <a:rPr lang="en-US" sz="2000" dirty="0" smtClean="0"/>
                  <a:t>e.g</a:t>
                </a:r>
                <a:r>
                  <a:rPr lang="en-US" sz="2000" dirty="0"/>
                  <a:t>.,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=3,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we</m:t>
                    </m:r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get</m:t>
                    </m:r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cutoff</m:t>
                    </m:r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at</m:t>
                    </m:r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time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2800" b="0" i="1" kern="0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sz="2800" b="0" i="1" kern="0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 3</m:t>
                        </m:r>
                      </m:e>
                    </m:box>
                    <m:func>
                      <m:funcPr>
                        <m:ctrlPr>
                          <a:rPr lang="en-US" sz="2800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kern="0" smtClea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kern="0" smtClea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sz="2800" b="0" i="0" kern="0" smtClean="0"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lvl="0"/>
                <a:r>
                  <a:rPr lang="en-US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Non-Backtracking RW (NBRW),</a:t>
                </a:r>
                <a:r>
                  <a:rPr lang="en-US" i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which</a:t>
                </a:r>
                <a:r>
                  <a:rPr lang="en-US" i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does not traverse same edge twice in a row,</a:t>
                </a:r>
                <a:r>
                  <a:rPr lang="en-US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has cutoff earlier, &amp; with a </a:t>
                </a:r>
                <a:r>
                  <a:rPr lang="en-US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constant</a:t>
                </a:r>
                <a:r>
                  <a:rPr lang="en-US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window!</a:t>
                </a:r>
                <a:endParaRPr lang="en-US" sz="2000" dirty="0" smtClean="0"/>
              </a:p>
              <a:p>
                <a:r>
                  <a:rPr lang="en-US" b="1" u="sng" cap="small" dirty="0" smtClean="0"/>
                  <a:t>Theorem:</a:t>
                </a:r>
                <a:r>
                  <a:rPr lang="en-US" dirty="0" smtClean="0"/>
                  <a:t> [Lubetzky, Sly ‘10]: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6929" y="1447800"/>
                <a:ext cx="10078143" cy="4953000"/>
              </a:xfrm>
              <a:blipFill rotWithShape="1">
                <a:blip r:embed="rId2"/>
                <a:stretch>
                  <a:fillRect l="-90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344706" y="2410554"/>
                <a:ext cx="7315200" cy="9601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t" anchorCtr="0"/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err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kern="0" dirty="0" err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err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kern="0" dirty="0">
                    <a:solidFill>
                      <a:srgbClr val="2F5897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 ≥ 3</m:t>
                    </m:r>
                  </m:oMath>
                </a14:m>
                <a:r>
                  <a:rPr lang="en-US" sz="2400" i="1" kern="0" dirty="0">
                    <a:solidFill>
                      <a:srgbClr val="2F5897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fixed. The </a:t>
                </a:r>
                <a:r>
                  <a:rPr lang="en-US" sz="2400" b="1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SRW</a:t>
                </a:r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b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</a:br>
                <a:r>
                  <a:rPr lang="en-US" sz="2400" dirty="0" err="1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w.h.p</a:t>
                </a:r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. has cutoff at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  <m: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  <m: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−1</m:t>
                            </m:r>
                          </m:sub>
                        </m:sSub>
                      </m:fName>
                      <m:e>
                        <m:r>
                          <a:rPr lang="en-US" sz="2400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with window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6" y="2410554"/>
                <a:ext cx="7315200" cy="96012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360842" y="5441371"/>
                <a:ext cx="7315200" cy="960120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tIns="0" bIns="0" rtlCol="0" anchor="t" anchorCtr="0"/>
              <a:lstStyle/>
              <a:p>
                <a:pPr lvl="0"/>
                <a:r>
                  <a:rPr lang="en-US" sz="2400" kern="0" dirty="0" smtClean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err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kern="0" dirty="0" err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err="1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 ≥ 3</m:t>
                    </m:r>
                  </m:oMath>
                </a14:m>
                <a:r>
                  <a:rPr lang="en-US" sz="2400" i="1" kern="0" dirty="0">
                    <a:solidFill>
                      <a:srgbClr val="2F5897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fixed. The </a:t>
                </a:r>
                <a:r>
                  <a:rPr lang="en-US" sz="2400" b="1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NBRW</a:t>
                </a: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kern="0" dirty="0" err="1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w.h.p</a:t>
                </a:r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. has cutoff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  <m: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2400" b="0" i="1" kern="0" smtClea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 with window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sz="2400" i="1" kern="0" dirty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 kern="0" dirty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kern="0" dirty="0">
                    <a:solidFill>
                      <a:prstClr val="black"/>
                    </a:solidFill>
                    <a:latin typeface="Book Antiqua" panose="02040602050305030304" pitchFamily="18" charset="0"/>
                    <a:cs typeface="Times New Roman" pitchFamily="18" charset="0"/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42" y="5441371"/>
                <a:ext cx="7315200" cy="96012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Cutoff for RW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</a:t>
            </a:r>
            <a:r>
              <a:rPr lang="en-US" dirty="0"/>
              <a:t>cutoff for SRW &amp; NBRW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a 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-regular tree, rooted at the starting point of the RW (mixes upon hitting leaves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Height of NBRW vs. SRW:</a:t>
                </a:r>
              </a:p>
              <a:p>
                <a:pPr lvl="1">
                  <a:buSzPct val="75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NBRW cannot </a:t>
                </a:r>
                <a:r>
                  <a:rPr lang="en-US" dirty="0"/>
                  <a:t>backtrack up the tree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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hits bottom </a:t>
                </a:r>
                <a:r>
                  <a:rPr lang="en-US" dirty="0">
                    <a:sym typeface="Symbol"/>
                  </a:rPr>
                  <a:t>after </a:t>
                </a:r>
                <a:r>
                  <a:rPr lang="en-US" dirty="0" smtClean="0">
                    <a:sym typeface="Symbol"/>
                  </a:rPr>
                  <a:t>precisely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−1</m:t>
                            </m:r>
                          </m:sub>
                        </m:sSub>
                      </m:fName>
                      <m:e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ym typeface="Symbol"/>
                  </a:rPr>
                  <a:t> steps.</a:t>
                </a:r>
                <a:endParaRPr lang="en-US" dirty="0">
                  <a:sym typeface="Symbol"/>
                </a:endParaRPr>
              </a:p>
              <a:p>
                <a:pPr lvl="1">
                  <a:buSzPct val="75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ym typeface="Symbol"/>
                  </a:rPr>
                  <a:t>SRW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Euclid Symbol"/>
                      </a:rPr>
                      <m:t>≡</m:t>
                    </m:r>
                  </m:oMath>
                </a14:m>
                <a:r>
                  <a:rPr lang="en-US" dirty="0">
                    <a:sym typeface="Symbol"/>
                  </a:rPr>
                  <a:t> biased 1</a:t>
                </a:r>
                <a:r>
                  <a:rPr lang="en-US" sz="2000" dirty="0">
                    <a:sym typeface="Symbol"/>
                  </a:rPr>
                  <a:t>D</a:t>
                </a:r>
                <a:r>
                  <a:rPr lang="en-US" dirty="0">
                    <a:sym typeface="Symbol"/>
                  </a:rPr>
                  <a:t> RW with </a:t>
                </a:r>
                <a:r>
                  <a:rPr lang="en-US" dirty="0" smtClean="0">
                    <a:sym typeface="Symbol"/>
                  </a:rPr>
                  <a:t>speed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𝜈</m:t>
                    </m:r>
                    <m:r>
                      <a:rPr lang="en-US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−2</m:t>
                        </m:r>
                      </m:num>
                      <m:den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>
                    <a:sym typeface="Symbol"/>
                  </a:rPr>
                  <a:t>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so</m:t>
                    </m:r>
                    <m:r>
                      <a:rPr lang="en-US" b="0" i="0" kern="0" smtClean="0">
                        <a:solidFill>
                          <a:srgbClr val="00B050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𝜈</m:t>
                    </m:r>
                    <m:r>
                      <a:rPr lang="en-US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sym typeface="Symbol"/>
                  </a:rPr>
                  <a:t>=1/3 for d=3</a:t>
                </a:r>
                <a:r>
                  <a:rPr lang="en-US" dirty="0" smtClean="0">
                    <a:sym typeface="Symbol"/>
                  </a:rPr>
                  <a:t>)</a:t>
                </a:r>
                <a:r>
                  <a:rPr lang="en-US" dirty="0">
                    <a:sym typeface="Symbol"/>
                  </a:rPr>
                  <a:t/>
                </a:r>
                <a:br>
                  <a:rPr lang="en-US" dirty="0">
                    <a:sym typeface="Symbol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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hits bottom after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−1</m:t>
                            </m:r>
                          </m:sub>
                        </m:sSub>
                      </m:fName>
                      <m:e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P</m:t>
                        </m:r>
                      </m:sub>
                    </m:sSub>
                    <m:r>
                      <a:rPr lang="en-US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i="1" kern="0" dirty="0">
                    <a:solidFill>
                      <a:srgbClr val="2F5897"/>
                    </a:solidFill>
                    <a:latin typeface="Cambria Math" panose="02040503050406030204" pitchFamily="18" charset="0"/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  steps.</a:t>
                </a:r>
              </a:p>
              <a:p>
                <a:r>
                  <a:rPr lang="en-US" dirty="0" smtClean="0">
                    <a:sym typeface="Symbol"/>
                  </a:rPr>
                  <a:t>In both cases: cutoff once the entropy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kern="0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kern="0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smtClea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kern="0" smtClea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en-US" b="0" i="1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  <a:br>
                  <a:rPr lang="en-US" dirty="0" smtClean="0">
                    <a:sym typeface="Symbol"/>
                  </a:rPr>
                </a:br>
                <a:r>
                  <a:rPr lang="en-US" dirty="0" smtClean="0">
                    <a:sym typeface="Symbol"/>
                  </a:rPr>
                  <a:t>reaches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ym typeface="Symbol"/>
                  </a:rPr>
                  <a:t>, which occurs at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en-US" b="0" i="0" kern="0" smtClea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𝜈</m:t>
                        </m:r>
                      </m:den>
                    </m:f>
                    <m:r>
                      <a:rPr lang="en-US" i="1" kern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(</m:t>
                            </m:r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  <m:r>
                              <a:rPr lang="en-US" i="1" kern="0">
                                <a:solidFill>
                                  <a:srgbClr val="2F5897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−1)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ker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i="1" ker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ym typeface="Symbol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3732" b="24770"/>
          <a:stretch>
            <a:fillRect/>
          </a:stretch>
        </p:blipFill>
        <p:spPr bwMode="auto">
          <a:xfrm>
            <a:off x="7041556" y="2250674"/>
            <a:ext cx="3093044" cy="1110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9530228" y="4471599"/>
            <a:ext cx="1981200" cy="1219200"/>
            <a:chOff x="1556659" y="2414469"/>
            <a:chExt cx="3048000" cy="1700331"/>
          </a:xfrm>
        </p:grpSpPr>
        <p:sp>
          <p:nvSpPr>
            <p:cNvPr id="8" name="Rounded Rectangle 7"/>
            <p:cNvSpPr/>
            <p:nvPr/>
          </p:nvSpPr>
          <p:spPr>
            <a:xfrm>
              <a:off x="1556659" y="2414469"/>
              <a:ext cx="3048000" cy="1700331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rcRect/>
              <a:stretch>
                <a:fillRect r="-92986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lowchart: Manual Input 4"/>
            <p:cNvSpPr/>
            <p:nvPr/>
          </p:nvSpPr>
          <p:spPr>
            <a:xfrm rot="16200000" flipH="1">
              <a:off x="2357146" y="1881437"/>
              <a:ext cx="1481225" cy="275054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99 w 10000"/>
                <a:gd name="connsiteY3" fmla="*/ 8968 h 10000"/>
                <a:gd name="connsiteX4" fmla="*/ 0 w 10000"/>
                <a:gd name="connsiteY4" fmla="*/ 2000 h 10000"/>
                <a:gd name="connsiteX0" fmla="*/ 0 w 10000"/>
                <a:gd name="connsiteY0" fmla="*/ 2000 h 9000"/>
                <a:gd name="connsiteX1" fmla="*/ 10000 w 10000"/>
                <a:gd name="connsiteY1" fmla="*/ 0 h 9000"/>
                <a:gd name="connsiteX2" fmla="*/ 9901 w 10000"/>
                <a:gd name="connsiteY2" fmla="*/ 9000 h 9000"/>
                <a:gd name="connsiteX3" fmla="*/ 99 w 10000"/>
                <a:gd name="connsiteY3" fmla="*/ 8968 h 9000"/>
                <a:gd name="connsiteX4" fmla="*/ 0 w 10000"/>
                <a:gd name="connsiteY4" fmla="*/ 2000 h 9000"/>
                <a:gd name="connsiteX0" fmla="*/ 0 w 10000"/>
                <a:gd name="connsiteY0" fmla="*/ 2222 h 10000"/>
                <a:gd name="connsiteX1" fmla="*/ 10000 w 10000"/>
                <a:gd name="connsiteY1" fmla="*/ 0 h 10000"/>
                <a:gd name="connsiteX2" fmla="*/ 9901 w 10000"/>
                <a:gd name="connsiteY2" fmla="*/ 10000 h 10000"/>
                <a:gd name="connsiteX3" fmla="*/ 99 w 10000"/>
                <a:gd name="connsiteY3" fmla="*/ 9964 h 10000"/>
                <a:gd name="connsiteX4" fmla="*/ 0 w 10000"/>
                <a:gd name="connsiteY4" fmla="*/ 2222 h 10000"/>
                <a:gd name="connsiteX0" fmla="*/ 0 w 10000"/>
                <a:gd name="connsiteY0" fmla="*/ 2222 h 10000"/>
                <a:gd name="connsiteX1" fmla="*/ 372 w 10000"/>
                <a:gd name="connsiteY1" fmla="*/ 2074 h 10000"/>
                <a:gd name="connsiteX2" fmla="*/ 10000 w 10000"/>
                <a:gd name="connsiteY2" fmla="*/ 0 h 10000"/>
                <a:gd name="connsiteX3" fmla="*/ 9901 w 10000"/>
                <a:gd name="connsiteY3" fmla="*/ 10000 h 10000"/>
                <a:gd name="connsiteX4" fmla="*/ 99 w 10000"/>
                <a:gd name="connsiteY4" fmla="*/ 9964 h 10000"/>
                <a:gd name="connsiteX5" fmla="*/ 0 w 10000"/>
                <a:gd name="connsiteY5" fmla="*/ 2222 h 10000"/>
                <a:gd name="connsiteX0" fmla="*/ 0 w 10043"/>
                <a:gd name="connsiteY0" fmla="*/ 2554 h 10000"/>
                <a:gd name="connsiteX1" fmla="*/ 415 w 10043"/>
                <a:gd name="connsiteY1" fmla="*/ 2074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10043"/>
                <a:gd name="connsiteY0" fmla="*/ 2554 h 10000"/>
                <a:gd name="connsiteX1" fmla="*/ 668 w 10043"/>
                <a:gd name="connsiteY1" fmla="*/ 2046 h 10000"/>
                <a:gd name="connsiteX2" fmla="*/ 10043 w 10043"/>
                <a:gd name="connsiteY2" fmla="*/ 0 h 10000"/>
                <a:gd name="connsiteX3" fmla="*/ 9944 w 10043"/>
                <a:gd name="connsiteY3" fmla="*/ 10000 h 10000"/>
                <a:gd name="connsiteX4" fmla="*/ 142 w 10043"/>
                <a:gd name="connsiteY4" fmla="*/ 9964 h 10000"/>
                <a:gd name="connsiteX5" fmla="*/ 0 w 10043"/>
                <a:gd name="connsiteY5" fmla="*/ 2554 h 10000"/>
                <a:gd name="connsiteX0" fmla="*/ 0 w 9992"/>
                <a:gd name="connsiteY0" fmla="*/ 2582 h 10000"/>
                <a:gd name="connsiteX1" fmla="*/ 617 w 9992"/>
                <a:gd name="connsiteY1" fmla="*/ 2046 h 10000"/>
                <a:gd name="connsiteX2" fmla="*/ 9992 w 9992"/>
                <a:gd name="connsiteY2" fmla="*/ 0 h 10000"/>
                <a:gd name="connsiteX3" fmla="*/ 9893 w 9992"/>
                <a:gd name="connsiteY3" fmla="*/ 10000 h 10000"/>
                <a:gd name="connsiteX4" fmla="*/ 91 w 9992"/>
                <a:gd name="connsiteY4" fmla="*/ 9964 h 10000"/>
                <a:gd name="connsiteX5" fmla="*/ 0 w 9992"/>
                <a:gd name="connsiteY5" fmla="*/ 2582 h 10000"/>
                <a:gd name="connsiteX0" fmla="*/ 4 w 9920"/>
                <a:gd name="connsiteY0" fmla="*/ 2526 h 10000"/>
                <a:gd name="connsiteX1" fmla="*/ 537 w 9920"/>
                <a:gd name="connsiteY1" fmla="*/ 2046 h 10000"/>
                <a:gd name="connsiteX2" fmla="*/ 9920 w 9920"/>
                <a:gd name="connsiteY2" fmla="*/ 0 h 10000"/>
                <a:gd name="connsiteX3" fmla="*/ 9821 w 9920"/>
                <a:gd name="connsiteY3" fmla="*/ 10000 h 10000"/>
                <a:gd name="connsiteX4" fmla="*/ 11 w 9920"/>
                <a:gd name="connsiteY4" fmla="*/ 9964 h 10000"/>
                <a:gd name="connsiteX5" fmla="*/ 4 w 9920"/>
                <a:gd name="connsiteY5" fmla="*/ 2526 h 10000"/>
                <a:gd name="connsiteX0" fmla="*/ 0 w 9996"/>
                <a:gd name="connsiteY0" fmla="*/ 2526 h 10000"/>
                <a:gd name="connsiteX1" fmla="*/ 537 w 9996"/>
                <a:gd name="connsiteY1" fmla="*/ 2046 h 10000"/>
                <a:gd name="connsiteX2" fmla="*/ 9996 w 9996"/>
                <a:gd name="connsiteY2" fmla="*/ 0 h 10000"/>
                <a:gd name="connsiteX3" fmla="*/ 9896 w 9996"/>
                <a:gd name="connsiteY3" fmla="*/ 10000 h 10000"/>
                <a:gd name="connsiteX4" fmla="*/ 109 w 9996"/>
                <a:gd name="connsiteY4" fmla="*/ 9976 h 10000"/>
                <a:gd name="connsiteX5" fmla="*/ 0 w 9996"/>
                <a:gd name="connsiteY5" fmla="*/ 2526 h 10000"/>
                <a:gd name="connsiteX0" fmla="*/ 0 w 9932"/>
                <a:gd name="connsiteY0" fmla="*/ 2526 h 10000"/>
                <a:gd name="connsiteX1" fmla="*/ 469 w 9932"/>
                <a:gd name="connsiteY1" fmla="*/ 2046 h 10000"/>
                <a:gd name="connsiteX2" fmla="*/ 9932 w 9932"/>
                <a:gd name="connsiteY2" fmla="*/ 0 h 10000"/>
                <a:gd name="connsiteX3" fmla="*/ 9832 w 9932"/>
                <a:gd name="connsiteY3" fmla="*/ 10000 h 10000"/>
                <a:gd name="connsiteX4" fmla="*/ 41 w 9932"/>
                <a:gd name="connsiteY4" fmla="*/ 9976 h 10000"/>
                <a:gd name="connsiteX5" fmla="*/ 0 w 9932"/>
                <a:gd name="connsiteY5" fmla="*/ 2526 h 10000"/>
                <a:gd name="connsiteX0" fmla="*/ 10 w 10010"/>
                <a:gd name="connsiteY0" fmla="*/ 2526 h 10000"/>
                <a:gd name="connsiteX1" fmla="*/ 482 w 10010"/>
                <a:gd name="connsiteY1" fmla="*/ 2046 h 10000"/>
                <a:gd name="connsiteX2" fmla="*/ 10010 w 10010"/>
                <a:gd name="connsiteY2" fmla="*/ 0 h 10000"/>
                <a:gd name="connsiteX3" fmla="*/ 9909 w 10010"/>
                <a:gd name="connsiteY3" fmla="*/ 10000 h 10000"/>
                <a:gd name="connsiteX4" fmla="*/ 51 w 10010"/>
                <a:gd name="connsiteY4" fmla="*/ 9976 h 10000"/>
                <a:gd name="connsiteX5" fmla="*/ 10 w 10010"/>
                <a:gd name="connsiteY5" fmla="*/ 2526 h 10000"/>
                <a:gd name="connsiteX0" fmla="*/ 10 w 10010"/>
                <a:gd name="connsiteY0" fmla="*/ 2526 h 10000"/>
                <a:gd name="connsiteX1" fmla="*/ 482 w 10010"/>
                <a:gd name="connsiteY1" fmla="*/ 2046 h 10000"/>
                <a:gd name="connsiteX2" fmla="*/ 10010 w 10010"/>
                <a:gd name="connsiteY2" fmla="*/ 0 h 10000"/>
                <a:gd name="connsiteX3" fmla="*/ 9909 w 10010"/>
                <a:gd name="connsiteY3" fmla="*/ 10000 h 10000"/>
                <a:gd name="connsiteX4" fmla="*/ 17 w 10010"/>
                <a:gd name="connsiteY4" fmla="*/ 9982 h 10000"/>
                <a:gd name="connsiteX5" fmla="*/ 10 w 10010"/>
                <a:gd name="connsiteY5" fmla="*/ 25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0" h="10000">
                  <a:moveTo>
                    <a:pt x="10" y="2526"/>
                  </a:moveTo>
                  <a:cubicBezTo>
                    <a:pt x="56" y="2492"/>
                    <a:pt x="-199" y="2164"/>
                    <a:pt x="482" y="2046"/>
                  </a:cubicBezTo>
                  <a:lnTo>
                    <a:pt x="10010" y="0"/>
                  </a:lnTo>
                  <a:cubicBezTo>
                    <a:pt x="9977" y="3333"/>
                    <a:pt x="9943" y="6667"/>
                    <a:pt x="9909" y="10000"/>
                  </a:cubicBezTo>
                  <a:lnTo>
                    <a:pt x="17" y="9982"/>
                  </a:lnTo>
                  <a:cubicBezTo>
                    <a:pt x="-16" y="7401"/>
                    <a:pt x="43" y="5107"/>
                    <a:pt x="10" y="2526"/>
                  </a:cubicBezTo>
                  <a:close/>
                </a:path>
              </a:pathLst>
            </a:custGeom>
            <a:solidFill>
              <a:srgbClr val="00B050"/>
            </a:solidFill>
            <a:ln w="76200">
              <a:solidFill>
                <a:srgbClr val="00B05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2323677" y="2514899"/>
              <a:ext cx="422" cy="1484263"/>
            </a:xfrm>
            <a:prstGeom prst="line">
              <a:avLst/>
            </a:prstGeom>
            <a:ln w="28575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Brace 3"/>
          <p:cNvSpPr/>
          <p:nvPr/>
        </p:nvSpPr>
        <p:spPr>
          <a:xfrm rot="5400000">
            <a:off x="7359956" y="4881251"/>
            <a:ext cx="199018" cy="1960583"/>
          </a:xfrm>
          <a:prstGeom prst="rightBrace">
            <a:avLst>
              <a:gd name="adj1" fmla="val 8041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89074" y="5961238"/>
                <a:ext cx="2112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kern="0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b="0" i="1" kern="0" smtClean="0">
                            <a:solidFill>
                              <a:srgbClr val="2F5897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 (average distance)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074" y="5961238"/>
                <a:ext cx="211288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23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48774" y="5688652"/>
                <a:ext cx="61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3F649D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3F649D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rgbClr val="3F649D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400" dirty="0">
                  <a:solidFill>
                    <a:srgbClr val="3F649D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774" y="5688652"/>
                <a:ext cx="613821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3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562</TotalTime>
  <Words>1374</Words>
  <Application>Microsoft Office PowerPoint</Application>
  <PresentationFormat>Custom</PresentationFormat>
  <Paragraphs>189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HDOfficeLightV0</vt:lpstr>
      <vt:lpstr>1_HDOfficeLightV0</vt:lpstr>
      <vt:lpstr>Yuval Peres</vt:lpstr>
      <vt:lpstr>In this talk</vt:lpstr>
      <vt:lpstr>Measuring convergence to equilibrium</vt:lpstr>
      <vt:lpstr>Cutoff History (RWs on graphs/groups)</vt:lpstr>
      <vt:lpstr>Basic examples: RWs on graphs</vt:lpstr>
      <vt:lpstr>RWs on expanders</vt:lpstr>
      <vt:lpstr>RWs on random regular graphs </vt:lpstr>
      <vt:lpstr>Cutoff for RW on G(n,d)</vt:lpstr>
      <vt:lpstr>Comparison: cutoff for SRW &amp; NBRW</vt:lpstr>
      <vt:lpstr>The Erdős-Rényi random graph</vt:lpstr>
      <vt:lpstr>The Erdős-Rényi random graph</vt:lpstr>
      <vt:lpstr>Mixing on the largest component</vt:lpstr>
      <vt:lpstr>Bottlenecks slow the mixing on C_1</vt:lpstr>
      <vt:lpstr>Anatomy of a giant</vt:lpstr>
      <vt:lpstr>Mixing vs. the distance from the origin</vt:lpstr>
      <vt:lpstr>New results: RW on the giant</vt:lpstr>
      <vt:lpstr>Dimension of harmonic measure</vt:lpstr>
      <vt:lpstr>Dimension of harmonic measure</vt:lpstr>
      <vt:lpstr>RW on random graphs with given degrees</vt:lpstr>
      <vt:lpstr>Proof ingredients for G(n,p)</vt:lpstr>
      <vt:lpstr>Open problems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Eyal Lubetzky</dc:title>
  <dc:creator>Eyal Lubetzky</dc:creator>
  <cp:lastModifiedBy>Yuval Peres</cp:lastModifiedBy>
  <cp:revision>90</cp:revision>
  <dcterms:created xsi:type="dcterms:W3CDTF">2014-11-21T16:29:35Z</dcterms:created>
  <dcterms:modified xsi:type="dcterms:W3CDTF">2016-02-22T18:08:27Z</dcterms:modified>
</cp:coreProperties>
</file>