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92"/>
  </p:notesMasterIdLst>
  <p:sldIdLst>
    <p:sldId id="310" r:id="rId3"/>
    <p:sldId id="340" r:id="rId4"/>
    <p:sldId id="341" r:id="rId5"/>
    <p:sldId id="342" r:id="rId6"/>
    <p:sldId id="384" r:id="rId7"/>
    <p:sldId id="307" r:id="rId8"/>
    <p:sldId id="257" r:id="rId9"/>
    <p:sldId id="261" r:id="rId10"/>
    <p:sldId id="262" r:id="rId11"/>
    <p:sldId id="263" r:id="rId12"/>
    <p:sldId id="366" r:id="rId13"/>
    <p:sldId id="311" r:id="rId14"/>
    <p:sldId id="371" r:id="rId15"/>
    <p:sldId id="313" r:id="rId16"/>
    <p:sldId id="312" r:id="rId17"/>
    <p:sldId id="285" r:id="rId18"/>
    <p:sldId id="372" r:id="rId19"/>
    <p:sldId id="316" r:id="rId20"/>
    <p:sldId id="347" r:id="rId21"/>
    <p:sldId id="373" r:id="rId22"/>
    <p:sldId id="345" r:id="rId23"/>
    <p:sldId id="300" r:id="rId24"/>
    <p:sldId id="302" r:id="rId25"/>
    <p:sldId id="278" r:id="rId26"/>
    <p:sldId id="279" r:id="rId27"/>
    <p:sldId id="280" r:id="rId28"/>
    <p:sldId id="264" r:id="rId29"/>
    <p:sldId id="267" r:id="rId30"/>
    <p:sldId id="258" r:id="rId31"/>
    <p:sldId id="266" r:id="rId32"/>
    <p:sldId id="260" r:id="rId33"/>
    <p:sldId id="297" r:id="rId34"/>
    <p:sldId id="265" r:id="rId35"/>
    <p:sldId id="269" r:id="rId36"/>
    <p:sldId id="274" r:id="rId37"/>
    <p:sldId id="275" r:id="rId38"/>
    <p:sldId id="306" r:id="rId39"/>
    <p:sldId id="317" r:id="rId40"/>
    <p:sldId id="298" r:id="rId41"/>
    <p:sldId id="273" r:id="rId42"/>
    <p:sldId id="301" r:id="rId43"/>
    <p:sldId id="314" r:id="rId44"/>
    <p:sldId id="379" r:id="rId45"/>
    <p:sldId id="380" r:id="rId46"/>
    <p:sldId id="381" r:id="rId47"/>
    <p:sldId id="382" r:id="rId48"/>
    <p:sldId id="367" r:id="rId49"/>
    <p:sldId id="324" r:id="rId50"/>
    <p:sldId id="325" r:id="rId51"/>
    <p:sldId id="326" r:id="rId52"/>
    <p:sldId id="327" r:id="rId53"/>
    <p:sldId id="378" r:id="rId54"/>
    <p:sldId id="368" r:id="rId55"/>
    <p:sldId id="293" r:id="rId56"/>
    <p:sldId id="289" r:id="rId57"/>
    <p:sldId id="290" r:id="rId58"/>
    <p:sldId id="291" r:id="rId59"/>
    <p:sldId id="292" r:id="rId60"/>
    <p:sldId id="377" r:id="rId61"/>
    <p:sldId id="294" r:id="rId62"/>
    <p:sldId id="369" r:id="rId63"/>
    <p:sldId id="319" r:id="rId64"/>
    <p:sldId id="296" r:id="rId65"/>
    <p:sldId id="338" r:id="rId66"/>
    <p:sldId id="295" r:id="rId67"/>
    <p:sldId id="304" r:id="rId68"/>
    <p:sldId id="383" r:id="rId69"/>
    <p:sldId id="339" r:id="rId70"/>
    <p:sldId id="349" r:id="rId71"/>
    <p:sldId id="329" r:id="rId72"/>
    <p:sldId id="370" r:id="rId73"/>
    <p:sldId id="365" r:id="rId74"/>
    <p:sldId id="350" r:id="rId75"/>
    <p:sldId id="351" r:id="rId76"/>
    <p:sldId id="352" r:id="rId77"/>
    <p:sldId id="353" r:id="rId78"/>
    <p:sldId id="354" r:id="rId79"/>
    <p:sldId id="355" r:id="rId80"/>
    <p:sldId id="374" r:id="rId81"/>
    <p:sldId id="357" r:id="rId82"/>
    <p:sldId id="358" r:id="rId83"/>
    <p:sldId id="359" r:id="rId84"/>
    <p:sldId id="360" r:id="rId85"/>
    <p:sldId id="361" r:id="rId86"/>
    <p:sldId id="362" r:id="rId87"/>
    <p:sldId id="376" r:id="rId88"/>
    <p:sldId id="363" r:id="rId89"/>
    <p:sldId id="364" r:id="rId90"/>
    <p:sldId id="315" r:id="rId9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00"/>
    <a:srgbClr val="00FF00"/>
    <a:srgbClr val="66FF33"/>
    <a:srgbClr val="D6009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469" autoAdjust="0"/>
  </p:normalViewPr>
  <p:slideViewPr>
    <p:cSldViewPr>
      <p:cViewPr varScale="1">
        <p:scale>
          <a:sx n="89" d="100"/>
          <a:sy n="89" d="100"/>
        </p:scale>
        <p:origin x="-883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rbirnbaum\My%20Documents\02.%20Limbs\DLX5%20and%20DLX6\FISH\3D%20FISH%20measurments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rbirnbaum\My%20Documents\02.%20Limbs\DLX5%20and%20DLX6\FISH\3D%20FISH%20measurments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AER </a:t>
            </a:r>
          </a:p>
          <a:p>
            <a:pPr>
              <a:defRPr/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(n=152</a:t>
            </a:r>
            <a:r>
              <a:rPr lang="en-US" sz="1200" b="0" dirty="0">
                <a:latin typeface="Times New Roman" pitchFamily="18" charset="0"/>
                <a:cs typeface="Times New Roman" pitchFamily="18" charset="0"/>
              </a:rPr>
              <a:t>)</a:t>
            </a:r>
          </a:p>
        </c:rich>
      </c:tx>
      <c:layout>
        <c:manualLayout>
          <c:xMode val="edge"/>
          <c:yMode val="edge"/>
          <c:x val="0.75927876565098262"/>
          <c:y val="0.2268518518518519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working!$P$18</c:f>
              <c:strCache>
                <c:ptCount val="1"/>
                <c:pt idx="0">
                  <c:v>AER</c:v>
                </c:pt>
              </c:strCache>
            </c:strRef>
          </c:tx>
          <c:spPr>
            <a:noFill/>
            <a:ln w="12700">
              <a:solidFill>
                <a:sysClr val="windowText" lastClr="000000">
                  <a:alpha val="73000"/>
                </a:sys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 w="12700">
                <a:solidFill>
                  <a:sysClr val="windowText" lastClr="000000">
                    <a:alpha val="73000"/>
                  </a:sysClr>
                </a:solidFill>
              </a:ln>
            </c:spPr>
          </c:dPt>
          <c:errBars>
            <c:errBarType val="plus"/>
            <c:errValType val="cust"/>
            <c:noEndCap val="0"/>
            <c:plus>
              <c:numRef>
                <c:f>working!$Q$19:$V$19</c:f>
                <c:numCache>
                  <c:formatCode>General</c:formatCode>
                  <c:ptCount val="6"/>
                  <c:pt idx="0">
                    <c:v>2.688294399417426E-2</c:v>
                  </c:pt>
                  <c:pt idx="1">
                    <c:v>5.9983329016377533E-2</c:v>
                  </c:pt>
                  <c:pt idx="2">
                    <c:v>3.6678323753044688E-2</c:v>
                  </c:pt>
                  <c:pt idx="3">
                    <c:v>6.4722739435226606E-2</c:v>
                  </c:pt>
                  <c:pt idx="4">
                    <c:v>6.5729791842929042E-2</c:v>
                  </c:pt>
                  <c:pt idx="5">
                    <c:v>0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working!$Q$17:$V$17</c:f>
              <c:strCache>
                <c:ptCount val="6"/>
                <c:pt idx="0">
                  <c:v>0-0.2</c:v>
                </c:pt>
                <c:pt idx="1">
                  <c:v>0.2-0.4</c:v>
                </c:pt>
                <c:pt idx="2">
                  <c:v>0.4-0.6</c:v>
                </c:pt>
                <c:pt idx="3">
                  <c:v>0.6-0.8</c:v>
                </c:pt>
                <c:pt idx="4">
                  <c:v>0.8-1.0</c:v>
                </c:pt>
                <c:pt idx="5">
                  <c:v>&gt;1.0</c:v>
                </c:pt>
              </c:strCache>
            </c:strRef>
          </c:cat>
          <c:val>
            <c:numRef>
              <c:f>working!$Q$18:$V$18</c:f>
              <c:numCache>
                <c:formatCode>0%</c:formatCode>
                <c:ptCount val="6"/>
                <c:pt idx="0">
                  <c:v>0.34868421052631576</c:v>
                </c:pt>
                <c:pt idx="1">
                  <c:v>0.39473684210526438</c:v>
                </c:pt>
                <c:pt idx="2">
                  <c:v>0.16447368421052638</c:v>
                </c:pt>
                <c:pt idx="3">
                  <c:v>3.2894736842105282E-2</c:v>
                </c:pt>
                <c:pt idx="4">
                  <c:v>5.2631578947368432E-2</c:v>
                </c:pt>
                <c:pt idx="5">
                  <c:v>6.5789473684210982E-3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5391232"/>
        <c:axId val="125392768"/>
      </c:barChart>
      <c:catAx>
        <c:axId val="125391232"/>
        <c:scaling>
          <c:orientation val="minMax"/>
        </c:scaling>
        <c:delete val="0"/>
        <c:axPos val="b"/>
        <c:majorTickMark val="out"/>
        <c:minorTickMark val="none"/>
        <c:tickLblPos val="nextTo"/>
        <c:crossAx val="125392768"/>
        <c:crossesAt val="0"/>
        <c:auto val="1"/>
        <c:lblAlgn val="ctr"/>
        <c:lblOffset val="100"/>
        <c:noMultiLvlLbl val="0"/>
      </c:catAx>
      <c:valAx>
        <c:axId val="12539276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% Signal</a:t>
                </a:r>
                <a:endParaRPr lang="en-US" dirty="0"/>
              </a:p>
            </c:rich>
          </c:tx>
          <c:layout/>
          <c:overlay val="0"/>
        </c:title>
        <c:numFmt formatCode="0%" sourceLinked="1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125391232"/>
        <c:crosses val="autoZero"/>
        <c:crossBetween val="between"/>
        <c:majorUnit val="0.1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Heart </a:t>
            </a:r>
          </a:p>
          <a:p>
            <a:pPr>
              <a:defRPr/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(n=101)</a:t>
            </a:r>
          </a:p>
        </c:rich>
      </c:tx>
      <c:layout>
        <c:manualLayout>
          <c:xMode val="edge"/>
          <c:yMode val="edge"/>
          <c:x val="0.75927876565098262"/>
          <c:y val="0.22685185185185186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working!$P$21</c:f>
              <c:strCache>
                <c:ptCount val="1"/>
                <c:pt idx="0">
                  <c:v>Heart</c:v>
                </c:pt>
              </c:strCache>
            </c:strRef>
          </c:tx>
          <c:spPr>
            <a:noFill/>
            <a:ln w="12700">
              <a:solidFill>
                <a:sysClr val="windowText" lastClr="000000">
                  <a:alpha val="73000"/>
                </a:sys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 w="12700">
                <a:solidFill>
                  <a:sysClr val="windowText" lastClr="000000">
                    <a:alpha val="73000"/>
                  </a:sysClr>
                </a:solidFill>
              </a:ln>
            </c:spPr>
          </c:dPt>
          <c:errBars>
            <c:errBarType val="plus"/>
            <c:errValType val="cust"/>
            <c:noEndCap val="0"/>
            <c:plus>
              <c:numRef>
                <c:f>working!$Q$22:$V$22</c:f>
                <c:numCache>
                  <c:formatCode>General</c:formatCode>
                  <c:ptCount val="6"/>
                  <c:pt idx="0">
                    <c:v>1.9646271910976176E-2</c:v>
                  </c:pt>
                  <c:pt idx="1">
                    <c:v>6.3970136033102087E-2</c:v>
                  </c:pt>
                  <c:pt idx="2">
                    <c:v>3.2671109124556237E-2</c:v>
                  </c:pt>
                  <c:pt idx="3">
                    <c:v>0</c:v>
                  </c:pt>
                  <c:pt idx="4">
                    <c:v>5.3570529833730993E-2</c:v>
                  </c:pt>
                  <c:pt idx="5">
                    <c:v>8.3085957907684027E-2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strRef>
              <c:f>working!$Q$20:$V$20</c:f>
              <c:strCache>
                <c:ptCount val="6"/>
                <c:pt idx="0">
                  <c:v>0-0.2</c:v>
                </c:pt>
                <c:pt idx="1">
                  <c:v>0.2-0.4</c:v>
                </c:pt>
                <c:pt idx="2">
                  <c:v>0.4-0.6</c:v>
                </c:pt>
                <c:pt idx="3">
                  <c:v>0.6-0.8</c:v>
                </c:pt>
                <c:pt idx="4">
                  <c:v>0.8-1.0</c:v>
                </c:pt>
                <c:pt idx="5">
                  <c:v>&gt;1.0</c:v>
                </c:pt>
              </c:strCache>
            </c:strRef>
          </c:cat>
          <c:val>
            <c:numRef>
              <c:f>working!$Q$21:$V$21</c:f>
              <c:numCache>
                <c:formatCode>0%</c:formatCode>
                <c:ptCount val="6"/>
                <c:pt idx="0">
                  <c:v>0.11881188118811882</c:v>
                </c:pt>
                <c:pt idx="1">
                  <c:v>0.43564356435643581</c:v>
                </c:pt>
                <c:pt idx="2">
                  <c:v>0.17821782178218012</c:v>
                </c:pt>
                <c:pt idx="3">
                  <c:v>0.11881188118811882</c:v>
                </c:pt>
                <c:pt idx="4">
                  <c:v>7.9207920792079223E-2</c:v>
                </c:pt>
                <c:pt idx="5">
                  <c:v>6.9306930693069424E-2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5414016"/>
        <c:axId val="125424000"/>
      </c:barChart>
      <c:catAx>
        <c:axId val="125414016"/>
        <c:scaling>
          <c:orientation val="minMax"/>
        </c:scaling>
        <c:delete val="0"/>
        <c:axPos val="b"/>
        <c:majorTickMark val="out"/>
        <c:minorTickMark val="none"/>
        <c:tickLblPos val="nextTo"/>
        <c:crossAx val="125424000"/>
        <c:crossesAt val="0"/>
        <c:auto val="1"/>
        <c:lblAlgn val="ctr"/>
        <c:lblOffset val="100"/>
        <c:noMultiLvlLbl val="0"/>
      </c:catAx>
      <c:valAx>
        <c:axId val="125424000"/>
        <c:scaling>
          <c:orientation val="minMax"/>
          <c:max val="0.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 Signal</a:t>
                </a:r>
              </a:p>
            </c:rich>
          </c:tx>
          <c:layout/>
          <c:overlay val="0"/>
        </c:title>
        <c:numFmt formatCode="0%" sourceLinked="1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125414016"/>
        <c:crosses val="autoZero"/>
        <c:crossBetween val="between"/>
        <c:majorUnit val="0.1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0FEA842-782D-41C3-BB99-A47687066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021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80E3781-5CFE-48A6-AB4E-45CB5595C7D0}" type="slidenum">
              <a:rPr lang="en-US" altLang="en-US" smtClean="0"/>
              <a:pPr eaLnBrk="1" hangingPunct="1"/>
              <a:t>16</a:t>
            </a:fld>
            <a:endParaRPr lang="en-US" alt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2813" eaLnBrk="1" hangingPunct="1">
              <a:spcBef>
                <a:spcPct val="0"/>
              </a:spcBef>
            </a:pPr>
            <a:r>
              <a:rPr lang="en-US" altLang="en-US" smtClean="0">
                <a:latin typeface="Times New Roman" pitchFamily="18" charset="0"/>
                <a:cs typeface="Times New Roman" pitchFamily="18" charset="0"/>
              </a:rPr>
              <a:t>Figure: 3C assay reveal physical interaction between eDlx25 (dync1i1 exon) and dlx5 in the limb bud (not done yet)</a:t>
            </a:r>
          </a:p>
          <a:p>
            <a:pPr defTabSz="912813"/>
            <a:endParaRPr lang="en-US" altLang="en-US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2063B25-E234-4059-8BAA-A9139C842E80}" type="slidenum">
              <a:rPr lang="en-US" altLang="en-US" smtClean="0"/>
              <a:pPr eaLnBrk="1" hangingPunct="1"/>
              <a:t>83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6D4BDBE-9483-4C73-9532-E4B6E6845E7C}" type="slidenum">
              <a:rPr lang="en-US" altLang="en-US" smtClean="0"/>
              <a:pPr eaLnBrk="1" hangingPunct="1"/>
              <a:t>84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832C464-BC44-4820-A26D-ABDAFDDFB49F}" type="slidenum">
              <a:rPr lang="en-US" altLang="en-US" smtClean="0"/>
              <a:pPr eaLnBrk="1" hangingPunct="1"/>
              <a:t>85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965C9B4-31F9-49C6-803E-B86051E5DB60}" type="slidenum">
              <a:rPr lang="en-US" altLang="en-US" smtClean="0"/>
              <a:pPr eaLnBrk="1" hangingPunct="1"/>
              <a:t>23</a:t>
            </a:fld>
            <a:endParaRPr lang="en-US" alt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B751EC0-65EE-46DF-8F52-9447F4F00D55}" type="slidenum">
              <a:rPr lang="en-US" altLang="en-US" smtClean="0"/>
              <a:pPr eaLnBrk="1" hangingPunct="1"/>
              <a:t>59</a:t>
            </a:fld>
            <a:endParaRPr lang="en-US" alt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25" y="711200"/>
            <a:ext cx="4605338" cy="3454400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57CF3F7-0C9E-420C-9617-40166B1AFA45}" type="slidenum">
              <a:rPr lang="en-US" altLang="en-US" smtClean="0"/>
              <a:pPr eaLnBrk="1" hangingPunct="1"/>
              <a:t>62</a:t>
            </a:fld>
            <a:endParaRPr lang="en-US" altLang="en-US" smtClean="0"/>
          </a:p>
        </p:txBody>
      </p:sp>
      <p:sp>
        <p:nvSpPr>
          <p:cNvPr id="9113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4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114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661794FA-27DE-469B-A776-E38125B30A32}" type="slidenum">
              <a:rPr lang="en-US" altLang="en-US" sz="1200">
                <a:latin typeface="Calibri" pitchFamily="34" charset="0"/>
              </a:rPr>
              <a:pPr algn="r" eaLnBrk="1" hangingPunct="1"/>
              <a:t>62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38C6F4-2FA8-4C85-BB12-B15257F6E81F}" type="slidenum">
              <a:rPr lang="en-US" altLang="en-US" smtClean="0"/>
              <a:pPr eaLnBrk="1" hangingPunct="1"/>
              <a:t>70</a:t>
            </a:fld>
            <a:endParaRPr lang="en-US" altLang="en-US" smtClean="0"/>
          </a:p>
        </p:txBody>
      </p:sp>
      <p:sp>
        <p:nvSpPr>
          <p:cNvPr id="9216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216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6E607D82-786B-4336-801A-B26B1A5815F5}" type="slidenum">
              <a:rPr lang="en-US" altLang="en-US" sz="1200">
                <a:latin typeface="Calibri" pitchFamily="34" charset="0"/>
              </a:rPr>
              <a:pPr algn="r" eaLnBrk="1" hangingPunct="1"/>
              <a:t>70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355B120-5AE4-4859-B701-44E670536F96}" type="slidenum">
              <a:rPr lang="en-US" altLang="en-US" smtClean="0"/>
              <a:pPr eaLnBrk="1" hangingPunct="1"/>
              <a:t>73</a:t>
            </a:fld>
            <a:endParaRPr lang="en-US" altLang="en-US" smtClean="0"/>
          </a:p>
        </p:txBody>
      </p:sp>
      <p:sp>
        <p:nvSpPr>
          <p:cNvPr id="9318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318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7" rIns="91433" bIns="45717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60184564-4701-4B50-97DB-C4F95608256D}" type="slidenum">
              <a:rPr lang="en-US" altLang="en-US" sz="1200">
                <a:latin typeface="Calibri" pitchFamily="34" charset="0"/>
              </a:rPr>
              <a:pPr algn="r" eaLnBrk="1" hangingPunct="1"/>
              <a:t>73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639ABB-680E-4F0A-8A50-EF0AFD36EF18}" type="slidenum">
              <a:rPr lang="en-US" altLang="en-US" smtClean="0"/>
              <a:pPr eaLnBrk="1" hangingPunct="1"/>
              <a:t>74</a:t>
            </a:fld>
            <a:endParaRPr lang="en-US" altLang="en-US" smtClean="0"/>
          </a:p>
        </p:txBody>
      </p:sp>
      <p:sp>
        <p:nvSpPr>
          <p:cNvPr id="9421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421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7" rIns="91433" bIns="45717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086C5A76-26B5-4D45-BC6B-D831A8004502}" type="slidenum">
              <a:rPr lang="en-US" altLang="en-US" sz="1200">
                <a:latin typeface="Calibri" pitchFamily="34" charset="0"/>
              </a:rPr>
              <a:pPr algn="r" eaLnBrk="1" hangingPunct="1"/>
              <a:t>74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18B26BB-FC6E-4EC2-9195-9D11F62F0331}" type="slidenum">
              <a:rPr lang="en-US" altLang="en-US" smtClean="0"/>
              <a:pPr eaLnBrk="1" hangingPunct="1"/>
              <a:t>75</a:t>
            </a:fld>
            <a:endParaRPr lang="en-US" altLang="en-US" smtClean="0"/>
          </a:p>
        </p:txBody>
      </p:sp>
      <p:sp>
        <p:nvSpPr>
          <p:cNvPr id="9523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523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7" rIns="91433" bIns="45717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9046E75-C1B4-4626-A8D8-85733EC38495}" type="slidenum">
              <a:rPr lang="en-US" altLang="en-US" sz="1200">
                <a:latin typeface="Calibri" pitchFamily="34" charset="0"/>
              </a:rPr>
              <a:pPr algn="r" eaLnBrk="1" hangingPunct="1"/>
              <a:t>75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42839F-31B3-4E18-8CF9-9C20FA52DE90}" type="slidenum">
              <a:rPr lang="en-US" altLang="en-US" smtClean="0"/>
              <a:pPr eaLnBrk="1" hangingPunct="1"/>
              <a:t>76</a:t>
            </a:fld>
            <a:endParaRPr lang="en-US" altLang="en-US" smtClean="0"/>
          </a:p>
        </p:txBody>
      </p:sp>
      <p:sp>
        <p:nvSpPr>
          <p:cNvPr id="962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6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62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7" rIns="91433" bIns="45717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04B0FCE-6553-4F39-824D-49FA4CF0F289}" type="slidenum">
              <a:rPr lang="en-US" altLang="en-US" sz="1200">
                <a:latin typeface="Calibri" pitchFamily="34" charset="0"/>
              </a:rPr>
              <a:pPr algn="r" eaLnBrk="1" hangingPunct="1"/>
              <a:t>76</a:t>
            </a:fld>
            <a:endParaRPr lang="en-US" alt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23D35-C5C2-4735-9E09-96FFFD8BF7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15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8999B-7805-48B7-A2CA-551687E687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396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1241E-7D55-410C-9835-655BC7F254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96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BB72C-A710-4E1D-87C9-45DD711C92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800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04482-C9B5-415A-A9EA-5D133CEA5B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428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53A20-96F3-4D50-991F-31996E891C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140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CBE1C-67A0-4FF9-BE5A-D45FEEBFFF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62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95F12-72E8-45DE-99A9-9EF4054E6C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2172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C7F3F-DCB7-44EB-A921-C74AF0C77C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120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8B3EB-8518-417D-8D2A-2BE7221722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2664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0AE2C-5692-47BE-8700-4B72232B8B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094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4047C-FB24-45E1-8886-57A68248DE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2177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171CC-31F6-4FBB-AA30-C0CF2797E2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315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ACC4B-4018-4BE6-9AAD-8EDC1CCE93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467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85FDF-3C0D-4BC4-81A1-CD2021DFD1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78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48367-5063-4F62-A582-C3E41220BB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1702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30345-C830-46C3-A1A2-F65A399A90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408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905EF-D52F-4115-ABD7-2E59F6DAA6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828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293E2-60B5-45D1-AF46-88B494B789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073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85E4C-25EF-4CFD-B2F9-48473063A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876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AC545-7FE8-4119-A144-DE8521477A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85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F2B0-D1ED-49AA-9246-D658A140FD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14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E68B5-50CD-4633-B80B-205240B6E9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36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B0CD7-1980-4BFB-A1E8-022FB201B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20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074DD26-BED5-4B98-8D07-4D55545D27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2F43FC7-386B-43FE-864B-1037860EC2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147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the_brain.bwh.harvard.edu/uniprobe/downloads/SCI09/Lef1/Lef1_secondary.pn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ne-regulation.com/pub/programs.html#match" TargetMode="External"/><Relationship Id="rId7" Type="http://schemas.openxmlformats.org/officeDocument/2006/relationships/image" Target="../media/image14.png"/><Relationship Id="rId2" Type="http://schemas.openxmlformats.org/officeDocument/2006/relationships/hyperlink" Target="http://www.genomatix.de/online_help/help_matinspector/matinspector_help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the_brain.bwh.harvard.edu/uniprobe/downloads/SCI09/Lef1/Lef1_secondary.png" TargetMode="External"/><Relationship Id="rId5" Type="http://schemas.openxmlformats.org/officeDocument/2006/relationships/hyperlink" Target="http://www.cbrc.jp/research/db/TFSEARCH.html" TargetMode="External"/><Relationship Id="rId4" Type="http://schemas.openxmlformats.org/officeDocument/2006/relationships/hyperlink" Target="http://rvista.dcode.org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bioinformatics-renlab.ucsd.edu/rentrac/wiki/CTCF_Project" TargetMode="External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74.png"/><Relationship Id="rId26" Type="http://schemas.openxmlformats.org/officeDocument/2006/relationships/image" Target="../media/image82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77.png"/><Relationship Id="rId34" Type="http://schemas.openxmlformats.org/officeDocument/2006/relationships/image" Target="../media/image8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5" Type="http://schemas.openxmlformats.org/officeDocument/2006/relationships/image" Target="../media/image81.png"/><Relationship Id="rId33" Type="http://schemas.openxmlformats.org/officeDocument/2006/relationships/image" Target="../media/image8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2.png"/><Relationship Id="rId20" Type="http://schemas.openxmlformats.org/officeDocument/2006/relationships/image" Target="../media/image76.png"/><Relationship Id="rId29" Type="http://schemas.openxmlformats.org/officeDocument/2006/relationships/image" Target="../media/image84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24" Type="http://schemas.openxmlformats.org/officeDocument/2006/relationships/image" Target="../media/image80.png"/><Relationship Id="rId32" Type="http://schemas.openxmlformats.org/officeDocument/2006/relationships/image" Target="../media/image8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23" Type="http://schemas.openxmlformats.org/officeDocument/2006/relationships/image" Target="../media/image79.png"/><Relationship Id="rId28" Type="http://schemas.openxmlformats.org/officeDocument/2006/relationships/image" Target="../media/image83.png"/><Relationship Id="rId36" Type="http://schemas.openxmlformats.org/officeDocument/2006/relationships/image" Target="../media/image59.png"/><Relationship Id="rId10" Type="http://schemas.openxmlformats.org/officeDocument/2006/relationships/image" Target="../media/image66.png"/><Relationship Id="rId19" Type="http://schemas.openxmlformats.org/officeDocument/2006/relationships/image" Target="../media/image75.png"/><Relationship Id="rId31" Type="http://schemas.openxmlformats.org/officeDocument/2006/relationships/image" Target="../media/image86.png"/><Relationship Id="rId4" Type="http://schemas.openxmlformats.org/officeDocument/2006/relationships/image" Target="../media/image60.jpeg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78.png"/><Relationship Id="rId27" Type="http://schemas.openxmlformats.org/officeDocument/2006/relationships/image" Target="../media/image10.png"/><Relationship Id="rId30" Type="http://schemas.openxmlformats.org/officeDocument/2006/relationships/image" Target="../media/image85.png"/><Relationship Id="rId35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6.png"/><Relationship Id="rId2" Type="http://schemas.openxmlformats.org/officeDocument/2006/relationships/image" Target="../media/image96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9.jpeg"/><Relationship Id="rId7" Type="http://schemas.openxmlformats.org/officeDocument/2006/relationships/image" Target="../media/image54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5.png"/><Relationship Id="rId7" Type="http://schemas.openxmlformats.org/officeDocument/2006/relationships/image" Target="../media/image119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9" Type="http://schemas.openxmlformats.org/officeDocument/2006/relationships/image" Target="../media/image121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5.png"/><Relationship Id="rId7" Type="http://schemas.openxmlformats.org/officeDocument/2006/relationships/image" Target="../media/image123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17.png"/><Relationship Id="rId10" Type="http://schemas.openxmlformats.org/officeDocument/2006/relationships/image" Target="../media/image121.jpeg"/><Relationship Id="rId4" Type="http://schemas.openxmlformats.org/officeDocument/2006/relationships/image" Target="../media/image116.png"/><Relationship Id="rId9" Type="http://schemas.openxmlformats.org/officeDocument/2006/relationships/image" Target="../media/image120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13" Type="http://schemas.openxmlformats.org/officeDocument/2006/relationships/image" Target="../media/image128.jpeg"/><Relationship Id="rId3" Type="http://schemas.openxmlformats.org/officeDocument/2006/relationships/image" Target="../media/image115.png"/><Relationship Id="rId7" Type="http://schemas.openxmlformats.org/officeDocument/2006/relationships/image" Target="../media/image125.jpeg"/><Relationship Id="rId12" Type="http://schemas.openxmlformats.org/officeDocument/2006/relationships/image" Target="../media/image127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image" Target="../media/image126.jpeg"/><Relationship Id="rId5" Type="http://schemas.openxmlformats.org/officeDocument/2006/relationships/image" Target="../media/image117.png"/><Relationship Id="rId15" Type="http://schemas.openxmlformats.org/officeDocument/2006/relationships/image" Target="../media/image121.jpeg"/><Relationship Id="rId10" Type="http://schemas.openxmlformats.org/officeDocument/2006/relationships/image" Target="../media/image120.jpeg"/><Relationship Id="rId4" Type="http://schemas.openxmlformats.org/officeDocument/2006/relationships/image" Target="../media/image116.png"/><Relationship Id="rId9" Type="http://schemas.openxmlformats.org/officeDocument/2006/relationships/image" Target="../media/image119.jpeg"/><Relationship Id="rId14" Type="http://schemas.openxmlformats.org/officeDocument/2006/relationships/image" Target="../media/image129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131.wmf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133.jpe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8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wmf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914400" y="152400"/>
            <a:ext cx="7239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Gene regulatory elements and techniques to identify and characterize them</a:t>
            </a:r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3276600" y="5867400"/>
            <a:ext cx="25908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</a:rPr>
              <a:t>Nadav Ahituv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bg1"/>
                </a:solidFill>
              </a:rPr>
              <a:t>UCSF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3600450" y="165100"/>
            <a:ext cx="18859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Insulators</a:t>
            </a: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6684963" y="3157538"/>
            <a:ext cx="1074737" cy="423862"/>
          </a:xfrm>
          <a:prstGeom prst="rect">
            <a:avLst/>
          </a:prstGeom>
          <a:solidFill>
            <a:srgbClr val="00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Promoter</a:t>
            </a:r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 flipH="1">
            <a:off x="152400" y="3581400"/>
            <a:ext cx="65325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7759700" y="3157538"/>
            <a:ext cx="1266825" cy="42386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Gene A</a:t>
            </a:r>
          </a:p>
        </p:txBody>
      </p:sp>
      <p:grpSp>
        <p:nvGrpSpPr>
          <p:cNvPr id="13318" name="Group 6"/>
          <p:cNvGrpSpPr>
            <a:grpSpLocks/>
          </p:cNvGrpSpPr>
          <p:nvPr/>
        </p:nvGrpSpPr>
        <p:grpSpPr bwMode="auto">
          <a:xfrm>
            <a:off x="1806575" y="3101975"/>
            <a:ext cx="5416550" cy="1863725"/>
            <a:chOff x="243" y="1954"/>
            <a:chExt cx="3412" cy="1174"/>
          </a:xfrm>
        </p:grpSpPr>
        <p:sp>
          <p:nvSpPr>
            <p:cNvPr id="13341" name="Rectangle 7"/>
            <p:cNvSpPr>
              <a:spLocks noChangeArrowheads="1"/>
            </p:cNvSpPr>
            <p:nvPr/>
          </p:nvSpPr>
          <p:spPr bwMode="auto">
            <a:xfrm>
              <a:off x="291" y="1966"/>
              <a:ext cx="484" cy="29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b="1"/>
                <a:t>limb</a:t>
              </a:r>
            </a:p>
          </p:txBody>
        </p:sp>
        <p:cxnSp>
          <p:nvCxnSpPr>
            <p:cNvPr id="13342" name="AutoShape 8"/>
            <p:cNvCxnSpPr>
              <a:cxnSpLocks noChangeShapeType="1"/>
              <a:stCxn id="13341" idx="0"/>
              <a:endCxn id="13315" idx="0"/>
            </p:cNvCxnSpPr>
            <p:nvPr/>
          </p:nvCxnSpPr>
          <p:spPr bwMode="auto">
            <a:xfrm rot="5400000" flipV="1">
              <a:off x="2082" y="405"/>
              <a:ext cx="23" cy="3122"/>
            </a:xfrm>
            <a:prstGeom prst="curvedConnector3">
              <a:avLst>
                <a:gd name="adj1" fmla="val -573912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3343" name="Picture 9" descr="SALL1-D5_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154" b="2545"/>
            <a:stretch>
              <a:fillRect/>
            </a:stretch>
          </p:blipFill>
          <p:spPr bwMode="auto">
            <a:xfrm>
              <a:off x="243" y="2354"/>
              <a:ext cx="583" cy="77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319" name="Picture 10" descr="SALL1-Insitu_E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1568450"/>
            <a:ext cx="1298575" cy="1552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320" name="Group 11"/>
          <p:cNvGrpSpPr>
            <a:grpSpLocks/>
          </p:cNvGrpSpPr>
          <p:nvPr/>
        </p:nvGrpSpPr>
        <p:grpSpPr bwMode="auto">
          <a:xfrm>
            <a:off x="3687763" y="2928938"/>
            <a:ext cx="2189162" cy="1998662"/>
            <a:chOff x="1428" y="1845"/>
            <a:chExt cx="1379" cy="1259"/>
          </a:xfrm>
        </p:grpSpPr>
        <p:pic>
          <p:nvPicPr>
            <p:cNvPr id="13338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3" y="2354"/>
              <a:ext cx="516" cy="7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39" name="Rectangle 13"/>
            <p:cNvSpPr>
              <a:spLocks noChangeArrowheads="1"/>
            </p:cNvSpPr>
            <p:nvPr/>
          </p:nvSpPr>
          <p:spPr bwMode="auto">
            <a:xfrm>
              <a:off x="1428" y="1966"/>
              <a:ext cx="484" cy="29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</a:pPr>
              <a:r>
                <a:rPr lang="en-US" altLang="en-US" b="1"/>
                <a:t>neural</a:t>
              </a:r>
            </a:p>
            <a:p>
              <a:pPr algn="ctr" eaLnBrk="1" hangingPunct="1">
                <a:lnSpc>
                  <a:spcPct val="70000"/>
                </a:lnSpc>
              </a:pPr>
              <a:r>
                <a:rPr lang="en-US" altLang="en-US" b="1"/>
                <a:t>tube</a:t>
              </a:r>
            </a:p>
          </p:txBody>
        </p:sp>
        <p:cxnSp>
          <p:nvCxnSpPr>
            <p:cNvPr id="13340" name="AutoShape 14"/>
            <p:cNvCxnSpPr>
              <a:cxnSpLocks noChangeShapeType="1"/>
              <a:stCxn id="13339" idx="0"/>
            </p:cNvCxnSpPr>
            <p:nvPr/>
          </p:nvCxnSpPr>
          <p:spPr bwMode="auto">
            <a:xfrm rot="-5400000">
              <a:off x="2184" y="1331"/>
              <a:ext cx="109" cy="1137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3321" name="Group 15"/>
          <p:cNvGrpSpPr>
            <a:grpSpLocks/>
          </p:cNvGrpSpPr>
          <p:nvPr/>
        </p:nvGrpSpPr>
        <p:grpSpPr bwMode="auto">
          <a:xfrm>
            <a:off x="5416550" y="2968625"/>
            <a:ext cx="1076325" cy="1984375"/>
            <a:chOff x="2517" y="1870"/>
            <a:chExt cx="678" cy="1250"/>
          </a:xfrm>
        </p:grpSpPr>
        <p:pic>
          <p:nvPicPr>
            <p:cNvPr id="13335" name="Picture 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" y="2354"/>
              <a:ext cx="538" cy="76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36" name="Rectangle 17"/>
            <p:cNvSpPr>
              <a:spLocks noChangeArrowheads="1"/>
            </p:cNvSpPr>
            <p:nvPr/>
          </p:nvSpPr>
          <p:spPr bwMode="auto">
            <a:xfrm>
              <a:off x="2541" y="1943"/>
              <a:ext cx="484" cy="29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b="1"/>
                <a:t>brain</a:t>
              </a:r>
            </a:p>
          </p:txBody>
        </p:sp>
        <p:cxnSp>
          <p:nvCxnSpPr>
            <p:cNvPr id="13337" name="AutoShape 18"/>
            <p:cNvCxnSpPr>
              <a:cxnSpLocks noChangeShapeType="1"/>
              <a:stCxn id="13336" idx="0"/>
            </p:cNvCxnSpPr>
            <p:nvPr/>
          </p:nvCxnSpPr>
          <p:spPr bwMode="auto">
            <a:xfrm rot="-5400000">
              <a:off x="2958" y="1695"/>
              <a:ext cx="61" cy="412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0259" name="Line 19"/>
          <p:cNvSpPr>
            <a:spLocks noChangeShapeType="1"/>
          </p:cNvSpPr>
          <p:nvPr/>
        </p:nvSpPr>
        <p:spPr bwMode="auto">
          <a:xfrm>
            <a:off x="1500188" y="1970088"/>
            <a:ext cx="0" cy="31877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0" name="Text Box 20"/>
          <p:cNvSpPr txBox="1">
            <a:spLocks noChangeArrowheads="1"/>
          </p:cNvSpPr>
          <p:nvPr/>
        </p:nvSpPr>
        <p:spPr bwMode="auto">
          <a:xfrm>
            <a:off x="885825" y="1611313"/>
            <a:ext cx="1343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/>
              <a:t>Insulator</a:t>
            </a:r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77788" y="1970088"/>
            <a:ext cx="1192212" cy="1614487"/>
            <a:chOff x="49" y="1241"/>
            <a:chExt cx="751" cy="1017"/>
          </a:xfrm>
        </p:grpSpPr>
        <p:sp>
          <p:nvSpPr>
            <p:cNvPr id="13332" name="Rectangle 22"/>
            <p:cNvSpPr>
              <a:spLocks noChangeArrowheads="1"/>
            </p:cNvSpPr>
            <p:nvPr/>
          </p:nvSpPr>
          <p:spPr bwMode="auto">
            <a:xfrm>
              <a:off x="49" y="1991"/>
              <a:ext cx="582" cy="267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b="1"/>
                <a:t>GeneB</a:t>
              </a:r>
            </a:p>
          </p:txBody>
        </p:sp>
        <p:sp>
          <p:nvSpPr>
            <p:cNvPr id="13333" name="Rectangle 23"/>
            <p:cNvSpPr>
              <a:spLocks noChangeArrowheads="1"/>
            </p:cNvSpPr>
            <p:nvPr/>
          </p:nvSpPr>
          <p:spPr bwMode="auto">
            <a:xfrm>
              <a:off x="606" y="1991"/>
              <a:ext cx="194" cy="267"/>
            </a:xfrm>
            <a:prstGeom prst="rect">
              <a:avLst/>
            </a:prstGeom>
            <a:solidFill>
              <a:srgbClr val="00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b="1"/>
                <a:t>Pr</a:t>
              </a:r>
            </a:p>
          </p:txBody>
        </p:sp>
        <p:pic>
          <p:nvPicPr>
            <p:cNvPr id="13334" name="Picture 24" descr="ey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" y="1241"/>
              <a:ext cx="572" cy="67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325" name="Text Box 25"/>
          <p:cNvSpPr txBox="1">
            <a:spLocks noChangeArrowheads="1"/>
          </p:cNvSpPr>
          <p:nvPr/>
        </p:nvSpPr>
        <p:spPr bwMode="auto">
          <a:xfrm>
            <a:off x="2382838" y="5118100"/>
            <a:ext cx="34178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/>
              <a:t>Enhancers</a:t>
            </a:r>
          </a:p>
        </p:txBody>
      </p:sp>
      <p:grpSp>
        <p:nvGrpSpPr>
          <p:cNvPr id="13326" name="Group 26"/>
          <p:cNvGrpSpPr>
            <a:grpSpLocks/>
          </p:cNvGrpSpPr>
          <p:nvPr/>
        </p:nvGrpSpPr>
        <p:grpSpPr bwMode="auto">
          <a:xfrm>
            <a:off x="2266950" y="1624013"/>
            <a:ext cx="1689100" cy="2266950"/>
            <a:chOff x="1428" y="1023"/>
            <a:chExt cx="1064" cy="1428"/>
          </a:xfrm>
        </p:grpSpPr>
        <p:grpSp>
          <p:nvGrpSpPr>
            <p:cNvPr id="13327" name="Group 27"/>
            <p:cNvGrpSpPr>
              <a:grpSpLocks/>
            </p:cNvGrpSpPr>
            <p:nvPr/>
          </p:nvGrpSpPr>
          <p:grpSpPr bwMode="auto">
            <a:xfrm>
              <a:off x="1743" y="1265"/>
              <a:ext cx="508" cy="1186"/>
              <a:chOff x="1743" y="1265"/>
              <a:chExt cx="508" cy="1186"/>
            </a:xfrm>
          </p:grpSpPr>
          <p:sp>
            <p:nvSpPr>
              <p:cNvPr id="13329" name="Line 28"/>
              <p:cNvSpPr>
                <a:spLocks noChangeShapeType="1"/>
              </p:cNvSpPr>
              <p:nvPr/>
            </p:nvSpPr>
            <p:spPr bwMode="auto">
              <a:xfrm>
                <a:off x="1743" y="1265"/>
                <a:ext cx="508" cy="118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0" name="Line 29"/>
              <p:cNvSpPr>
                <a:spLocks noChangeShapeType="1"/>
              </p:cNvSpPr>
              <p:nvPr/>
            </p:nvSpPr>
            <p:spPr bwMode="auto">
              <a:xfrm flipV="1">
                <a:off x="1767" y="1265"/>
                <a:ext cx="387" cy="116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1" name="Oval 30"/>
              <p:cNvSpPr>
                <a:spLocks noChangeArrowheads="1"/>
              </p:cNvSpPr>
              <p:nvPr/>
            </p:nvSpPr>
            <p:spPr bwMode="auto">
              <a:xfrm>
                <a:off x="1936" y="2039"/>
                <a:ext cx="97" cy="3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13328" name="Text Box 31"/>
            <p:cNvSpPr txBox="1">
              <a:spLocks noChangeArrowheads="1"/>
            </p:cNvSpPr>
            <p:nvPr/>
          </p:nvSpPr>
          <p:spPr bwMode="auto">
            <a:xfrm>
              <a:off x="1428" y="1023"/>
              <a:ext cx="10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/>
                <a:t>Silencer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9" grpId="0" animBg="1"/>
      <p:bldP spid="102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269875" y="152400"/>
            <a:ext cx="86042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OUTLINE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577850" y="1243013"/>
            <a:ext cx="8185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1. The different kinds of gene regulatory elements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577850" y="2057400"/>
            <a:ext cx="6413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2. How can we find them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577850" y="3581400"/>
            <a:ext cx="6413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4. Functional assays to test their function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596900" y="4419600"/>
            <a:ext cx="6413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5. Regulation in 3D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596900" y="2819400"/>
            <a:ext cx="6413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3. How far away to look for them</a:t>
            </a:r>
          </a:p>
        </p:txBody>
      </p:sp>
      <p:sp>
        <p:nvSpPr>
          <p:cNvPr id="14344" name="Text Box 6"/>
          <p:cNvSpPr txBox="1">
            <a:spLocks noChangeArrowheads="1"/>
          </p:cNvSpPr>
          <p:nvPr/>
        </p:nvSpPr>
        <p:spPr bwMode="auto">
          <a:xfrm>
            <a:off x="596900" y="5334000"/>
            <a:ext cx="6413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6. Example from our lab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269875" y="49213"/>
            <a:ext cx="8874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How do we find these regulatory elements?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93675" y="2757488"/>
            <a:ext cx="88741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2. Comparative Genomics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93675" y="3824288"/>
            <a:ext cx="88741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/>
              <a:t>3. Chromatin </a:t>
            </a:r>
            <a:r>
              <a:rPr lang="en-US" altLang="en-US" sz="2800" b="1" dirty="0" err="1"/>
              <a:t>Immunoprecipitation</a:t>
            </a:r>
            <a:r>
              <a:rPr lang="en-US" altLang="en-US" sz="2800" b="1" dirty="0"/>
              <a:t> (</a:t>
            </a:r>
            <a:r>
              <a:rPr lang="en-US" altLang="en-US" sz="2800" b="1" dirty="0" err="1"/>
              <a:t>ChIP</a:t>
            </a:r>
            <a:r>
              <a:rPr lang="en-US" altLang="en-US" sz="2800" b="1" dirty="0"/>
              <a:t>)</a:t>
            </a:r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193675" y="1600200"/>
            <a:ext cx="8874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1. Transcription factor binding sites (TFBS)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79512" y="4725144"/>
            <a:ext cx="88741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smtClean="0"/>
              <a:t>4. DNase-</a:t>
            </a:r>
            <a:r>
              <a:rPr lang="en-US" altLang="en-US" sz="2800" b="1" dirty="0" err="1" smtClean="0"/>
              <a:t>seq</a:t>
            </a:r>
            <a:r>
              <a:rPr lang="en-US" altLang="en-US" sz="2800" b="1" dirty="0" smtClean="0"/>
              <a:t> or ATAC-</a:t>
            </a:r>
            <a:r>
              <a:rPr lang="en-US" altLang="en-US" sz="2800" b="1" dirty="0" err="1" smtClean="0"/>
              <a:t>seq</a:t>
            </a:r>
            <a:endParaRPr lang="en-US" alt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13"/>
          <p:cNvGrpSpPr>
            <a:grpSpLocks/>
          </p:cNvGrpSpPr>
          <p:nvPr/>
        </p:nvGrpSpPr>
        <p:grpSpPr bwMode="auto">
          <a:xfrm>
            <a:off x="152400" y="847725"/>
            <a:ext cx="8539163" cy="1752600"/>
            <a:chOff x="152400" y="1524000"/>
            <a:chExt cx="8538608" cy="1752600"/>
          </a:xfrm>
        </p:grpSpPr>
        <p:pic>
          <p:nvPicPr>
            <p:cNvPr id="16444" name="Picture 42" descr="TF bindi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83" r="24055" b="53951"/>
            <a:stretch>
              <a:fillRect/>
            </a:stretch>
          </p:blipFill>
          <p:spPr bwMode="auto">
            <a:xfrm>
              <a:off x="152400" y="1524000"/>
              <a:ext cx="8538608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5400334" y="1736725"/>
              <a:ext cx="1944562" cy="6842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446" name="TextBox 12"/>
            <p:cNvSpPr txBox="1">
              <a:spLocks noChangeArrowheads="1"/>
            </p:cNvSpPr>
            <p:nvPr/>
          </p:nvSpPr>
          <p:spPr bwMode="auto">
            <a:xfrm>
              <a:off x="5616116" y="2031231"/>
              <a:ext cx="140415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sz="2400" b="1"/>
                <a:t>Gene</a:t>
              </a:r>
            </a:p>
          </p:txBody>
        </p:sp>
      </p:grp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800225" y="2824163"/>
          <a:ext cx="5580064" cy="18288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97152"/>
                <a:gridCol w="797152"/>
                <a:gridCol w="797152"/>
                <a:gridCol w="797152"/>
                <a:gridCol w="797152"/>
                <a:gridCol w="797152"/>
                <a:gridCol w="797152"/>
              </a:tblGrid>
              <a:tr h="313234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/>
                </a:tc>
              </a:tr>
              <a:tr h="313234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90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80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/>
                </a:tc>
              </a:tr>
              <a:tr h="313234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80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/>
                </a:tc>
              </a:tr>
              <a:tr h="313234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G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/>
                </a:tc>
              </a:tr>
              <a:tr h="313234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T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80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80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/>
                </a:tc>
              </a:tr>
            </a:tbl>
          </a:graphicData>
        </a:graphic>
      </p:graphicFrame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07950" y="49213"/>
            <a:ext cx="8874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Position Weight Matrix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439863" y="4724400"/>
            <a:ext cx="1800225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b="1" u="sng"/>
              <a:t>Logo plot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1008063" y="5157788"/>
            <a:ext cx="3887787" cy="1655762"/>
            <a:chOff x="1079612" y="5157192"/>
            <a:chExt cx="3888432" cy="1656184"/>
          </a:xfrm>
        </p:grpSpPr>
        <p:pic>
          <p:nvPicPr>
            <p:cNvPr id="16442" name="Picture 2" descr="Image Not Available.  We apologize for the inconvenience.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22" r="54910"/>
            <a:stretch>
              <a:fillRect/>
            </a:stretch>
          </p:blipFill>
          <p:spPr bwMode="auto">
            <a:xfrm>
              <a:off x="1079612" y="5187030"/>
              <a:ext cx="3888432" cy="1626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43" name="Picture 2" descr="Image Not Available.  We apologize for the inconvenience.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35" t="21922" r="33398" b="15852"/>
            <a:stretch>
              <a:fillRect/>
            </a:stretch>
          </p:blipFill>
          <p:spPr bwMode="auto">
            <a:xfrm>
              <a:off x="2176673" y="5157192"/>
              <a:ext cx="2791371" cy="1296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376488" y="2276475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i="1">
                <a:solidFill>
                  <a:srgbClr val="0000FF"/>
                </a:solidFill>
              </a:rPr>
              <a:t>ATCAAT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339975" y="2482850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i="1">
                <a:solidFill>
                  <a:srgbClr val="0000FF"/>
                </a:solidFill>
              </a:rPr>
              <a:t>AACAAT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816350" y="4597400"/>
            <a:ext cx="3276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b="1">
                <a:cs typeface="Arial" charset="0"/>
              </a:rPr>
              <a:t>ATCAAT</a:t>
            </a:r>
            <a:endParaRPr lang="en-US" altLang="en-US" sz="1400"/>
          </a:p>
        </p:txBody>
      </p:sp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269875" y="49213"/>
            <a:ext cx="8874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Transcription factor binding site programs</a:t>
            </a:r>
          </a:p>
        </p:txBody>
      </p:sp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228600" y="3094038"/>
            <a:ext cx="8604250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cs typeface="Arial" charset="0"/>
              </a:rPr>
              <a:t>ACAAACATGAAGTGGTCTCCGCGTGGTGGCAGACGAACGAACGTAGCCTTGGGCTTGGAGCTCAGAGCCCCCACGTTTCCCGTTGCCTCTGTGGTTTTCTTTCCACCACTACCCCCACCCTGCACCTCCCCACCAAAGAATTCTCAACTGGAAAAGCCAGGAGGCGGTTCTGACAAAAGGCAGGGGCTCCAGGGGAGACTCCCCCGTCCCTGGGTGGCTGGCTGTATCGCAGAGCTGGCTTTGCGATTGCGTGTCCGCAATTGTGCCCATCAGAGTGTGAATGTATTGATATTTCTTTAAGGATGCTCTTTCGTTCTTCCAAGCCCGAGGTACCTTAGGGGAGGGACTTAGAACTTATTGGCATTGCATCACTTTAGTTTTCAACCTGCTTGCATAAGAATTAAGAGCGAATAAATATTAGTGTGGGGGGAGGGGAAGCTAAGCAAAATATGAATTCCTCTCTCTCTCCCCACCTCCTTTGAGATTTCTGAGCTGCCAATCAATCAGCCAATTCTAGACTTTCTGAAACTCCATGCACGTATAACTGAAGCCAGAAATGGGTTTCCTTGCAAATATAGGTCAACATCCTTTTTATTGCCCTATTAAAATATTCAAGTCCTACCTTTAGGGCTAGGTGCGTACAGCGGCTGATGGAGTGGCGCTGGTGGGGCGCAAGTGCAGGGGGAGGGTACTGACGGCAGAGAGAGAGGAGCTACCTCCGTGCCGCCCTGCTTCCCGACCCGATTCCCAGGCTTGCTTGAGGCCGAGAAAGGCGAGGGGCAGGCAAGGTAGCCTGCTCCAGCTGTCGGAAGGGAGAGGAATGGGAAATGGTCCTGATTTCCTTGCTCTCCCTCATCTGCTCCCGACCACCTTAAATCTGGACCGCGAGTGTGGACGCGCGCGCCAGTGCCAGACAGCAGCGCGATCCACAATTAACTCTGCACGGGCCATGGGGTGCCCGTTGCGTGCAGCTGGCTGGAGGGAGTTCTCCGGCTAGCCCGAGGCGCCCATCCTCTCGTCACCCTCACTCCCCGCGGAGGAGGGGCCTTGCCATAGCTACGTTACGA</a:t>
            </a:r>
            <a:endParaRPr lang="en-US" altLang="en-US" sz="1400">
              <a:cs typeface="Arial" charset="0"/>
            </a:endParaRPr>
          </a:p>
        </p:txBody>
      </p:sp>
      <p:sp>
        <p:nvSpPr>
          <p:cNvPr id="17413" name="TextBox 6"/>
          <p:cNvSpPr txBox="1">
            <a:spLocks noChangeArrowheads="1"/>
          </p:cNvSpPr>
          <p:nvPr/>
        </p:nvSpPr>
        <p:spPr bwMode="auto">
          <a:xfrm>
            <a:off x="0" y="1881188"/>
            <a:ext cx="914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en-US" b="1"/>
              <a:t>MatInspector</a:t>
            </a:r>
            <a:r>
              <a:rPr lang="en-US" altLang="en-US"/>
              <a:t> </a:t>
            </a:r>
            <a:r>
              <a:rPr lang="en-US" altLang="en-US" sz="1600"/>
              <a:t>(</a:t>
            </a:r>
            <a:r>
              <a:rPr lang="en-US" altLang="en-US" sz="1600">
                <a:hlinkClick r:id="rId2"/>
              </a:rPr>
              <a:t>http://www.genomatix.de/online_help/help_matinspector/matinspector_help.html</a:t>
            </a:r>
            <a:r>
              <a:rPr lang="en-US" altLang="en-US" sz="1600"/>
              <a:t>)</a:t>
            </a:r>
          </a:p>
        </p:txBody>
      </p:sp>
      <p:sp>
        <p:nvSpPr>
          <p:cNvPr id="17414" name="TextBox 7"/>
          <p:cNvSpPr txBox="1">
            <a:spLocks noChangeArrowheads="1"/>
          </p:cNvSpPr>
          <p:nvPr/>
        </p:nvSpPr>
        <p:spPr bwMode="auto">
          <a:xfrm>
            <a:off x="0" y="1557338"/>
            <a:ext cx="914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en-US" b="1"/>
              <a:t>Match</a:t>
            </a:r>
            <a:r>
              <a:rPr lang="en-US" altLang="en-US"/>
              <a:t> </a:t>
            </a:r>
            <a:r>
              <a:rPr lang="en-US" altLang="en-US" sz="1600"/>
              <a:t>(</a:t>
            </a:r>
            <a:r>
              <a:rPr lang="en-US" altLang="en-US" sz="1600">
                <a:hlinkClick r:id="rId3"/>
              </a:rPr>
              <a:t>http://www.gene-regulation.com/pub/programs.html#match</a:t>
            </a:r>
            <a:r>
              <a:rPr lang="en-US" altLang="en-US" sz="1600"/>
              <a:t>)</a:t>
            </a:r>
          </a:p>
        </p:txBody>
      </p:sp>
      <p:sp>
        <p:nvSpPr>
          <p:cNvPr id="17415" name="TextBox 8"/>
          <p:cNvSpPr txBox="1">
            <a:spLocks noChangeArrowheads="1"/>
          </p:cNvSpPr>
          <p:nvPr/>
        </p:nvSpPr>
        <p:spPr bwMode="auto">
          <a:xfrm>
            <a:off x="0" y="2205038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en-US" b="1"/>
              <a:t>rVISTA</a:t>
            </a:r>
            <a:r>
              <a:rPr lang="en-US" altLang="en-US"/>
              <a:t> </a:t>
            </a:r>
            <a:r>
              <a:rPr lang="en-US" altLang="en-US" sz="1600"/>
              <a:t>(</a:t>
            </a:r>
            <a:r>
              <a:rPr lang="en-US" altLang="en-US" sz="1600">
                <a:hlinkClick r:id="rId4"/>
              </a:rPr>
              <a:t>http://rvista.dcode.org/</a:t>
            </a:r>
            <a:r>
              <a:rPr lang="en-US" altLang="en-US" sz="1600"/>
              <a:t>)</a:t>
            </a:r>
          </a:p>
        </p:txBody>
      </p:sp>
      <p:sp>
        <p:nvSpPr>
          <p:cNvPr id="17416" name="TextBox 9"/>
          <p:cNvSpPr txBox="1">
            <a:spLocks noChangeArrowheads="1"/>
          </p:cNvSpPr>
          <p:nvPr/>
        </p:nvSpPr>
        <p:spPr bwMode="auto">
          <a:xfrm>
            <a:off x="0" y="2519363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en-US" b="1"/>
              <a:t>TF Search</a:t>
            </a:r>
            <a:r>
              <a:rPr lang="en-US" altLang="en-US" sz="1600"/>
              <a:t>(</a:t>
            </a:r>
            <a:r>
              <a:rPr lang="en-US" altLang="en-US" sz="1600">
                <a:hlinkClick r:id="rId5"/>
              </a:rPr>
              <a:t>http://www.cbrc.jp/research/db/TFSEARCH.html</a:t>
            </a:r>
            <a:r>
              <a:rPr lang="en-US" altLang="en-US" sz="1600"/>
              <a:t>)</a:t>
            </a:r>
          </a:p>
        </p:txBody>
      </p:sp>
      <p:grpSp>
        <p:nvGrpSpPr>
          <p:cNvPr id="17417" name="Group 11"/>
          <p:cNvGrpSpPr>
            <a:grpSpLocks/>
          </p:cNvGrpSpPr>
          <p:nvPr/>
        </p:nvGrpSpPr>
        <p:grpSpPr bwMode="auto">
          <a:xfrm>
            <a:off x="3240088" y="584200"/>
            <a:ext cx="2484437" cy="1081088"/>
            <a:chOff x="1079612" y="5157192"/>
            <a:chExt cx="3888432" cy="1656184"/>
          </a:xfrm>
        </p:grpSpPr>
        <p:pic>
          <p:nvPicPr>
            <p:cNvPr id="17418" name="Picture 2" descr="Image Not Available.  We apologize for the inconvenience.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22" r="54910"/>
            <a:stretch>
              <a:fillRect/>
            </a:stretch>
          </p:blipFill>
          <p:spPr bwMode="auto">
            <a:xfrm>
              <a:off x="1079612" y="5187030"/>
              <a:ext cx="3888432" cy="1626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9" name="Picture 2" descr="Image Not Available.  We apologize for the inconvenience.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35" t="21922" r="33398" b="15852"/>
            <a:stretch>
              <a:fillRect/>
            </a:stretch>
          </p:blipFill>
          <p:spPr bwMode="auto">
            <a:xfrm>
              <a:off x="2176673" y="5157192"/>
              <a:ext cx="2791371" cy="1296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to="2" calcmode="lin" valueType="num">
                                      <p:cBhvr override="childStyl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1" grpId="2"/>
      <p:bldP spid="727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269875" y="49213"/>
            <a:ext cx="8874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How do we find these regulatory elements?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193675" y="2757488"/>
            <a:ext cx="88741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2. Comparative Genomics</a:t>
            </a: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193675" y="1600200"/>
            <a:ext cx="8874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1. Transcription factor binding sites (TFBS)</a:t>
            </a:r>
          </a:p>
        </p:txBody>
      </p:sp>
      <p:sp>
        <p:nvSpPr>
          <p:cNvPr id="18437" name="Text Box 4"/>
          <p:cNvSpPr txBox="1">
            <a:spLocks noChangeArrowheads="1"/>
          </p:cNvSpPr>
          <p:nvPr/>
        </p:nvSpPr>
        <p:spPr bwMode="auto">
          <a:xfrm>
            <a:off x="193675" y="3824288"/>
            <a:ext cx="88741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3. Chromatin Immunoprecipitation (ChIP)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79512" y="4725144"/>
            <a:ext cx="88741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smtClean="0"/>
              <a:t>4. DNase-</a:t>
            </a:r>
            <a:r>
              <a:rPr lang="en-US" altLang="en-US" sz="2800" b="1" dirty="0" err="1" smtClean="0"/>
              <a:t>seq</a:t>
            </a:r>
            <a:r>
              <a:rPr lang="en-US" altLang="en-US" sz="2800" b="1" dirty="0" smtClean="0"/>
              <a:t> or ATAC-</a:t>
            </a:r>
            <a:r>
              <a:rPr lang="en-US" altLang="en-US" sz="2800" b="1" dirty="0" err="1" smtClean="0"/>
              <a:t>seq</a:t>
            </a:r>
            <a:endParaRPr lang="en-US" alt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1236663" y="5387975"/>
            <a:ext cx="70008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3000" b="1">
                <a:cs typeface="Arial" charset="0"/>
              </a:rPr>
              <a:t>Evolutionarily Conserved Sequences </a:t>
            </a:r>
          </a:p>
          <a:p>
            <a:pPr algn="ctr"/>
            <a:r>
              <a:rPr lang="en-US" altLang="en-US" sz="3000" b="1">
                <a:cs typeface="Arial" charset="0"/>
              </a:rPr>
              <a:t>are Functionally Important.</a:t>
            </a: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-11113" y="1382713"/>
            <a:ext cx="2012951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Palatino" pitchFamily="18" charset="0"/>
              </a:rPr>
              <a:t>Last common </a:t>
            </a:r>
          </a:p>
          <a:p>
            <a:pPr eaLnBrk="0" hangingPunct="0"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Palatino" pitchFamily="18" charset="0"/>
              </a:rPr>
              <a:t>ancestor</a:t>
            </a:r>
          </a:p>
        </p:txBody>
      </p:sp>
      <p:grpSp>
        <p:nvGrpSpPr>
          <p:cNvPr id="19460" name="Group 4"/>
          <p:cNvGrpSpPr>
            <a:grpSpLocks/>
          </p:cNvGrpSpPr>
          <p:nvPr/>
        </p:nvGrpSpPr>
        <p:grpSpPr bwMode="auto">
          <a:xfrm rot="5400000" flipV="1">
            <a:off x="-26194" y="1453357"/>
            <a:ext cx="3211513" cy="2635250"/>
            <a:chOff x="1750" y="157"/>
            <a:chExt cx="2023" cy="1660"/>
          </a:xfrm>
        </p:grpSpPr>
        <p:sp>
          <p:nvSpPr>
            <p:cNvPr id="19539" name="Line 5"/>
            <p:cNvSpPr>
              <a:spLocks noChangeShapeType="1"/>
            </p:cNvSpPr>
            <p:nvPr/>
          </p:nvSpPr>
          <p:spPr bwMode="auto">
            <a:xfrm flipH="1">
              <a:off x="1750" y="183"/>
              <a:ext cx="960" cy="1620"/>
            </a:xfrm>
            <a:prstGeom prst="line">
              <a:avLst/>
            </a:prstGeom>
            <a:noFill/>
            <a:ln w="38100">
              <a:solidFill>
                <a:srgbClr val="00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40" name="Line 6"/>
            <p:cNvSpPr>
              <a:spLocks noChangeShapeType="1"/>
            </p:cNvSpPr>
            <p:nvPr/>
          </p:nvSpPr>
          <p:spPr bwMode="auto">
            <a:xfrm>
              <a:off x="2703" y="176"/>
              <a:ext cx="1070" cy="1620"/>
            </a:xfrm>
            <a:prstGeom prst="line">
              <a:avLst/>
            </a:prstGeom>
            <a:noFill/>
            <a:ln w="38100">
              <a:solidFill>
                <a:srgbClr val="00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41" name="Line 7"/>
            <p:cNvSpPr>
              <a:spLocks noChangeShapeType="1"/>
            </p:cNvSpPr>
            <p:nvPr/>
          </p:nvSpPr>
          <p:spPr bwMode="auto">
            <a:xfrm>
              <a:off x="2483" y="553"/>
              <a:ext cx="854" cy="1264"/>
            </a:xfrm>
            <a:prstGeom prst="line">
              <a:avLst/>
            </a:prstGeom>
            <a:noFill/>
            <a:ln w="38100">
              <a:solidFill>
                <a:srgbClr val="00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42" name="Line 8"/>
            <p:cNvSpPr>
              <a:spLocks noChangeShapeType="1"/>
            </p:cNvSpPr>
            <p:nvPr/>
          </p:nvSpPr>
          <p:spPr bwMode="auto">
            <a:xfrm>
              <a:off x="2186" y="1072"/>
              <a:ext cx="425" cy="703"/>
            </a:xfrm>
            <a:prstGeom prst="line">
              <a:avLst/>
            </a:prstGeom>
            <a:noFill/>
            <a:ln w="38100">
              <a:solidFill>
                <a:srgbClr val="00FF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43" name="Oval 9"/>
            <p:cNvSpPr>
              <a:spLocks noChangeArrowheads="1"/>
            </p:cNvSpPr>
            <p:nvPr/>
          </p:nvSpPr>
          <p:spPr bwMode="auto">
            <a:xfrm>
              <a:off x="2667" y="157"/>
              <a:ext cx="99" cy="8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9461" name="Line 10"/>
          <p:cNvSpPr>
            <a:spLocks noChangeShapeType="1"/>
          </p:cNvSpPr>
          <p:nvPr/>
        </p:nvSpPr>
        <p:spPr bwMode="auto">
          <a:xfrm flipH="1">
            <a:off x="303213" y="2068513"/>
            <a:ext cx="0" cy="5048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3" name="Rectangle 11"/>
          <p:cNvSpPr>
            <a:spLocks noChangeArrowheads="1"/>
          </p:cNvSpPr>
          <p:nvPr/>
        </p:nvSpPr>
        <p:spPr bwMode="auto">
          <a:xfrm>
            <a:off x="4251325" y="1028700"/>
            <a:ext cx="47879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200" b="1">
                <a:effectLst>
                  <a:outerShdw blurRad="38100" dist="38100" dir="2700000" algn="tl">
                    <a:srgbClr val="C0C0C0"/>
                  </a:outerShdw>
                </a:effectLst>
                <a:latin typeface="Courier New" pitchFamily="49" charset="0"/>
              </a:rPr>
              <a:t>AACTGAAGCCTATAAAAATGGATCTGATGGAGCAGGTGGCCCTGCGCGTG</a:t>
            </a:r>
          </a:p>
        </p:txBody>
      </p:sp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4251325" y="2189163"/>
            <a:ext cx="47879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200" b="1">
                <a:effectLst>
                  <a:outerShdw blurRad="38100" dist="38100" dir="2700000" algn="tl">
                    <a:srgbClr val="C0C0C0"/>
                  </a:outerShdw>
                </a:effectLst>
                <a:latin typeface="Courier New" pitchFamily="49" charset="0"/>
              </a:rPr>
              <a:t>AGTTGAAACCTATAAATGCGGAGCTGATGGAGCAGGTGGGCCTGAGTGTG</a:t>
            </a:r>
          </a:p>
        </p:txBody>
      </p:sp>
      <p:sp>
        <p:nvSpPr>
          <p:cNvPr id="19464" name="Line 13"/>
          <p:cNvSpPr>
            <a:spLocks noChangeShapeType="1"/>
          </p:cNvSpPr>
          <p:nvPr/>
        </p:nvSpPr>
        <p:spPr bwMode="auto">
          <a:xfrm>
            <a:off x="4376738" y="1273175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Line 14"/>
          <p:cNvSpPr>
            <a:spLocks noChangeShapeType="1"/>
          </p:cNvSpPr>
          <p:nvPr/>
        </p:nvSpPr>
        <p:spPr bwMode="auto">
          <a:xfrm>
            <a:off x="4651375" y="1273175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6" name="Line 15"/>
          <p:cNvSpPr>
            <a:spLocks noChangeShapeType="1"/>
          </p:cNvSpPr>
          <p:nvPr/>
        </p:nvSpPr>
        <p:spPr bwMode="auto">
          <a:xfrm>
            <a:off x="4926013" y="1273175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Line 16"/>
          <p:cNvSpPr>
            <a:spLocks noChangeShapeType="1"/>
          </p:cNvSpPr>
          <p:nvPr/>
        </p:nvSpPr>
        <p:spPr bwMode="auto">
          <a:xfrm>
            <a:off x="5211763" y="1273175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Line 17"/>
          <p:cNvSpPr>
            <a:spLocks noChangeShapeType="1"/>
          </p:cNvSpPr>
          <p:nvPr/>
        </p:nvSpPr>
        <p:spPr bwMode="auto">
          <a:xfrm>
            <a:off x="5475288" y="1273175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Line 18"/>
          <p:cNvSpPr>
            <a:spLocks noChangeShapeType="1"/>
          </p:cNvSpPr>
          <p:nvPr/>
        </p:nvSpPr>
        <p:spPr bwMode="auto">
          <a:xfrm>
            <a:off x="5761038" y="1273175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0" name="Line 19"/>
          <p:cNvSpPr>
            <a:spLocks noChangeShapeType="1"/>
          </p:cNvSpPr>
          <p:nvPr/>
        </p:nvSpPr>
        <p:spPr bwMode="auto">
          <a:xfrm>
            <a:off x="6124575" y="1273175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1" name="Line 20"/>
          <p:cNvSpPr>
            <a:spLocks noChangeShapeType="1"/>
          </p:cNvSpPr>
          <p:nvPr/>
        </p:nvSpPr>
        <p:spPr bwMode="auto">
          <a:xfrm>
            <a:off x="6488113" y="1273175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2" name="Line 21"/>
          <p:cNvSpPr>
            <a:spLocks noChangeShapeType="1"/>
          </p:cNvSpPr>
          <p:nvPr/>
        </p:nvSpPr>
        <p:spPr bwMode="auto">
          <a:xfrm>
            <a:off x="6862763" y="1273175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3" name="Line 22"/>
          <p:cNvSpPr>
            <a:spLocks noChangeShapeType="1"/>
          </p:cNvSpPr>
          <p:nvPr/>
        </p:nvSpPr>
        <p:spPr bwMode="auto">
          <a:xfrm>
            <a:off x="7237413" y="1273175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4" name="Line 23"/>
          <p:cNvSpPr>
            <a:spLocks noChangeShapeType="1"/>
          </p:cNvSpPr>
          <p:nvPr/>
        </p:nvSpPr>
        <p:spPr bwMode="auto">
          <a:xfrm>
            <a:off x="7612063" y="1273175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5" name="Line 24"/>
          <p:cNvSpPr>
            <a:spLocks noChangeShapeType="1"/>
          </p:cNvSpPr>
          <p:nvPr/>
        </p:nvSpPr>
        <p:spPr bwMode="auto">
          <a:xfrm>
            <a:off x="8053388" y="1273175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6" name="Line 25"/>
          <p:cNvSpPr>
            <a:spLocks noChangeShapeType="1"/>
          </p:cNvSpPr>
          <p:nvPr/>
        </p:nvSpPr>
        <p:spPr bwMode="auto">
          <a:xfrm>
            <a:off x="8528050" y="1273175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7" name="Line 26"/>
          <p:cNvSpPr>
            <a:spLocks noChangeShapeType="1"/>
          </p:cNvSpPr>
          <p:nvPr/>
        </p:nvSpPr>
        <p:spPr bwMode="auto">
          <a:xfrm>
            <a:off x="8891588" y="1273175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8" name="Line 27"/>
          <p:cNvSpPr>
            <a:spLocks noChangeShapeType="1"/>
          </p:cNvSpPr>
          <p:nvPr/>
        </p:nvSpPr>
        <p:spPr bwMode="auto">
          <a:xfrm>
            <a:off x="4737100" y="1273175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9" name="Line 28"/>
          <p:cNvSpPr>
            <a:spLocks noChangeShapeType="1"/>
          </p:cNvSpPr>
          <p:nvPr/>
        </p:nvSpPr>
        <p:spPr bwMode="auto">
          <a:xfrm>
            <a:off x="4833938" y="1273175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80" name="Line 29"/>
          <p:cNvSpPr>
            <a:spLocks noChangeShapeType="1"/>
          </p:cNvSpPr>
          <p:nvPr/>
        </p:nvSpPr>
        <p:spPr bwMode="auto">
          <a:xfrm>
            <a:off x="5108575" y="1273175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81" name="Line 30"/>
          <p:cNvSpPr>
            <a:spLocks noChangeShapeType="1"/>
          </p:cNvSpPr>
          <p:nvPr/>
        </p:nvSpPr>
        <p:spPr bwMode="auto">
          <a:xfrm>
            <a:off x="5305425" y="1273175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82" name="Line 31"/>
          <p:cNvSpPr>
            <a:spLocks noChangeShapeType="1"/>
          </p:cNvSpPr>
          <p:nvPr/>
        </p:nvSpPr>
        <p:spPr bwMode="auto">
          <a:xfrm>
            <a:off x="5391150" y="1273175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83" name="Line 32"/>
          <p:cNvSpPr>
            <a:spLocks noChangeShapeType="1"/>
          </p:cNvSpPr>
          <p:nvPr/>
        </p:nvSpPr>
        <p:spPr bwMode="auto">
          <a:xfrm>
            <a:off x="5565775" y="1273175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84" name="Line 33"/>
          <p:cNvSpPr>
            <a:spLocks noChangeShapeType="1"/>
          </p:cNvSpPr>
          <p:nvPr/>
        </p:nvSpPr>
        <p:spPr bwMode="auto">
          <a:xfrm>
            <a:off x="5673725" y="1273175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85" name="Line 34"/>
          <p:cNvSpPr>
            <a:spLocks noChangeShapeType="1"/>
          </p:cNvSpPr>
          <p:nvPr/>
        </p:nvSpPr>
        <p:spPr bwMode="auto">
          <a:xfrm>
            <a:off x="5848350" y="1273175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86" name="Line 35"/>
          <p:cNvSpPr>
            <a:spLocks noChangeShapeType="1"/>
          </p:cNvSpPr>
          <p:nvPr/>
        </p:nvSpPr>
        <p:spPr bwMode="auto">
          <a:xfrm>
            <a:off x="6223000" y="1273175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87" name="Line 36"/>
          <p:cNvSpPr>
            <a:spLocks noChangeShapeType="1"/>
          </p:cNvSpPr>
          <p:nvPr/>
        </p:nvSpPr>
        <p:spPr bwMode="auto">
          <a:xfrm>
            <a:off x="6319838" y="1273175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88" name="Line 37"/>
          <p:cNvSpPr>
            <a:spLocks noChangeShapeType="1"/>
          </p:cNvSpPr>
          <p:nvPr/>
        </p:nvSpPr>
        <p:spPr bwMode="auto">
          <a:xfrm>
            <a:off x="6583363" y="1273175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89" name="Line 38"/>
          <p:cNvSpPr>
            <a:spLocks noChangeShapeType="1"/>
          </p:cNvSpPr>
          <p:nvPr/>
        </p:nvSpPr>
        <p:spPr bwMode="auto">
          <a:xfrm>
            <a:off x="6691313" y="1273175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90" name="Line 39"/>
          <p:cNvSpPr>
            <a:spLocks noChangeShapeType="1"/>
          </p:cNvSpPr>
          <p:nvPr/>
        </p:nvSpPr>
        <p:spPr bwMode="auto">
          <a:xfrm>
            <a:off x="6765925" y="1273175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91" name="Line 40"/>
          <p:cNvSpPr>
            <a:spLocks noChangeShapeType="1"/>
          </p:cNvSpPr>
          <p:nvPr/>
        </p:nvSpPr>
        <p:spPr bwMode="auto">
          <a:xfrm>
            <a:off x="6948488" y="1273175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92" name="Line 41"/>
          <p:cNvSpPr>
            <a:spLocks noChangeShapeType="1"/>
          </p:cNvSpPr>
          <p:nvPr/>
        </p:nvSpPr>
        <p:spPr bwMode="auto">
          <a:xfrm>
            <a:off x="7034213" y="1273175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93" name="Line 42"/>
          <p:cNvSpPr>
            <a:spLocks noChangeShapeType="1"/>
          </p:cNvSpPr>
          <p:nvPr/>
        </p:nvSpPr>
        <p:spPr bwMode="auto">
          <a:xfrm>
            <a:off x="7131050" y="1273175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94" name="Line 43"/>
          <p:cNvSpPr>
            <a:spLocks noChangeShapeType="1"/>
          </p:cNvSpPr>
          <p:nvPr/>
        </p:nvSpPr>
        <p:spPr bwMode="auto">
          <a:xfrm>
            <a:off x="7327900" y="1273175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95" name="Line 44"/>
          <p:cNvSpPr>
            <a:spLocks noChangeShapeType="1"/>
          </p:cNvSpPr>
          <p:nvPr/>
        </p:nvSpPr>
        <p:spPr bwMode="auto">
          <a:xfrm>
            <a:off x="7513638" y="1273175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96" name="Line 45"/>
          <p:cNvSpPr>
            <a:spLocks noChangeShapeType="1"/>
          </p:cNvSpPr>
          <p:nvPr/>
        </p:nvSpPr>
        <p:spPr bwMode="auto">
          <a:xfrm>
            <a:off x="7421563" y="1273175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97" name="Line 46"/>
          <p:cNvSpPr>
            <a:spLocks noChangeShapeType="1"/>
          </p:cNvSpPr>
          <p:nvPr/>
        </p:nvSpPr>
        <p:spPr bwMode="auto">
          <a:xfrm>
            <a:off x="7696200" y="1273175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98" name="Line 47"/>
          <p:cNvSpPr>
            <a:spLocks noChangeShapeType="1"/>
          </p:cNvSpPr>
          <p:nvPr/>
        </p:nvSpPr>
        <p:spPr bwMode="auto">
          <a:xfrm>
            <a:off x="7881938" y="1273175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99" name="Line 48"/>
          <p:cNvSpPr>
            <a:spLocks noChangeShapeType="1"/>
          </p:cNvSpPr>
          <p:nvPr/>
        </p:nvSpPr>
        <p:spPr bwMode="auto">
          <a:xfrm>
            <a:off x="8145463" y="1273175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00" name="Line 49"/>
          <p:cNvSpPr>
            <a:spLocks noChangeShapeType="1"/>
          </p:cNvSpPr>
          <p:nvPr/>
        </p:nvSpPr>
        <p:spPr bwMode="auto">
          <a:xfrm>
            <a:off x="8697913" y="1273175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01" name="Line 50"/>
          <p:cNvSpPr>
            <a:spLocks noChangeShapeType="1"/>
          </p:cNvSpPr>
          <p:nvPr/>
        </p:nvSpPr>
        <p:spPr bwMode="auto">
          <a:xfrm>
            <a:off x="8805863" y="1273175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02" name="Line 51"/>
          <p:cNvSpPr>
            <a:spLocks noChangeShapeType="1"/>
          </p:cNvSpPr>
          <p:nvPr/>
        </p:nvSpPr>
        <p:spPr bwMode="auto">
          <a:xfrm>
            <a:off x="8335963" y="1273175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03" name="Line 52"/>
          <p:cNvSpPr>
            <a:spLocks noChangeShapeType="1"/>
          </p:cNvSpPr>
          <p:nvPr/>
        </p:nvSpPr>
        <p:spPr bwMode="auto">
          <a:xfrm>
            <a:off x="7788275" y="1273175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04" name="Line 53"/>
          <p:cNvSpPr>
            <a:spLocks noChangeShapeType="1"/>
          </p:cNvSpPr>
          <p:nvPr/>
        </p:nvSpPr>
        <p:spPr bwMode="auto">
          <a:xfrm>
            <a:off x="8229600" y="1273175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6" name="Rectangle 54"/>
          <p:cNvSpPr>
            <a:spLocks noChangeArrowheads="1"/>
          </p:cNvSpPr>
          <p:nvPr/>
        </p:nvSpPr>
        <p:spPr bwMode="auto">
          <a:xfrm>
            <a:off x="4259263" y="3341688"/>
            <a:ext cx="47879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200" b="1">
                <a:effectLst>
                  <a:outerShdw blurRad="38100" dist="38100" dir="2700000" algn="tl">
                    <a:srgbClr val="C0C0C0"/>
                  </a:outerShdw>
                </a:effectLst>
                <a:latin typeface="Courier New" pitchFamily="49" charset="0"/>
              </a:rPr>
              <a:t>TGTTGTTAGCTATAAATGCGCAGTATCGCGTCCACAACCGCGTCAGTCCC</a:t>
            </a:r>
          </a:p>
        </p:txBody>
      </p:sp>
      <p:sp>
        <p:nvSpPr>
          <p:cNvPr id="19506" name="Line 55"/>
          <p:cNvSpPr>
            <a:spLocks noChangeShapeType="1"/>
          </p:cNvSpPr>
          <p:nvPr/>
        </p:nvSpPr>
        <p:spPr bwMode="auto">
          <a:xfrm>
            <a:off x="4659313" y="2425700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07" name="Line 56"/>
          <p:cNvSpPr>
            <a:spLocks noChangeShapeType="1"/>
          </p:cNvSpPr>
          <p:nvPr/>
        </p:nvSpPr>
        <p:spPr bwMode="auto">
          <a:xfrm>
            <a:off x="5219700" y="2425700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08" name="Line 57"/>
          <p:cNvSpPr>
            <a:spLocks noChangeShapeType="1"/>
          </p:cNvSpPr>
          <p:nvPr/>
        </p:nvSpPr>
        <p:spPr bwMode="auto">
          <a:xfrm>
            <a:off x="5483225" y="2425700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09" name="Line 58"/>
          <p:cNvSpPr>
            <a:spLocks noChangeShapeType="1"/>
          </p:cNvSpPr>
          <p:nvPr/>
        </p:nvSpPr>
        <p:spPr bwMode="auto">
          <a:xfrm>
            <a:off x="5768975" y="2425700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10" name="Line 59"/>
          <p:cNvSpPr>
            <a:spLocks noChangeShapeType="1"/>
          </p:cNvSpPr>
          <p:nvPr/>
        </p:nvSpPr>
        <p:spPr bwMode="auto">
          <a:xfrm>
            <a:off x="6132513" y="2425700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11" name="Line 60"/>
          <p:cNvSpPr>
            <a:spLocks noChangeShapeType="1"/>
          </p:cNvSpPr>
          <p:nvPr/>
        </p:nvSpPr>
        <p:spPr bwMode="auto">
          <a:xfrm>
            <a:off x="8061325" y="2425700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12" name="Line 61"/>
          <p:cNvSpPr>
            <a:spLocks noChangeShapeType="1"/>
          </p:cNvSpPr>
          <p:nvPr/>
        </p:nvSpPr>
        <p:spPr bwMode="auto">
          <a:xfrm>
            <a:off x="8535988" y="2425700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13" name="Line 62"/>
          <p:cNvSpPr>
            <a:spLocks noChangeShapeType="1"/>
          </p:cNvSpPr>
          <p:nvPr/>
        </p:nvSpPr>
        <p:spPr bwMode="auto">
          <a:xfrm>
            <a:off x="4745038" y="2425700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14" name="Line 63"/>
          <p:cNvSpPr>
            <a:spLocks noChangeShapeType="1"/>
          </p:cNvSpPr>
          <p:nvPr/>
        </p:nvSpPr>
        <p:spPr bwMode="auto">
          <a:xfrm>
            <a:off x="5313363" y="2425700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15" name="Line 64"/>
          <p:cNvSpPr>
            <a:spLocks noChangeShapeType="1"/>
          </p:cNvSpPr>
          <p:nvPr/>
        </p:nvSpPr>
        <p:spPr bwMode="auto">
          <a:xfrm>
            <a:off x="5399088" y="2425700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16" name="Line 65"/>
          <p:cNvSpPr>
            <a:spLocks noChangeShapeType="1"/>
          </p:cNvSpPr>
          <p:nvPr/>
        </p:nvSpPr>
        <p:spPr bwMode="auto">
          <a:xfrm>
            <a:off x="5573713" y="2425700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17" name="Line 66"/>
          <p:cNvSpPr>
            <a:spLocks noChangeShapeType="1"/>
          </p:cNvSpPr>
          <p:nvPr/>
        </p:nvSpPr>
        <p:spPr bwMode="auto">
          <a:xfrm>
            <a:off x="5681663" y="2425700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18" name="Line 67"/>
          <p:cNvSpPr>
            <a:spLocks noChangeShapeType="1"/>
          </p:cNvSpPr>
          <p:nvPr/>
        </p:nvSpPr>
        <p:spPr bwMode="auto">
          <a:xfrm>
            <a:off x="6327775" y="2425700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19" name="Line 68"/>
          <p:cNvSpPr>
            <a:spLocks noChangeShapeType="1"/>
          </p:cNvSpPr>
          <p:nvPr/>
        </p:nvSpPr>
        <p:spPr bwMode="auto">
          <a:xfrm>
            <a:off x="7042150" y="2425700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20" name="Line 69"/>
          <p:cNvSpPr>
            <a:spLocks noChangeShapeType="1"/>
          </p:cNvSpPr>
          <p:nvPr/>
        </p:nvSpPr>
        <p:spPr bwMode="auto">
          <a:xfrm>
            <a:off x="7335838" y="2425700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21" name="Line 70"/>
          <p:cNvSpPr>
            <a:spLocks noChangeShapeType="1"/>
          </p:cNvSpPr>
          <p:nvPr/>
        </p:nvSpPr>
        <p:spPr bwMode="auto">
          <a:xfrm>
            <a:off x="7429500" y="2425700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22" name="Line 71"/>
          <p:cNvSpPr>
            <a:spLocks noChangeShapeType="1"/>
          </p:cNvSpPr>
          <p:nvPr/>
        </p:nvSpPr>
        <p:spPr bwMode="auto">
          <a:xfrm>
            <a:off x="8237538" y="2425700"/>
            <a:ext cx="0" cy="9445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84" name="Rectangle 72"/>
          <p:cNvSpPr>
            <a:spLocks noChangeArrowheads="1"/>
          </p:cNvSpPr>
          <p:nvPr/>
        </p:nvSpPr>
        <p:spPr bwMode="auto">
          <a:xfrm>
            <a:off x="4256088" y="4483100"/>
            <a:ext cx="47879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200" b="1">
                <a:effectLst>
                  <a:outerShdw blurRad="38100" dist="38100" dir="2700000" algn="tl">
                    <a:srgbClr val="C0C0C0"/>
                  </a:outerShdw>
                </a:effectLst>
                <a:latin typeface="Courier New" pitchFamily="49" charset="0"/>
              </a:rPr>
              <a:t>TGTTCTTAGGTATAAAAGCTCGGTATCGCCTCTCCAACCGGGTCACTCCC</a:t>
            </a:r>
          </a:p>
        </p:txBody>
      </p:sp>
      <p:sp>
        <p:nvSpPr>
          <p:cNvPr id="19524" name="Line 73"/>
          <p:cNvSpPr>
            <a:spLocks noChangeShapeType="1"/>
          </p:cNvSpPr>
          <p:nvPr/>
        </p:nvSpPr>
        <p:spPr bwMode="auto">
          <a:xfrm>
            <a:off x="4656138" y="3567113"/>
            <a:ext cx="0" cy="944562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25" name="Line 74"/>
          <p:cNvSpPr>
            <a:spLocks noChangeShapeType="1"/>
          </p:cNvSpPr>
          <p:nvPr/>
        </p:nvSpPr>
        <p:spPr bwMode="auto">
          <a:xfrm>
            <a:off x="5480050" y="3567113"/>
            <a:ext cx="0" cy="944562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26" name="Line 75"/>
          <p:cNvSpPr>
            <a:spLocks noChangeShapeType="1"/>
          </p:cNvSpPr>
          <p:nvPr/>
        </p:nvSpPr>
        <p:spPr bwMode="auto">
          <a:xfrm>
            <a:off x="5765800" y="3567113"/>
            <a:ext cx="0" cy="944562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27" name="Line 76"/>
          <p:cNvSpPr>
            <a:spLocks noChangeShapeType="1"/>
          </p:cNvSpPr>
          <p:nvPr/>
        </p:nvSpPr>
        <p:spPr bwMode="auto">
          <a:xfrm>
            <a:off x="5310188" y="3567113"/>
            <a:ext cx="0" cy="944562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28" name="Line 77"/>
          <p:cNvSpPr>
            <a:spLocks noChangeShapeType="1"/>
          </p:cNvSpPr>
          <p:nvPr/>
        </p:nvSpPr>
        <p:spPr bwMode="auto">
          <a:xfrm>
            <a:off x="5395913" y="3567113"/>
            <a:ext cx="0" cy="944562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29" name="Line 78"/>
          <p:cNvSpPr>
            <a:spLocks noChangeShapeType="1"/>
          </p:cNvSpPr>
          <p:nvPr/>
        </p:nvSpPr>
        <p:spPr bwMode="auto">
          <a:xfrm>
            <a:off x="5570538" y="3567113"/>
            <a:ext cx="0" cy="944562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30" name="Line 79"/>
          <p:cNvSpPr>
            <a:spLocks noChangeShapeType="1"/>
          </p:cNvSpPr>
          <p:nvPr/>
        </p:nvSpPr>
        <p:spPr bwMode="auto">
          <a:xfrm>
            <a:off x="5678488" y="3567113"/>
            <a:ext cx="0" cy="944562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31" name="Line 80"/>
          <p:cNvSpPr>
            <a:spLocks noChangeShapeType="1"/>
          </p:cNvSpPr>
          <p:nvPr/>
        </p:nvSpPr>
        <p:spPr bwMode="auto">
          <a:xfrm>
            <a:off x="8234363" y="3567113"/>
            <a:ext cx="0" cy="944562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93" name="Rectangle 81"/>
          <p:cNvSpPr>
            <a:spLocks noChangeArrowheads="1"/>
          </p:cNvSpPr>
          <p:nvPr/>
        </p:nvSpPr>
        <p:spPr bwMode="auto">
          <a:xfrm>
            <a:off x="5253038" y="1039813"/>
            <a:ext cx="584200" cy="3729037"/>
          </a:xfrm>
          <a:prstGeom prst="rect">
            <a:avLst/>
          </a:prstGeom>
          <a:solidFill>
            <a:srgbClr val="FF6600">
              <a:alpha val="50195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9533" name="Picture 82" descr="cart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3" y="855663"/>
            <a:ext cx="1076325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34" name="Picture 83" descr="mouse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13" y="1954213"/>
            <a:ext cx="1158875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35" name="Picture 84" descr="Rooster-carto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13" y="3044825"/>
            <a:ext cx="1190625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36" name="Picture 85" descr="fug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197350"/>
            <a:ext cx="11906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37" name="Text Box 86"/>
          <p:cNvSpPr txBox="1">
            <a:spLocks noChangeArrowheads="1"/>
          </p:cNvSpPr>
          <p:nvPr/>
        </p:nvSpPr>
        <p:spPr bwMode="auto">
          <a:xfrm>
            <a:off x="4994275" y="547688"/>
            <a:ext cx="36099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/>
              <a:t>Non-Coding Sequence</a:t>
            </a:r>
          </a:p>
        </p:txBody>
      </p:sp>
      <p:sp>
        <p:nvSpPr>
          <p:cNvPr id="19538" name="Text Box 87"/>
          <p:cNvSpPr txBox="1">
            <a:spLocks noChangeArrowheads="1"/>
          </p:cNvSpPr>
          <p:nvPr/>
        </p:nvSpPr>
        <p:spPr bwMode="auto">
          <a:xfrm>
            <a:off x="385763" y="11113"/>
            <a:ext cx="8242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 b="1">
                <a:cs typeface="Arial" charset="0"/>
              </a:rPr>
              <a:t>Evolutionary conservation can find regulatory elements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  <p:bldP spid="3899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0" t="13818" r="34669" b="75497"/>
          <a:stretch>
            <a:fillRect/>
          </a:stretch>
        </p:blipFill>
        <p:spPr bwMode="auto">
          <a:xfrm>
            <a:off x="2152650" y="165100"/>
            <a:ext cx="57991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6"/>
          <p:cNvSpPr txBox="1">
            <a:spLocks noChangeArrowheads="1"/>
          </p:cNvSpPr>
          <p:nvPr/>
        </p:nvSpPr>
        <p:spPr bwMode="auto">
          <a:xfrm>
            <a:off x="2994025" y="6324600"/>
            <a:ext cx="3341688" cy="3762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http://ecrbrowser.dcode.org/</a:t>
            </a:r>
          </a:p>
        </p:txBody>
      </p:sp>
      <p:pic>
        <p:nvPicPr>
          <p:cNvPr id="2048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0" t="10097" r="1161" b="24263"/>
          <a:stretch>
            <a:fillRect/>
          </a:stretch>
        </p:blipFill>
        <p:spPr bwMode="auto">
          <a:xfrm>
            <a:off x="269875" y="1633538"/>
            <a:ext cx="8796338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76200" y="49213"/>
            <a:ext cx="89503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600" b="1">
                <a:effectLst>
                  <a:outerShdw blurRad="38100" dist="38100" dir="2700000" algn="tl">
                    <a:srgbClr val="C0C0C0"/>
                  </a:outerShdw>
                </a:effectLst>
              </a:rPr>
              <a:t>Combining comparative genomics &amp; TFBS</a:t>
            </a: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231775" y="2559050"/>
            <a:ext cx="84883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/>
              <a:t>6bp sequences can appear ~734,421 times in the human genome by chance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-152400" y="3268663"/>
            <a:ext cx="92170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/>
              <a:t>Conservation can be used as a filter to screen TFBS more likely to be functional</a:t>
            </a:r>
          </a:p>
        </p:txBody>
      </p:sp>
      <p:sp>
        <p:nvSpPr>
          <p:cNvPr id="75783" name="AutoShape 7"/>
          <p:cNvSpPr>
            <a:spLocks noChangeArrowheads="1"/>
          </p:cNvSpPr>
          <p:nvPr/>
        </p:nvSpPr>
        <p:spPr bwMode="auto">
          <a:xfrm>
            <a:off x="4379913" y="2981325"/>
            <a:ext cx="498475" cy="30797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5784" name="AutoShape 8"/>
          <p:cNvSpPr>
            <a:spLocks noChangeArrowheads="1"/>
          </p:cNvSpPr>
          <p:nvPr/>
        </p:nvSpPr>
        <p:spPr bwMode="auto">
          <a:xfrm>
            <a:off x="3535363" y="5133975"/>
            <a:ext cx="498475" cy="30797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5785" name="AutoShape 9"/>
          <p:cNvSpPr>
            <a:spLocks noChangeArrowheads="1"/>
          </p:cNvSpPr>
          <p:nvPr/>
        </p:nvSpPr>
        <p:spPr bwMode="auto">
          <a:xfrm>
            <a:off x="4956175" y="5133975"/>
            <a:ext cx="498475" cy="30797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538288" y="3635375"/>
            <a:ext cx="5529262" cy="1266825"/>
            <a:chOff x="969" y="2692"/>
            <a:chExt cx="3483" cy="798"/>
          </a:xfrm>
        </p:grpSpPr>
        <p:grpSp>
          <p:nvGrpSpPr>
            <p:cNvPr id="21527" name="Group 11"/>
            <p:cNvGrpSpPr>
              <a:grpSpLocks/>
            </p:cNvGrpSpPr>
            <p:nvPr/>
          </p:nvGrpSpPr>
          <p:grpSpPr bwMode="auto">
            <a:xfrm>
              <a:off x="1388" y="2760"/>
              <a:ext cx="3064" cy="730"/>
              <a:chOff x="1388" y="2760"/>
              <a:chExt cx="3064" cy="730"/>
            </a:xfrm>
          </p:grpSpPr>
          <p:sp>
            <p:nvSpPr>
              <p:cNvPr id="192515" name="Rectangle 3"/>
              <p:cNvSpPr>
                <a:spLocks noChangeArrowheads="1"/>
              </p:cNvSpPr>
              <p:nvPr/>
            </p:nvSpPr>
            <p:spPr bwMode="auto">
              <a:xfrm>
                <a:off x="1388" y="2760"/>
                <a:ext cx="3064" cy="19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400" b="1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ourier New" pitchFamily="49" charset="0"/>
                  </a:rPr>
                  <a:t>AGTTGCAAC          CGAGCAGTGGGAGC GGTGGGC T </a:t>
                </a:r>
              </a:p>
            </p:txBody>
          </p:sp>
          <p:sp>
            <p:nvSpPr>
              <p:cNvPr id="192534" name="Rectangle 22"/>
              <p:cNvSpPr>
                <a:spLocks noChangeArrowheads="1"/>
              </p:cNvSpPr>
              <p:nvPr/>
            </p:nvSpPr>
            <p:spPr bwMode="auto">
              <a:xfrm>
                <a:off x="1996" y="2760"/>
                <a:ext cx="78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400" b="1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ourier New" pitchFamily="49" charset="0"/>
                  </a:rPr>
                  <a:t>GGTTCAATCC</a:t>
                </a:r>
              </a:p>
            </p:txBody>
          </p:sp>
          <p:sp>
            <p:nvSpPr>
              <p:cNvPr id="192538" name="Rectangle 26"/>
              <p:cNvSpPr>
                <a:spLocks noChangeArrowheads="1"/>
              </p:cNvSpPr>
              <p:nvPr/>
            </p:nvSpPr>
            <p:spPr bwMode="auto">
              <a:xfrm>
                <a:off x="3600" y="2760"/>
                <a:ext cx="18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400" b="1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ourier New" pitchFamily="49" charset="0"/>
                  </a:rPr>
                  <a:t>A</a:t>
                </a:r>
              </a:p>
            </p:txBody>
          </p:sp>
          <p:sp>
            <p:nvSpPr>
              <p:cNvPr id="192539" name="Rectangle 27"/>
              <p:cNvSpPr>
                <a:spLocks noChangeArrowheads="1"/>
              </p:cNvSpPr>
              <p:nvPr/>
            </p:nvSpPr>
            <p:spPr bwMode="auto">
              <a:xfrm>
                <a:off x="4134" y="2760"/>
                <a:ext cx="18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400" b="1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ourier New" pitchFamily="49" charset="0"/>
                  </a:rPr>
                  <a:t>C</a:t>
                </a:r>
              </a:p>
            </p:txBody>
          </p:sp>
          <p:grpSp>
            <p:nvGrpSpPr>
              <p:cNvPr id="21533" name="Group 73"/>
              <p:cNvGrpSpPr>
                <a:grpSpLocks/>
              </p:cNvGrpSpPr>
              <p:nvPr/>
            </p:nvGrpSpPr>
            <p:grpSpPr bwMode="auto">
              <a:xfrm>
                <a:off x="3682" y="2920"/>
                <a:ext cx="544" cy="564"/>
                <a:chOff x="4797" y="1640"/>
                <a:chExt cx="544" cy="564"/>
              </a:xfrm>
            </p:grpSpPr>
            <p:sp>
              <p:nvSpPr>
                <p:cNvPr id="21540" name="Line 36"/>
                <p:cNvSpPr>
                  <a:spLocks noChangeShapeType="1"/>
                </p:cNvSpPr>
                <p:nvPr/>
              </p:nvSpPr>
              <p:spPr bwMode="auto">
                <a:xfrm>
                  <a:off x="4797" y="1640"/>
                  <a:ext cx="0" cy="564"/>
                </a:xfrm>
                <a:prstGeom prst="line">
                  <a:avLst/>
                </a:prstGeom>
                <a:noFill/>
                <a:ln w="28575">
                  <a:solidFill>
                    <a:srgbClr val="D6009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541" name="Line 37"/>
                <p:cNvSpPr>
                  <a:spLocks noChangeShapeType="1"/>
                </p:cNvSpPr>
                <p:nvPr/>
              </p:nvSpPr>
              <p:spPr bwMode="auto">
                <a:xfrm>
                  <a:off x="5341" y="1640"/>
                  <a:ext cx="0" cy="564"/>
                </a:xfrm>
                <a:prstGeom prst="line">
                  <a:avLst/>
                </a:prstGeom>
                <a:noFill/>
                <a:ln w="28575">
                  <a:solidFill>
                    <a:srgbClr val="D6009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1534" name="Line 48"/>
              <p:cNvSpPr>
                <a:spLocks noChangeShapeType="1"/>
              </p:cNvSpPr>
              <p:nvPr/>
            </p:nvSpPr>
            <p:spPr bwMode="auto">
              <a:xfrm>
                <a:off x="2295" y="2920"/>
                <a:ext cx="0" cy="564"/>
              </a:xfrm>
              <a:prstGeom prst="line">
                <a:avLst/>
              </a:prstGeom>
              <a:noFill/>
              <a:ln w="28575">
                <a:solidFill>
                  <a:srgbClr val="D6009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35" name="Line 49"/>
              <p:cNvSpPr>
                <a:spLocks noChangeShapeType="1"/>
              </p:cNvSpPr>
              <p:nvPr/>
            </p:nvSpPr>
            <p:spPr bwMode="auto">
              <a:xfrm>
                <a:off x="2491" y="2920"/>
                <a:ext cx="0" cy="564"/>
              </a:xfrm>
              <a:prstGeom prst="line">
                <a:avLst/>
              </a:prstGeom>
              <a:noFill/>
              <a:ln w="28575">
                <a:solidFill>
                  <a:srgbClr val="D6009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36" name="Line 50"/>
              <p:cNvSpPr>
                <a:spLocks noChangeShapeType="1"/>
              </p:cNvSpPr>
              <p:nvPr/>
            </p:nvSpPr>
            <p:spPr bwMode="auto">
              <a:xfrm>
                <a:off x="2348" y="2926"/>
                <a:ext cx="0" cy="564"/>
              </a:xfrm>
              <a:prstGeom prst="line">
                <a:avLst/>
              </a:prstGeom>
              <a:noFill/>
              <a:ln w="28575">
                <a:solidFill>
                  <a:srgbClr val="D6009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37" name="Line 51"/>
              <p:cNvSpPr>
                <a:spLocks noChangeShapeType="1"/>
              </p:cNvSpPr>
              <p:nvPr/>
            </p:nvSpPr>
            <p:spPr bwMode="auto">
              <a:xfrm>
                <a:off x="2231" y="2920"/>
                <a:ext cx="0" cy="564"/>
              </a:xfrm>
              <a:prstGeom prst="line">
                <a:avLst/>
              </a:prstGeom>
              <a:noFill/>
              <a:ln w="28575">
                <a:solidFill>
                  <a:srgbClr val="D6009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38" name="Line 53"/>
              <p:cNvSpPr>
                <a:spLocks noChangeShapeType="1"/>
              </p:cNvSpPr>
              <p:nvPr/>
            </p:nvSpPr>
            <p:spPr bwMode="auto">
              <a:xfrm>
                <a:off x="2425" y="2920"/>
                <a:ext cx="0" cy="564"/>
              </a:xfrm>
              <a:prstGeom prst="line">
                <a:avLst/>
              </a:prstGeom>
              <a:noFill/>
              <a:ln w="28575">
                <a:solidFill>
                  <a:srgbClr val="D6009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39" name="Line 54"/>
              <p:cNvSpPr>
                <a:spLocks noChangeShapeType="1"/>
              </p:cNvSpPr>
              <p:nvPr/>
            </p:nvSpPr>
            <p:spPr bwMode="auto">
              <a:xfrm>
                <a:off x="2555" y="2920"/>
                <a:ext cx="0" cy="564"/>
              </a:xfrm>
              <a:prstGeom prst="line">
                <a:avLst/>
              </a:prstGeom>
              <a:noFill/>
              <a:ln w="28575">
                <a:solidFill>
                  <a:srgbClr val="D6009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21528" name="Picture 25" descr="fat mouse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" y="2692"/>
              <a:ext cx="444" cy="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1652588" y="4508500"/>
            <a:ext cx="5308600" cy="1009650"/>
            <a:chOff x="1041" y="3242"/>
            <a:chExt cx="3344" cy="636"/>
          </a:xfrm>
        </p:grpSpPr>
        <p:sp>
          <p:nvSpPr>
            <p:cNvPr id="192533" name="Rectangle 21"/>
            <p:cNvSpPr>
              <a:spLocks noChangeArrowheads="1"/>
            </p:cNvSpPr>
            <p:nvPr/>
          </p:nvSpPr>
          <p:spPr bwMode="auto">
            <a:xfrm>
              <a:off x="1996" y="3446"/>
              <a:ext cx="78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400" b="1">
                  <a:solidFill>
                    <a:srgbClr val="0099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urier New" pitchFamily="49" charset="0"/>
                </a:rPr>
                <a:t>CTTTCAATGG</a:t>
              </a:r>
            </a:p>
          </p:txBody>
        </p:sp>
        <p:sp>
          <p:nvSpPr>
            <p:cNvPr id="192536" name="Rectangle 24"/>
            <p:cNvSpPr>
              <a:spLocks noChangeArrowheads="1"/>
            </p:cNvSpPr>
            <p:nvPr/>
          </p:nvSpPr>
          <p:spPr bwMode="auto">
            <a:xfrm>
              <a:off x="3600" y="3446"/>
              <a:ext cx="18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400" b="1">
                  <a:solidFill>
                    <a:srgbClr val="0099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urier New" pitchFamily="49" charset="0"/>
                </a:rPr>
                <a:t>A</a:t>
              </a:r>
            </a:p>
          </p:txBody>
        </p:sp>
        <p:grpSp>
          <p:nvGrpSpPr>
            <p:cNvPr id="21522" name="Group 29"/>
            <p:cNvGrpSpPr>
              <a:grpSpLocks/>
            </p:cNvGrpSpPr>
            <p:nvPr/>
          </p:nvGrpSpPr>
          <p:grpSpPr bwMode="auto">
            <a:xfrm>
              <a:off x="1041" y="3242"/>
              <a:ext cx="3344" cy="636"/>
              <a:chOff x="1041" y="3242"/>
              <a:chExt cx="3344" cy="636"/>
            </a:xfrm>
          </p:grpSpPr>
          <p:sp>
            <p:nvSpPr>
              <p:cNvPr id="192516" name="Rectangle 4"/>
              <p:cNvSpPr>
                <a:spLocks noChangeArrowheads="1"/>
              </p:cNvSpPr>
              <p:nvPr/>
            </p:nvSpPr>
            <p:spPr bwMode="auto">
              <a:xfrm>
                <a:off x="1388" y="3447"/>
                <a:ext cx="2997" cy="19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1400" b="1">
                    <a:solidFill>
                      <a:srgbClr val="0099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ourier New" pitchFamily="49" charset="0"/>
                  </a:rPr>
                  <a:t>TACATTTCG          ACTGTTTCAATTCG CAACCCTCA</a:t>
                </a:r>
              </a:p>
            </p:txBody>
          </p:sp>
          <p:pic>
            <p:nvPicPr>
              <p:cNvPr id="21524" name="Picture 31" descr="human body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57" r="15356" b="1205"/>
              <a:stretch>
                <a:fillRect/>
              </a:stretch>
            </p:blipFill>
            <p:spPr bwMode="auto">
              <a:xfrm>
                <a:off x="1041" y="3242"/>
                <a:ext cx="326" cy="6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525" name="Line 32"/>
              <p:cNvSpPr>
                <a:spLocks noChangeShapeType="1"/>
              </p:cNvSpPr>
              <p:nvPr/>
            </p:nvSpPr>
            <p:spPr bwMode="auto">
              <a:xfrm>
                <a:off x="2203" y="3587"/>
                <a:ext cx="362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26" name="Line 33"/>
              <p:cNvSpPr>
                <a:spLocks noChangeShapeType="1"/>
              </p:cNvSpPr>
              <p:nvPr/>
            </p:nvSpPr>
            <p:spPr bwMode="auto">
              <a:xfrm>
                <a:off x="3074" y="3587"/>
                <a:ext cx="362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5810" name="Text Box 34"/>
          <p:cNvSpPr txBox="1">
            <a:spLocks noChangeArrowheads="1"/>
          </p:cNvSpPr>
          <p:nvPr/>
        </p:nvSpPr>
        <p:spPr bwMode="auto">
          <a:xfrm>
            <a:off x="2651125" y="5556250"/>
            <a:ext cx="2073275" cy="6096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600" b="1"/>
              <a:t>MORE likely  to be a functional TFBS</a:t>
            </a:r>
          </a:p>
        </p:txBody>
      </p:sp>
      <p:sp>
        <p:nvSpPr>
          <p:cNvPr id="75811" name="Text Box 35"/>
          <p:cNvSpPr txBox="1">
            <a:spLocks noChangeArrowheads="1"/>
          </p:cNvSpPr>
          <p:nvPr/>
        </p:nvSpPr>
        <p:spPr bwMode="auto">
          <a:xfrm>
            <a:off x="4840288" y="5556250"/>
            <a:ext cx="2073275" cy="6096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600" b="1"/>
              <a:t>LESS likely  to be a functional TFBS</a:t>
            </a:r>
          </a:p>
        </p:txBody>
      </p:sp>
      <p:grpSp>
        <p:nvGrpSpPr>
          <p:cNvPr id="21516" name="Group 43"/>
          <p:cNvGrpSpPr>
            <a:grpSpLocks/>
          </p:cNvGrpSpPr>
          <p:nvPr/>
        </p:nvGrpSpPr>
        <p:grpSpPr bwMode="auto">
          <a:xfrm>
            <a:off x="1028700" y="800100"/>
            <a:ext cx="7035800" cy="1189038"/>
            <a:chOff x="152400" y="1524000"/>
            <a:chExt cx="8538608" cy="1752600"/>
          </a:xfrm>
        </p:grpSpPr>
        <p:pic>
          <p:nvPicPr>
            <p:cNvPr id="21517" name="Picture 42" descr="TF bindi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83" r="24055" b="53951"/>
            <a:stretch>
              <a:fillRect/>
            </a:stretch>
          </p:blipFill>
          <p:spPr bwMode="auto">
            <a:xfrm>
              <a:off x="152400" y="1524000"/>
              <a:ext cx="8538608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Rectangle 45"/>
            <p:cNvSpPr/>
            <p:nvPr/>
          </p:nvSpPr>
          <p:spPr>
            <a:xfrm>
              <a:off x="5400407" y="1736933"/>
              <a:ext cx="1943921" cy="683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519" name="TextBox 46"/>
            <p:cNvSpPr txBox="1">
              <a:spLocks noChangeArrowheads="1"/>
            </p:cNvSpPr>
            <p:nvPr/>
          </p:nvSpPr>
          <p:spPr bwMode="auto">
            <a:xfrm>
              <a:off x="5570848" y="1895764"/>
              <a:ext cx="1404155" cy="461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sz="2400" b="1"/>
                <a:t>Gene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/>
      <p:bldP spid="75780" grpId="0"/>
      <p:bldP spid="75783" grpId="0" animBg="1"/>
      <p:bldP spid="75784" grpId="0" animBg="1"/>
      <p:bldP spid="75785" grpId="0" animBg="1"/>
      <p:bldP spid="75810" grpId="0" animBg="1"/>
      <p:bldP spid="758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0" t="13818" r="34669" b="75497"/>
          <a:stretch>
            <a:fillRect/>
          </a:stretch>
        </p:blipFill>
        <p:spPr bwMode="auto">
          <a:xfrm>
            <a:off x="2152650" y="165100"/>
            <a:ext cx="57991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6"/>
          <p:cNvSpPr txBox="1">
            <a:spLocks noChangeArrowheads="1"/>
          </p:cNvSpPr>
          <p:nvPr/>
        </p:nvSpPr>
        <p:spPr bwMode="auto">
          <a:xfrm>
            <a:off x="3067050" y="6324600"/>
            <a:ext cx="3341688" cy="3762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http://ecrbrowser.dcode.org/</a:t>
            </a:r>
          </a:p>
        </p:txBody>
      </p:sp>
      <p:pic>
        <p:nvPicPr>
          <p:cNvPr id="2253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0" t="10097" r="1161" b="24263"/>
          <a:stretch>
            <a:fillRect/>
          </a:stretch>
        </p:blipFill>
        <p:spPr bwMode="auto">
          <a:xfrm>
            <a:off x="269875" y="1633538"/>
            <a:ext cx="8796338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7" t="27402" r="35017" b="21605"/>
          <a:stretch>
            <a:fillRect/>
          </a:stretch>
        </p:blipFill>
        <p:spPr bwMode="auto">
          <a:xfrm>
            <a:off x="2997200" y="1624013"/>
            <a:ext cx="4416425" cy="441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9" name="Line 9"/>
          <p:cNvSpPr>
            <a:spLocks noChangeShapeType="1"/>
          </p:cNvSpPr>
          <p:nvPr/>
        </p:nvSpPr>
        <p:spPr bwMode="auto">
          <a:xfrm flipV="1">
            <a:off x="2114550" y="1662113"/>
            <a:ext cx="882650" cy="1382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70" name="Line 10"/>
          <p:cNvSpPr>
            <a:spLocks noChangeShapeType="1"/>
          </p:cNvSpPr>
          <p:nvPr/>
        </p:nvSpPr>
        <p:spPr bwMode="auto">
          <a:xfrm>
            <a:off x="2114550" y="3160713"/>
            <a:ext cx="882650" cy="2917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71" name="Rectangle 11"/>
          <p:cNvSpPr>
            <a:spLocks noChangeArrowheads="1"/>
          </p:cNvSpPr>
          <p:nvPr/>
        </p:nvSpPr>
        <p:spPr bwMode="auto">
          <a:xfrm>
            <a:off x="5110163" y="2852738"/>
            <a:ext cx="2111375" cy="1539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9" grpId="0" animBg="1"/>
      <p:bldP spid="92170" grpId="0" animBg="1"/>
      <p:bldP spid="9217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347663" y="87313"/>
            <a:ext cx="8604250" cy="677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cs typeface="Arial" charset="0"/>
              </a:rPr>
              <a:t>AGGAAGGGAAAGCGCAAGAGAGAGCGCACACGCACACACCCGCCGCGCGCACTCGCGCACGGACCCGCACGGGGACAGCTCGGAAGTCATCAGTTCCATGGGCGAATGCTGCTGCTGGCGAGATGTCTGCTGCTAGTCCTCGTCTCCTCGCTGCGGTATGCTCGGGACTGGCGTGCGGACCGGGCAGGGGGTTCGGGAAGAGGAGGCACCCCAAAAAGCTGACCCCTTTAGCCTACAAGCAGTTTATCCCCAATGTGGCCGAGAAGACCCTAGGCGCCAGCGGAAGGTATGAAGGGAAGATCTCCAGAAACTCCGAGCGATTTAAGGAACTCACCCCCAATTACAACCCCGACATCATATTTAAGGATGAAGAAAACACCGGAGCGGACAGGCTGATGACTCAGTAGGAACCCAGCGCCGGGGCGTGGAATGTGTGGCTTTCCAGGGGGTTACGAGAAGCCGAACACTTCCAGACTTAACTCTGTTTGCTCTTCGGGCAGATGAAGGTGATTTCACCCGCTCCTTCCCCACCCACCTGCCCGCCCCCCATTCTTCCTCTTCCTGGAGGAGAATGGAGGTCAAGGGTCCAGCTGGAGAAGTTAGGGTGTGGTGGGGGTGAGGACGGTAACAGACGTGGTTCATTATGGCCTGATTTGATGAGTCTTGCTACAATGGCCTTCCCCATCCTACCTCTGCCTGGCTTGTAACTTGGGGAGACCTTCACTTTGGGGGCGTCGGCCCTTTCCAGTCAGGAGTGGAAATGGAAGGAGAGGCTGGGAATCCCCCTCCCACAAACATGAAGTGGTCTCCTGGTACTGTACGAACGAACGAACGTAGCCTTGGGCTTGGAGCTCAGAGCCCCCACGTTTCCCGTTGCCTCTGTGGTTTTCTTTCCACCACTACCCCCACCCTGCACCTCCCCACCAAAGAATTCTCAACTGGAAAAGCCAGGAGGCGGTTCTGACAAAAGGCAGGGGCTCCAGGGGAGACTCCCCCGTCCCTGGGTGGCTGGCTGTATCGCAGAGCTGGCTTTGCGATTGCGTGTCCGCAATTGTGCCCATCAGAGTGTGAATGTATTGATATTTCTTTAAGGAAGCTCTTTCGTTCTTCCAAGCCCGAGGTACCTTAGGGGAGGGACTTAGAACTTATTGGCATTGCATCACTTTAGTTTTCAACCTGCTTGCATAAGAATTAAGAGCGAATAAATATTAGTGTGGGGGGAGGGGAAGCTAAGCAAAATATGAATTCCTCTCTCTCTCCCCACCTCCTTTGAGATTTCTGAGCTGCCAATCTCCCAGCCAATTCTAGACTTTCTGAAACTCCATGCACGTATAACTGAAGCCAGAAATGGGTTTCCTTGCAAATATAGGTCAACATCCTTTTTATTGCCCTATTAAAATATTCAAGTCCTACCTTTAGGGCTAGGTGCGTACAGCGGCTGATGGAGTGGCGCTGGTGGGGCGCAAGTGCAGGGGGAGGGTACTGACGGCAGAGAGAGAGGAGCTACCTCCGTGCCGCCCTGCTTCCCGACCCGATTCCCAGGCTTGCTTGAGGCCGAGAAAGGCGAGGGGCAGGCAAGGTAGCCTGCTCCAGCTGTCGGAAGGGAGAGGAATGGGAAATGGTCCTGATTTCCTTGCTCTCCCTCATCTGCTCCCGACCACCTTAAATCTGGACCGCGAGTGTGGACGCGCGCGCCAGTGCCAGACAGCAGCGCGATCCACAATTAACTCTGCACGGGCCATGGGGTGCCCGTTGCGTGCAGCTGGCTGGAGGGAGTTCTCCGGCTAGCCCGAGGCGCCCATCCTCTCGTCACCCTCACTCCCCGCGGAGGAGGGGCCTTGCCAGGGTCCCTCGGAACCCGAGAGGAGGGAGGCACTGCGGAGACAGCGGCGGGGGCGTGGATACCCGAGGTCCCAGAGCCAGAGTGGGTCAGCTTCTGACCTGCTCTGCGGGTGACCAATACCGCAGAAGGGGTCCTGGGCTCGCACACCTTCCCAGGGCTTGAGCCTTGCAGCCCTGCTGCAATAACTACCCGTGATTTATTAGCTAGCGTACTA</a:t>
            </a:r>
            <a:endParaRPr lang="en-US" altLang="en-US" sz="1400">
              <a:cs typeface="Arial" charset="0"/>
            </a:endParaRP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693738" y="88900"/>
            <a:ext cx="6604000" cy="6451600"/>
            <a:chOff x="693463" y="88205"/>
            <a:chExt cx="6604987" cy="6451600"/>
          </a:xfrm>
        </p:grpSpPr>
        <p:grpSp>
          <p:nvGrpSpPr>
            <p:cNvPr id="5124" name="Group 4"/>
            <p:cNvGrpSpPr>
              <a:grpSpLocks/>
            </p:cNvGrpSpPr>
            <p:nvPr/>
          </p:nvGrpSpPr>
          <p:grpSpPr bwMode="auto">
            <a:xfrm>
              <a:off x="693463" y="88205"/>
              <a:ext cx="4492625" cy="3687762"/>
              <a:chOff x="485" y="32"/>
              <a:chExt cx="2830" cy="2323"/>
            </a:xfrm>
          </p:grpSpPr>
          <p:grpSp>
            <p:nvGrpSpPr>
              <p:cNvPr id="5135" name="Group 5"/>
              <p:cNvGrpSpPr>
                <a:grpSpLocks/>
              </p:cNvGrpSpPr>
              <p:nvPr/>
            </p:nvGrpSpPr>
            <p:grpSpPr bwMode="auto">
              <a:xfrm>
                <a:off x="485" y="32"/>
                <a:ext cx="2709" cy="967"/>
                <a:chOff x="485" y="32"/>
                <a:chExt cx="2709" cy="967"/>
              </a:xfrm>
            </p:grpSpPr>
            <p:sp>
              <p:nvSpPr>
                <p:cNvPr id="5140" name="Rectangle 6"/>
                <p:cNvSpPr>
                  <a:spLocks noChangeArrowheads="1"/>
                </p:cNvSpPr>
                <p:nvPr/>
              </p:nvSpPr>
              <p:spPr bwMode="auto">
                <a:xfrm>
                  <a:off x="2952" y="201"/>
                  <a:ext cx="242" cy="132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grpSp>
              <p:nvGrpSpPr>
                <p:cNvPr id="5141" name="Group 7"/>
                <p:cNvGrpSpPr>
                  <a:grpSpLocks/>
                </p:cNvGrpSpPr>
                <p:nvPr/>
              </p:nvGrpSpPr>
              <p:grpSpPr bwMode="auto">
                <a:xfrm>
                  <a:off x="485" y="32"/>
                  <a:ext cx="532" cy="967"/>
                  <a:chOff x="485" y="32"/>
                  <a:chExt cx="532" cy="967"/>
                </a:xfrm>
              </p:grpSpPr>
              <p:grpSp>
                <p:nvGrpSpPr>
                  <p:cNvPr id="5142" name="Group 8"/>
                  <p:cNvGrpSpPr>
                    <a:grpSpLocks/>
                  </p:cNvGrpSpPr>
                  <p:nvPr/>
                </p:nvGrpSpPr>
                <p:grpSpPr bwMode="auto">
                  <a:xfrm>
                    <a:off x="485" y="32"/>
                    <a:ext cx="121" cy="170"/>
                    <a:chOff x="485" y="32"/>
                    <a:chExt cx="121" cy="170"/>
                  </a:xfrm>
                </p:grpSpPr>
                <p:sp>
                  <p:nvSpPr>
                    <p:cNvPr id="5147" name="Line 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5" y="32"/>
                      <a:ext cx="0" cy="17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33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48" name="Line 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5" y="32"/>
                      <a:ext cx="121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33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49" name="Line 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5" y="202"/>
                      <a:ext cx="121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33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143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896" y="854"/>
                    <a:ext cx="121" cy="145"/>
                    <a:chOff x="1065" y="854"/>
                    <a:chExt cx="121" cy="145"/>
                  </a:xfrm>
                </p:grpSpPr>
                <p:sp>
                  <p:nvSpPr>
                    <p:cNvPr id="5144" name="Line 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86" y="854"/>
                      <a:ext cx="0" cy="145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33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45" name="Line 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065" y="854"/>
                      <a:ext cx="121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33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46" name="Line 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065" y="999"/>
                      <a:ext cx="121" cy="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003399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5136" name="Group 16"/>
              <p:cNvGrpSpPr>
                <a:grpSpLocks/>
              </p:cNvGrpSpPr>
              <p:nvPr/>
            </p:nvGrpSpPr>
            <p:grpSpPr bwMode="auto">
              <a:xfrm>
                <a:off x="3194" y="2185"/>
                <a:ext cx="121" cy="170"/>
                <a:chOff x="121" y="32"/>
                <a:chExt cx="121" cy="170"/>
              </a:xfrm>
            </p:grpSpPr>
            <p:sp>
              <p:nvSpPr>
                <p:cNvPr id="5137" name="Line 17"/>
                <p:cNvSpPr>
                  <a:spLocks noChangeShapeType="1"/>
                </p:cNvSpPr>
                <p:nvPr/>
              </p:nvSpPr>
              <p:spPr bwMode="auto">
                <a:xfrm>
                  <a:off x="121" y="32"/>
                  <a:ext cx="0" cy="170"/>
                </a:xfrm>
                <a:prstGeom prst="line">
                  <a:avLst/>
                </a:prstGeom>
                <a:noFill/>
                <a:ln w="38100">
                  <a:solidFill>
                    <a:srgbClr val="0033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38" name="Line 18"/>
                <p:cNvSpPr>
                  <a:spLocks noChangeShapeType="1"/>
                </p:cNvSpPr>
                <p:nvPr/>
              </p:nvSpPr>
              <p:spPr bwMode="auto">
                <a:xfrm>
                  <a:off x="121" y="32"/>
                  <a:ext cx="121" cy="0"/>
                </a:xfrm>
                <a:prstGeom prst="line">
                  <a:avLst/>
                </a:prstGeom>
                <a:noFill/>
                <a:ln w="38100">
                  <a:solidFill>
                    <a:srgbClr val="0033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39" name="Line 19"/>
                <p:cNvSpPr>
                  <a:spLocks noChangeShapeType="1"/>
                </p:cNvSpPr>
                <p:nvPr/>
              </p:nvSpPr>
              <p:spPr bwMode="auto">
                <a:xfrm>
                  <a:off x="121" y="202"/>
                  <a:ext cx="121" cy="0"/>
                </a:xfrm>
                <a:prstGeom prst="line">
                  <a:avLst/>
                </a:prstGeom>
                <a:noFill/>
                <a:ln w="38100">
                  <a:solidFill>
                    <a:srgbClr val="0033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5125" name="Group 20"/>
            <p:cNvGrpSpPr>
              <a:grpSpLocks/>
            </p:cNvGrpSpPr>
            <p:nvPr/>
          </p:nvGrpSpPr>
          <p:grpSpPr bwMode="auto">
            <a:xfrm>
              <a:off x="3611288" y="6076255"/>
              <a:ext cx="998538" cy="463550"/>
              <a:chOff x="2323" y="3804"/>
              <a:chExt cx="629" cy="292"/>
            </a:xfrm>
          </p:grpSpPr>
          <p:sp>
            <p:nvSpPr>
              <p:cNvPr id="5130" name="Rectangle 21"/>
              <p:cNvSpPr>
                <a:spLocks noChangeArrowheads="1"/>
              </p:cNvSpPr>
              <p:nvPr/>
            </p:nvSpPr>
            <p:spPr bwMode="auto">
              <a:xfrm>
                <a:off x="2710" y="3950"/>
                <a:ext cx="242" cy="146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grpSp>
            <p:nvGrpSpPr>
              <p:cNvPr id="5131" name="Group 22"/>
              <p:cNvGrpSpPr>
                <a:grpSpLocks/>
              </p:cNvGrpSpPr>
              <p:nvPr/>
            </p:nvGrpSpPr>
            <p:grpSpPr bwMode="auto">
              <a:xfrm>
                <a:off x="2323" y="3804"/>
                <a:ext cx="121" cy="170"/>
                <a:chOff x="508" y="55"/>
                <a:chExt cx="121" cy="170"/>
              </a:xfrm>
            </p:grpSpPr>
            <p:sp>
              <p:nvSpPr>
                <p:cNvPr id="5132" name="Line 23"/>
                <p:cNvSpPr>
                  <a:spLocks noChangeShapeType="1"/>
                </p:cNvSpPr>
                <p:nvPr/>
              </p:nvSpPr>
              <p:spPr bwMode="auto">
                <a:xfrm>
                  <a:off x="508" y="55"/>
                  <a:ext cx="0" cy="170"/>
                </a:xfrm>
                <a:prstGeom prst="line">
                  <a:avLst/>
                </a:prstGeom>
                <a:noFill/>
                <a:ln w="38100">
                  <a:solidFill>
                    <a:srgbClr val="0033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33" name="Line 24"/>
                <p:cNvSpPr>
                  <a:spLocks noChangeShapeType="1"/>
                </p:cNvSpPr>
                <p:nvPr/>
              </p:nvSpPr>
              <p:spPr bwMode="auto">
                <a:xfrm>
                  <a:off x="508" y="55"/>
                  <a:ext cx="121" cy="0"/>
                </a:xfrm>
                <a:prstGeom prst="line">
                  <a:avLst/>
                </a:prstGeom>
                <a:noFill/>
                <a:ln w="38100">
                  <a:solidFill>
                    <a:srgbClr val="0033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34" name="Line 25"/>
                <p:cNvSpPr>
                  <a:spLocks noChangeShapeType="1"/>
                </p:cNvSpPr>
                <p:nvPr/>
              </p:nvSpPr>
              <p:spPr bwMode="auto">
                <a:xfrm>
                  <a:off x="508" y="225"/>
                  <a:ext cx="121" cy="0"/>
                </a:xfrm>
                <a:prstGeom prst="line">
                  <a:avLst/>
                </a:prstGeom>
                <a:noFill/>
                <a:ln w="38100">
                  <a:solidFill>
                    <a:srgbClr val="0033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5126" name="Group 26"/>
            <p:cNvGrpSpPr>
              <a:grpSpLocks/>
            </p:cNvGrpSpPr>
            <p:nvPr/>
          </p:nvGrpSpPr>
          <p:grpSpPr bwMode="auto">
            <a:xfrm>
              <a:off x="7106362" y="4618930"/>
              <a:ext cx="192088" cy="230187"/>
              <a:chOff x="1331" y="878"/>
              <a:chExt cx="121" cy="145"/>
            </a:xfrm>
          </p:grpSpPr>
          <p:sp>
            <p:nvSpPr>
              <p:cNvPr id="5127" name="Line 27"/>
              <p:cNvSpPr>
                <a:spLocks noChangeShapeType="1"/>
              </p:cNvSpPr>
              <p:nvPr/>
            </p:nvSpPr>
            <p:spPr bwMode="auto">
              <a:xfrm>
                <a:off x="1452" y="878"/>
                <a:ext cx="0" cy="145"/>
              </a:xfrm>
              <a:prstGeom prst="line">
                <a:avLst/>
              </a:prstGeom>
              <a:noFill/>
              <a:ln w="38100">
                <a:solidFill>
                  <a:srgbClr val="00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8" name="Line 28"/>
              <p:cNvSpPr>
                <a:spLocks noChangeShapeType="1"/>
              </p:cNvSpPr>
              <p:nvPr/>
            </p:nvSpPr>
            <p:spPr bwMode="auto">
              <a:xfrm>
                <a:off x="1331" y="878"/>
                <a:ext cx="121" cy="0"/>
              </a:xfrm>
              <a:prstGeom prst="line">
                <a:avLst/>
              </a:prstGeom>
              <a:noFill/>
              <a:ln w="38100">
                <a:solidFill>
                  <a:srgbClr val="00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9" name="Line 29"/>
              <p:cNvSpPr>
                <a:spLocks noChangeShapeType="1"/>
              </p:cNvSpPr>
              <p:nvPr/>
            </p:nvSpPr>
            <p:spPr bwMode="auto">
              <a:xfrm>
                <a:off x="1331" y="1023"/>
                <a:ext cx="121" cy="0"/>
              </a:xfrm>
              <a:prstGeom prst="line">
                <a:avLst/>
              </a:prstGeom>
              <a:noFill/>
              <a:ln w="38100">
                <a:solidFill>
                  <a:srgbClr val="00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dcode.org/get_img.php?tool=rvista&amp;id=rPic.1340251997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8" r="38576"/>
          <a:stretch>
            <a:fillRect/>
          </a:stretch>
        </p:blipFill>
        <p:spPr bwMode="auto">
          <a:xfrm>
            <a:off x="323850" y="1016000"/>
            <a:ext cx="8523288" cy="428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615950" y="125413"/>
            <a:ext cx="787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/>
              <a:t>Annotating new sequences/genomes</a:t>
            </a:r>
          </a:p>
        </p:txBody>
      </p:sp>
      <p:pic>
        <p:nvPicPr>
          <p:cNvPr id="119814" name="Picture 6" descr="Alien test 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5" t="1093" r="32576" b="2045"/>
          <a:stretch>
            <a:fillRect/>
          </a:stretch>
        </p:blipFill>
        <p:spPr bwMode="auto">
          <a:xfrm>
            <a:off x="693738" y="817563"/>
            <a:ext cx="1095375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5" name="Picture 7" descr="blend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13" y="1585913"/>
            <a:ext cx="1622425" cy="180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6" name="AutoShape 8"/>
          <p:cNvSpPr>
            <a:spLocks noChangeArrowheads="1"/>
          </p:cNvSpPr>
          <p:nvPr/>
        </p:nvSpPr>
        <p:spPr bwMode="auto">
          <a:xfrm>
            <a:off x="2036763" y="2084388"/>
            <a:ext cx="2035175" cy="884237"/>
          </a:xfrm>
          <a:prstGeom prst="rightArrow">
            <a:avLst>
              <a:gd name="adj1" fmla="val 50000"/>
              <a:gd name="adj2" fmla="val 57540"/>
            </a:avLst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Make DNA</a:t>
            </a:r>
          </a:p>
        </p:txBody>
      </p:sp>
      <p:grpSp>
        <p:nvGrpSpPr>
          <p:cNvPr id="2" name="Group 80"/>
          <p:cNvGrpSpPr>
            <a:grpSpLocks/>
          </p:cNvGrpSpPr>
          <p:nvPr/>
        </p:nvGrpSpPr>
        <p:grpSpPr bwMode="auto">
          <a:xfrm>
            <a:off x="769938" y="3582988"/>
            <a:ext cx="6332537" cy="2803525"/>
            <a:chOff x="485" y="2257"/>
            <a:chExt cx="3989" cy="1766"/>
          </a:xfrm>
        </p:grpSpPr>
        <p:sp>
          <p:nvSpPr>
            <p:cNvPr id="24583" name="AutoShape 11"/>
            <p:cNvSpPr>
              <a:spLocks noChangeArrowheads="1"/>
            </p:cNvSpPr>
            <p:nvPr/>
          </p:nvSpPr>
          <p:spPr bwMode="auto">
            <a:xfrm>
              <a:off x="2348" y="2257"/>
              <a:ext cx="1645" cy="605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66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b="1"/>
                <a:t>Compare</a:t>
              </a:r>
            </a:p>
            <a:p>
              <a:pPr algn="ctr" eaLnBrk="1" hangingPunct="1"/>
              <a:r>
                <a:rPr lang="en-US" altLang="en-US" b="1"/>
                <a:t>DNA</a:t>
              </a:r>
            </a:p>
          </p:txBody>
        </p:sp>
        <p:sp>
          <p:nvSpPr>
            <p:cNvPr id="192515" name="Rectangle 3"/>
            <p:cNvSpPr>
              <a:spLocks noChangeArrowheads="1"/>
            </p:cNvSpPr>
            <p:nvPr/>
          </p:nvSpPr>
          <p:spPr bwMode="auto">
            <a:xfrm>
              <a:off x="1477" y="3120"/>
              <a:ext cx="2997" cy="19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urier New" pitchFamily="49" charset="0"/>
                </a:rPr>
                <a:t>TACATTTCG          ACTGTATCGCCTCG CAACCCT A</a:t>
              </a:r>
            </a:p>
          </p:txBody>
        </p:sp>
        <p:sp>
          <p:nvSpPr>
            <p:cNvPr id="192516" name="Rectangle 4"/>
            <p:cNvSpPr>
              <a:spLocks noChangeArrowheads="1"/>
            </p:cNvSpPr>
            <p:nvPr/>
          </p:nvSpPr>
          <p:spPr bwMode="auto">
            <a:xfrm>
              <a:off x="1477" y="3807"/>
              <a:ext cx="2997" cy="19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400" b="1">
                  <a:solidFill>
                    <a:srgbClr val="0099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urier New" pitchFamily="49" charset="0"/>
                </a:rPr>
                <a:t>TACATTTCG          ACTGTATCGCCTCG CAACCCT A</a:t>
              </a:r>
            </a:p>
          </p:txBody>
        </p:sp>
        <p:sp>
          <p:nvSpPr>
            <p:cNvPr id="192533" name="Rectangle 21"/>
            <p:cNvSpPr>
              <a:spLocks noChangeArrowheads="1"/>
            </p:cNvSpPr>
            <p:nvPr/>
          </p:nvSpPr>
          <p:spPr bwMode="auto">
            <a:xfrm>
              <a:off x="2085" y="3806"/>
              <a:ext cx="78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400" b="1">
                  <a:solidFill>
                    <a:srgbClr val="0099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urier New" pitchFamily="49" charset="0"/>
                </a:rPr>
                <a:t>CTATAAATGC</a:t>
              </a:r>
            </a:p>
          </p:txBody>
        </p:sp>
        <p:sp>
          <p:nvSpPr>
            <p:cNvPr id="192534" name="Rectangle 22"/>
            <p:cNvSpPr>
              <a:spLocks noChangeArrowheads="1"/>
            </p:cNvSpPr>
            <p:nvPr/>
          </p:nvSpPr>
          <p:spPr bwMode="auto">
            <a:xfrm>
              <a:off x="2085" y="3120"/>
              <a:ext cx="78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urier New" pitchFamily="49" charset="0"/>
                </a:rPr>
                <a:t>CTATAAATGC</a:t>
              </a:r>
            </a:p>
          </p:txBody>
        </p:sp>
        <p:sp>
          <p:nvSpPr>
            <p:cNvPr id="192536" name="Rectangle 24"/>
            <p:cNvSpPr>
              <a:spLocks noChangeArrowheads="1"/>
            </p:cNvSpPr>
            <p:nvPr/>
          </p:nvSpPr>
          <p:spPr bwMode="auto">
            <a:xfrm>
              <a:off x="3689" y="3806"/>
              <a:ext cx="18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400" b="1">
                  <a:solidFill>
                    <a:srgbClr val="0099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urier New" pitchFamily="49" charset="0"/>
                </a:rPr>
                <a:t>A</a:t>
              </a:r>
            </a:p>
          </p:txBody>
        </p:sp>
        <p:sp>
          <p:nvSpPr>
            <p:cNvPr id="192537" name="Rectangle 25"/>
            <p:cNvSpPr>
              <a:spLocks noChangeArrowheads="1"/>
            </p:cNvSpPr>
            <p:nvPr/>
          </p:nvSpPr>
          <p:spPr bwMode="auto">
            <a:xfrm>
              <a:off x="4223" y="3806"/>
              <a:ext cx="18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400" b="1">
                  <a:solidFill>
                    <a:srgbClr val="0099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urier New" pitchFamily="49" charset="0"/>
                </a:rPr>
                <a:t>C</a:t>
              </a:r>
            </a:p>
          </p:txBody>
        </p:sp>
        <p:sp>
          <p:nvSpPr>
            <p:cNvPr id="192538" name="Rectangle 26"/>
            <p:cNvSpPr>
              <a:spLocks noChangeArrowheads="1"/>
            </p:cNvSpPr>
            <p:nvPr/>
          </p:nvSpPr>
          <p:spPr bwMode="auto">
            <a:xfrm>
              <a:off x="3689" y="3120"/>
              <a:ext cx="18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urier New" pitchFamily="49" charset="0"/>
                </a:rPr>
                <a:t>A</a:t>
              </a:r>
            </a:p>
          </p:txBody>
        </p:sp>
        <p:sp>
          <p:nvSpPr>
            <p:cNvPr id="192539" name="Rectangle 27"/>
            <p:cNvSpPr>
              <a:spLocks noChangeArrowheads="1"/>
            </p:cNvSpPr>
            <p:nvPr/>
          </p:nvSpPr>
          <p:spPr bwMode="auto">
            <a:xfrm>
              <a:off x="4223" y="3120"/>
              <a:ext cx="18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urier New" pitchFamily="49" charset="0"/>
                </a:rPr>
                <a:t>C</a:t>
              </a:r>
            </a:p>
          </p:txBody>
        </p:sp>
        <p:grpSp>
          <p:nvGrpSpPr>
            <p:cNvPr id="24592" name="Group 74"/>
            <p:cNvGrpSpPr>
              <a:grpSpLocks/>
            </p:cNvGrpSpPr>
            <p:nvPr/>
          </p:nvGrpSpPr>
          <p:grpSpPr bwMode="auto">
            <a:xfrm>
              <a:off x="2186" y="3280"/>
              <a:ext cx="594" cy="564"/>
              <a:chOff x="1010" y="380"/>
              <a:chExt cx="594" cy="564"/>
            </a:xfrm>
          </p:grpSpPr>
          <p:sp>
            <p:nvSpPr>
              <p:cNvPr id="24632" name="Line 46"/>
              <p:cNvSpPr>
                <a:spLocks noChangeShapeType="1"/>
              </p:cNvSpPr>
              <p:nvPr/>
            </p:nvSpPr>
            <p:spPr bwMode="auto">
              <a:xfrm>
                <a:off x="1545" y="380"/>
                <a:ext cx="0" cy="564"/>
              </a:xfrm>
              <a:prstGeom prst="line">
                <a:avLst/>
              </a:prstGeom>
              <a:noFill/>
              <a:ln w="28575">
                <a:solidFill>
                  <a:srgbClr val="D6009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33" name="Line 47"/>
              <p:cNvSpPr>
                <a:spLocks noChangeShapeType="1"/>
              </p:cNvSpPr>
              <p:nvPr/>
            </p:nvSpPr>
            <p:spPr bwMode="auto">
              <a:xfrm>
                <a:off x="1010" y="380"/>
                <a:ext cx="0" cy="564"/>
              </a:xfrm>
              <a:prstGeom prst="line">
                <a:avLst/>
              </a:prstGeom>
              <a:noFill/>
              <a:ln w="28575">
                <a:solidFill>
                  <a:srgbClr val="D6009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34" name="Line 48"/>
              <p:cNvSpPr>
                <a:spLocks noChangeShapeType="1"/>
              </p:cNvSpPr>
              <p:nvPr/>
            </p:nvSpPr>
            <p:spPr bwMode="auto">
              <a:xfrm>
                <a:off x="1208" y="380"/>
                <a:ext cx="0" cy="564"/>
              </a:xfrm>
              <a:prstGeom prst="line">
                <a:avLst/>
              </a:prstGeom>
              <a:noFill/>
              <a:ln w="28575">
                <a:solidFill>
                  <a:srgbClr val="D6009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35" name="Line 49"/>
              <p:cNvSpPr>
                <a:spLocks noChangeShapeType="1"/>
              </p:cNvSpPr>
              <p:nvPr/>
            </p:nvSpPr>
            <p:spPr bwMode="auto">
              <a:xfrm>
                <a:off x="1404" y="380"/>
                <a:ext cx="0" cy="564"/>
              </a:xfrm>
              <a:prstGeom prst="line">
                <a:avLst/>
              </a:prstGeom>
              <a:noFill/>
              <a:ln w="28575">
                <a:solidFill>
                  <a:srgbClr val="D6009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36" name="Line 50"/>
              <p:cNvSpPr>
                <a:spLocks noChangeShapeType="1"/>
              </p:cNvSpPr>
              <p:nvPr/>
            </p:nvSpPr>
            <p:spPr bwMode="auto">
              <a:xfrm>
                <a:off x="1071" y="380"/>
                <a:ext cx="0" cy="564"/>
              </a:xfrm>
              <a:prstGeom prst="line">
                <a:avLst/>
              </a:prstGeom>
              <a:noFill/>
              <a:ln w="28575">
                <a:solidFill>
                  <a:srgbClr val="D6009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37" name="Line 51"/>
              <p:cNvSpPr>
                <a:spLocks noChangeShapeType="1"/>
              </p:cNvSpPr>
              <p:nvPr/>
            </p:nvSpPr>
            <p:spPr bwMode="auto">
              <a:xfrm>
                <a:off x="1144" y="380"/>
                <a:ext cx="0" cy="564"/>
              </a:xfrm>
              <a:prstGeom prst="line">
                <a:avLst/>
              </a:prstGeom>
              <a:noFill/>
              <a:ln w="28575">
                <a:solidFill>
                  <a:srgbClr val="D6009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38" name="Line 52"/>
              <p:cNvSpPr>
                <a:spLocks noChangeShapeType="1"/>
              </p:cNvSpPr>
              <p:nvPr/>
            </p:nvSpPr>
            <p:spPr bwMode="auto">
              <a:xfrm>
                <a:off x="1268" y="380"/>
                <a:ext cx="0" cy="564"/>
              </a:xfrm>
              <a:prstGeom prst="line">
                <a:avLst/>
              </a:prstGeom>
              <a:noFill/>
              <a:ln w="28575">
                <a:solidFill>
                  <a:srgbClr val="D6009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39" name="Line 53"/>
              <p:cNvSpPr>
                <a:spLocks noChangeShapeType="1"/>
              </p:cNvSpPr>
              <p:nvPr/>
            </p:nvSpPr>
            <p:spPr bwMode="auto">
              <a:xfrm>
                <a:off x="1338" y="380"/>
                <a:ext cx="0" cy="564"/>
              </a:xfrm>
              <a:prstGeom prst="line">
                <a:avLst/>
              </a:prstGeom>
              <a:noFill/>
              <a:ln w="28575">
                <a:solidFill>
                  <a:srgbClr val="D6009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40" name="Line 54"/>
              <p:cNvSpPr>
                <a:spLocks noChangeShapeType="1"/>
              </p:cNvSpPr>
              <p:nvPr/>
            </p:nvSpPr>
            <p:spPr bwMode="auto">
              <a:xfrm>
                <a:off x="1468" y="380"/>
                <a:ext cx="0" cy="564"/>
              </a:xfrm>
              <a:prstGeom prst="line">
                <a:avLst/>
              </a:prstGeom>
              <a:noFill/>
              <a:ln w="28575">
                <a:solidFill>
                  <a:srgbClr val="D6009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41" name="Line 55"/>
              <p:cNvSpPr>
                <a:spLocks noChangeShapeType="1"/>
              </p:cNvSpPr>
              <p:nvPr/>
            </p:nvSpPr>
            <p:spPr bwMode="auto">
              <a:xfrm>
                <a:off x="1604" y="380"/>
                <a:ext cx="0" cy="564"/>
              </a:xfrm>
              <a:prstGeom prst="line">
                <a:avLst/>
              </a:prstGeom>
              <a:noFill/>
              <a:ln w="28575">
                <a:solidFill>
                  <a:srgbClr val="D6009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593" name="Group 74"/>
            <p:cNvGrpSpPr>
              <a:grpSpLocks/>
            </p:cNvGrpSpPr>
            <p:nvPr/>
          </p:nvGrpSpPr>
          <p:grpSpPr bwMode="auto">
            <a:xfrm>
              <a:off x="2783" y="3273"/>
              <a:ext cx="594" cy="564"/>
              <a:chOff x="1010" y="380"/>
              <a:chExt cx="594" cy="564"/>
            </a:xfrm>
          </p:grpSpPr>
          <p:sp>
            <p:nvSpPr>
              <p:cNvPr id="24622" name="Line 46"/>
              <p:cNvSpPr>
                <a:spLocks noChangeShapeType="1"/>
              </p:cNvSpPr>
              <p:nvPr/>
            </p:nvSpPr>
            <p:spPr bwMode="auto">
              <a:xfrm>
                <a:off x="1545" y="380"/>
                <a:ext cx="0" cy="564"/>
              </a:xfrm>
              <a:prstGeom prst="line">
                <a:avLst/>
              </a:prstGeom>
              <a:noFill/>
              <a:ln w="28575">
                <a:solidFill>
                  <a:srgbClr val="D6009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23" name="Line 47"/>
              <p:cNvSpPr>
                <a:spLocks noChangeShapeType="1"/>
              </p:cNvSpPr>
              <p:nvPr/>
            </p:nvSpPr>
            <p:spPr bwMode="auto">
              <a:xfrm>
                <a:off x="1010" y="380"/>
                <a:ext cx="0" cy="564"/>
              </a:xfrm>
              <a:prstGeom prst="line">
                <a:avLst/>
              </a:prstGeom>
              <a:noFill/>
              <a:ln w="28575">
                <a:solidFill>
                  <a:srgbClr val="D6009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24" name="Line 48"/>
              <p:cNvSpPr>
                <a:spLocks noChangeShapeType="1"/>
              </p:cNvSpPr>
              <p:nvPr/>
            </p:nvSpPr>
            <p:spPr bwMode="auto">
              <a:xfrm>
                <a:off x="1208" y="380"/>
                <a:ext cx="0" cy="564"/>
              </a:xfrm>
              <a:prstGeom prst="line">
                <a:avLst/>
              </a:prstGeom>
              <a:noFill/>
              <a:ln w="28575">
                <a:solidFill>
                  <a:srgbClr val="D6009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25" name="Line 49"/>
              <p:cNvSpPr>
                <a:spLocks noChangeShapeType="1"/>
              </p:cNvSpPr>
              <p:nvPr/>
            </p:nvSpPr>
            <p:spPr bwMode="auto">
              <a:xfrm>
                <a:off x="1404" y="380"/>
                <a:ext cx="0" cy="564"/>
              </a:xfrm>
              <a:prstGeom prst="line">
                <a:avLst/>
              </a:prstGeom>
              <a:noFill/>
              <a:ln w="28575">
                <a:solidFill>
                  <a:srgbClr val="D6009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26" name="Line 50"/>
              <p:cNvSpPr>
                <a:spLocks noChangeShapeType="1"/>
              </p:cNvSpPr>
              <p:nvPr/>
            </p:nvSpPr>
            <p:spPr bwMode="auto">
              <a:xfrm>
                <a:off x="1071" y="380"/>
                <a:ext cx="0" cy="564"/>
              </a:xfrm>
              <a:prstGeom prst="line">
                <a:avLst/>
              </a:prstGeom>
              <a:noFill/>
              <a:ln w="28575">
                <a:solidFill>
                  <a:srgbClr val="D6009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27" name="Line 51"/>
              <p:cNvSpPr>
                <a:spLocks noChangeShapeType="1"/>
              </p:cNvSpPr>
              <p:nvPr/>
            </p:nvSpPr>
            <p:spPr bwMode="auto">
              <a:xfrm>
                <a:off x="1144" y="380"/>
                <a:ext cx="0" cy="564"/>
              </a:xfrm>
              <a:prstGeom prst="line">
                <a:avLst/>
              </a:prstGeom>
              <a:noFill/>
              <a:ln w="28575">
                <a:solidFill>
                  <a:srgbClr val="D6009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28" name="Line 52"/>
              <p:cNvSpPr>
                <a:spLocks noChangeShapeType="1"/>
              </p:cNvSpPr>
              <p:nvPr/>
            </p:nvSpPr>
            <p:spPr bwMode="auto">
              <a:xfrm>
                <a:off x="1268" y="380"/>
                <a:ext cx="0" cy="564"/>
              </a:xfrm>
              <a:prstGeom prst="line">
                <a:avLst/>
              </a:prstGeom>
              <a:noFill/>
              <a:ln w="28575">
                <a:solidFill>
                  <a:srgbClr val="D6009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29" name="Line 53"/>
              <p:cNvSpPr>
                <a:spLocks noChangeShapeType="1"/>
              </p:cNvSpPr>
              <p:nvPr/>
            </p:nvSpPr>
            <p:spPr bwMode="auto">
              <a:xfrm>
                <a:off x="1338" y="380"/>
                <a:ext cx="0" cy="564"/>
              </a:xfrm>
              <a:prstGeom prst="line">
                <a:avLst/>
              </a:prstGeom>
              <a:noFill/>
              <a:ln w="28575">
                <a:solidFill>
                  <a:srgbClr val="D6009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30" name="Line 54"/>
              <p:cNvSpPr>
                <a:spLocks noChangeShapeType="1"/>
              </p:cNvSpPr>
              <p:nvPr/>
            </p:nvSpPr>
            <p:spPr bwMode="auto">
              <a:xfrm>
                <a:off x="1468" y="380"/>
                <a:ext cx="0" cy="564"/>
              </a:xfrm>
              <a:prstGeom prst="line">
                <a:avLst/>
              </a:prstGeom>
              <a:noFill/>
              <a:ln w="28575">
                <a:solidFill>
                  <a:srgbClr val="D6009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31" name="Line 55"/>
              <p:cNvSpPr>
                <a:spLocks noChangeShapeType="1"/>
              </p:cNvSpPr>
              <p:nvPr/>
            </p:nvSpPr>
            <p:spPr bwMode="auto">
              <a:xfrm>
                <a:off x="1604" y="380"/>
                <a:ext cx="0" cy="564"/>
              </a:xfrm>
              <a:prstGeom prst="line">
                <a:avLst/>
              </a:prstGeom>
              <a:noFill/>
              <a:ln w="28575">
                <a:solidFill>
                  <a:srgbClr val="D6009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594" name="Group 74"/>
            <p:cNvGrpSpPr>
              <a:grpSpLocks/>
            </p:cNvGrpSpPr>
            <p:nvPr/>
          </p:nvGrpSpPr>
          <p:grpSpPr bwMode="auto">
            <a:xfrm>
              <a:off x="3436" y="3265"/>
              <a:ext cx="594" cy="564"/>
              <a:chOff x="1010" y="380"/>
              <a:chExt cx="594" cy="564"/>
            </a:xfrm>
          </p:grpSpPr>
          <p:sp>
            <p:nvSpPr>
              <p:cNvPr id="24612" name="Line 46"/>
              <p:cNvSpPr>
                <a:spLocks noChangeShapeType="1"/>
              </p:cNvSpPr>
              <p:nvPr/>
            </p:nvSpPr>
            <p:spPr bwMode="auto">
              <a:xfrm>
                <a:off x="1545" y="380"/>
                <a:ext cx="0" cy="564"/>
              </a:xfrm>
              <a:prstGeom prst="line">
                <a:avLst/>
              </a:prstGeom>
              <a:noFill/>
              <a:ln w="28575">
                <a:solidFill>
                  <a:srgbClr val="D6009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3" name="Line 47"/>
              <p:cNvSpPr>
                <a:spLocks noChangeShapeType="1"/>
              </p:cNvSpPr>
              <p:nvPr/>
            </p:nvSpPr>
            <p:spPr bwMode="auto">
              <a:xfrm>
                <a:off x="1010" y="380"/>
                <a:ext cx="0" cy="564"/>
              </a:xfrm>
              <a:prstGeom prst="line">
                <a:avLst/>
              </a:prstGeom>
              <a:noFill/>
              <a:ln w="28575">
                <a:solidFill>
                  <a:srgbClr val="D6009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4" name="Line 48"/>
              <p:cNvSpPr>
                <a:spLocks noChangeShapeType="1"/>
              </p:cNvSpPr>
              <p:nvPr/>
            </p:nvSpPr>
            <p:spPr bwMode="auto">
              <a:xfrm>
                <a:off x="1208" y="380"/>
                <a:ext cx="0" cy="564"/>
              </a:xfrm>
              <a:prstGeom prst="line">
                <a:avLst/>
              </a:prstGeom>
              <a:noFill/>
              <a:ln w="28575">
                <a:solidFill>
                  <a:srgbClr val="D6009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5" name="Line 49"/>
              <p:cNvSpPr>
                <a:spLocks noChangeShapeType="1"/>
              </p:cNvSpPr>
              <p:nvPr/>
            </p:nvSpPr>
            <p:spPr bwMode="auto">
              <a:xfrm>
                <a:off x="1404" y="380"/>
                <a:ext cx="0" cy="564"/>
              </a:xfrm>
              <a:prstGeom prst="line">
                <a:avLst/>
              </a:prstGeom>
              <a:noFill/>
              <a:ln w="28575">
                <a:solidFill>
                  <a:srgbClr val="D6009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6" name="Line 50"/>
              <p:cNvSpPr>
                <a:spLocks noChangeShapeType="1"/>
              </p:cNvSpPr>
              <p:nvPr/>
            </p:nvSpPr>
            <p:spPr bwMode="auto">
              <a:xfrm>
                <a:off x="1071" y="380"/>
                <a:ext cx="0" cy="564"/>
              </a:xfrm>
              <a:prstGeom prst="line">
                <a:avLst/>
              </a:prstGeom>
              <a:noFill/>
              <a:ln w="28575">
                <a:solidFill>
                  <a:srgbClr val="D6009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7" name="Line 51"/>
              <p:cNvSpPr>
                <a:spLocks noChangeShapeType="1"/>
              </p:cNvSpPr>
              <p:nvPr/>
            </p:nvSpPr>
            <p:spPr bwMode="auto">
              <a:xfrm>
                <a:off x="1144" y="380"/>
                <a:ext cx="0" cy="564"/>
              </a:xfrm>
              <a:prstGeom prst="line">
                <a:avLst/>
              </a:prstGeom>
              <a:noFill/>
              <a:ln w="28575">
                <a:solidFill>
                  <a:srgbClr val="D6009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8" name="Line 52"/>
              <p:cNvSpPr>
                <a:spLocks noChangeShapeType="1"/>
              </p:cNvSpPr>
              <p:nvPr/>
            </p:nvSpPr>
            <p:spPr bwMode="auto">
              <a:xfrm>
                <a:off x="1268" y="380"/>
                <a:ext cx="0" cy="564"/>
              </a:xfrm>
              <a:prstGeom prst="line">
                <a:avLst/>
              </a:prstGeom>
              <a:noFill/>
              <a:ln w="28575">
                <a:solidFill>
                  <a:srgbClr val="D6009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9" name="Line 53"/>
              <p:cNvSpPr>
                <a:spLocks noChangeShapeType="1"/>
              </p:cNvSpPr>
              <p:nvPr/>
            </p:nvSpPr>
            <p:spPr bwMode="auto">
              <a:xfrm>
                <a:off x="1338" y="380"/>
                <a:ext cx="0" cy="564"/>
              </a:xfrm>
              <a:prstGeom prst="line">
                <a:avLst/>
              </a:prstGeom>
              <a:noFill/>
              <a:ln w="28575">
                <a:solidFill>
                  <a:srgbClr val="D6009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20" name="Line 54"/>
              <p:cNvSpPr>
                <a:spLocks noChangeShapeType="1"/>
              </p:cNvSpPr>
              <p:nvPr/>
            </p:nvSpPr>
            <p:spPr bwMode="auto">
              <a:xfrm>
                <a:off x="1468" y="380"/>
                <a:ext cx="0" cy="564"/>
              </a:xfrm>
              <a:prstGeom prst="line">
                <a:avLst/>
              </a:prstGeom>
              <a:noFill/>
              <a:ln w="28575">
                <a:solidFill>
                  <a:srgbClr val="D6009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21" name="Line 55"/>
              <p:cNvSpPr>
                <a:spLocks noChangeShapeType="1"/>
              </p:cNvSpPr>
              <p:nvPr/>
            </p:nvSpPr>
            <p:spPr bwMode="auto">
              <a:xfrm>
                <a:off x="1604" y="380"/>
                <a:ext cx="0" cy="564"/>
              </a:xfrm>
              <a:prstGeom prst="line">
                <a:avLst/>
              </a:prstGeom>
              <a:noFill/>
              <a:ln w="28575">
                <a:solidFill>
                  <a:srgbClr val="D6009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4595" name="Line 47"/>
            <p:cNvSpPr>
              <a:spLocks noChangeShapeType="1"/>
            </p:cNvSpPr>
            <p:nvPr/>
          </p:nvSpPr>
          <p:spPr bwMode="auto">
            <a:xfrm>
              <a:off x="4065" y="3273"/>
              <a:ext cx="0" cy="564"/>
            </a:xfrm>
            <a:prstGeom prst="line">
              <a:avLst/>
            </a:prstGeom>
            <a:noFill/>
            <a:ln w="28575">
              <a:solidFill>
                <a:srgbClr val="D6009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6" name="Line 48"/>
            <p:cNvSpPr>
              <a:spLocks noChangeShapeType="1"/>
            </p:cNvSpPr>
            <p:nvPr/>
          </p:nvSpPr>
          <p:spPr bwMode="auto">
            <a:xfrm>
              <a:off x="4263" y="3273"/>
              <a:ext cx="0" cy="564"/>
            </a:xfrm>
            <a:prstGeom prst="line">
              <a:avLst/>
            </a:prstGeom>
            <a:noFill/>
            <a:ln w="28575">
              <a:solidFill>
                <a:srgbClr val="D6009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7" name="Line 50"/>
            <p:cNvSpPr>
              <a:spLocks noChangeShapeType="1"/>
            </p:cNvSpPr>
            <p:nvPr/>
          </p:nvSpPr>
          <p:spPr bwMode="auto">
            <a:xfrm>
              <a:off x="4126" y="3273"/>
              <a:ext cx="0" cy="564"/>
            </a:xfrm>
            <a:prstGeom prst="line">
              <a:avLst/>
            </a:prstGeom>
            <a:noFill/>
            <a:ln w="28575">
              <a:solidFill>
                <a:srgbClr val="D6009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8" name="Line 51"/>
            <p:cNvSpPr>
              <a:spLocks noChangeShapeType="1"/>
            </p:cNvSpPr>
            <p:nvPr/>
          </p:nvSpPr>
          <p:spPr bwMode="auto">
            <a:xfrm>
              <a:off x="4199" y="3273"/>
              <a:ext cx="0" cy="564"/>
            </a:xfrm>
            <a:prstGeom prst="line">
              <a:avLst/>
            </a:prstGeom>
            <a:noFill/>
            <a:ln w="28575">
              <a:solidFill>
                <a:srgbClr val="D6009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9" name="Line 52"/>
            <p:cNvSpPr>
              <a:spLocks noChangeShapeType="1"/>
            </p:cNvSpPr>
            <p:nvPr/>
          </p:nvSpPr>
          <p:spPr bwMode="auto">
            <a:xfrm>
              <a:off x="4323" y="3273"/>
              <a:ext cx="0" cy="564"/>
            </a:xfrm>
            <a:prstGeom prst="line">
              <a:avLst/>
            </a:prstGeom>
            <a:noFill/>
            <a:ln w="28575">
              <a:solidFill>
                <a:srgbClr val="D6009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0" name="Line 53"/>
            <p:cNvSpPr>
              <a:spLocks noChangeShapeType="1"/>
            </p:cNvSpPr>
            <p:nvPr/>
          </p:nvSpPr>
          <p:spPr bwMode="auto">
            <a:xfrm>
              <a:off x="4393" y="3273"/>
              <a:ext cx="0" cy="564"/>
            </a:xfrm>
            <a:prstGeom prst="line">
              <a:avLst/>
            </a:prstGeom>
            <a:noFill/>
            <a:ln w="28575">
              <a:solidFill>
                <a:srgbClr val="D6009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1" name="Line 46"/>
            <p:cNvSpPr>
              <a:spLocks noChangeShapeType="1"/>
            </p:cNvSpPr>
            <p:nvPr/>
          </p:nvSpPr>
          <p:spPr bwMode="auto">
            <a:xfrm>
              <a:off x="2060" y="3273"/>
              <a:ext cx="0" cy="564"/>
            </a:xfrm>
            <a:prstGeom prst="line">
              <a:avLst/>
            </a:prstGeom>
            <a:noFill/>
            <a:ln w="28575">
              <a:solidFill>
                <a:srgbClr val="D6009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2" name="Line 48"/>
            <p:cNvSpPr>
              <a:spLocks noChangeShapeType="1"/>
            </p:cNvSpPr>
            <p:nvPr/>
          </p:nvSpPr>
          <p:spPr bwMode="auto">
            <a:xfrm>
              <a:off x="1723" y="3273"/>
              <a:ext cx="0" cy="564"/>
            </a:xfrm>
            <a:prstGeom prst="line">
              <a:avLst/>
            </a:prstGeom>
            <a:noFill/>
            <a:ln w="28575">
              <a:solidFill>
                <a:srgbClr val="D6009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3" name="Line 49"/>
            <p:cNvSpPr>
              <a:spLocks noChangeShapeType="1"/>
            </p:cNvSpPr>
            <p:nvPr/>
          </p:nvSpPr>
          <p:spPr bwMode="auto">
            <a:xfrm>
              <a:off x="1919" y="3273"/>
              <a:ext cx="0" cy="564"/>
            </a:xfrm>
            <a:prstGeom prst="line">
              <a:avLst/>
            </a:prstGeom>
            <a:noFill/>
            <a:ln w="28575">
              <a:solidFill>
                <a:srgbClr val="D6009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4" name="Line 50"/>
            <p:cNvSpPr>
              <a:spLocks noChangeShapeType="1"/>
            </p:cNvSpPr>
            <p:nvPr/>
          </p:nvSpPr>
          <p:spPr bwMode="auto">
            <a:xfrm>
              <a:off x="1586" y="3273"/>
              <a:ext cx="0" cy="564"/>
            </a:xfrm>
            <a:prstGeom prst="line">
              <a:avLst/>
            </a:prstGeom>
            <a:noFill/>
            <a:ln w="28575">
              <a:solidFill>
                <a:srgbClr val="D6009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5" name="Line 51"/>
            <p:cNvSpPr>
              <a:spLocks noChangeShapeType="1"/>
            </p:cNvSpPr>
            <p:nvPr/>
          </p:nvSpPr>
          <p:spPr bwMode="auto">
            <a:xfrm>
              <a:off x="1659" y="3273"/>
              <a:ext cx="0" cy="564"/>
            </a:xfrm>
            <a:prstGeom prst="line">
              <a:avLst/>
            </a:prstGeom>
            <a:noFill/>
            <a:ln w="28575">
              <a:solidFill>
                <a:srgbClr val="D6009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6" name="Line 52"/>
            <p:cNvSpPr>
              <a:spLocks noChangeShapeType="1"/>
            </p:cNvSpPr>
            <p:nvPr/>
          </p:nvSpPr>
          <p:spPr bwMode="auto">
            <a:xfrm>
              <a:off x="1783" y="3273"/>
              <a:ext cx="0" cy="564"/>
            </a:xfrm>
            <a:prstGeom prst="line">
              <a:avLst/>
            </a:prstGeom>
            <a:noFill/>
            <a:ln w="28575">
              <a:solidFill>
                <a:srgbClr val="D6009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7" name="Line 53"/>
            <p:cNvSpPr>
              <a:spLocks noChangeShapeType="1"/>
            </p:cNvSpPr>
            <p:nvPr/>
          </p:nvSpPr>
          <p:spPr bwMode="auto">
            <a:xfrm>
              <a:off x="1853" y="3273"/>
              <a:ext cx="0" cy="564"/>
            </a:xfrm>
            <a:prstGeom prst="line">
              <a:avLst/>
            </a:prstGeom>
            <a:noFill/>
            <a:ln w="28575">
              <a:solidFill>
                <a:srgbClr val="D6009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8" name="Line 54"/>
            <p:cNvSpPr>
              <a:spLocks noChangeShapeType="1"/>
            </p:cNvSpPr>
            <p:nvPr/>
          </p:nvSpPr>
          <p:spPr bwMode="auto">
            <a:xfrm>
              <a:off x="1983" y="3273"/>
              <a:ext cx="0" cy="564"/>
            </a:xfrm>
            <a:prstGeom prst="line">
              <a:avLst/>
            </a:prstGeom>
            <a:noFill/>
            <a:ln w="28575">
              <a:solidFill>
                <a:srgbClr val="D6009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9" name="Line 55"/>
            <p:cNvSpPr>
              <a:spLocks noChangeShapeType="1"/>
            </p:cNvSpPr>
            <p:nvPr/>
          </p:nvSpPr>
          <p:spPr bwMode="auto">
            <a:xfrm>
              <a:off x="2119" y="3273"/>
              <a:ext cx="0" cy="564"/>
            </a:xfrm>
            <a:prstGeom prst="line">
              <a:avLst/>
            </a:prstGeom>
            <a:noFill/>
            <a:ln w="28575">
              <a:solidFill>
                <a:srgbClr val="D6009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10" name="Text Box 78"/>
            <p:cNvSpPr txBox="1">
              <a:spLocks noChangeArrowheads="1"/>
            </p:cNvSpPr>
            <p:nvPr/>
          </p:nvSpPr>
          <p:spPr bwMode="auto">
            <a:xfrm>
              <a:off x="485" y="3792"/>
              <a:ext cx="10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b="1"/>
                <a:t>Jellyfish GFP</a:t>
              </a:r>
            </a:p>
          </p:txBody>
        </p:sp>
        <p:sp>
          <p:nvSpPr>
            <p:cNvPr id="24611" name="Text Box 79"/>
            <p:cNvSpPr txBox="1">
              <a:spLocks noChangeArrowheads="1"/>
            </p:cNvSpPr>
            <p:nvPr/>
          </p:nvSpPr>
          <p:spPr bwMode="auto">
            <a:xfrm>
              <a:off x="486" y="3104"/>
              <a:ext cx="10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b="1"/>
                <a:t>Alien DNA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269875" y="49213"/>
            <a:ext cx="8874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How do we find these regulatory elements?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93675" y="2757488"/>
            <a:ext cx="88741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2. Comparative Genomics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193675" y="3824288"/>
            <a:ext cx="8874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3. Chromatin Immunoprecipitation (ChIP)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193675" y="1600200"/>
            <a:ext cx="8874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1. Transcription factor binding sites (TFBS)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79512" y="4725144"/>
            <a:ext cx="88741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smtClean="0"/>
              <a:t>4. DNase-</a:t>
            </a:r>
            <a:r>
              <a:rPr lang="en-US" altLang="en-US" sz="2800" b="1" dirty="0" err="1" smtClean="0"/>
              <a:t>seq</a:t>
            </a:r>
            <a:r>
              <a:rPr lang="en-US" altLang="en-US" sz="2800" b="1" dirty="0" smtClean="0"/>
              <a:t> or ATAC-</a:t>
            </a:r>
            <a:r>
              <a:rPr lang="en-US" altLang="en-US" sz="2800" b="1" dirty="0" err="1" smtClean="0"/>
              <a:t>seq</a:t>
            </a:r>
            <a:endParaRPr lang="en-US" alt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534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 u="sng" smtClean="0">
                <a:latin typeface="Arial Bold" pitchFamily="1" charset="0"/>
              </a:rPr>
              <a:t>Method		Prediction Rate	Tissue Specificity</a:t>
            </a:r>
            <a:endParaRPr lang="en-US" altLang="en-US" sz="1600" smtClean="0">
              <a:latin typeface="Arial Bold" pitchFamily="1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600" smtClean="0">
              <a:latin typeface="Arial Bold" pitchFamily="1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800" smtClean="0">
                <a:latin typeface="Arial Bold" pitchFamily="1" charset="0"/>
              </a:rPr>
              <a:t>Comparative genomics</a:t>
            </a:r>
            <a:r>
              <a:rPr lang="en-US" altLang="en-US" sz="1600" smtClean="0">
                <a:latin typeface="Arial Bold" pitchFamily="1" charset="0"/>
              </a:rPr>
              <a:t>		</a:t>
            </a:r>
            <a:r>
              <a:rPr lang="en-US" altLang="en-US" sz="1800" smtClean="0">
                <a:latin typeface="Arial Bold" pitchFamily="1" charset="0"/>
              </a:rPr>
              <a:t>20-50%			&lt;20%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600" smtClean="0">
              <a:latin typeface="Arial Bold" pitchFamily="1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800" smtClean="0">
              <a:latin typeface="Arial Bold" pitchFamily="1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800" smtClean="0">
                <a:latin typeface="Arial Bold" pitchFamily="1" charset="0"/>
              </a:rPr>
              <a:t>Comparative genomics		50-60%			20-50%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800" smtClean="0">
                <a:latin typeface="Arial Bold" pitchFamily="1" charset="0"/>
              </a:rPr>
              <a:t>             + TFBS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800" smtClean="0">
              <a:latin typeface="Arial Bold" pitchFamily="1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800" smtClean="0">
                <a:latin typeface="Arial Bold" pitchFamily="1" charset="0"/>
              </a:rPr>
              <a:t>ChIP-seq p300			87%			84%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600" smtClean="0">
                <a:latin typeface="Arial Bold" pitchFamily="1" charset="0"/>
              </a:rPr>
              <a:t>	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600" smtClean="0">
              <a:latin typeface="Arial Bold" pitchFamily="1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600" smtClean="0">
              <a:latin typeface="Arial Bold" pitchFamily="1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600" smtClean="0">
              <a:latin typeface="Arial Bold" pitchFamily="1" charset="0"/>
            </a:endParaRP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269875" y="49213"/>
            <a:ext cx="8874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ChIP-seq provides a major advancement</a:t>
            </a:r>
          </a:p>
        </p:txBody>
      </p:sp>
      <p:sp>
        <p:nvSpPr>
          <p:cNvPr id="26628" name="Text Box 6"/>
          <p:cNvSpPr txBox="1">
            <a:spLocks noChangeArrowheads="1"/>
          </p:cNvSpPr>
          <p:nvPr/>
        </p:nvSpPr>
        <p:spPr bwMode="auto">
          <a:xfrm>
            <a:off x="3200400" y="16002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/>
              <a:t>Enhancer</a:t>
            </a:r>
          </a:p>
        </p:txBody>
      </p:sp>
      <p:sp>
        <p:nvSpPr>
          <p:cNvPr id="26629" name="Text Box 7"/>
          <p:cNvSpPr txBox="1">
            <a:spLocks noChangeArrowheads="1"/>
          </p:cNvSpPr>
          <p:nvPr/>
        </p:nvSpPr>
        <p:spPr bwMode="auto">
          <a:xfrm>
            <a:off x="6096000" y="16002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/>
              <a:t>Enhancer</a:t>
            </a:r>
          </a:p>
        </p:txBody>
      </p:sp>
      <p:sp>
        <p:nvSpPr>
          <p:cNvPr id="6" name="Rectangle 5"/>
          <p:cNvSpPr/>
          <p:nvPr/>
        </p:nvSpPr>
        <p:spPr>
          <a:xfrm>
            <a:off x="215900" y="4292600"/>
            <a:ext cx="8496300" cy="5413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hIPse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" r="6047" b="79921"/>
          <a:stretch>
            <a:fillRect/>
          </a:stretch>
        </p:blipFill>
        <p:spPr bwMode="auto">
          <a:xfrm>
            <a:off x="82550" y="38100"/>
            <a:ext cx="6448425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ChIPse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2" r="6047" b="54108"/>
          <a:stretch>
            <a:fillRect/>
          </a:stretch>
        </p:blipFill>
        <p:spPr bwMode="auto">
          <a:xfrm>
            <a:off x="82550" y="1123950"/>
            <a:ext cx="6448425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ChIPse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26" r="6047" b="25581"/>
          <a:stretch>
            <a:fillRect/>
          </a:stretch>
        </p:blipFill>
        <p:spPr bwMode="auto">
          <a:xfrm>
            <a:off x="79375" y="2967038"/>
            <a:ext cx="6448425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ChIPse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29" r="6047" b="2458"/>
          <a:stretch>
            <a:fillRect/>
          </a:stretch>
        </p:blipFill>
        <p:spPr bwMode="auto">
          <a:xfrm>
            <a:off x="79375" y="5041900"/>
            <a:ext cx="6448425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 descr="mouseembryo_yell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0" y="0"/>
            <a:ext cx="1179513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</p:pic>
      <p:sp>
        <p:nvSpPr>
          <p:cNvPr id="27655" name="Line 7"/>
          <p:cNvSpPr>
            <a:spLocks noChangeShapeType="1"/>
          </p:cNvSpPr>
          <p:nvPr/>
        </p:nvSpPr>
        <p:spPr bwMode="auto">
          <a:xfrm>
            <a:off x="5967413" y="701675"/>
            <a:ext cx="0" cy="614363"/>
          </a:xfrm>
          <a:prstGeom prst="lin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>
            <a:off x="5314950" y="1085850"/>
            <a:ext cx="460375" cy="153988"/>
          </a:xfrm>
          <a:prstGeom prst="lin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104063" y="2273300"/>
            <a:ext cx="1728787" cy="2247900"/>
            <a:chOff x="4475" y="1432"/>
            <a:chExt cx="1089" cy="1416"/>
          </a:xfrm>
        </p:grpSpPr>
        <p:pic>
          <p:nvPicPr>
            <p:cNvPr id="27666" name="Picture 10" descr="tiling_array_tilted_sma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8" y="1595"/>
              <a:ext cx="995" cy="1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7" name="Text Box 11"/>
            <p:cNvSpPr txBox="1">
              <a:spLocks noChangeArrowheads="1"/>
            </p:cNvSpPr>
            <p:nvPr/>
          </p:nvSpPr>
          <p:spPr bwMode="auto">
            <a:xfrm>
              <a:off x="4475" y="1432"/>
              <a:ext cx="108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/>
                <a:t>2. CHIP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7104063" y="4445000"/>
            <a:ext cx="1922462" cy="2055813"/>
            <a:chOff x="4475" y="2800"/>
            <a:chExt cx="1211" cy="1295"/>
          </a:xfrm>
        </p:grpSpPr>
        <p:pic>
          <p:nvPicPr>
            <p:cNvPr id="27664" name="Picture 13" descr="solex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5" y="3042"/>
              <a:ext cx="1211" cy="1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5" name="Text Box 14"/>
            <p:cNvSpPr txBox="1">
              <a:spLocks noChangeArrowheads="1"/>
            </p:cNvSpPr>
            <p:nvPr/>
          </p:nvSpPr>
          <p:spPr bwMode="auto">
            <a:xfrm>
              <a:off x="4475" y="2800"/>
              <a:ext cx="108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/>
                <a:t>3. Seq</a:t>
              </a:r>
            </a:p>
          </p:txBody>
        </p:sp>
      </p:grpSp>
      <p:sp>
        <p:nvSpPr>
          <p:cNvPr id="27659" name="Text Box 15"/>
          <p:cNvSpPr txBox="1">
            <a:spLocks noChangeArrowheads="1"/>
          </p:cNvSpPr>
          <p:nvPr/>
        </p:nvSpPr>
        <p:spPr bwMode="auto">
          <a:xfrm>
            <a:off x="3765550" y="0"/>
            <a:ext cx="1536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ChIP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610100" y="220663"/>
            <a:ext cx="4222750" cy="1808162"/>
            <a:chOff x="2904" y="139"/>
            <a:chExt cx="2660" cy="1139"/>
          </a:xfrm>
        </p:grpSpPr>
        <p:pic>
          <p:nvPicPr>
            <p:cNvPr id="27661" name="Picture 17" descr="PCR Perkin Elme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8" y="356"/>
              <a:ext cx="976" cy="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2" name="Text Box 18"/>
            <p:cNvSpPr txBox="1">
              <a:spLocks noChangeArrowheads="1"/>
            </p:cNvSpPr>
            <p:nvPr/>
          </p:nvSpPr>
          <p:spPr bwMode="auto">
            <a:xfrm>
              <a:off x="4475" y="139"/>
              <a:ext cx="108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/>
                <a:t>1.qPCR</a:t>
              </a:r>
            </a:p>
          </p:txBody>
        </p:sp>
        <p:sp>
          <p:nvSpPr>
            <p:cNvPr id="27663" name="Text Box 19"/>
            <p:cNvSpPr txBox="1">
              <a:spLocks noChangeArrowheads="1"/>
            </p:cNvSpPr>
            <p:nvPr/>
          </p:nvSpPr>
          <p:spPr bwMode="auto">
            <a:xfrm>
              <a:off x="2904" y="297"/>
              <a:ext cx="43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altLang="en-US" sz="2000" b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hIPse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4" r="6047" b="79921"/>
          <a:stretch>
            <a:fillRect/>
          </a:stretch>
        </p:blipFill>
        <p:spPr bwMode="auto">
          <a:xfrm>
            <a:off x="82550" y="38100"/>
            <a:ext cx="6448425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ChIPse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2" r="6047" b="54108"/>
          <a:stretch>
            <a:fillRect/>
          </a:stretch>
        </p:blipFill>
        <p:spPr bwMode="auto">
          <a:xfrm>
            <a:off x="82550" y="1123950"/>
            <a:ext cx="6448425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ChIPse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26" r="6047" b="25581"/>
          <a:stretch>
            <a:fillRect/>
          </a:stretch>
        </p:blipFill>
        <p:spPr bwMode="auto">
          <a:xfrm>
            <a:off x="79375" y="2967038"/>
            <a:ext cx="6448425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mouseembryo_yell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0" y="0"/>
            <a:ext cx="1179513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</p:pic>
      <p:sp>
        <p:nvSpPr>
          <p:cNvPr id="28678" name="Line 6"/>
          <p:cNvSpPr>
            <a:spLocks noChangeShapeType="1"/>
          </p:cNvSpPr>
          <p:nvPr/>
        </p:nvSpPr>
        <p:spPr bwMode="auto">
          <a:xfrm>
            <a:off x="5967413" y="701675"/>
            <a:ext cx="0" cy="614363"/>
          </a:xfrm>
          <a:prstGeom prst="lin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9" name="Line 7"/>
          <p:cNvSpPr>
            <a:spLocks noChangeShapeType="1"/>
          </p:cNvSpPr>
          <p:nvPr/>
        </p:nvSpPr>
        <p:spPr bwMode="auto">
          <a:xfrm>
            <a:off x="5314950" y="1085850"/>
            <a:ext cx="460375" cy="153988"/>
          </a:xfrm>
          <a:prstGeom prst="lin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3765550" y="0"/>
            <a:ext cx="1536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ChIP</a:t>
            </a: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615950" y="5426075"/>
            <a:ext cx="2995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/>
              <a:t>WHAT ANTIBODIES?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Line 5"/>
          <p:cNvSpPr>
            <a:spLocks noChangeShapeType="1"/>
          </p:cNvSpPr>
          <p:nvPr/>
        </p:nvSpPr>
        <p:spPr bwMode="auto">
          <a:xfrm flipH="1">
            <a:off x="2843213" y="1341438"/>
            <a:ext cx="0" cy="96043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269875" y="228600"/>
            <a:ext cx="86042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Transcription Factors</a:t>
            </a:r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 flipH="1">
            <a:off x="2232025" y="2282825"/>
            <a:ext cx="628650" cy="88265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>
            <a:off x="2825750" y="2282825"/>
            <a:ext cx="630238" cy="91916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9702" name="Group 8"/>
          <p:cNvGrpSpPr>
            <a:grpSpLocks/>
          </p:cNvGrpSpPr>
          <p:nvPr/>
        </p:nvGrpSpPr>
        <p:grpSpPr bwMode="auto">
          <a:xfrm>
            <a:off x="71438" y="3021013"/>
            <a:ext cx="8539162" cy="1752600"/>
            <a:chOff x="152400" y="1524000"/>
            <a:chExt cx="8538608" cy="1752600"/>
          </a:xfrm>
        </p:grpSpPr>
        <p:pic>
          <p:nvPicPr>
            <p:cNvPr id="29703" name="Picture 42" descr="TF bindi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883" r="24055" b="53951"/>
            <a:stretch>
              <a:fillRect/>
            </a:stretch>
          </p:blipFill>
          <p:spPr bwMode="auto">
            <a:xfrm>
              <a:off x="152400" y="1524000"/>
              <a:ext cx="8538608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5400335" y="1736725"/>
              <a:ext cx="1944561" cy="6842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705" name="TextBox 11"/>
            <p:cNvSpPr txBox="1">
              <a:spLocks noChangeArrowheads="1"/>
            </p:cNvSpPr>
            <p:nvPr/>
          </p:nvSpPr>
          <p:spPr bwMode="auto">
            <a:xfrm>
              <a:off x="5616116" y="2031231"/>
              <a:ext cx="140415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sz="2400" b="1"/>
                <a:t>Gene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 animBg="1"/>
      <p:bldP spid="31751" grpId="0" animBg="1"/>
      <p:bldP spid="3175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nucleos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838" y="741363"/>
            <a:ext cx="44005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69875" y="49213"/>
            <a:ext cx="8874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Histone Modifications</a:t>
            </a:r>
          </a:p>
        </p:txBody>
      </p:sp>
      <p:pic>
        <p:nvPicPr>
          <p:cNvPr id="30724" name="Picture 4" descr="Phil-Carp-Fig-1-Nucleosoma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13" y="3198813"/>
            <a:ext cx="3794125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654050" y="1393825"/>
            <a:ext cx="8842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146bp</a:t>
            </a:r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>
            <a:off x="1500188" y="1625600"/>
            <a:ext cx="998537" cy="5365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2Azmod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3" t="2953" r="11031" b="22653"/>
          <a:stretch>
            <a:fillRect/>
          </a:stretch>
        </p:blipFill>
        <p:spPr bwMode="auto">
          <a:xfrm>
            <a:off x="4764088" y="1277938"/>
            <a:ext cx="4070350" cy="291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460500" y="49213"/>
            <a:ext cx="61833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/>
              <a:t>Histone Variant: H2A.Z</a:t>
            </a:r>
          </a:p>
        </p:txBody>
      </p:sp>
      <p:pic>
        <p:nvPicPr>
          <p:cNvPr id="31748" name="Picture 4" descr="Phil-Carp-Fig-1-Nucleosoma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893763"/>
            <a:ext cx="3794125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347663" y="5233988"/>
            <a:ext cx="8410575" cy="38576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33CC33"/>
                </a:solidFill>
              </a:rPr>
              <a:t>ACTIVE </a:t>
            </a:r>
            <a:r>
              <a:rPr lang="en-US" altLang="en-US" b="1"/>
              <a:t>regions (promoters, enhancers) are thought to have histone H2A.Z</a:t>
            </a:r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 flipV="1">
            <a:off x="2306638" y="1508125"/>
            <a:ext cx="3340100" cy="384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6186488" y="6572250"/>
            <a:ext cx="29178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1200" b="1"/>
              <a:t>Barski A. et al. </a:t>
            </a:r>
            <a:r>
              <a:rPr lang="en-US" altLang="en-US" sz="1200" b="1" i="1"/>
              <a:t>Cell </a:t>
            </a:r>
            <a:r>
              <a:rPr lang="en-US" altLang="en-US" sz="1200" b="1"/>
              <a:t>2007, 129: 823-37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  <p:bldP spid="14342" grpId="0" animBg="1"/>
      <p:bldP spid="1434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chemistry.gsu.edu/faculty/Zheng/pictures/nucleoso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" r="12013" b="33086"/>
          <a:stretch>
            <a:fillRect/>
          </a:stretch>
        </p:blipFill>
        <p:spPr bwMode="auto">
          <a:xfrm>
            <a:off x="381000" y="1524000"/>
            <a:ext cx="8610600" cy="528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819400" y="152400"/>
            <a:ext cx="3429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Histones have tails</a:t>
            </a:r>
          </a:p>
        </p:txBody>
      </p:sp>
      <p:pic>
        <p:nvPicPr>
          <p:cNvPr id="32772" name="Picture 4" descr="Tails3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16764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347663" y="87313"/>
            <a:ext cx="8604250" cy="677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cs typeface="Arial" charset="0"/>
              </a:rPr>
              <a:t>AGGAAGGGAAAGCGCAAGAGAGAGCGCACACGCACACACCCGCCGCGCGCACTCGCGCACGGACCCGCACGGGGACAGCTCGGAAGTCATCAGTTCCATGGGCGAATGCTGCTGCTGGCGAGATGTCTGCTGCTAGTCCTCGTCTCCTCGCTGCGGTATGCTCGGGACTGGCGTGCGGACCGGGCAGGGGGTTCGGGAAGAGGAGGCACCCCAAAAAGCTGACCCCTTTAGCCTACAAGCAGTTTATCCCCAATGTGGCCGAGAAGACCCTAGGCGCCAGCGGAAGGTATGAAGGGAAGATCTCCAGAAACTCCGAGCGATTTAAGGAACTCACCCCCAATTACAACCCCGACATCATATTTAAGGATGAAGAAAACACCGGAGCGGACAGGCTGATGACTCAGTAGGAACCCAGCGCCGGGGCGTGGAATGTGTGGCTTTCCAGGGGGTTACGAGAAGCCGAACACTTCCAGACTTAACTCTGTTTGCTCTTCGGGCAGATGAAGGTGATTTCACCCGCTCCTTCCCCACCCACCTGCCCGCCCCCCATTCTTCCTCTTCCTGGAGGAGAATGGAGGTCAAGGGTCCAGCTGGAGAAGTTAGGGTGTGGTGGGGGTGAGGACGGTAACAGACGTGGTTCATTATGGCCTGATTTGATGAGTCTTGCTACAATGGCCTTCCCCATCCTACCTCTGCCTGGCTTGTAACTTGGGGAGACCTTCACTTTGGGGGCGTCGGCCCTTTCCAGTCAGGAGTGGAAATGGAAGGAGAGGCTGGGAATCCCCCTCCCACAAACATGAAGTGGTCTCCTGGTACTGTACGAACGAACGAACGTAGCCTTGGGCTTGGAGCTCAGAGCCCCCACGTTTCCCGTTGCCTCTGTGGTTTTCTTTCCACCACTACCCCCACCCTGCACCTCCCCACCAAAGAATTCTCAACTGGAAAAGCCAGGAGGCGGTTCTGACAAAAGGCAGGGGCTCCAGGGGAGACTCCCCCGTCCCTGGGTGGCTGGCTGTATCGCAGAGCTGGCTTTGCGATTGCGTGTCCGCAATTGTGCCCATCAGAGTGTGAATGTATTGATATTTCTTTAAGGAAGCTCTTTCGTTCTTCCAAGCCCGAGGTACCTTAGGGGAGGGACTTAGAACTTATTGGCATTGCATCACTTTAGTTTTCAACCTGCTTGCATAAGAATTAAGAGCGAATAAATATTAGTGTGGGGGGAGGGGAAGCTAAGCAAAATATGAATTCCTCTCTCTCTCCCCACCTCCTTTGAGATTTCTGAGCTGCCAATCTCCCAGCCAATTCTAGACTTTCTGAAACTCCATGCACGTATAACTGAAGCCAGAAATGGGTTTCCTTGCAAATATAGGTCAACATCCTTTTTATTGCCCTATTAAAATATTCAAGTCCTACCTTTAGGGCTAGGTGCGTACAGCGGCTGATGGAGTGGCGCTGGTGGGGCGCAAGTGCAGGGGGAGGGTACTGACGGCAGAGAGAGAGGAGCTACCTCCGTGCCGCCCTGCTTCCCGACCCGATTCCCAGGCTTGCTTGAGGCCGAGAAAGGCGAGGGGCAGGCAAGGTAGCCTGCTCCAGCTGTCGGAAGGGAGAGGAATGGGAAATGGTCCTGATTTCCTTGCTCTCCCTCATCTGCTCCCGACCACCTTAAATCTGGACCGCGAGTGTGGACGCGCGCGCCAGTGCCAGACAGCAGCGCGATCCACAATTAACTCTGCACGGGCCATGGGGTGCCCGTTGCGTGCAGCTGGCTGGAGGGAGTTCTCCGGCTAGCCCGAGGCGCCCATCCTCTCGTCACCCTCACTCCCCGCGGAGGAGGGGCCTTGCCAGGGTCCCTCGGAACCCGAGAGGAGGGAGGCACTGCGGAGACAGCGGCGGGGGCGTGGATACCCGAGGTCCCAGAGCCAGAGTGGGTCAGCTTCTGACCTGCTCTGCGGGTGACCAATACCGCAGAAGGGGTCCTGGGCTCGCACACCTTCCCAGGGCTTGAGCCTTGCAGCCCTGCTGCAATAACTACCCGTGATTTATTAGCTAGCGTACTA</a:t>
            </a:r>
            <a:endParaRPr lang="en-US" altLang="en-US" sz="1400">
              <a:cs typeface="Arial" charset="0"/>
            </a:endParaRPr>
          </a:p>
        </p:txBody>
      </p:sp>
      <p:sp>
        <p:nvSpPr>
          <p:cNvPr id="350211" name="Text Box 3"/>
          <p:cNvSpPr txBox="1">
            <a:spLocks noChangeArrowheads="1"/>
          </p:cNvSpPr>
          <p:nvPr/>
        </p:nvSpPr>
        <p:spPr bwMode="auto">
          <a:xfrm>
            <a:off x="2690813" y="2622550"/>
            <a:ext cx="3417887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00FFFF"/>
                </a:solidFill>
                <a:cs typeface="Arial" charset="0"/>
              </a:rPr>
              <a:t>98%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2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456885a-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1508125"/>
            <a:ext cx="8680450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Oval 3"/>
          <p:cNvSpPr>
            <a:spLocks noChangeArrowheads="1"/>
          </p:cNvSpPr>
          <p:nvPr/>
        </p:nvSpPr>
        <p:spPr bwMode="auto">
          <a:xfrm>
            <a:off x="2306638" y="3890963"/>
            <a:ext cx="152400" cy="1920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2498725" y="3822700"/>
            <a:ext cx="165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Methylation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269875" y="11113"/>
            <a:ext cx="86042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/>
              <a:t>Histone H3: Example</a:t>
            </a:r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>
            <a:off x="2190750" y="4121150"/>
            <a:ext cx="17668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9" name="Oval 7"/>
          <p:cNvSpPr>
            <a:spLocks noChangeArrowheads="1"/>
          </p:cNvSpPr>
          <p:nvPr/>
        </p:nvSpPr>
        <p:spPr bwMode="auto">
          <a:xfrm>
            <a:off x="2306638" y="4313238"/>
            <a:ext cx="152400" cy="19208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2459038" y="4235450"/>
            <a:ext cx="1498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/>
              <a:t>Unknown</a:t>
            </a:r>
          </a:p>
        </p:txBody>
      </p:sp>
      <p:sp>
        <p:nvSpPr>
          <p:cNvPr id="33801" name="Oval 9"/>
          <p:cNvSpPr>
            <a:spLocks noChangeArrowheads="1"/>
          </p:cNvSpPr>
          <p:nvPr/>
        </p:nvSpPr>
        <p:spPr bwMode="auto">
          <a:xfrm>
            <a:off x="2306638" y="4745038"/>
            <a:ext cx="152400" cy="192087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2459038" y="4667250"/>
            <a:ext cx="1498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/>
              <a:t>Repression</a:t>
            </a:r>
          </a:p>
        </p:txBody>
      </p:sp>
      <p:sp>
        <p:nvSpPr>
          <p:cNvPr id="33803" name="Oval 11"/>
          <p:cNvSpPr>
            <a:spLocks noChangeArrowheads="1"/>
          </p:cNvSpPr>
          <p:nvPr/>
        </p:nvSpPr>
        <p:spPr bwMode="auto">
          <a:xfrm>
            <a:off x="2306638" y="5245100"/>
            <a:ext cx="152400" cy="192088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2459038" y="5167313"/>
            <a:ext cx="1498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/>
              <a:t>Activation</a:t>
            </a:r>
          </a:p>
        </p:txBody>
      </p:sp>
      <p:sp>
        <p:nvSpPr>
          <p:cNvPr id="33805" name="Text Box 13"/>
          <p:cNvSpPr txBox="1">
            <a:spLocks noChangeArrowheads="1"/>
          </p:cNvSpPr>
          <p:nvPr/>
        </p:nvSpPr>
        <p:spPr bwMode="auto">
          <a:xfrm>
            <a:off x="4764088" y="3813175"/>
            <a:ext cx="165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Acetylation</a:t>
            </a:r>
          </a:p>
        </p:txBody>
      </p:sp>
      <p:sp>
        <p:nvSpPr>
          <p:cNvPr id="33806" name="Line 14"/>
          <p:cNvSpPr>
            <a:spLocks noChangeShapeType="1"/>
          </p:cNvSpPr>
          <p:nvPr/>
        </p:nvSpPr>
        <p:spPr bwMode="auto">
          <a:xfrm>
            <a:off x="4456113" y="4111625"/>
            <a:ext cx="1844675" cy="9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7" name="Text Box 15"/>
          <p:cNvSpPr txBox="1">
            <a:spLocks noChangeArrowheads="1"/>
          </p:cNvSpPr>
          <p:nvPr/>
        </p:nvSpPr>
        <p:spPr bwMode="auto">
          <a:xfrm>
            <a:off x="4724400" y="4225925"/>
            <a:ext cx="1498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/>
              <a:t>Unknown</a:t>
            </a:r>
          </a:p>
        </p:txBody>
      </p:sp>
      <p:sp>
        <p:nvSpPr>
          <p:cNvPr id="33808" name="Text Box 16"/>
          <p:cNvSpPr txBox="1">
            <a:spLocks noChangeArrowheads="1"/>
          </p:cNvSpPr>
          <p:nvPr/>
        </p:nvSpPr>
        <p:spPr bwMode="auto">
          <a:xfrm>
            <a:off x="4724400" y="4657725"/>
            <a:ext cx="1498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/>
              <a:t>Repression</a:t>
            </a:r>
          </a:p>
        </p:txBody>
      </p:sp>
      <p:sp>
        <p:nvSpPr>
          <p:cNvPr id="33809" name="Text Box 17"/>
          <p:cNvSpPr txBox="1">
            <a:spLocks noChangeArrowheads="1"/>
          </p:cNvSpPr>
          <p:nvPr/>
        </p:nvSpPr>
        <p:spPr bwMode="auto">
          <a:xfrm>
            <a:off x="4724400" y="5157788"/>
            <a:ext cx="1498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/>
              <a:t>Activation</a:t>
            </a:r>
          </a:p>
        </p:txBody>
      </p:sp>
      <p:sp>
        <p:nvSpPr>
          <p:cNvPr id="33810" name="AutoShape 18"/>
          <p:cNvSpPr>
            <a:spLocks noChangeArrowheads="1"/>
          </p:cNvSpPr>
          <p:nvPr/>
        </p:nvSpPr>
        <p:spPr bwMode="auto">
          <a:xfrm>
            <a:off x="4533900" y="3851275"/>
            <a:ext cx="192088" cy="192088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11" name="AutoShape 19"/>
          <p:cNvSpPr>
            <a:spLocks noChangeArrowheads="1"/>
          </p:cNvSpPr>
          <p:nvPr/>
        </p:nvSpPr>
        <p:spPr bwMode="auto">
          <a:xfrm>
            <a:off x="4533900" y="4275138"/>
            <a:ext cx="192088" cy="192087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12" name="AutoShape 20"/>
          <p:cNvSpPr>
            <a:spLocks noChangeArrowheads="1"/>
          </p:cNvSpPr>
          <p:nvPr/>
        </p:nvSpPr>
        <p:spPr bwMode="auto">
          <a:xfrm>
            <a:off x="4533900" y="4697413"/>
            <a:ext cx="192088" cy="192087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13" name="AutoShape 21"/>
          <p:cNvSpPr>
            <a:spLocks noChangeArrowheads="1"/>
          </p:cNvSpPr>
          <p:nvPr/>
        </p:nvSpPr>
        <p:spPr bwMode="auto">
          <a:xfrm>
            <a:off x="4533900" y="5195888"/>
            <a:ext cx="192088" cy="192087"/>
          </a:xfrm>
          <a:prstGeom prst="triangle">
            <a:avLst>
              <a:gd name="adj" fmla="val 50000"/>
            </a:avLst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814" name="Text Box 22"/>
          <p:cNvSpPr txBox="1">
            <a:spLocks noChangeArrowheads="1"/>
          </p:cNvSpPr>
          <p:nvPr/>
        </p:nvSpPr>
        <p:spPr bwMode="auto">
          <a:xfrm>
            <a:off x="615950" y="6326188"/>
            <a:ext cx="4071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R=Arginine: Methylated</a:t>
            </a:r>
          </a:p>
        </p:txBody>
      </p:sp>
      <p:sp>
        <p:nvSpPr>
          <p:cNvPr id="33815" name="Text Box 23"/>
          <p:cNvSpPr txBox="1">
            <a:spLocks noChangeArrowheads="1"/>
          </p:cNvSpPr>
          <p:nvPr/>
        </p:nvSpPr>
        <p:spPr bwMode="auto">
          <a:xfrm>
            <a:off x="615950" y="5865813"/>
            <a:ext cx="41481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K=Lysine: Methylated or Acetylated </a:t>
            </a:r>
          </a:p>
        </p:txBody>
      </p:sp>
      <p:sp>
        <p:nvSpPr>
          <p:cNvPr id="13336" name="Text Box 24"/>
          <p:cNvSpPr txBox="1">
            <a:spLocks noChangeArrowheads="1"/>
          </p:cNvSpPr>
          <p:nvPr/>
        </p:nvSpPr>
        <p:spPr bwMode="auto">
          <a:xfrm>
            <a:off x="3343275" y="1047750"/>
            <a:ext cx="1689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H3K18ac</a:t>
            </a:r>
          </a:p>
        </p:txBody>
      </p:sp>
      <p:sp>
        <p:nvSpPr>
          <p:cNvPr id="13337" name="Text Box 25"/>
          <p:cNvSpPr txBox="1">
            <a:spLocks noChangeArrowheads="1"/>
          </p:cNvSpPr>
          <p:nvPr/>
        </p:nvSpPr>
        <p:spPr bwMode="auto">
          <a:xfrm>
            <a:off x="1076325" y="1047750"/>
            <a:ext cx="1689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H3K4me</a:t>
            </a:r>
          </a:p>
        </p:txBody>
      </p:sp>
      <p:sp>
        <p:nvSpPr>
          <p:cNvPr id="13338" name="Line 26"/>
          <p:cNvSpPr>
            <a:spLocks noChangeShapeType="1"/>
          </p:cNvSpPr>
          <p:nvPr/>
        </p:nvSpPr>
        <p:spPr bwMode="auto">
          <a:xfrm>
            <a:off x="1538288" y="1355725"/>
            <a:ext cx="0" cy="6905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9" name="Line 27"/>
          <p:cNvSpPr>
            <a:spLocks noChangeShapeType="1"/>
          </p:cNvSpPr>
          <p:nvPr/>
        </p:nvSpPr>
        <p:spPr bwMode="auto">
          <a:xfrm>
            <a:off x="3803650" y="1355725"/>
            <a:ext cx="0" cy="6905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40" name="Text Box 28"/>
          <p:cNvSpPr txBox="1">
            <a:spLocks noChangeArrowheads="1"/>
          </p:cNvSpPr>
          <p:nvPr/>
        </p:nvSpPr>
        <p:spPr bwMode="auto">
          <a:xfrm>
            <a:off x="1998663" y="1047750"/>
            <a:ext cx="5381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1</a:t>
            </a:r>
          </a:p>
        </p:txBody>
      </p:sp>
      <p:sp>
        <p:nvSpPr>
          <p:cNvPr id="13341" name="Text Box 29"/>
          <p:cNvSpPr txBox="1">
            <a:spLocks noChangeArrowheads="1"/>
          </p:cNvSpPr>
          <p:nvPr/>
        </p:nvSpPr>
        <p:spPr bwMode="auto">
          <a:xfrm>
            <a:off x="1998663" y="1047750"/>
            <a:ext cx="5381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3</a:t>
            </a:r>
          </a:p>
        </p:txBody>
      </p:sp>
      <p:sp>
        <p:nvSpPr>
          <p:cNvPr id="33822" name="Line 30"/>
          <p:cNvSpPr>
            <a:spLocks noChangeShapeType="1"/>
          </p:cNvSpPr>
          <p:nvPr/>
        </p:nvSpPr>
        <p:spPr bwMode="auto">
          <a:xfrm flipV="1">
            <a:off x="4341813" y="3082925"/>
            <a:ext cx="0" cy="3079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3" name="Text Box 31"/>
          <p:cNvSpPr txBox="1">
            <a:spLocks noChangeArrowheads="1"/>
          </p:cNvSpPr>
          <p:nvPr/>
        </p:nvSpPr>
        <p:spPr bwMode="auto">
          <a:xfrm>
            <a:off x="3611563" y="3313113"/>
            <a:ext cx="14970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</a:rPr>
              <a:t>Cleavage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6" grpId="0"/>
      <p:bldP spid="13338" grpId="0" animBg="1"/>
      <p:bldP spid="13339" grpId="0" animBg="1"/>
      <p:bldP spid="13340" grpId="0"/>
      <p:bldP spid="13340" grpId="1"/>
      <p:bldP spid="1334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2" t="17265" r="24384" b="17949"/>
          <a:stretch>
            <a:fillRect/>
          </a:stretch>
        </p:blipFill>
        <p:spPr bwMode="auto">
          <a:xfrm>
            <a:off x="654050" y="242888"/>
            <a:ext cx="7872413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5224463" y="6572250"/>
            <a:ext cx="38798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1200" b="1"/>
              <a:t>Munshi A. et al. </a:t>
            </a:r>
            <a:r>
              <a:rPr lang="en-US" altLang="en-US" sz="1200" b="1" i="1"/>
              <a:t>Gen &amp; Genom </a:t>
            </a:r>
            <a:r>
              <a:rPr lang="en-US" altLang="en-US" sz="1200" b="1"/>
              <a:t>2009, 36: 75-88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1633538" y="165100"/>
            <a:ext cx="58451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ChIP targets for expressed genes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6324600" y="3157538"/>
            <a:ext cx="1435100" cy="423862"/>
          </a:xfrm>
          <a:prstGeom prst="rect">
            <a:avLst/>
          </a:prstGeom>
          <a:solidFill>
            <a:srgbClr val="00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Promoter A</a:t>
            </a:r>
          </a:p>
        </p:txBody>
      </p:sp>
      <p:sp>
        <p:nvSpPr>
          <p:cNvPr id="35844" name="Line 4"/>
          <p:cNvSpPr>
            <a:spLocks noChangeShapeType="1"/>
          </p:cNvSpPr>
          <p:nvPr/>
        </p:nvSpPr>
        <p:spPr bwMode="auto">
          <a:xfrm flipH="1">
            <a:off x="457200" y="3581400"/>
            <a:ext cx="62277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7759700" y="3157538"/>
            <a:ext cx="1266825" cy="42386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Gene A</a:t>
            </a:r>
          </a:p>
        </p:txBody>
      </p:sp>
      <p:pic>
        <p:nvPicPr>
          <p:cNvPr id="35846" name="Picture 6" descr="SALL1-Insitu_E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1568450"/>
            <a:ext cx="1298575" cy="1552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7772400" y="3657600"/>
            <a:ext cx="13716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/>
              <a:t>H3K36me3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1638300" y="165100"/>
            <a:ext cx="58229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ChIP targets for active promoters</a:t>
            </a: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6324600" y="3157538"/>
            <a:ext cx="1435100" cy="423862"/>
          </a:xfrm>
          <a:prstGeom prst="rect">
            <a:avLst/>
          </a:prstGeom>
          <a:solidFill>
            <a:srgbClr val="00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Promoter A</a:t>
            </a:r>
          </a:p>
        </p:txBody>
      </p:sp>
      <p:sp>
        <p:nvSpPr>
          <p:cNvPr id="36868" name="Line 4"/>
          <p:cNvSpPr>
            <a:spLocks noChangeShapeType="1"/>
          </p:cNvSpPr>
          <p:nvPr/>
        </p:nvSpPr>
        <p:spPr bwMode="auto">
          <a:xfrm flipH="1">
            <a:off x="457200" y="3581400"/>
            <a:ext cx="62277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7759700" y="3157538"/>
            <a:ext cx="1266825" cy="42386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Gene A</a:t>
            </a:r>
          </a:p>
        </p:txBody>
      </p:sp>
      <p:pic>
        <p:nvPicPr>
          <p:cNvPr id="36870" name="Picture 6" descr="SALL1-Insitu_E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1568450"/>
            <a:ext cx="1298575" cy="1552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5029200" y="3657600"/>
            <a:ext cx="41148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/>
              <a:t>RNAPII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/>
              <a:t>H3K4me3 &amp; </a:t>
            </a:r>
            <a:r>
              <a:rPr lang="en-US" altLang="en-US" b="1">
                <a:solidFill>
                  <a:srgbClr val="FF0000"/>
                </a:solidFill>
              </a:rPr>
              <a:t>H3K4me1 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</a:rPr>
              <a:t>depletion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/>
              <a:t>H3K9ac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/>
              <a:t>H3K27me1</a:t>
            </a:r>
          </a:p>
        </p:txBody>
      </p:sp>
      <p:sp>
        <p:nvSpPr>
          <p:cNvPr id="36872" name="Text Box 13"/>
          <p:cNvSpPr txBox="1">
            <a:spLocks noChangeArrowheads="1"/>
          </p:cNvSpPr>
          <p:nvPr/>
        </p:nvSpPr>
        <p:spPr bwMode="auto">
          <a:xfrm>
            <a:off x="7772400" y="3657600"/>
            <a:ext cx="13716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/>
              <a:t>H3K36me3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627188" y="165100"/>
            <a:ext cx="58451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ChIP targets for active enhancers</a:t>
            </a: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6684963" y="3157538"/>
            <a:ext cx="1074737" cy="423862"/>
          </a:xfrm>
          <a:prstGeom prst="rect">
            <a:avLst/>
          </a:prstGeom>
          <a:solidFill>
            <a:srgbClr val="00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Promoter</a:t>
            </a:r>
          </a:p>
        </p:txBody>
      </p:sp>
      <p:sp>
        <p:nvSpPr>
          <p:cNvPr id="37892" name="Line 4"/>
          <p:cNvSpPr>
            <a:spLocks noChangeShapeType="1"/>
          </p:cNvSpPr>
          <p:nvPr/>
        </p:nvSpPr>
        <p:spPr bwMode="auto">
          <a:xfrm flipH="1">
            <a:off x="304800" y="3581400"/>
            <a:ext cx="63801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7759700" y="3157538"/>
            <a:ext cx="1266825" cy="42386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Gene A</a:t>
            </a:r>
          </a:p>
        </p:txBody>
      </p:sp>
      <p:grpSp>
        <p:nvGrpSpPr>
          <p:cNvPr id="37894" name="Group 6"/>
          <p:cNvGrpSpPr>
            <a:grpSpLocks/>
          </p:cNvGrpSpPr>
          <p:nvPr/>
        </p:nvGrpSpPr>
        <p:grpSpPr bwMode="auto">
          <a:xfrm>
            <a:off x="1806575" y="3101975"/>
            <a:ext cx="5416550" cy="1863725"/>
            <a:chOff x="243" y="1954"/>
            <a:chExt cx="3412" cy="1174"/>
          </a:xfrm>
        </p:grpSpPr>
        <p:sp>
          <p:nvSpPr>
            <p:cNvPr id="37908" name="Rectangle 7"/>
            <p:cNvSpPr>
              <a:spLocks noChangeArrowheads="1"/>
            </p:cNvSpPr>
            <p:nvPr/>
          </p:nvSpPr>
          <p:spPr bwMode="auto">
            <a:xfrm>
              <a:off x="291" y="1966"/>
              <a:ext cx="484" cy="29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b="1"/>
                <a:t>limb</a:t>
              </a:r>
            </a:p>
          </p:txBody>
        </p:sp>
        <p:cxnSp>
          <p:nvCxnSpPr>
            <p:cNvPr id="37909" name="AutoShape 8"/>
            <p:cNvCxnSpPr>
              <a:cxnSpLocks noChangeShapeType="1"/>
              <a:stCxn id="37908" idx="0"/>
              <a:endCxn id="37891" idx="0"/>
            </p:cNvCxnSpPr>
            <p:nvPr/>
          </p:nvCxnSpPr>
          <p:spPr bwMode="auto">
            <a:xfrm rot="5400000" flipV="1">
              <a:off x="2082" y="405"/>
              <a:ext cx="23" cy="3122"/>
            </a:xfrm>
            <a:prstGeom prst="curvedConnector3">
              <a:avLst>
                <a:gd name="adj1" fmla="val -573912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37910" name="Picture 9" descr="SALL1-D5_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154" b="2545"/>
            <a:stretch>
              <a:fillRect/>
            </a:stretch>
          </p:blipFill>
          <p:spPr bwMode="auto">
            <a:xfrm>
              <a:off x="243" y="2354"/>
              <a:ext cx="583" cy="77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895" name="Picture 10" descr="SALL1-Insitu_E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1568450"/>
            <a:ext cx="1298575" cy="1552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896" name="Group 11"/>
          <p:cNvGrpSpPr>
            <a:grpSpLocks/>
          </p:cNvGrpSpPr>
          <p:nvPr/>
        </p:nvGrpSpPr>
        <p:grpSpPr bwMode="auto">
          <a:xfrm>
            <a:off x="3687763" y="2928938"/>
            <a:ext cx="2189162" cy="1998662"/>
            <a:chOff x="1428" y="1845"/>
            <a:chExt cx="1379" cy="1259"/>
          </a:xfrm>
        </p:grpSpPr>
        <p:pic>
          <p:nvPicPr>
            <p:cNvPr id="37905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3" y="2354"/>
              <a:ext cx="516" cy="7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906" name="Rectangle 13"/>
            <p:cNvSpPr>
              <a:spLocks noChangeArrowheads="1"/>
            </p:cNvSpPr>
            <p:nvPr/>
          </p:nvSpPr>
          <p:spPr bwMode="auto">
            <a:xfrm>
              <a:off x="1428" y="1966"/>
              <a:ext cx="484" cy="29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</a:pPr>
              <a:r>
                <a:rPr lang="en-US" altLang="en-US" b="1"/>
                <a:t>neural</a:t>
              </a:r>
            </a:p>
            <a:p>
              <a:pPr algn="ctr" eaLnBrk="1" hangingPunct="1">
                <a:lnSpc>
                  <a:spcPct val="70000"/>
                </a:lnSpc>
              </a:pPr>
              <a:r>
                <a:rPr lang="en-US" altLang="en-US" b="1"/>
                <a:t>tube</a:t>
              </a:r>
            </a:p>
          </p:txBody>
        </p:sp>
        <p:cxnSp>
          <p:nvCxnSpPr>
            <p:cNvPr id="37907" name="AutoShape 14"/>
            <p:cNvCxnSpPr>
              <a:cxnSpLocks noChangeShapeType="1"/>
              <a:stCxn id="37906" idx="0"/>
            </p:cNvCxnSpPr>
            <p:nvPr/>
          </p:nvCxnSpPr>
          <p:spPr bwMode="auto">
            <a:xfrm rot="-5400000">
              <a:off x="2184" y="1331"/>
              <a:ext cx="109" cy="1137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7897" name="Group 15"/>
          <p:cNvGrpSpPr>
            <a:grpSpLocks/>
          </p:cNvGrpSpPr>
          <p:nvPr/>
        </p:nvGrpSpPr>
        <p:grpSpPr bwMode="auto">
          <a:xfrm>
            <a:off x="5257800" y="2968625"/>
            <a:ext cx="1076325" cy="1984375"/>
            <a:chOff x="2517" y="1870"/>
            <a:chExt cx="678" cy="1250"/>
          </a:xfrm>
        </p:grpSpPr>
        <p:pic>
          <p:nvPicPr>
            <p:cNvPr id="37902" name="Picture 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" y="2354"/>
              <a:ext cx="538" cy="76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903" name="Rectangle 17"/>
            <p:cNvSpPr>
              <a:spLocks noChangeArrowheads="1"/>
            </p:cNvSpPr>
            <p:nvPr/>
          </p:nvSpPr>
          <p:spPr bwMode="auto">
            <a:xfrm>
              <a:off x="2541" y="1943"/>
              <a:ext cx="484" cy="29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b="1"/>
                <a:t>brain</a:t>
              </a:r>
            </a:p>
          </p:txBody>
        </p:sp>
        <p:cxnSp>
          <p:nvCxnSpPr>
            <p:cNvPr id="37904" name="AutoShape 18"/>
            <p:cNvCxnSpPr>
              <a:cxnSpLocks noChangeShapeType="1"/>
              <a:stCxn id="37903" idx="0"/>
            </p:cNvCxnSpPr>
            <p:nvPr/>
          </p:nvCxnSpPr>
          <p:spPr bwMode="auto">
            <a:xfrm rot="-5400000">
              <a:off x="2958" y="1695"/>
              <a:ext cx="61" cy="412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6403" name="Text Box 19"/>
          <p:cNvSpPr txBox="1">
            <a:spLocks noChangeArrowheads="1"/>
          </p:cNvSpPr>
          <p:nvPr/>
        </p:nvSpPr>
        <p:spPr bwMode="auto">
          <a:xfrm>
            <a:off x="2449513" y="4800600"/>
            <a:ext cx="3417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u="sng"/>
              <a:t>Enhancers</a:t>
            </a:r>
          </a:p>
        </p:txBody>
      </p:sp>
      <p:sp>
        <p:nvSpPr>
          <p:cNvPr id="37899" name="Text Box 22"/>
          <p:cNvSpPr txBox="1">
            <a:spLocks noChangeArrowheads="1"/>
          </p:cNvSpPr>
          <p:nvPr/>
        </p:nvSpPr>
        <p:spPr bwMode="auto">
          <a:xfrm>
            <a:off x="7772400" y="3657600"/>
            <a:ext cx="13716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/>
              <a:t>H3K36me3</a:t>
            </a:r>
          </a:p>
        </p:txBody>
      </p:sp>
      <p:sp>
        <p:nvSpPr>
          <p:cNvPr id="37900" name="Text Box 23"/>
          <p:cNvSpPr txBox="1">
            <a:spLocks noChangeArrowheads="1"/>
          </p:cNvSpPr>
          <p:nvPr/>
        </p:nvSpPr>
        <p:spPr bwMode="auto">
          <a:xfrm>
            <a:off x="5257800" y="3657600"/>
            <a:ext cx="41148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/>
              <a:t>RNAPII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/>
              <a:t>H3K4me3 &amp; </a:t>
            </a:r>
            <a:r>
              <a:rPr lang="en-US" altLang="en-US" b="1">
                <a:solidFill>
                  <a:srgbClr val="FF0000"/>
                </a:solidFill>
              </a:rPr>
              <a:t>H3Kme1 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</a:rPr>
              <a:t>depletion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/>
              <a:t>H3K9ac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/>
              <a:t>H3K27me1</a:t>
            </a:r>
          </a:p>
        </p:txBody>
      </p:sp>
      <p:sp>
        <p:nvSpPr>
          <p:cNvPr id="16408" name="Text Box 24"/>
          <p:cNvSpPr txBox="1">
            <a:spLocks noChangeArrowheads="1"/>
          </p:cNvSpPr>
          <p:nvPr/>
        </p:nvSpPr>
        <p:spPr bwMode="auto">
          <a:xfrm>
            <a:off x="2057400" y="5334000"/>
            <a:ext cx="41148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/>
              <a:t>H2BK5me1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/>
              <a:t>H3K4me1 &amp; </a:t>
            </a:r>
            <a:r>
              <a:rPr lang="en-US" altLang="en-US" b="1">
                <a:solidFill>
                  <a:srgbClr val="FF0000"/>
                </a:solidFill>
              </a:rPr>
              <a:t>H3K4me3 absence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/>
              <a:t>H3K27ac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/>
              <a:t>p300, CBP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/>
              <a:t>H2A.Z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03" grpId="0"/>
      <p:bldP spid="16408" grpId="0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p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7"/>
          <a:stretch>
            <a:fillRect/>
          </a:stretch>
        </p:blipFill>
        <p:spPr bwMode="auto">
          <a:xfrm>
            <a:off x="1806575" y="587375"/>
            <a:ext cx="5199063" cy="624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358900" y="-26988"/>
            <a:ext cx="6400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cs typeface="Arial" charset="0"/>
              </a:rPr>
              <a:t>Acetylation: p300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431800"/>
            <a:ext cx="6723063" cy="595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076325" y="68263"/>
            <a:ext cx="69897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p300 is a good predictor of enhancers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6186488" y="6572250"/>
            <a:ext cx="29178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1200" b="1"/>
              <a:t>Visel A. et al. </a:t>
            </a:r>
            <a:r>
              <a:rPr lang="en-US" altLang="en-US" sz="1200" b="1" i="1"/>
              <a:t>Nature </a:t>
            </a:r>
            <a:r>
              <a:rPr lang="en-US" altLang="en-US" sz="1200" b="1"/>
              <a:t>2009, 457: 854-8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30222" r="67778" b="19112"/>
          <a:stretch>
            <a:fillRect/>
          </a:stretch>
        </p:blipFill>
        <p:spPr bwMode="auto">
          <a:xfrm>
            <a:off x="1143000" y="1295400"/>
            <a:ext cx="2819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34" t="30222" r="8333" b="19112"/>
          <a:stretch>
            <a:fillRect/>
          </a:stretch>
        </p:blipFill>
        <p:spPr bwMode="auto">
          <a:xfrm>
            <a:off x="5562600" y="1295400"/>
            <a:ext cx="18288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30222" r="33333" b="19112"/>
          <a:stretch>
            <a:fillRect/>
          </a:stretch>
        </p:blipFill>
        <p:spPr bwMode="auto">
          <a:xfrm>
            <a:off x="3962400" y="1295400"/>
            <a:ext cx="1600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609600" y="68263"/>
            <a:ext cx="78374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p300 is a good predictor of tissue specificity</a:t>
            </a:r>
          </a:p>
        </p:txBody>
      </p:sp>
      <p:sp>
        <p:nvSpPr>
          <p:cNvPr id="40966" name="Text Box 8"/>
          <p:cNvSpPr txBox="1">
            <a:spLocks noChangeArrowheads="1"/>
          </p:cNvSpPr>
          <p:nvPr/>
        </p:nvSpPr>
        <p:spPr bwMode="auto">
          <a:xfrm>
            <a:off x="6186488" y="6572250"/>
            <a:ext cx="29178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1200" b="1"/>
              <a:t>Visel A. et al. </a:t>
            </a:r>
            <a:r>
              <a:rPr lang="en-US" altLang="en-US" sz="1200" b="1" i="1"/>
              <a:t>Nature </a:t>
            </a:r>
            <a:r>
              <a:rPr lang="en-US" altLang="en-US" sz="1200" b="1"/>
              <a:t>2009, 457: 854-8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77" t="21333" r="7222" b="24445"/>
          <a:stretch>
            <a:fillRect/>
          </a:stretch>
        </p:blipFill>
        <p:spPr bwMode="auto">
          <a:xfrm>
            <a:off x="1905000" y="1524000"/>
            <a:ext cx="5486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1371600" y="68263"/>
            <a:ext cx="64008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600" b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p300 is a good predictor of enhancers &amp; tissue specificity</a:t>
            </a:r>
          </a:p>
        </p:txBody>
      </p:sp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6186488" y="6572250"/>
            <a:ext cx="29178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1200" b="1"/>
              <a:t>Visel A. et al. </a:t>
            </a:r>
            <a:r>
              <a:rPr lang="en-US" altLang="en-US" sz="1200" b="1" i="1"/>
              <a:t>Nature </a:t>
            </a:r>
            <a:r>
              <a:rPr lang="en-US" altLang="en-US" sz="1200" b="1"/>
              <a:t>2009, 457: 854-8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ChangeArrowheads="1"/>
          </p:cNvSpPr>
          <p:nvPr/>
        </p:nvSpPr>
        <p:spPr bwMode="auto">
          <a:xfrm>
            <a:off x="6684963" y="3157538"/>
            <a:ext cx="1074737" cy="423862"/>
          </a:xfrm>
          <a:prstGeom prst="rect">
            <a:avLst/>
          </a:prstGeom>
          <a:solidFill>
            <a:srgbClr val="00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Promoter</a:t>
            </a:r>
          </a:p>
        </p:txBody>
      </p:sp>
      <p:sp>
        <p:nvSpPr>
          <p:cNvPr id="43011" name="Line 4"/>
          <p:cNvSpPr>
            <a:spLocks noChangeShapeType="1"/>
          </p:cNvSpPr>
          <p:nvPr/>
        </p:nvSpPr>
        <p:spPr bwMode="auto">
          <a:xfrm flipH="1">
            <a:off x="304800" y="3581400"/>
            <a:ext cx="63801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7759700" y="3157538"/>
            <a:ext cx="1266825" cy="42386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Gene A</a:t>
            </a:r>
          </a:p>
        </p:txBody>
      </p:sp>
      <p:grpSp>
        <p:nvGrpSpPr>
          <p:cNvPr id="43013" name="Group 6"/>
          <p:cNvGrpSpPr>
            <a:grpSpLocks/>
          </p:cNvGrpSpPr>
          <p:nvPr/>
        </p:nvGrpSpPr>
        <p:grpSpPr bwMode="auto">
          <a:xfrm>
            <a:off x="1806575" y="3101975"/>
            <a:ext cx="5416550" cy="1863725"/>
            <a:chOff x="243" y="1954"/>
            <a:chExt cx="3412" cy="1174"/>
          </a:xfrm>
        </p:grpSpPr>
        <p:sp>
          <p:nvSpPr>
            <p:cNvPr id="43034" name="Rectangle 7"/>
            <p:cNvSpPr>
              <a:spLocks noChangeArrowheads="1"/>
            </p:cNvSpPr>
            <p:nvPr/>
          </p:nvSpPr>
          <p:spPr bwMode="auto">
            <a:xfrm>
              <a:off x="291" y="1966"/>
              <a:ext cx="484" cy="29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b="1"/>
                <a:t>limb</a:t>
              </a:r>
            </a:p>
          </p:txBody>
        </p:sp>
        <p:cxnSp>
          <p:nvCxnSpPr>
            <p:cNvPr id="43035" name="AutoShape 8"/>
            <p:cNvCxnSpPr>
              <a:cxnSpLocks noChangeShapeType="1"/>
              <a:stCxn id="43034" idx="0"/>
              <a:endCxn id="43010" idx="0"/>
            </p:cNvCxnSpPr>
            <p:nvPr/>
          </p:nvCxnSpPr>
          <p:spPr bwMode="auto">
            <a:xfrm rot="5400000" flipV="1">
              <a:off x="2082" y="405"/>
              <a:ext cx="23" cy="3122"/>
            </a:xfrm>
            <a:prstGeom prst="curvedConnector3">
              <a:avLst>
                <a:gd name="adj1" fmla="val -573912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43036" name="Picture 9" descr="SALL1-D5_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154" b="2545"/>
            <a:stretch>
              <a:fillRect/>
            </a:stretch>
          </p:blipFill>
          <p:spPr bwMode="auto">
            <a:xfrm>
              <a:off x="243" y="2354"/>
              <a:ext cx="583" cy="77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3014" name="Picture 10" descr="SALL1-Insitu_E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1568450"/>
            <a:ext cx="1298575" cy="1552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015" name="Group 11"/>
          <p:cNvGrpSpPr>
            <a:grpSpLocks/>
          </p:cNvGrpSpPr>
          <p:nvPr/>
        </p:nvGrpSpPr>
        <p:grpSpPr bwMode="auto">
          <a:xfrm>
            <a:off x="3687763" y="2928938"/>
            <a:ext cx="2189162" cy="1998662"/>
            <a:chOff x="1428" y="1845"/>
            <a:chExt cx="1379" cy="1259"/>
          </a:xfrm>
        </p:grpSpPr>
        <p:pic>
          <p:nvPicPr>
            <p:cNvPr id="43031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3" y="2354"/>
              <a:ext cx="516" cy="7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032" name="Rectangle 13"/>
            <p:cNvSpPr>
              <a:spLocks noChangeArrowheads="1"/>
            </p:cNvSpPr>
            <p:nvPr/>
          </p:nvSpPr>
          <p:spPr bwMode="auto">
            <a:xfrm>
              <a:off x="1428" y="1966"/>
              <a:ext cx="484" cy="29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</a:pPr>
              <a:r>
                <a:rPr lang="en-US" altLang="en-US" b="1"/>
                <a:t>neural</a:t>
              </a:r>
            </a:p>
            <a:p>
              <a:pPr algn="ctr" eaLnBrk="1" hangingPunct="1">
                <a:lnSpc>
                  <a:spcPct val="70000"/>
                </a:lnSpc>
              </a:pPr>
              <a:r>
                <a:rPr lang="en-US" altLang="en-US" b="1"/>
                <a:t>tube</a:t>
              </a:r>
            </a:p>
          </p:txBody>
        </p:sp>
        <p:cxnSp>
          <p:nvCxnSpPr>
            <p:cNvPr id="43033" name="AutoShape 14"/>
            <p:cNvCxnSpPr>
              <a:cxnSpLocks noChangeShapeType="1"/>
              <a:stCxn id="43032" idx="0"/>
            </p:cNvCxnSpPr>
            <p:nvPr/>
          </p:nvCxnSpPr>
          <p:spPr bwMode="auto">
            <a:xfrm rot="-5400000">
              <a:off x="2184" y="1331"/>
              <a:ext cx="109" cy="1137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3016" name="Group 15"/>
          <p:cNvGrpSpPr>
            <a:grpSpLocks/>
          </p:cNvGrpSpPr>
          <p:nvPr/>
        </p:nvGrpSpPr>
        <p:grpSpPr bwMode="auto">
          <a:xfrm>
            <a:off x="5257800" y="2968625"/>
            <a:ext cx="1076325" cy="1984375"/>
            <a:chOff x="2517" y="1870"/>
            <a:chExt cx="678" cy="1250"/>
          </a:xfrm>
        </p:grpSpPr>
        <p:pic>
          <p:nvPicPr>
            <p:cNvPr id="43028" name="Picture 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" y="2354"/>
              <a:ext cx="538" cy="76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029" name="Rectangle 17"/>
            <p:cNvSpPr>
              <a:spLocks noChangeArrowheads="1"/>
            </p:cNvSpPr>
            <p:nvPr/>
          </p:nvSpPr>
          <p:spPr bwMode="auto">
            <a:xfrm>
              <a:off x="2541" y="1943"/>
              <a:ext cx="484" cy="29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b="1"/>
                <a:t>brain</a:t>
              </a:r>
            </a:p>
          </p:txBody>
        </p:sp>
        <p:cxnSp>
          <p:nvCxnSpPr>
            <p:cNvPr id="43030" name="AutoShape 18"/>
            <p:cNvCxnSpPr>
              <a:cxnSpLocks noChangeShapeType="1"/>
              <a:stCxn id="43029" idx="0"/>
            </p:cNvCxnSpPr>
            <p:nvPr/>
          </p:nvCxnSpPr>
          <p:spPr bwMode="auto">
            <a:xfrm rot="-5400000">
              <a:off x="2958" y="1695"/>
              <a:ext cx="61" cy="412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3017" name="Text Box 19"/>
          <p:cNvSpPr txBox="1">
            <a:spLocks noChangeArrowheads="1"/>
          </p:cNvSpPr>
          <p:nvPr/>
        </p:nvSpPr>
        <p:spPr bwMode="auto">
          <a:xfrm>
            <a:off x="2449513" y="4800600"/>
            <a:ext cx="3417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u="sng"/>
              <a:t>Enhancers</a:t>
            </a:r>
          </a:p>
        </p:txBody>
      </p:sp>
      <p:sp>
        <p:nvSpPr>
          <p:cNvPr id="43018" name="Text Box 20"/>
          <p:cNvSpPr txBox="1">
            <a:spLocks noChangeArrowheads="1"/>
          </p:cNvSpPr>
          <p:nvPr/>
        </p:nvSpPr>
        <p:spPr bwMode="auto">
          <a:xfrm>
            <a:off x="7772400" y="3657600"/>
            <a:ext cx="13716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/>
              <a:t>H3K36me3</a:t>
            </a:r>
          </a:p>
        </p:txBody>
      </p:sp>
      <p:sp>
        <p:nvSpPr>
          <p:cNvPr id="43019" name="Text Box 21"/>
          <p:cNvSpPr txBox="1">
            <a:spLocks noChangeArrowheads="1"/>
          </p:cNvSpPr>
          <p:nvPr/>
        </p:nvSpPr>
        <p:spPr bwMode="auto">
          <a:xfrm>
            <a:off x="5257800" y="3657600"/>
            <a:ext cx="41148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/>
              <a:t>RNAPII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/>
              <a:t>H3K4me3 &amp; </a:t>
            </a:r>
            <a:r>
              <a:rPr lang="en-US" altLang="en-US" b="1">
                <a:solidFill>
                  <a:srgbClr val="FF0000"/>
                </a:solidFill>
              </a:rPr>
              <a:t>H3Kme1 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</a:rPr>
              <a:t>depletion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/>
              <a:t>H3K9ac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/>
              <a:t>H3K27me1</a:t>
            </a:r>
          </a:p>
        </p:txBody>
      </p:sp>
      <p:sp>
        <p:nvSpPr>
          <p:cNvPr id="43020" name="Text Box 22"/>
          <p:cNvSpPr txBox="1">
            <a:spLocks noChangeArrowheads="1"/>
          </p:cNvSpPr>
          <p:nvPr/>
        </p:nvSpPr>
        <p:spPr bwMode="auto">
          <a:xfrm>
            <a:off x="2057400" y="5334000"/>
            <a:ext cx="41148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/>
              <a:t>H2BK5me1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/>
              <a:t>H3K4me1 &amp; </a:t>
            </a:r>
            <a:r>
              <a:rPr lang="en-US" altLang="en-US" b="1">
                <a:solidFill>
                  <a:srgbClr val="FF0000"/>
                </a:solidFill>
              </a:rPr>
              <a:t>H3Kme3 absence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/>
              <a:t>H3K27ac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/>
              <a:t>p300, CBP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/>
              <a:t>H2A.Z</a:t>
            </a:r>
          </a:p>
        </p:txBody>
      </p:sp>
      <p:sp>
        <p:nvSpPr>
          <p:cNvPr id="55319" name="Text Box 23"/>
          <p:cNvSpPr txBox="1">
            <a:spLocks noChangeArrowheads="1"/>
          </p:cNvSpPr>
          <p:nvPr/>
        </p:nvSpPr>
        <p:spPr bwMode="auto">
          <a:xfrm>
            <a:off x="2312988" y="165100"/>
            <a:ext cx="44973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ChIP targets for silencers</a:t>
            </a:r>
          </a:p>
        </p:txBody>
      </p:sp>
      <p:sp>
        <p:nvSpPr>
          <p:cNvPr id="55320" name="Text Box 24"/>
          <p:cNvSpPr txBox="1">
            <a:spLocks noChangeArrowheads="1"/>
          </p:cNvSpPr>
          <p:nvPr/>
        </p:nvSpPr>
        <p:spPr bwMode="auto">
          <a:xfrm>
            <a:off x="2266950" y="685800"/>
            <a:ext cx="16891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u="sng"/>
              <a:t>Silencers</a:t>
            </a:r>
          </a:p>
        </p:txBody>
      </p:sp>
      <p:sp>
        <p:nvSpPr>
          <p:cNvPr id="55321" name="Text Box 25"/>
          <p:cNvSpPr txBox="1">
            <a:spLocks noChangeArrowheads="1"/>
          </p:cNvSpPr>
          <p:nvPr/>
        </p:nvSpPr>
        <p:spPr bwMode="auto">
          <a:xfrm>
            <a:off x="2133600" y="1117600"/>
            <a:ext cx="2057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/>
              <a:t>H3K9me3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/>
              <a:t>H3K27me3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/>
              <a:t>DNA methylation</a:t>
            </a:r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2767013" y="2008188"/>
            <a:ext cx="806450" cy="1882775"/>
            <a:chOff x="1743" y="1265"/>
            <a:chExt cx="508" cy="1186"/>
          </a:xfrm>
        </p:grpSpPr>
        <p:sp>
          <p:nvSpPr>
            <p:cNvPr id="43025" name="Line 27"/>
            <p:cNvSpPr>
              <a:spLocks noChangeShapeType="1"/>
            </p:cNvSpPr>
            <p:nvPr/>
          </p:nvSpPr>
          <p:spPr bwMode="auto">
            <a:xfrm>
              <a:off x="1743" y="1265"/>
              <a:ext cx="508" cy="118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26" name="Line 28"/>
            <p:cNvSpPr>
              <a:spLocks noChangeShapeType="1"/>
            </p:cNvSpPr>
            <p:nvPr/>
          </p:nvSpPr>
          <p:spPr bwMode="auto">
            <a:xfrm flipV="1">
              <a:off x="1767" y="1265"/>
              <a:ext cx="387" cy="116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27" name="Oval 29"/>
            <p:cNvSpPr>
              <a:spLocks noChangeArrowheads="1"/>
            </p:cNvSpPr>
            <p:nvPr/>
          </p:nvSpPr>
          <p:spPr bwMode="auto">
            <a:xfrm>
              <a:off x="1936" y="2039"/>
              <a:ext cx="97" cy="38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20" grpId="0"/>
      <p:bldP spid="553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306638" y="3467100"/>
            <a:ext cx="5815012" cy="3292475"/>
            <a:chOff x="2590" y="2208"/>
            <a:chExt cx="3663" cy="2074"/>
          </a:xfrm>
        </p:grpSpPr>
        <p:sp>
          <p:nvSpPr>
            <p:cNvPr id="7175" name="Rectangle 3"/>
            <p:cNvSpPr>
              <a:spLocks noChangeArrowheads="1"/>
            </p:cNvSpPr>
            <p:nvPr/>
          </p:nvSpPr>
          <p:spPr bwMode="auto">
            <a:xfrm>
              <a:off x="2591" y="3363"/>
              <a:ext cx="3662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rtl="1"/>
              <a:r>
                <a:rPr lang="en-US" altLang="en-US" sz="2100" b="1">
                  <a:solidFill>
                    <a:srgbClr val="0000FF"/>
                  </a:solidFill>
                  <a:latin typeface="Courier New" pitchFamily="49" charset="0"/>
                  <a:cs typeface="Arial" charset="0"/>
                </a:rPr>
                <a:t>CC</a:t>
              </a:r>
              <a:r>
                <a:rPr lang="en-US" altLang="en-US" sz="2100" b="1">
                  <a:solidFill>
                    <a:srgbClr val="FF3300"/>
                  </a:solidFill>
                  <a:latin typeface="Courier New" pitchFamily="49" charset="0"/>
                  <a:cs typeface="Arial" charset="0"/>
                </a:rPr>
                <a:t>T</a:t>
              </a:r>
              <a:r>
                <a:rPr lang="en-US" altLang="en-US" sz="2100" b="1">
                  <a:solidFill>
                    <a:srgbClr val="0000FF"/>
                  </a:solidFill>
                  <a:latin typeface="Courier New" pitchFamily="49" charset="0"/>
                  <a:cs typeface="Arial" charset="0"/>
                </a:rPr>
                <a:t>C</a:t>
              </a:r>
              <a:r>
                <a:rPr lang="en-US" altLang="en-US" sz="2100" b="1">
                  <a:solidFill>
                    <a:srgbClr val="0000CC"/>
                  </a:solidFill>
                  <a:latin typeface="Courier New" pitchFamily="49" charset="0"/>
                  <a:cs typeface="Arial" charset="0"/>
                </a:rPr>
                <a:t>CC</a:t>
              </a:r>
              <a:r>
                <a:rPr lang="en-US" altLang="en-US" sz="2100" b="1">
                  <a:solidFill>
                    <a:srgbClr val="FF3300"/>
                  </a:solidFill>
                  <a:latin typeface="Courier New" pitchFamily="49" charset="0"/>
                  <a:cs typeface="Arial" charset="0"/>
                </a:rPr>
                <a:t>T</a:t>
              </a:r>
              <a:r>
                <a:rPr lang="en-US" altLang="en-US" sz="2100" b="1">
                  <a:solidFill>
                    <a:srgbClr val="00CC00"/>
                  </a:solidFill>
                  <a:latin typeface="Courier New" pitchFamily="49" charset="0"/>
                  <a:cs typeface="Arial" charset="0"/>
                </a:rPr>
                <a:t>A</a:t>
              </a:r>
              <a:r>
                <a:rPr lang="en-US" altLang="en-US" sz="2100" b="1">
                  <a:solidFill>
                    <a:srgbClr val="0000CC"/>
                  </a:solidFill>
                  <a:latin typeface="Courier New" pitchFamily="49" charset="0"/>
                  <a:cs typeface="Arial" charset="0"/>
                </a:rPr>
                <a:t>C</a:t>
              </a:r>
              <a:r>
                <a:rPr lang="en-US" altLang="en-US" sz="2100" b="1">
                  <a:solidFill>
                    <a:srgbClr val="FF3300"/>
                  </a:solidFill>
                  <a:latin typeface="Courier New" pitchFamily="49" charset="0"/>
                  <a:cs typeface="Arial" charset="0"/>
                </a:rPr>
                <a:t>TT</a:t>
              </a:r>
              <a:r>
                <a:rPr lang="en-US" altLang="en-US" sz="2100" b="1">
                  <a:solidFill>
                    <a:srgbClr val="0000CC"/>
                  </a:solidFill>
                  <a:latin typeface="Courier New" pitchFamily="49" charset="0"/>
                  <a:cs typeface="Arial" charset="0"/>
                </a:rPr>
                <a:t>CC CCC</a:t>
              </a:r>
              <a:r>
                <a:rPr lang="en-US" altLang="en-US" sz="2100" b="1">
                  <a:latin typeface="Courier New" pitchFamily="49" charset="0"/>
                  <a:cs typeface="Arial" charset="0"/>
                </a:rPr>
                <a:t>G</a:t>
              </a:r>
              <a:r>
                <a:rPr lang="en-US" altLang="en-US" sz="2100" b="1">
                  <a:solidFill>
                    <a:srgbClr val="0000CC"/>
                  </a:solidFill>
                  <a:latin typeface="Courier New" pitchFamily="49" charset="0"/>
                  <a:cs typeface="Arial" charset="0"/>
                </a:rPr>
                <a:t>CCC</a:t>
              </a:r>
              <a:r>
                <a:rPr lang="en-US" altLang="en-US" sz="2100" b="1">
                  <a:solidFill>
                    <a:srgbClr val="FF3300"/>
                  </a:solidFill>
                  <a:latin typeface="Courier New" pitchFamily="49" charset="0"/>
                  <a:cs typeface="Arial" charset="0"/>
                </a:rPr>
                <a:t>T</a:t>
              </a:r>
              <a:r>
                <a:rPr lang="en-US" altLang="en-US" sz="2100" b="1">
                  <a:solidFill>
                    <a:srgbClr val="00CC00"/>
                  </a:solidFill>
                  <a:latin typeface="Courier New" pitchFamily="49" charset="0"/>
                  <a:cs typeface="Arial" charset="0"/>
                </a:rPr>
                <a:t>A</a:t>
              </a:r>
              <a:r>
                <a:rPr lang="en-US" altLang="en-US" sz="2100" b="1">
                  <a:solidFill>
                    <a:srgbClr val="0000CC"/>
                  </a:solidFill>
                  <a:latin typeface="Courier New" pitchFamily="49" charset="0"/>
                  <a:cs typeface="Arial" charset="0"/>
                </a:rPr>
                <a:t>CC</a:t>
              </a:r>
              <a:r>
                <a:rPr lang="en-US" altLang="en-US" sz="2100" b="1">
                  <a:solidFill>
                    <a:srgbClr val="00CC00"/>
                  </a:solidFill>
                  <a:latin typeface="Courier New" pitchFamily="49" charset="0"/>
                  <a:cs typeface="Arial" charset="0"/>
                </a:rPr>
                <a:t>A</a:t>
              </a:r>
              <a:r>
                <a:rPr lang="en-US" altLang="en-US" sz="2100" b="1">
                  <a:latin typeface="Courier New" pitchFamily="49" charset="0"/>
                  <a:cs typeface="Arial" charset="0"/>
                </a:rPr>
                <a:t>G  </a:t>
              </a:r>
            </a:p>
          </p:txBody>
        </p:sp>
        <p:sp>
          <p:nvSpPr>
            <p:cNvPr id="7176" name="Text Box 4"/>
            <p:cNvSpPr txBox="1">
              <a:spLocks noChangeArrowheads="1"/>
            </p:cNvSpPr>
            <p:nvPr/>
          </p:nvSpPr>
          <p:spPr bwMode="auto">
            <a:xfrm>
              <a:off x="2590" y="3643"/>
              <a:ext cx="3113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100" b="1">
                  <a:latin typeface="Courier New" pitchFamily="49" charset="0"/>
                  <a:cs typeface="Arial" charset="0"/>
                </a:rPr>
                <a:t>ProProTyrPheProProProTyrGln </a:t>
              </a:r>
              <a:endParaRPr lang="en-US" altLang="en-US" sz="2100" b="1">
                <a:latin typeface="Times New Roman" pitchFamily="18" charset="0"/>
                <a:cs typeface="Arial" charset="0"/>
              </a:endParaRPr>
            </a:p>
          </p:txBody>
        </p:sp>
        <p:pic>
          <p:nvPicPr>
            <p:cNvPr id="717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22" t="40616" r="17014" b="5424"/>
            <a:stretch>
              <a:fillRect/>
            </a:stretch>
          </p:blipFill>
          <p:spPr bwMode="auto">
            <a:xfrm>
              <a:off x="2611" y="2208"/>
              <a:ext cx="2875" cy="1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8" name="Rectangle 6"/>
            <p:cNvSpPr>
              <a:spLocks noChangeArrowheads="1"/>
            </p:cNvSpPr>
            <p:nvPr/>
          </p:nvSpPr>
          <p:spPr bwMode="auto">
            <a:xfrm>
              <a:off x="3904" y="3273"/>
              <a:ext cx="307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rtl="1"/>
              <a:r>
                <a:rPr lang="en-US" altLang="en-US" sz="2100" b="1">
                  <a:solidFill>
                    <a:srgbClr val="0000FF"/>
                  </a:solidFill>
                  <a:latin typeface="Courier New" pitchFamily="49" charset="0"/>
                  <a:cs typeface="Arial" charset="0"/>
                </a:rPr>
                <a:t>C</a:t>
              </a:r>
              <a:endParaRPr lang="en-US" altLang="en-US" sz="2100" b="1">
                <a:latin typeface="Courier New" pitchFamily="49" charset="0"/>
                <a:cs typeface="Arial" charset="0"/>
              </a:endParaRPr>
            </a:p>
          </p:txBody>
        </p:sp>
        <p:sp>
          <p:nvSpPr>
            <p:cNvPr id="7179" name="Rectangle 7"/>
            <p:cNvSpPr>
              <a:spLocks noChangeArrowheads="1"/>
            </p:cNvSpPr>
            <p:nvPr/>
          </p:nvSpPr>
          <p:spPr bwMode="auto">
            <a:xfrm>
              <a:off x="3905" y="3481"/>
              <a:ext cx="306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rtl="1"/>
              <a:r>
                <a:rPr lang="en-US" altLang="en-US" sz="2100" b="1">
                  <a:solidFill>
                    <a:srgbClr val="FF3300"/>
                  </a:solidFill>
                  <a:latin typeface="Courier New" pitchFamily="49" charset="0"/>
                  <a:cs typeface="Arial" charset="0"/>
                </a:rPr>
                <a:t>T</a:t>
              </a:r>
            </a:p>
          </p:txBody>
        </p:sp>
        <p:sp>
          <p:nvSpPr>
            <p:cNvPr id="7180" name="AutoShape 8"/>
            <p:cNvSpPr>
              <a:spLocks noChangeArrowheads="1"/>
            </p:cNvSpPr>
            <p:nvPr/>
          </p:nvSpPr>
          <p:spPr bwMode="auto">
            <a:xfrm rot="10731781">
              <a:off x="4013" y="3887"/>
              <a:ext cx="107" cy="188"/>
            </a:xfrm>
            <a:prstGeom prst="triangle">
              <a:avLst>
                <a:gd name="adj" fmla="val 46704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181" name="Text Box 9"/>
            <p:cNvSpPr txBox="1">
              <a:spLocks noChangeArrowheads="1"/>
            </p:cNvSpPr>
            <p:nvPr/>
          </p:nvSpPr>
          <p:spPr bwMode="auto">
            <a:xfrm>
              <a:off x="3854" y="4021"/>
              <a:ext cx="474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100" b="1">
                  <a:latin typeface="Courier New" pitchFamily="49" charset="0"/>
                  <a:cs typeface="Arial" charset="0"/>
                </a:rPr>
                <a:t>Leu</a:t>
              </a:r>
              <a:endParaRPr lang="en-US" altLang="en-US" sz="2100" b="1">
                <a:latin typeface="Times New Roman" pitchFamily="18" charset="0"/>
                <a:cs typeface="Arial" charset="0"/>
              </a:endParaRPr>
            </a:p>
          </p:txBody>
        </p:sp>
      </p:grpSp>
      <p:pic>
        <p:nvPicPr>
          <p:cNvPr id="7171" name="Picture 10" descr="cod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0" b="9563"/>
          <a:stretch>
            <a:fillRect/>
          </a:stretch>
        </p:blipFill>
        <p:spPr bwMode="auto">
          <a:xfrm>
            <a:off x="1755775" y="165100"/>
            <a:ext cx="561975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884363" y="317500"/>
            <a:ext cx="5453062" cy="6064250"/>
            <a:chOff x="1187" y="200"/>
            <a:chExt cx="3435" cy="3820"/>
          </a:xfrm>
        </p:grpSpPr>
        <p:sp>
          <p:nvSpPr>
            <p:cNvPr id="7173" name="Line 12"/>
            <p:cNvSpPr>
              <a:spLocks noChangeShapeType="1"/>
            </p:cNvSpPr>
            <p:nvPr/>
          </p:nvSpPr>
          <p:spPr bwMode="auto">
            <a:xfrm>
              <a:off x="1187" y="200"/>
              <a:ext cx="3048" cy="379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" name="Line 13"/>
            <p:cNvSpPr>
              <a:spLocks noChangeShapeType="1"/>
            </p:cNvSpPr>
            <p:nvPr/>
          </p:nvSpPr>
          <p:spPr bwMode="auto">
            <a:xfrm flipV="1">
              <a:off x="1465" y="200"/>
              <a:ext cx="3157" cy="382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2236788" y="76200"/>
            <a:ext cx="46545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ChIP targets for insulators</a:t>
            </a: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6684963" y="3157538"/>
            <a:ext cx="1074737" cy="423862"/>
          </a:xfrm>
          <a:prstGeom prst="rect">
            <a:avLst/>
          </a:prstGeom>
          <a:solidFill>
            <a:srgbClr val="00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Promoter</a:t>
            </a:r>
          </a:p>
        </p:txBody>
      </p:sp>
      <p:sp>
        <p:nvSpPr>
          <p:cNvPr id="44036" name="Line 4"/>
          <p:cNvSpPr>
            <a:spLocks noChangeShapeType="1"/>
          </p:cNvSpPr>
          <p:nvPr/>
        </p:nvSpPr>
        <p:spPr bwMode="auto">
          <a:xfrm flipH="1">
            <a:off x="152400" y="3581400"/>
            <a:ext cx="65325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7759700" y="3157538"/>
            <a:ext cx="1266825" cy="42386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Gene A</a:t>
            </a:r>
          </a:p>
        </p:txBody>
      </p:sp>
      <p:grpSp>
        <p:nvGrpSpPr>
          <p:cNvPr id="44038" name="Group 6"/>
          <p:cNvGrpSpPr>
            <a:grpSpLocks/>
          </p:cNvGrpSpPr>
          <p:nvPr/>
        </p:nvGrpSpPr>
        <p:grpSpPr bwMode="auto">
          <a:xfrm>
            <a:off x="1806575" y="3101975"/>
            <a:ext cx="5416550" cy="1863725"/>
            <a:chOff x="243" y="1954"/>
            <a:chExt cx="3412" cy="1174"/>
          </a:xfrm>
        </p:grpSpPr>
        <p:sp>
          <p:nvSpPr>
            <p:cNvPr id="44065" name="Rectangle 7"/>
            <p:cNvSpPr>
              <a:spLocks noChangeArrowheads="1"/>
            </p:cNvSpPr>
            <p:nvPr/>
          </p:nvSpPr>
          <p:spPr bwMode="auto">
            <a:xfrm>
              <a:off x="291" y="1966"/>
              <a:ext cx="484" cy="29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b="1"/>
                <a:t>limb</a:t>
              </a:r>
            </a:p>
          </p:txBody>
        </p:sp>
        <p:cxnSp>
          <p:nvCxnSpPr>
            <p:cNvPr id="44066" name="AutoShape 8"/>
            <p:cNvCxnSpPr>
              <a:cxnSpLocks noChangeShapeType="1"/>
              <a:stCxn id="44065" idx="0"/>
              <a:endCxn id="44035" idx="0"/>
            </p:cNvCxnSpPr>
            <p:nvPr/>
          </p:nvCxnSpPr>
          <p:spPr bwMode="auto">
            <a:xfrm rot="5400000" flipV="1">
              <a:off x="2082" y="405"/>
              <a:ext cx="23" cy="3122"/>
            </a:xfrm>
            <a:prstGeom prst="curvedConnector3">
              <a:avLst>
                <a:gd name="adj1" fmla="val -573912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44067" name="Picture 9" descr="SALL1-D5_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154" b="2545"/>
            <a:stretch>
              <a:fillRect/>
            </a:stretch>
          </p:blipFill>
          <p:spPr bwMode="auto">
            <a:xfrm>
              <a:off x="243" y="2354"/>
              <a:ext cx="583" cy="77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4039" name="Picture 10" descr="SALL1-Insitu_E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1568450"/>
            <a:ext cx="1298575" cy="1552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040" name="Group 11"/>
          <p:cNvGrpSpPr>
            <a:grpSpLocks/>
          </p:cNvGrpSpPr>
          <p:nvPr/>
        </p:nvGrpSpPr>
        <p:grpSpPr bwMode="auto">
          <a:xfrm>
            <a:off x="3687763" y="2928938"/>
            <a:ext cx="2189162" cy="1998662"/>
            <a:chOff x="1428" y="1845"/>
            <a:chExt cx="1379" cy="1259"/>
          </a:xfrm>
        </p:grpSpPr>
        <p:pic>
          <p:nvPicPr>
            <p:cNvPr id="44062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3" y="2354"/>
              <a:ext cx="516" cy="7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063" name="Rectangle 13"/>
            <p:cNvSpPr>
              <a:spLocks noChangeArrowheads="1"/>
            </p:cNvSpPr>
            <p:nvPr/>
          </p:nvSpPr>
          <p:spPr bwMode="auto">
            <a:xfrm>
              <a:off x="1428" y="1966"/>
              <a:ext cx="484" cy="29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</a:pPr>
              <a:r>
                <a:rPr lang="en-US" altLang="en-US" b="1"/>
                <a:t>neural</a:t>
              </a:r>
            </a:p>
            <a:p>
              <a:pPr algn="ctr" eaLnBrk="1" hangingPunct="1">
                <a:lnSpc>
                  <a:spcPct val="70000"/>
                </a:lnSpc>
              </a:pPr>
              <a:r>
                <a:rPr lang="en-US" altLang="en-US" b="1"/>
                <a:t>tube</a:t>
              </a:r>
            </a:p>
          </p:txBody>
        </p:sp>
        <p:cxnSp>
          <p:nvCxnSpPr>
            <p:cNvPr id="44064" name="AutoShape 14"/>
            <p:cNvCxnSpPr>
              <a:cxnSpLocks noChangeShapeType="1"/>
              <a:stCxn id="44063" idx="0"/>
            </p:cNvCxnSpPr>
            <p:nvPr/>
          </p:nvCxnSpPr>
          <p:spPr bwMode="auto">
            <a:xfrm rot="-5400000">
              <a:off x="2184" y="1331"/>
              <a:ext cx="109" cy="1137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041" name="Group 15"/>
          <p:cNvGrpSpPr>
            <a:grpSpLocks/>
          </p:cNvGrpSpPr>
          <p:nvPr/>
        </p:nvGrpSpPr>
        <p:grpSpPr bwMode="auto">
          <a:xfrm>
            <a:off x="5257800" y="2968625"/>
            <a:ext cx="1076325" cy="1984375"/>
            <a:chOff x="2517" y="1870"/>
            <a:chExt cx="678" cy="1250"/>
          </a:xfrm>
        </p:grpSpPr>
        <p:pic>
          <p:nvPicPr>
            <p:cNvPr id="44059" name="Picture 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" y="2354"/>
              <a:ext cx="538" cy="76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060" name="Rectangle 17"/>
            <p:cNvSpPr>
              <a:spLocks noChangeArrowheads="1"/>
            </p:cNvSpPr>
            <p:nvPr/>
          </p:nvSpPr>
          <p:spPr bwMode="auto">
            <a:xfrm>
              <a:off x="2541" y="1943"/>
              <a:ext cx="484" cy="29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b="1"/>
                <a:t>brain</a:t>
              </a:r>
            </a:p>
          </p:txBody>
        </p:sp>
        <p:cxnSp>
          <p:nvCxnSpPr>
            <p:cNvPr id="44061" name="AutoShape 18"/>
            <p:cNvCxnSpPr>
              <a:cxnSpLocks noChangeShapeType="1"/>
              <a:stCxn id="44060" idx="0"/>
            </p:cNvCxnSpPr>
            <p:nvPr/>
          </p:nvCxnSpPr>
          <p:spPr bwMode="auto">
            <a:xfrm rot="-5400000">
              <a:off x="2958" y="1695"/>
              <a:ext cx="61" cy="412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0499" name="Line 19"/>
          <p:cNvSpPr>
            <a:spLocks noChangeShapeType="1"/>
          </p:cNvSpPr>
          <p:nvPr/>
        </p:nvSpPr>
        <p:spPr bwMode="auto">
          <a:xfrm>
            <a:off x="1500188" y="1970088"/>
            <a:ext cx="0" cy="31877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0" name="Text Box 20"/>
          <p:cNvSpPr txBox="1">
            <a:spLocks noChangeArrowheads="1"/>
          </p:cNvSpPr>
          <p:nvPr/>
        </p:nvSpPr>
        <p:spPr bwMode="auto">
          <a:xfrm>
            <a:off x="809625" y="685800"/>
            <a:ext cx="1476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u="sng"/>
              <a:t>Insulators</a:t>
            </a:r>
          </a:p>
        </p:txBody>
      </p:sp>
      <p:grpSp>
        <p:nvGrpSpPr>
          <p:cNvPr id="44044" name="Group 21"/>
          <p:cNvGrpSpPr>
            <a:grpSpLocks/>
          </p:cNvGrpSpPr>
          <p:nvPr/>
        </p:nvGrpSpPr>
        <p:grpSpPr bwMode="auto">
          <a:xfrm>
            <a:off x="77788" y="1970088"/>
            <a:ext cx="1192212" cy="1614487"/>
            <a:chOff x="49" y="1241"/>
            <a:chExt cx="751" cy="1017"/>
          </a:xfrm>
        </p:grpSpPr>
        <p:sp>
          <p:nvSpPr>
            <p:cNvPr id="44056" name="Rectangle 22"/>
            <p:cNvSpPr>
              <a:spLocks noChangeArrowheads="1"/>
            </p:cNvSpPr>
            <p:nvPr/>
          </p:nvSpPr>
          <p:spPr bwMode="auto">
            <a:xfrm>
              <a:off x="49" y="1991"/>
              <a:ext cx="582" cy="267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b="1"/>
                <a:t>GeneB</a:t>
              </a:r>
            </a:p>
          </p:txBody>
        </p:sp>
        <p:sp>
          <p:nvSpPr>
            <p:cNvPr id="44057" name="Rectangle 23"/>
            <p:cNvSpPr>
              <a:spLocks noChangeArrowheads="1"/>
            </p:cNvSpPr>
            <p:nvPr/>
          </p:nvSpPr>
          <p:spPr bwMode="auto">
            <a:xfrm>
              <a:off x="606" y="1991"/>
              <a:ext cx="194" cy="267"/>
            </a:xfrm>
            <a:prstGeom prst="rect">
              <a:avLst/>
            </a:prstGeom>
            <a:solidFill>
              <a:srgbClr val="00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b="1"/>
                <a:t>Pr</a:t>
              </a:r>
            </a:p>
          </p:txBody>
        </p:sp>
        <p:pic>
          <p:nvPicPr>
            <p:cNvPr id="44058" name="Picture 24" descr="ey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" y="1241"/>
              <a:ext cx="572" cy="67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045" name="Group 27"/>
          <p:cNvGrpSpPr>
            <a:grpSpLocks/>
          </p:cNvGrpSpPr>
          <p:nvPr/>
        </p:nvGrpSpPr>
        <p:grpSpPr bwMode="auto">
          <a:xfrm>
            <a:off x="2767013" y="2008188"/>
            <a:ext cx="806450" cy="1882775"/>
            <a:chOff x="1743" y="1265"/>
            <a:chExt cx="508" cy="1186"/>
          </a:xfrm>
        </p:grpSpPr>
        <p:sp>
          <p:nvSpPr>
            <p:cNvPr id="44053" name="Line 28"/>
            <p:cNvSpPr>
              <a:spLocks noChangeShapeType="1"/>
            </p:cNvSpPr>
            <p:nvPr/>
          </p:nvSpPr>
          <p:spPr bwMode="auto">
            <a:xfrm>
              <a:off x="1743" y="1265"/>
              <a:ext cx="508" cy="118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4" name="Line 29"/>
            <p:cNvSpPr>
              <a:spLocks noChangeShapeType="1"/>
            </p:cNvSpPr>
            <p:nvPr/>
          </p:nvSpPr>
          <p:spPr bwMode="auto">
            <a:xfrm flipV="1">
              <a:off x="1767" y="1265"/>
              <a:ext cx="387" cy="116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5" name="Oval 30"/>
            <p:cNvSpPr>
              <a:spLocks noChangeArrowheads="1"/>
            </p:cNvSpPr>
            <p:nvPr/>
          </p:nvSpPr>
          <p:spPr bwMode="auto">
            <a:xfrm>
              <a:off x="1936" y="2039"/>
              <a:ext cx="97" cy="38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44046" name="Text Box 32"/>
          <p:cNvSpPr txBox="1">
            <a:spLocks noChangeArrowheads="1"/>
          </p:cNvSpPr>
          <p:nvPr/>
        </p:nvSpPr>
        <p:spPr bwMode="auto">
          <a:xfrm>
            <a:off x="2266950" y="685800"/>
            <a:ext cx="16891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u="sng"/>
              <a:t>Silencers</a:t>
            </a:r>
          </a:p>
        </p:txBody>
      </p:sp>
      <p:sp>
        <p:nvSpPr>
          <p:cNvPr id="44047" name="Text Box 33"/>
          <p:cNvSpPr txBox="1">
            <a:spLocks noChangeArrowheads="1"/>
          </p:cNvSpPr>
          <p:nvPr/>
        </p:nvSpPr>
        <p:spPr bwMode="auto">
          <a:xfrm>
            <a:off x="2449513" y="4800600"/>
            <a:ext cx="3417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u="sng"/>
              <a:t>Enhancers</a:t>
            </a:r>
          </a:p>
        </p:txBody>
      </p:sp>
      <p:sp>
        <p:nvSpPr>
          <p:cNvPr id="44048" name="Text Box 35"/>
          <p:cNvSpPr txBox="1">
            <a:spLocks noChangeArrowheads="1"/>
          </p:cNvSpPr>
          <p:nvPr/>
        </p:nvSpPr>
        <p:spPr bwMode="auto">
          <a:xfrm>
            <a:off x="2057400" y="5334000"/>
            <a:ext cx="41148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/>
              <a:t>H2BK5me1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/>
              <a:t>H3K4me1 &amp; </a:t>
            </a:r>
            <a:r>
              <a:rPr lang="en-US" altLang="en-US" b="1">
                <a:solidFill>
                  <a:srgbClr val="FF0000"/>
                </a:solidFill>
              </a:rPr>
              <a:t>H3Kme3 absence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/>
              <a:t>H3K27ac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/>
              <a:t>p300, CBP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/>
              <a:t>H2A.Z</a:t>
            </a:r>
          </a:p>
        </p:txBody>
      </p:sp>
      <p:sp>
        <p:nvSpPr>
          <p:cNvPr id="44049" name="Text Box 36"/>
          <p:cNvSpPr txBox="1">
            <a:spLocks noChangeArrowheads="1"/>
          </p:cNvSpPr>
          <p:nvPr/>
        </p:nvSpPr>
        <p:spPr bwMode="auto">
          <a:xfrm>
            <a:off x="2133600" y="1117600"/>
            <a:ext cx="2057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/>
              <a:t>H3K9me3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/>
              <a:t>H3K27me3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/>
              <a:t>DNA methylation</a:t>
            </a:r>
          </a:p>
        </p:txBody>
      </p:sp>
      <p:sp>
        <p:nvSpPr>
          <p:cNvPr id="20517" name="Text Box 37"/>
          <p:cNvSpPr txBox="1">
            <a:spLocks noChangeArrowheads="1"/>
          </p:cNvSpPr>
          <p:nvPr/>
        </p:nvSpPr>
        <p:spPr bwMode="auto">
          <a:xfrm>
            <a:off x="457200" y="1117600"/>
            <a:ext cx="20574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/>
              <a:t>CTCF</a:t>
            </a:r>
          </a:p>
        </p:txBody>
      </p:sp>
      <p:sp>
        <p:nvSpPr>
          <p:cNvPr id="44051" name="Text Box 38"/>
          <p:cNvSpPr txBox="1">
            <a:spLocks noChangeArrowheads="1"/>
          </p:cNvSpPr>
          <p:nvPr/>
        </p:nvSpPr>
        <p:spPr bwMode="auto">
          <a:xfrm>
            <a:off x="5257800" y="3657600"/>
            <a:ext cx="41148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/>
              <a:t>RNAPII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/>
              <a:t>H3K4me3 &amp; </a:t>
            </a:r>
            <a:r>
              <a:rPr lang="en-US" altLang="en-US" b="1">
                <a:solidFill>
                  <a:srgbClr val="FF0000"/>
                </a:solidFill>
              </a:rPr>
              <a:t>H3Kme1 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</a:rPr>
              <a:t>depletion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/>
              <a:t>H3K9ac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/>
              <a:t>H3K27me1</a:t>
            </a:r>
          </a:p>
        </p:txBody>
      </p:sp>
      <p:sp>
        <p:nvSpPr>
          <p:cNvPr id="44052" name="Text Box 39"/>
          <p:cNvSpPr txBox="1">
            <a:spLocks noChangeArrowheads="1"/>
          </p:cNvSpPr>
          <p:nvPr/>
        </p:nvSpPr>
        <p:spPr bwMode="auto">
          <a:xfrm>
            <a:off x="7772400" y="3657600"/>
            <a:ext cx="13716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b="1"/>
              <a:t>H3K36me3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9" grpId="0" animBg="1"/>
      <p:bldP spid="20500" grpId="0"/>
      <p:bldP spid="205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905000"/>
            <a:ext cx="90805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6"/>
          <p:cNvSpPr>
            <a:spLocks noChangeArrowheads="1"/>
          </p:cNvSpPr>
          <p:nvPr/>
        </p:nvSpPr>
        <p:spPr bwMode="auto">
          <a:xfrm>
            <a:off x="0" y="2362200"/>
            <a:ext cx="228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5060" name="Text Box 8"/>
          <p:cNvSpPr txBox="1">
            <a:spLocks noChangeArrowheads="1"/>
          </p:cNvSpPr>
          <p:nvPr/>
        </p:nvSpPr>
        <p:spPr bwMode="auto">
          <a:xfrm>
            <a:off x="5562600" y="6477000"/>
            <a:ext cx="342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1400" b="1"/>
              <a:t>Kim TH et al. </a:t>
            </a:r>
            <a:r>
              <a:rPr lang="en-US" altLang="en-US" sz="1400" b="1" i="1"/>
              <a:t>Cell</a:t>
            </a:r>
            <a:r>
              <a:rPr lang="en-US" altLang="en-US" sz="1400" b="1"/>
              <a:t> 2007, 128: 1231-1245</a:t>
            </a:r>
          </a:p>
        </p:txBody>
      </p:sp>
      <p:sp>
        <p:nvSpPr>
          <p:cNvPr id="45061" name="Text Box 10"/>
          <p:cNvSpPr txBox="1">
            <a:spLocks noChangeArrowheads="1"/>
          </p:cNvSpPr>
          <p:nvPr/>
        </p:nvSpPr>
        <p:spPr bwMode="auto">
          <a:xfrm>
            <a:off x="914400" y="4495800"/>
            <a:ext cx="74676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hlinkClick r:id="rId3"/>
              </a:rPr>
              <a:t>http://bioinformatics-renlab.ucsd.edu/rentrac/wiki/CTCF_Project</a:t>
            </a:r>
            <a:r>
              <a:rPr lang="en-US" altLang="en-US" b="1"/>
              <a:t> </a:t>
            </a:r>
          </a:p>
        </p:txBody>
      </p: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3167063" y="76200"/>
            <a:ext cx="27749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CTCF ChIP-seq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18"/>
          <a:stretch>
            <a:fillRect/>
          </a:stretch>
        </p:blipFill>
        <p:spPr bwMode="auto">
          <a:xfrm>
            <a:off x="777875" y="685800"/>
            <a:ext cx="8213725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5"/>
          <p:cNvSpPr txBox="1">
            <a:spLocks noChangeArrowheads="1"/>
          </p:cNvSpPr>
          <p:nvPr/>
        </p:nvSpPr>
        <p:spPr bwMode="auto">
          <a:xfrm>
            <a:off x="5562600" y="6477000"/>
            <a:ext cx="342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1400" b="1"/>
              <a:t>Kim TH et al. </a:t>
            </a:r>
            <a:r>
              <a:rPr lang="en-US" altLang="en-US" sz="1400" b="1" i="1"/>
              <a:t>Cell</a:t>
            </a:r>
            <a:r>
              <a:rPr lang="en-US" altLang="en-US" sz="1400" b="1"/>
              <a:t> 2007, 128: 1231-1245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269875" y="49213"/>
            <a:ext cx="8874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How do we find these regulatory elements?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93675" y="2757488"/>
            <a:ext cx="88741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2. Comparative Genomics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193675" y="3824288"/>
            <a:ext cx="8874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3. Chromatin Immunoprecipitation (ChIP)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193675" y="1600200"/>
            <a:ext cx="8874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1. Transcription factor binding sites (TFBS)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79512" y="4725144"/>
            <a:ext cx="88741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smtClean="0"/>
              <a:t>4. DNase-</a:t>
            </a:r>
            <a:r>
              <a:rPr lang="en-US" altLang="en-US" sz="2800" b="1" dirty="0" err="1" smtClean="0"/>
              <a:t>seq</a:t>
            </a:r>
            <a:r>
              <a:rPr lang="en-US" altLang="en-US" sz="2800" b="1" dirty="0" smtClean="0"/>
              <a:t> or ATAC-</a:t>
            </a:r>
            <a:r>
              <a:rPr lang="en-US" altLang="en-US" sz="2800" b="1" dirty="0" err="1" smtClean="0"/>
              <a:t>seq</a:t>
            </a:r>
            <a:endParaRPr lang="en-US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2384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26367" y="80628"/>
            <a:ext cx="88741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smtClean="0"/>
              <a:t>DNase hypersensitive sites can identify functional regions</a:t>
            </a:r>
            <a:endParaRPr lang="en-US" altLang="en-US" sz="2400" b="1" dirty="0"/>
          </a:p>
        </p:txBody>
      </p:sp>
      <p:pic>
        <p:nvPicPr>
          <p:cNvPr id="112642" name="Picture 2" descr="https://upload.wikimedia.org/wikipedia/commons/0/02/DNAse_hypersensitive_si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0" y="1124744"/>
            <a:ext cx="889788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64087" y="6489340"/>
            <a:ext cx="3733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/>
              <a:t>Wang YM </a:t>
            </a:r>
            <a:r>
              <a:rPr lang="en-US" sz="1400" b="1" i="1" dirty="0" err="1" smtClean="0"/>
              <a:t>PLoS</a:t>
            </a:r>
            <a:r>
              <a:rPr lang="en-US" sz="1400" b="1" i="1" dirty="0" smtClean="0"/>
              <a:t> ONE </a:t>
            </a:r>
            <a:r>
              <a:rPr lang="en-US" sz="1400" b="1" dirty="0" smtClean="0"/>
              <a:t> 2012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29539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http://www.nature.com/ni/journal/v13/n9/images/ni.2407-F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0" y="266649"/>
            <a:ext cx="9010650" cy="676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26367" y="8620"/>
            <a:ext cx="88741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smtClean="0"/>
              <a:t>DNase-</a:t>
            </a:r>
            <a:r>
              <a:rPr lang="en-US" altLang="en-US" sz="2400" b="1" dirty="0" err="1" smtClean="0"/>
              <a:t>seq</a:t>
            </a:r>
            <a:endParaRPr lang="en-US" alt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339049" y="6505599"/>
            <a:ext cx="3733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/>
              <a:t>Zeng W </a:t>
            </a:r>
            <a:r>
              <a:rPr lang="en-US" sz="1400" b="1" i="1" dirty="0" smtClean="0"/>
              <a:t>Nature Immunology</a:t>
            </a:r>
            <a:r>
              <a:rPr lang="en-US" sz="1400" b="1" dirty="0" smtClean="0"/>
              <a:t> 2012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97399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26367" y="51011"/>
            <a:ext cx="88741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smtClean="0"/>
              <a:t>ATAC-</a:t>
            </a:r>
            <a:r>
              <a:rPr lang="en-US" altLang="en-US" sz="2400" b="1" dirty="0" err="1" smtClean="0"/>
              <a:t>seq</a:t>
            </a:r>
            <a:endParaRPr lang="en-US" altLang="en-US" sz="2400" b="1" dirty="0"/>
          </a:p>
        </p:txBody>
      </p:sp>
      <p:pic>
        <p:nvPicPr>
          <p:cNvPr id="126978" name="Picture 2" descr="http://www.nature.com/nmeth/journal/v10/n12/images/nmeth.2688-F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1" r="43182" b="73054"/>
          <a:stretch/>
        </p:blipFill>
        <p:spPr bwMode="auto">
          <a:xfrm>
            <a:off x="393107" y="1376771"/>
            <a:ext cx="8704432" cy="406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64087" y="6433591"/>
            <a:ext cx="3733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err="1" smtClean="0"/>
              <a:t>Buenrostro</a:t>
            </a:r>
            <a:r>
              <a:rPr lang="en-US" sz="1400" b="1" dirty="0" smtClean="0"/>
              <a:t> JD </a:t>
            </a:r>
            <a:r>
              <a:rPr lang="en-US" sz="1400" b="1" i="1" dirty="0" smtClean="0"/>
              <a:t>Nature Methods</a:t>
            </a:r>
            <a:r>
              <a:rPr lang="en-US" sz="1400" b="1" dirty="0" smtClean="0"/>
              <a:t> 2013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18547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269875" y="152400"/>
            <a:ext cx="86042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OUTLINE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577850" y="1243013"/>
            <a:ext cx="8185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1. The different kinds of gene regulatory elements</a:t>
            </a: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577850" y="2057400"/>
            <a:ext cx="6413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2. How can we find them</a:t>
            </a: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577850" y="3581400"/>
            <a:ext cx="6413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4. Functional assays to test their function</a:t>
            </a:r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596900" y="4419600"/>
            <a:ext cx="6413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5. Regulation in 3D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96900" y="2819400"/>
            <a:ext cx="6413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3. How far away to look for them</a:t>
            </a:r>
          </a:p>
        </p:txBody>
      </p:sp>
      <p:sp>
        <p:nvSpPr>
          <p:cNvPr id="47112" name="Text Box 6"/>
          <p:cNvSpPr txBox="1">
            <a:spLocks noChangeArrowheads="1"/>
          </p:cNvSpPr>
          <p:nvPr/>
        </p:nvSpPr>
        <p:spPr bwMode="auto">
          <a:xfrm>
            <a:off x="596900" y="5334000"/>
            <a:ext cx="6413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6. Example from our lab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1275" y="2584450"/>
            <a:ext cx="9102725" cy="998538"/>
            <a:chOff x="26" y="1628"/>
            <a:chExt cx="5734" cy="629"/>
          </a:xfrm>
        </p:grpSpPr>
        <p:sp>
          <p:nvSpPr>
            <p:cNvPr id="48177" name="Line 3"/>
            <p:cNvSpPr>
              <a:spLocks noChangeShapeType="1"/>
            </p:cNvSpPr>
            <p:nvPr/>
          </p:nvSpPr>
          <p:spPr bwMode="auto">
            <a:xfrm flipH="1">
              <a:off x="4428" y="1628"/>
              <a:ext cx="0" cy="4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8178" name="Group 4"/>
            <p:cNvGrpSpPr>
              <a:grpSpLocks/>
            </p:cNvGrpSpPr>
            <p:nvPr/>
          </p:nvGrpSpPr>
          <p:grpSpPr bwMode="auto">
            <a:xfrm>
              <a:off x="26" y="1701"/>
              <a:ext cx="5734" cy="556"/>
              <a:chOff x="26" y="1701"/>
              <a:chExt cx="5734" cy="556"/>
            </a:xfrm>
          </p:grpSpPr>
          <p:sp>
            <p:nvSpPr>
              <p:cNvPr id="48179" name="Rectangle 5"/>
              <p:cNvSpPr>
                <a:spLocks noChangeArrowheads="1"/>
              </p:cNvSpPr>
              <p:nvPr/>
            </p:nvSpPr>
            <p:spPr bwMode="auto">
              <a:xfrm>
                <a:off x="4428" y="2039"/>
                <a:ext cx="1332" cy="97"/>
              </a:xfrm>
              <a:prstGeom prst="rect">
                <a:avLst/>
              </a:prstGeom>
              <a:solidFill>
                <a:srgbClr val="66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8180" name="Line 6"/>
              <p:cNvSpPr>
                <a:spLocks noChangeShapeType="1"/>
              </p:cNvSpPr>
              <p:nvPr/>
            </p:nvSpPr>
            <p:spPr bwMode="auto">
              <a:xfrm>
                <a:off x="945" y="1701"/>
                <a:ext cx="0" cy="36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81" name="Text Box 7"/>
              <p:cNvSpPr txBox="1">
                <a:spLocks noChangeArrowheads="1"/>
              </p:cNvSpPr>
              <p:nvPr/>
            </p:nvSpPr>
            <p:spPr bwMode="auto">
              <a:xfrm>
                <a:off x="26" y="1930"/>
                <a:ext cx="969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cs typeface="Arial" charset="0"/>
                  </a:rPr>
                  <a:t>Mouse</a:t>
                </a:r>
              </a:p>
            </p:txBody>
          </p:sp>
          <p:sp>
            <p:nvSpPr>
              <p:cNvPr id="48182" name="Rectangle 8"/>
              <p:cNvSpPr>
                <a:spLocks noChangeArrowheads="1"/>
              </p:cNvSpPr>
              <p:nvPr/>
            </p:nvSpPr>
            <p:spPr bwMode="auto">
              <a:xfrm>
                <a:off x="678" y="2039"/>
                <a:ext cx="484" cy="97"/>
              </a:xfrm>
              <a:prstGeom prst="rect">
                <a:avLst/>
              </a:prstGeom>
              <a:solidFill>
                <a:srgbClr val="66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8183" name="Rectangle 9"/>
              <p:cNvSpPr>
                <a:spLocks noChangeArrowheads="1"/>
              </p:cNvSpPr>
              <p:nvPr/>
            </p:nvSpPr>
            <p:spPr bwMode="auto">
              <a:xfrm>
                <a:off x="945" y="2039"/>
                <a:ext cx="3483" cy="97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8184" name="Rectangle 10"/>
              <p:cNvSpPr>
                <a:spLocks noChangeArrowheads="1"/>
              </p:cNvSpPr>
              <p:nvPr/>
            </p:nvSpPr>
            <p:spPr bwMode="auto">
              <a:xfrm>
                <a:off x="1501" y="1967"/>
                <a:ext cx="217" cy="242"/>
              </a:xfrm>
              <a:prstGeom prst="rect">
                <a:avLst/>
              </a:prstGeom>
              <a:solidFill>
                <a:srgbClr val="FF5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8185" name="Oval 11"/>
              <p:cNvSpPr>
                <a:spLocks noChangeArrowheads="1"/>
              </p:cNvSpPr>
              <p:nvPr/>
            </p:nvSpPr>
            <p:spPr bwMode="auto">
              <a:xfrm>
                <a:off x="2033" y="1942"/>
                <a:ext cx="121" cy="31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8186" name="Oval 12"/>
              <p:cNvSpPr>
                <a:spLocks noChangeArrowheads="1"/>
              </p:cNvSpPr>
              <p:nvPr/>
            </p:nvSpPr>
            <p:spPr bwMode="auto">
              <a:xfrm>
                <a:off x="3340" y="1942"/>
                <a:ext cx="121" cy="31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sp>
        <p:nvSpPr>
          <p:cNvPr id="48131" name="Text Box 13"/>
          <p:cNvSpPr txBox="1">
            <a:spLocks noChangeArrowheads="1"/>
          </p:cNvSpPr>
          <p:nvPr/>
        </p:nvSpPr>
        <p:spPr bwMode="auto">
          <a:xfrm>
            <a:off x="269875" y="125413"/>
            <a:ext cx="8680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cs typeface="Arial" charset="0"/>
              </a:rPr>
              <a:t>Synteny blocks can define </a:t>
            </a:r>
            <a:r>
              <a:rPr lang="en-US" altLang="en-US" sz="2400" b="1" i="1" u="sng">
                <a:cs typeface="Arial" charset="0"/>
              </a:rPr>
              <a:t>cis</a:t>
            </a:r>
            <a:r>
              <a:rPr lang="en-US" altLang="en-US" sz="2400" b="1">
                <a:cs typeface="Arial" charset="0"/>
              </a:rPr>
              <a:t>-regulatory domains</a:t>
            </a:r>
          </a:p>
        </p:txBody>
      </p:sp>
      <p:sp>
        <p:nvSpPr>
          <p:cNvPr id="48132" name="Text Box 14"/>
          <p:cNvSpPr txBox="1">
            <a:spLocks noChangeArrowheads="1"/>
          </p:cNvSpPr>
          <p:nvPr/>
        </p:nvSpPr>
        <p:spPr bwMode="auto">
          <a:xfrm>
            <a:off x="39688" y="2392363"/>
            <a:ext cx="15382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cs typeface="Arial" charset="0"/>
              </a:rPr>
              <a:t>Human</a:t>
            </a:r>
          </a:p>
        </p:txBody>
      </p:sp>
      <p:sp>
        <p:nvSpPr>
          <p:cNvPr id="48133" name="Rectangle 15"/>
          <p:cNvSpPr>
            <a:spLocks noChangeArrowheads="1"/>
          </p:cNvSpPr>
          <p:nvPr/>
        </p:nvSpPr>
        <p:spPr bwMode="auto">
          <a:xfrm>
            <a:off x="1114425" y="2546350"/>
            <a:ext cx="8029575" cy="153988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8134" name="Rectangle 16"/>
          <p:cNvSpPr>
            <a:spLocks noChangeArrowheads="1"/>
          </p:cNvSpPr>
          <p:nvPr/>
        </p:nvSpPr>
        <p:spPr bwMode="auto">
          <a:xfrm>
            <a:off x="2382838" y="2432050"/>
            <a:ext cx="344487" cy="384175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8135" name="Oval 17"/>
          <p:cNvSpPr>
            <a:spLocks noChangeArrowheads="1"/>
          </p:cNvSpPr>
          <p:nvPr/>
        </p:nvSpPr>
        <p:spPr bwMode="auto">
          <a:xfrm>
            <a:off x="3227388" y="2354263"/>
            <a:ext cx="192087" cy="5000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8136" name="Oval 18"/>
          <p:cNvSpPr>
            <a:spLocks noChangeArrowheads="1"/>
          </p:cNvSpPr>
          <p:nvPr/>
        </p:nvSpPr>
        <p:spPr bwMode="auto">
          <a:xfrm>
            <a:off x="5302250" y="2354263"/>
            <a:ext cx="192088" cy="5000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8137" name="Rectangle 19"/>
          <p:cNvSpPr>
            <a:spLocks noChangeArrowheads="1"/>
          </p:cNvSpPr>
          <p:nvPr/>
        </p:nvSpPr>
        <p:spPr bwMode="auto">
          <a:xfrm>
            <a:off x="8643938" y="2432050"/>
            <a:ext cx="344487" cy="384175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8138" name="Oval 20"/>
          <p:cNvSpPr>
            <a:spLocks noChangeArrowheads="1"/>
          </p:cNvSpPr>
          <p:nvPr/>
        </p:nvSpPr>
        <p:spPr bwMode="auto">
          <a:xfrm>
            <a:off x="1230313" y="2354263"/>
            <a:ext cx="192087" cy="5000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8139" name="Oval 21"/>
          <p:cNvSpPr>
            <a:spLocks noChangeArrowheads="1"/>
          </p:cNvSpPr>
          <p:nvPr/>
        </p:nvSpPr>
        <p:spPr bwMode="auto">
          <a:xfrm>
            <a:off x="7221538" y="2392363"/>
            <a:ext cx="192087" cy="5000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48140" name="Group 22"/>
          <p:cNvGrpSpPr>
            <a:grpSpLocks/>
          </p:cNvGrpSpPr>
          <p:nvPr/>
        </p:nvGrpSpPr>
        <p:grpSpPr bwMode="auto">
          <a:xfrm>
            <a:off x="769938" y="5311775"/>
            <a:ext cx="1960562" cy="1074738"/>
            <a:chOff x="485" y="3176"/>
            <a:chExt cx="1235" cy="677"/>
          </a:xfrm>
        </p:grpSpPr>
        <p:sp>
          <p:nvSpPr>
            <p:cNvPr id="48173" name="Rectangle 23"/>
            <p:cNvSpPr>
              <a:spLocks noChangeArrowheads="1"/>
            </p:cNvSpPr>
            <p:nvPr/>
          </p:nvSpPr>
          <p:spPr bwMode="auto">
            <a:xfrm>
              <a:off x="485" y="3176"/>
              <a:ext cx="217" cy="242"/>
            </a:xfrm>
            <a:prstGeom prst="rect">
              <a:avLst/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174" name="Text Box 24"/>
            <p:cNvSpPr txBox="1">
              <a:spLocks noChangeArrowheads="1"/>
            </p:cNvSpPr>
            <p:nvPr/>
          </p:nvSpPr>
          <p:spPr bwMode="auto">
            <a:xfrm>
              <a:off x="750" y="3187"/>
              <a:ext cx="96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cs typeface="Arial" charset="0"/>
                </a:rPr>
                <a:t>Gene</a:t>
              </a:r>
            </a:p>
          </p:txBody>
        </p:sp>
        <p:sp>
          <p:nvSpPr>
            <p:cNvPr id="48175" name="Oval 25"/>
            <p:cNvSpPr>
              <a:spLocks noChangeArrowheads="1"/>
            </p:cNvSpPr>
            <p:nvPr/>
          </p:nvSpPr>
          <p:spPr bwMode="auto">
            <a:xfrm>
              <a:off x="533" y="3538"/>
              <a:ext cx="121" cy="3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176" name="Text Box 26"/>
            <p:cNvSpPr txBox="1">
              <a:spLocks noChangeArrowheads="1"/>
            </p:cNvSpPr>
            <p:nvPr/>
          </p:nvSpPr>
          <p:spPr bwMode="auto">
            <a:xfrm>
              <a:off x="751" y="3598"/>
              <a:ext cx="96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cs typeface="Arial" charset="0"/>
                </a:rPr>
                <a:t>CNS</a:t>
              </a:r>
            </a:p>
          </p:txBody>
        </p:sp>
      </p:grp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2190750" y="2354263"/>
            <a:ext cx="3495675" cy="500062"/>
            <a:chOff x="1380" y="1483"/>
            <a:chExt cx="2202" cy="315"/>
          </a:xfrm>
        </p:grpSpPr>
        <p:sp>
          <p:nvSpPr>
            <p:cNvPr id="48169" name="Rectangle 28"/>
            <p:cNvSpPr>
              <a:spLocks noChangeArrowheads="1"/>
            </p:cNvSpPr>
            <p:nvPr/>
          </p:nvSpPr>
          <p:spPr bwMode="auto">
            <a:xfrm>
              <a:off x="1380" y="1604"/>
              <a:ext cx="2202" cy="9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170" name="Rectangle 29"/>
            <p:cNvSpPr>
              <a:spLocks noChangeArrowheads="1"/>
            </p:cNvSpPr>
            <p:nvPr/>
          </p:nvSpPr>
          <p:spPr bwMode="auto">
            <a:xfrm>
              <a:off x="1501" y="1531"/>
              <a:ext cx="217" cy="242"/>
            </a:xfrm>
            <a:prstGeom prst="rect">
              <a:avLst/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171" name="Oval 30"/>
            <p:cNvSpPr>
              <a:spLocks noChangeArrowheads="1"/>
            </p:cNvSpPr>
            <p:nvPr/>
          </p:nvSpPr>
          <p:spPr bwMode="auto">
            <a:xfrm>
              <a:off x="2033" y="1483"/>
              <a:ext cx="121" cy="3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172" name="Oval 31"/>
            <p:cNvSpPr>
              <a:spLocks noChangeArrowheads="1"/>
            </p:cNvSpPr>
            <p:nvPr/>
          </p:nvSpPr>
          <p:spPr bwMode="auto">
            <a:xfrm>
              <a:off x="3340" y="1483"/>
              <a:ext cx="121" cy="3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41275" y="2698750"/>
            <a:ext cx="9102725" cy="1500188"/>
            <a:chOff x="26" y="1700"/>
            <a:chExt cx="5734" cy="945"/>
          </a:xfrm>
        </p:grpSpPr>
        <p:sp>
          <p:nvSpPr>
            <p:cNvPr id="48158" name="Line 33"/>
            <p:cNvSpPr>
              <a:spLocks noChangeShapeType="1"/>
            </p:cNvSpPr>
            <p:nvPr/>
          </p:nvSpPr>
          <p:spPr bwMode="auto">
            <a:xfrm>
              <a:off x="1211" y="1701"/>
              <a:ext cx="0" cy="7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59" name="Text Box 34"/>
            <p:cNvSpPr txBox="1">
              <a:spLocks noChangeArrowheads="1"/>
            </p:cNvSpPr>
            <p:nvPr/>
          </p:nvSpPr>
          <p:spPr bwMode="auto">
            <a:xfrm>
              <a:off x="26" y="2317"/>
              <a:ext cx="96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cs typeface="Arial" charset="0"/>
                </a:rPr>
                <a:t>Chicken</a:t>
              </a:r>
            </a:p>
          </p:txBody>
        </p:sp>
        <p:sp>
          <p:nvSpPr>
            <p:cNvPr id="48160" name="Rectangle 35"/>
            <p:cNvSpPr>
              <a:spLocks noChangeArrowheads="1"/>
            </p:cNvSpPr>
            <p:nvPr/>
          </p:nvSpPr>
          <p:spPr bwMode="auto">
            <a:xfrm>
              <a:off x="727" y="2427"/>
              <a:ext cx="846" cy="97"/>
            </a:xfrm>
            <a:prstGeom prst="rect">
              <a:avLst/>
            </a:prstGeom>
            <a:solidFill>
              <a:srgbClr val="FF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161" name="Rectangle 36"/>
            <p:cNvSpPr>
              <a:spLocks noChangeArrowheads="1"/>
            </p:cNvSpPr>
            <p:nvPr/>
          </p:nvSpPr>
          <p:spPr bwMode="auto">
            <a:xfrm>
              <a:off x="4283" y="2426"/>
              <a:ext cx="1477" cy="98"/>
            </a:xfrm>
            <a:prstGeom prst="rect">
              <a:avLst/>
            </a:prstGeom>
            <a:solidFill>
              <a:srgbClr val="FF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162" name="Oval 37"/>
            <p:cNvSpPr>
              <a:spLocks noChangeArrowheads="1"/>
            </p:cNvSpPr>
            <p:nvPr/>
          </p:nvSpPr>
          <p:spPr bwMode="auto">
            <a:xfrm>
              <a:off x="4815" y="2306"/>
              <a:ext cx="121" cy="3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163" name="Oval 38"/>
            <p:cNvSpPr>
              <a:spLocks noChangeArrowheads="1"/>
            </p:cNvSpPr>
            <p:nvPr/>
          </p:nvSpPr>
          <p:spPr bwMode="auto">
            <a:xfrm>
              <a:off x="993" y="2306"/>
              <a:ext cx="121" cy="3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164" name="Rectangle 39"/>
            <p:cNvSpPr>
              <a:spLocks noChangeArrowheads="1"/>
            </p:cNvSpPr>
            <p:nvPr/>
          </p:nvSpPr>
          <p:spPr bwMode="auto">
            <a:xfrm>
              <a:off x="1211" y="2426"/>
              <a:ext cx="3072" cy="98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165" name="Rectangle 40"/>
            <p:cNvSpPr>
              <a:spLocks noChangeArrowheads="1"/>
            </p:cNvSpPr>
            <p:nvPr/>
          </p:nvSpPr>
          <p:spPr bwMode="auto">
            <a:xfrm>
              <a:off x="1501" y="2354"/>
              <a:ext cx="217" cy="242"/>
            </a:xfrm>
            <a:prstGeom prst="rect">
              <a:avLst/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166" name="Line 41"/>
            <p:cNvSpPr>
              <a:spLocks noChangeShapeType="1"/>
            </p:cNvSpPr>
            <p:nvPr/>
          </p:nvSpPr>
          <p:spPr bwMode="auto">
            <a:xfrm flipH="1">
              <a:off x="4283" y="1700"/>
              <a:ext cx="0" cy="72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67" name="Oval 42"/>
            <p:cNvSpPr>
              <a:spLocks noChangeArrowheads="1"/>
            </p:cNvSpPr>
            <p:nvPr/>
          </p:nvSpPr>
          <p:spPr bwMode="auto">
            <a:xfrm>
              <a:off x="3340" y="2330"/>
              <a:ext cx="121" cy="3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168" name="Oval 43"/>
            <p:cNvSpPr>
              <a:spLocks noChangeArrowheads="1"/>
            </p:cNvSpPr>
            <p:nvPr/>
          </p:nvSpPr>
          <p:spPr bwMode="auto">
            <a:xfrm>
              <a:off x="2033" y="2306"/>
              <a:ext cx="121" cy="3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7" name="Group 44"/>
          <p:cNvGrpSpPr>
            <a:grpSpLocks/>
          </p:cNvGrpSpPr>
          <p:nvPr/>
        </p:nvGrpSpPr>
        <p:grpSpPr bwMode="auto">
          <a:xfrm>
            <a:off x="41275" y="2662238"/>
            <a:ext cx="9102725" cy="2189162"/>
            <a:chOff x="26" y="1677"/>
            <a:chExt cx="5734" cy="1379"/>
          </a:xfrm>
        </p:grpSpPr>
        <p:sp>
          <p:nvSpPr>
            <p:cNvPr id="48144" name="Line 45"/>
            <p:cNvSpPr>
              <a:spLocks noChangeShapeType="1"/>
            </p:cNvSpPr>
            <p:nvPr/>
          </p:nvSpPr>
          <p:spPr bwMode="auto">
            <a:xfrm flipH="1">
              <a:off x="3557" y="1701"/>
              <a:ext cx="0" cy="11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8145" name="Group 46"/>
            <p:cNvGrpSpPr>
              <a:grpSpLocks/>
            </p:cNvGrpSpPr>
            <p:nvPr/>
          </p:nvGrpSpPr>
          <p:grpSpPr bwMode="auto">
            <a:xfrm>
              <a:off x="26" y="1677"/>
              <a:ext cx="5734" cy="1379"/>
              <a:chOff x="26" y="1677"/>
              <a:chExt cx="5734" cy="1379"/>
            </a:xfrm>
          </p:grpSpPr>
          <p:sp>
            <p:nvSpPr>
              <p:cNvPr id="48146" name="Text Box 47"/>
              <p:cNvSpPr txBox="1">
                <a:spLocks noChangeArrowheads="1"/>
              </p:cNvSpPr>
              <p:nvPr/>
            </p:nvSpPr>
            <p:spPr bwMode="auto">
              <a:xfrm>
                <a:off x="26" y="2752"/>
                <a:ext cx="969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cs typeface="Arial" charset="0"/>
                  </a:rPr>
                  <a:t>Frog</a:t>
                </a:r>
              </a:p>
            </p:txBody>
          </p:sp>
          <p:sp>
            <p:nvSpPr>
              <p:cNvPr id="48147" name="Rectangle 48"/>
              <p:cNvSpPr>
                <a:spLocks noChangeArrowheads="1"/>
              </p:cNvSpPr>
              <p:nvPr/>
            </p:nvSpPr>
            <p:spPr bwMode="auto">
              <a:xfrm>
                <a:off x="702" y="2838"/>
                <a:ext cx="1089" cy="97"/>
              </a:xfrm>
              <a:prstGeom prst="rect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8148" name="Rectangle 49"/>
              <p:cNvSpPr>
                <a:spLocks noChangeArrowheads="1"/>
              </p:cNvSpPr>
              <p:nvPr/>
            </p:nvSpPr>
            <p:spPr bwMode="auto">
              <a:xfrm>
                <a:off x="3557" y="2838"/>
                <a:ext cx="2203" cy="97"/>
              </a:xfrm>
              <a:prstGeom prst="rect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8149" name="Rectangle 50"/>
              <p:cNvSpPr>
                <a:spLocks noChangeArrowheads="1"/>
              </p:cNvSpPr>
              <p:nvPr/>
            </p:nvSpPr>
            <p:spPr bwMode="auto">
              <a:xfrm>
                <a:off x="896" y="2765"/>
                <a:ext cx="217" cy="242"/>
              </a:xfrm>
              <a:prstGeom prst="rect">
                <a:avLst/>
              </a:prstGeom>
              <a:solidFill>
                <a:srgbClr val="FF5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8150" name="Oval 51"/>
              <p:cNvSpPr>
                <a:spLocks noChangeArrowheads="1"/>
              </p:cNvSpPr>
              <p:nvPr/>
            </p:nvSpPr>
            <p:spPr bwMode="auto">
              <a:xfrm>
                <a:off x="4912" y="2717"/>
                <a:ext cx="121" cy="31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8151" name="Rectangle 52"/>
              <p:cNvSpPr>
                <a:spLocks noChangeArrowheads="1"/>
              </p:cNvSpPr>
              <p:nvPr/>
            </p:nvSpPr>
            <p:spPr bwMode="auto">
              <a:xfrm>
                <a:off x="5276" y="2765"/>
                <a:ext cx="217" cy="242"/>
              </a:xfrm>
              <a:prstGeom prst="rect">
                <a:avLst/>
              </a:prstGeom>
              <a:solidFill>
                <a:srgbClr val="FF5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8152" name="Oval 53"/>
              <p:cNvSpPr>
                <a:spLocks noChangeArrowheads="1"/>
              </p:cNvSpPr>
              <p:nvPr/>
            </p:nvSpPr>
            <p:spPr bwMode="auto">
              <a:xfrm>
                <a:off x="4477" y="2741"/>
                <a:ext cx="121" cy="31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8153" name="Rectangle 54"/>
              <p:cNvSpPr>
                <a:spLocks noChangeArrowheads="1"/>
              </p:cNvSpPr>
              <p:nvPr/>
            </p:nvSpPr>
            <p:spPr bwMode="auto">
              <a:xfrm>
                <a:off x="1380" y="2838"/>
                <a:ext cx="2177" cy="97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8154" name="Rectangle 55"/>
              <p:cNvSpPr>
                <a:spLocks noChangeArrowheads="1"/>
              </p:cNvSpPr>
              <p:nvPr/>
            </p:nvSpPr>
            <p:spPr bwMode="auto">
              <a:xfrm>
                <a:off x="1501" y="2765"/>
                <a:ext cx="217" cy="242"/>
              </a:xfrm>
              <a:prstGeom prst="rect">
                <a:avLst/>
              </a:prstGeom>
              <a:solidFill>
                <a:srgbClr val="FF5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8155" name="Line 56"/>
              <p:cNvSpPr>
                <a:spLocks noChangeShapeType="1"/>
              </p:cNvSpPr>
              <p:nvPr/>
            </p:nvSpPr>
            <p:spPr bwMode="auto">
              <a:xfrm flipH="1">
                <a:off x="1380" y="1677"/>
                <a:ext cx="0" cy="116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56" name="Oval 57"/>
              <p:cNvSpPr>
                <a:spLocks noChangeArrowheads="1"/>
              </p:cNvSpPr>
              <p:nvPr/>
            </p:nvSpPr>
            <p:spPr bwMode="auto">
              <a:xfrm>
                <a:off x="2033" y="2717"/>
                <a:ext cx="121" cy="31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8157" name="Oval 58"/>
              <p:cNvSpPr>
                <a:spLocks noChangeArrowheads="1"/>
              </p:cNvSpPr>
              <p:nvPr/>
            </p:nvSpPr>
            <p:spPr bwMode="auto">
              <a:xfrm>
                <a:off x="3340" y="2717"/>
                <a:ext cx="121" cy="31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0.00208 -0.1148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692150" y="87313"/>
            <a:ext cx="7720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Synteny blocks can assign cis-regulatory borders</a:t>
            </a: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6338888" y="1049338"/>
            <a:ext cx="153670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1">
                <a:solidFill>
                  <a:schemeClr val="bg1"/>
                </a:solidFill>
              </a:rPr>
              <a:t>Nucleotide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600" b="1">
                <a:solidFill>
                  <a:schemeClr val="bg1"/>
                </a:solidFill>
              </a:rPr>
              <a:t>changes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588" y="6503988"/>
            <a:ext cx="43783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 b="1">
                <a:cs typeface="Arial" charset="0"/>
              </a:rPr>
              <a:t>Ahituv N. et al. </a:t>
            </a:r>
            <a:r>
              <a:rPr lang="en-US" altLang="en-US" sz="1200" b="1" i="1">
                <a:cs typeface="Arial" charset="0"/>
              </a:rPr>
              <a:t>HMG </a:t>
            </a:r>
            <a:r>
              <a:rPr lang="en-US" altLang="en-US" sz="1200" b="1">
                <a:cs typeface="Arial" charset="0"/>
              </a:rPr>
              <a:t>2005, 14: 3057-3063 </a:t>
            </a:r>
          </a:p>
        </p:txBody>
      </p:sp>
      <p:grpSp>
        <p:nvGrpSpPr>
          <p:cNvPr id="49157" name="Group 5"/>
          <p:cNvGrpSpPr>
            <a:grpSpLocks/>
          </p:cNvGrpSpPr>
          <p:nvPr/>
        </p:nvGrpSpPr>
        <p:grpSpPr bwMode="auto">
          <a:xfrm>
            <a:off x="39688" y="1163638"/>
            <a:ext cx="9026525" cy="2627312"/>
            <a:chOff x="25" y="2231"/>
            <a:chExt cx="5686" cy="1655"/>
          </a:xfrm>
        </p:grpSpPr>
        <p:pic>
          <p:nvPicPr>
            <p:cNvPr id="49159" name="Picture 6" descr="Fig2_final_v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3" t="5522" r="1834" b="7874"/>
            <a:stretch>
              <a:fillRect/>
            </a:stretch>
          </p:blipFill>
          <p:spPr bwMode="auto">
            <a:xfrm>
              <a:off x="25" y="2231"/>
              <a:ext cx="5686" cy="1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9160" name="Group 7"/>
            <p:cNvGrpSpPr>
              <a:grpSpLocks/>
            </p:cNvGrpSpPr>
            <p:nvPr/>
          </p:nvGrpSpPr>
          <p:grpSpPr bwMode="auto">
            <a:xfrm>
              <a:off x="969" y="3660"/>
              <a:ext cx="629" cy="226"/>
              <a:chOff x="969" y="3660"/>
              <a:chExt cx="629" cy="226"/>
            </a:xfrm>
          </p:grpSpPr>
          <p:sp>
            <p:nvSpPr>
              <p:cNvPr id="49161" name="Rectangle 8"/>
              <p:cNvSpPr>
                <a:spLocks noChangeArrowheads="1"/>
              </p:cNvSpPr>
              <p:nvPr/>
            </p:nvSpPr>
            <p:spPr bwMode="auto">
              <a:xfrm>
                <a:off x="1090" y="3733"/>
                <a:ext cx="242" cy="7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9162" name="Rectangle 9"/>
              <p:cNvSpPr>
                <a:spLocks noChangeArrowheads="1"/>
              </p:cNvSpPr>
              <p:nvPr/>
            </p:nvSpPr>
            <p:spPr bwMode="auto">
              <a:xfrm>
                <a:off x="1235" y="3660"/>
                <a:ext cx="169" cy="7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9163" name="AutoShape 10"/>
              <p:cNvSpPr>
                <a:spLocks noChangeArrowheads="1"/>
              </p:cNvSpPr>
              <p:nvPr/>
            </p:nvSpPr>
            <p:spPr bwMode="auto">
              <a:xfrm>
                <a:off x="1162" y="3684"/>
                <a:ext cx="121" cy="48"/>
              </a:xfrm>
              <a:prstGeom prst="upArrow">
                <a:avLst>
                  <a:gd name="adj1" fmla="val 50000"/>
                  <a:gd name="adj2" fmla="val 2500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9164" name="Text Box 11"/>
              <p:cNvSpPr txBox="1">
                <a:spLocks noChangeArrowheads="1"/>
              </p:cNvSpPr>
              <p:nvPr/>
            </p:nvSpPr>
            <p:spPr bwMode="auto">
              <a:xfrm>
                <a:off x="969" y="3684"/>
                <a:ext cx="629" cy="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1500" b="1" i="1"/>
                  <a:t>SALL1</a:t>
                </a:r>
              </a:p>
            </p:txBody>
          </p:sp>
        </p:grpSp>
      </p:grpSp>
      <p:pic>
        <p:nvPicPr>
          <p:cNvPr id="4915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5" t="36900" r="27348" b="36765"/>
          <a:stretch>
            <a:fillRect/>
          </a:stretch>
        </p:blipFill>
        <p:spPr bwMode="auto">
          <a:xfrm>
            <a:off x="1616075" y="4311650"/>
            <a:ext cx="5875338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1190625" y="868363"/>
            <a:ext cx="6337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66FFFF"/>
              </a:buClr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Noncoding regulatory sequences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511064" y="2154238"/>
            <a:ext cx="6337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66FFFF"/>
              </a:buClr>
            </a:pP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Differences in gene expression</a:t>
            </a:r>
          </a:p>
        </p:txBody>
      </p:sp>
      <p:sp>
        <p:nvSpPr>
          <p:cNvPr id="12292" name="AutoShape 4"/>
          <p:cNvSpPr>
            <a:spLocks noChangeArrowheads="1"/>
          </p:cNvSpPr>
          <p:nvPr/>
        </p:nvSpPr>
        <p:spPr bwMode="auto">
          <a:xfrm>
            <a:off x="3267075" y="1482725"/>
            <a:ext cx="2457450" cy="61436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Calibri" pitchFamily="34" charset="0"/>
              </a:rPr>
              <a:t>nucleotide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  <a:latin typeface="Calibri" pitchFamily="34" charset="0"/>
              </a:rPr>
              <a:t>changes</a:t>
            </a:r>
          </a:p>
        </p:txBody>
      </p:sp>
      <p:pic>
        <p:nvPicPr>
          <p:cNvPr id="12293" name="Picture 5" descr="Ligh Switch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325" y="11113"/>
            <a:ext cx="1843088" cy="184308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49263" y="2676525"/>
            <a:ext cx="3048000" cy="3249613"/>
            <a:chOff x="41" y="1686"/>
            <a:chExt cx="1920" cy="2047"/>
          </a:xfrm>
        </p:grpSpPr>
        <p:sp>
          <p:nvSpPr>
            <p:cNvPr id="12303" name="Line 7"/>
            <p:cNvSpPr>
              <a:spLocks noChangeShapeType="1"/>
            </p:cNvSpPr>
            <p:nvPr/>
          </p:nvSpPr>
          <p:spPr bwMode="auto">
            <a:xfrm flipH="1">
              <a:off x="1049" y="1686"/>
              <a:ext cx="532" cy="533"/>
            </a:xfrm>
            <a:prstGeom prst="line">
              <a:avLst/>
            </a:prstGeom>
            <a:noFill/>
            <a:ln w="76200">
              <a:solidFill>
                <a:srgbClr val="00FFFF"/>
              </a:solidFill>
              <a:round/>
              <a:headEnd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b="1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2304" name="Text Box 8"/>
            <p:cNvSpPr txBox="1">
              <a:spLocks noChangeArrowheads="1"/>
            </p:cNvSpPr>
            <p:nvPr/>
          </p:nvSpPr>
          <p:spPr bwMode="auto">
            <a:xfrm>
              <a:off x="396" y="2324"/>
              <a:ext cx="141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b="1" dirty="0">
                  <a:solidFill>
                    <a:srgbClr val="000000"/>
                  </a:solidFill>
                  <a:latin typeface="Calibri" pitchFamily="34" charset="0"/>
                </a:rPr>
                <a:t>Human variation</a:t>
              </a:r>
            </a:p>
          </p:txBody>
        </p:sp>
        <p:pic>
          <p:nvPicPr>
            <p:cNvPr id="12305" name="Picture 9" descr="Human variati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39" b="28593"/>
            <a:stretch>
              <a:fillRect/>
            </a:stretch>
          </p:blipFill>
          <p:spPr bwMode="auto">
            <a:xfrm>
              <a:off x="41" y="2597"/>
              <a:ext cx="1920" cy="1136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6659564" y="2660650"/>
            <a:ext cx="2252663" cy="3263900"/>
            <a:chOff x="4195" y="1676"/>
            <a:chExt cx="1419" cy="2056"/>
          </a:xfrm>
        </p:grpSpPr>
        <p:sp>
          <p:nvSpPr>
            <p:cNvPr id="12297" name="Text Box 15"/>
            <p:cNvSpPr txBox="1">
              <a:spLocks noChangeArrowheads="1"/>
            </p:cNvSpPr>
            <p:nvPr/>
          </p:nvSpPr>
          <p:spPr bwMode="auto">
            <a:xfrm>
              <a:off x="4195" y="2324"/>
              <a:ext cx="141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 b="1" dirty="0">
                  <a:solidFill>
                    <a:srgbClr val="000000"/>
                  </a:solidFill>
                  <a:latin typeface="Calibri" pitchFamily="34" charset="0"/>
                </a:rPr>
                <a:t>Human disease</a:t>
              </a:r>
            </a:p>
          </p:txBody>
        </p:sp>
        <p:sp>
          <p:nvSpPr>
            <p:cNvPr id="12298" name="Line 16"/>
            <p:cNvSpPr>
              <a:spLocks noChangeShapeType="1"/>
            </p:cNvSpPr>
            <p:nvPr/>
          </p:nvSpPr>
          <p:spPr bwMode="auto">
            <a:xfrm>
              <a:off x="4211" y="1676"/>
              <a:ext cx="629" cy="678"/>
            </a:xfrm>
            <a:prstGeom prst="line">
              <a:avLst/>
            </a:prstGeom>
            <a:noFill/>
            <a:ln w="76200">
              <a:solidFill>
                <a:srgbClr val="00FFFF"/>
              </a:solidFill>
              <a:round/>
              <a:headEnd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b="1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pic>
          <p:nvPicPr>
            <p:cNvPr id="12299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45" t="40010" r="27188" b="33134"/>
            <a:stretch>
              <a:fillRect/>
            </a:stretch>
          </p:blipFill>
          <p:spPr bwMode="auto">
            <a:xfrm>
              <a:off x="4372" y="2595"/>
              <a:ext cx="1025" cy="1137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3571600" y="2673350"/>
            <a:ext cx="3052628" cy="3235697"/>
            <a:chOff x="3571600" y="2673350"/>
            <a:chExt cx="3052628" cy="3235697"/>
          </a:xfrm>
        </p:grpSpPr>
        <p:sp>
          <p:nvSpPr>
            <p:cNvPr id="12300" name="Text Box 11"/>
            <p:cNvSpPr txBox="1">
              <a:spLocks noChangeArrowheads="1"/>
            </p:cNvSpPr>
            <p:nvPr/>
          </p:nvSpPr>
          <p:spPr bwMode="auto">
            <a:xfrm>
              <a:off x="3571600" y="3689350"/>
              <a:ext cx="305262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 b="1" dirty="0" smtClean="0">
                  <a:solidFill>
                    <a:srgbClr val="000000"/>
                  </a:solidFill>
                  <a:latin typeface="Calibri" pitchFamily="34" charset="0"/>
                </a:rPr>
                <a:t>Morphological differences</a:t>
              </a:r>
              <a:endParaRPr lang="en-US" sz="2000" b="1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12301" name="Line 12"/>
            <p:cNvSpPr>
              <a:spLocks noChangeShapeType="1"/>
            </p:cNvSpPr>
            <p:nvPr/>
          </p:nvSpPr>
          <p:spPr bwMode="auto">
            <a:xfrm>
              <a:off x="5035548" y="2673350"/>
              <a:ext cx="0" cy="1074738"/>
            </a:xfrm>
            <a:prstGeom prst="line">
              <a:avLst/>
            </a:prstGeom>
            <a:noFill/>
            <a:ln w="76200">
              <a:solidFill>
                <a:srgbClr val="00FFFF"/>
              </a:solidFill>
              <a:round/>
              <a:headEnd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b="1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pic>
          <p:nvPicPr>
            <p:cNvPr id="21" name="Picture 18" descr="Porpoise and Cow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792" b="29173"/>
            <a:stretch>
              <a:fillRect/>
            </a:stretch>
          </p:blipFill>
          <p:spPr bwMode="auto">
            <a:xfrm>
              <a:off x="3854425" y="4077072"/>
              <a:ext cx="2517775" cy="183197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1936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Line 2"/>
          <p:cNvSpPr>
            <a:spLocks noChangeShapeType="1"/>
          </p:cNvSpPr>
          <p:nvPr/>
        </p:nvSpPr>
        <p:spPr bwMode="auto">
          <a:xfrm>
            <a:off x="577850" y="2276475"/>
            <a:ext cx="79105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79" name="Text Box 2"/>
          <p:cNvSpPr txBox="1">
            <a:spLocks noChangeArrowheads="1"/>
          </p:cNvSpPr>
          <p:nvPr/>
        </p:nvSpPr>
        <p:spPr bwMode="auto">
          <a:xfrm>
            <a:off x="193675" y="241300"/>
            <a:ext cx="87979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chemeClr val="accent2"/>
              </a:buClr>
            </a:pPr>
            <a:r>
              <a:rPr lang="en-US" altLang="en-US" sz="2800" b="1"/>
              <a:t>Fixed distance</a:t>
            </a: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3649663" y="2122488"/>
            <a:ext cx="1728787" cy="346075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000" b="1"/>
              <a:t>GENE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074863" y="2046288"/>
            <a:ext cx="4954587" cy="827087"/>
            <a:chOff x="1307" y="1289"/>
            <a:chExt cx="3121" cy="521"/>
          </a:xfrm>
        </p:grpSpPr>
        <p:sp>
          <p:nvSpPr>
            <p:cNvPr id="50187" name="Line 6"/>
            <p:cNvSpPr>
              <a:spLocks noChangeShapeType="1"/>
            </p:cNvSpPr>
            <p:nvPr/>
          </p:nvSpPr>
          <p:spPr bwMode="auto">
            <a:xfrm>
              <a:off x="1549" y="1289"/>
              <a:ext cx="0" cy="3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8" name="Line 7"/>
            <p:cNvSpPr>
              <a:spLocks noChangeShapeType="1"/>
            </p:cNvSpPr>
            <p:nvPr/>
          </p:nvSpPr>
          <p:spPr bwMode="auto">
            <a:xfrm>
              <a:off x="4162" y="1289"/>
              <a:ext cx="0" cy="3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9" name="Text Box 8"/>
            <p:cNvSpPr txBox="1">
              <a:spLocks noChangeArrowheads="1"/>
            </p:cNvSpPr>
            <p:nvPr/>
          </p:nvSpPr>
          <p:spPr bwMode="auto">
            <a:xfrm>
              <a:off x="1307" y="1579"/>
              <a:ext cx="4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b="1"/>
                <a:t>50kb</a:t>
              </a:r>
            </a:p>
          </p:txBody>
        </p:sp>
        <p:sp>
          <p:nvSpPr>
            <p:cNvPr id="50190" name="Text Box 9"/>
            <p:cNvSpPr txBox="1">
              <a:spLocks noChangeArrowheads="1"/>
            </p:cNvSpPr>
            <p:nvPr/>
          </p:nvSpPr>
          <p:spPr bwMode="auto">
            <a:xfrm>
              <a:off x="3944" y="1579"/>
              <a:ext cx="4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b="1"/>
                <a:t>50kb</a:t>
              </a: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501650" y="2046288"/>
            <a:ext cx="8102600" cy="827087"/>
            <a:chOff x="316" y="1289"/>
            <a:chExt cx="5104" cy="521"/>
          </a:xfrm>
        </p:grpSpPr>
        <p:sp>
          <p:nvSpPr>
            <p:cNvPr id="50183" name="Line 11"/>
            <p:cNvSpPr>
              <a:spLocks noChangeShapeType="1"/>
            </p:cNvSpPr>
            <p:nvPr/>
          </p:nvSpPr>
          <p:spPr bwMode="auto">
            <a:xfrm>
              <a:off x="630" y="1289"/>
              <a:ext cx="0" cy="3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4" name="Line 12"/>
            <p:cNvSpPr>
              <a:spLocks noChangeShapeType="1"/>
            </p:cNvSpPr>
            <p:nvPr/>
          </p:nvSpPr>
          <p:spPr bwMode="auto">
            <a:xfrm>
              <a:off x="5081" y="1289"/>
              <a:ext cx="0" cy="31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5" name="Text Box 13"/>
            <p:cNvSpPr txBox="1">
              <a:spLocks noChangeArrowheads="1"/>
            </p:cNvSpPr>
            <p:nvPr/>
          </p:nvSpPr>
          <p:spPr bwMode="auto">
            <a:xfrm>
              <a:off x="316" y="1579"/>
              <a:ext cx="6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b="1"/>
                <a:t>100kb</a:t>
              </a:r>
            </a:p>
          </p:txBody>
        </p:sp>
        <p:sp>
          <p:nvSpPr>
            <p:cNvPr id="50186" name="Text Box 14"/>
            <p:cNvSpPr txBox="1">
              <a:spLocks noChangeArrowheads="1"/>
            </p:cNvSpPr>
            <p:nvPr/>
          </p:nvSpPr>
          <p:spPr bwMode="auto">
            <a:xfrm>
              <a:off x="4791" y="1579"/>
              <a:ext cx="62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b="1"/>
                <a:t>100kb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193675" y="241300"/>
            <a:ext cx="87979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chemeClr val="accent2"/>
              </a:buClr>
            </a:pPr>
            <a:r>
              <a:rPr lang="en-US" altLang="en-US" sz="2800" b="1" dirty="0"/>
              <a:t>Neighboring genes</a:t>
            </a:r>
          </a:p>
        </p:txBody>
      </p:sp>
      <p:sp>
        <p:nvSpPr>
          <p:cNvPr id="51203" name="Line 3"/>
          <p:cNvSpPr>
            <a:spLocks noChangeShapeType="1"/>
          </p:cNvSpPr>
          <p:nvPr/>
        </p:nvSpPr>
        <p:spPr bwMode="auto">
          <a:xfrm>
            <a:off x="423863" y="2506663"/>
            <a:ext cx="84105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3649663" y="2352675"/>
            <a:ext cx="1728787" cy="346075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000" b="1"/>
              <a:t>GENE</a:t>
            </a: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6799263" y="2352675"/>
            <a:ext cx="1728787" cy="346075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Left Neighbor</a:t>
            </a:r>
          </a:p>
        </p:txBody>
      </p:sp>
      <p:sp>
        <p:nvSpPr>
          <p:cNvPr id="90118" name="Line 6"/>
          <p:cNvSpPr>
            <a:spLocks noChangeShapeType="1"/>
          </p:cNvSpPr>
          <p:nvPr/>
        </p:nvSpPr>
        <p:spPr bwMode="auto">
          <a:xfrm>
            <a:off x="731838" y="1930400"/>
            <a:ext cx="0" cy="384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9" name="Line 7"/>
          <p:cNvSpPr>
            <a:spLocks noChangeShapeType="1"/>
          </p:cNvSpPr>
          <p:nvPr/>
        </p:nvSpPr>
        <p:spPr bwMode="auto">
          <a:xfrm>
            <a:off x="8528050" y="1930400"/>
            <a:ext cx="0" cy="384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731838" y="2352675"/>
            <a:ext cx="1728787" cy="346075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Right  Neighbor</a:t>
            </a:r>
          </a:p>
        </p:txBody>
      </p:sp>
      <p:sp>
        <p:nvSpPr>
          <p:cNvPr id="90121" name="Oval 9"/>
          <p:cNvSpPr>
            <a:spLocks noChangeArrowheads="1"/>
          </p:cNvSpPr>
          <p:nvPr/>
        </p:nvSpPr>
        <p:spPr bwMode="auto">
          <a:xfrm>
            <a:off x="1346200" y="2276475"/>
            <a:ext cx="114300" cy="500063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8" grpId="0" animBg="1"/>
      <p:bldP spid="90119" grpId="0" animBg="1"/>
      <p:bldP spid="9012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http://blm.io/talks/bsa/figure/tad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093" y="764704"/>
            <a:ext cx="5212187" cy="582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43508" y="152636"/>
            <a:ext cx="87979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chemeClr val="accent2"/>
              </a:buClr>
            </a:pPr>
            <a:r>
              <a:rPr lang="en-US" altLang="en-US" sz="2800" b="1" dirty="0" smtClean="0"/>
              <a:t>Topological domains</a:t>
            </a:r>
            <a:endParaRPr lang="en-US" alt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228184" y="6480048"/>
            <a:ext cx="2916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/>
              <a:t>http://blm.io/talks/bsa/#1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98800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269875" y="152400"/>
            <a:ext cx="86042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OUTLINE</a:t>
            </a: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577850" y="1243013"/>
            <a:ext cx="8185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1. The different kinds of gene regulatory elements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577850" y="2057400"/>
            <a:ext cx="6413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2. How can we find them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577850" y="3581400"/>
            <a:ext cx="6413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4. Functional assays to test their function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596900" y="4419600"/>
            <a:ext cx="6413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5. Regulation in 3D</a:t>
            </a: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596900" y="2819400"/>
            <a:ext cx="6413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3. How far away to look for them</a:t>
            </a:r>
          </a:p>
        </p:txBody>
      </p:sp>
      <p:sp>
        <p:nvSpPr>
          <p:cNvPr id="52232" name="Text Box 6"/>
          <p:cNvSpPr txBox="1">
            <a:spLocks noChangeArrowheads="1"/>
          </p:cNvSpPr>
          <p:nvPr/>
        </p:nvSpPr>
        <p:spPr bwMode="auto">
          <a:xfrm>
            <a:off x="596900" y="5334000"/>
            <a:ext cx="6413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6. Example from our lab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228600" y="228600"/>
            <a:ext cx="86042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chemeClr val="accent2"/>
              </a:buClr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Promoter &amp; Enhancer Assays</a:t>
            </a:r>
          </a:p>
        </p:txBody>
      </p:sp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1541463" y="1905000"/>
            <a:ext cx="1219200" cy="423863"/>
          </a:xfrm>
          <a:prstGeom prst="rect">
            <a:avLst/>
          </a:prstGeom>
          <a:solidFill>
            <a:srgbClr val="00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Promoter?</a:t>
            </a:r>
          </a:p>
        </p:txBody>
      </p:sp>
      <p:sp>
        <p:nvSpPr>
          <p:cNvPr id="50184" name="Rectangle 8"/>
          <p:cNvSpPr>
            <a:spLocks noChangeArrowheads="1"/>
          </p:cNvSpPr>
          <p:nvPr/>
        </p:nvSpPr>
        <p:spPr bwMode="auto">
          <a:xfrm>
            <a:off x="2779713" y="1905000"/>
            <a:ext cx="2419350" cy="423863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Reporter Gene</a:t>
            </a:r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1524000" y="3843338"/>
            <a:ext cx="1219200" cy="423862"/>
          </a:xfrm>
          <a:prstGeom prst="rect">
            <a:avLst/>
          </a:prstGeom>
          <a:solidFill>
            <a:srgbClr val="00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Min. Pr.</a:t>
            </a:r>
          </a:p>
        </p:txBody>
      </p:sp>
      <p:sp>
        <p:nvSpPr>
          <p:cNvPr id="50186" name="Rectangle 10"/>
          <p:cNvSpPr>
            <a:spLocks noChangeArrowheads="1"/>
          </p:cNvSpPr>
          <p:nvPr/>
        </p:nvSpPr>
        <p:spPr bwMode="auto">
          <a:xfrm>
            <a:off x="2762250" y="3843338"/>
            <a:ext cx="2419350" cy="42386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Reporter Gene</a:t>
            </a:r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228600" y="3843338"/>
            <a:ext cx="1295400" cy="42386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Enhancer?</a:t>
            </a:r>
          </a:p>
        </p:txBody>
      </p:sp>
      <p:sp>
        <p:nvSpPr>
          <p:cNvPr id="50188" name="AutoShape 12"/>
          <p:cNvSpPr>
            <a:spLocks noChangeArrowheads="1"/>
          </p:cNvSpPr>
          <p:nvPr/>
        </p:nvSpPr>
        <p:spPr bwMode="auto">
          <a:xfrm>
            <a:off x="5410200" y="1828800"/>
            <a:ext cx="914400" cy="595313"/>
          </a:xfrm>
          <a:prstGeom prst="rightArrow">
            <a:avLst>
              <a:gd name="adj1" fmla="val 50000"/>
              <a:gd name="adj2" fmla="val 384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b="1">
              <a:solidFill>
                <a:schemeClr val="bg1"/>
              </a:solidFill>
            </a:endParaRPr>
          </a:p>
        </p:txBody>
      </p:sp>
      <p:sp>
        <p:nvSpPr>
          <p:cNvPr id="50189" name="Text Box 13"/>
          <p:cNvSpPr txBox="1">
            <a:spLocks noChangeArrowheads="1"/>
          </p:cNvSpPr>
          <p:nvPr/>
        </p:nvSpPr>
        <p:spPr bwMode="auto">
          <a:xfrm>
            <a:off x="6553200" y="1752600"/>
            <a:ext cx="1752600" cy="6699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Turn on reporter gene</a:t>
            </a:r>
          </a:p>
        </p:txBody>
      </p:sp>
      <p:sp>
        <p:nvSpPr>
          <p:cNvPr id="50190" name="AutoShape 14"/>
          <p:cNvSpPr>
            <a:spLocks noChangeArrowheads="1"/>
          </p:cNvSpPr>
          <p:nvPr/>
        </p:nvSpPr>
        <p:spPr bwMode="auto">
          <a:xfrm>
            <a:off x="5410200" y="3748088"/>
            <a:ext cx="914400" cy="595312"/>
          </a:xfrm>
          <a:prstGeom prst="rightArrow">
            <a:avLst>
              <a:gd name="adj1" fmla="val 50000"/>
              <a:gd name="adj2" fmla="val 384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b="1">
              <a:solidFill>
                <a:schemeClr val="bg1"/>
              </a:solidFill>
            </a:endParaRPr>
          </a:p>
        </p:txBody>
      </p:sp>
      <p:sp>
        <p:nvSpPr>
          <p:cNvPr id="50191" name="Text Box 15"/>
          <p:cNvSpPr txBox="1">
            <a:spLocks noChangeArrowheads="1"/>
          </p:cNvSpPr>
          <p:nvPr/>
        </p:nvSpPr>
        <p:spPr bwMode="auto">
          <a:xfrm>
            <a:off x="6553200" y="3673475"/>
            <a:ext cx="1752600" cy="6699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Turn on reporter gene</a:t>
            </a:r>
          </a:p>
        </p:txBody>
      </p:sp>
      <p:sp>
        <p:nvSpPr>
          <p:cNvPr id="53260" name="Text Box 16"/>
          <p:cNvSpPr txBox="1">
            <a:spLocks noChangeArrowheads="1"/>
          </p:cNvSpPr>
          <p:nvPr/>
        </p:nvSpPr>
        <p:spPr bwMode="auto">
          <a:xfrm>
            <a:off x="304800" y="1287463"/>
            <a:ext cx="1828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u="sng"/>
              <a:t>Promoter</a:t>
            </a:r>
          </a:p>
        </p:txBody>
      </p:sp>
      <p:sp>
        <p:nvSpPr>
          <p:cNvPr id="50193" name="Text Box 17"/>
          <p:cNvSpPr txBox="1">
            <a:spLocks noChangeArrowheads="1"/>
          </p:cNvSpPr>
          <p:nvPr/>
        </p:nvSpPr>
        <p:spPr bwMode="auto">
          <a:xfrm>
            <a:off x="304800" y="3138488"/>
            <a:ext cx="1828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u="sng"/>
              <a:t>Enhancer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3" grpId="0" animBg="1"/>
      <p:bldP spid="50184" grpId="0" animBg="1"/>
      <p:bldP spid="50185" grpId="0" animBg="1"/>
      <p:bldP spid="50186" grpId="0" animBg="1"/>
      <p:bldP spid="50187" grpId="0" animBg="1"/>
      <p:bldP spid="50188" grpId="0" animBg="1"/>
      <p:bldP spid="50189" grpId="0" animBg="1"/>
      <p:bldP spid="50190" grpId="0" animBg="1"/>
      <p:bldP spid="50191" grpId="0" animBg="1"/>
      <p:bldP spid="5019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1541463" y="1157288"/>
            <a:ext cx="1219200" cy="423862"/>
          </a:xfrm>
          <a:prstGeom prst="rect">
            <a:avLst/>
          </a:prstGeom>
          <a:solidFill>
            <a:srgbClr val="00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Promoter?</a:t>
            </a:r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2779713" y="1157288"/>
            <a:ext cx="2419350" cy="42386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Reporter Gene</a:t>
            </a:r>
          </a:p>
        </p:txBody>
      </p:sp>
      <p:grpSp>
        <p:nvGrpSpPr>
          <p:cNvPr id="1029" name="Group 4"/>
          <p:cNvGrpSpPr>
            <a:grpSpLocks/>
          </p:cNvGrpSpPr>
          <p:nvPr/>
        </p:nvGrpSpPr>
        <p:grpSpPr bwMode="auto">
          <a:xfrm>
            <a:off x="6570663" y="928688"/>
            <a:ext cx="2268537" cy="1190625"/>
            <a:chOff x="2130" y="104"/>
            <a:chExt cx="1670" cy="895"/>
          </a:xfrm>
        </p:grpSpPr>
        <p:pic>
          <p:nvPicPr>
            <p:cNvPr id="1041" name="Picture 5" descr="ES cell plat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91" t="80460" r="26505" b="4980"/>
            <a:stretch>
              <a:fillRect/>
            </a:stretch>
          </p:blipFill>
          <p:spPr bwMode="auto">
            <a:xfrm>
              <a:off x="2130" y="104"/>
              <a:ext cx="1670" cy="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2" name="Rectangle 6"/>
            <p:cNvSpPr>
              <a:spLocks noChangeArrowheads="1"/>
            </p:cNvSpPr>
            <p:nvPr/>
          </p:nvSpPr>
          <p:spPr bwMode="auto">
            <a:xfrm>
              <a:off x="2324" y="104"/>
              <a:ext cx="121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030" name="Text Box 7"/>
          <p:cNvSpPr txBox="1">
            <a:spLocks noChangeArrowheads="1"/>
          </p:cNvSpPr>
          <p:nvPr/>
        </p:nvSpPr>
        <p:spPr bwMode="auto">
          <a:xfrm>
            <a:off x="6875463" y="2071688"/>
            <a:ext cx="1676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/>
              <a:t>Cell Culture</a:t>
            </a:r>
          </a:p>
        </p:txBody>
      </p:sp>
      <p:sp>
        <p:nvSpPr>
          <p:cNvPr id="1031" name="AutoShape 8"/>
          <p:cNvSpPr>
            <a:spLocks noChangeArrowheads="1"/>
          </p:cNvSpPr>
          <p:nvPr/>
        </p:nvSpPr>
        <p:spPr bwMode="auto">
          <a:xfrm>
            <a:off x="5257800" y="1385888"/>
            <a:ext cx="1295400" cy="671512"/>
          </a:xfrm>
          <a:prstGeom prst="rightArrow">
            <a:avLst>
              <a:gd name="adj1" fmla="val 50000"/>
              <a:gd name="adj2" fmla="val 48227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bg1"/>
                </a:solidFill>
              </a:rPr>
              <a:t>Transfect</a:t>
            </a:r>
          </a:p>
        </p:txBody>
      </p:sp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533400" y="2667000"/>
            <a:ext cx="5867400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u="sng"/>
              <a:t>Advantages:</a:t>
            </a:r>
          </a:p>
          <a:p>
            <a:pPr eaLnBrk="1" hangingPunct="1">
              <a:spcBef>
                <a:spcPct val="50000"/>
              </a:spcBef>
              <a:buClr>
                <a:schemeClr val="accent2"/>
              </a:buClr>
              <a:buFontTx/>
              <a:buChar char="•"/>
            </a:pPr>
            <a:r>
              <a:rPr lang="en-US" altLang="en-US" b="1"/>
              <a:t>Quick</a:t>
            </a:r>
          </a:p>
          <a:p>
            <a:pPr eaLnBrk="1" hangingPunct="1">
              <a:spcBef>
                <a:spcPct val="50000"/>
              </a:spcBef>
              <a:buClr>
                <a:schemeClr val="accent2"/>
              </a:buClr>
              <a:buFontTx/>
              <a:buChar char="•"/>
            </a:pPr>
            <a:r>
              <a:rPr lang="en-US" altLang="en-US" b="1"/>
              <a:t>Quantitative</a:t>
            </a:r>
          </a:p>
          <a:p>
            <a:pPr eaLnBrk="1" hangingPunct="1">
              <a:spcBef>
                <a:spcPct val="50000"/>
              </a:spcBef>
              <a:buClr>
                <a:schemeClr val="accent2"/>
              </a:buClr>
              <a:buFontTx/>
              <a:buChar char="•"/>
            </a:pPr>
            <a:r>
              <a:rPr lang="en-US" altLang="en-US" b="1"/>
              <a:t>Cheap</a:t>
            </a:r>
          </a:p>
        </p:txBody>
      </p:sp>
      <p:sp>
        <p:nvSpPr>
          <p:cNvPr id="1033" name="Rectangle 11"/>
          <p:cNvSpPr>
            <a:spLocks noChangeArrowheads="1"/>
          </p:cNvSpPr>
          <p:nvPr/>
        </p:nvSpPr>
        <p:spPr bwMode="auto">
          <a:xfrm>
            <a:off x="1524000" y="1919288"/>
            <a:ext cx="1219200" cy="423862"/>
          </a:xfrm>
          <a:prstGeom prst="rect">
            <a:avLst/>
          </a:prstGeom>
          <a:solidFill>
            <a:srgbClr val="00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Min. Pr.</a:t>
            </a:r>
          </a:p>
        </p:txBody>
      </p:sp>
      <p:sp>
        <p:nvSpPr>
          <p:cNvPr id="1034" name="Rectangle 12"/>
          <p:cNvSpPr>
            <a:spLocks noChangeArrowheads="1"/>
          </p:cNvSpPr>
          <p:nvPr/>
        </p:nvSpPr>
        <p:spPr bwMode="auto">
          <a:xfrm>
            <a:off x="2762250" y="1919288"/>
            <a:ext cx="2419350" cy="42386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Reporter Gene</a:t>
            </a:r>
          </a:p>
        </p:txBody>
      </p:sp>
      <p:sp>
        <p:nvSpPr>
          <p:cNvPr id="1035" name="Rectangle 13"/>
          <p:cNvSpPr>
            <a:spLocks noChangeArrowheads="1"/>
          </p:cNvSpPr>
          <p:nvPr/>
        </p:nvSpPr>
        <p:spPr bwMode="auto">
          <a:xfrm>
            <a:off x="228600" y="1919288"/>
            <a:ext cx="1295400" cy="42386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Enhancer?</a:t>
            </a:r>
          </a:p>
        </p:txBody>
      </p:sp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269875" y="152400"/>
            <a:ext cx="86042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Cell Culture</a:t>
            </a:r>
          </a:p>
        </p:txBody>
      </p:sp>
      <p:sp>
        <p:nvSpPr>
          <p:cNvPr id="46098" name="Text Box 18"/>
          <p:cNvSpPr txBox="1">
            <a:spLocks noChangeArrowheads="1"/>
          </p:cNvSpPr>
          <p:nvPr/>
        </p:nvSpPr>
        <p:spPr bwMode="auto">
          <a:xfrm>
            <a:off x="533400" y="4462463"/>
            <a:ext cx="8077200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u="sng"/>
              <a:t>Disadvantages:</a:t>
            </a:r>
          </a:p>
          <a:p>
            <a:pPr eaLnBrk="1" hangingPunct="1"/>
            <a:endParaRPr lang="en-US" altLang="en-US" b="1" u="sng"/>
          </a:p>
          <a:p>
            <a:pPr eaLnBrk="1" hangingPunct="1">
              <a:buClr>
                <a:schemeClr val="accent2"/>
              </a:buClr>
              <a:buFontTx/>
              <a:buChar char="•"/>
            </a:pPr>
            <a:r>
              <a:rPr lang="en-US" altLang="en-US" b="1"/>
              <a:t>Not </a:t>
            </a:r>
            <a:r>
              <a:rPr lang="en-US" altLang="en-US" b="1" i="1"/>
              <a:t>in vivo</a:t>
            </a:r>
            <a:r>
              <a:rPr lang="en-US" altLang="en-US" b="1"/>
              <a:t>, whole organism</a:t>
            </a:r>
          </a:p>
          <a:p>
            <a:pPr eaLnBrk="1" hangingPunct="1">
              <a:buClr>
                <a:schemeClr val="accent2"/>
              </a:buClr>
              <a:buFontTx/>
              <a:buChar char="•"/>
            </a:pPr>
            <a:endParaRPr lang="en-US" altLang="en-US" b="1"/>
          </a:p>
          <a:p>
            <a:pPr eaLnBrk="1" hangingPunct="1">
              <a:buClr>
                <a:schemeClr val="accent2"/>
              </a:buClr>
              <a:buFontTx/>
              <a:buChar char="•"/>
            </a:pPr>
            <a:r>
              <a:rPr lang="en-US" altLang="en-US" b="1"/>
              <a:t>Cultured cells loose a lot of their tissue characteristics</a:t>
            </a:r>
          </a:p>
          <a:p>
            <a:pPr eaLnBrk="1" hangingPunct="1">
              <a:buClr>
                <a:schemeClr val="accent2"/>
              </a:buClr>
              <a:buFontTx/>
              <a:buChar char="•"/>
            </a:pPr>
            <a:endParaRPr lang="en-US" altLang="en-US" b="1"/>
          </a:p>
          <a:p>
            <a:pPr eaLnBrk="1" hangingPunct="1">
              <a:buClr>
                <a:schemeClr val="accent2"/>
              </a:buClr>
              <a:buFontTx/>
              <a:buChar char="•"/>
            </a:pPr>
            <a:r>
              <a:rPr lang="en-US" altLang="en-US" b="1"/>
              <a:t>A lot of variability (different prep, cell passage etc.)</a:t>
            </a:r>
          </a:p>
        </p:txBody>
      </p:sp>
      <p:pic>
        <p:nvPicPr>
          <p:cNvPr id="1038" name="Picture 19" descr="ECR11_8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8" t="10370" r="24348" b="73334"/>
          <a:stretch>
            <a:fillRect/>
          </a:stretch>
        </p:blipFill>
        <p:spPr bwMode="auto">
          <a:xfrm>
            <a:off x="7010400" y="2844800"/>
            <a:ext cx="175260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9" name="AutoShape 20"/>
          <p:cNvSpPr>
            <a:spLocks noChangeArrowheads="1"/>
          </p:cNvSpPr>
          <p:nvPr/>
        </p:nvSpPr>
        <p:spPr bwMode="auto">
          <a:xfrm rot="5400000">
            <a:off x="7562850" y="2343150"/>
            <a:ext cx="3429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40" name="Oval 21"/>
          <p:cNvSpPr>
            <a:spLocks noChangeArrowheads="1"/>
          </p:cNvSpPr>
          <p:nvPr/>
        </p:nvSpPr>
        <p:spPr bwMode="auto">
          <a:xfrm>
            <a:off x="6934200" y="3124200"/>
            <a:ext cx="152400" cy="3048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026" name="Object 22"/>
          <p:cNvGraphicFramePr>
            <a:graphicFrameLocks noChangeAspect="1"/>
          </p:cNvGraphicFramePr>
          <p:nvPr/>
        </p:nvGraphicFramePr>
        <p:xfrm>
          <a:off x="6553200" y="4043363"/>
          <a:ext cx="2514600" cy="1595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Chart" r:id="rId5" imgW="4534052" imgH="2876601" progId="Excel.Chart.8">
                  <p:embed/>
                </p:oleObj>
              </mc:Choice>
              <mc:Fallback>
                <p:oleObj name="Chart" r:id="rId5" imgW="4534052" imgH="2876601" progId="Excel.Chart.8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4043363"/>
                        <a:ext cx="2514600" cy="1595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9" grpId="0"/>
      <p:bldP spid="4609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269875" y="152400"/>
            <a:ext cx="86042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Zebrafish Transgenics</a:t>
            </a:r>
          </a:p>
        </p:txBody>
      </p:sp>
      <p:sp>
        <p:nvSpPr>
          <p:cNvPr id="54275" name="Rectangle 5"/>
          <p:cNvSpPr>
            <a:spLocks noChangeArrowheads="1"/>
          </p:cNvSpPr>
          <p:nvPr/>
        </p:nvSpPr>
        <p:spPr bwMode="auto">
          <a:xfrm>
            <a:off x="1541463" y="1157288"/>
            <a:ext cx="1219200" cy="423862"/>
          </a:xfrm>
          <a:prstGeom prst="rect">
            <a:avLst/>
          </a:prstGeom>
          <a:solidFill>
            <a:srgbClr val="00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Promoter?</a:t>
            </a:r>
          </a:p>
        </p:txBody>
      </p:sp>
      <p:sp>
        <p:nvSpPr>
          <p:cNvPr id="54276" name="Rectangle 6"/>
          <p:cNvSpPr>
            <a:spLocks noChangeArrowheads="1"/>
          </p:cNvSpPr>
          <p:nvPr/>
        </p:nvSpPr>
        <p:spPr bwMode="auto">
          <a:xfrm>
            <a:off x="2779713" y="1157288"/>
            <a:ext cx="2419350" cy="42386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Reporter Gene</a:t>
            </a:r>
          </a:p>
        </p:txBody>
      </p:sp>
      <p:sp>
        <p:nvSpPr>
          <p:cNvPr id="54277" name="Rectangle 8"/>
          <p:cNvSpPr>
            <a:spLocks noChangeArrowheads="1"/>
          </p:cNvSpPr>
          <p:nvPr/>
        </p:nvSpPr>
        <p:spPr bwMode="auto">
          <a:xfrm>
            <a:off x="1524000" y="1919288"/>
            <a:ext cx="1219200" cy="423862"/>
          </a:xfrm>
          <a:prstGeom prst="rect">
            <a:avLst/>
          </a:prstGeom>
          <a:solidFill>
            <a:srgbClr val="00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Min. Pr.</a:t>
            </a:r>
          </a:p>
        </p:txBody>
      </p:sp>
      <p:sp>
        <p:nvSpPr>
          <p:cNvPr id="54278" name="Rectangle 9"/>
          <p:cNvSpPr>
            <a:spLocks noChangeArrowheads="1"/>
          </p:cNvSpPr>
          <p:nvPr/>
        </p:nvSpPr>
        <p:spPr bwMode="auto">
          <a:xfrm>
            <a:off x="2762250" y="1919288"/>
            <a:ext cx="2419350" cy="42386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Reporter Gene</a:t>
            </a:r>
          </a:p>
        </p:txBody>
      </p:sp>
      <p:sp>
        <p:nvSpPr>
          <p:cNvPr id="54279" name="Rectangle 10"/>
          <p:cNvSpPr>
            <a:spLocks noChangeArrowheads="1"/>
          </p:cNvSpPr>
          <p:nvPr/>
        </p:nvSpPr>
        <p:spPr bwMode="auto">
          <a:xfrm>
            <a:off x="228600" y="1919288"/>
            <a:ext cx="1295400" cy="42386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Enhancer?</a:t>
            </a:r>
          </a:p>
        </p:txBody>
      </p:sp>
      <p:pic>
        <p:nvPicPr>
          <p:cNvPr id="54280" name="Picture 15" descr="Zebrafish microinj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1" r="37413" b="27666"/>
          <a:stretch>
            <a:fillRect/>
          </a:stretch>
        </p:blipFill>
        <p:spPr bwMode="auto">
          <a:xfrm>
            <a:off x="6553200" y="1063625"/>
            <a:ext cx="1766888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1" name="AutoShape 16"/>
          <p:cNvSpPr>
            <a:spLocks noChangeArrowheads="1"/>
          </p:cNvSpPr>
          <p:nvPr/>
        </p:nvSpPr>
        <p:spPr bwMode="auto">
          <a:xfrm rot="5400000">
            <a:off x="7277100" y="2400300"/>
            <a:ext cx="342900" cy="4191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7121" name="Text Box 17"/>
          <p:cNvSpPr txBox="1">
            <a:spLocks noChangeArrowheads="1"/>
          </p:cNvSpPr>
          <p:nvPr/>
        </p:nvSpPr>
        <p:spPr bwMode="auto">
          <a:xfrm>
            <a:off x="533400" y="2667000"/>
            <a:ext cx="5867400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u="sng"/>
              <a:t>Advantages:</a:t>
            </a:r>
          </a:p>
          <a:p>
            <a:pPr eaLnBrk="1" hangingPunct="1">
              <a:spcBef>
                <a:spcPct val="50000"/>
              </a:spcBef>
              <a:buClr>
                <a:schemeClr val="accent2"/>
              </a:buClr>
              <a:buFontTx/>
              <a:buChar char="•"/>
            </a:pPr>
            <a:r>
              <a:rPr lang="en-US" altLang="en-US" b="1"/>
              <a:t>Quick</a:t>
            </a:r>
          </a:p>
          <a:p>
            <a:pPr eaLnBrk="1" hangingPunct="1">
              <a:spcBef>
                <a:spcPct val="50000"/>
              </a:spcBef>
              <a:buClr>
                <a:schemeClr val="accent2"/>
              </a:buClr>
              <a:buFontTx/>
              <a:buChar char="•"/>
            </a:pPr>
            <a:r>
              <a:rPr lang="en-US" altLang="en-US" b="1"/>
              <a:t>Cheap</a:t>
            </a:r>
          </a:p>
          <a:p>
            <a:pPr eaLnBrk="1" hangingPunct="1">
              <a:spcBef>
                <a:spcPct val="50000"/>
              </a:spcBef>
              <a:buClr>
                <a:schemeClr val="accent2"/>
              </a:buClr>
              <a:buFontTx/>
              <a:buChar char="•"/>
            </a:pPr>
            <a:r>
              <a:rPr lang="en-US" altLang="en-US" b="1"/>
              <a:t>Numerous embryos</a:t>
            </a:r>
          </a:p>
          <a:p>
            <a:pPr eaLnBrk="1" hangingPunct="1">
              <a:spcBef>
                <a:spcPct val="50000"/>
              </a:spcBef>
              <a:buClr>
                <a:schemeClr val="accent2"/>
              </a:buClr>
              <a:buFontTx/>
              <a:buChar char="•"/>
            </a:pPr>
            <a:r>
              <a:rPr lang="en-US" altLang="en-US" b="1"/>
              <a:t>Can track fish over time</a:t>
            </a:r>
          </a:p>
        </p:txBody>
      </p:sp>
      <p:sp>
        <p:nvSpPr>
          <p:cNvPr id="47122" name="Text Box 18"/>
          <p:cNvSpPr txBox="1">
            <a:spLocks noChangeArrowheads="1"/>
          </p:cNvSpPr>
          <p:nvPr/>
        </p:nvSpPr>
        <p:spPr bwMode="auto">
          <a:xfrm>
            <a:off x="533400" y="4859338"/>
            <a:ext cx="807720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u="sng"/>
              <a:t>Disadvantages:</a:t>
            </a:r>
          </a:p>
          <a:p>
            <a:pPr eaLnBrk="1" hangingPunct="1"/>
            <a:endParaRPr lang="en-US" altLang="en-US" b="1" u="sng"/>
          </a:p>
          <a:p>
            <a:pPr eaLnBrk="1" hangingPunct="1">
              <a:buClr>
                <a:schemeClr val="accent2"/>
              </a:buClr>
              <a:buFontTx/>
              <a:buChar char="•"/>
            </a:pPr>
            <a:r>
              <a:rPr lang="en-US" altLang="en-US" b="1"/>
              <a:t>Mosaicism and average of 5 integrations can lead to position effects</a:t>
            </a:r>
          </a:p>
          <a:p>
            <a:pPr eaLnBrk="1" hangingPunct="1">
              <a:buClr>
                <a:schemeClr val="accent2"/>
              </a:buClr>
              <a:buFontTx/>
              <a:buChar char="•"/>
            </a:pPr>
            <a:endParaRPr lang="en-US" altLang="en-US" b="1"/>
          </a:p>
          <a:p>
            <a:pPr eaLnBrk="1" hangingPunct="1">
              <a:buClr>
                <a:schemeClr val="accent2"/>
              </a:buClr>
              <a:buFontTx/>
              <a:buChar char="•"/>
            </a:pPr>
            <a:r>
              <a:rPr lang="en-US" altLang="en-US" b="1"/>
              <a:t>Distant to human</a:t>
            </a:r>
          </a:p>
        </p:txBody>
      </p:sp>
      <p:pic>
        <p:nvPicPr>
          <p:cNvPr id="54284" name="Picture 20" descr="Fin enhancer_72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" r="7376" b="8852"/>
          <a:stretch>
            <a:fillRect/>
          </a:stretch>
        </p:blipFill>
        <p:spPr bwMode="auto">
          <a:xfrm>
            <a:off x="6553200" y="2971800"/>
            <a:ext cx="1752600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5" name="AutoShape 22"/>
          <p:cNvSpPr>
            <a:spLocks noChangeArrowheads="1"/>
          </p:cNvSpPr>
          <p:nvPr/>
        </p:nvSpPr>
        <p:spPr bwMode="auto">
          <a:xfrm>
            <a:off x="5257800" y="1385888"/>
            <a:ext cx="1295400" cy="671512"/>
          </a:xfrm>
          <a:prstGeom prst="rightArrow">
            <a:avLst>
              <a:gd name="adj1" fmla="val 50000"/>
              <a:gd name="adj2" fmla="val 48227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700" b="1">
                <a:solidFill>
                  <a:schemeClr val="bg1"/>
                </a:solidFill>
              </a:rPr>
              <a:t>Microinject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21" grpId="0"/>
      <p:bldP spid="4712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ChangeArrowheads="1"/>
          </p:cNvSpPr>
          <p:nvPr/>
        </p:nvSpPr>
        <p:spPr bwMode="auto">
          <a:xfrm>
            <a:off x="1541463" y="1157288"/>
            <a:ext cx="1219200" cy="423862"/>
          </a:xfrm>
          <a:prstGeom prst="rect">
            <a:avLst/>
          </a:prstGeom>
          <a:solidFill>
            <a:srgbClr val="00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Promoter?</a:t>
            </a:r>
          </a:p>
        </p:txBody>
      </p:sp>
      <p:sp>
        <p:nvSpPr>
          <p:cNvPr id="55299" name="Rectangle 5"/>
          <p:cNvSpPr>
            <a:spLocks noChangeArrowheads="1"/>
          </p:cNvSpPr>
          <p:nvPr/>
        </p:nvSpPr>
        <p:spPr bwMode="auto">
          <a:xfrm>
            <a:off x="2779713" y="1157288"/>
            <a:ext cx="2419350" cy="42386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Reporter Gene</a:t>
            </a:r>
          </a:p>
        </p:txBody>
      </p:sp>
      <p:sp>
        <p:nvSpPr>
          <p:cNvPr id="55300" name="Rectangle 7"/>
          <p:cNvSpPr>
            <a:spLocks noChangeArrowheads="1"/>
          </p:cNvSpPr>
          <p:nvPr/>
        </p:nvSpPr>
        <p:spPr bwMode="auto">
          <a:xfrm>
            <a:off x="1524000" y="1919288"/>
            <a:ext cx="1219200" cy="423862"/>
          </a:xfrm>
          <a:prstGeom prst="rect">
            <a:avLst/>
          </a:prstGeom>
          <a:solidFill>
            <a:srgbClr val="00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Min. Pr.</a:t>
            </a:r>
          </a:p>
        </p:txBody>
      </p:sp>
      <p:sp>
        <p:nvSpPr>
          <p:cNvPr id="55301" name="Rectangle 8"/>
          <p:cNvSpPr>
            <a:spLocks noChangeArrowheads="1"/>
          </p:cNvSpPr>
          <p:nvPr/>
        </p:nvSpPr>
        <p:spPr bwMode="auto">
          <a:xfrm>
            <a:off x="2762250" y="1919288"/>
            <a:ext cx="2419350" cy="42386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Reporter Gene</a:t>
            </a:r>
          </a:p>
        </p:txBody>
      </p:sp>
      <p:sp>
        <p:nvSpPr>
          <p:cNvPr id="55302" name="Rectangle 9"/>
          <p:cNvSpPr>
            <a:spLocks noChangeArrowheads="1"/>
          </p:cNvSpPr>
          <p:nvPr/>
        </p:nvSpPr>
        <p:spPr bwMode="auto">
          <a:xfrm>
            <a:off x="228600" y="1919288"/>
            <a:ext cx="1295400" cy="42386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Enhancer?</a:t>
            </a:r>
          </a:p>
        </p:txBody>
      </p:sp>
      <p:sp>
        <p:nvSpPr>
          <p:cNvPr id="48138" name="Text Box 10"/>
          <p:cNvSpPr txBox="1">
            <a:spLocks noChangeArrowheads="1"/>
          </p:cNvSpPr>
          <p:nvPr/>
        </p:nvSpPr>
        <p:spPr bwMode="auto">
          <a:xfrm>
            <a:off x="269875" y="152400"/>
            <a:ext cx="86042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Chicken Electroporation</a:t>
            </a:r>
          </a:p>
        </p:txBody>
      </p:sp>
      <p:sp>
        <p:nvSpPr>
          <p:cNvPr id="55304" name="AutoShape 11"/>
          <p:cNvSpPr>
            <a:spLocks noChangeArrowheads="1"/>
          </p:cNvSpPr>
          <p:nvPr/>
        </p:nvSpPr>
        <p:spPr bwMode="auto">
          <a:xfrm>
            <a:off x="5257800" y="1385888"/>
            <a:ext cx="1600200" cy="671512"/>
          </a:xfrm>
          <a:prstGeom prst="rightArrow">
            <a:avLst>
              <a:gd name="adj1" fmla="val 50000"/>
              <a:gd name="adj2" fmla="val 59575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700" b="1">
                <a:solidFill>
                  <a:schemeClr val="bg1"/>
                </a:solidFill>
              </a:rPr>
              <a:t>Electroporate</a:t>
            </a:r>
          </a:p>
        </p:txBody>
      </p:sp>
      <p:pic>
        <p:nvPicPr>
          <p:cNvPr id="55305" name="Picture 13" descr="Fig 1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9" t="5295" r="59999" b="65294"/>
          <a:stretch>
            <a:fillRect/>
          </a:stretch>
        </p:blipFill>
        <p:spPr bwMode="auto">
          <a:xfrm>
            <a:off x="7010400" y="685800"/>
            <a:ext cx="1524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14" descr="Fig 1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85" t="6471" r="4286" b="62941"/>
          <a:stretch>
            <a:fillRect/>
          </a:stretch>
        </p:blipFill>
        <p:spPr bwMode="auto">
          <a:xfrm>
            <a:off x="7162800" y="3352800"/>
            <a:ext cx="15462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7" name="AutoShape 15"/>
          <p:cNvSpPr>
            <a:spLocks noChangeArrowheads="1"/>
          </p:cNvSpPr>
          <p:nvPr/>
        </p:nvSpPr>
        <p:spPr bwMode="auto">
          <a:xfrm rot="5400000">
            <a:off x="7658100" y="2781300"/>
            <a:ext cx="342900" cy="4191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8144" name="Text Box 16"/>
          <p:cNvSpPr txBox="1">
            <a:spLocks noChangeArrowheads="1"/>
          </p:cNvSpPr>
          <p:nvPr/>
        </p:nvSpPr>
        <p:spPr bwMode="auto">
          <a:xfrm>
            <a:off x="533400" y="2667000"/>
            <a:ext cx="586740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u="sng"/>
              <a:t>Advantages:</a:t>
            </a:r>
          </a:p>
          <a:p>
            <a:pPr eaLnBrk="1" hangingPunct="1">
              <a:spcBef>
                <a:spcPct val="50000"/>
              </a:spcBef>
              <a:buClr>
                <a:schemeClr val="accent2"/>
              </a:buClr>
              <a:buFontTx/>
              <a:buChar char="•"/>
            </a:pPr>
            <a:r>
              <a:rPr lang="en-US" altLang="en-US" b="1"/>
              <a:t>Quick</a:t>
            </a:r>
          </a:p>
          <a:p>
            <a:pPr eaLnBrk="1" hangingPunct="1">
              <a:spcBef>
                <a:spcPct val="50000"/>
              </a:spcBef>
              <a:buClr>
                <a:schemeClr val="accent2"/>
              </a:buClr>
              <a:buFontTx/>
              <a:buChar char="•"/>
            </a:pPr>
            <a:r>
              <a:rPr lang="en-US" altLang="en-US" b="1"/>
              <a:t>Cheap</a:t>
            </a:r>
          </a:p>
        </p:txBody>
      </p:sp>
      <p:sp>
        <p:nvSpPr>
          <p:cNvPr id="48145" name="Text Box 17"/>
          <p:cNvSpPr txBox="1">
            <a:spLocks noChangeArrowheads="1"/>
          </p:cNvSpPr>
          <p:nvPr/>
        </p:nvSpPr>
        <p:spPr bwMode="auto">
          <a:xfrm>
            <a:off x="533400" y="4386263"/>
            <a:ext cx="8077200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u="sng"/>
              <a:t>Disadvantages:</a:t>
            </a:r>
          </a:p>
          <a:p>
            <a:pPr eaLnBrk="1" hangingPunct="1"/>
            <a:endParaRPr lang="en-US" altLang="en-US" b="1" u="sng"/>
          </a:p>
          <a:p>
            <a:pPr eaLnBrk="1" hangingPunct="1">
              <a:buClr>
                <a:schemeClr val="accent2"/>
              </a:buClr>
              <a:buFontTx/>
              <a:buChar char="•"/>
            </a:pPr>
            <a:r>
              <a:rPr lang="en-US" altLang="en-US" b="1"/>
              <a:t>Only accessible regions can be electroporated</a:t>
            </a:r>
          </a:p>
          <a:p>
            <a:pPr eaLnBrk="1" hangingPunct="1">
              <a:buClr>
                <a:schemeClr val="accent2"/>
              </a:buClr>
              <a:buFontTx/>
              <a:buChar char="•"/>
            </a:pPr>
            <a:r>
              <a:rPr lang="en-US" altLang="en-US" b="1"/>
              <a:t>Not expressed in all the cells</a:t>
            </a:r>
          </a:p>
          <a:p>
            <a:pPr eaLnBrk="1" hangingPunct="1">
              <a:buClr>
                <a:schemeClr val="accent2"/>
              </a:buClr>
              <a:buFontTx/>
              <a:buChar char="•"/>
            </a:pPr>
            <a:r>
              <a:rPr lang="en-US" altLang="en-US" b="1"/>
              <a:t>Variable expression due to the DNA not integrating into the genome</a:t>
            </a:r>
          </a:p>
          <a:p>
            <a:pPr eaLnBrk="1" hangingPunct="1">
              <a:buClr>
                <a:schemeClr val="accent2"/>
              </a:buClr>
              <a:buFontTx/>
              <a:buChar char="•"/>
            </a:pPr>
            <a:r>
              <a:rPr lang="en-US" altLang="en-US" b="1"/>
              <a:t>Have to take out embryos for each time point</a:t>
            </a:r>
          </a:p>
          <a:p>
            <a:pPr eaLnBrk="1" hangingPunct="1">
              <a:buClr>
                <a:schemeClr val="accent2"/>
              </a:buClr>
              <a:buFontTx/>
              <a:buChar char="•"/>
            </a:pPr>
            <a:r>
              <a:rPr lang="en-US" altLang="en-US" b="1"/>
              <a:t>Distant to humans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44" grpId="0"/>
      <p:bldP spid="4814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269875" y="152400"/>
            <a:ext cx="86042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Mouse Transgenics</a:t>
            </a:r>
          </a:p>
        </p:txBody>
      </p:sp>
      <p:sp>
        <p:nvSpPr>
          <p:cNvPr id="56323" name="Rectangle 5"/>
          <p:cNvSpPr>
            <a:spLocks noChangeArrowheads="1"/>
          </p:cNvSpPr>
          <p:nvPr/>
        </p:nvSpPr>
        <p:spPr bwMode="auto">
          <a:xfrm>
            <a:off x="1541463" y="1157288"/>
            <a:ext cx="1219200" cy="423862"/>
          </a:xfrm>
          <a:prstGeom prst="rect">
            <a:avLst/>
          </a:prstGeom>
          <a:solidFill>
            <a:srgbClr val="00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Promoter?</a:t>
            </a:r>
          </a:p>
        </p:txBody>
      </p:sp>
      <p:sp>
        <p:nvSpPr>
          <p:cNvPr id="56324" name="Rectangle 6"/>
          <p:cNvSpPr>
            <a:spLocks noChangeArrowheads="1"/>
          </p:cNvSpPr>
          <p:nvPr/>
        </p:nvSpPr>
        <p:spPr bwMode="auto">
          <a:xfrm>
            <a:off x="2779713" y="1157288"/>
            <a:ext cx="2419350" cy="42386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Reporter Gene</a:t>
            </a:r>
          </a:p>
        </p:txBody>
      </p:sp>
      <p:sp>
        <p:nvSpPr>
          <p:cNvPr id="56325" name="Rectangle 7"/>
          <p:cNvSpPr>
            <a:spLocks noChangeArrowheads="1"/>
          </p:cNvSpPr>
          <p:nvPr/>
        </p:nvSpPr>
        <p:spPr bwMode="auto">
          <a:xfrm>
            <a:off x="1524000" y="1919288"/>
            <a:ext cx="1219200" cy="423862"/>
          </a:xfrm>
          <a:prstGeom prst="rect">
            <a:avLst/>
          </a:prstGeom>
          <a:solidFill>
            <a:srgbClr val="00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Min. Pr.</a:t>
            </a:r>
          </a:p>
        </p:txBody>
      </p:sp>
      <p:sp>
        <p:nvSpPr>
          <p:cNvPr id="56326" name="Rectangle 8"/>
          <p:cNvSpPr>
            <a:spLocks noChangeArrowheads="1"/>
          </p:cNvSpPr>
          <p:nvPr/>
        </p:nvSpPr>
        <p:spPr bwMode="auto">
          <a:xfrm>
            <a:off x="2762250" y="1919288"/>
            <a:ext cx="2419350" cy="42386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Reporter Gene</a:t>
            </a:r>
          </a:p>
        </p:txBody>
      </p:sp>
      <p:sp>
        <p:nvSpPr>
          <p:cNvPr id="56327" name="Rectangle 9"/>
          <p:cNvSpPr>
            <a:spLocks noChangeArrowheads="1"/>
          </p:cNvSpPr>
          <p:nvPr/>
        </p:nvSpPr>
        <p:spPr bwMode="auto">
          <a:xfrm>
            <a:off x="228600" y="1919288"/>
            <a:ext cx="1295400" cy="42386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Enhancer?</a:t>
            </a:r>
          </a:p>
        </p:txBody>
      </p:sp>
      <p:sp>
        <p:nvSpPr>
          <p:cNvPr id="56328" name="AutoShape 10"/>
          <p:cNvSpPr>
            <a:spLocks noChangeArrowheads="1"/>
          </p:cNvSpPr>
          <p:nvPr/>
        </p:nvSpPr>
        <p:spPr bwMode="auto">
          <a:xfrm>
            <a:off x="5257800" y="1385888"/>
            <a:ext cx="1295400" cy="671512"/>
          </a:xfrm>
          <a:prstGeom prst="rightArrow">
            <a:avLst>
              <a:gd name="adj1" fmla="val 50000"/>
              <a:gd name="adj2" fmla="val 48227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700" b="1">
                <a:solidFill>
                  <a:schemeClr val="bg1"/>
                </a:solidFill>
              </a:rPr>
              <a:t>Microinject</a:t>
            </a:r>
          </a:p>
        </p:txBody>
      </p:sp>
      <p:pic>
        <p:nvPicPr>
          <p:cNvPr id="56329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9" t="67523" r="61922" b="11766"/>
          <a:stretch>
            <a:fillRect/>
          </a:stretch>
        </p:blipFill>
        <p:spPr bwMode="auto">
          <a:xfrm>
            <a:off x="6858000" y="1143000"/>
            <a:ext cx="1728788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0" name="AutoShape 15"/>
          <p:cNvSpPr>
            <a:spLocks noChangeArrowheads="1"/>
          </p:cNvSpPr>
          <p:nvPr/>
        </p:nvSpPr>
        <p:spPr bwMode="auto">
          <a:xfrm rot="5400000">
            <a:off x="7581900" y="2552700"/>
            <a:ext cx="342900" cy="4191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56331" name="Picture 16" descr="sal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048000"/>
            <a:ext cx="979488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9" name="Text Box 17"/>
          <p:cNvSpPr txBox="1">
            <a:spLocks noChangeArrowheads="1"/>
          </p:cNvSpPr>
          <p:nvPr/>
        </p:nvSpPr>
        <p:spPr bwMode="auto">
          <a:xfrm>
            <a:off x="533400" y="2667000"/>
            <a:ext cx="586740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u="sng"/>
              <a:t>Advantages:</a:t>
            </a:r>
          </a:p>
          <a:p>
            <a:pPr eaLnBrk="1" hangingPunct="1">
              <a:spcBef>
                <a:spcPct val="50000"/>
              </a:spcBef>
              <a:buClr>
                <a:schemeClr val="accent2"/>
              </a:buClr>
              <a:buFontTx/>
              <a:buChar char="•"/>
            </a:pPr>
            <a:r>
              <a:rPr lang="en-US" altLang="en-US" b="1"/>
              <a:t>Closer to human (mammal)</a:t>
            </a:r>
          </a:p>
          <a:p>
            <a:pPr eaLnBrk="1" hangingPunct="1">
              <a:spcBef>
                <a:spcPct val="50000"/>
              </a:spcBef>
              <a:buClr>
                <a:schemeClr val="accent2"/>
              </a:buClr>
              <a:buFontTx/>
              <a:buChar char="•"/>
            </a:pPr>
            <a:r>
              <a:rPr lang="en-US" altLang="en-US" b="1"/>
              <a:t>DNA usually integrates in one location</a:t>
            </a:r>
          </a:p>
        </p:txBody>
      </p:sp>
      <p:sp>
        <p:nvSpPr>
          <p:cNvPr id="49171" name="Text Box 19"/>
          <p:cNvSpPr txBox="1">
            <a:spLocks noChangeArrowheads="1"/>
          </p:cNvSpPr>
          <p:nvPr/>
        </p:nvSpPr>
        <p:spPr bwMode="auto">
          <a:xfrm>
            <a:off x="533400" y="4386263"/>
            <a:ext cx="8077200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u="sng"/>
              <a:t>Disadvantages:</a:t>
            </a:r>
          </a:p>
          <a:p>
            <a:pPr eaLnBrk="1" hangingPunct="1"/>
            <a:endParaRPr lang="en-US" altLang="en-US" b="1" u="sng"/>
          </a:p>
          <a:p>
            <a:pPr eaLnBrk="1" hangingPunct="1">
              <a:buClr>
                <a:schemeClr val="accent2"/>
              </a:buClr>
              <a:buFontTx/>
              <a:buChar char="•"/>
            </a:pPr>
            <a:r>
              <a:rPr lang="en-US" altLang="en-US" b="1"/>
              <a:t>Not high-throughput</a:t>
            </a:r>
          </a:p>
          <a:p>
            <a:pPr eaLnBrk="1" hangingPunct="1">
              <a:buClr>
                <a:schemeClr val="accent2"/>
              </a:buClr>
              <a:buFontTx/>
              <a:buChar char="•"/>
            </a:pPr>
            <a:endParaRPr lang="en-US" altLang="en-US" b="1"/>
          </a:p>
          <a:p>
            <a:pPr eaLnBrk="1" hangingPunct="1">
              <a:buClr>
                <a:schemeClr val="accent2"/>
              </a:buClr>
              <a:buFontTx/>
              <a:buChar char="•"/>
            </a:pPr>
            <a:r>
              <a:rPr lang="en-US" altLang="en-US" b="1"/>
              <a:t>Expensive</a:t>
            </a:r>
          </a:p>
          <a:p>
            <a:pPr eaLnBrk="1" hangingPunct="1">
              <a:buClr>
                <a:schemeClr val="accent2"/>
              </a:buClr>
              <a:buFontTx/>
              <a:buChar char="•"/>
            </a:pPr>
            <a:endParaRPr lang="en-US" altLang="en-US" b="1"/>
          </a:p>
          <a:p>
            <a:pPr eaLnBrk="1" hangingPunct="1">
              <a:buClr>
                <a:schemeClr val="accent2"/>
              </a:buClr>
              <a:buFontTx/>
              <a:buChar char="•"/>
            </a:pPr>
            <a:r>
              <a:rPr lang="en-US" altLang="en-US" b="1"/>
              <a:t>Embryos need to be taken out for each time point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9" grpId="0"/>
      <p:bldP spid="4917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" descr="tit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165100"/>
            <a:ext cx="73660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4875213"/>
            <a:ext cx="55403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1473200"/>
            <a:ext cx="519113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1447800"/>
            <a:ext cx="58102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2401888"/>
            <a:ext cx="60960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4851400"/>
            <a:ext cx="59055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3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200" y="1457325"/>
            <a:ext cx="590550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3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4832350"/>
            <a:ext cx="6477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34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378075"/>
            <a:ext cx="595312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35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1476375"/>
            <a:ext cx="582613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36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2422525"/>
            <a:ext cx="5937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37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8" y="1428750"/>
            <a:ext cx="744537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38" name="Picture 1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388" y="4830763"/>
            <a:ext cx="600075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39" name="Picture 1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013" y="2401888"/>
            <a:ext cx="61595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40" name="Picture 16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2401888"/>
            <a:ext cx="5905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41" name="Picture 1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613" y="2473325"/>
            <a:ext cx="5334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42" name="Picture 18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038" y="4854575"/>
            <a:ext cx="6429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43" name="Picture 19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813" y="4805363"/>
            <a:ext cx="61436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44" name="Picture 20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88" y="2401888"/>
            <a:ext cx="65405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45" name="Picture 21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938" y="4803775"/>
            <a:ext cx="669925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46" name="Picture 22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1447800"/>
            <a:ext cx="581025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47" name="Picture 23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813" y="1449388"/>
            <a:ext cx="652462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48" name="Picture 24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75" y="1455738"/>
            <a:ext cx="5651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49" name="Picture 25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588" y="2401888"/>
            <a:ext cx="623887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50" name="Picture 26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1476375"/>
            <a:ext cx="5715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51" name="Picture 27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2411413"/>
            <a:ext cx="639763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52" name="Picture 28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325" y="2401888"/>
            <a:ext cx="6699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53" name="Picture 29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4849813"/>
            <a:ext cx="657225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54" name="Picture 30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4848225"/>
            <a:ext cx="608013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55" name="Picture 31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1425575"/>
            <a:ext cx="582613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56" name="Picture 3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4824413"/>
            <a:ext cx="5715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50" name="Object 33"/>
          <p:cNvGraphicFramePr>
            <a:graphicFrameLocks/>
          </p:cNvGraphicFramePr>
          <p:nvPr/>
        </p:nvGraphicFramePr>
        <p:xfrm>
          <a:off x="150813" y="80963"/>
          <a:ext cx="965200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Photo Editor Photo" r:id="rId35" imgW="7643522" imgH="1135478" progId="">
                  <p:embed/>
                </p:oleObj>
              </mc:Choice>
              <mc:Fallback>
                <p:oleObj name="Photo Editor Photo" r:id="rId35" imgW="7643522" imgH="1135478" progId="">
                  <p:embed/>
                  <p:pic>
                    <p:nvPicPr>
                      <p:cNvPr id="0" name="Object 33"/>
                      <p:cNvPicPr>
                        <a:picLocks noChangeArrowheads="1"/>
                      </p:cNvPicPr>
                      <p:nvPr/>
                    </p:nvPicPr>
                    <p:blipFill>
                      <a:blip r:embed="rId3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89267" b="1611"/>
                      <a:stretch>
                        <a:fillRect/>
                      </a:stretch>
                    </p:blipFill>
                    <p:spPr bwMode="auto">
                      <a:xfrm>
                        <a:off x="150813" y="80963"/>
                        <a:ext cx="965200" cy="1257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chemeClr val="accent2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9459" name="Text Box 35"/>
          <p:cNvSpPr txBox="1">
            <a:spLocks noChangeArrowheads="1"/>
          </p:cNvSpPr>
          <p:nvPr/>
        </p:nvSpPr>
        <p:spPr bwMode="auto">
          <a:xfrm>
            <a:off x="2033588" y="3621088"/>
            <a:ext cx="5111750" cy="611187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http://enhancer.lbl.gov</a:t>
            </a:r>
          </a:p>
        </p:txBody>
      </p:sp>
      <p:sp>
        <p:nvSpPr>
          <p:cNvPr id="2083" name="Text Box 36"/>
          <p:cNvSpPr txBox="1">
            <a:spLocks noChangeArrowheads="1"/>
          </p:cNvSpPr>
          <p:nvPr/>
        </p:nvSpPr>
        <p:spPr bwMode="auto">
          <a:xfrm>
            <a:off x="1038225" y="5964238"/>
            <a:ext cx="7521611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800" b="1" dirty="0" smtClean="0">
                <a:solidFill>
                  <a:srgbClr val="000000"/>
                </a:solidFill>
              </a:rPr>
              <a:t>1,224 </a:t>
            </a:r>
            <a:r>
              <a:rPr lang="en-US" altLang="en-US" sz="2800" b="1" dirty="0">
                <a:solidFill>
                  <a:srgbClr val="000000"/>
                </a:solidFill>
              </a:rPr>
              <a:t>human enhancers out of </a:t>
            </a:r>
            <a:r>
              <a:rPr lang="en-US" altLang="en-US" sz="2800" b="1" dirty="0" smtClean="0">
                <a:solidFill>
                  <a:srgbClr val="000000"/>
                </a:solidFill>
              </a:rPr>
              <a:t>2,317 </a:t>
            </a:r>
            <a:r>
              <a:rPr lang="en-US" altLang="en-US" sz="2800" b="1" dirty="0">
                <a:solidFill>
                  <a:srgbClr val="000000"/>
                </a:solidFill>
              </a:rPr>
              <a:t>tested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65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85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269875" y="152400"/>
            <a:ext cx="86042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OUTLINE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577850" y="1243013"/>
            <a:ext cx="8185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1. The different kinds of gene regulatory elements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577850" y="2057400"/>
            <a:ext cx="6413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2. How can we find them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577850" y="3581400"/>
            <a:ext cx="6413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4. Functional assays to test their function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596900" y="4419600"/>
            <a:ext cx="6413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5. Regulation in 3D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596900" y="2819400"/>
            <a:ext cx="6413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3. How far away to look for them</a:t>
            </a:r>
          </a:p>
        </p:txBody>
      </p:sp>
      <p:sp>
        <p:nvSpPr>
          <p:cNvPr id="9224" name="Text Box 6"/>
          <p:cNvSpPr txBox="1">
            <a:spLocks noChangeArrowheads="1"/>
          </p:cNvSpPr>
          <p:nvPr/>
        </p:nvSpPr>
        <p:spPr bwMode="auto">
          <a:xfrm>
            <a:off x="596900" y="5334000"/>
            <a:ext cx="6413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6. Example from our lab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228600" y="166688"/>
            <a:ext cx="86042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chemeClr val="accent2"/>
              </a:buClr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Silencer &amp; Insulator Assays</a:t>
            </a: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2209800" y="1389063"/>
            <a:ext cx="1752600" cy="423862"/>
          </a:xfrm>
          <a:prstGeom prst="rect">
            <a:avLst/>
          </a:prstGeom>
          <a:solidFill>
            <a:srgbClr val="00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Constitutive Pr.</a:t>
            </a:r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3981450" y="1389063"/>
            <a:ext cx="2419350" cy="42386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Reporter Gene</a:t>
            </a:r>
          </a:p>
        </p:txBody>
      </p:sp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914400" y="1389063"/>
            <a:ext cx="1295400" cy="423862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Silencer?</a:t>
            </a:r>
          </a:p>
        </p:txBody>
      </p:sp>
      <p:sp>
        <p:nvSpPr>
          <p:cNvPr id="51208" name="AutoShape 8"/>
          <p:cNvSpPr>
            <a:spLocks noChangeArrowheads="1"/>
          </p:cNvSpPr>
          <p:nvPr/>
        </p:nvSpPr>
        <p:spPr bwMode="auto">
          <a:xfrm>
            <a:off x="6553200" y="1293813"/>
            <a:ext cx="685800" cy="595312"/>
          </a:xfrm>
          <a:prstGeom prst="rightArrow">
            <a:avLst>
              <a:gd name="adj1" fmla="val 50000"/>
              <a:gd name="adj2" fmla="val 288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b="1">
              <a:solidFill>
                <a:schemeClr val="bg1"/>
              </a:solidFill>
            </a:endParaRPr>
          </a:p>
        </p:txBody>
      </p:sp>
      <p:sp>
        <p:nvSpPr>
          <p:cNvPr id="51209" name="Text Box 9"/>
          <p:cNvSpPr txBox="1">
            <a:spLocks noChangeArrowheads="1"/>
          </p:cNvSpPr>
          <p:nvPr/>
        </p:nvSpPr>
        <p:spPr bwMode="auto">
          <a:xfrm>
            <a:off x="7315200" y="1219200"/>
            <a:ext cx="1752600" cy="6699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Turn off reporter gene</a:t>
            </a:r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2743200" y="2532063"/>
            <a:ext cx="1219200" cy="423862"/>
          </a:xfrm>
          <a:prstGeom prst="rect">
            <a:avLst/>
          </a:prstGeom>
          <a:solidFill>
            <a:srgbClr val="00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Min. Pr.</a:t>
            </a:r>
          </a:p>
        </p:txBody>
      </p:sp>
      <p:sp>
        <p:nvSpPr>
          <p:cNvPr id="51211" name="Rectangle 11"/>
          <p:cNvSpPr>
            <a:spLocks noChangeArrowheads="1"/>
          </p:cNvSpPr>
          <p:nvPr/>
        </p:nvSpPr>
        <p:spPr bwMode="auto">
          <a:xfrm>
            <a:off x="3981450" y="2532063"/>
            <a:ext cx="2419350" cy="42386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Reporter Gene</a:t>
            </a:r>
          </a:p>
        </p:txBody>
      </p:sp>
      <p:sp>
        <p:nvSpPr>
          <p:cNvPr id="51212" name="Rectangle 12"/>
          <p:cNvSpPr>
            <a:spLocks noChangeArrowheads="1"/>
          </p:cNvSpPr>
          <p:nvPr/>
        </p:nvSpPr>
        <p:spPr bwMode="auto">
          <a:xfrm>
            <a:off x="1447800" y="2532063"/>
            <a:ext cx="1295400" cy="42386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Enhancer</a:t>
            </a:r>
          </a:p>
        </p:txBody>
      </p:sp>
      <p:sp>
        <p:nvSpPr>
          <p:cNvPr id="51213" name="AutoShape 13"/>
          <p:cNvSpPr>
            <a:spLocks noChangeArrowheads="1"/>
          </p:cNvSpPr>
          <p:nvPr/>
        </p:nvSpPr>
        <p:spPr bwMode="auto">
          <a:xfrm>
            <a:off x="6553200" y="2436813"/>
            <a:ext cx="685800" cy="595312"/>
          </a:xfrm>
          <a:prstGeom prst="rightArrow">
            <a:avLst>
              <a:gd name="adj1" fmla="val 50000"/>
              <a:gd name="adj2" fmla="val 288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b="1">
              <a:solidFill>
                <a:schemeClr val="bg1"/>
              </a:solidFill>
            </a:endParaRPr>
          </a:p>
        </p:txBody>
      </p:sp>
      <p:sp>
        <p:nvSpPr>
          <p:cNvPr id="51214" name="Text Box 14"/>
          <p:cNvSpPr txBox="1">
            <a:spLocks noChangeArrowheads="1"/>
          </p:cNvSpPr>
          <p:nvPr/>
        </p:nvSpPr>
        <p:spPr bwMode="auto">
          <a:xfrm>
            <a:off x="7315200" y="2362200"/>
            <a:ext cx="1752600" cy="6699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Turn off reporter gene</a:t>
            </a:r>
          </a:p>
        </p:txBody>
      </p:sp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152400" y="2532063"/>
            <a:ext cx="1295400" cy="423862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Silencer?</a:t>
            </a:r>
          </a:p>
        </p:txBody>
      </p:sp>
      <p:sp>
        <p:nvSpPr>
          <p:cNvPr id="51217" name="Rectangle 17"/>
          <p:cNvSpPr>
            <a:spLocks noChangeArrowheads="1"/>
          </p:cNvSpPr>
          <p:nvPr/>
        </p:nvSpPr>
        <p:spPr bwMode="auto">
          <a:xfrm>
            <a:off x="2667000" y="4376738"/>
            <a:ext cx="1219200" cy="423862"/>
          </a:xfrm>
          <a:prstGeom prst="rect">
            <a:avLst/>
          </a:prstGeom>
          <a:solidFill>
            <a:srgbClr val="00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Min. Pr.</a:t>
            </a:r>
          </a:p>
        </p:txBody>
      </p:sp>
      <p:sp>
        <p:nvSpPr>
          <p:cNvPr id="51218" name="Rectangle 18"/>
          <p:cNvSpPr>
            <a:spLocks noChangeArrowheads="1"/>
          </p:cNvSpPr>
          <p:nvPr/>
        </p:nvSpPr>
        <p:spPr bwMode="auto">
          <a:xfrm>
            <a:off x="3905250" y="4376738"/>
            <a:ext cx="2419350" cy="42386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Reporter Gene</a:t>
            </a:r>
          </a:p>
        </p:txBody>
      </p:sp>
      <p:sp>
        <p:nvSpPr>
          <p:cNvPr id="51219" name="Rectangle 19"/>
          <p:cNvSpPr>
            <a:spLocks noChangeArrowheads="1"/>
          </p:cNvSpPr>
          <p:nvPr/>
        </p:nvSpPr>
        <p:spPr bwMode="auto">
          <a:xfrm>
            <a:off x="152400" y="4376738"/>
            <a:ext cx="1295400" cy="42386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Enhancer</a:t>
            </a:r>
          </a:p>
        </p:txBody>
      </p:sp>
      <p:sp>
        <p:nvSpPr>
          <p:cNvPr id="51220" name="AutoShape 20"/>
          <p:cNvSpPr>
            <a:spLocks noChangeArrowheads="1"/>
          </p:cNvSpPr>
          <p:nvPr/>
        </p:nvSpPr>
        <p:spPr bwMode="auto">
          <a:xfrm>
            <a:off x="6477000" y="4281488"/>
            <a:ext cx="685800" cy="595312"/>
          </a:xfrm>
          <a:prstGeom prst="rightArrow">
            <a:avLst>
              <a:gd name="adj1" fmla="val 50000"/>
              <a:gd name="adj2" fmla="val 288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 b="1">
              <a:solidFill>
                <a:schemeClr val="bg1"/>
              </a:solidFill>
            </a:endParaRPr>
          </a:p>
        </p:txBody>
      </p:sp>
      <p:sp>
        <p:nvSpPr>
          <p:cNvPr id="51221" name="Text Box 21"/>
          <p:cNvSpPr txBox="1">
            <a:spLocks noChangeArrowheads="1"/>
          </p:cNvSpPr>
          <p:nvPr/>
        </p:nvSpPr>
        <p:spPr bwMode="auto">
          <a:xfrm>
            <a:off x="7239000" y="4206875"/>
            <a:ext cx="1752600" cy="6699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Turn off reporter gene</a:t>
            </a:r>
          </a:p>
        </p:txBody>
      </p:sp>
      <p:sp>
        <p:nvSpPr>
          <p:cNvPr id="51222" name="Rectangle 22"/>
          <p:cNvSpPr>
            <a:spLocks noChangeArrowheads="1"/>
          </p:cNvSpPr>
          <p:nvPr/>
        </p:nvSpPr>
        <p:spPr bwMode="auto">
          <a:xfrm>
            <a:off x="1447800" y="4376738"/>
            <a:ext cx="1295400" cy="423862"/>
          </a:xfrm>
          <a:prstGeom prst="rect">
            <a:avLst/>
          </a:prstGeom>
          <a:solidFill>
            <a:srgbClr val="D60093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Insulator?</a:t>
            </a:r>
          </a:p>
        </p:txBody>
      </p:sp>
      <p:sp>
        <p:nvSpPr>
          <p:cNvPr id="57364" name="Text Box 23"/>
          <p:cNvSpPr txBox="1">
            <a:spLocks noChangeArrowheads="1"/>
          </p:cNvSpPr>
          <p:nvPr/>
        </p:nvSpPr>
        <p:spPr bwMode="auto">
          <a:xfrm>
            <a:off x="304800" y="762000"/>
            <a:ext cx="182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u="sng"/>
              <a:t>Silencer</a:t>
            </a:r>
          </a:p>
        </p:txBody>
      </p:sp>
      <p:sp>
        <p:nvSpPr>
          <p:cNvPr id="51224" name="Text Box 24"/>
          <p:cNvSpPr txBox="1">
            <a:spLocks noChangeArrowheads="1"/>
          </p:cNvSpPr>
          <p:nvPr/>
        </p:nvSpPr>
        <p:spPr bwMode="auto">
          <a:xfrm>
            <a:off x="304800" y="3519488"/>
            <a:ext cx="1828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u="sng"/>
              <a:t>Insulator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1617663" y="5105400"/>
            <a:ext cx="2268537" cy="1190625"/>
            <a:chOff x="2130" y="104"/>
            <a:chExt cx="1670" cy="895"/>
          </a:xfrm>
        </p:grpSpPr>
        <p:pic>
          <p:nvPicPr>
            <p:cNvPr id="57370" name="Picture 26" descr="ES cell plat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91" t="80460" r="26505" b="4980"/>
            <a:stretch>
              <a:fillRect/>
            </a:stretch>
          </p:blipFill>
          <p:spPr bwMode="auto">
            <a:xfrm>
              <a:off x="2130" y="104"/>
              <a:ext cx="1670" cy="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71" name="Rectangle 27"/>
            <p:cNvSpPr>
              <a:spLocks noChangeArrowheads="1"/>
            </p:cNvSpPr>
            <p:nvPr/>
          </p:nvSpPr>
          <p:spPr bwMode="auto">
            <a:xfrm>
              <a:off x="2324" y="104"/>
              <a:ext cx="121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51228" name="Text Box 28"/>
          <p:cNvSpPr txBox="1">
            <a:spLocks noChangeArrowheads="1"/>
          </p:cNvSpPr>
          <p:nvPr/>
        </p:nvSpPr>
        <p:spPr bwMode="auto">
          <a:xfrm>
            <a:off x="1922463" y="6338888"/>
            <a:ext cx="1676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/>
              <a:t>Cell Culture</a:t>
            </a:r>
          </a:p>
        </p:txBody>
      </p:sp>
      <p:pic>
        <p:nvPicPr>
          <p:cNvPr id="51229" name="Picture 29" descr="mouse car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2"/>
          <a:stretch>
            <a:fillRect/>
          </a:stretch>
        </p:blipFill>
        <p:spPr bwMode="auto">
          <a:xfrm>
            <a:off x="4953000" y="5029200"/>
            <a:ext cx="1692275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0" name="Text Box 30"/>
          <p:cNvSpPr txBox="1">
            <a:spLocks noChangeArrowheads="1"/>
          </p:cNvSpPr>
          <p:nvPr/>
        </p:nvSpPr>
        <p:spPr bwMode="auto">
          <a:xfrm>
            <a:off x="4953000" y="6338888"/>
            <a:ext cx="1676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/>
              <a:t>Mice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5" grpId="0" animBg="1"/>
      <p:bldP spid="51206" grpId="0" animBg="1"/>
      <p:bldP spid="51207" grpId="0" animBg="1"/>
      <p:bldP spid="51208" grpId="0" animBg="1"/>
      <p:bldP spid="51209" grpId="0" animBg="1"/>
      <p:bldP spid="51210" grpId="0" animBg="1"/>
      <p:bldP spid="51211" grpId="0" animBg="1"/>
      <p:bldP spid="51212" grpId="0" animBg="1"/>
      <p:bldP spid="51213" grpId="0" animBg="1"/>
      <p:bldP spid="51214" grpId="0" animBg="1"/>
      <p:bldP spid="51216" grpId="0" animBg="1"/>
      <p:bldP spid="51217" grpId="0" animBg="1"/>
      <p:bldP spid="51218" grpId="0" animBg="1"/>
      <p:bldP spid="51219" grpId="0" animBg="1"/>
      <p:bldP spid="51220" grpId="0" animBg="1"/>
      <p:bldP spid="51221" grpId="0" animBg="1"/>
      <p:bldP spid="51222" grpId="0" animBg="1"/>
      <p:bldP spid="51224" grpId="0"/>
      <p:bldP spid="51228" grpId="0"/>
      <p:bldP spid="5123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269875" y="152400"/>
            <a:ext cx="86042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OUTLINE</a:t>
            </a: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577850" y="1243013"/>
            <a:ext cx="8185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1. The different kinds of gene regulatory elements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577850" y="2057400"/>
            <a:ext cx="6413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2. How can we find them</a:t>
            </a: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577850" y="3581400"/>
            <a:ext cx="6413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4. Functional assays to test their function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596900" y="4419600"/>
            <a:ext cx="6413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5. Regulation in 3D</a:t>
            </a: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596900" y="2819400"/>
            <a:ext cx="6413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3. How far away to look for them</a:t>
            </a:r>
          </a:p>
        </p:txBody>
      </p:sp>
      <p:sp>
        <p:nvSpPr>
          <p:cNvPr id="58376" name="Text Box 6"/>
          <p:cNvSpPr txBox="1">
            <a:spLocks noChangeArrowheads="1"/>
          </p:cNvSpPr>
          <p:nvPr/>
        </p:nvSpPr>
        <p:spPr bwMode="auto">
          <a:xfrm>
            <a:off x="596900" y="5334000"/>
            <a:ext cx="6413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6. Example from our lab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685800"/>
            <a:ext cx="425767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4"/>
          <p:cNvSpPr txBox="1">
            <a:spLocks noChangeArrowheads="1"/>
          </p:cNvSpPr>
          <p:nvPr/>
        </p:nvSpPr>
        <p:spPr bwMode="auto">
          <a:xfrm>
            <a:off x="5029200" y="6553200"/>
            <a:ext cx="419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altLang="en-US" sz="1400" b="1">
                <a:latin typeface="Calibri" pitchFamily="34" charset="0"/>
              </a:rPr>
              <a:t>Branco and Pombo</a:t>
            </a:r>
            <a:r>
              <a:rPr lang="en-US" altLang="en-US" sz="1400" b="1" i="1">
                <a:latin typeface="Calibri" pitchFamily="34" charset="0"/>
              </a:rPr>
              <a:t> PLoS Biology </a:t>
            </a:r>
            <a:r>
              <a:rPr lang="en-US" altLang="en-US" sz="1400" b="1">
                <a:latin typeface="Calibri" pitchFamily="34" charset="0"/>
              </a:rPr>
              <a:t>2006</a:t>
            </a:r>
          </a:p>
        </p:txBody>
      </p:sp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228600" y="0"/>
            <a:ext cx="86042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chemeClr val="accent2"/>
              </a:buClr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Chromosomal interactions in the nucleus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 descr="nature05916-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38200"/>
            <a:ext cx="7467600" cy="546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228600" y="166688"/>
            <a:ext cx="86042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chemeClr val="accent2"/>
              </a:buClr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3D and gene regulation</a:t>
            </a:r>
          </a:p>
        </p:txBody>
      </p:sp>
      <p:sp>
        <p:nvSpPr>
          <p:cNvPr id="60420" name="Text Box 7"/>
          <p:cNvSpPr txBox="1">
            <a:spLocks noChangeArrowheads="1"/>
          </p:cNvSpPr>
          <p:nvPr/>
        </p:nvSpPr>
        <p:spPr bwMode="auto">
          <a:xfrm>
            <a:off x="4876800" y="6583363"/>
            <a:ext cx="4267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1200" b="1"/>
              <a:t>Fraser P. et al.</a:t>
            </a:r>
            <a:r>
              <a:rPr lang="en-US" altLang="en-US" sz="1200" b="1" i="1"/>
              <a:t> Nature </a:t>
            </a:r>
            <a:r>
              <a:rPr lang="en-US" altLang="en-US" sz="1200" b="1"/>
              <a:t>2007</a:t>
            </a:r>
            <a:r>
              <a:rPr lang="en-US" altLang="en-US" sz="1200" b="1" i="1"/>
              <a:t>, </a:t>
            </a:r>
            <a:r>
              <a:rPr lang="en-US" altLang="en-US" sz="1200" b="1"/>
              <a:t>447: 413-417</a:t>
            </a:r>
            <a:r>
              <a:rPr lang="en-US" altLang="en-US" sz="1200"/>
              <a:t> </a:t>
            </a:r>
            <a:r>
              <a:rPr lang="en-US" altLang="en-US" sz="1200" b="1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3" t="15085" r="29167" b="61584"/>
          <a:stretch>
            <a:fillRect/>
          </a:stretch>
        </p:blipFill>
        <p:spPr bwMode="auto">
          <a:xfrm>
            <a:off x="152400" y="1600200"/>
            <a:ext cx="8839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9" name="Text Box 5"/>
          <p:cNvSpPr txBox="1">
            <a:spLocks noChangeArrowheads="1"/>
          </p:cNvSpPr>
          <p:nvPr/>
        </p:nvSpPr>
        <p:spPr bwMode="auto">
          <a:xfrm>
            <a:off x="228600" y="90488"/>
            <a:ext cx="86042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chemeClr val="accent2"/>
              </a:buClr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Enhancers loop to bind to promoters</a:t>
            </a:r>
          </a:p>
        </p:txBody>
      </p:sp>
      <p:sp>
        <p:nvSpPr>
          <p:cNvPr id="61444" name="Rectangle 6"/>
          <p:cNvSpPr>
            <a:spLocks noChangeArrowheads="1"/>
          </p:cNvSpPr>
          <p:nvPr/>
        </p:nvSpPr>
        <p:spPr bwMode="auto">
          <a:xfrm>
            <a:off x="5334000" y="3810000"/>
            <a:ext cx="914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3" t="15085" r="29167" b="2182"/>
          <a:stretch>
            <a:fillRect/>
          </a:stretch>
        </p:blipFill>
        <p:spPr bwMode="auto">
          <a:xfrm>
            <a:off x="457200" y="0"/>
            <a:ext cx="5040313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5"/>
          <p:cNvSpPr txBox="1">
            <a:spLocks noChangeArrowheads="1"/>
          </p:cNvSpPr>
          <p:nvPr/>
        </p:nvSpPr>
        <p:spPr bwMode="auto">
          <a:xfrm>
            <a:off x="4876800" y="6553200"/>
            <a:ext cx="4267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1200" b="1"/>
              <a:t>Noonan JP et al. </a:t>
            </a:r>
            <a:r>
              <a:rPr lang="en-US" altLang="en-US" sz="1200" b="1" i="1"/>
              <a:t>Annu Rev Genomics Hum Genet</a:t>
            </a:r>
            <a:r>
              <a:rPr lang="en-US" altLang="en-US" sz="1200" b="1"/>
              <a:t> 2010 </a:t>
            </a: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5562600" y="166688"/>
            <a:ext cx="3352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chemeClr val="accent2"/>
              </a:buClr>
              <a:defRPr/>
            </a:pPr>
            <a:r>
              <a:rPr lang="en-US" sz="2800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3C, 4C and 5C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4" t="41745" r="8333" b="14232"/>
          <a:stretch>
            <a:fillRect/>
          </a:stretch>
        </p:blipFill>
        <p:spPr bwMode="auto">
          <a:xfrm>
            <a:off x="457200" y="1050925"/>
            <a:ext cx="84582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228600" y="152400"/>
            <a:ext cx="86042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chemeClr val="accent2"/>
              </a:buClr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Hi-C &amp; ChIA-PET </a:t>
            </a:r>
          </a:p>
        </p:txBody>
      </p:sp>
      <p:sp>
        <p:nvSpPr>
          <p:cNvPr id="63492" name="Text Box 6"/>
          <p:cNvSpPr txBox="1">
            <a:spLocks noChangeArrowheads="1"/>
          </p:cNvSpPr>
          <p:nvPr/>
        </p:nvSpPr>
        <p:spPr bwMode="auto">
          <a:xfrm>
            <a:off x="4038600" y="3962400"/>
            <a:ext cx="5029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1200" b="1"/>
              <a:t>Lieberman-Aiden E et al. </a:t>
            </a:r>
            <a:r>
              <a:rPr lang="en-US" altLang="en-US" sz="1200" b="1" i="1"/>
              <a:t>Science</a:t>
            </a:r>
            <a:r>
              <a:rPr lang="en-US" altLang="en-US" sz="1200" b="1"/>
              <a:t> 2009, 326: 289-293</a:t>
            </a:r>
          </a:p>
        </p:txBody>
      </p:sp>
      <p:pic>
        <p:nvPicPr>
          <p:cNvPr id="6349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9" t="34915" r="4584" b="46109"/>
          <a:stretch>
            <a:fillRect/>
          </a:stretch>
        </p:blipFill>
        <p:spPr bwMode="auto">
          <a:xfrm>
            <a:off x="0" y="4872038"/>
            <a:ext cx="91440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5181600" y="6400800"/>
            <a:ext cx="3886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1200" b="1"/>
              <a:t>Fullwood MJ et al. </a:t>
            </a:r>
            <a:r>
              <a:rPr lang="en-US" altLang="en-US" sz="1200" b="1" i="1"/>
              <a:t>Nature </a:t>
            </a:r>
            <a:r>
              <a:rPr lang="en-US" altLang="en-US" sz="1200" b="1"/>
              <a:t>2009, 462: 58-64</a:t>
            </a:r>
          </a:p>
        </p:txBody>
      </p:sp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304800" y="457200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sng"/>
              <a:t>Hi-C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304800" y="44196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u="sng"/>
              <a:t>ChIA-PET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6" grpId="0"/>
      <p:bldP spid="6349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http://blm.io/talks/bsa/figure/tad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093" y="764704"/>
            <a:ext cx="5212187" cy="582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43508" y="152636"/>
            <a:ext cx="87979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333399"/>
              </a:buClr>
            </a:pPr>
            <a:r>
              <a:rPr lang="en-US" altLang="en-US" sz="2800" b="1" dirty="0">
                <a:solidFill>
                  <a:srgbClr val="000000"/>
                </a:solidFill>
              </a:rPr>
              <a:t>Topological domains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28184" y="6480048"/>
            <a:ext cx="2916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0000"/>
                </a:solidFill>
              </a:rPr>
              <a:t>http://blm.io/talks/bsa/#1</a:t>
            </a:r>
          </a:p>
        </p:txBody>
      </p:sp>
    </p:spTree>
    <p:extLst>
      <p:ext uri="{BB962C8B-B14F-4D97-AF65-F5344CB8AC3E}">
        <p14:creationId xmlns:p14="http://schemas.microsoft.com/office/powerpoint/2010/main" val="171620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6" descr="FI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17600"/>
            <a:ext cx="8458200" cy="55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5" name="Text Box 7"/>
          <p:cNvSpPr txBox="1">
            <a:spLocks noChangeArrowheads="1"/>
          </p:cNvSpPr>
          <p:nvPr/>
        </p:nvSpPr>
        <p:spPr bwMode="auto">
          <a:xfrm>
            <a:off x="228600" y="152400"/>
            <a:ext cx="86042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chemeClr val="accent2"/>
              </a:buClr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Fluorescence In Situ Hybridization (FISH)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923925" y="2122488"/>
            <a:ext cx="1266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  <a:cs typeface="Arial" charset="0"/>
              </a:rPr>
              <a:t>Mutations</a:t>
            </a:r>
          </a:p>
        </p:txBody>
      </p:sp>
      <p:sp>
        <p:nvSpPr>
          <p:cNvPr id="65539" name="AutoShape 3"/>
          <p:cNvSpPr>
            <a:spLocks noChangeArrowheads="1"/>
          </p:cNvSpPr>
          <p:nvPr/>
        </p:nvSpPr>
        <p:spPr bwMode="auto">
          <a:xfrm>
            <a:off x="1308100" y="2506663"/>
            <a:ext cx="422275" cy="23018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501650" y="2738438"/>
            <a:ext cx="218916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400" b="1">
                <a:cs typeface="Arial" charset="0"/>
              </a:rPr>
              <a:t>Holoprosencephaly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400" b="1">
                <a:cs typeface="Arial" charset="0"/>
              </a:rPr>
              <a:t>Limb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altLang="en-US" sz="1400" b="1">
                <a:cs typeface="Arial" charset="0"/>
              </a:rPr>
              <a:t>Other 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957638" y="3582988"/>
            <a:ext cx="4722812" cy="2425700"/>
            <a:chOff x="2591" y="999"/>
            <a:chExt cx="2975" cy="1528"/>
          </a:xfrm>
        </p:grpSpPr>
        <p:pic>
          <p:nvPicPr>
            <p:cNvPr id="65591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8" y="1317"/>
              <a:ext cx="2928" cy="1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5592" name="Group 8"/>
            <p:cNvGrpSpPr>
              <a:grpSpLocks/>
            </p:cNvGrpSpPr>
            <p:nvPr/>
          </p:nvGrpSpPr>
          <p:grpSpPr bwMode="auto">
            <a:xfrm>
              <a:off x="4187" y="999"/>
              <a:ext cx="847" cy="266"/>
              <a:chOff x="4186" y="999"/>
              <a:chExt cx="847" cy="266"/>
            </a:xfrm>
          </p:grpSpPr>
          <p:sp>
            <p:nvSpPr>
              <p:cNvPr id="65594" name="AutoShape 9"/>
              <p:cNvSpPr>
                <a:spLocks noChangeArrowheads="1"/>
              </p:cNvSpPr>
              <p:nvPr/>
            </p:nvSpPr>
            <p:spPr bwMode="auto">
              <a:xfrm>
                <a:off x="4186" y="999"/>
                <a:ext cx="847" cy="266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endParaRPr lang="en-US" altLang="en-US">
                  <a:cs typeface="Arial" charset="0"/>
                </a:endParaRPr>
              </a:p>
            </p:txBody>
          </p:sp>
          <p:sp>
            <p:nvSpPr>
              <p:cNvPr id="65595" name="Text Box 10"/>
              <p:cNvSpPr txBox="1">
                <a:spLocks noChangeArrowheads="1"/>
              </p:cNvSpPr>
              <p:nvPr/>
            </p:nvSpPr>
            <p:spPr bwMode="auto">
              <a:xfrm>
                <a:off x="4404" y="1010"/>
                <a:ext cx="411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b="1">
                    <a:cs typeface="Arial" charset="0"/>
                  </a:rPr>
                  <a:t>KO</a:t>
                </a:r>
              </a:p>
            </p:txBody>
          </p:sp>
        </p:grpSp>
        <p:sp>
          <p:nvSpPr>
            <p:cNvPr id="65593" name="Text Box 11"/>
            <p:cNvSpPr txBox="1">
              <a:spLocks noChangeArrowheads="1"/>
            </p:cNvSpPr>
            <p:nvPr/>
          </p:nvSpPr>
          <p:spPr bwMode="auto">
            <a:xfrm>
              <a:off x="2591" y="2354"/>
              <a:ext cx="280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200" b="1">
                  <a:cs typeface="Arial" charset="0"/>
                </a:rPr>
                <a:t>Sagai et al. </a:t>
              </a:r>
              <a:r>
                <a:rPr lang="en-US" altLang="en-US" sz="1200" b="1" i="1">
                  <a:cs typeface="Arial" charset="0"/>
                </a:rPr>
                <a:t>Development</a:t>
              </a:r>
              <a:r>
                <a:rPr lang="en-US" altLang="en-US" sz="1200" b="1">
                  <a:cs typeface="Arial" charset="0"/>
                </a:rPr>
                <a:t> 2005 132: 797-803</a:t>
              </a:r>
            </a:p>
          </p:txBody>
        </p:sp>
      </p:grpSp>
      <p:pic>
        <p:nvPicPr>
          <p:cNvPr id="65542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963" y="2200275"/>
            <a:ext cx="1023937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543" name="Group 13"/>
          <p:cNvGrpSpPr>
            <a:grpSpLocks/>
          </p:cNvGrpSpPr>
          <p:nvPr/>
        </p:nvGrpSpPr>
        <p:grpSpPr bwMode="auto">
          <a:xfrm>
            <a:off x="155575" y="806450"/>
            <a:ext cx="7604125" cy="1316038"/>
            <a:chOff x="98" y="508"/>
            <a:chExt cx="4790" cy="829"/>
          </a:xfrm>
        </p:grpSpPr>
        <p:sp>
          <p:nvSpPr>
            <p:cNvPr id="65548" name="Line 14"/>
            <p:cNvSpPr>
              <a:spLocks noChangeShapeType="1"/>
            </p:cNvSpPr>
            <p:nvPr/>
          </p:nvSpPr>
          <p:spPr bwMode="auto">
            <a:xfrm>
              <a:off x="2610" y="668"/>
              <a:ext cx="9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49" name="Line 15"/>
            <p:cNvSpPr>
              <a:spLocks noChangeShapeType="1"/>
            </p:cNvSpPr>
            <p:nvPr/>
          </p:nvSpPr>
          <p:spPr bwMode="auto">
            <a:xfrm>
              <a:off x="945" y="799"/>
              <a:ext cx="391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50" name="AutoShape 16"/>
            <p:cNvSpPr>
              <a:spLocks noChangeArrowheads="1"/>
            </p:cNvSpPr>
            <p:nvPr/>
          </p:nvSpPr>
          <p:spPr bwMode="auto">
            <a:xfrm>
              <a:off x="870" y="711"/>
              <a:ext cx="124" cy="192"/>
            </a:xfrm>
            <a:prstGeom prst="left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551" name="Rectangle 17"/>
            <p:cNvSpPr>
              <a:spLocks noChangeArrowheads="1"/>
            </p:cNvSpPr>
            <p:nvPr/>
          </p:nvSpPr>
          <p:spPr bwMode="auto">
            <a:xfrm>
              <a:off x="3728" y="759"/>
              <a:ext cx="48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552" name="AutoShape 18"/>
            <p:cNvSpPr>
              <a:spLocks noChangeArrowheads="1"/>
            </p:cNvSpPr>
            <p:nvPr/>
          </p:nvSpPr>
          <p:spPr bwMode="auto">
            <a:xfrm>
              <a:off x="3606" y="711"/>
              <a:ext cx="96" cy="184"/>
            </a:xfrm>
            <a:prstGeom prst="left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553" name="Rectangle 19"/>
            <p:cNvSpPr>
              <a:spLocks noChangeArrowheads="1"/>
            </p:cNvSpPr>
            <p:nvPr/>
          </p:nvSpPr>
          <p:spPr bwMode="auto">
            <a:xfrm>
              <a:off x="3800" y="759"/>
              <a:ext cx="48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554" name="Rectangle 20"/>
            <p:cNvSpPr>
              <a:spLocks noChangeArrowheads="1"/>
            </p:cNvSpPr>
            <p:nvPr/>
          </p:nvSpPr>
          <p:spPr bwMode="auto">
            <a:xfrm>
              <a:off x="3873" y="759"/>
              <a:ext cx="48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555" name="Rectangle 21"/>
            <p:cNvSpPr>
              <a:spLocks noChangeArrowheads="1"/>
            </p:cNvSpPr>
            <p:nvPr/>
          </p:nvSpPr>
          <p:spPr bwMode="auto">
            <a:xfrm>
              <a:off x="3945" y="759"/>
              <a:ext cx="48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556" name="Rectangle 22"/>
            <p:cNvSpPr>
              <a:spLocks noChangeArrowheads="1"/>
            </p:cNvSpPr>
            <p:nvPr/>
          </p:nvSpPr>
          <p:spPr bwMode="auto">
            <a:xfrm>
              <a:off x="4018" y="759"/>
              <a:ext cx="48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557" name="Rectangle 23"/>
            <p:cNvSpPr>
              <a:spLocks noChangeArrowheads="1"/>
            </p:cNvSpPr>
            <p:nvPr/>
          </p:nvSpPr>
          <p:spPr bwMode="auto">
            <a:xfrm>
              <a:off x="4163" y="759"/>
              <a:ext cx="48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558" name="Rectangle 24"/>
            <p:cNvSpPr>
              <a:spLocks noChangeArrowheads="1"/>
            </p:cNvSpPr>
            <p:nvPr/>
          </p:nvSpPr>
          <p:spPr bwMode="auto">
            <a:xfrm>
              <a:off x="4236" y="759"/>
              <a:ext cx="48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559" name="Rectangle 25"/>
            <p:cNvSpPr>
              <a:spLocks noChangeArrowheads="1"/>
            </p:cNvSpPr>
            <p:nvPr/>
          </p:nvSpPr>
          <p:spPr bwMode="auto">
            <a:xfrm>
              <a:off x="4308" y="759"/>
              <a:ext cx="48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560" name="Rectangle 26"/>
            <p:cNvSpPr>
              <a:spLocks noChangeArrowheads="1"/>
            </p:cNvSpPr>
            <p:nvPr/>
          </p:nvSpPr>
          <p:spPr bwMode="auto">
            <a:xfrm>
              <a:off x="4381" y="759"/>
              <a:ext cx="48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561" name="Rectangle 27"/>
            <p:cNvSpPr>
              <a:spLocks noChangeArrowheads="1"/>
            </p:cNvSpPr>
            <p:nvPr/>
          </p:nvSpPr>
          <p:spPr bwMode="auto">
            <a:xfrm>
              <a:off x="4526" y="759"/>
              <a:ext cx="48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562" name="Rectangle 28"/>
            <p:cNvSpPr>
              <a:spLocks noChangeArrowheads="1"/>
            </p:cNvSpPr>
            <p:nvPr/>
          </p:nvSpPr>
          <p:spPr bwMode="auto">
            <a:xfrm>
              <a:off x="4599" y="759"/>
              <a:ext cx="48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563" name="Rectangle 29"/>
            <p:cNvSpPr>
              <a:spLocks noChangeArrowheads="1"/>
            </p:cNvSpPr>
            <p:nvPr/>
          </p:nvSpPr>
          <p:spPr bwMode="auto">
            <a:xfrm>
              <a:off x="4671" y="759"/>
              <a:ext cx="48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564" name="Rectangle 30"/>
            <p:cNvSpPr>
              <a:spLocks noChangeArrowheads="1"/>
            </p:cNvSpPr>
            <p:nvPr/>
          </p:nvSpPr>
          <p:spPr bwMode="auto">
            <a:xfrm>
              <a:off x="4744" y="759"/>
              <a:ext cx="48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565" name="Rectangle 31"/>
            <p:cNvSpPr>
              <a:spLocks noChangeArrowheads="1"/>
            </p:cNvSpPr>
            <p:nvPr/>
          </p:nvSpPr>
          <p:spPr bwMode="auto">
            <a:xfrm>
              <a:off x="4806" y="759"/>
              <a:ext cx="48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566" name="Oval 32"/>
            <p:cNvSpPr>
              <a:spLocks noChangeArrowheads="1"/>
            </p:cNvSpPr>
            <p:nvPr/>
          </p:nvSpPr>
          <p:spPr bwMode="auto">
            <a:xfrm>
              <a:off x="4454" y="711"/>
              <a:ext cx="48" cy="192"/>
            </a:xfrm>
            <a:prstGeom prst="ellipse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567" name="Rectangle 33"/>
            <p:cNvSpPr>
              <a:spLocks noChangeArrowheads="1"/>
            </p:cNvSpPr>
            <p:nvPr/>
          </p:nvSpPr>
          <p:spPr bwMode="auto">
            <a:xfrm>
              <a:off x="1090" y="759"/>
              <a:ext cx="48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568" name="Rectangle 34"/>
            <p:cNvSpPr>
              <a:spLocks noChangeArrowheads="1"/>
            </p:cNvSpPr>
            <p:nvPr/>
          </p:nvSpPr>
          <p:spPr bwMode="auto">
            <a:xfrm>
              <a:off x="1018" y="759"/>
              <a:ext cx="48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569" name="Text Box 35"/>
            <p:cNvSpPr txBox="1">
              <a:spLocks noChangeArrowheads="1"/>
            </p:cNvSpPr>
            <p:nvPr/>
          </p:nvSpPr>
          <p:spPr bwMode="auto">
            <a:xfrm>
              <a:off x="828" y="567"/>
              <a:ext cx="43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600" b="1">
                  <a:cs typeface="Arial" charset="0"/>
                </a:rPr>
                <a:t>SHH</a:t>
              </a:r>
            </a:p>
          </p:txBody>
        </p:sp>
        <p:sp>
          <p:nvSpPr>
            <p:cNvPr id="65570" name="Text Box 36"/>
            <p:cNvSpPr txBox="1">
              <a:spLocks noChangeArrowheads="1"/>
            </p:cNvSpPr>
            <p:nvPr/>
          </p:nvSpPr>
          <p:spPr bwMode="auto">
            <a:xfrm>
              <a:off x="3557" y="508"/>
              <a:ext cx="58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600" b="1">
                  <a:cs typeface="Arial" charset="0"/>
                </a:rPr>
                <a:t>LMBR1</a:t>
              </a:r>
            </a:p>
          </p:txBody>
        </p:sp>
        <p:sp>
          <p:nvSpPr>
            <p:cNvPr id="65571" name="Text Box 37"/>
            <p:cNvSpPr txBox="1">
              <a:spLocks noChangeArrowheads="1"/>
            </p:cNvSpPr>
            <p:nvPr/>
          </p:nvSpPr>
          <p:spPr bwMode="auto">
            <a:xfrm>
              <a:off x="2182" y="557"/>
              <a:ext cx="43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600" b="1">
                  <a:cs typeface="Arial" charset="0"/>
                </a:rPr>
                <a:t>1Mb</a:t>
              </a:r>
            </a:p>
          </p:txBody>
        </p:sp>
        <p:sp>
          <p:nvSpPr>
            <p:cNvPr id="65572" name="Line 38"/>
            <p:cNvSpPr>
              <a:spLocks noChangeShapeType="1"/>
            </p:cNvSpPr>
            <p:nvPr/>
          </p:nvSpPr>
          <p:spPr bwMode="auto">
            <a:xfrm rot="10800000">
              <a:off x="1187" y="668"/>
              <a:ext cx="91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573" name="Text Box 39"/>
            <p:cNvSpPr txBox="1">
              <a:spLocks noChangeArrowheads="1"/>
            </p:cNvSpPr>
            <p:nvPr/>
          </p:nvSpPr>
          <p:spPr bwMode="auto">
            <a:xfrm>
              <a:off x="4235" y="636"/>
              <a:ext cx="45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40000"/>
                </a:lnSpc>
                <a:spcBef>
                  <a:spcPct val="50000"/>
                </a:spcBef>
              </a:pPr>
              <a:r>
                <a:rPr lang="en-US" altLang="en-US" sz="1200" b="1">
                  <a:cs typeface="Arial" charset="0"/>
                </a:rPr>
                <a:t>Limb</a:t>
              </a:r>
            </a:p>
          </p:txBody>
        </p:sp>
        <p:grpSp>
          <p:nvGrpSpPr>
            <p:cNvPr id="65574" name="Group 40"/>
            <p:cNvGrpSpPr>
              <a:grpSpLocks/>
            </p:cNvGrpSpPr>
            <p:nvPr/>
          </p:nvGrpSpPr>
          <p:grpSpPr bwMode="auto">
            <a:xfrm>
              <a:off x="727" y="950"/>
              <a:ext cx="4161" cy="387"/>
              <a:chOff x="727" y="950"/>
              <a:chExt cx="4161" cy="387"/>
            </a:xfrm>
          </p:grpSpPr>
          <p:sp>
            <p:nvSpPr>
              <p:cNvPr id="65576" name="Rectangle 41"/>
              <p:cNvSpPr>
                <a:spLocks noChangeArrowheads="1"/>
              </p:cNvSpPr>
              <p:nvPr/>
            </p:nvSpPr>
            <p:spPr bwMode="auto">
              <a:xfrm>
                <a:off x="727" y="950"/>
                <a:ext cx="4161" cy="38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pic>
            <p:nvPicPr>
              <p:cNvPr id="65577" name="Picture 42" descr="SHH-ecr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418" t="38783" r="61978"/>
              <a:stretch>
                <a:fillRect/>
              </a:stretch>
            </p:blipFill>
            <p:spPr bwMode="auto">
              <a:xfrm>
                <a:off x="751" y="950"/>
                <a:ext cx="266" cy="3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578" name="Picture 43" descr="SHH-ecr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255" t="42628" r="33780"/>
              <a:stretch>
                <a:fillRect/>
              </a:stretch>
            </p:blipFill>
            <p:spPr bwMode="auto">
              <a:xfrm>
                <a:off x="969" y="975"/>
                <a:ext cx="145" cy="3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579" name="Picture 44" descr="SHH-ecr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255" t="42628" r="33780"/>
              <a:stretch>
                <a:fillRect/>
              </a:stretch>
            </p:blipFill>
            <p:spPr bwMode="auto">
              <a:xfrm>
                <a:off x="1066" y="975"/>
                <a:ext cx="145" cy="3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580" name="Picture 45" descr="lmbr-ecr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220" t="58676" r="31165" b="8104"/>
              <a:stretch>
                <a:fillRect/>
              </a:stretch>
            </p:blipFill>
            <p:spPr bwMode="auto">
              <a:xfrm>
                <a:off x="4380" y="999"/>
                <a:ext cx="193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581" name="Picture 46" descr="SHH-ecr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43" t="84937" r="45908" b="7211"/>
              <a:stretch>
                <a:fillRect/>
              </a:stretch>
            </p:blipFill>
            <p:spPr bwMode="auto">
              <a:xfrm>
                <a:off x="751" y="1240"/>
                <a:ext cx="3701" cy="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582" name="Picture 47" descr="SHH-ecr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43" t="84937" r="45908" b="7211"/>
              <a:stretch>
                <a:fillRect/>
              </a:stretch>
            </p:blipFill>
            <p:spPr bwMode="auto">
              <a:xfrm>
                <a:off x="1187" y="1241"/>
                <a:ext cx="3701" cy="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5583" name="Rectangle 48"/>
              <p:cNvSpPr>
                <a:spLocks noChangeArrowheads="1"/>
              </p:cNvSpPr>
              <p:nvPr/>
            </p:nvSpPr>
            <p:spPr bwMode="auto">
              <a:xfrm>
                <a:off x="1187" y="1192"/>
                <a:ext cx="3217" cy="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pic>
            <p:nvPicPr>
              <p:cNvPr id="65584" name="Picture 49" descr="SHH2-ecr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640" t="63585" r="76720" b="8789"/>
              <a:stretch>
                <a:fillRect/>
              </a:stretch>
            </p:blipFill>
            <p:spPr bwMode="auto">
              <a:xfrm>
                <a:off x="3727" y="1023"/>
                <a:ext cx="121" cy="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585" name="Picture 50" descr="SHH2-ecr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640" t="63585" r="76720" b="8789"/>
              <a:stretch>
                <a:fillRect/>
              </a:stretch>
            </p:blipFill>
            <p:spPr bwMode="auto">
              <a:xfrm>
                <a:off x="4235" y="1023"/>
                <a:ext cx="121" cy="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586" name="Picture 51" descr="SHH2-ecr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640" t="63585" r="76720" b="8789"/>
              <a:stretch>
                <a:fillRect/>
              </a:stretch>
            </p:blipFill>
            <p:spPr bwMode="auto">
              <a:xfrm>
                <a:off x="4670" y="1023"/>
                <a:ext cx="121" cy="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587" name="Picture 52" descr="SHH2-ecr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640" t="63585" r="76720" b="8789"/>
              <a:stretch>
                <a:fillRect/>
              </a:stretch>
            </p:blipFill>
            <p:spPr bwMode="auto">
              <a:xfrm>
                <a:off x="3993" y="1023"/>
                <a:ext cx="121" cy="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5588" name="Line 53"/>
              <p:cNvSpPr>
                <a:spLocks noChangeShapeType="1"/>
              </p:cNvSpPr>
              <p:nvPr/>
            </p:nvSpPr>
            <p:spPr bwMode="auto">
              <a:xfrm>
                <a:off x="2610" y="1158"/>
                <a:ext cx="9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589" name="Text Box 54"/>
              <p:cNvSpPr txBox="1">
                <a:spLocks noChangeArrowheads="1"/>
              </p:cNvSpPr>
              <p:nvPr/>
            </p:nvSpPr>
            <p:spPr bwMode="auto">
              <a:xfrm>
                <a:off x="2182" y="1047"/>
                <a:ext cx="43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1600" b="1">
                    <a:cs typeface="Arial" charset="0"/>
                  </a:rPr>
                  <a:t>1Mb</a:t>
                </a:r>
              </a:p>
            </p:txBody>
          </p:sp>
          <p:sp>
            <p:nvSpPr>
              <p:cNvPr id="65590" name="Line 55"/>
              <p:cNvSpPr>
                <a:spLocks noChangeShapeType="1"/>
              </p:cNvSpPr>
              <p:nvPr/>
            </p:nvSpPr>
            <p:spPr bwMode="auto">
              <a:xfrm rot="10800000">
                <a:off x="1187" y="1158"/>
                <a:ext cx="91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5575" name="Text Box 56"/>
            <p:cNvSpPr txBox="1">
              <a:spLocks noChangeArrowheads="1"/>
            </p:cNvSpPr>
            <p:nvPr/>
          </p:nvSpPr>
          <p:spPr bwMode="auto">
            <a:xfrm>
              <a:off x="98" y="1030"/>
              <a:ext cx="653" cy="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40000"/>
                </a:lnSpc>
                <a:spcBef>
                  <a:spcPct val="50000"/>
                </a:spcBef>
              </a:pPr>
              <a:r>
                <a:rPr lang="en-US" altLang="en-US" b="1">
                  <a:cs typeface="Arial" charset="0"/>
                </a:rPr>
                <a:t>Human-</a:t>
              </a:r>
            </a:p>
            <a:p>
              <a:pPr eaLnBrk="1" hangingPunct="1">
                <a:lnSpc>
                  <a:spcPct val="40000"/>
                </a:lnSpc>
                <a:spcBef>
                  <a:spcPct val="50000"/>
                </a:spcBef>
              </a:pPr>
              <a:r>
                <a:rPr lang="en-US" altLang="en-US" b="1">
                  <a:cs typeface="Arial" charset="0"/>
                </a:rPr>
                <a:t>Fugu</a:t>
              </a:r>
            </a:p>
          </p:txBody>
        </p:sp>
      </p:grpSp>
      <p:grpSp>
        <p:nvGrpSpPr>
          <p:cNvPr id="6" name="Group 57"/>
          <p:cNvGrpSpPr>
            <a:grpSpLocks/>
          </p:cNvGrpSpPr>
          <p:nvPr/>
        </p:nvGrpSpPr>
        <p:grpSpPr bwMode="auto">
          <a:xfrm>
            <a:off x="769938" y="2211388"/>
            <a:ext cx="7912100" cy="4635500"/>
            <a:chOff x="485" y="1386"/>
            <a:chExt cx="4984" cy="2920"/>
          </a:xfrm>
        </p:grpSpPr>
        <p:pic>
          <p:nvPicPr>
            <p:cNvPr id="65546" name="Picture 5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998"/>
            <a:stretch>
              <a:fillRect/>
            </a:stretch>
          </p:blipFill>
          <p:spPr bwMode="auto">
            <a:xfrm>
              <a:off x="485" y="1386"/>
              <a:ext cx="4984" cy="2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47" name="Text Box 59"/>
            <p:cNvSpPr txBox="1">
              <a:spLocks noChangeArrowheads="1"/>
            </p:cNvSpPr>
            <p:nvPr/>
          </p:nvSpPr>
          <p:spPr bwMode="auto">
            <a:xfrm>
              <a:off x="2082" y="2934"/>
              <a:ext cx="1791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200" b="1">
                  <a:cs typeface="Arial" charset="0"/>
                </a:rPr>
                <a:t>Lettice et al. </a:t>
              </a:r>
              <a:r>
                <a:rPr lang="en-US" altLang="en-US" sz="1200" b="1" i="1">
                  <a:cs typeface="Arial" charset="0"/>
                </a:rPr>
                <a:t>HMG </a:t>
              </a:r>
              <a:r>
                <a:rPr lang="en-US" altLang="en-US" sz="1200" b="1">
                  <a:cs typeface="Arial" charset="0"/>
                </a:rPr>
                <a:t>2003 12: 1725-35</a:t>
              </a:r>
            </a:p>
          </p:txBody>
        </p:sp>
      </p:grpSp>
      <p:sp>
        <p:nvSpPr>
          <p:cNvPr id="65545" name="Text Box 5"/>
          <p:cNvSpPr txBox="1">
            <a:spLocks noChangeArrowheads="1"/>
          </p:cNvSpPr>
          <p:nvPr/>
        </p:nvSpPr>
        <p:spPr bwMode="auto">
          <a:xfrm>
            <a:off x="117475" y="-26988"/>
            <a:ext cx="8950325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600" b="1">
                <a:cs typeface="Arial" charset="0"/>
              </a:rPr>
              <a:t>The </a:t>
            </a:r>
            <a:r>
              <a:rPr lang="en-US" altLang="en-US" sz="2600" b="1" i="1">
                <a:cs typeface="Arial" charset="0"/>
              </a:rPr>
              <a:t>SHH</a:t>
            </a:r>
            <a:r>
              <a:rPr lang="en-US" altLang="en-US" sz="2600" b="1">
                <a:cs typeface="Arial" charset="0"/>
              </a:rPr>
              <a:t> limb enhancer as an example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543300" y="165100"/>
            <a:ext cx="19637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Promoters</a:t>
            </a: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6324600" y="3157538"/>
            <a:ext cx="1435100" cy="423862"/>
          </a:xfrm>
          <a:prstGeom prst="rect">
            <a:avLst/>
          </a:prstGeom>
          <a:solidFill>
            <a:srgbClr val="00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Promoter A</a:t>
            </a:r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 flipH="1">
            <a:off x="457200" y="3581400"/>
            <a:ext cx="62277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7759700" y="3157538"/>
            <a:ext cx="1266825" cy="42386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Gene A</a:t>
            </a:r>
          </a:p>
        </p:txBody>
      </p:sp>
      <p:pic>
        <p:nvPicPr>
          <p:cNvPr id="10246" name="Picture 10" descr="SALL1-Insitu_E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1568450"/>
            <a:ext cx="1298575" cy="1552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9" name="Rectangle 23"/>
          <p:cNvSpPr>
            <a:spLocks noChangeArrowheads="1"/>
          </p:cNvSpPr>
          <p:nvPr/>
        </p:nvSpPr>
        <p:spPr bwMode="auto">
          <a:xfrm>
            <a:off x="3248025" y="3160713"/>
            <a:ext cx="1400175" cy="423862"/>
          </a:xfrm>
          <a:prstGeom prst="rect">
            <a:avLst/>
          </a:prstGeom>
          <a:solidFill>
            <a:srgbClr val="00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Promoter B</a:t>
            </a:r>
          </a:p>
        </p:txBody>
      </p:sp>
      <p:sp>
        <p:nvSpPr>
          <p:cNvPr id="10248" name="Line 32"/>
          <p:cNvSpPr>
            <a:spLocks noChangeShapeType="1"/>
          </p:cNvSpPr>
          <p:nvPr/>
        </p:nvSpPr>
        <p:spPr bwMode="auto">
          <a:xfrm>
            <a:off x="6324600" y="3886200"/>
            <a:ext cx="1447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9" name="Text Box 33"/>
          <p:cNvSpPr txBox="1">
            <a:spLocks noChangeArrowheads="1"/>
          </p:cNvSpPr>
          <p:nvPr/>
        </p:nvSpPr>
        <p:spPr bwMode="auto">
          <a:xfrm>
            <a:off x="6629400" y="3886200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/>
              <a:t>250bp</a:t>
            </a:r>
          </a:p>
        </p:txBody>
      </p:sp>
      <p:sp>
        <p:nvSpPr>
          <p:cNvPr id="10250" name="Text Box 34"/>
          <p:cNvSpPr txBox="1">
            <a:spLocks noChangeArrowheads="1"/>
          </p:cNvSpPr>
          <p:nvPr/>
        </p:nvSpPr>
        <p:spPr bwMode="auto">
          <a:xfrm>
            <a:off x="7239000" y="3519488"/>
            <a:ext cx="1066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/>
              <a:t>TSS</a:t>
            </a:r>
          </a:p>
        </p:txBody>
      </p:sp>
      <p:sp>
        <p:nvSpPr>
          <p:cNvPr id="4132" name="Rectangle 36"/>
          <p:cNvSpPr>
            <a:spLocks noChangeArrowheads="1"/>
          </p:cNvSpPr>
          <p:nvPr/>
        </p:nvSpPr>
        <p:spPr bwMode="auto">
          <a:xfrm>
            <a:off x="4600575" y="3157538"/>
            <a:ext cx="1371600" cy="42386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Alt. 1</a:t>
            </a:r>
            <a:r>
              <a:rPr lang="en-US" altLang="en-US" b="1" baseline="30000"/>
              <a:t>st</a:t>
            </a:r>
            <a:r>
              <a:rPr lang="en-US" altLang="en-US" b="1"/>
              <a:t> exon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9" grpId="0" animBg="1"/>
      <p:bldP spid="413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1143000" y="3733800"/>
            <a:ext cx="2862263" cy="2971800"/>
            <a:chOff x="720" y="1440"/>
            <a:chExt cx="1803" cy="1872"/>
          </a:xfrm>
        </p:grpSpPr>
        <p:pic>
          <p:nvPicPr>
            <p:cNvPr id="66599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81" b="74226"/>
            <a:stretch>
              <a:fillRect/>
            </a:stretch>
          </p:blipFill>
          <p:spPr bwMode="auto">
            <a:xfrm>
              <a:off x="720" y="1440"/>
              <a:ext cx="1803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600" name="Rectangle 66"/>
            <p:cNvSpPr>
              <a:spLocks noChangeArrowheads="1"/>
            </p:cNvSpPr>
            <p:nvPr/>
          </p:nvSpPr>
          <p:spPr bwMode="auto">
            <a:xfrm>
              <a:off x="816" y="1488"/>
              <a:ext cx="192" cy="1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" name="Group 70"/>
          <p:cNvGrpSpPr>
            <a:grpSpLocks/>
          </p:cNvGrpSpPr>
          <p:nvPr/>
        </p:nvGrpSpPr>
        <p:grpSpPr bwMode="auto">
          <a:xfrm>
            <a:off x="4724400" y="3733800"/>
            <a:ext cx="2852738" cy="2971800"/>
            <a:chOff x="1179" y="1392"/>
            <a:chExt cx="1797" cy="1872"/>
          </a:xfrm>
        </p:grpSpPr>
        <p:pic>
          <p:nvPicPr>
            <p:cNvPr id="66597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91" r="34003" b="74226"/>
            <a:stretch>
              <a:fillRect/>
            </a:stretch>
          </p:blipFill>
          <p:spPr bwMode="auto">
            <a:xfrm>
              <a:off x="1179" y="1392"/>
              <a:ext cx="1797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598" name="Rectangle 69"/>
            <p:cNvSpPr>
              <a:spLocks noChangeArrowheads="1"/>
            </p:cNvSpPr>
            <p:nvPr/>
          </p:nvSpPr>
          <p:spPr bwMode="auto">
            <a:xfrm>
              <a:off x="1200" y="1440"/>
              <a:ext cx="192" cy="14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6564" name="Text Box 50"/>
          <p:cNvSpPr txBox="1">
            <a:spLocks noChangeArrowheads="1"/>
          </p:cNvSpPr>
          <p:nvPr/>
        </p:nvSpPr>
        <p:spPr bwMode="auto">
          <a:xfrm>
            <a:off x="5257800" y="6553200"/>
            <a:ext cx="3886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1400" b="1"/>
              <a:t>Amano et al.</a:t>
            </a:r>
            <a:r>
              <a:rPr lang="en-US" altLang="en-US" sz="1400" b="1" i="1"/>
              <a:t> Dev cell </a:t>
            </a:r>
            <a:r>
              <a:rPr lang="en-US" altLang="en-US" sz="1400" b="1"/>
              <a:t>2008,16: 47-57</a:t>
            </a:r>
          </a:p>
        </p:txBody>
      </p:sp>
      <p:sp>
        <p:nvSpPr>
          <p:cNvPr id="92177" name="Text Box 17"/>
          <p:cNvSpPr txBox="1">
            <a:spLocks noChangeArrowheads="1"/>
          </p:cNvSpPr>
          <p:nvPr/>
        </p:nvSpPr>
        <p:spPr bwMode="auto">
          <a:xfrm>
            <a:off x="228600" y="55563"/>
            <a:ext cx="87630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chemeClr val="accent2"/>
              </a:buClr>
              <a:defRPr/>
            </a:pPr>
            <a:r>
              <a:rPr lang="en-US" sz="2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FISH can detect long range chromosomal interactions</a:t>
            </a:r>
          </a:p>
        </p:txBody>
      </p:sp>
      <p:sp>
        <p:nvSpPr>
          <p:cNvPr id="66566" name="Line 21"/>
          <p:cNvSpPr>
            <a:spLocks noChangeShapeType="1"/>
          </p:cNvSpPr>
          <p:nvPr/>
        </p:nvSpPr>
        <p:spPr bwMode="auto">
          <a:xfrm>
            <a:off x="4143375" y="995363"/>
            <a:ext cx="15811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7" name="Line 22"/>
          <p:cNvSpPr>
            <a:spLocks noChangeShapeType="1"/>
          </p:cNvSpPr>
          <p:nvPr/>
        </p:nvSpPr>
        <p:spPr bwMode="auto">
          <a:xfrm>
            <a:off x="1500188" y="1203325"/>
            <a:ext cx="62214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8" name="AutoShape 23"/>
          <p:cNvSpPr>
            <a:spLocks noChangeArrowheads="1"/>
          </p:cNvSpPr>
          <p:nvPr/>
        </p:nvSpPr>
        <p:spPr bwMode="auto">
          <a:xfrm>
            <a:off x="1381125" y="1063625"/>
            <a:ext cx="196850" cy="304800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6569" name="Rectangle 24"/>
          <p:cNvSpPr>
            <a:spLocks noChangeArrowheads="1"/>
          </p:cNvSpPr>
          <p:nvPr/>
        </p:nvSpPr>
        <p:spPr bwMode="auto">
          <a:xfrm>
            <a:off x="5918200" y="1139825"/>
            <a:ext cx="76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6570" name="AutoShape 25"/>
          <p:cNvSpPr>
            <a:spLocks noChangeArrowheads="1"/>
          </p:cNvSpPr>
          <p:nvPr/>
        </p:nvSpPr>
        <p:spPr bwMode="auto">
          <a:xfrm>
            <a:off x="5724525" y="1063625"/>
            <a:ext cx="152400" cy="292100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6571" name="Rectangle 26"/>
          <p:cNvSpPr>
            <a:spLocks noChangeArrowheads="1"/>
          </p:cNvSpPr>
          <p:nvPr/>
        </p:nvSpPr>
        <p:spPr bwMode="auto">
          <a:xfrm>
            <a:off x="6032500" y="1139825"/>
            <a:ext cx="76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6572" name="Rectangle 27"/>
          <p:cNvSpPr>
            <a:spLocks noChangeArrowheads="1"/>
          </p:cNvSpPr>
          <p:nvPr/>
        </p:nvSpPr>
        <p:spPr bwMode="auto">
          <a:xfrm>
            <a:off x="6148388" y="1139825"/>
            <a:ext cx="76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6573" name="Rectangle 28"/>
          <p:cNvSpPr>
            <a:spLocks noChangeArrowheads="1"/>
          </p:cNvSpPr>
          <p:nvPr/>
        </p:nvSpPr>
        <p:spPr bwMode="auto">
          <a:xfrm>
            <a:off x="6262688" y="1139825"/>
            <a:ext cx="76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6574" name="Rectangle 29"/>
          <p:cNvSpPr>
            <a:spLocks noChangeArrowheads="1"/>
          </p:cNvSpPr>
          <p:nvPr/>
        </p:nvSpPr>
        <p:spPr bwMode="auto">
          <a:xfrm>
            <a:off x="6378575" y="1139825"/>
            <a:ext cx="76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6575" name="Rectangle 30"/>
          <p:cNvSpPr>
            <a:spLocks noChangeArrowheads="1"/>
          </p:cNvSpPr>
          <p:nvPr/>
        </p:nvSpPr>
        <p:spPr bwMode="auto">
          <a:xfrm>
            <a:off x="6608763" y="1139825"/>
            <a:ext cx="76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6576" name="Rectangle 31"/>
          <p:cNvSpPr>
            <a:spLocks noChangeArrowheads="1"/>
          </p:cNvSpPr>
          <p:nvPr/>
        </p:nvSpPr>
        <p:spPr bwMode="auto">
          <a:xfrm>
            <a:off x="6724650" y="1139825"/>
            <a:ext cx="76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6577" name="Rectangle 32"/>
          <p:cNvSpPr>
            <a:spLocks noChangeArrowheads="1"/>
          </p:cNvSpPr>
          <p:nvPr/>
        </p:nvSpPr>
        <p:spPr bwMode="auto">
          <a:xfrm>
            <a:off x="6838950" y="1139825"/>
            <a:ext cx="76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6578" name="Rectangle 33"/>
          <p:cNvSpPr>
            <a:spLocks noChangeArrowheads="1"/>
          </p:cNvSpPr>
          <p:nvPr/>
        </p:nvSpPr>
        <p:spPr bwMode="auto">
          <a:xfrm>
            <a:off x="6954838" y="1139825"/>
            <a:ext cx="76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6579" name="Rectangle 34"/>
          <p:cNvSpPr>
            <a:spLocks noChangeArrowheads="1"/>
          </p:cNvSpPr>
          <p:nvPr/>
        </p:nvSpPr>
        <p:spPr bwMode="auto">
          <a:xfrm>
            <a:off x="7185025" y="1139825"/>
            <a:ext cx="76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6580" name="Rectangle 35"/>
          <p:cNvSpPr>
            <a:spLocks noChangeArrowheads="1"/>
          </p:cNvSpPr>
          <p:nvPr/>
        </p:nvSpPr>
        <p:spPr bwMode="auto">
          <a:xfrm>
            <a:off x="7300913" y="1139825"/>
            <a:ext cx="76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6581" name="Rectangle 36"/>
          <p:cNvSpPr>
            <a:spLocks noChangeArrowheads="1"/>
          </p:cNvSpPr>
          <p:nvPr/>
        </p:nvSpPr>
        <p:spPr bwMode="auto">
          <a:xfrm>
            <a:off x="7415213" y="1139825"/>
            <a:ext cx="76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6582" name="Rectangle 37"/>
          <p:cNvSpPr>
            <a:spLocks noChangeArrowheads="1"/>
          </p:cNvSpPr>
          <p:nvPr/>
        </p:nvSpPr>
        <p:spPr bwMode="auto">
          <a:xfrm>
            <a:off x="7531100" y="1139825"/>
            <a:ext cx="76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6583" name="Rectangle 38"/>
          <p:cNvSpPr>
            <a:spLocks noChangeArrowheads="1"/>
          </p:cNvSpPr>
          <p:nvPr/>
        </p:nvSpPr>
        <p:spPr bwMode="auto">
          <a:xfrm>
            <a:off x="7629525" y="1139825"/>
            <a:ext cx="76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6584" name="Oval 39"/>
          <p:cNvSpPr>
            <a:spLocks noChangeArrowheads="1"/>
          </p:cNvSpPr>
          <p:nvPr/>
        </p:nvSpPr>
        <p:spPr bwMode="auto">
          <a:xfrm>
            <a:off x="7070725" y="1063625"/>
            <a:ext cx="76200" cy="304800"/>
          </a:xfrm>
          <a:prstGeom prst="ellipse">
            <a:avLst/>
          </a:prstGeom>
          <a:solidFill>
            <a:srgbClr val="66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6585" name="Rectangle 40"/>
          <p:cNvSpPr>
            <a:spLocks noChangeArrowheads="1"/>
          </p:cNvSpPr>
          <p:nvPr/>
        </p:nvSpPr>
        <p:spPr bwMode="auto">
          <a:xfrm>
            <a:off x="1730375" y="1139825"/>
            <a:ext cx="76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6586" name="Rectangle 41"/>
          <p:cNvSpPr>
            <a:spLocks noChangeArrowheads="1"/>
          </p:cNvSpPr>
          <p:nvPr/>
        </p:nvSpPr>
        <p:spPr bwMode="auto">
          <a:xfrm>
            <a:off x="1616075" y="1139825"/>
            <a:ext cx="76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6587" name="Text Box 42"/>
          <p:cNvSpPr txBox="1">
            <a:spLocks noChangeArrowheads="1"/>
          </p:cNvSpPr>
          <p:nvPr/>
        </p:nvSpPr>
        <p:spPr bwMode="auto">
          <a:xfrm>
            <a:off x="1314450" y="835025"/>
            <a:ext cx="685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cs typeface="Arial" charset="0"/>
              </a:rPr>
              <a:t>SHH</a:t>
            </a:r>
          </a:p>
        </p:txBody>
      </p:sp>
      <p:sp>
        <p:nvSpPr>
          <p:cNvPr id="66588" name="Text Box 43"/>
          <p:cNvSpPr txBox="1">
            <a:spLocks noChangeArrowheads="1"/>
          </p:cNvSpPr>
          <p:nvPr/>
        </p:nvSpPr>
        <p:spPr bwMode="auto">
          <a:xfrm>
            <a:off x="5646738" y="741363"/>
            <a:ext cx="9223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600" b="1">
                <a:cs typeface="Arial" charset="0"/>
              </a:rPr>
              <a:t>LMBR1</a:t>
            </a:r>
          </a:p>
        </p:txBody>
      </p:sp>
      <p:sp>
        <p:nvSpPr>
          <p:cNvPr id="66589" name="Text Box 44"/>
          <p:cNvSpPr txBox="1">
            <a:spLocks noChangeArrowheads="1"/>
          </p:cNvSpPr>
          <p:nvPr/>
        </p:nvSpPr>
        <p:spPr bwMode="auto">
          <a:xfrm>
            <a:off x="3463925" y="819150"/>
            <a:ext cx="685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cs typeface="Arial" charset="0"/>
              </a:rPr>
              <a:t>1Mb</a:t>
            </a:r>
          </a:p>
        </p:txBody>
      </p:sp>
      <p:sp>
        <p:nvSpPr>
          <p:cNvPr id="66590" name="Line 45"/>
          <p:cNvSpPr>
            <a:spLocks noChangeShapeType="1"/>
          </p:cNvSpPr>
          <p:nvPr/>
        </p:nvSpPr>
        <p:spPr bwMode="auto">
          <a:xfrm rot="10800000">
            <a:off x="1884363" y="995363"/>
            <a:ext cx="14525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91" name="Text Box 46"/>
          <p:cNvSpPr txBox="1">
            <a:spLocks noChangeArrowheads="1"/>
          </p:cNvSpPr>
          <p:nvPr/>
        </p:nvSpPr>
        <p:spPr bwMode="auto">
          <a:xfrm>
            <a:off x="6723063" y="944563"/>
            <a:ext cx="720725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40000"/>
              </a:lnSpc>
              <a:spcBef>
                <a:spcPct val="50000"/>
              </a:spcBef>
            </a:pPr>
            <a:r>
              <a:rPr lang="en-US" altLang="en-US" sz="1200" b="1">
                <a:cs typeface="Arial" charset="0"/>
              </a:rPr>
              <a:t>Limb</a:t>
            </a:r>
          </a:p>
        </p:txBody>
      </p:sp>
      <p:sp>
        <p:nvSpPr>
          <p:cNvPr id="92224" name="Line 64"/>
          <p:cNvSpPr>
            <a:spLocks noChangeShapeType="1"/>
          </p:cNvSpPr>
          <p:nvPr/>
        </p:nvSpPr>
        <p:spPr bwMode="auto">
          <a:xfrm>
            <a:off x="1676400" y="1447800"/>
            <a:ext cx="3810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25" name="Line 65"/>
          <p:cNvSpPr>
            <a:spLocks noChangeShapeType="1"/>
          </p:cNvSpPr>
          <p:nvPr/>
        </p:nvSpPr>
        <p:spPr bwMode="auto">
          <a:xfrm>
            <a:off x="6934200" y="1447800"/>
            <a:ext cx="3810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67" b="77196"/>
          <a:stretch>
            <a:fillRect/>
          </a:stretch>
        </p:blipFill>
        <p:spPr bwMode="auto">
          <a:xfrm>
            <a:off x="3505200" y="15240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Connector 42"/>
          <p:cNvCxnSpPr>
            <a:endCxn id="56356" idx="0"/>
          </p:cNvCxnSpPr>
          <p:nvPr/>
        </p:nvCxnSpPr>
        <p:spPr>
          <a:xfrm rot="10800000" flipV="1">
            <a:off x="2574925" y="2438400"/>
            <a:ext cx="1920875" cy="12954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endCxn id="56354" idx="0"/>
          </p:cNvCxnSpPr>
          <p:nvPr/>
        </p:nvCxnSpPr>
        <p:spPr>
          <a:xfrm>
            <a:off x="4724400" y="3200400"/>
            <a:ext cx="1427163" cy="5334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4" grpId="0" animBg="1"/>
      <p:bldP spid="9222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269875" y="152400"/>
            <a:ext cx="86042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OUTLINE</a:t>
            </a: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577850" y="1243013"/>
            <a:ext cx="8185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1. The different kinds of gene regulatory elements</a:t>
            </a:r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577850" y="2057400"/>
            <a:ext cx="6413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2. How can we find them</a:t>
            </a:r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577850" y="3581400"/>
            <a:ext cx="6413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4. Functional assays to test their function</a:t>
            </a:r>
          </a:p>
        </p:txBody>
      </p:sp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596900" y="4419600"/>
            <a:ext cx="6413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5. Regulation in 3D</a:t>
            </a:r>
          </a:p>
        </p:txBody>
      </p: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596900" y="2819400"/>
            <a:ext cx="6413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3. How far away to look for them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96900" y="5334000"/>
            <a:ext cx="6413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6. Example from our lab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Text Box 5"/>
          <p:cNvSpPr txBox="1">
            <a:spLocks noChangeArrowheads="1"/>
          </p:cNvSpPr>
          <p:nvPr/>
        </p:nvSpPr>
        <p:spPr bwMode="auto">
          <a:xfrm>
            <a:off x="2384935" y="6150248"/>
            <a:ext cx="43783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/>
              <a:t>Ramon Y. Birnbaum</a:t>
            </a:r>
          </a:p>
        </p:txBody>
      </p:sp>
      <p:pic>
        <p:nvPicPr>
          <p:cNvPr id="4" name="Picture 6" descr="C:\Users\nahituv\AppData\Local\Microsoft\Windows\Temporary Internet Files\Content.Outlook\GVTN57KI\DSC_9624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69" y="440668"/>
            <a:ext cx="8472003" cy="563035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5218" name="Group 82"/>
          <p:cNvGraphicFramePr>
            <a:graphicFrameLocks noGrp="1"/>
          </p:cNvGraphicFramePr>
          <p:nvPr/>
        </p:nvGraphicFramePr>
        <p:xfrm>
          <a:off x="685800" y="2565400"/>
          <a:ext cx="8110538" cy="2413001"/>
        </p:xfrm>
        <a:graphic>
          <a:graphicData uri="http://schemas.openxmlformats.org/drawingml/2006/table">
            <a:tbl>
              <a:tblPr/>
              <a:tblGrid>
                <a:gridCol w="1574800"/>
                <a:gridCol w="1574800"/>
                <a:gridCol w="1574800"/>
                <a:gridCol w="3386138"/>
              </a:tblGrid>
              <a:tr h="3353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Type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locus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Mutant gene 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Chromosome rearrangement 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3572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SHFM1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7q21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Associated with </a:t>
                      </a: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DLX5-6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SHFM2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Xq26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SHFM3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10q24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dactylin, FBXW4, FGF8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SHFM4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3q27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TP63 gene 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2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SHFM5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2q21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HOXD 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cluster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2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SHFM6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12q13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WNT10B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9676" name="TextBox 4"/>
          <p:cNvSpPr txBox="1">
            <a:spLocks noChangeArrowheads="1"/>
          </p:cNvSpPr>
          <p:nvPr/>
        </p:nvSpPr>
        <p:spPr bwMode="auto">
          <a:xfrm>
            <a:off x="533400" y="1219200"/>
            <a:ext cx="861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>
                <a:cs typeface="Times New Roman" pitchFamily="18" charset="0"/>
              </a:rPr>
              <a:t>Congenital limb malformation involving the central rays of the autopod (hand\foot).</a:t>
            </a:r>
          </a:p>
        </p:txBody>
      </p:sp>
      <p:sp>
        <p:nvSpPr>
          <p:cNvPr id="69677" name="TextBox 5"/>
          <p:cNvSpPr txBox="1">
            <a:spLocks noChangeArrowheads="1"/>
          </p:cNvSpPr>
          <p:nvPr/>
        </p:nvSpPr>
        <p:spPr bwMode="auto">
          <a:xfrm>
            <a:off x="501650" y="2057400"/>
            <a:ext cx="716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>
                <a:cs typeface="Times New Roman" pitchFamily="18" charset="0"/>
              </a:rPr>
              <a:t>Isolated or part of syndrome.</a:t>
            </a:r>
          </a:p>
        </p:txBody>
      </p:sp>
      <p:pic>
        <p:nvPicPr>
          <p:cNvPr id="6967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1" t="28000" r="48750" b="42641"/>
          <a:stretch>
            <a:fillRect/>
          </a:stretch>
        </p:blipFill>
        <p:spPr bwMode="auto">
          <a:xfrm>
            <a:off x="7472363" y="0"/>
            <a:ext cx="167163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79" name="TextBox 7"/>
          <p:cNvSpPr txBox="1">
            <a:spLocks noChangeArrowheads="1"/>
          </p:cNvSpPr>
          <p:nvPr/>
        </p:nvSpPr>
        <p:spPr bwMode="auto">
          <a:xfrm>
            <a:off x="533400" y="1611313"/>
            <a:ext cx="7162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>
                <a:cs typeface="Times New Roman" pitchFamily="18" charset="0"/>
              </a:rPr>
              <a:t>Overall prevalence is approximately 1:18,000 newborns.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01650" y="3429000"/>
            <a:ext cx="814387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70000"/>
              </a:lnSpc>
              <a:buFontTx/>
              <a:buChar char="•"/>
            </a:pPr>
            <a:r>
              <a:rPr lang="en-US" altLang="en-US">
                <a:cs typeface="Times New Roman" pitchFamily="18" charset="0"/>
              </a:rPr>
              <a:t>Autosomal dominant trait. </a:t>
            </a:r>
          </a:p>
          <a:p>
            <a:pPr eaLnBrk="1" hangingPunct="1">
              <a:lnSpc>
                <a:spcPct val="70000"/>
              </a:lnSpc>
              <a:buFontTx/>
              <a:buChar char="•"/>
            </a:pPr>
            <a:endParaRPr lang="en-US" altLang="en-US"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FontTx/>
              <a:buChar char="•"/>
            </a:pPr>
            <a:r>
              <a:rPr lang="en-US" altLang="en-US">
                <a:cs typeface="Times New Roman" pitchFamily="18" charset="0"/>
              </a:rPr>
              <a:t>Partial or reduced penetrance and variable expression.</a:t>
            </a:r>
          </a:p>
          <a:p>
            <a:pPr eaLnBrk="1" hangingPunct="1">
              <a:lnSpc>
                <a:spcPct val="70000"/>
              </a:lnSpc>
              <a:buFontTx/>
              <a:buChar char="•"/>
            </a:pPr>
            <a:endParaRPr lang="en-US" altLang="en-US"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FontTx/>
              <a:buChar char="•"/>
            </a:pPr>
            <a:r>
              <a:rPr lang="en-US" altLang="en-US">
                <a:cs typeface="Times New Roman" pitchFamily="18" charset="0"/>
              </a:rPr>
              <a:t>Associated with mental retardation, craniofacial defects and deafness in 30%</a:t>
            </a:r>
          </a:p>
          <a:p>
            <a:pPr eaLnBrk="1" hangingPunct="1">
              <a:lnSpc>
                <a:spcPct val="70000"/>
              </a:lnSpc>
            </a:pPr>
            <a:endParaRPr lang="en-US" altLang="en-US"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</a:pPr>
            <a:r>
              <a:rPr lang="en-US" altLang="en-US">
                <a:cs typeface="Times New Roman" pitchFamily="18" charset="0"/>
              </a:rPr>
              <a:t> of patients.</a:t>
            </a:r>
          </a:p>
        </p:txBody>
      </p:sp>
      <p:pic>
        <p:nvPicPr>
          <p:cNvPr id="6968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1" t="61552" r="48750" b="10001"/>
          <a:stretch>
            <a:fillRect/>
          </a:stretch>
        </p:blipFill>
        <p:spPr bwMode="auto">
          <a:xfrm>
            <a:off x="80963" y="76200"/>
            <a:ext cx="1671637" cy="103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75220" name="Group 84"/>
          <p:cNvGraphicFramePr>
            <a:graphicFrameLocks noGrp="1"/>
          </p:cNvGraphicFramePr>
          <p:nvPr/>
        </p:nvGraphicFramePr>
        <p:xfrm>
          <a:off x="685800" y="2562225"/>
          <a:ext cx="8110538" cy="692262"/>
        </p:xfrm>
        <a:graphic>
          <a:graphicData uri="http://schemas.openxmlformats.org/drawingml/2006/table">
            <a:tbl>
              <a:tblPr/>
              <a:tblGrid>
                <a:gridCol w="1574800"/>
                <a:gridCol w="1574800"/>
                <a:gridCol w="1574800"/>
                <a:gridCol w="3386138"/>
              </a:tblGrid>
              <a:tr h="3351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Type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locus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Mutant gene 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Limb-associated genes in region 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</a:tr>
              <a:tr h="3570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SHFM1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7q21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DLX5/6</a:t>
                      </a:r>
                    </a:p>
                  </a:txBody>
                  <a:tcPr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75198" name="Text Box 62"/>
          <p:cNvSpPr txBox="1">
            <a:spLocks noChangeArrowheads="1"/>
          </p:cNvSpPr>
          <p:nvPr/>
        </p:nvSpPr>
        <p:spPr bwMode="auto">
          <a:xfrm>
            <a:off x="1576388" y="49213"/>
            <a:ext cx="591343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Split-hand &amp; foot malformation (SHFM)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75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5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TextBox 2"/>
          <p:cNvSpPr txBox="1">
            <a:spLocks noChangeArrowheads="1"/>
          </p:cNvSpPr>
          <p:nvPr/>
        </p:nvSpPr>
        <p:spPr bwMode="auto">
          <a:xfrm>
            <a:off x="77788" y="49213"/>
            <a:ext cx="89884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i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Dlx5 and Dlx6 </a:t>
            </a: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are essential for craniofacial, </a:t>
            </a:r>
          </a:p>
          <a:p>
            <a:pPr algn="ctr">
              <a:defRPr/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ear and limb development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87350" y="4403725"/>
            <a:ext cx="5299075" cy="2295525"/>
            <a:chOff x="244" y="2774"/>
            <a:chExt cx="3338" cy="1446"/>
          </a:xfrm>
        </p:grpSpPr>
        <p:sp>
          <p:nvSpPr>
            <p:cNvPr id="70669" name="Rectangle 13"/>
            <p:cNvSpPr>
              <a:spLocks noChangeArrowheads="1"/>
            </p:cNvSpPr>
            <p:nvPr/>
          </p:nvSpPr>
          <p:spPr bwMode="auto">
            <a:xfrm>
              <a:off x="267" y="4047"/>
              <a:ext cx="221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/>
                <a:t>Robledo et al.,  </a:t>
              </a:r>
              <a:r>
                <a:rPr lang="en-US" altLang="en-US" sz="1200" b="1" i="1"/>
                <a:t>Genes and Development</a:t>
              </a:r>
              <a:r>
                <a:rPr lang="en-US" altLang="en-US" sz="1200" b="1"/>
                <a:t>  2002</a:t>
              </a:r>
              <a:endParaRPr lang="en-US" altLang="en-US" sz="1200"/>
            </a:p>
          </p:txBody>
        </p:sp>
        <p:grpSp>
          <p:nvGrpSpPr>
            <p:cNvPr id="70670" name="Group 5"/>
            <p:cNvGrpSpPr>
              <a:grpSpLocks/>
            </p:cNvGrpSpPr>
            <p:nvPr/>
          </p:nvGrpSpPr>
          <p:grpSpPr bwMode="auto">
            <a:xfrm>
              <a:off x="244" y="2774"/>
              <a:ext cx="3338" cy="1200"/>
              <a:chOff x="244" y="2774"/>
              <a:chExt cx="3338" cy="1200"/>
            </a:xfrm>
          </p:grpSpPr>
          <p:grpSp>
            <p:nvGrpSpPr>
              <p:cNvPr id="70671" name="Group 6"/>
              <p:cNvGrpSpPr>
                <a:grpSpLocks/>
              </p:cNvGrpSpPr>
              <p:nvPr/>
            </p:nvGrpSpPr>
            <p:grpSpPr bwMode="auto">
              <a:xfrm>
                <a:off x="244" y="2798"/>
                <a:ext cx="3338" cy="1176"/>
                <a:chOff x="244" y="2798"/>
                <a:chExt cx="3338" cy="1176"/>
              </a:xfrm>
            </p:grpSpPr>
            <p:pic>
              <p:nvPicPr>
                <p:cNvPr id="70673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971" t="11006" r="19266" b="67670"/>
                <a:stretch>
                  <a:fillRect/>
                </a:stretch>
              </p:blipFill>
              <p:spPr bwMode="auto">
                <a:xfrm>
                  <a:off x="244" y="2798"/>
                  <a:ext cx="3338" cy="11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0674" name="TextBox 4"/>
                <p:cNvSpPr txBox="1">
                  <a:spLocks noChangeArrowheads="1"/>
                </p:cNvSpPr>
                <p:nvPr/>
              </p:nvSpPr>
              <p:spPr bwMode="auto">
                <a:xfrm>
                  <a:off x="2352" y="3684"/>
                  <a:ext cx="528" cy="174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1200" b="1">
                      <a:solidFill>
                        <a:srgbClr val="FFFF00"/>
                      </a:solidFill>
                      <a:latin typeface="Times New Roman" pitchFamily="18" charset="0"/>
                      <a:cs typeface="Times New Roman" pitchFamily="18" charset="0"/>
                    </a:rPr>
                    <a:t>LacZ</a:t>
                  </a:r>
                </a:p>
              </p:txBody>
            </p:sp>
          </p:grpSp>
          <p:pic>
            <p:nvPicPr>
              <p:cNvPr id="70672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71" t="11006" r="19266" b="83772"/>
              <a:stretch>
                <a:fillRect/>
              </a:stretch>
            </p:blipFill>
            <p:spPr bwMode="auto">
              <a:xfrm>
                <a:off x="244" y="2774"/>
                <a:ext cx="333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70660" name="Picture 10" descr="fetch_pixe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338" y="1239838"/>
            <a:ext cx="1703387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1" name="Text Box 11"/>
          <p:cNvSpPr txBox="1">
            <a:spLocks noChangeArrowheads="1"/>
          </p:cNvSpPr>
          <p:nvPr/>
        </p:nvSpPr>
        <p:spPr bwMode="auto">
          <a:xfrm>
            <a:off x="5992813" y="931863"/>
            <a:ext cx="6905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i="1"/>
              <a:t>Dlx5</a:t>
            </a:r>
          </a:p>
        </p:txBody>
      </p:sp>
      <p:pic>
        <p:nvPicPr>
          <p:cNvPr id="70662" name="Picture 12" descr="fetch_pixel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5" t="7719" r="14981" b="15886"/>
          <a:stretch>
            <a:fillRect/>
          </a:stretch>
        </p:blipFill>
        <p:spPr bwMode="auto">
          <a:xfrm>
            <a:off x="1884363" y="1239838"/>
            <a:ext cx="1779587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3" name="Text Box 13"/>
          <p:cNvSpPr txBox="1">
            <a:spLocks noChangeArrowheads="1"/>
          </p:cNvSpPr>
          <p:nvPr/>
        </p:nvSpPr>
        <p:spPr bwMode="auto">
          <a:xfrm>
            <a:off x="2382838" y="931863"/>
            <a:ext cx="6905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i="1"/>
              <a:t>Dlx6</a:t>
            </a:r>
          </a:p>
        </p:txBody>
      </p:sp>
      <p:sp>
        <p:nvSpPr>
          <p:cNvPr id="70664" name="Text Box 14"/>
          <p:cNvSpPr txBox="1">
            <a:spLocks noChangeArrowheads="1"/>
          </p:cNvSpPr>
          <p:nvPr/>
        </p:nvSpPr>
        <p:spPr bwMode="auto">
          <a:xfrm>
            <a:off x="1116013" y="3265488"/>
            <a:ext cx="3263900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400" b="1"/>
              <a:t>Die day 1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1400" b="1"/>
              <a:t>Craniofacial abnormalities</a:t>
            </a:r>
          </a:p>
        </p:txBody>
      </p:sp>
      <p:sp>
        <p:nvSpPr>
          <p:cNvPr id="70665" name="Text Box 15"/>
          <p:cNvSpPr txBox="1">
            <a:spLocks noChangeArrowheads="1"/>
          </p:cNvSpPr>
          <p:nvPr/>
        </p:nvSpPr>
        <p:spPr bwMode="auto">
          <a:xfrm>
            <a:off x="4918075" y="3275013"/>
            <a:ext cx="3071813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400" b="1"/>
              <a:t>Die day 1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1400" b="1"/>
              <a:t>Craniofacial, exencephaly (28%)</a:t>
            </a:r>
          </a:p>
        </p:txBody>
      </p:sp>
      <p:sp>
        <p:nvSpPr>
          <p:cNvPr id="481296" name="Text Box 16"/>
          <p:cNvSpPr txBox="1">
            <a:spLocks noChangeArrowheads="1"/>
          </p:cNvSpPr>
          <p:nvPr/>
        </p:nvSpPr>
        <p:spPr bwMode="auto">
          <a:xfrm>
            <a:off x="4225925" y="2036763"/>
            <a:ext cx="6540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/>
              <a:t>+</a:t>
            </a:r>
          </a:p>
        </p:txBody>
      </p:sp>
      <p:sp>
        <p:nvSpPr>
          <p:cNvPr id="70667" name="Text Box 17"/>
          <p:cNvSpPr txBox="1">
            <a:spLocks noChangeArrowheads="1"/>
          </p:cNvSpPr>
          <p:nvPr/>
        </p:nvSpPr>
        <p:spPr bwMode="auto">
          <a:xfrm>
            <a:off x="0" y="3429000"/>
            <a:ext cx="1460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Mouse KO:</a:t>
            </a:r>
          </a:p>
        </p:txBody>
      </p:sp>
      <p:pic>
        <p:nvPicPr>
          <p:cNvPr id="481298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988" y="4351338"/>
            <a:ext cx="1666875" cy="197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29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Box 84"/>
          <p:cNvSpPr txBox="1">
            <a:spLocks noChangeArrowheads="1"/>
          </p:cNvSpPr>
          <p:nvPr/>
        </p:nvSpPr>
        <p:spPr bwMode="auto">
          <a:xfrm>
            <a:off x="1371600" y="1828800"/>
            <a:ext cx="2286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latin typeface="Calibri" pitchFamily="34" charset="0"/>
              </a:rPr>
              <a:t>NO SHFM (Courtens et al., 2005)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990600" y="5461000"/>
            <a:ext cx="68580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84" name="TextBox 5"/>
          <p:cNvSpPr txBox="1">
            <a:spLocks noChangeArrowheads="1"/>
          </p:cNvSpPr>
          <p:nvPr/>
        </p:nvSpPr>
        <p:spPr bwMode="auto">
          <a:xfrm>
            <a:off x="7378700" y="5003800"/>
            <a:ext cx="685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i="1">
                <a:latin typeface="Times New Roman" pitchFamily="18" charset="0"/>
                <a:cs typeface="Times New Roman" pitchFamily="18" charset="0"/>
              </a:rPr>
              <a:t>DLX5</a:t>
            </a:r>
          </a:p>
        </p:txBody>
      </p:sp>
      <p:sp>
        <p:nvSpPr>
          <p:cNvPr id="71685" name="TextBox 6"/>
          <p:cNvSpPr txBox="1">
            <a:spLocks noChangeArrowheads="1"/>
          </p:cNvSpPr>
          <p:nvPr/>
        </p:nvSpPr>
        <p:spPr bwMode="auto">
          <a:xfrm>
            <a:off x="6846888" y="5003800"/>
            <a:ext cx="685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i="1">
                <a:latin typeface="Times New Roman" pitchFamily="18" charset="0"/>
                <a:cs typeface="Times New Roman" pitchFamily="18" charset="0"/>
              </a:rPr>
              <a:t>DLX6</a:t>
            </a: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7467601" y="5461000"/>
            <a:ext cx="152400" cy="31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7163594" y="5460206"/>
            <a:ext cx="1524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88" name="TextBox 11"/>
          <p:cNvSpPr txBox="1">
            <a:spLocks noChangeArrowheads="1"/>
          </p:cNvSpPr>
          <p:nvPr/>
        </p:nvSpPr>
        <p:spPr bwMode="auto">
          <a:xfrm rot="-3102090">
            <a:off x="7035800" y="5797551"/>
            <a:ext cx="7699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latin typeface="Calibri" pitchFamily="34" charset="0"/>
              </a:rPr>
              <a:t>96,487Kb</a:t>
            </a:r>
          </a:p>
        </p:txBody>
      </p:sp>
      <p:sp>
        <p:nvSpPr>
          <p:cNvPr id="71689" name="TextBox 12"/>
          <p:cNvSpPr txBox="1">
            <a:spLocks noChangeArrowheads="1"/>
          </p:cNvSpPr>
          <p:nvPr/>
        </p:nvSpPr>
        <p:spPr bwMode="auto">
          <a:xfrm rot="-3102090">
            <a:off x="6783388" y="5786437"/>
            <a:ext cx="7699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latin typeface="Calibri" pitchFamily="34" charset="0"/>
              </a:rPr>
              <a:t>96,473Kb</a:t>
            </a:r>
          </a:p>
        </p:txBody>
      </p:sp>
      <p:sp>
        <p:nvSpPr>
          <p:cNvPr id="71690" name="TextBox 13"/>
          <p:cNvSpPr txBox="1">
            <a:spLocks noChangeArrowheads="1"/>
          </p:cNvSpPr>
          <p:nvPr/>
        </p:nvSpPr>
        <p:spPr bwMode="auto">
          <a:xfrm rot="-3102090">
            <a:off x="6126163" y="5786437"/>
            <a:ext cx="7699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latin typeface="Calibri" pitchFamily="34" charset="0"/>
              </a:rPr>
              <a:t>96,156Kb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 rot="-3102090">
            <a:off x="4762500" y="6192838"/>
            <a:ext cx="7699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2"/>
                </a:solidFill>
                <a:latin typeface="Calibri" pitchFamily="34" charset="0"/>
              </a:rPr>
              <a:t>95,438Kb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 rot="-3102090">
            <a:off x="5219700" y="6192838"/>
            <a:ext cx="7699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2"/>
                </a:solidFill>
                <a:latin typeface="Calibri" pitchFamily="34" charset="0"/>
              </a:rPr>
              <a:t>95,728Kb</a:t>
            </a:r>
          </a:p>
        </p:txBody>
      </p:sp>
      <p:sp>
        <p:nvSpPr>
          <p:cNvPr id="71693" name="TextBox 17"/>
          <p:cNvSpPr txBox="1">
            <a:spLocks noChangeArrowheads="1"/>
          </p:cNvSpPr>
          <p:nvPr/>
        </p:nvSpPr>
        <p:spPr bwMode="auto">
          <a:xfrm>
            <a:off x="6334125" y="5003800"/>
            <a:ext cx="7731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i="1">
                <a:latin typeface="Times New Roman" pitchFamily="18" charset="0"/>
                <a:cs typeface="Times New Roman" pitchFamily="18" charset="0"/>
              </a:rPr>
              <a:t>DSS1</a:t>
            </a:r>
          </a:p>
        </p:txBody>
      </p:sp>
      <p:cxnSp>
        <p:nvCxnSpPr>
          <p:cNvPr id="19" name="Straight Connector 18"/>
          <p:cNvCxnSpPr/>
          <p:nvPr/>
        </p:nvCxnSpPr>
        <p:spPr>
          <a:xfrm rot="5400000">
            <a:off x="6553994" y="5474494"/>
            <a:ext cx="152400" cy="15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 flipH="1" flipV="1">
            <a:off x="5029994" y="5793581"/>
            <a:ext cx="457200" cy="1588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953000" y="6581775"/>
            <a:ext cx="2667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accent1"/>
                </a:solidFill>
                <a:latin typeface="Calibri" pitchFamily="34" charset="0"/>
              </a:rPr>
              <a:t>+ </a:t>
            </a:r>
            <a:r>
              <a:rPr lang="en-US" altLang="en-US" sz="1200">
                <a:solidFill>
                  <a:schemeClr val="tx2"/>
                </a:solidFill>
                <a:latin typeface="Calibri" pitchFamily="34" charset="0"/>
              </a:rPr>
              <a:t>8 breakpoints cases involved SHFM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rot="5400000" flipH="1" flipV="1">
            <a:off x="7773194" y="5765006"/>
            <a:ext cx="457200" cy="1588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>
            <a:spLocks noChangeArrowheads="1"/>
          </p:cNvSpPr>
          <p:nvPr/>
        </p:nvSpPr>
        <p:spPr bwMode="auto">
          <a:xfrm rot="-3102090">
            <a:off x="7497763" y="6192837"/>
            <a:ext cx="7699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0000"/>
                </a:solidFill>
                <a:latin typeface="Calibri" pitchFamily="34" charset="0"/>
              </a:rPr>
              <a:t>96,487Kb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077200" y="4719638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800">
                <a:solidFill>
                  <a:srgbClr val="FF0000"/>
                </a:solidFill>
                <a:latin typeface="Calibri" pitchFamily="34" charset="0"/>
              </a:rPr>
              <a:t>46, XY, t(2;7)(p11;q21.2) </a:t>
            </a:r>
          </a:p>
          <a:p>
            <a:pPr eaLnBrk="1" hangingPunct="1"/>
            <a:r>
              <a:rPr lang="en-US" altLang="en-US" sz="800">
                <a:solidFill>
                  <a:srgbClr val="FF0000"/>
                </a:solidFill>
                <a:latin typeface="Calibri" pitchFamily="34" charset="0"/>
              </a:rPr>
              <a:t>Johnson, 1996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838200" y="685800"/>
            <a:ext cx="769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latin typeface="Calibri" pitchFamily="34" charset="0"/>
              </a:rPr>
              <a:t>79,700Kb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8221663" y="685800"/>
            <a:ext cx="7699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latin typeface="Calibri" pitchFamily="34" charset="0"/>
              </a:rPr>
              <a:t>99,900Kb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4038600" y="1219200"/>
            <a:ext cx="4038600" cy="15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37" idx="3"/>
            <a:endCxn id="38" idx="1"/>
          </p:cNvCxnSpPr>
          <p:nvPr/>
        </p:nvCxnSpPr>
        <p:spPr>
          <a:xfrm>
            <a:off x="1608138" y="823913"/>
            <a:ext cx="6613525" cy="158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2514600" y="838200"/>
            <a:ext cx="2895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latin typeface="Calibri" pitchFamily="34" charset="0"/>
              </a:rPr>
              <a:t>SHFM (Haberlandt et al , 2001)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8069263" y="1068388"/>
            <a:ext cx="7699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latin typeface="Calibri" pitchFamily="34" charset="0"/>
              </a:rPr>
              <a:t>96,700Kb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3224213" y="1079500"/>
            <a:ext cx="7683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latin typeface="Calibri" pitchFamily="34" charset="0"/>
              </a:rPr>
              <a:t>94,700Kb</a:t>
            </a: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4876800" y="1201738"/>
            <a:ext cx="20574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latin typeface="Calibri" pitchFamily="34" charset="0"/>
              </a:rPr>
              <a:t>SHFM (Wieland  et al., 2004)</a:t>
            </a:r>
          </a:p>
        </p:txBody>
      </p:sp>
      <p:cxnSp>
        <p:nvCxnSpPr>
          <p:cNvPr id="62" name="Straight Connector 61"/>
          <p:cNvCxnSpPr>
            <a:endCxn id="63" idx="1"/>
          </p:cNvCxnSpPr>
          <p:nvPr/>
        </p:nvCxnSpPr>
        <p:spPr>
          <a:xfrm flipV="1">
            <a:off x="5943600" y="1587500"/>
            <a:ext cx="2278063" cy="142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8221663" y="1449388"/>
            <a:ext cx="7699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latin typeface="Calibri" pitchFamily="34" charset="0"/>
              </a:rPr>
              <a:t>97,900Kb</a:t>
            </a: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5097463" y="1460500"/>
            <a:ext cx="7699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latin typeface="Calibri" pitchFamily="34" charset="0"/>
              </a:rPr>
              <a:t>96,000Kb</a:t>
            </a: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6172200" y="1582738"/>
            <a:ext cx="20574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latin typeface="Calibri" pitchFamily="34" charset="0"/>
              </a:rPr>
              <a:t>SHFM (Scherer et al., 1996)</a:t>
            </a:r>
          </a:p>
        </p:txBody>
      </p:sp>
      <p:cxnSp>
        <p:nvCxnSpPr>
          <p:cNvPr id="68" name="Straight Arrow Connector 67"/>
          <p:cNvCxnSpPr/>
          <p:nvPr/>
        </p:nvCxnSpPr>
        <p:spPr>
          <a:xfrm rot="5400000" flipH="1" flipV="1">
            <a:off x="5561807" y="5784056"/>
            <a:ext cx="457200" cy="1587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/>
          <p:cNvSpPr/>
          <p:nvPr/>
        </p:nvSpPr>
        <p:spPr>
          <a:xfrm>
            <a:off x="4191000" y="5321300"/>
            <a:ext cx="3810000" cy="228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714" name="TextBox 69"/>
          <p:cNvSpPr txBox="1">
            <a:spLocks noChangeArrowheads="1"/>
          </p:cNvSpPr>
          <p:nvPr/>
        </p:nvSpPr>
        <p:spPr bwMode="auto">
          <a:xfrm>
            <a:off x="3276600" y="5143500"/>
            <a:ext cx="10747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2"/>
                </a:solidFill>
                <a:latin typeface="Calibri" pitchFamily="34" charset="0"/>
              </a:rPr>
              <a:t>94,000Kb</a:t>
            </a:r>
          </a:p>
        </p:txBody>
      </p:sp>
      <p:sp>
        <p:nvSpPr>
          <p:cNvPr id="71715" name="TextBox 70"/>
          <p:cNvSpPr txBox="1">
            <a:spLocks noChangeArrowheads="1"/>
          </p:cNvSpPr>
          <p:nvPr/>
        </p:nvSpPr>
        <p:spPr bwMode="auto">
          <a:xfrm>
            <a:off x="7966075" y="5197475"/>
            <a:ext cx="1073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2"/>
                </a:solidFill>
                <a:latin typeface="Calibri" pitchFamily="34" charset="0"/>
              </a:rPr>
              <a:t>96,500Kb</a:t>
            </a:r>
          </a:p>
        </p:txBody>
      </p:sp>
      <p:cxnSp>
        <p:nvCxnSpPr>
          <p:cNvPr id="74" name="Straight Arrow Connector 73"/>
          <p:cNvCxnSpPr/>
          <p:nvPr/>
        </p:nvCxnSpPr>
        <p:spPr>
          <a:xfrm rot="5400000" flipH="1" flipV="1">
            <a:off x="3961607" y="5790406"/>
            <a:ext cx="457200" cy="1587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>
            <a:spLocks noChangeArrowheads="1"/>
          </p:cNvSpPr>
          <p:nvPr/>
        </p:nvSpPr>
        <p:spPr bwMode="auto">
          <a:xfrm rot="-3102090">
            <a:off x="3611563" y="6178550"/>
            <a:ext cx="7699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0000"/>
                </a:solidFill>
                <a:latin typeface="Calibri" pitchFamily="34" charset="0"/>
              </a:rPr>
              <a:t>94,070Kb</a:t>
            </a:r>
          </a:p>
        </p:txBody>
      </p:sp>
      <p:sp>
        <p:nvSpPr>
          <p:cNvPr id="80" name="TextBox 79"/>
          <p:cNvSpPr txBox="1">
            <a:spLocks noChangeArrowheads="1"/>
          </p:cNvSpPr>
          <p:nvPr/>
        </p:nvSpPr>
        <p:spPr bwMode="auto">
          <a:xfrm>
            <a:off x="1066800" y="5524500"/>
            <a:ext cx="2590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 u="sng"/>
              <a:t>SHFM1 critical region</a:t>
            </a:r>
          </a:p>
          <a:p>
            <a:pPr eaLnBrk="1" hangingPunct="1"/>
            <a:r>
              <a:rPr lang="en-US" altLang="en-US" b="1" u="sng"/>
              <a:t>94,000,000-96,500,000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1143000" y="1839913"/>
            <a:ext cx="2438400" cy="15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228600" y="1676400"/>
            <a:ext cx="769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latin typeface="Calibri" pitchFamily="34" charset="0"/>
              </a:rPr>
              <a:t>75,800Kb</a:t>
            </a: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3733800" y="1752600"/>
            <a:ext cx="769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latin typeface="Calibri" pitchFamily="34" charset="0"/>
              </a:rPr>
              <a:t>93,870Kb</a:t>
            </a:r>
          </a:p>
        </p:txBody>
      </p:sp>
      <p:cxnSp>
        <p:nvCxnSpPr>
          <p:cNvPr id="79" name="Straight Connector 78"/>
          <p:cNvCxnSpPr/>
          <p:nvPr/>
        </p:nvCxnSpPr>
        <p:spPr>
          <a:xfrm>
            <a:off x="1447800" y="2208213"/>
            <a:ext cx="3124200" cy="15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>
            <a:spLocks noChangeArrowheads="1"/>
          </p:cNvSpPr>
          <p:nvPr/>
        </p:nvSpPr>
        <p:spPr bwMode="auto">
          <a:xfrm>
            <a:off x="4640263" y="2055813"/>
            <a:ext cx="7699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latin typeface="Calibri" pitchFamily="34" charset="0"/>
              </a:rPr>
              <a:t>95,386Kb</a:t>
            </a:r>
          </a:p>
        </p:txBody>
      </p:sp>
      <p:sp>
        <p:nvSpPr>
          <p:cNvPr id="83" name="TextBox 82"/>
          <p:cNvSpPr txBox="1">
            <a:spLocks noChangeArrowheads="1"/>
          </p:cNvSpPr>
          <p:nvPr/>
        </p:nvSpPr>
        <p:spPr bwMode="auto">
          <a:xfrm>
            <a:off x="609600" y="2055813"/>
            <a:ext cx="769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latin typeface="Calibri" pitchFamily="34" charset="0"/>
              </a:rPr>
              <a:t>79,200Kb</a:t>
            </a:r>
          </a:p>
        </p:txBody>
      </p:sp>
      <p:sp>
        <p:nvSpPr>
          <p:cNvPr id="84" name="TextBox 83"/>
          <p:cNvSpPr txBox="1">
            <a:spLocks noChangeArrowheads="1"/>
          </p:cNvSpPr>
          <p:nvPr/>
        </p:nvSpPr>
        <p:spPr bwMode="auto">
          <a:xfrm>
            <a:off x="1700213" y="2212975"/>
            <a:ext cx="32051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latin typeface="Calibri" pitchFamily="34" charset="0"/>
              </a:rPr>
              <a:t>NO SHFM  but others (DeBerardinis et al., 2003)</a:t>
            </a:r>
          </a:p>
        </p:txBody>
      </p:sp>
      <p:cxnSp>
        <p:nvCxnSpPr>
          <p:cNvPr id="87" name="Straight Connector 86"/>
          <p:cNvCxnSpPr/>
          <p:nvPr/>
        </p:nvCxnSpPr>
        <p:spPr>
          <a:xfrm rot="10800000">
            <a:off x="1752600" y="2581275"/>
            <a:ext cx="2514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>
            <a:spLocks noChangeArrowheads="1"/>
          </p:cNvSpPr>
          <p:nvPr/>
        </p:nvSpPr>
        <p:spPr bwMode="auto">
          <a:xfrm>
            <a:off x="990600" y="2438400"/>
            <a:ext cx="769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latin typeface="Calibri" pitchFamily="34" charset="0"/>
              </a:rPr>
              <a:t>88,800Kb</a:t>
            </a:r>
          </a:p>
        </p:txBody>
      </p:sp>
      <p:sp>
        <p:nvSpPr>
          <p:cNvPr id="89" name="TextBox 88"/>
          <p:cNvSpPr txBox="1">
            <a:spLocks noChangeArrowheads="1"/>
          </p:cNvSpPr>
          <p:nvPr/>
        </p:nvSpPr>
        <p:spPr bwMode="auto">
          <a:xfrm>
            <a:off x="4259263" y="2447925"/>
            <a:ext cx="7699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latin typeface="Calibri" pitchFamily="34" charset="0"/>
              </a:rPr>
              <a:t>94,190Kb</a:t>
            </a:r>
          </a:p>
        </p:txBody>
      </p:sp>
      <p:sp>
        <p:nvSpPr>
          <p:cNvPr id="92" name="TextBox 91"/>
          <p:cNvSpPr txBox="1">
            <a:spLocks noChangeArrowheads="1"/>
          </p:cNvSpPr>
          <p:nvPr/>
        </p:nvSpPr>
        <p:spPr bwMode="auto">
          <a:xfrm rot="-2139974">
            <a:off x="5032375" y="708025"/>
            <a:ext cx="21669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SHFM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 rot="5400000" flipH="1" flipV="1">
            <a:off x="6638132" y="5771356"/>
            <a:ext cx="457200" cy="1587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rot="10800000">
            <a:off x="7983538" y="4675188"/>
            <a:ext cx="1219200" cy="1587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6896100" y="4268788"/>
            <a:ext cx="2286000" cy="1587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rot="5400000">
            <a:off x="6767513" y="4195763"/>
            <a:ext cx="228600" cy="1524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>
            <a:off x="5867400" y="3908425"/>
            <a:ext cx="3276600" cy="1588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flipV="1">
            <a:off x="5437188" y="3587750"/>
            <a:ext cx="3733800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rot="5400000">
            <a:off x="6813550" y="4205288"/>
            <a:ext cx="228600" cy="1524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 rot="5400000">
            <a:off x="7877175" y="4595813"/>
            <a:ext cx="228600" cy="1524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 rot="5400000">
            <a:off x="7921625" y="4605338"/>
            <a:ext cx="228600" cy="1524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 rot="5400000">
            <a:off x="5314950" y="3521075"/>
            <a:ext cx="228600" cy="1524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rot="5400000">
            <a:off x="5360988" y="3532188"/>
            <a:ext cx="228600" cy="1524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rot="5400000">
            <a:off x="4076700" y="3168650"/>
            <a:ext cx="228600" cy="1524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rot="5400000">
            <a:off x="4122738" y="3178175"/>
            <a:ext cx="228600" cy="1524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 rot="5400000">
            <a:off x="1785938" y="2906713"/>
            <a:ext cx="228600" cy="1524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 rot="5400000">
            <a:off x="1831975" y="2916238"/>
            <a:ext cx="228600" cy="1524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Rectangle 159"/>
          <p:cNvSpPr>
            <a:spLocks noChangeArrowheads="1"/>
          </p:cNvSpPr>
          <p:nvPr/>
        </p:nvSpPr>
        <p:spPr bwMode="auto">
          <a:xfrm>
            <a:off x="5502275" y="3559175"/>
            <a:ext cx="25908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en-US" sz="1200">
                <a:latin typeface="Calibri" pitchFamily="34" charset="0"/>
              </a:rPr>
              <a:t>46, XY, inv(7)(p22q21.3) </a:t>
            </a:r>
            <a:r>
              <a:rPr lang="en-US" altLang="en-US" sz="1200">
                <a:latin typeface="Calibri" pitchFamily="34" charset="0"/>
              </a:rPr>
              <a:t>Cobben, 1995</a:t>
            </a:r>
          </a:p>
        </p:txBody>
      </p:sp>
      <p:sp>
        <p:nvSpPr>
          <p:cNvPr id="161" name="Rectangle 160"/>
          <p:cNvSpPr>
            <a:spLocks noChangeArrowheads="1"/>
          </p:cNvSpPr>
          <p:nvPr/>
        </p:nvSpPr>
        <p:spPr bwMode="auto">
          <a:xfrm>
            <a:off x="5867400" y="3900488"/>
            <a:ext cx="2895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latin typeface="Calibri" pitchFamily="34" charset="0"/>
              </a:rPr>
              <a:t>46, XY, t(2;7)(q36.3;q22.1) unpublished</a:t>
            </a:r>
          </a:p>
        </p:txBody>
      </p:sp>
      <p:cxnSp>
        <p:nvCxnSpPr>
          <p:cNvPr id="163" name="Straight Connector 162"/>
          <p:cNvCxnSpPr/>
          <p:nvPr/>
        </p:nvCxnSpPr>
        <p:spPr>
          <a:xfrm rot="5400000">
            <a:off x="5754688" y="3825875"/>
            <a:ext cx="228600" cy="1524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 rot="5400000">
            <a:off x="5800725" y="3836988"/>
            <a:ext cx="228600" cy="1524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Rectangle 166"/>
          <p:cNvSpPr>
            <a:spLocks noChangeArrowheads="1"/>
          </p:cNvSpPr>
          <p:nvPr/>
        </p:nvSpPr>
        <p:spPr bwMode="auto">
          <a:xfrm>
            <a:off x="6915150" y="4264025"/>
            <a:ext cx="2228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latin typeface="Calibri" pitchFamily="34" charset="0"/>
              </a:rPr>
              <a:t>46, XY, t(7;20)(q22;p13) our case</a:t>
            </a:r>
          </a:p>
        </p:txBody>
      </p:sp>
      <p:sp>
        <p:nvSpPr>
          <p:cNvPr id="169" name="TextBox 168"/>
          <p:cNvSpPr txBox="1">
            <a:spLocks noChangeArrowheads="1"/>
          </p:cNvSpPr>
          <p:nvPr/>
        </p:nvSpPr>
        <p:spPr bwMode="auto">
          <a:xfrm>
            <a:off x="2728913" y="2560638"/>
            <a:ext cx="17287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latin typeface="Calibri" pitchFamily="34" charset="0"/>
              </a:rPr>
              <a:t>NO SHFM, unpublished</a:t>
            </a:r>
          </a:p>
        </p:txBody>
      </p:sp>
      <p:cxnSp>
        <p:nvCxnSpPr>
          <p:cNvPr id="170" name="Straight Connector 169"/>
          <p:cNvCxnSpPr/>
          <p:nvPr/>
        </p:nvCxnSpPr>
        <p:spPr>
          <a:xfrm rot="10800000">
            <a:off x="1905000" y="2995613"/>
            <a:ext cx="7450138" cy="1587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 rot="10800000">
            <a:off x="4191000" y="3254375"/>
            <a:ext cx="5316538" cy="158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 rot="19460026">
            <a:off x="1258888" y="1803400"/>
            <a:ext cx="2755900" cy="708025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 SHFM</a:t>
            </a:r>
          </a:p>
        </p:txBody>
      </p:sp>
      <p:sp>
        <p:nvSpPr>
          <p:cNvPr id="174" name="TextBox 173"/>
          <p:cNvSpPr txBox="1">
            <a:spLocks noChangeArrowheads="1"/>
          </p:cNvSpPr>
          <p:nvPr/>
        </p:nvSpPr>
        <p:spPr bwMode="auto">
          <a:xfrm>
            <a:off x="2182813" y="2994025"/>
            <a:ext cx="17287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latin typeface="Calibri" pitchFamily="34" charset="0"/>
              </a:rPr>
              <a:t>NO SHFM, unpublished</a:t>
            </a:r>
          </a:p>
        </p:txBody>
      </p:sp>
      <p:sp>
        <p:nvSpPr>
          <p:cNvPr id="175" name="TextBox 174"/>
          <p:cNvSpPr txBox="1">
            <a:spLocks noChangeArrowheads="1"/>
          </p:cNvSpPr>
          <p:nvPr/>
        </p:nvSpPr>
        <p:spPr bwMode="auto">
          <a:xfrm>
            <a:off x="4267200" y="3276600"/>
            <a:ext cx="3657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latin typeface="Calibri" pitchFamily="34" charset="0"/>
              </a:rPr>
              <a:t>NO SHFM, 46,XY, t(7;9)(q21;p23) Bonnet, 2008</a:t>
            </a:r>
          </a:p>
        </p:txBody>
      </p:sp>
      <p:cxnSp>
        <p:nvCxnSpPr>
          <p:cNvPr id="177" name="Straight Connector 176"/>
          <p:cNvCxnSpPr/>
          <p:nvPr/>
        </p:nvCxnSpPr>
        <p:spPr>
          <a:xfrm rot="16200000" flipV="1">
            <a:off x="1772444" y="3180556"/>
            <a:ext cx="4841875" cy="4763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 rot="5400000" flipH="1" flipV="1">
            <a:off x="5553869" y="3128169"/>
            <a:ext cx="4951412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7262" name="Text Box 78"/>
          <p:cNvSpPr txBox="1">
            <a:spLocks noChangeArrowheads="1"/>
          </p:cNvSpPr>
          <p:nvPr/>
        </p:nvSpPr>
        <p:spPr bwMode="auto">
          <a:xfrm>
            <a:off x="1576388" y="49213"/>
            <a:ext cx="59134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SHFM1 critical region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 nodeType="clickPar">
                      <p:stCondLst>
                        <p:cond delay="indefinite"/>
                      </p:stCondLst>
                      <p:childTnLst>
                        <p:par>
                          <p:cTn id="2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15" grpId="0"/>
      <p:bldP spid="17" grpId="0"/>
      <p:bldP spid="26" grpId="0"/>
      <p:bldP spid="28" grpId="0"/>
      <p:bldP spid="30" grpId="0"/>
      <p:bldP spid="37" grpId="0"/>
      <p:bldP spid="38" grpId="0"/>
      <p:bldP spid="44" grpId="0"/>
      <p:bldP spid="46" grpId="0"/>
      <p:bldP spid="47" grpId="0"/>
      <p:bldP spid="52" grpId="0"/>
      <p:bldP spid="63" grpId="0"/>
      <p:bldP spid="64" grpId="0"/>
      <p:bldP spid="65" grpId="0"/>
      <p:bldP spid="75" grpId="0"/>
      <p:bldP spid="80" grpId="0"/>
      <p:bldP spid="77" grpId="0"/>
      <p:bldP spid="78" grpId="0"/>
      <p:bldP spid="82" grpId="0"/>
      <p:bldP spid="83" grpId="0"/>
      <p:bldP spid="84" grpId="0"/>
      <p:bldP spid="88" grpId="0"/>
      <p:bldP spid="89" grpId="0"/>
      <p:bldP spid="92" grpId="0"/>
      <p:bldP spid="160" grpId="0"/>
      <p:bldP spid="161" grpId="0"/>
      <p:bldP spid="167" grpId="0"/>
      <p:bldP spid="169" grpId="0"/>
      <p:bldP spid="93" grpId="0"/>
      <p:bldP spid="174" grpId="0"/>
      <p:bldP spid="17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5378" name="Group 2"/>
          <p:cNvGraphicFramePr>
            <a:graphicFrameLocks noGrp="1"/>
          </p:cNvGraphicFramePr>
          <p:nvPr/>
        </p:nvGraphicFramePr>
        <p:xfrm>
          <a:off x="923925" y="4495800"/>
          <a:ext cx="7154863" cy="1382840"/>
        </p:xfrm>
        <a:graphic>
          <a:graphicData uri="http://schemas.openxmlformats.org/drawingml/2006/table">
            <a:tbl>
              <a:tblPr/>
              <a:tblGrid>
                <a:gridCol w="1617663"/>
                <a:gridCol w="1960562"/>
                <a:gridCol w="1617663"/>
                <a:gridCol w="1958975"/>
              </a:tblGrid>
              <a:tr h="371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ECR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Human-Fish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Human-Frog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Human-Chicken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Total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38 elements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117 ECRs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240 elements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6399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Noncoding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6 ECRs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29 ECRs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121 ECRs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72728" name="TextBox 3"/>
          <p:cNvSpPr txBox="1">
            <a:spLocks noChangeArrowheads="1"/>
          </p:cNvSpPr>
          <p:nvPr/>
        </p:nvSpPr>
        <p:spPr bwMode="auto">
          <a:xfrm>
            <a:off x="155575" y="241300"/>
            <a:ext cx="89884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b="1">
                <a:cs typeface="Times New Roman" pitchFamily="18" charset="0"/>
              </a:rPr>
              <a:t>Comparative genomic analysis within the SHFM1 critical region</a:t>
            </a:r>
          </a:p>
        </p:txBody>
      </p:sp>
      <p:pic>
        <p:nvPicPr>
          <p:cNvPr id="7272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00" r="1250" b="26189"/>
          <a:stretch>
            <a:fillRect/>
          </a:stretch>
        </p:blipFill>
        <p:spPr bwMode="auto">
          <a:xfrm>
            <a:off x="103188" y="1447800"/>
            <a:ext cx="8915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676775" y="1981200"/>
            <a:ext cx="161925" cy="1571625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5172075" y="2362200"/>
            <a:ext cx="152400" cy="1181100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6324600" y="2809875"/>
            <a:ext cx="104775" cy="714375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graphicFrame>
        <p:nvGraphicFramePr>
          <p:cNvPr id="485405" name="Group 29"/>
          <p:cNvGraphicFramePr>
            <a:graphicFrameLocks noGrp="1"/>
          </p:cNvGraphicFramePr>
          <p:nvPr/>
        </p:nvGraphicFramePr>
        <p:xfrm>
          <a:off x="923925" y="4479925"/>
          <a:ext cx="7154863" cy="742950"/>
        </p:xfrm>
        <a:graphic>
          <a:graphicData uri="http://schemas.openxmlformats.org/drawingml/2006/table">
            <a:tbl>
              <a:tblPr/>
              <a:tblGrid>
                <a:gridCol w="1617663"/>
                <a:gridCol w="1960562"/>
                <a:gridCol w="1617663"/>
                <a:gridCol w="1958975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ECR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Human-Fish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Human-Frog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Human-Chicken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Total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38 ECRs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117 ECRs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240 ECRs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72750" name="TextBox 8"/>
          <p:cNvSpPr txBox="1">
            <a:spLocks noChangeArrowheads="1"/>
          </p:cNvSpPr>
          <p:nvPr/>
        </p:nvSpPr>
        <p:spPr bwMode="auto">
          <a:xfrm>
            <a:off x="411163" y="3821113"/>
            <a:ext cx="8001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600" b="1">
                <a:cs typeface="Times New Roman" pitchFamily="18" charset="0"/>
              </a:rPr>
              <a:t>Evolutionary conserved regions (ECR) criteria: &gt;100bp and &gt;70% identity</a:t>
            </a:r>
          </a:p>
        </p:txBody>
      </p:sp>
      <p:sp>
        <p:nvSpPr>
          <p:cNvPr id="485423" name="Rectangle 47"/>
          <p:cNvSpPr>
            <a:spLocks noChangeArrowheads="1"/>
          </p:cNvSpPr>
          <p:nvPr/>
        </p:nvSpPr>
        <p:spPr bwMode="auto">
          <a:xfrm>
            <a:off x="4495800" y="5272088"/>
            <a:ext cx="1114425" cy="3460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423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30" name="Group 64"/>
          <p:cNvGrpSpPr>
            <a:grpSpLocks/>
          </p:cNvGrpSpPr>
          <p:nvPr/>
        </p:nvGrpSpPr>
        <p:grpSpPr bwMode="auto">
          <a:xfrm>
            <a:off x="269875" y="2238375"/>
            <a:ext cx="5749925" cy="2519363"/>
            <a:chOff x="170" y="1410"/>
            <a:chExt cx="3622" cy="1587"/>
          </a:xfrm>
        </p:grpSpPr>
        <p:sp>
          <p:nvSpPr>
            <p:cNvPr id="73753" name="Line 69"/>
            <p:cNvSpPr>
              <a:spLocks noChangeShapeType="1"/>
            </p:cNvSpPr>
            <p:nvPr/>
          </p:nvSpPr>
          <p:spPr bwMode="auto">
            <a:xfrm flipH="1">
              <a:off x="1138" y="1458"/>
              <a:ext cx="1137" cy="1186"/>
            </a:xfrm>
            <a:prstGeom prst="line">
              <a:avLst/>
            </a:prstGeom>
            <a:noFill/>
            <a:ln w="57150">
              <a:solidFill>
                <a:srgbClr val="003399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105" name="Rectangle 65"/>
            <p:cNvSpPr>
              <a:spLocks noChangeArrowheads="1"/>
            </p:cNvSpPr>
            <p:nvPr/>
          </p:nvSpPr>
          <p:spPr bwMode="auto">
            <a:xfrm>
              <a:off x="2240" y="2645"/>
              <a:ext cx="1552" cy="344"/>
            </a:xfrm>
            <a:prstGeom prst="rect">
              <a:avLst/>
            </a:prstGeom>
            <a:solidFill>
              <a:srgbClr val="00FF00"/>
            </a:solidFill>
            <a:ln w="254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  <a:defRPr/>
              </a:pPr>
              <a:r>
                <a:rPr lang="en-US" sz="2600" b="1" dirty="0">
                  <a:solidFill>
                    <a:srgbClr val="000000"/>
                  </a:solidFill>
                  <a:latin typeface="+mj-lt"/>
                  <a:cs typeface="Arial" charset="0"/>
                </a:rPr>
                <a:t>Reporter Gene</a:t>
              </a:r>
            </a:p>
          </p:txBody>
        </p:sp>
        <p:sp>
          <p:nvSpPr>
            <p:cNvPr id="471106" name="Rectangle 66"/>
            <p:cNvSpPr>
              <a:spLocks noChangeArrowheads="1"/>
            </p:cNvSpPr>
            <p:nvPr/>
          </p:nvSpPr>
          <p:spPr bwMode="auto">
            <a:xfrm>
              <a:off x="1124" y="2645"/>
              <a:ext cx="1104" cy="344"/>
            </a:xfrm>
            <a:prstGeom prst="rect">
              <a:avLst/>
            </a:prstGeom>
            <a:solidFill>
              <a:srgbClr val="00B0F0"/>
            </a:solidFill>
            <a:ln w="254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  <a:defRPr/>
              </a:pPr>
              <a:r>
                <a:rPr lang="en-US" sz="1500" b="1" dirty="0">
                  <a:solidFill>
                    <a:schemeClr val="tx2"/>
                  </a:solidFill>
                  <a:latin typeface="+mj-lt"/>
                  <a:cs typeface="Arial" charset="0"/>
                </a:rPr>
                <a:t>Minimal Promoter</a:t>
              </a:r>
            </a:p>
          </p:txBody>
        </p:sp>
        <p:sp>
          <p:nvSpPr>
            <p:cNvPr id="471107" name="Rectangle 67"/>
            <p:cNvSpPr>
              <a:spLocks noChangeArrowheads="1"/>
            </p:cNvSpPr>
            <p:nvPr/>
          </p:nvSpPr>
          <p:spPr bwMode="auto">
            <a:xfrm>
              <a:off x="291" y="2645"/>
              <a:ext cx="840" cy="352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  <a:defRPr/>
              </a:pPr>
              <a:r>
                <a:rPr lang="en-US" sz="1600" b="1" dirty="0">
                  <a:latin typeface="+mj-lt"/>
                  <a:cs typeface="Arial" charset="0"/>
                </a:rPr>
                <a:t>Conserved/</a:t>
              </a:r>
            </a:p>
            <a:p>
              <a:pPr algn="ctr" eaLnBrk="0" hangingPunct="0">
                <a:lnSpc>
                  <a:spcPct val="90000"/>
                </a:lnSpc>
                <a:defRPr/>
              </a:pPr>
              <a:r>
                <a:rPr lang="en-US" sz="1600" b="1" dirty="0" err="1">
                  <a:latin typeface="+mj-lt"/>
                  <a:cs typeface="Arial" charset="0"/>
                </a:rPr>
                <a:t>ChiP-seq</a:t>
              </a:r>
              <a:endParaRPr lang="en-US" sz="1600" b="1" dirty="0">
                <a:latin typeface="+mj-lt"/>
                <a:cs typeface="Arial" charset="0"/>
              </a:endParaRPr>
            </a:p>
          </p:txBody>
        </p:sp>
        <p:sp>
          <p:nvSpPr>
            <p:cNvPr id="73757" name="Line 68"/>
            <p:cNvSpPr>
              <a:spLocks noChangeShapeType="1"/>
            </p:cNvSpPr>
            <p:nvPr/>
          </p:nvSpPr>
          <p:spPr bwMode="auto">
            <a:xfrm>
              <a:off x="170" y="1410"/>
              <a:ext cx="121" cy="1234"/>
            </a:xfrm>
            <a:prstGeom prst="line">
              <a:avLst/>
            </a:prstGeom>
            <a:noFill/>
            <a:ln w="57150">
              <a:solidFill>
                <a:srgbClr val="003399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3731" name="Text Box 70"/>
          <p:cNvSpPr txBox="1">
            <a:spLocks noChangeArrowheads="1"/>
          </p:cNvSpPr>
          <p:nvPr/>
        </p:nvSpPr>
        <p:spPr bwMode="auto">
          <a:xfrm>
            <a:off x="1358900" y="68263"/>
            <a:ext cx="6400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cs typeface="Arial" charset="0"/>
              </a:rPr>
              <a:t>Enhancer Assay</a:t>
            </a:r>
          </a:p>
        </p:txBody>
      </p:sp>
      <p:sp>
        <p:nvSpPr>
          <p:cNvPr id="73732" name="Text Box 71"/>
          <p:cNvSpPr txBox="1">
            <a:spLocks noChangeArrowheads="1"/>
          </p:cNvSpPr>
          <p:nvPr/>
        </p:nvSpPr>
        <p:spPr bwMode="auto">
          <a:xfrm>
            <a:off x="962025" y="5157788"/>
            <a:ext cx="4070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cs typeface="Arial" charset="0"/>
            </a:endParaRPr>
          </a:p>
        </p:txBody>
      </p:sp>
      <p:grpSp>
        <p:nvGrpSpPr>
          <p:cNvPr id="3" name="Group 72"/>
          <p:cNvGrpSpPr>
            <a:grpSpLocks/>
          </p:cNvGrpSpPr>
          <p:nvPr/>
        </p:nvGrpSpPr>
        <p:grpSpPr bwMode="auto">
          <a:xfrm>
            <a:off x="269875" y="4849813"/>
            <a:ext cx="4110038" cy="1881187"/>
            <a:chOff x="170" y="3055"/>
            <a:chExt cx="2589" cy="1185"/>
          </a:xfrm>
        </p:grpSpPr>
        <p:pic>
          <p:nvPicPr>
            <p:cNvPr id="73750" name="Picture 7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29" t="67523" r="61922" b="11766"/>
            <a:stretch>
              <a:fillRect/>
            </a:stretch>
          </p:blipFill>
          <p:spPr bwMode="auto">
            <a:xfrm>
              <a:off x="945" y="3418"/>
              <a:ext cx="1089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51" name="Text Box 74"/>
            <p:cNvSpPr txBox="1">
              <a:spLocks noChangeArrowheads="1"/>
            </p:cNvSpPr>
            <p:nvPr/>
          </p:nvSpPr>
          <p:spPr bwMode="auto">
            <a:xfrm>
              <a:off x="170" y="3200"/>
              <a:ext cx="258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cs typeface="Arial" charset="0"/>
                </a:rPr>
                <a:t>Injection into mouse fertilized eggs</a:t>
              </a:r>
            </a:p>
          </p:txBody>
        </p:sp>
        <p:sp>
          <p:nvSpPr>
            <p:cNvPr id="73752" name="AutoShape 75"/>
            <p:cNvSpPr>
              <a:spLocks noChangeArrowheads="1"/>
            </p:cNvSpPr>
            <p:nvPr/>
          </p:nvSpPr>
          <p:spPr bwMode="auto">
            <a:xfrm>
              <a:off x="1259" y="3055"/>
              <a:ext cx="387" cy="169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" name="Group 76"/>
          <p:cNvGrpSpPr>
            <a:grpSpLocks/>
          </p:cNvGrpSpPr>
          <p:nvPr/>
        </p:nvGrpSpPr>
        <p:grpSpPr bwMode="auto">
          <a:xfrm>
            <a:off x="4419600" y="5080000"/>
            <a:ext cx="4722813" cy="1612900"/>
            <a:chOff x="2784" y="3200"/>
            <a:chExt cx="2975" cy="1016"/>
          </a:xfrm>
        </p:grpSpPr>
        <p:pic>
          <p:nvPicPr>
            <p:cNvPr id="73745" name="Picture 77" descr="SALL1-D5_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154" b="2545"/>
            <a:stretch>
              <a:fillRect/>
            </a:stretch>
          </p:blipFill>
          <p:spPr bwMode="auto">
            <a:xfrm>
              <a:off x="4789" y="3442"/>
              <a:ext cx="583" cy="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746" name="Picture 7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2" y="3442"/>
              <a:ext cx="587" cy="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747" name="Picture 7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/>
            <a:stretch>
              <a:fillRect/>
            </a:stretch>
          </p:blipFill>
          <p:spPr bwMode="auto">
            <a:xfrm>
              <a:off x="4233" y="3442"/>
              <a:ext cx="574" cy="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48" name="Text Box 80"/>
            <p:cNvSpPr txBox="1">
              <a:spLocks noChangeArrowheads="1"/>
            </p:cNvSpPr>
            <p:nvPr/>
          </p:nvSpPr>
          <p:spPr bwMode="auto">
            <a:xfrm>
              <a:off x="3170" y="3200"/>
              <a:ext cx="258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b="1">
                  <a:cs typeface="Arial" charset="0"/>
                </a:rPr>
                <a:t>Harvest E11.5 embryos, LacZ stain</a:t>
              </a:r>
            </a:p>
          </p:txBody>
        </p:sp>
        <p:sp>
          <p:nvSpPr>
            <p:cNvPr id="73749" name="AutoShape 81"/>
            <p:cNvSpPr>
              <a:spLocks noChangeArrowheads="1"/>
            </p:cNvSpPr>
            <p:nvPr/>
          </p:nvSpPr>
          <p:spPr bwMode="auto">
            <a:xfrm rot="-5400000">
              <a:off x="2675" y="3721"/>
              <a:ext cx="387" cy="169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73735" name="Group 92"/>
          <p:cNvGrpSpPr>
            <a:grpSpLocks/>
          </p:cNvGrpSpPr>
          <p:nvPr/>
        </p:nvGrpSpPr>
        <p:grpSpPr bwMode="auto">
          <a:xfrm>
            <a:off x="6224588" y="1660525"/>
            <a:ext cx="2843212" cy="1922463"/>
            <a:chOff x="3921" y="1046"/>
            <a:chExt cx="1791" cy="1211"/>
          </a:xfrm>
        </p:grpSpPr>
        <p:pic>
          <p:nvPicPr>
            <p:cNvPr id="73743" name="Picture 91" descr="Fin enhancer_72h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4" r="7376" b="8852"/>
            <a:stretch>
              <a:fillRect/>
            </a:stretch>
          </p:blipFill>
          <p:spPr bwMode="auto">
            <a:xfrm>
              <a:off x="4138" y="1046"/>
              <a:ext cx="1574" cy="1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44" name="AutoShape 83"/>
            <p:cNvSpPr>
              <a:spLocks noChangeArrowheads="1"/>
            </p:cNvSpPr>
            <p:nvPr/>
          </p:nvSpPr>
          <p:spPr bwMode="auto">
            <a:xfrm rot="-5400000">
              <a:off x="3812" y="1592"/>
              <a:ext cx="387" cy="169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73736" name="Group 86"/>
          <p:cNvGrpSpPr>
            <a:grpSpLocks/>
          </p:cNvGrpSpPr>
          <p:nvPr/>
        </p:nvGrpSpPr>
        <p:grpSpPr bwMode="auto">
          <a:xfrm>
            <a:off x="4341813" y="1624013"/>
            <a:ext cx="1766887" cy="2381250"/>
            <a:chOff x="2735" y="1023"/>
            <a:chExt cx="1113" cy="1500"/>
          </a:xfrm>
        </p:grpSpPr>
        <p:grpSp>
          <p:nvGrpSpPr>
            <p:cNvPr id="73739" name="Group 87"/>
            <p:cNvGrpSpPr>
              <a:grpSpLocks/>
            </p:cNvGrpSpPr>
            <p:nvPr/>
          </p:nvGrpSpPr>
          <p:grpSpPr bwMode="auto">
            <a:xfrm>
              <a:off x="2856" y="1023"/>
              <a:ext cx="774" cy="1500"/>
              <a:chOff x="2856" y="975"/>
              <a:chExt cx="774" cy="1500"/>
            </a:xfrm>
          </p:grpSpPr>
          <p:sp>
            <p:nvSpPr>
              <p:cNvPr id="73741" name="Text Box 88"/>
              <p:cNvSpPr txBox="1">
                <a:spLocks noChangeArrowheads="1"/>
              </p:cNvSpPr>
              <p:nvPr/>
            </p:nvSpPr>
            <p:spPr bwMode="auto">
              <a:xfrm>
                <a:off x="2856" y="975"/>
                <a:ext cx="77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b="1" u="sng"/>
                  <a:t>Zebrafish</a:t>
                </a:r>
              </a:p>
            </p:txBody>
          </p:sp>
          <p:sp>
            <p:nvSpPr>
              <p:cNvPr id="73742" name="AutoShape 89"/>
              <p:cNvSpPr>
                <a:spLocks noChangeArrowheads="1"/>
              </p:cNvSpPr>
              <p:nvPr/>
            </p:nvSpPr>
            <p:spPr bwMode="auto">
              <a:xfrm>
                <a:off x="3025" y="2209"/>
                <a:ext cx="411" cy="266"/>
              </a:xfrm>
              <a:prstGeom prst="upArrow">
                <a:avLst>
                  <a:gd name="adj1" fmla="val 50000"/>
                  <a:gd name="adj2" fmla="val 25000"/>
                </a:avLst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pic>
          <p:nvPicPr>
            <p:cNvPr id="73740" name="Picture 90" descr="Zebrafish microinjectio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01" r="37413" b="27666"/>
            <a:stretch>
              <a:fillRect/>
            </a:stretch>
          </p:blipFill>
          <p:spPr bwMode="auto">
            <a:xfrm>
              <a:off x="2735" y="1289"/>
              <a:ext cx="1113" cy="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3737" name="Picture 2" descr="http://www.data2bio.com/images/chip_seq_bg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79"/>
          <a:stretch>
            <a:fillRect/>
          </a:stretch>
        </p:blipFill>
        <p:spPr bwMode="auto">
          <a:xfrm>
            <a:off x="296863" y="701675"/>
            <a:ext cx="33528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8" name="TextBox 29"/>
          <p:cNvSpPr txBox="1">
            <a:spLocks noChangeArrowheads="1"/>
          </p:cNvSpPr>
          <p:nvPr/>
        </p:nvSpPr>
        <p:spPr bwMode="auto">
          <a:xfrm>
            <a:off x="231775" y="1984375"/>
            <a:ext cx="3457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/>
              <a:t>agctagctagctagctagctactagctagc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Line 4"/>
          <p:cNvSpPr>
            <a:spLocks noChangeShapeType="1"/>
          </p:cNvSpPr>
          <p:nvPr/>
        </p:nvSpPr>
        <p:spPr bwMode="auto">
          <a:xfrm>
            <a:off x="161925" y="4860925"/>
            <a:ext cx="8775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55" name="Text Box 5"/>
          <p:cNvSpPr txBox="1">
            <a:spLocks noChangeArrowheads="1"/>
          </p:cNvSpPr>
          <p:nvPr/>
        </p:nvSpPr>
        <p:spPr bwMode="auto">
          <a:xfrm>
            <a:off x="7432675" y="4338638"/>
            <a:ext cx="1095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i="1">
                <a:solidFill>
                  <a:srgbClr val="FF0000"/>
                </a:solidFill>
                <a:cs typeface="Arial" charset="0"/>
              </a:rPr>
              <a:t>DLX6</a:t>
            </a:r>
          </a:p>
        </p:txBody>
      </p:sp>
      <p:sp>
        <p:nvSpPr>
          <p:cNvPr id="74756" name="AutoShape 8"/>
          <p:cNvSpPr>
            <a:spLocks noChangeArrowheads="1"/>
          </p:cNvSpPr>
          <p:nvPr/>
        </p:nvSpPr>
        <p:spPr bwMode="auto">
          <a:xfrm rot="10800000" flipH="1" flipV="1">
            <a:off x="8521700" y="4667250"/>
            <a:ext cx="82550" cy="382588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57" name="Line 90"/>
          <p:cNvSpPr>
            <a:spLocks noChangeShapeType="1"/>
          </p:cNvSpPr>
          <p:nvPr/>
        </p:nvSpPr>
        <p:spPr bwMode="auto">
          <a:xfrm flipH="1">
            <a:off x="4918075" y="4973638"/>
            <a:ext cx="498475" cy="84455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58" name="Line 91"/>
          <p:cNvSpPr>
            <a:spLocks noChangeShapeType="1"/>
          </p:cNvSpPr>
          <p:nvPr/>
        </p:nvSpPr>
        <p:spPr bwMode="auto">
          <a:xfrm>
            <a:off x="5619750" y="5024438"/>
            <a:ext cx="114300" cy="6858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59" name="Line 138"/>
          <p:cNvSpPr>
            <a:spLocks noChangeShapeType="1"/>
          </p:cNvSpPr>
          <p:nvPr/>
        </p:nvSpPr>
        <p:spPr bwMode="auto">
          <a:xfrm flipH="1" flipV="1">
            <a:off x="4889500" y="5862638"/>
            <a:ext cx="115888" cy="1539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60" name="Text Box 144"/>
          <p:cNvSpPr txBox="1">
            <a:spLocks noChangeArrowheads="1"/>
          </p:cNvSpPr>
          <p:nvPr/>
        </p:nvSpPr>
        <p:spPr bwMode="auto">
          <a:xfrm>
            <a:off x="7543800" y="6472238"/>
            <a:ext cx="15224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600" b="1" i="1">
                <a:latin typeface="Helvetica" pitchFamily="34" charset="0"/>
              </a:rPr>
              <a:t>dlx5 in situ</a:t>
            </a:r>
          </a:p>
        </p:txBody>
      </p:sp>
      <p:sp>
        <p:nvSpPr>
          <p:cNvPr id="74761" name="AutoShape 8"/>
          <p:cNvSpPr>
            <a:spLocks noChangeArrowheads="1"/>
          </p:cNvSpPr>
          <p:nvPr/>
        </p:nvSpPr>
        <p:spPr bwMode="auto">
          <a:xfrm rot="10800000" flipV="1">
            <a:off x="8067675" y="4681538"/>
            <a:ext cx="93663" cy="382587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62" name="AutoShape 8"/>
          <p:cNvSpPr>
            <a:spLocks noChangeArrowheads="1"/>
          </p:cNvSpPr>
          <p:nvPr/>
        </p:nvSpPr>
        <p:spPr bwMode="auto">
          <a:xfrm rot="10800000" flipH="1" flipV="1">
            <a:off x="6286500" y="4679950"/>
            <a:ext cx="76200" cy="382588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00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7" name="AutoShape 52"/>
          <p:cNvSpPr>
            <a:spLocks noChangeArrowheads="1"/>
          </p:cNvSpPr>
          <p:nvPr/>
        </p:nvSpPr>
        <p:spPr bwMode="auto">
          <a:xfrm rot="10800000" flipH="1" flipV="1">
            <a:off x="2782888" y="4700588"/>
            <a:ext cx="61912" cy="323850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4764" name="Text Box 5"/>
          <p:cNvSpPr txBox="1">
            <a:spLocks noChangeArrowheads="1"/>
          </p:cNvSpPr>
          <p:nvPr/>
        </p:nvSpPr>
        <p:spPr bwMode="auto">
          <a:xfrm>
            <a:off x="8277225" y="4338638"/>
            <a:ext cx="8270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i="1">
                <a:solidFill>
                  <a:srgbClr val="FF0000"/>
                </a:solidFill>
                <a:cs typeface="Arial" charset="0"/>
              </a:rPr>
              <a:t>DLX5</a:t>
            </a:r>
          </a:p>
        </p:txBody>
      </p:sp>
      <p:sp>
        <p:nvSpPr>
          <p:cNvPr id="74765" name="Text Box 5"/>
          <p:cNvSpPr txBox="1">
            <a:spLocks noChangeArrowheads="1"/>
          </p:cNvSpPr>
          <p:nvPr/>
        </p:nvSpPr>
        <p:spPr bwMode="auto">
          <a:xfrm>
            <a:off x="5943600" y="4338638"/>
            <a:ext cx="1095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i="1">
                <a:solidFill>
                  <a:srgbClr val="00CC99"/>
                </a:solidFill>
                <a:cs typeface="Arial" charset="0"/>
              </a:rPr>
              <a:t>DSS1</a:t>
            </a:r>
          </a:p>
        </p:txBody>
      </p:sp>
      <p:sp>
        <p:nvSpPr>
          <p:cNvPr id="117" name="Text Box 5"/>
          <p:cNvSpPr txBox="1">
            <a:spLocks noChangeArrowheads="1"/>
          </p:cNvSpPr>
          <p:nvPr/>
        </p:nvSpPr>
        <p:spPr bwMode="auto">
          <a:xfrm>
            <a:off x="2690813" y="4314825"/>
            <a:ext cx="1409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>
                <a:solidFill>
                  <a:schemeClr val="accent6"/>
                </a:solidFill>
                <a:cs typeface="Arial" charset="0"/>
              </a:rPr>
              <a:t>SLC25A13</a:t>
            </a:r>
          </a:p>
        </p:txBody>
      </p:sp>
      <p:sp>
        <p:nvSpPr>
          <p:cNvPr id="74767" name="Text Box 5"/>
          <p:cNvSpPr txBox="1">
            <a:spLocks noChangeArrowheads="1"/>
          </p:cNvSpPr>
          <p:nvPr/>
        </p:nvSpPr>
        <p:spPr bwMode="auto">
          <a:xfrm>
            <a:off x="876300" y="4300538"/>
            <a:ext cx="1409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i="1">
                <a:solidFill>
                  <a:srgbClr val="FF6600"/>
                </a:solidFill>
                <a:cs typeface="Arial" charset="0"/>
              </a:rPr>
              <a:t>DYNC1I1</a:t>
            </a:r>
          </a:p>
        </p:txBody>
      </p:sp>
      <p:pic>
        <p:nvPicPr>
          <p:cNvPr id="74768" name="Picture 5" descr="ZDB-IMAGE-060130-1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03" t="27165" r="8965" b="44476"/>
          <a:stretch>
            <a:fillRect/>
          </a:stretch>
        </p:blipFill>
        <p:spPr bwMode="auto">
          <a:xfrm>
            <a:off x="7581900" y="5516563"/>
            <a:ext cx="1366838" cy="993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69" name="Rectangle 121"/>
          <p:cNvSpPr>
            <a:spLocks noChangeArrowheads="1"/>
          </p:cNvSpPr>
          <p:nvPr/>
        </p:nvSpPr>
        <p:spPr bwMode="auto">
          <a:xfrm>
            <a:off x="7858125" y="5780088"/>
            <a:ext cx="33813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800" b="1">
                <a:latin typeface="Times New Roman" pitchFamily="18" charset="0"/>
                <a:cs typeface="Times New Roman" pitchFamily="18" charset="0"/>
              </a:rPr>
              <a:t>OV</a:t>
            </a:r>
          </a:p>
        </p:txBody>
      </p:sp>
      <p:sp>
        <p:nvSpPr>
          <p:cNvPr id="74770" name="Rectangle 123"/>
          <p:cNvSpPr>
            <a:spLocks noChangeArrowheads="1"/>
          </p:cNvSpPr>
          <p:nvPr/>
        </p:nvSpPr>
        <p:spPr bwMode="auto">
          <a:xfrm>
            <a:off x="7772400" y="6207125"/>
            <a:ext cx="3095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800" b="1">
                <a:latin typeface="Times New Roman" pitchFamily="18" charset="0"/>
                <a:cs typeface="Times New Roman" pitchFamily="18" charset="0"/>
              </a:rPr>
              <a:t>PF</a:t>
            </a:r>
          </a:p>
        </p:txBody>
      </p:sp>
      <p:sp>
        <p:nvSpPr>
          <p:cNvPr id="74771" name="Rectangle 127"/>
          <p:cNvSpPr>
            <a:spLocks noChangeArrowheads="1"/>
          </p:cNvSpPr>
          <p:nvPr/>
        </p:nvSpPr>
        <p:spPr bwMode="auto">
          <a:xfrm>
            <a:off x="8483600" y="6245225"/>
            <a:ext cx="3270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800" b="1">
                <a:latin typeface="Times New Roman" pitchFamily="18" charset="0"/>
                <a:cs typeface="Times New Roman" pitchFamily="18" charset="0"/>
              </a:rPr>
              <a:t>BA</a:t>
            </a:r>
          </a:p>
        </p:txBody>
      </p:sp>
      <p:sp>
        <p:nvSpPr>
          <p:cNvPr id="74772" name="Rectangle 128"/>
          <p:cNvSpPr>
            <a:spLocks noChangeArrowheads="1"/>
          </p:cNvSpPr>
          <p:nvPr/>
        </p:nvSpPr>
        <p:spPr bwMode="auto">
          <a:xfrm>
            <a:off x="8516938" y="5630863"/>
            <a:ext cx="33337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800" b="1">
                <a:latin typeface="Times New Roman" pitchFamily="18" charset="0"/>
                <a:cs typeface="Times New Roman" pitchFamily="18" charset="0"/>
              </a:rPr>
              <a:t>OB</a:t>
            </a:r>
          </a:p>
        </p:txBody>
      </p:sp>
      <p:sp>
        <p:nvSpPr>
          <p:cNvPr id="74773" name="Rectangle 129"/>
          <p:cNvSpPr>
            <a:spLocks noChangeArrowheads="1"/>
          </p:cNvSpPr>
          <p:nvPr/>
        </p:nvSpPr>
        <p:spPr bwMode="auto">
          <a:xfrm>
            <a:off x="8286750" y="5822950"/>
            <a:ext cx="33178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800" b="1">
                <a:latin typeface="Times New Roman" pitchFamily="18" charset="0"/>
                <a:cs typeface="Times New Roman" pitchFamily="18" charset="0"/>
              </a:rPr>
              <a:t>DC</a:t>
            </a:r>
          </a:p>
        </p:txBody>
      </p:sp>
      <p:sp>
        <p:nvSpPr>
          <p:cNvPr id="74774" name="Rectangle 130"/>
          <p:cNvSpPr>
            <a:spLocks noChangeArrowheads="1"/>
          </p:cNvSpPr>
          <p:nvPr/>
        </p:nvSpPr>
        <p:spPr bwMode="auto">
          <a:xfrm>
            <a:off x="8716963" y="5988050"/>
            <a:ext cx="325437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800" b="1">
                <a:latin typeface="Times New Roman" pitchFamily="18" charset="0"/>
                <a:cs typeface="Times New Roman" pitchFamily="18" charset="0"/>
              </a:rPr>
              <a:t>TC</a:t>
            </a:r>
          </a:p>
        </p:txBody>
      </p:sp>
      <p:sp>
        <p:nvSpPr>
          <p:cNvPr id="74775" name="Rectangle 131"/>
          <p:cNvSpPr>
            <a:spLocks noChangeArrowheads="1"/>
          </p:cNvSpPr>
          <p:nvPr/>
        </p:nvSpPr>
        <p:spPr bwMode="auto">
          <a:xfrm>
            <a:off x="7543800" y="5489575"/>
            <a:ext cx="43338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800" b="1">
                <a:latin typeface="Times New Roman" pitchFamily="18" charset="0"/>
                <a:cs typeface="Times New Roman" pitchFamily="18" charset="0"/>
              </a:rPr>
              <a:t>48hpf</a:t>
            </a:r>
          </a:p>
        </p:txBody>
      </p:sp>
      <p:sp>
        <p:nvSpPr>
          <p:cNvPr id="74776" name="Oval 89"/>
          <p:cNvSpPr>
            <a:spLocks noChangeArrowheads="1"/>
          </p:cNvSpPr>
          <p:nvPr/>
        </p:nvSpPr>
        <p:spPr bwMode="auto">
          <a:xfrm>
            <a:off x="3113088" y="4757738"/>
            <a:ext cx="76200" cy="2301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77" name="Oval 88"/>
          <p:cNvSpPr>
            <a:spLocks noChangeArrowheads="1"/>
          </p:cNvSpPr>
          <p:nvPr/>
        </p:nvSpPr>
        <p:spPr bwMode="auto">
          <a:xfrm>
            <a:off x="5562600" y="4748213"/>
            <a:ext cx="76200" cy="2301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78" name="Oval 88"/>
          <p:cNvSpPr>
            <a:spLocks noChangeArrowheads="1"/>
          </p:cNvSpPr>
          <p:nvPr/>
        </p:nvSpPr>
        <p:spPr bwMode="auto">
          <a:xfrm>
            <a:off x="5372100" y="4748213"/>
            <a:ext cx="76200" cy="2301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7477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75" y="5748338"/>
            <a:ext cx="896938" cy="7239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8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0" y="5748338"/>
            <a:ext cx="1054100" cy="7239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8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5741988"/>
            <a:ext cx="962025" cy="7239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82" name="Line 145"/>
          <p:cNvSpPr>
            <a:spLocks noChangeShapeType="1"/>
          </p:cNvSpPr>
          <p:nvPr/>
        </p:nvSpPr>
        <p:spPr bwMode="auto">
          <a:xfrm flipH="1" flipV="1">
            <a:off x="4879975" y="6280150"/>
            <a:ext cx="115888" cy="1539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3" name="Line 145"/>
          <p:cNvSpPr>
            <a:spLocks noChangeShapeType="1"/>
          </p:cNvSpPr>
          <p:nvPr/>
        </p:nvSpPr>
        <p:spPr bwMode="auto">
          <a:xfrm flipH="1" flipV="1">
            <a:off x="5857875" y="6224588"/>
            <a:ext cx="115888" cy="1539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4" name="Line 145"/>
          <p:cNvSpPr>
            <a:spLocks noChangeShapeType="1"/>
          </p:cNvSpPr>
          <p:nvPr/>
        </p:nvSpPr>
        <p:spPr bwMode="auto">
          <a:xfrm flipH="1" flipV="1">
            <a:off x="3314700" y="6167438"/>
            <a:ext cx="115888" cy="1539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5" name="Line 90"/>
          <p:cNvSpPr>
            <a:spLocks noChangeShapeType="1"/>
          </p:cNvSpPr>
          <p:nvPr/>
        </p:nvSpPr>
        <p:spPr bwMode="auto">
          <a:xfrm>
            <a:off x="3140075" y="5011738"/>
            <a:ext cx="11113" cy="65405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86" name="Rectangle 162"/>
          <p:cNvSpPr>
            <a:spLocks noChangeArrowheads="1"/>
          </p:cNvSpPr>
          <p:nvPr/>
        </p:nvSpPr>
        <p:spPr bwMode="auto">
          <a:xfrm>
            <a:off x="2876550" y="6472238"/>
            <a:ext cx="882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 b="1">
                <a:latin typeface="Helvetica" pitchFamily="34" charset="0"/>
                <a:cs typeface="Times New Roman" pitchFamily="18" charset="0"/>
              </a:rPr>
              <a:t>Otic vesicle</a:t>
            </a:r>
            <a:endParaRPr lang="en-US" altLang="en-US" sz="1000" b="1">
              <a:latin typeface="Helvetica" pitchFamily="34" charset="0"/>
            </a:endParaRPr>
          </a:p>
        </p:txBody>
      </p:sp>
      <p:sp>
        <p:nvSpPr>
          <p:cNvPr id="74787" name="Rectangle 165"/>
          <p:cNvSpPr>
            <a:spLocks noChangeArrowheads="1"/>
          </p:cNvSpPr>
          <p:nvPr/>
        </p:nvSpPr>
        <p:spPr bwMode="auto">
          <a:xfrm>
            <a:off x="4100513" y="6472238"/>
            <a:ext cx="10620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 b="1">
                <a:latin typeface="Helvetica" pitchFamily="34" charset="0"/>
                <a:cs typeface="Times New Roman" pitchFamily="18" charset="0"/>
              </a:rPr>
              <a:t>Branchial arch</a:t>
            </a:r>
            <a:endParaRPr lang="en-US" altLang="en-US" sz="1000" b="1">
              <a:latin typeface="Helvetica" pitchFamily="34" charset="0"/>
            </a:endParaRPr>
          </a:p>
        </p:txBody>
      </p:sp>
      <p:sp>
        <p:nvSpPr>
          <p:cNvPr id="74788" name="Rectangle 166"/>
          <p:cNvSpPr>
            <a:spLocks noChangeArrowheads="1"/>
          </p:cNvSpPr>
          <p:nvPr/>
        </p:nvSpPr>
        <p:spPr bwMode="auto">
          <a:xfrm>
            <a:off x="5205413" y="6472238"/>
            <a:ext cx="10620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 b="1">
                <a:latin typeface="Helvetica" pitchFamily="34" charset="0"/>
                <a:cs typeface="Times New Roman" pitchFamily="18" charset="0"/>
              </a:rPr>
              <a:t>Branchial arch</a:t>
            </a:r>
            <a:endParaRPr lang="en-US" altLang="en-US" sz="1000" b="1">
              <a:latin typeface="Helvetica" pitchFamily="34" charset="0"/>
            </a:endParaRPr>
          </a:p>
        </p:txBody>
      </p:sp>
      <p:sp>
        <p:nvSpPr>
          <p:cNvPr id="74789" name="Rectangle 177"/>
          <p:cNvSpPr>
            <a:spLocks noChangeArrowheads="1"/>
          </p:cNvSpPr>
          <p:nvPr/>
        </p:nvSpPr>
        <p:spPr bwMode="auto">
          <a:xfrm>
            <a:off x="3448050" y="6275388"/>
            <a:ext cx="4333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48hpf</a:t>
            </a:r>
          </a:p>
        </p:txBody>
      </p:sp>
      <p:sp>
        <p:nvSpPr>
          <p:cNvPr id="74790" name="Rectangle 178"/>
          <p:cNvSpPr>
            <a:spLocks noChangeArrowheads="1"/>
          </p:cNvSpPr>
          <p:nvPr/>
        </p:nvSpPr>
        <p:spPr bwMode="auto">
          <a:xfrm>
            <a:off x="4067175" y="6294438"/>
            <a:ext cx="4333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48hpf</a:t>
            </a:r>
          </a:p>
        </p:txBody>
      </p:sp>
      <p:sp>
        <p:nvSpPr>
          <p:cNvPr id="74791" name="Rectangle 179"/>
          <p:cNvSpPr>
            <a:spLocks noChangeArrowheads="1"/>
          </p:cNvSpPr>
          <p:nvPr/>
        </p:nvSpPr>
        <p:spPr bwMode="auto">
          <a:xfrm>
            <a:off x="5219700" y="6294438"/>
            <a:ext cx="4333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48hpf</a:t>
            </a:r>
          </a:p>
        </p:txBody>
      </p:sp>
      <p:sp>
        <p:nvSpPr>
          <p:cNvPr id="74792" name="Rectangle 180"/>
          <p:cNvSpPr>
            <a:spLocks noChangeArrowheads="1"/>
          </p:cNvSpPr>
          <p:nvPr/>
        </p:nvSpPr>
        <p:spPr bwMode="auto">
          <a:xfrm>
            <a:off x="6181725" y="6291263"/>
            <a:ext cx="4333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48hpf</a:t>
            </a:r>
          </a:p>
        </p:txBody>
      </p:sp>
      <p:sp>
        <p:nvSpPr>
          <p:cNvPr id="74793" name="Rectangle 99"/>
          <p:cNvSpPr>
            <a:spLocks noChangeArrowheads="1"/>
          </p:cNvSpPr>
          <p:nvPr/>
        </p:nvSpPr>
        <p:spPr bwMode="auto">
          <a:xfrm>
            <a:off x="8720138" y="4779963"/>
            <a:ext cx="38100" cy="1555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94" name="Rectangle 99"/>
          <p:cNvSpPr>
            <a:spLocks noChangeArrowheads="1"/>
          </p:cNvSpPr>
          <p:nvPr/>
        </p:nvSpPr>
        <p:spPr bwMode="auto">
          <a:xfrm>
            <a:off x="7989888" y="4781550"/>
            <a:ext cx="38100" cy="1555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95" name="Rectangle 99"/>
          <p:cNvSpPr>
            <a:spLocks noChangeArrowheads="1"/>
          </p:cNvSpPr>
          <p:nvPr/>
        </p:nvSpPr>
        <p:spPr bwMode="auto">
          <a:xfrm>
            <a:off x="8643938" y="4781550"/>
            <a:ext cx="38100" cy="1555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96" name="Rectangle 99"/>
          <p:cNvSpPr>
            <a:spLocks noChangeArrowheads="1"/>
          </p:cNvSpPr>
          <p:nvPr/>
        </p:nvSpPr>
        <p:spPr bwMode="auto">
          <a:xfrm>
            <a:off x="7913688" y="4781550"/>
            <a:ext cx="38100" cy="1555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97" name="Rectangle 99"/>
          <p:cNvSpPr>
            <a:spLocks noChangeArrowheads="1"/>
          </p:cNvSpPr>
          <p:nvPr/>
        </p:nvSpPr>
        <p:spPr bwMode="auto">
          <a:xfrm>
            <a:off x="7875588" y="4781550"/>
            <a:ext cx="38100" cy="1555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98" name="Rectangle 99"/>
          <p:cNvSpPr>
            <a:spLocks noChangeArrowheads="1"/>
          </p:cNvSpPr>
          <p:nvPr/>
        </p:nvSpPr>
        <p:spPr bwMode="auto">
          <a:xfrm>
            <a:off x="6491288" y="4781550"/>
            <a:ext cx="38100" cy="155575"/>
          </a:xfrm>
          <a:prstGeom prst="rect">
            <a:avLst/>
          </a:prstGeom>
          <a:solidFill>
            <a:srgbClr val="00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799" name="Rectangle 99"/>
          <p:cNvSpPr>
            <a:spLocks noChangeArrowheads="1"/>
          </p:cNvSpPr>
          <p:nvPr/>
        </p:nvSpPr>
        <p:spPr bwMode="auto">
          <a:xfrm>
            <a:off x="6415088" y="4781550"/>
            <a:ext cx="38100" cy="155575"/>
          </a:xfrm>
          <a:prstGeom prst="rect">
            <a:avLst/>
          </a:prstGeom>
          <a:solidFill>
            <a:srgbClr val="00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800" name="Rectangle 99"/>
          <p:cNvSpPr>
            <a:spLocks noChangeArrowheads="1"/>
          </p:cNvSpPr>
          <p:nvPr/>
        </p:nvSpPr>
        <p:spPr bwMode="auto">
          <a:xfrm>
            <a:off x="4071938" y="4779963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801" name="Rectangle 99"/>
          <p:cNvSpPr>
            <a:spLocks noChangeArrowheads="1"/>
          </p:cNvSpPr>
          <p:nvPr/>
        </p:nvSpPr>
        <p:spPr bwMode="auto">
          <a:xfrm>
            <a:off x="3995738" y="4779963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802" name="Rectangle 99"/>
          <p:cNvSpPr>
            <a:spLocks noChangeArrowheads="1"/>
          </p:cNvSpPr>
          <p:nvPr/>
        </p:nvSpPr>
        <p:spPr bwMode="auto">
          <a:xfrm>
            <a:off x="3917950" y="4781550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803" name="Rectangle 99"/>
          <p:cNvSpPr>
            <a:spLocks noChangeArrowheads="1"/>
          </p:cNvSpPr>
          <p:nvPr/>
        </p:nvSpPr>
        <p:spPr bwMode="auto">
          <a:xfrm>
            <a:off x="3841750" y="4781550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804" name="Rectangle 99"/>
          <p:cNvSpPr>
            <a:spLocks noChangeArrowheads="1"/>
          </p:cNvSpPr>
          <p:nvPr/>
        </p:nvSpPr>
        <p:spPr bwMode="auto">
          <a:xfrm>
            <a:off x="3765550" y="4781550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805" name="Rectangle 99"/>
          <p:cNvSpPr>
            <a:spLocks noChangeArrowheads="1"/>
          </p:cNvSpPr>
          <p:nvPr/>
        </p:nvSpPr>
        <p:spPr bwMode="auto">
          <a:xfrm>
            <a:off x="3689350" y="4781550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806" name="Rectangle 99"/>
          <p:cNvSpPr>
            <a:spLocks noChangeArrowheads="1"/>
          </p:cNvSpPr>
          <p:nvPr/>
        </p:nvSpPr>
        <p:spPr bwMode="auto">
          <a:xfrm>
            <a:off x="3611563" y="4781550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807" name="Rectangle 99"/>
          <p:cNvSpPr>
            <a:spLocks noChangeArrowheads="1"/>
          </p:cNvSpPr>
          <p:nvPr/>
        </p:nvSpPr>
        <p:spPr bwMode="auto">
          <a:xfrm>
            <a:off x="3535363" y="4781550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808" name="Rectangle 99"/>
          <p:cNvSpPr>
            <a:spLocks noChangeArrowheads="1"/>
          </p:cNvSpPr>
          <p:nvPr/>
        </p:nvSpPr>
        <p:spPr bwMode="auto">
          <a:xfrm>
            <a:off x="3457575" y="4781550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809" name="Rectangle 99"/>
          <p:cNvSpPr>
            <a:spLocks noChangeArrowheads="1"/>
          </p:cNvSpPr>
          <p:nvPr/>
        </p:nvSpPr>
        <p:spPr bwMode="auto">
          <a:xfrm>
            <a:off x="3381375" y="4781550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810" name="Rectangle 99"/>
          <p:cNvSpPr>
            <a:spLocks noChangeArrowheads="1"/>
          </p:cNvSpPr>
          <p:nvPr/>
        </p:nvSpPr>
        <p:spPr bwMode="auto">
          <a:xfrm>
            <a:off x="3303588" y="4781550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811" name="Rectangle 99"/>
          <p:cNvSpPr>
            <a:spLocks noChangeArrowheads="1"/>
          </p:cNvSpPr>
          <p:nvPr/>
        </p:nvSpPr>
        <p:spPr bwMode="auto">
          <a:xfrm>
            <a:off x="3227388" y="4781550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812" name="Rectangle 99"/>
          <p:cNvSpPr>
            <a:spLocks noChangeArrowheads="1"/>
          </p:cNvSpPr>
          <p:nvPr/>
        </p:nvSpPr>
        <p:spPr bwMode="auto">
          <a:xfrm>
            <a:off x="2921000" y="4781550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813" name="Rectangle 99"/>
          <p:cNvSpPr>
            <a:spLocks noChangeArrowheads="1"/>
          </p:cNvSpPr>
          <p:nvPr/>
        </p:nvSpPr>
        <p:spPr bwMode="auto">
          <a:xfrm>
            <a:off x="3036888" y="4781550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814" name="Rectangle 99"/>
          <p:cNvSpPr>
            <a:spLocks noChangeArrowheads="1"/>
          </p:cNvSpPr>
          <p:nvPr/>
        </p:nvSpPr>
        <p:spPr bwMode="auto">
          <a:xfrm>
            <a:off x="2882900" y="4781550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815" name="Rectangle 99"/>
          <p:cNvSpPr>
            <a:spLocks noChangeArrowheads="1"/>
          </p:cNvSpPr>
          <p:nvPr/>
        </p:nvSpPr>
        <p:spPr bwMode="auto">
          <a:xfrm>
            <a:off x="2268538" y="478155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816" name="Rectangle 99"/>
          <p:cNvSpPr>
            <a:spLocks noChangeArrowheads="1"/>
          </p:cNvSpPr>
          <p:nvPr/>
        </p:nvSpPr>
        <p:spPr bwMode="auto">
          <a:xfrm>
            <a:off x="1922463" y="478155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817" name="Rectangle 99"/>
          <p:cNvSpPr>
            <a:spLocks noChangeArrowheads="1"/>
          </p:cNvSpPr>
          <p:nvPr/>
        </p:nvSpPr>
        <p:spPr bwMode="auto">
          <a:xfrm>
            <a:off x="1460500" y="478155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818" name="Rectangle 99"/>
          <p:cNvSpPr>
            <a:spLocks noChangeArrowheads="1"/>
          </p:cNvSpPr>
          <p:nvPr/>
        </p:nvSpPr>
        <p:spPr bwMode="auto">
          <a:xfrm>
            <a:off x="1384300" y="478155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819" name="Rectangle 99"/>
          <p:cNvSpPr>
            <a:spLocks noChangeArrowheads="1"/>
          </p:cNvSpPr>
          <p:nvPr/>
        </p:nvSpPr>
        <p:spPr bwMode="auto">
          <a:xfrm>
            <a:off x="2114550" y="478155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820" name="Rectangle 99"/>
          <p:cNvSpPr>
            <a:spLocks noChangeArrowheads="1"/>
          </p:cNvSpPr>
          <p:nvPr/>
        </p:nvSpPr>
        <p:spPr bwMode="auto">
          <a:xfrm>
            <a:off x="1844675" y="478155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821" name="Rectangle 99"/>
          <p:cNvSpPr>
            <a:spLocks noChangeArrowheads="1"/>
          </p:cNvSpPr>
          <p:nvPr/>
        </p:nvSpPr>
        <p:spPr bwMode="auto">
          <a:xfrm>
            <a:off x="1770063" y="478155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822" name="Rectangle 99"/>
          <p:cNvSpPr>
            <a:spLocks noChangeArrowheads="1"/>
          </p:cNvSpPr>
          <p:nvPr/>
        </p:nvSpPr>
        <p:spPr bwMode="auto">
          <a:xfrm>
            <a:off x="1692275" y="478155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823" name="Rectangle 99"/>
          <p:cNvSpPr>
            <a:spLocks noChangeArrowheads="1"/>
          </p:cNvSpPr>
          <p:nvPr/>
        </p:nvSpPr>
        <p:spPr bwMode="auto">
          <a:xfrm>
            <a:off x="1577975" y="478155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824" name="Rectangle 99"/>
          <p:cNvSpPr>
            <a:spLocks noChangeArrowheads="1"/>
          </p:cNvSpPr>
          <p:nvPr/>
        </p:nvSpPr>
        <p:spPr bwMode="auto">
          <a:xfrm>
            <a:off x="923925" y="478155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825" name="Rectangle 99"/>
          <p:cNvSpPr>
            <a:spLocks noChangeArrowheads="1"/>
          </p:cNvSpPr>
          <p:nvPr/>
        </p:nvSpPr>
        <p:spPr bwMode="auto">
          <a:xfrm>
            <a:off x="847725" y="478155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826" name="Rectangle 99"/>
          <p:cNvSpPr>
            <a:spLocks noChangeArrowheads="1"/>
          </p:cNvSpPr>
          <p:nvPr/>
        </p:nvSpPr>
        <p:spPr bwMode="auto">
          <a:xfrm>
            <a:off x="769938" y="478155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827" name="Rectangle 99"/>
          <p:cNvSpPr>
            <a:spLocks noChangeArrowheads="1"/>
          </p:cNvSpPr>
          <p:nvPr/>
        </p:nvSpPr>
        <p:spPr bwMode="auto">
          <a:xfrm>
            <a:off x="693738" y="478155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828" name="Rectangle 99"/>
          <p:cNvSpPr>
            <a:spLocks noChangeArrowheads="1"/>
          </p:cNvSpPr>
          <p:nvPr/>
        </p:nvSpPr>
        <p:spPr bwMode="auto">
          <a:xfrm>
            <a:off x="1192213" y="478155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829" name="Rectangle 99"/>
          <p:cNvSpPr>
            <a:spLocks noChangeArrowheads="1"/>
          </p:cNvSpPr>
          <p:nvPr/>
        </p:nvSpPr>
        <p:spPr bwMode="auto">
          <a:xfrm>
            <a:off x="1077913" y="478155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4830" name="Rectangle 99"/>
          <p:cNvSpPr>
            <a:spLocks noChangeArrowheads="1"/>
          </p:cNvSpPr>
          <p:nvPr/>
        </p:nvSpPr>
        <p:spPr bwMode="auto">
          <a:xfrm>
            <a:off x="1000125" y="478155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21303" name="Line 90"/>
          <p:cNvSpPr>
            <a:spLocks noChangeShapeType="1"/>
          </p:cNvSpPr>
          <p:nvPr/>
        </p:nvSpPr>
        <p:spPr bwMode="auto">
          <a:xfrm flipH="1">
            <a:off x="3151188" y="3929063"/>
            <a:ext cx="38100" cy="80645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88"/>
          <p:cNvGrpSpPr>
            <a:grpSpLocks/>
          </p:cNvGrpSpPr>
          <p:nvPr/>
        </p:nvGrpSpPr>
        <p:grpSpPr bwMode="auto">
          <a:xfrm>
            <a:off x="2690813" y="2430463"/>
            <a:ext cx="1112837" cy="1477962"/>
            <a:chOff x="1719" y="611"/>
            <a:chExt cx="674" cy="907"/>
          </a:xfrm>
        </p:grpSpPr>
        <p:pic>
          <p:nvPicPr>
            <p:cNvPr id="74845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58" t="5923" r="21176" b="1563"/>
            <a:stretch>
              <a:fillRect/>
            </a:stretch>
          </p:blipFill>
          <p:spPr bwMode="auto">
            <a:xfrm>
              <a:off x="1719" y="611"/>
              <a:ext cx="674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846" name="Line 145"/>
            <p:cNvSpPr>
              <a:spLocks noChangeShapeType="1"/>
            </p:cNvSpPr>
            <p:nvPr/>
          </p:nvSpPr>
          <p:spPr bwMode="auto">
            <a:xfrm flipH="1" flipV="1">
              <a:off x="2178" y="1023"/>
              <a:ext cx="73" cy="9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4833" name="TextBox 2"/>
          <p:cNvSpPr txBox="1">
            <a:spLocks noChangeArrowheads="1"/>
          </p:cNvSpPr>
          <p:nvPr/>
        </p:nvSpPr>
        <p:spPr bwMode="auto">
          <a:xfrm>
            <a:off x="-1588" y="11113"/>
            <a:ext cx="90662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b="1">
                <a:cs typeface="Times New Roman" pitchFamily="18" charset="0"/>
              </a:rPr>
              <a:t>Discovery of tissue-specific enhancers, but no limb.</a:t>
            </a:r>
          </a:p>
        </p:txBody>
      </p:sp>
      <p:sp>
        <p:nvSpPr>
          <p:cNvPr id="74834" name="Text Box 144"/>
          <p:cNvSpPr txBox="1">
            <a:spLocks noChangeArrowheads="1"/>
          </p:cNvSpPr>
          <p:nvPr/>
        </p:nvSpPr>
        <p:spPr bwMode="auto">
          <a:xfrm>
            <a:off x="7543800" y="2084388"/>
            <a:ext cx="15224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600" b="1" i="1">
                <a:latin typeface="Helvetica" pitchFamily="34" charset="0"/>
              </a:rPr>
              <a:t>Dlx5 in situ</a:t>
            </a:r>
          </a:p>
        </p:txBody>
      </p:sp>
      <p:grpSp>
        <p:nvGrpSpPr>
          <p:cNvPr id="3" name="Group 94"/>
          <p:cNvGrpSpPr>
            <a:grpSpLocks/>
          </p:cNvGrpSpPr>
          <p:nvPr/>
        </p:nvGrpSpPr>
        <p:grpSpPr bwMode="auto">
          <a:xfrm>
            <a:off x="5608638" y="2468563"/>
            <a:ext cx="1101725" cy="2305050"/>
            <a:chOff x="3533" y="684"/>
            <a:chExt cx="694" cy="1452"/>
          </a:xfrm>
        </p:grpSpPr>
        <p:pic>
          <p:nvPicPr>
            <p:cNvPr id="74842" name="Picture 95" descr="E13Dlx hsp68 LacZ-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78" t="771" r="28073" b="2592"/>
            <a:stretch>
              <a:fillRect/>
            </a:stretch>
          </p:blipFill>
          <p:spPr bwMode="auto">
            <a:xfrm flipH="1">
              <a:off x="3582" y="684"/>
              <a:ext cx="645" cy="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843" name="Line 90"/>
            <p:cNvSpPr>
              <a:spLocks noChangeShapeType="1"/>
            </p:cNvSpPr>
            <p:nvPr/>
          </p:nvSpPr>
          <p:spPr bwMode="auto">
            <a:xfrm flipH="1">
              <a:off x="3533" y="1652"/>
              <a:ext cx="339" cy="4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44" name="Line 97"/>
            <p:cNvSpPr>
              <a:spLocks noChangeShapeType="1"/>
            </p:cNvSpPr>
            <p:nvPr/>
          </p:nvSpPr>
          <p:spPr bwMode="auto">
            <a:xfrm flipH="1">
              <a:off x="3969" y="1072"/>
              <a:ext cx="97" cy="4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98"/>
          <p:cNvGrpSpPr>
            <a:grpSpLocks/>
          </p:cNvGrpSpPr>
          <p:nvPr/>
        </p:nvGrpSpPr>
        <p:grpSpPr bwMode="auto">
          <a:xfrm>
            <a:off x="4418013" y="2470150"/>
            <a:ext cx="1184275" cy="2265363"/>
            <a:chOff x="2783" y="685"/>
            <a:chExt cx="746" cy="1427"/>
          </a:xfrm>
        </p:grpSpPr>
        <p:pic>
          <p:nvPicPr>
            <p:cNvPr id="74839" name="Picture 99" descr="E14Dlx hsp68 LacZ00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89" t="10608" r="28084" b="4462"/>
            <a:stretch>
              <a:fillRect/>
            </a:stretch>
          </p:blipFill>
          <p:spPr bwMode="auto">
            <a:xfrm>
              <a:off x="2783" y="685"/>
              <a:ext cx="746" cy="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840" name="Line 90"/>
            <p:cNvSpPr>
              <a:spLocks noChangeShapeType="1"/>
            </p:cNvSpPr>
            <p:nvPr/>
          </p:nvSpPr>
          <p:spPr bwMode="auto">
            <a:xfrm>
              <a:off x="3146" y="1604"/>
              <a:ext cx="266" cy="5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41" name="Line 101"/>
            <p:cNvSpPr>
              <a:spLocks noChangeShapeType="1"/>
            </p:cNvSpPr>
            <p:nvPr/>
          </p:nvSpPr>
          <p:spPr bwMode="auto">
            <a:xfrm flipH="1">
              <a:off x="3267" y="1047"/>
              <a:ext cx="97" cy="4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4837" name="AutoShape 52"/>
          <p:cNvSpPr>
            <a:spLocks noChangeArrowheads="1"/>
          </p:cNvSpPr>
          <p:nvPr/>
        </p:nvSpPr>
        <p:spPr bwMode="auto">
          <a:xfrm rot="10800000" flipV="1">
            <a:off x="2420938" y="4687888"/>
            <a:ext cx="69850" cy="323850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74838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19412" b="9375"/>
          <a:stretch>
            <a:fillRect/>
          </a:stretch>
        </p:blipFill>
        <p:spPr bwMode="auto">
          <a:xfrm>
            <a:off x="7661275" y="2471738"/>
            <a:ext cx="13271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130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431800"/>
            <a:ext cx="6723063" cy="595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076325" y="68263"/>
            <a:ext cx="69897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p300 is a good predictor of enhancers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6186488" y="6572250"/>
            <a:ext cx="29178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1200" b="1"/>
              <a:t>Visel A. et al. </a:t>
            </a:r>
            <a:r>
              <a:rPr lang="en-US" altLang="en-US" sz="1200" b="1" i="1"/>
              <a:t>Nature </a:t>
            </a:r>
            <a:r>
              <a:rPr lang="en-US" altLang="en-US" sz="1200" b="1"/>
              <a:t>2009, 457: 854-8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3522663" y="165100"/>
            <a:ext cx="20050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Enhancers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6684963" y="3157538"/>
            <a:ext cx="1074737" cy="423862"/>
          </a:xfrm>
          <a:prstGeom prst="rect">
            <a:avLst/>
          </a:prstGeom>
          <a:solidFill>
            <a:srgbClr val="00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Promoter</a:t>
            </a:r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 flipH="1">
            <a:off x="304800" y="3581400"/>
            <a:ext cx="63801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7759700" y="3157538"/>
            <a:ext cx="1266825" cy="42386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Gene A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806575" y="3101975"/>
            <a:ext cx="5416550" cy="1863725"/>
            <a:chOff x="243" y="1954"/>
            <a:chExt cx="3412" cy="1174"/>
          </a:xfrm>
        </p:grpSpPr>
        <p:sp>
          <p:nvSpPr>
            <p:cNvPr id="11281" name="Rectangle 7"/>
            <p:cNvSpPr>
              <a:spLocks noChangeArrowheads="1"/>
            </p:cNvSpPr>
            <p:nvPr/>
          </p:nvSpPr>
          <p:spPr bwMode="auto">
            <a:xfrm>
              <a:off x="291" y="1966"/>
              <a:ext cx="484" cy="29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b="1"/>
                <a:t>limb</a:t>
              </a:r>
            </a:p>
          </p:txBody>
        </p:sp>
        <p:cxnSp>
          <p:nvCxnSpPr>
            <p:cNvPr id="11282" name="AutoShape 8"/>
            <p:cNvCxnSpPr>
              <a:cxnSpLocks noChangeShapeType="1"/>
              <a:stCxn id="11281" idx="0"/>
              <a:endCxn id="11267" idx="0"/>
            </p:cNvCxnSpPr>
            <p:nvPr/>
          </p:nvCxnSpPr>
          <p:spPr bwMode="auto">
            <a:xfrm rot="5400000" flipV="1">
              <a:off x="2082" y="405"/>
              <a:ext cx="23" cy="3122"/>
            </a:xfrm>
            <a:prstGeom prst="curvedConnector3">
              <a:avLst>
                <a:gd name="adj1" fmla="val -573912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1283" name="Picture 9" descr="SALL1-D5_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154" b="2545"/>
            <a:stretch>
              <a:fillRect/>
            </a:stretch>
          </p:blipFill>
          <p:spPr bwMode="auto">
            <a:xfrm>
              <a:off x="243" y="2354"/>
              <a:ext cx="583" cy="77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71" name="Picture 10" descr="SALL1-Insitu_E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1568450"/>
            <a:ext cx="1298575" cy="1552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687763" y="2928938"/>
            <a:ext cx="2189162" cy="1998662"/>
            <a:chOff x="1428" y="1845"/>
            <a:chExt cx="1379" cy="1259"/>
          </a:xfrm>
        </p:grpSpPr>
        <p:pic>
          <p:nvPicPr>
            <p:cNvPr id="11278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3" y="2354"/>
              <a:ext cx="516" cy="7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79" name="Rectangle 13"/>
            <p:cNvSpPr>
              <a:spLocks noChangeArrowheads="1"/>
            </p:cNvSpPr>
            <p:nvPr/>
          </p:nvSpPr>
          <p:spPr bwMode="auto">
            <a:xfrm>
              <a:off x="1428" y="1966"/>
              <a:ext cx="484" cy="29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</a:pPr>
              <a:r>
                <a:rPr lang="en-US" altLang="en-US" b="1"/>
                <a:t>neural</a:t>
              </a:r>
            </a:p>
            <a:p>
              <a:pPr algn="ctr" eaLnBrk="1" hangingPunct="1">
                <a:lnSpc>
                  <a:spcPct val="70000"/>
                </a:lnSpc>
              </a:pPr>
              <a:r>
                <a:rPr lang="en-US" altLang="en-US" b="1"/>
                <a:t>tube</a:t>
              </a:r>
            </a:p>
          </p:txBody>
        </p:sp>
        <p:cxnSp>
          <p:nvCxnSpPr>
            <p:cNvPr id="11280" name="AutoShape 14"/>
            <p:cNvCxnSpPr>
              <a:cxnSpLocks noChangeShapeType="1"/>
              <a:stCxn id="11279" idx="0"/>
            </p:cNvCxnSpPr>
            <p:nvPr/>
          </p:nvCxnSpPr>
          <p:spPr bwMode="auto">
            <a:xfrm rot="-5400000">
              <a:off x="2184" y="1331"/>
              <a:ext cx="109" cy="1137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5416550" y="2968625"/>
            <a:ext cx="1076325" cy="1984375"/>
            <a:chOff x="2517" y="1870"/>
            <a:chExt cx="678" cy="1250"/>
          </a:xfrm>
        </p:grpSpPr>
        <p:pic>
          <p:nvPicPr>
            <p:cNvPr id="11275" name="Picture 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" y="2354"/>
              <a:ext cx="538" cy="76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76" name="Rectangle 17"/>
            <p:cNvSpPr>
              <a:spLocks noChangeArrowheads="1"/>
            </p:cNvSpPr>
            <p:nvPr/>
          </p:nvSpPr>
          <p:spPr bwMode="auto">
            <a:xfrm>
              <a:off x="2541" y="1943"/>
              <a:ext cx="484" cy="29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b="1"/>
                <a:t>brain</a:t>
              </a:r>
            </a:p>
          </p:txBody>
        </p:sp>
        <p:cxnSp>
          <p:nvCxnSpPr>
            <p:cNvPr id="11277" name="AutoShape 18"/>
            <p:cNvCxnSpPr>
              <a:cxnSpLocks noChangeShapeType="1"/>
              <a:stCxn id="11276" idx="0"/>
            </p:cNvCxnSpPr>
            <p:nvPr/>
          </p:nvCxnSpPr>
          <p:spPr bwMode="auto">
            <a:xfrm rot="-5400000">
              <a:off x="2958" y="1695"/>
              <a:ext cx="61" cy="412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8217" name="Text Box 25"/>
          <p:cNvSpPr txBox="1">
            <a:spLocks noChangeArrowheads="1"/>
          </p:cNvSpPr>
          <p:nvPr/>
        </p:nvSpPr>
        <p:spPr bwMode="auto">
          <a:xfrm>
            <a:off x="2382838" y="5118100"/>
            <a:ext cx="34178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/>
              <a:t>Enhancers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7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3"/>
          <p:cNvGrpSpPr>
            <a:grpSpLocks/>
          </p:cNvGrpSpPr>
          <p:nvPr/>
        </p:nvGrpSpPr>
        <p:grpSpPr bwMode="auto">
          <a:xfrm>
            <a:off x="2074863" y="4748213"/>
            <a:ext cx="382587" cy="255587"/>
            <a:chOff x="1332" y="2991"/>
            <a:chExt cx="217" cy="145"/>
          </a:xfrm>
        </p:grpSpPr>
        <p:sp>
          <p:nvSpPr>
            <p:cNvPr id="76901" name="Oval 89"/>
            <p:cNvSpPr>
              <a:spLocks noChangeArrowheads="1"/>
            </p:cNvSpPr>
            <p:nvPr/>
          </p:nvSpPr>
          <p:spPr bwMode="auto">
            <a:xfrm>
              <a:off x="1332" y="2991"/>
              <a:ext cx="48" cy="145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6902" name="Oval 89"/>
            <p:cNvSpPr>
              <a:spLocks noChangeArrowheads="1"/>
            </p:cNvSpPr>
            <p:nvPr/>
          </p:nvSpPr>
          <p:spPr bwMode="auto">
            <a:xfrm>
              <a:off x="1501" y="2991"/>
              <a:ext cx="48" cy="145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76803" name="Line 4"/>
          <p:cNvSpPr>
            <a:spLocks noChangeShapeType="1"/>
          </p:cNvSpPr>
          <p:nvPr/>
        </p:nvSpPr>
        <p:spPr bwMode="auto">
          <a:xfrm>
            <a:off x="161925" y="4860925"/>
            <a:ext cx="8775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4" name="Text Box 5"/>
          <p:cNvSpPr txBox="1">
            <a:spLocks noChangeArrowheads="1"/>
          </p:cNvSpPr>
          <p:nvPr/>
        </p:nvSpPr>
        <p:spPr bwMode="auto">
          <a:xfrm>
            <a:off x="7432675" y="4338638"/>
            <a:ext cx="1095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i="1">
                <a:solidFill>
                  <a:srgbClr val="FF0000"/>
                </a:solidFill>
                <a:cs typeface="Arial" charset="0"/>
              </a:rPr>
              <a:t>DLX6</a:t>
            </a:r>
          </a:p>
        </p:txBody>
      </p:sp>
      <p:sp>
        <p:nvSpPr>
          <p:cNvPr id="76805" name="AutoShape 8"/>
          <p:cNvSpPr>
            <a:spLocks noChangeArrowheads="1"/>
          </p:cNvSpPr>
          <p:nvPr/>
        </p:nvSpPr>
        <p:spPr bwMode="auto">
          <a:xfrm rot="10800000" flipH="1" flipV="1">
            <a:off x="8521700" y="4667250"/>
            <a:ext cx="82550" cy="382588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06" name="Oval 88"/>
          <p:cNvSpPr>
            <a:spLocks noChangeArrowheads="1"/>
          </p:cNvSpPr>
          <p:nvPr/>
        </p:nvSpPr>
        <p:spPr bwMode="auto">
          <a:xfrm>
            <a:off x="6019800" y="4743450"/>
            <a:ext cx="76200" cy="23018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07" name="Line 90"/>
          <p:cNvSpPr>
            <a:spLocks noChangeShapeType="1"/>
          </p:cNvSpPr>
          <p:nvPr/>
        </p:nvSpPr>
        <p:spPr bwMode="auto">
          <a:xfrm flipH="1">
            <a:off x="4918075" y="4973638"/>
            <a:ext cx="498475" cy="84455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8" name="Line 91"/>
          <p:cNvSpPr>
            <a:spLocks noChangeShapeType="1"/>
          </p:cNvSpPr>
          <p:nvPr/>
        </p:nvSpPr>
        <p:spPr bwMode="auto">
          <a:xfrm>
            <a:off x="5619750" y="5024438"/>
            <a:ext cx="114300" cy="6858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9" name="Line 138"/>
          <p:cNvSpPr>
            <a:spLocks noChangeShapeType="1"/>
          </p:cNvSpPr>
          <p:nvPr/>
        </p:nvSpPr>
        <p:spPr bwMode="auto">
          <a:xfrm flipH="1" flipV="1">
            <a:off x="4889500" y="5862638"/>
            <a:ext cx="115888" cy="1539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10" name="Text Box 144"/>
          <p:cNvSpPr txBox="1">
            <a:spLocks noChangeArrowheads="1"/>
          </p:cNvSpPr>
          <p:nvPr/>
        </p:nvSpPr>
        <p:spPr bwMode="auto">
          <a:xfrm>
            <a:off x="7543800" y="6472238"/>
            <a:ext cx="15224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600" b="1" i="1">
                <a:latin typeface="Helvetica" pitchFamily="34" charset="0"/>
              </a:rPr>
              <a:t>dlx5 in situ</a:t>
            </a:r>
          </a:p>
        </p:txBody>
      </p:sp>
      <p:sp>
        <p:nvSpPr>
          <p:cNvPr id="76811" name="AutoShape 8"/>
          <p:cNvSpPr>
            <a:spLocks noChangeArrowheads="1"/>
          </p:cNvSpPr>
          <p:nvPr/>
        </p:nvSpPr>
        <p:spPr bwMode="auto">
          <a:xfrm rot="10800000" flipV="1">
            <a:off x="8067675" y="4681538"/>
            <a:ext cx="93663" cy="382587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12" name="AutoShape 8"/>
          <p:cNvSpPr>
            <a:spLocks noChangeArrowheads="1"/>
          </p:cNvSpPr>
          <p:nvPr/>
        </p:nvSpPr>
        <p:spPr bwMode="auto">
          <a:xfrm rot="10800000" flipH="1" flipV="1">
            <a:off x="6286500" y="4679950"/>
            <a:ext cx="76200" cy="382588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00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7" name="AutoShape 52"/>
          <p:cNvSpPr>
            <a:spLocks noChangeArrowheads="1"/>
          </p:cNvSpPr>
          <p:nvPr/>
        </p:nvSpPr>
        <p:spPr bwMode="auto">
          <a:xfrm rot="10800000" flipH="1" flipV="1">
            <a:off x="2782888" y="4700588"/>
            <a:ext cx="61912" cy="323850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6814" name="Text Box 5"/>
          <p:cNvSpPr txBox="1">
            <a:spLocks noChangeArrowheads="1"/>
          </p:cNvSpPr>
          <p:nvPr/>
        </p:nvSpPr>
        <p:spPr bwMode="auto">
          <a:xfrm>
            <a:off x="8277225" y="4338638"/>
            <a:ext cx="8270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i="1">
                <a:solidFill>
                  <a:srgbClr val="FF0000"/>
                </a:solidFill>
                <a:cs typeface="Arial" charset="0"/>
              </a:rPr>
              <a:t>DLX5</a:t>
            </a:r>
          </a:p>
        </p:txBody>
      </p:sp>
      <p:sp>
        <p:nvSpPr>
          <p:cNvPr id="76815" name="Text Box 5"/>
          <p:cNvSpPr txBox="1">
            <a:spLocks noChangeArrowheads="1"/>
          </p:cNvSpPr>
          <p:nvPr/>
        </p:nvSpPr>
        <p:spPr bwMode="auto">
          <a:xfrm>
            <a:off x="5943600" y="4338638"/>
            <a:ext cx="1095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i="1">
                <a:solidFill>
                  <a:srgbClr val="00CC99"/>
                </a:solidFill>
                <a:cs typeface="Arial" charset="0"/>
              </a:rPr>
              <a:t>DSS1</a:t>
            </a:r>
          </a:p>
        </p:txBody>
      </p:sp>
      <p:sp>
        <p:nvSpPr>
          <p:cNvPr id="117" name="Text Box 5"/>
          <p:cNvSpPr txBox="1">
            <a:spLocks noChangeArrowheads="1"/>
          </p:cNvSpPr>
          <p:nvPr/>
        </p:nvSpPr>
        <p:spPr bwMode="auto">
          <a:xfrm>
            <a:off x="2690813" y="4314825"/>
            <a:ext cx="1409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>
                <a:solidFill>
                  <a:schemeClr val="accent6"/>
                </a:solidFill>
                <a:cs typeface="Arial" charset="0"/>
              </a:rPr>
              <a:t>SLC25A13</a:t>
            </a:r>
          </a:p>
        </p:txBody>
      </p:sp>
      <p:sp>
        <p:nvSpPr>
          <p:cNvPr id="76817" name="Text Box 5"/>
          <p:cNvSpPr txBox="1">
            <a:spLocks noChangeArrowheads="1"/>
          </p:cNvSpPr>
          <p:nvPr/>
        </p:nvSpPr>
        <p:spPr bwMode="auto">
          <a:xfrm>
            <a:off x="876300" y="4300538"/>
            <a:ext cx="1409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i="1">
                <a:solidFill>
                  <a:srgbClr val="FF6600"/>
                </a:solidFill>
                <a:cs typeface="Arial" charset="0"/>
              </a:rPr>
              <a:t>DYNC1I1</a:t>
            </a:r>
          </a:p>
        </p:txBody>
      </p:sp>
      <p:pic>
        <p:nvPicPr>
          <p:cNvPr id="76818" name="Picture 5" descr="ZDB-IMAGE-060130-1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03" t="27165" r="8965" b="44476"/>
          <a:stretch>
            <a:fillRect/>
          </a:stretch>
        </p:blipFill>
        <p:spPr bwMode="auto">
          <a:xfrm>
            <a:off x="7581900" y="5516563"/>
            <a:ext cx="1366838" cy="993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19" name="Rectangle 121"/>
          <p:cNvSpPr>
            <a:spLocks noChangeArrowheads="1"/>
          </p:cNvSpPr>
          <p:nvPr/>
        </p:nvSpPr>
        <p:spPr bwMode="auto">
          <a:xfrm>
            <a:off x="7858125" y="5780088"/>
            <a:ext cx="33813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800" b="1">
                <a:latin typeface="Times New Roman" pitchFamily="18" charset="0"/>
                <a:cs typeface="Times New Roman" pitchFamily="18" charset="0"/>
              </a:rPr>
              <a:t>OV</a:t>
            </a:r>
          </a:p>
        </p:txBody>
      </p:sp>
      <p:sp>
        <p:nvSpPr>
          <p:cNvPr id="76820" name="Rectangle 123"/>
          <p:cNvSpPr>
            <a:spLocks noChangeArrowheads="1"/>
          </p:cNvSpPr>
          <p:nvPr/>
        </p:nvSpPr>
        <p:spPr bwMode="auto">
          <a:xfrm>
            <a:off x="7772400" y="6207125"/>
            <a:ext cx="3095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800" b="1">
                <a:latin typeface="Times New Roman" pitchFamily="18" charset="0"/>
                <a:cs typeface="Times New Roman" pitchFamily="18" charset="0"/>
              </a:rPr>
              <a:t>PF</a:t>
            </a:r>
          </a:p>
        </p:txBody>
      </p:sp>
      <p:sp>
        <p:nvSpPr>
          <p:cNvPr id="76821" name="Rectangle 127"/>
          <p:cNvSpPr>
            <a:spLocks noChangeArrowheads="1"/>
          </p:cNvSpPr>
          <p:nvPr/>
        </p:nvSpPr>
        <p:spPr bwMode="auto">
          <a:xfrm>
            <a:off x="8483600" y="6245225"/>
            <a:ext cx="3270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800" b="1">
                <a:latin typeface="Times New Roman" pitchFamily="18" charset="0"/>
                <a:cs typeface="Times New Roman" pitchFamily="18" charset="0"/>
              </a:rPr>
              <a:t>BA</a:t>
            </a:r>
          </a:p>
        </p:txBody>
      </p:sp>
      <p:sp>
        <p:nvSpPr>
          <p:cNvPr id="76822" name="Rectangle 128"/>
          <p:cNvSpPr>
            <a:spLocks noChangeArrowheads="1"/>
          </p:cNvSpPr>
          <p:nvPr/>
        </p:nvSpPr>
        <p:spPr bwMode="auto">
          <a:xfrm>
            <a:off x="8516938" y="5630863"/>
            <a:ext cx="33337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800" b="1">
                <a:latin typeface="Times New Roman" pitchFamily="18" charset="0"/>
                <a:cs typeface="Times New Roman" pitchFamily="18" charset="0"/>
              </a:rPr>
              <a:t>OB</a:t>
            </a:r>
          </a:p>
        </p:txBody>
      </p:sp>
      <p:sp>
        <p:nvSpPr>
          <p:cNvPr id="76823" name="Rectangle 129"/>
          <p:cNvSpPr>
            <a:spLocks noChangeArrowheads="1"/>
          </p:cNvSpPr>
          <p:nvPr/>
        </p:nvSpPr>
        <p:spPr bwMode="auto">
          <a:xfrm>
            <a:off x="8286750" y="5822950"/>
            <a:ext cx="33178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800" b="1">
                <a:latin typeface="Times New Roman" pitchFamily="18" charset="0"/>
                <a:cs typeface="Times New Roman" pitchFamily="18" charset="0"/>
              </a:rPr>
              <a:t>DC</a:t>
            </a:r>
          </a:p>
        </p:txBody>
      </p:sp>
      <p:sp>
        <p:nvSpPr>
          <p:cNvPr id="76824" name="Rectangle 130"/>
          <p:cNvSpPr>
            <a:spLocks noChangeArrowheads="1"/>
          </p:cNvSpPr>
          <p:nvPr/>
        </p:nvSpPr>
        <p:spPr bwMode="auto">
          <a:xfrm>
            <a:off x="8716963" y="5988050"/>
            <a:ext cx="325437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800" b="1">
                <a:latin typeface="Times New Roman" pitchFamily="18" charset="0"/>
                <a:cs typeface="Times New Roman" pitchFamily="18" charset="0"/>
              </a:rPr>
              <a:t>TC</a:t>
            </a:r>
          </a:p>
        </p:txBody>
      </p:sp>
      <p:sp>
        <p:nvSpPr>
          <p:cNvPr id="76825" name="Rectangle 131"/>
          <p:cNvSpPr>
            <a:spLocks noChangeArrowheads="1"/>
          </p:cNvSpPr>
          <p:nvPr/>
        </p:nvSpPr>
        <p:spPr bwMode="auto">
          <a:xfrm>
            <a:off x="7543800" y="5489575"/>
            <a:ext cx="43338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800" b="1">
                <a:latin typeface="Times New Roman" pitchFamily="18" charset="0"/>
                <a:cs typeface="Times New Roman" pitchFamily="18" charset="0"/>
              </a:rPr>
              <a:t>48hpf</a:t>
            </a:r>
          </a:p>
        </p:txBody>
      </p:sp>
      <p:sp>
        <p:nvSpPr>
          <p:cNvPr id="76826" name="Oval 89"/>
          <p:cNvSpPr>
            <a:spLocks noChangeArrowheads="1"/>
          </p:cNvSpPr>
          <p:nvPr/>
        </p:nvSpPr>
        <p:spPr bwMode="auto">
          <a:xfrm>
            <a:off x="3113088" y="4757738"/>
            <a:ext cx="76200" cy="2301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27" name="Oval 88"/>
          <p:cNvSpPr>
            <a:spLocks noChangeArrowheads="1"/>
          </p:cNvSpPr>
          <p:nvPr/>
        </p:nvSpPr>
        <p:spPr bwMode="auto">
          <a:xfrm>
            <a:off x="5562600" y="4748213"/>
            <a:ext cx="76200" cy="2301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28" name="Oval 88"/>
          <p:cNvSpPr>
            <a:spLocks noChangeArrowheads="1"/>
          </p:cNvSpPr>
          <p:nvPr/>
        </p:nvSpPr>
        <p:spPr bwMode="auto">
          <a:xfrm>
            <a:off x="5372100" y="4748213"/>
            <a:ext cx="76200" cy="2301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7682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75" y="5748338"/>
            <a:ext cx="896938" cy="7239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0" y="5748338"/>
            <a:ext cx="1054100" cy="7239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5741988"/>
            <a:ext cx="962025" cy="7239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32" name="Line 145"/>
          <p:cNvSpPr>
            <a:spLocks noChangeShapeType="1"/>
          </p:cNvSpPr>
          <p:nvPr/>
        </p:nvSpPr>
        <p:spPr bwMode="auto">
          <a:xfrm flipH="1" flipV="1">
            <a:off x="4879975" y="6280150"/>
            <a:ext cx="115888" cy="1539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33" name="Line 145"/>
          <p:cNvSpPr>
            <a:spLocks noChangeShapeType="1"/>
          </p:cNvSpPr>
          <p:nvPr/>
        </p:nvSpPr>
        <p:spPr bwMode="auto">
          <a:xfrm flipH="1" flipV="1">
            <a:off x="5857875" y="6224588"/>
            <a:ext cx="115888" cy="1539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34" name="Line 145"/>
          <p:cNvSpPr>
            <a:spLocks noChangeShapeType="1"/>
          </p:cNvSpPr>
          <p:nvPr/>
        </p:nvSpPr>
        <p:spPr bwMode="auto">
          <a:xfrm flipH="1" flipV="1">
            <a:off x="3314700" y="6167438"/>
            <a:ext cx="115888" cy="1539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35" name="Line 90"/>
          <p:cNvSpPr>
            <a:spLocks noChangeShapeType="1"/>
          </p:cNvSpPr>
          <p:nvPr/>
        </p:nvSpPr>
        <p:spPr bwMode="auto">
          <a:xfrm>
            <a:off x="3140075" y="5011738"/>
            <a:ext cx="11113" cy="65405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683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6" b="17390"/>
          <a:stretch>
            <a:fillRect/>
          </a:stretch>
        </p:blipFill>
        <p:spPr bwMode="auto">
          <a:xfrm>
            <a:off x="6248400" y="5748338"/>
            <a:ext cx="876300" cy="7239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37" name="Line 145"/>
          <p:cNvSpPr>
            <a:spLocks noChangeShapeType="1"/>
          </p:cNvSpPr>
          <p:nvPr/>
        </p:nvSpPr>
        <p:spPr bwMode="auto">
          <a:xfrm>
            <a:off x="6865938" y="5938838"/>
            <a:ext cx="87312" cy="1095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38" name="Line 91"/>
          <p:cNvSpPr>
            <a:spLocks noChangeShapeType="1"/>
          </p:cNvSpPr>
          <p:nvPr/>
        </p:nvSpPr>
        <p:spPr bwMode="auto">
          <a:xfrm>
            <a:off x="6076950" y="5005388"/>
            <a:ext cx="552450" cy="70485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39" name="Rectangle 162"/>
          <p:cNvSpPr>
            <a:spLocks noChangeArrowheads="1"/>
          </p:cNvSpPr>
          <p:nvPr/>
        </p:nvSpPr>
        <p:spPr bwMode="auto">
          <a:xfrm>
            <a:off x="2876550" y="6472238"/>
            <a:ext cx="882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 b="1">
                <a:latin typeface="Helvetica" pitchFamily="34" charset="0"/>
                <a:cs typeface="Times New Roman" pitchFamily="18" charset="0"/>
              </a:rPr>
              <a:t>Otic vesicle</a:t>
            </a:r>
            <a:endParaRPr lang="en-US" altLang="en-US" sz="1000" b="1">
              <a:latin typeface="Helvetica" pitchFamily="34" charset="0"/>
            </a:endParaRPr>
          </a:p>
        </p:txBody>
      </p:sp>
      <p:sp>
        <p:nvSpPr>
          <p:cNvPr id="76840" name="Rectangle 165"/>
          <p:cNvSpPr>
            <a:spLocks noChangeArrowheads="1"/>
          </p:cNvSpPr>
          <p:nvPr/>
        </p:nvSpPr>
        <p:spPr bwMode="auto">
          <a:xfrm>
            <a:off x="4100513" y="6472238"/>
            <a:ext cx="10620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 b="1">
                <a:latin typeface="Helvetica" pitchFamily="34" charset="0"/>
                <a:cs typeface="Times New Roman" pitchFamily="18" charset="0"/>
              </a:rPr>
              <a:t>Branchial arch</a:t>
            </a:r>
            <a:endParaRPr lang="en-US" altLang="en-US" sz="1000" b="1">
              <a:latin typeface="Helvetica" pitchFamily="34" charset="0"/>
            </a:endParaRPr>
          </a:p>
        </p:txBody>
      </p:sp>
      <p:sp>
        <p:nvSpPr>
          <p:cNvPr id="76841" name="Rectangle 166"/>
          <p:cNvSpPr>
            <a:spLocks noChangeArrowheads="1"/>
          </p:cNvSpPr>
          <p:nvPr/>
        </p:nvSpPr>
        <p:spPr bwMode="auto">
          <a:xfrm>
            <a:off x="5205413" y="6472238"/>
            <a:ext cx="10620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 b="1">
                <a:latin typeface="Helvetica" pitchFamily="34" charset="0"/>
                <a:cs typeface="Times New Roman" pitchFamily="18" charset="0"/>
              </a:rPr>
              <a:t>Branchial arch</a:t>
            </a:r>
            <a:endParaRPr lang="en-US" altLang="en-US" sz="1000" b="1">
              <a:latin typeface="Helvetica" pitchFamily="34" charset="0"/>
            </a:endParaRPr>
          </a:p>
        </p:txBody>
      </p:sp>
      <p:sp>
        <p:nvSpPr>
          <p:cNvPr id="76842" name="Rectangle 167"/>
          <p:cNvSpPr>
            <a:spLocks noChangeArrowheads="1"/>
          </p:cNvSpPr>
          <p:nvPr/>
        </p:nvSpPr>
        <p:spPr bwMode="auto">
          <a:xfrm>
            <a:off x="6184900" y="6472238"/>
            <a:ext cx="10398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 b="1">
                <a:latin typeface="Helvetica" pitchFamily="34" charset="0"/>
                <a:cs typeface="Times New Roman" pitchFamily="18" charset="0"/>
              </a:rPr>
              <a:t>Olfactory bulb</a:t>
            </a:r>
            <a:endParaRPr lang="en-US" altLang="en-US" sz="1000" b="1">
              <a:latin typeface="Helvetica" pitchFamily="34" charset="0"/>
            </a:endParaRPr>
          </a:p>
        </p:txBody>
      </p:sp>
      <p:sp>
        <p:nvSpPr>
          <p:cNvPr id="76843" name="Rectangle 177"/>
          <p:cNvSpPr>
            <a:spLocks noChangeArrowheads="1"/>
          </p:cNvSpPr>
          <p:nvPr/>
        </p:nvSpPr>
        <p:spPr bwMode="auto">
          <a:xfrm>
            <a:off x="3448050" y="6275388"/>
            <a:ext cx="4333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48hpf</a:t>
            </a:r>
          </a:p>
        </p:txBody>
      </p:sp>
      <p:sp>
        <p:nvSpPr>
          <p:cNvPr id="76844" name="Rectangle 178"/>
          <p:cNvSpPr>
            <a:spLocks noChangeArrowheads="1"/>
          </p:cNvSpPr>
          <p:nvPr/>
        </p:nvSpPr>
        <p:spPr bwMode="auto">
          <a:xfrm>
            <a:off x="4067175" y="6294438"/>
            <a:ext cx="4333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48hpf</a:t>
            </a:r>
          </a:p>
        </p:txBody>
      </p:sp>
      <p:sp>
        <p:nvSpPr>
          <p:cNvPr id="76845" name="Rectangle 179"/>
          <p:cNvSpPr>
            <a:spLocks noChangeArrowheads="1"/>
          </p:cNvSpPr>
          <p:nvPr/>
        </p:nvSpPr>
        <p:spPr bwMode="auto">
          <a:xfrm>
            <a:off x="5219700" y="6294438"/>
            <a:ext cx="4333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48hpf</a:t>
            </a:r>
          </a:p>
        </p:txBody>
      </p:sp>
      <p:sp>
        <p:nvSpPr>
          <p:cNvPr id="76846" name="Rectangle 180"/>
          <p:cNvSpPr>
            <a:spLocks noChangeArrowheads="1"/>
          </p:cNvSpPr>
          <p:nvPr/>
        </p:nvSpPr>
        <p:spPr bwMode="auto">
          <a:xfrm>
            <a:off x="6181725" y="6291263"/>
            <a:ext cx="4333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48hpf</a:t>
            </a:r>
          </a:p>
        </p:txBody>
      </p:sp>
      <p:sp>
        <p:nvSpPr>
          <p:cNvPr id="76847" name="Rectangle 99"/>
          <p:cNvSpPr>
            <a:spLocks noChangeArrowheads="1"/>
          </p:cNvSpPr>
          <p:nvPr/>
        </p:nvSpPr>
        <p:spPr bwMode="auto">
          <a:xfrm>
            <a:off x="8720138" y="4779963"/>
            <a:ext cx="38100" cy="1555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48" name="Rectangle 99"/>
          <p:cNvSpPr>
            <a:spLocks noChangeArrowheads="1"/>
          </p:cNvSpPr>
          <p:nvPr/>
        </p:nvSpPr>
        <p:spPr bwMode="auto">
          <a:xfrm>
            <a:off x="7989888" y="4781550"/>
            <a:ext cx="38100" cy="1555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49" name="Rectangle 99"/>
          <p:cNvSpPr>
            <a:spLocks noChangeArrowheads="1"/>
          </p:cNvSpPr>
          <p:nvPr/>
        </p:nvSpPr>
        <p:spPr bwMode="auto">
          <a:xfrm>
            <a:off x="8643938" y="4781550"/>
            <a:ext cx="38100" cy="1555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50" name="Rectangle 99"/>
          <p:cNvSpPr>
            <a:spLocks noChangeArrowheads="1"/>
          </p:cNvSpPr>
          <p:nvPr/>
        </p:nvSpPr>
        <p:spPr bwMode="auto">
          <a:xfrm>
            <a:off x="7913688" y="4781550"/>
            <a:ext cx="38100" cy="1555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51" name="Rectangle 99"/>
          <p:cNvSpPr>
            <a:spLocks noChangeArrowheads="1"/>
          </p:cNvSpPr>
          <p:nvPr/>
        </p:nvSpPr>
        <p:spPr bwMode="auto">
          <a:xfrm>
            <a:off x="7875588" y="4781550"/>
            <a:ext cx="38100" cy="1555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52" name="Rectangle 99"/>
          <p:cNvSpPr>
            <a:spLocks noChangeArrowheads="1"/>
          </p:cNvSpPr>
          <p:nvPr/>
        </p:nvSpPr>
        <p:spPr bwMode="auto">
          <a:xfrm>
            <a:off x="6491288" y="4781550"/>
            <a:ext cx="38100" cy="155575"/>
          </a:xfrm>
          <a:prstGeom prst="rect">
            <a:avLst/>
          </a:prstGeom>
          <a:solidFill>
            <a:srgbClr val="00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53" name="Rectangle 99"/>
          <p:cNvSpPr>
            <a:spLocks noChangeArrowheads="1"/>
          </p:cNvSpPr>
          <p:nvPr/>
        </p:nvSpPr>
        <p:spPr bwMode="auto">
          <a:xfrm>
            <a:off x="6415088" y="4781550"/>
            <a:ext cx="38100" cy="155575"/>
          </a:xfrm>
          <a:prstGeom prst="rect">
            <a:avLst/>
          </a:prstGeom>
          <a:solidFill>
            <a:srgbClr val="00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54" name="Rectangle 99"/>
          <p:cNvSpPr>
            <a:spLocks noChangeArrowheads="1"/>
          </p:cNvSpPr>
          <p:nvPr/>
        </p:nvSpPr>
        <p:spPr bwMode="auto">
          <a:xfrm>
            <a:off x="4071938" y="4779963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55" name="Rectangle 99"/>
          <p:cNvSpPr>
            <a:spLocks noChangeArrowheads="1"/>
          </p:cNvSpPr>
          <p:nvPr/>
        </p:nvSpPr>
        <p:spPr bwMode="auto">
          <a:xfrm>
            <a:off x="3995738" y="4779963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56" name="Rectangle 99"/>
          <p:cNvSpPr>
            <a:spLocks noChangeArrowheads="1"/>
          </p:cNvSpPr>
          <p:nvPr/>
        </p:nvSpPr>
        <p:spPr bwMode="auto">
          <a:xfrm>
            <a:off x="3917950" y="4781550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57" name="Rectangle 99"/>
          <p:cNvSpPr>
            <a:spLocks noChangeArrowheads="1"/>
          </p:cNvSpPr>
          <p:nvPr/>
        </p:nvSpPr>
        <p:spPr bwMode="auto">
          <a:xfrm>
            <a:off x="3841750" y="4781550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58" name="Rectangle 99"/>
          <p:cNvSpPr>
            <a:spLocks noChangeArrowheads="1"/>
          </p:cNvSpPr>
          <p:nvPr/>
        </p:nvSpPr>
        <p:spPr bwMode="auto">
          <a:xfrm>
            <a:off x="3765550" y="4781550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59" name="Rectangle 99"/>
          <p:cNvSpPr>
            <a:spLocks noChangeArrowheads="1"/>
          </p:cNvSpPr>
          <p:nvPr/>
        </p:nvSpPr>
        <p:spPr bwMode="auto">
          <a:xfrm>
            <a:off x="3689350" y="4781550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60" name="Rectangle 99"/>
          <p:cNvSpPr>
            <a:spLocks noChangeArrowheads="1"/>
          </p:cNvSpPr>
          <p:nvPr/>
        </p:nvSpPr>
        <p:spPr bwMode="auto">
          <a:xfrm>
            <a:off x="3611563" y="4781550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61" name="Rectangle 99"/>
          <p:cNvSpPr>
            <a:spLocks noChangeArrowheads="1"/>
          </p:cNvSpPr>
          <p:nvPr/>
        </p:nvSpPr>
        <p:spPr bwMode="auto">
          <a:xfrm>
            <a:off x="3535363" y="4781550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62" name="Rectangle 99"/>
          <p:cNvSpPr>
            <a:spLocks noChangeArrowheads="1"/>
          </p:cNvSpPr>
          <p:nvPr/>
        </p:nvSpPr>
        <p:spPr bwMode="auto">
          <a:xfrm>
            <a:off x="3457575" y="4781550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63" name="Rectangle 99"/>
          <p:cNvSpPr>
            <a:spLocks noChangeArrowheads="1"/>
          </p:cNvSpPr>
          <p:nvPr/>
        </p:nvSpPr>
        <p:spPr bwMode="auto">
          <a:xfrm>
            <a:off x="3381375" y="4781550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64" name="Rectangle 99"/>
          <p:cNvSpPr>
            <a:spLocks noChangeArrowheads="1"/>
          </p:cNvSpPr>
          <p:nvPr/>
        </p:nvSpPr>
        <p:spPr bwMode="auto">
          <a:xfrm>
            <a:off x="3303588" y="4781550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65" name="Rectangle 99"/>
          <p:cNvSpPr>
            <a:spLocks noChangeArrowheads="1"/>
          </p:cNvSpPr>
          <p:nvPr/>
        </p:nvSpPr>
        <p:spPr bwMode="auto">
          <a:xfrm>
            <a:off x="3227388" y="4781550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66" name="Rectangle 99"/>
          <p:cNvSpPr>
            <a:spLocks noChangeArrowheads="1"/>
          </p:cNvSpPr>
          <p:nvPr/>
        </p:nvSpPr>
        <p:spPr bwMode="auto">
          <a:xfrm>
            <a:off x="2921000" y="4781550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67" name="Rectangle 99"/>
          <p:cNvSpPr>
            <a:spLocks noChangeArrowheads="1"/>
          </p:cNvSpPr>
          <p:nvPr/>
        </p:nvSpPr>
        <p:spPr bwMode="auto">
          <a:xfrm>
            <a:off x="3036888" y="4781550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68" name="Rectangle 99"/>
          <p:cNvSpPr>
            <a:spLocks noChangeArrowheads="1"/>
          </p:cNvSpPr>
          <p:nvPr/>
        </p:nvSpPr>
        <p:spPr bwMode="auto">
          <a:xfrm>
            <a:off x="2882900" y="4781550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69" name="Rectangle 99"/>
          <p:cNvSpPr>
            <a:spLocks noChangeArrowheads="1"/>
          </p:cNvSpPr>
          <p:nvPr/>
        </p:nvSpPr>
        <p:spPr bwMode="auto">
          <a:xfrm>
            <a:off x="2268538" y="478155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70" name="Rectangle 99"/>
          <p:cNvSpPr>
            <a:spLocks noChangeArrowheads="1"/>
          </p:cNvSpPr>
          <p:nvPr/>
        </p:nvSpPr>
        <p:spPr bwMode="auto">
          <a:xfrm>
            <a:off x="1922463" y="478155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71" name="Rectangle 99"/>
          <p:cNvSpPr>
            <a:spLocks noChangeArrowheads="1"/>
          </p:cNvSpPr>
          <p:nvPr/>
        </p:nvSpPr>
        <p:spPr bwMode="auto">
          <a:xfrm>
            <a:off x="1460500" y="478155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72" name="Rectangle 99"/>
          <p:cNvSpPr>
            <a:spLocks noChangeArrowheads="1"/>
          </p:cNvSpPr>
          <p:nvPr/>
        </p:nvSpPr>
        <p:spPr bwMode="auto">
          <a:xfrm>
            <a:off x="1384300" y="478155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73" name="Rectangle 99"/>
          <p:cNvSpPr>
            <a:spLocks noChangeArrowheads="1"/>
          </p:cNvSpPr>
          <p:nvPr/>
        </p:nvSpPr>
        <p:spPr bwMode="auto">
          <a:xfrm>
            <a:off x="2114550" y="478155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74" name="Rectangle 99"/>
          <p:cNvSpPr>
            <a:spLocks noChangeArrowheads="1"/>
          </p:cNvSpPr>
          <p:nvPr/>
        </p:nvSpPr>
        <p:spPr bwMode="auto">
          <a:xfrm>
            <a:off x="1844675" y="478155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75" name="Rectangle 99"/>
          <p:cNvSpPr>
            <a:spLocks noChangeArrowheads="1"/>
          </p:cNvSpPr>
          <p:nvPr/>
        </p:nvSpPr>
        <p:spPr bwMode="auto">
          <a:xfrm>
            <a:off x="1770063" y="478155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76" name="Rectangle 99"/>
          <p:cNvSpPr>
            <a:spLocks noChangeArrowheads="1"/>
          </p:cNvSpPr>
          <p:nvPr/>
        </p:nvSpPr>
        <p:spPr bwMode="auto">
          <a:xfrm>
            <a:off x="1692275" y="478155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77" name="Rectangle 99"/>
          <p:cNvSpPr>
            <a:spLocks noChangeArrowheads="1"/>
          </p:cNvSpPr>
          <p:nvPr/>
        </p:nvSpPr>
        <p:spPr bwMode="auto">
          <a:xfrm>
            <a:off x="1577975" y="478155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78" name="Rectangle 99"/>
          <p:cNvSpPr>
            <a:spLocks noChangeArrowheads="1"/>
          </p:cNvSpPr>
          <p:nvPr/>
        </p:nvSpPr>
        <p:spPr bwMode="auto">
          <a:xfrm>
            <a:off x="923925" y="478155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79" name="Rectangle 99"/>
          <p:cNvSpPr>
            <a:spLocks noChangeArrowheads="1"/>
          </p:cNvSpPr>
          <p:nvPr/>
        </p:nvSpPr>
        <p:spPr bwMode="auto">
          <a:xfrm>
            <a:off x="847725" y="478155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80" name="Rectangle 99"/>
          <p:cNvSpPr>
            <a:spLocks noChangeArrowheads="1"/>
          </p:cNvSpPr>
          <p:nvPr/>
        </p:nvSpPr>
        <p:spPr bwMode="auto">
          <a:xfrm>
            <a:off x="769938" y="478155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81" name="Rectangle 99"/>
          <p:cNvSpPr>
            <a:spLocks noChangeArrowheads="1"/>
          </p:cNvSpPr>
          <p:nvPr/>
        </p:nvSpPr>
        <p:spPr bwMode="auto">
          <a:xfrm>
            <a:off x="693738" y="478155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82" name="Rectangle 99"/>
          <p:cNvSpPr>
            <a:spLocks noChangeArrowheads="1"/>
          </p:cNvSpPr>
          <p:nvPr/>
        </p:nvSpPr>
        <p:spPr bwMode="auto">
          <a:xfrm>
            <a:off x="1192213" y="478155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83" name="Rectangle 99"/>
          <p:cNvSpPr>
            <a:spLocks noChangeArrowheads="1"/>
          </p:cNvSpPr>
          <p:nvPr/>
        </p:nvSpPr>
        <p:spPr bwMode="auto">
          <a:xfrm>
            <a:off x="1077913" y="478155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84" name="Rectangle 99"/>
          <p:cNvSpPr>
            <a:spLocks noChangeArrowheads="1"/>
          </p:cNvSpPr>
          <p:nvPr/>
        </p:nvSpPr>
        <p:spPr bwMode="auto">
          <a:xfrm>
            <a:off x="1000125" y="478155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6885" name="Line 90"/>
          <p:cNvSpPr>
            <a:spLocks noChangeShapeType="1"/>
          </p:cNvSpPr>
          <p:nvPr/>
        </p:nvSpPr>
        <p:spPr bwMode="auto">
          <a:xfrm flipH="1">
            <a:off x="3151188" y="3929063"/>
            <a:ext cx="38100" cy="80645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6886" name="Group 93"/>
          <p:cNvGrpSpPr>
            <a:grpSpLocks/>
          </p:cNvGrpSpPr>
          <p:nvPr/>
        </p:nvGrpSpPr>
        <p:grpSpPr bwMode="auto">
          <a:xfrm>
            <a:off x="2690813" y="2430463"/>
            <a:ext cx="1112837" cy="1477962"/>
            <a:chOff x="1719" y="611"/>
            <a:chExt cx="674" cy="907"/>
          </a:xfrm>
        </p:grpSpPr>
        <p:pic>
          <p:nvPicPr>
            <p:cNvPr id="76899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58" t="5923" r="21176" b="1563"/>
            <a:stretch>
              <a:fillRect/>
            </a:stretch>
          </p:blipFill>
          <p:spPr bwMode="auto">
            <a:xfrm>
              <a:off x="1719" y="611"/>
              <a:ext cx="674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900" name="Line 145"/>
            <p:cNvSpPr>
              <a:spLocks noChangeShapeType="1"/>
            </p:cNvSpPr>
            <p:nvPr/>
          </p:nvSpPr>
          <p:spPr bwMode="auto">
            <a:xfrm flipH="1" flipV="1">
              <a:off x="2178" y="1023"/>
              <a:ext cx="73" cy="9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887" name="TextBox 2"/>
          <p:cNvSpPr txBox="1">
            <a:spLocks noChangeArrowheads="1"/>
          </p:cNvSpPr>
          <p:nvPr/>
        </p:nvSpPr>
        <p:spPr bwMode="auto">
          <a:xfrm>
            <a:off x="77788" y="11113"/>
            <a:ext cx="8988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b="1">
                <a:cs typeface="Times New Roman" pitchFamily="18" charset="0"/>
              </a:rPr>
              <a:t>p300 limb ChIP-seq peaks in the SHFM1 region</a:t>
            </a:r>
          </a:p>
        </p:txBody>
      </p:sp>
      <p:sp>
        <p:nvSpPr>
          <p:cNvPr id="76888" name="Text Box 144"/>
          <p:cNvSpPr txBox="1">
            <a:spLocks noChangeArrowheads="1"/>
          </p:cNvSpPr>
          <p:nvPr/>
        </p:nvSpPr>
        <p:spPr bwMode="auto">
          <a:xfrm>
            <a:off x="7543800" y="2084388"/>
            <a:ext cx="15224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600" b="1" i="1">
                <a:latin typeface="Helvetica" pitchFamily="34" charset="0"/>
              </a:rPr>
              <a:t>Dlx5 in situ</a:t>
            </a:r>
          </a:p>
        </p:txBody>
      </p:sp>
      <p:grpSp>
        <p:nvGrpSpPr>
          <p:cNvPr id="76889" name="Group 100"/>
          <p:cNvGrpSpPr>
            <a:grpSpLocks/>
          </p:cNvGrpSpPr>
          <p:nvPr/>
        </p:nvGrpSpPr>
        <p:grpSpPr bwMode="auto">
          <a:xfrm>
            <a:off x="5608638" y="2468563"/>
            <a:ext cx="1101725" cy="2305050"/>
            <a:chOff x="3533" y="684"/>
            <a:chExt cx="694" cy="1452"/>
          </a:xfrm>
        </p:grpSpPr>
        <p:pic>
          <p:nvPicPr>
            <p:cNvPr id="76896" name="Picture 101" descr="E13Dlx hsp68 LacZ-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78" t="771" r="28073" b="2592"/>
            <a:stretch>
              <a:fillRect/>
            </a:stretch>
          </p:blipFill>
          <p:spPr bwMode="auto">
            <a:xfrm flipH="1">
              <a:off x="3582" y="684"/>
              <a:ext cx="645" cy="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97" name="Line 90"/>
            <p:cNvSpPr>
              <a:spLocks noChangeShapeType="1"/>
            </p:cNvSpPr>
            <p:nvPr/>
          </p:nvSpPr>
          <p:spPr bwMode="auto">
            <a:xfrm flipH="1">
              <a:off x="3533" y="1652"/>
              <a:ext cx="339" cy="4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98" name="Line 103"/>
            <p:cNvSpPr>
              <a:spLocks noChangeShapeType="1"/>
            </p:cNvSpPr>
            <p:nvPr/>
          </p:nvSpPr>
          <p:spPr bwMode="auto">
            <a:xfrm flipH="1">
              <a:off x="3969" y="1072"/>
              <a:ext cx="97" cy="4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6890" name="Group 104"/>
          <p:cNvGrpSpPr>
            <a:grpSpLocks/>
          </p:cNvGrpSpPr>
          <p:nvPr/>
        </p:nvGrpSpPr>
        <p:grpSpPr bwMode="auto">
          <a:xfrm>
            <a:off x="4418013" y="2470150"/>
            <a:ext cx="1184275" cy="2265363"/>
            <a:chOff x="2783" y="685"/>
            <a:chExt cx="746" cy="1427"/>
          </a:xfrm>
        </p:grpSpPr>
        <p:pic>
          <p:nvPicPr>
            <p:cNvPr id="76893" name="Picture 105" descr="E14Dlx hsp68 LacZ00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89" t="10608" r="28084" b="4462"/>
            <a:stretch>
              <a:fillRect/>
            </a:stretch>
          </p:blipFill>
          <p:spPr bwMode="auto">
            <a:xfrm>
              <a:off x="2783" y="685"/>
              <a:ext cx="746" cy="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94" name="Line 90"/>
            <p:cNvSpPr>
              <a:spLocks noChangeShapeType="1"/>
            </p:cNvSpPr>
            <p:nvPr/>
          </p:nvSpPr>
          <p:spPr bwMode="auto">
            <a:xfrm>
              <a:off x="3146" y="1604"/>
              <a:ext cx="266" cy="5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95" name="Line 107"/>
            <p:cNvSpPr>
              <a:spLocks noChangeShapeType="1"/>
            </p:cNvSpPr>
            <p:nvPr/>
          </p:nvSpPr>
          <p:spPr bwMode="auto">
            <a:xfrm flipH="1">
              <a:off x="3267" y="1047"/>
              <a:ext cx="97" cy="4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891" name="AutoShape 52"/>
          <p:cNvSpPr>
            <a:spLocks noChangeArrowheads="1"/>
          </p:cNvSpPr>
          <p:nvPr/>
        </p:nvSpPr>
        <p:spPr bwMode="auto">
          <a:xfrm rot="10800000" flipV="1">
            <a:off x="2420938" y="4687888"/>
            <a:ext cx="69850" cy="323850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76892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19412" b="9375"/>
          <a:stretch>
            <a:fillRect/>
          </a:stretch>
        </p:blipFill>
        <p:spPr bwMode="auto">
          <a:xfrm>
            <a:off x="7661275" y="2471738"/>
            <a:ext cx="13271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Ignoring the obvio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Box 3"/>
          <p:cNvSpPr txBox="1">
            <a:spLocks noChangeArrowheads="1"/>
          </p:cNvSpPr>
          <p:nvPr/>
        </p:nvSpPr>
        <p:spPr bwMode="auto">
          <a:xfrm>
            <a:off x="6443663" y="584200"/>
            <a:ext cx="208915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800" b="1"/>
              <a:t>Ignoring the obvious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Line 90"/>
          <p:cNvSpPr>
            <a:spLocks noChangeShapeType="1"/>
          </p:cNvSpPr>
          <p:nvPr/>
        </p:nvSpPr>
        <p:spPr bwMode="auto">
          <a:xfrm flipH="1">
            <a:off x="4918075" y="4973638"/>
            <a:ext cx="498475" cy="84455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1" name="Line 91"/>
          <p:cNvSpPr>
            <a:spLocks noChangeShapeType="1"/>
          </p:cNvSpPr>
          <p:nvPr/>
        </p:nvSpPr>
        <p:spPr bwMode="auto">
          <a:xfrm>
            <a:off x="5619750" y="5024438"/>
            <a:ext cx="114300" cy="6858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2" name="Line 138"/>
          <p:cNvSpPr>
            <a:spLocks noChangeShapeType="1"/>
          </p:cNvSpPr>
          <p:nvPr/>
        </p:nvSpPr>
        <p:spPr bwMode="auto">
          <a:xfrm flipH="1" flipV="1">
            <a:off x="4889500" y="5862638"/>
            <a:ext cx="115888" cy="1539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3" name="Text Box 144"/>
          <p:cNvSpPr txBox="1">
            <a:spLocks noChangeArrowheads="1"/>
          </p:cNvSpPr>
          <p:nvPr/>
        </p:nvSpPr>
        <p:spPr bwMode="auto">
          <a:xfrm>
            <a:off x="7543800" y="6472238"/>
            <a:ext cx="15224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600" b="1" i="1">
                <a:latin typeface="Helvetica" pitchFamily="34" charset="0"/>
              </a:rPr>
              <a:t>dlx5 in situ</a:t>
            </a:r>
          </a:p>
        </p:txBody>
      </p:sp>
      <p:pic>
        <p:nvPicPr>
          <p:cNvPr id="78854" name="Picture 5" descr="ZDB-IMAGE-060130-1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03" t="27165" r="8965" b="44476"/>
          <a:stretch>
            <a:fillRect/>
          </a:stretch>
        </p:blipFill>
        <p:spPr bwMode="auto">
          <a:xfrm>
            <a:off x="7581900" y="5516563"/>
            <a:ext cx="1366838" cy="993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5" name="Rectangle 121"/>
          <p:cNvSpPr>
            <a:spLocks noChangeArrowheads="1"/>
          </p:cNvSpPr>
          <p:nvPr/>
        </p:nvSpPr>
        <p:spPr bwMode="auto">
          <a:xfrm>
            <a:off x="7858125" y="5780088"/>
            <a:ext cx="33813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800" b="1">
                <a:latin typeface="Times New Roman" pitchFamily="18" charset="0"/>
                <a:cs typeface="Times New Roman" pitchFamily="18" charset="0"/>
              </a:rPr>
              <a:t>OV</a:t>
            </a:r>
          </a:p>
        </p:txBody>
      </p:sp>
      <p:sp>
        <p:nvSpPr>
          <p:cNvPr id="78856" name="Rectangle 123"/>
          <p:cNvSpPr>
            <a:spLocks noChangeArrowheads="1"/>
          </p:cNvSpPr>
          <p:nvPr/>
        </p:nvSpPr>
        <p:spPr bwMode="auto">
          <a:xfrm>
            <a:off x="7772400" y="6207125"/>
            <a:ext cx="3095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800" b="1">
                <a:latin typeface="Times New Roman" pitchFamily="18" charset="0"/>
                <a:cs typeface="Times New Roman" pitchFamily="18" charset="0"/>
              </a:rPr>
              <a:t>PF</a:t>
            </a:r>
          </a:p>
        </p:txBody>
      </p:sp>
      <p:sp>
        <p:nvSpPr>
          <p:cNvPr id="78857" name="Rectangle 127"/>
          <p:cNvSpPr>
            <a:spLocks noChangeArrowheads="1"/>
          </p:cNvSpPr>
          <p:nvPr/>
        </p:nvSpPr>
        <p:spPr bwMode="auto">
          <a:xfrm>
            <a:off x="8483600" y="6245225"/>
            <a:ext cx="3270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800" b="1">
                <a:latin typeface="Times New Roman" pitchFamily="18" charset="0"/>
                <a:cs typeface="Times New Roman" pitchFamily="18" charset="0"/>
              </a:rPr>
              <a:t>BA</a:t>
            </a:r>
          </a:p>
        </p:txBody>
      </p:sp>
      <p:sp>
        <p:nvSpPr>
          <p:cNvPr id="78858" name="Rectangle 128"/>
          <p:cNvSpPr>
            <a:spLocks noChangeArrowheads="1"/>
          </p:cNvSpPr>
          <p:nvPr/>
        </p:nvSpPr>
        <p:spPr bwMode="auto">
          <a:xfrm>
            <a:off x="8516938" y="5630863"/>
            <a:ext cx="33337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800" b="1">
                <a:latin typeface="Times New Roman" pitchFamily="18" charset="0"/>
                <a:cs typeface="Times New Roman" pitchFamily="18" charset="0"/>
              </a:rPr>
              <a:t>OB</a:t>
            </a:r>
          </a:p>
        </p:txBody>
      </p:sp>
      <p:sp>
        <p:nvSpPr>
          <p:cNvPr id="78859" name="Rectangle 129"/>
          <p:cNvSpPr>
            <a:spLocks noChangeArrowheads="1"/>
          </p:cNvSpPr>
          <p:nvPr/>
        </p:nvSpPr>
        <p:spPr bwMode="auto">
          <a:xfrm>
            <a:off x="8286750" y="5822950"/>
            <a:ext cx="33178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800" b="1">
                <a:latin typeface="Times New Roman" pitchFamily="18" charset="0"/>
                <a:cs typeface="Times New Roman" pitchFamily="18" charset="0"/>
              </a:rPr>
              <a:t>DC</a:t>
            </a:r>
          </a:p>
        </p:txBody>
      </p:sp>
      <p:sp>
        <p:nvSpPr>
          <p:cNvPr id="78860" name="Rectangle 130"/>
          <p:cNvSpPr>
            <a:spLocks noChangeArrowheads="1"/>
          </p:cNvSpPr>
          <p:nvPr/>
        </p:nvSpPr>
        <p:spPr bwMode="auto">
          <a:xfrm>
            <a:off x="8716963" y="5988050"/>
            <a:ext cx="325437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800" b="1">
                <a:latin typeface="Times New Roman" pitchFamily="18" charset="0"/>
                <a:cs typeface="Times New Roman" pitchFamily="18" charset="0"/>
              </a:rPr>
              <a:t>TC</a:t>
            </a:r>
          </a:p>
        </p:txBody>
      </p:sp>
      <p:sp>
        <p:nvSpPr>
          <p:cNvPr id="78861" name="Rectangle 131"/>
          <p:cNvSpPr>
            <a:spLocks noChangeArrowheads="1"/>
          </p:cNvSpPr>
          <p:nvPr/>
        </p:nvSpPr>
        <p:spPr bwMode="auto">
          <a:xfrm>
            <a:off x="7543800" y="5489575"/>
            <a:ext cx="43338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800" b="1">
                <a:latin typeface="Times New Roman" pitchFamily="18" charset="0"/>
                <a:cs typeface="Times New Roman" pitchFamily="18" charset="0"/>
              </a:rPr>
              <a:t>48hpf</a:t>
            </a:r>
          </a:p>
        </p:txBody>
      </p:sp>
      <p:pic>
        <p:nvPicPr>
          <p:cNvPr id="7886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75" y="5748338"/>
            <a:ext cx="896938" cy="7239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0" y="5748338"/>
            <a:ext cx="1054100" cy="7239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6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5741988"/>
            <a:ext cx="962025" cy="7239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084" name="Line 90"/>
          <p:cNvSpPr>
            <a:spLocks noChangeShapeType="1"/>
          </p:cNvSpPr>
          <p:nvPr/>
        </p:nvSpPr>
        <p:spPr bwMode="auto">
          <a:xfrm flipH="1">
            <a:off x="1460500" y="5195888"/>
            <a:ext cx="768350" cy="498475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66" name="Line 145"/>
          <p:cNvSpPr>
            <a:spLocks noChangeShapeType="1"/>
          </p:cNvSpPr>
          <p:nvPr/>
        </p:nvSpPr>
        <p:spPr bwMode="auto">
          <a:xfrm flipH="1" flipV="1">
            <a:off x="4879975" y="6280150"/>
            <a:ext cx="115888" cy="1539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67" name="Line 145"/>
          <p:cNvSpPr>
            <a:spLocks noChangeShapeType="1"/>
          </p:cNvSpPr>
          <p:nvPr/>
        </p:nvSpPr>
        <p:spPr bwMode="auto">
          <a:xfrm flipH="1" flipV="1">
            <a:off x="5857875" y="6224588"/>
            <a:ext cx="115888" cy="1539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68" name="Line 145"/>
          <p:cNvSpPr>
            <a:spLocks noChangeShapeType="1"/>
          </p:cNvSpPr>
          <p:nvPr/>
        </p:nvSpPr>
        <p:spPr bwMode="auto">
          <a:xfrm flipH="1" flipV="1">
            <a:off x="3314700" y="6167438"/>
            <a:ext cx="115888" cy="1539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69" name="Line 90"/>
          <p:cNvSpPr>
            <a:spLocks noChangeShapeType="1"/>
          </p:cNvSpPr>
          <p:nvPr/>
        </p:nvSpPr>
        <p:spPr bwMode="auto">
          <a:xfrm>
            <a:off x="3140075" y="5011738"/>
            <a:ext cx="11113" cy="65405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887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6" b="17390"/>
          <a:stretch>
            <a:fillRect/>
          </a:stretch>
        </p:blipFill>
        <p:spPr bwMode="auto">
          <a:xfrm>
            <a:off x="6248400" y="5748338"/>
            <a:ext cx="876300" cy="7239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71" name="Line 145"/>
          <p:cNvSpPr>
            <a:spLocks noChangeShapeType="1"/>
          </p:cNvSpPr>
          <p:nvPr/>
        </p:nvSpPr>
        <p:spPr bwMode="auto">
          <a:xfrm>
            <a:off x="6865938" y="5938838"/>
            <a:ext cx="87312" cy="1095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72" name="Line 91"/>
          <p:cNvSpPr>
            <a:spLocks noChangeShapeType="1"/>
          </p:cNvSpPr>
          <p:nvPr/>
        </p:nvSpPr>
        <p:spPr bwMode="auto">
          <a:xfrm>
            <a:off x="6076950" y="5005388"/>
            <a:ext cx="552450" cy="70485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73" name="Rectangle 162"/>
          <p:cNvSpPr>
            <a:spLocks noChangeArrowheads="1"/>
          </p:cNvSpPr>
          <p:nvPr/>
        </p:nvSpPr>
        <p:spPr bwMode="auto">
          <a:xfrm>
            <a:off x="2876550" y="6472238"/>
            <a:ext cx="8826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 b="1">
                <a:latin typeface="Helvetica" pitchFamily="34" charset="0"/>
                <a:cs typeface="Times New Roman" pitchFamily="18" charset="0"/>
              </a:rPr>
              <a:t>Otic vesicle</a:t>
            </a:r>
            <a:endParaRPr lang="en-US" altLang="en-US" sz="1000" b="1">
              <a:latin typeface="Helvetica" pitchFamily="34" charset="0"/>
            </a:endParaRPr>
          </a:p>
        </p:txBody>
      </p:sp>
      <p:sp>
        <p:nvSpPr>
          <p:cNvPr id="78874" name="Rectangle 165"/>
          <p:cNvSpPr>
            <a:spLocks noChangeArrowheads="1"/>
          </p:cNvSpPr>
          <p:nvPr/>
        </p:nvSpPr>
        <p:spPr bwMode="auto">
          <a:xfrm>
            <a:off x="4100513" y="6472238"/>
            <a:ext cx="10620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 b="1">
                <a:latin typeface="Helvetica" pitchFamily="34" charset="0"/>
                <a:cs typeface="Times New Roman" pitchFamily="18" charset="0"/>
              </a:rPr>
              <a:t>Branchial arch</a:t>
            </a:r>
            <a:endParaRPr lang="en-US" altLang="en-US" sz="1000" b="1">
              <a:latin typeface="Helvetica" pitchFamily="34" charset="0"/>
            </a:endParaRPr>
          </a:p>
        </p:txBody>
      </p:sp>
      <p:sp>
        <p:nvSpPr>
          <p:cNvPr id="78875" name="Rectangle 166"/>
          <p:cNvSpPr>
            <a:spLocks noChangeArrowheads="1"/>
          </p:cNvSpPr>
          <p:nvPr/>
        </p:nvSpPr>
        <p:spPr bwMode="auto">
          <a:xfrm>
            <a:off x="5205413" y="6472238"/>
            <a:ext cx="10620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 b="1">
                <a:latin typeface="Helvetica" pitchFamily="34" charset="0"/>
                <a:cs typeface="Times New Roman" pitchFamily="18" charset="0"/>
              </a:rPr>
              <a:t>Branchial arch</a:t>
            </a:r>
            <a:endParaRPr lang="en-US" altLang="en-US" sz="1000" b="1">
              <a:latin typeface="Helvetica" pitchFamily="34" charset="0"/>
            </a:endParaRPr>
          </a:p>
        </p:txBody>
      </p:sp>
      <p:sp>
        <p:nvSpPr>
          <p:cNvPr id="78876" name="Rectangle 167"/>
          <p:cNvSpPr>
            <a:spLocks noChangeArrowheads="1"/>
          </p:cNvSpPr>
          <p:nvPr/>
        </p:nvSpPr>
        <p:spPr bwMode="auto">
          <a:xfrm>
            <a:off x="6184900" y="6472238"/>
            <a:ext cx="10398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000" b="1">
                <a:latin typeface="Helvetica" pitchFamily="34" charset="0"/>
                <a:cs typeface="Times New Roman" pitchFamily="18" charset="0"/>
              </a:rPr>
              <a:t>Olfactory bulb</a:t>
            </a:r>
            <a:endParaRPr lang="en-US" altLang="en-US" sz="1000" b="1">
              <a:latin typeface="Helvetica" pitchFamily="34" charset="0"/>
            </a:endParaRPr>
          </a:p>
        </p:txBody>
      </p:sp>
      <p:sp>
        <p:nvSpPr>
          <p:cNvPr id="78877" name="Rectangle 177"/>
          <p:cNvSpPr>
            <a:spLocks noChangeArrowheads="1"/>
          </p:cNvSpPr>
          <p:nvPr/>
        </p:nvSpPr>
        <p:spPr bwMode="auto">
          <a:xfrm>
            <a:off x="3448050" y="6275388"/>
            <a:ext cx="4333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48hpf</a:t>
            </a:r>
          </a:p>
        </p:txBody>
      </p:sp>
      <p:sp>
        <p:nvSpPr>
          <p:cNvPr id="78878" name="Rectangle 178"/>
          <p:cNvSpPr>
            <a:spLocks noChangeArrowheads="1"/>
          </p:cNvSpPr>
          <p:nvPr/>
        </p:nvSpPr>
        <p:spPr bwMode="auto">
          <a:xfrm>
            <a:off x="4067175" y="6294438"/>
            <a:ext cx="4333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48hpf</a:t>
            </a:r>
          </a:p>
        </p:txBody>
      </p:sp>
      <p:sp>
        <p:nvSpPr>
          <p:cNvPr id="78879" name="Rectangle 179"/>
          <p:cNvSpPr>
            <a:spLocks noChangeArrowheads="1"/>
          </p:cNvSpPr>
          <p:nvPr/>
        </p:nvSpPr>
        <p:spPr bwMode="auto">
          <a:xfrm>
            <a:off x="5219700" y="6294438"/>
            <a:ext cx="4333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48hpf</a:t>
            </a:r>
          </a:p>
        </p:txBody>
      </p:sp>
      <p:sp>
        <p:nvSpPr>
          <p:cNvPr id="78880" name="Rectangle 180"/>
          <p:cNvSpPr>
            <a:spLocks noChangeArrowheads="1"/>
          </p:cNvSpPr>
          <p:nvPr/>
        </p:nvSpPr>
        <p:spPr bwMode="auto">
          <a:xfrm>
            <a:off x="6181725" y="6291263"/>
            <a:ext cx="4333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48hpf</a:t>
            </a:r>
          </a:p>
        </p:txBody>
      </p:sp>
      <p:grpSp>
        <p:nvGrpSpPr>
          <p:cNvPr id="2" name="Group 204"/>
          <p:cNvGrpSpPr>
            <a:grpSpLocks/>
          </p:cNvGrpSpPr>
          <p:nvPr/>
        </p:nvGrpSpPr>
        <p:grpSpPr bwMode="auto">
          <a:xfrm>
            <a:off x="923925" y="5741988"/>
            <a:ext cx="1073150" cy="974725"/>
            <a:chOff x="582" y="3617"/>
            <a:chExt cx="676" cy="614"/>
          </a:xfrm>
        </p:grpSpPr>
        <p:pic>
          <p:nvPicPr>
            <p:cNvPr id="78970" name="Picture 93" descr="XeDlx2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74" t="13353" b="7529"/>
            <a:stretch>
              <a:fillRect/>
            </a:stretch>
          </p:blipFill>
          <p:spPr bwMode="auto">
            <a:xfrm>
              <a:off x="582" y="3617"/>
              <a:ext cx="669" cy="445"/>
            </a:xfrm>
            <a:prstGeom prst="rect">
              <a:avLst/>
            </a:prstGeom>
            <a:noFill/>
            <a:ln w="9525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971" name="Rectangle 163"/>
            <p:cNvSpPr>
              <a:spLocks noChangeArrowheads="1"/>
            </p:cNvSpPr>
            <p:nvPr/>
          </p:nvSpPr>
          <p:spPr bwMode="auto">
            <a:xfrm>
              <a:off x="804" y="4077"/>
              <a:ext cx="23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sz="1000" b="1">
                  <a:latin typeface="Helvetica" pitchFamily="34" charset="0"/>
                  <a:cs typeface="Times New Roman" pitchFamily="18" charset="0"/>
                </a:rPr>
                <a:t>Fin</a:t>
              </a:r>
              <a:endParaRPr lang="en-US" altLang="en-US" sz="1000" b="1">
                <a:latin typeface="Helvetica" pitchFamily="34" charset="0"/>
              </a:endParaRPr>
            </a:p>
          </p:txBody>
        </p:sp>
        <p:sp>
          <p:nvSpPr>
            <p:cNvPr id="78972" name="Line 145"/>
            <p:cNvSpPr>
              <a:spLocks noChangeShapeType="1"/>
            </p:cNvSpPr>
            <p:nvPr/>
          </p:nvSpPr>
          <p:spPr bwMode="auto">
            <a:xfrm flipV="1">
              <a:off x="671" y="3738"/>
              <a:ext cx="86" cy="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73" name="Line 145"/>
            <p:cNvSpPr>
              <a:spLocks noChangeShapeType="1"/>
            </p:cNvSpPr>
            <p:nvPr/>
          </p:nvSpPr>
          <p:spPr bwMode="auto">
            <a:xfrm>
              <a:off x="743" y="3931"/>
              <a:ext cx="73" cy="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74" name="Rectangle 177"/>
            <p:cNvSpPr>
              <a:spLocks noChangeArrowheads="1"/>
            </p:cNvSpPr>
            <p:nvPr/>
          </p:nvSpPr>
          <p:spPr bwMode="auto">
            <a:xfrm>
              <a:off x="985" y="3956"/>
              <a:ext cx="273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8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72hpf</a:t>
              </a:r>
            </a:p>
          </p:txBody>
        </p:sp>
      </p:grpSp>
      <p:sp>
        <p:nvSpPr>
          <p:cNvPr id="78882" name="Line 90"/>
          <p:cNvSpPr>
            <a:spLocks noChangeShapeType="1"/>
          </p:cNvSpPr>
          <p:nvPr/>
        </p:nvSpPr>
        <p:spPr bwMode="auto">
          <a:xfrm flipH="1">
            <a:off x="3151188" y="3929063"/>
            <a:ext cx="38100" cy="80645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8883" name="Group 100"/>
          <p:cNvGrpSpPr>
            <a:grpSpLocks/>
          </p:cNvGrpSpPr>
          <p:nvPr/>
        </p:nvGrpSpPr>
        <p:grpSpPr bwMode="auto">
          <a:xfrm>
            <a:off x="2690813" y="2430463"/>
            <a:ext cx="1112837" cy="1477962"/>
            <a:chOff x="1719" y="611"/>
            <a:chExt cx="674" cy="907"/>
          </a:xfrm>
        </p:grpSpPr>
        <p:pic>
          <p:nvPicPr>
            <p:cNvPr id="78968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58" t="5923" r="21176" b="1563"/>
            <a:stretch>
              <a:fillRect/>
            </a:stretch>
          </p:blipFill>
          <p:spPr bwMode="auto">
            <a:xfrm>
              <a:off x="1719" y="611"/>
              <a:ext cx="674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969" name="Line 145"/>
            <p:cNvSpPr>
              <a:spLocks noChangeShapeType="1"/>
            </p:cNvSpPr>
            <p:nvPr/>
          </p:nvSpPr>
          <p:spPr bwMode="auto">
            <a:xfrm flipH="1" flipV="1">
              <a:off x="2178" y="1023"/>
              <a:ext cx="73" cy="9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8884" name="TextBox 2"/>
          <p:cNvSpPr txBox="1">
            <a:spLocks noChangeArrowheads="1"/>
          </p:cNvSpPr>
          <p:nvPr/>
        </p:nvSpPr>
        <p:spPr bwMode="auto">
          <a:xfrm>
            <a:off x="77788" y="11113"/>
            <a:ext cx="8988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b="1">
                <a:cs typeface="Times New Roman" pitchFamily="18" charset="0"/>
              </a:rPr>
              <a:t>Enhancer characterization of the SHFM1 region</a:t>
            </a:r>
          </a:p>
        </p:txBody>
      </p:sp>
      <p:sp>
        <p:nvSpPr>
          <p:cNvPr id="78885" name="Text Box 144"/>
          <p:cNvSpPr txBox="1">
            <a:spLocks noChangeArrowheads="1"/>
          </p:cNvSpPr>
          <p:nvPr/>
        </p:nvSpPr>
        <p:spPr bwMode="auto">
          <a:xfrm>
            <a:off x="7543800" y="2084388"/>
            <a:ext cx="15224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600" b="1" i="1">
                <a:latin typeface="Helvetica" pitchFamily="34" charset="0"/>
              </a:rPr>
              <a:t>Dlx5 in situ</a:t>
            </a:r>
          </a:p>
        </p:txBody>
      </p:sp>
      <p:sp>
        <p:nvSpPr>
          <p:cNvPr id="514154" name="Line 90"/>
          <p:cNvSpPr>
            <a:spLocks noChangeShapeType="1"/>
          </p:cNvSpPr>
          <p:nvPr/>
        </p:nvSpPr>
        <p:spPr bwMode="auto">
          <a:xfrm>
            <a:off x="1038225" y="3929063"/>
            <a:ext cx="1190625" cy="88265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8887" name="Group 111"/>
          <p:cNvGrpSpPr>
            <a:grpSpLocks/>
          </p:cNvGrpSpPr>
          <p:nvPr/>
        </p:nvGrpSpPr>
        <p:grpSpPr bwMode="auto">
          <a:xfrm>
            <a:off x="5608638" y="2468563"/>
            <a:ext cx="1101725" cy="2305050"/>
            <a:chOff x="3533" y="684"/>
            <a:chExt cx="694" cy="1452"/>
          </a:xfrm>
        </p:grpSpPr>
        <p:pic>
          <p:nvPicPr>
            <p:cNvPr id="78965" name="Picture 112" descr="E13Dlx hsp68 LacZ-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78" t="771" r="28073" b="2592"/>
            <a:stretch>
              <a:fillRect/>
            </a:stretch>
          </p:blipFill>
          <p:spPr bwMode="auto">
            <a:xfrm flipH="1">
              <a:off x="3582" y="684"/>
              <a:ext cx="645" cy="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966" name="Line 90"/>
            <p:cNvSpPr>
              <a:spLocks noChangeShapeType="1"/>
            </p:cNvSpPr>
            <p:nvPr/>
          </p:nvSpPr>
          <p:spPr bwMode="auto">
            <a:xfrm flipH="1">
              <a:off x="3533" y="1652"/>
              <a:ext cx="339" cy="4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67" name="Line 114"/>
            <p:cNvSpPr>
              <a:spLocks noChangeShapeType="1"/>
            </p:cNvSpPr>
            <p:nvPr/>
          </p:nvSpPr>
          <p:spPr bwMode="auto">
            <a:xfrm flipH="1">
              <a:off x="3969" y="1072"/>
              <a:ext cx="97" cy="4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8888" name="Group 115"/>
          <p:cNvGrpSpPr>
            <a:grpSpLocks/>
          </p:cNvGrpSpPr>
          <p:nvPr/>
        </p:nvGrpSpPr>
        <p:grpSpPr bwMode="auto">
          <a:xfrm>
            <a:off x="4418013" y="2470150"/>
            <a:ext cx="1184275" cy="2265363"/>
            <a:chOff x="2783" y="685"/>
            <a:chExt cx="746" cy="1427"/>
          </a:xfrm>
        </p:grpSpPr>
        <p:pic>
          <p:nvPicPr>
            <p:cNvPr id="78962" name="Picture 116" descr="E14Dlx hsp68 LacZ00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89" t="10608" r="28084" b="4462"/>
            <a:stretch>
              <a:fillRect/>
            </a:stretch>
          </p:blipFill>
          <p:spPr bwMode="auto">
            <a:xfrm>
              <a:off x="2783" y="685"/>
              <a:ext cx="746" cy="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963" name="Line 90"/>
            <p:cNvSpPr>
              <a:spLocks noChangeShapeType="1"/>
            </p:cNvSpPr>
            <p:nvPr/>
          </p:nvSpPr>
          <p:spPr bwMode="auto">
            <a:xfrm>
              <a:off x="3146" y="1604"/>
              <a:ext cx="266" cy="5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64" name="Line 118"/>
            <p:cNvSpPr>
              <a:spLocks noChangeShapeType="1"/>
            </p:cNvSpPr>
            <p:nvPr/>
          </p:nvSpPr>
          <p:spPr bwMode="auto">
            <a:xfrm flipH="1">
              <a:off x="3267" y="1047"/>
              <a:ext cx="97" cy="4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4171" name="Line 90"/>
          <p:cNvSpPr>
            <a:spLocks noChangeShapeType="1"/>
          </p:cNvSpPr>
          <p:nvPr/>
        </p:nvSpPr>
        <p:spPr bwMode="auto">
          <a:xfrm flipH="1">
            <a:off x="2420938" y="5080000"/>
            <a:ext cx="153987" cy="614363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172" name="Text Box 124"/>
          <p:cNvSpPr txBox="1">
            <a:spLocks noChangeArrowheads="1"/>
          </p:cNvSpPr>
          <p:nvPr/>
        </p:nvSpPr>
        <p:spPr bwMode="auto">
          <a:xfrm>
            <a:off x="2074863" y="5741988"/>
            <a:ext cx="692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600" b="1"/>
              <a:t>Neg.</a:t>
            </a:r>
          </a:p>
        </p:txBody>
      </p:sp>
      <p:grpSp>
        <p:nvGrpSpPr>
          <p:cNvPr id="6" name="Group 131"/>
          <p:cNvGrpSpPr>
            <a:grpSpLocks/>
          </p:cNvGrpSpPr>
          <p:nvPr/>
        </p:nvGrpSpPr>
        <p:grpSpPr bwMode="auto">
          <a:xfrm>
            <a:off x="269875" y="2430463"/>
            <a:ext cx="1157288" cy="1516062"/>
            <a:chOff x="893" y="673"/>
            <a:chExt cx="729" cy="955"/>
          </a:xfrm>
        </p:grpSpPr>
        <p:pic>
          <p:nvPicPr>
            <p:cNvPr id="78959" name="Picture 132" descr="20100428 GliDlx2 embryo 1 e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05" r="27505"/>
            <a:stretch>
              <a:fillRect/>
            </a:stretch>
          </p:blipFill>
          <p:spPr bwMode="auto">
            <a:xfrm>
              <a:off x="893" y="673"/>
              <a:ext cx="729" cy="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960" name="Line 133"/>
            <p:cNvSpPr>
              <a:spLocks noChangeShapeType="1"/>
            </p:cNvSpPr>
            <p:nvPr/>
          </p:nvSpPr>
          <p:spPr bwMode="auto">
            <a:xfrm>
              <a:off x="1162" y="1096"/>
              <a:ext cx="25" cy="12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61" name="Line 134"/>
            <p:cNvSpPr>
              <a:spLocks noChangeShapeType="1"/>
            </p:cNvSpPr>
            <p:nvPr/>
          </p:nvSpPr>
          <p:spPr bwMode="auto">
            <a:xfrm flipH="1" flipV="1">
              <a:off x="1091" y="1337"/>
              <a:ext cx="96" cy="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205"/>
          <p:cNvGrpSpPr>
            <a:grpSpLocks/>
          </p:cNvGrpSpPr>
          <p:nvPr/>
        </p:nvGrpSpPr>
        <p:grpSpPr bwMode="auto">
          <a:xfrm>
            <a:off x="1560513" y="2430463"/>
            <a:ext cx="1025525" cy="1458912"/>
            <a:chOff x="983" y="1531"/>
            <a:chExt cx="646" cy="919"/>
          </a:xfrm>
        </p:grpSpPr>
        <p:pic>
          <p:nvPicPr>
            <p:cNvPr id="78957" name="Picture 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58" r="24118" b="7813"/>
            <a:stretch>
              <a:fillRect/>
            </a:stretch>
          </p:blipFill>
          <p:spPr bwMode="auto">
            <a:xfrm>
              <a:off x="983" y="1531"/>
              <a:ext cx="646" cy="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958" name="Line 145"/>
            <p:cNvSpPr>
              <a:spLocks noChangeShapeType="1"/>
            </p:cNvSpPr>
            <p:nvPr/>
          </p:nvSpPr>
          <p:spPr bwMode="auto">
            <a:xfrm flipH="1" flipV="1">
              <a:off x="1430" y="2198"/>
              <a:ext cx="95" cy="10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1418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5" r="21796" b="26315"/>
          <a:stretch>
            <a:fillRect/>
          </a:stretch>
        </p:blipFill>
        <p:spPr bwMode="auto">
          <a:xfrm>
            <a:off x="1550988" y="1662113"/>
            <a:ext cx="8001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190" name="Line 90"/>
          <p:cNvSpPr>
            <a:spLocks noChangeShapeType="1"/>
          </p:cNvSpPr>
          <p:nvPr/>
        </p:nvSpPr>
        <p:spPr bwMode="auto">
          <a:xfrm>
            <a:off x="2152650" y="3889375"/>
            <a:ext cx="422275" cy="960438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" name="Group 206"/>
          <p:cNvGrpSpPr>
            <a:grpSpLocks/>
          </p:cNvGrpSpPr>
          <p:nvPr/>
        </p:nvGrpSpPr>
        <p:grpSpPr bwMode="auto">
          <a:xfrm>
            <a:off x="1460500" y="855663"/>
            <a:ext cx="2636838" cy="500062"/>
            <a:chOff x="920" y="539"/>
            <a:chExt cx="1661" cy="315"/>
          </a:xfrm>
        </p:grpSpPr>
        <p:pic>
          <p:nvPicPr>
            <p:cNvPr id="78954" name="Picture 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63" t="34706" r="35938" b="44707"/>
            <a:stretch>
              <a:fillRect/>
            </a:stretch>
          </p:blipFill>
          <p:spPr bwMode="auto">
            <a:xfrm>
              <a:off x="920" y="539"/>
              <a:ext cx="576" cy="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955" name="Line 145"/>
            <p:cNvSpPr>
              <a:spLocks noChangeShapeType="1"/>
            </p:cNvSpPr>
            <p:nvPr/>
          </p:nvSpPr>
          <p:spPr bwMode="auto">
            <a:xfrm flipH="1" flipV="1">
              <a:off x="1356" y="708"/>
              <a:ext cx="48" cy="4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956" name="Text Box 144"/>
            <p:cNvSpPr txBox="1">
              <a:spLocks noChangeArrowheads="1"/>
            </p:cNvSpPr>
            <p:nvPr/>
          </p:nvSpPr>
          <p:spPr bwMode="auto">
            <a:xfrm>
              <a:off x="1622" y="563"/>
              <a:ext cx="95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600" b="1" i="1">
                  <a:latin typeface="Helvetica" pitchFamily="34" charset="0"/>
                </a:rPr>
                <a:t>Dlx5 in situ</a:t>
              </a:r>
            </a:p>
          </p:txBody>
        </p:sp>
      </p:grpSp>
      <p:sp>
        <p:nvSpPr>
          <p:cNvPr id="514195" name="Line 145"/>
          <p:cNvSpPr>
            <a:spLocks noChangeShapeType="1"/>
          </p:cNvSpPr>
          <p:nvPr/>
        </p:nvSpPr>
        <p:spPr bwMode="auto">
          <a:xfrm flipH="1" flipV="1">
            <a:off x="2236788" y="1931988"/>
            <a:ext cx="76200" cy="76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8897" name="Group 148"/>
          <p:cNvGrpSpPr>
            <a:grpSpLocks/>
          </p:cNvGrpSpPr>
          <p:nvPr/>
        </p:nvGrpSpPr>
        <p:grpSpPr bwMode="auto">
          <a:xfrm>
            <a:off x="2228850" y="4902200"/>
            <a:ext cx="382588" cy="255588"/>
            <a:chOff x="1332" y="2991"/>
            <a:chExt cx="217" cy="145"/>
          </a:xfrm>
        </p:grpSpPr>
        <p:sp>
          <p:nvSpPr>
            <p:cNvPr id="78952" name="Oval 89"/>
            <p:cNvSpPr>
              <a:spLocks noChangeArrowheads="1"/>
            </p:cNvSpPr>
            <p:nvPr/>
          </p:nvSpPr>
          <p:spPr bwMode="auto">
            <a:xfrm>
              <a:off x="1332" y="2991"/>
              <a:ext cx="48" cy="145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8953" name="Oval 89"/>
            <p:cNvSpPr>
              <a:spLocks noChangeArrowheads="1"/>
            </p:cNvSpPr>
            <p:nvPr/>
          </p:nvSpPr>
          <p:spPr bwMode="auto">
            <a:xfrm>
              <a:off x="1501" y="2991"/>
              <a:ext cx="48" cy="145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78898" name="Line 4"/>
          <p:cNvSpPr>
            <a:spLocks noChangeShapeType="1"/>
          </p:cNvSpPr>
          <p:nvPr/>
        </p:nvSpPr>
        <p:spPr bwMode="auto">
          <a:xfrm>
            <a:off x="315913" y="5014913"/>
            <a:ext cx="8775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99" name="Text Box 5"/>
          <p:cNvSpPr txBox="1">
            <a:spLocks noChangeArrowheads="1"/>
          </p:cNvSpPr>
          <p:nvPr/>
        </p:nvSpPr>
        <p:spPr bwMode="auto">
          <a:xfrm>
            <a:off x="7586663" y="4492625"/>
            <a:ext cx="1095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i="1">
                <a:solidFill>
                  <a:srgbClr val="FF0000"/>
                </a:solidFill>
                <a:cs typeface="Arial" charset="0"/>
              </a:rPr>
              <a:t>DLX6</a:t>
            </a:r>
          </a:p>
        </p:txBody>
      </p:sp>
      <p:sp>
        <p:nvSpPr>
          <p:cNvPr id="78900" name="AutoShape 8"/>
          <p:cNvSpPr>
            <a:spLocks noChangeArrowheads="1"/>
          </p:cNvSpPr>
          <p:nvPr/>
        </p:nvSpPr>
        <p:spPr bwMode="auto">
          <a:xfrm rot="10800000" flipH="1" flipV="1">
            <a:off x="8675688" y="4821238"/>
            <a:ext cx="82550" cy="382587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901" name="Oval 88"/>
          <p:cNvSpPr>
            <a:spLocks noChangeArrowheads="1"/>
          </p:cNvSpPr>
          <p:nvPr/>
        </p:nvSpPr>
        <p:spPr bwMode="auto">
          <a:xfrm>
            <a:off x="6173788" y="4897438"/>
            <a:ext cx="76200" cy="2301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902" name="AutoShape 8"/>
          <p:cNvSpPr>
            <a:spLocks noChangeArrowheads="1"/>
          </p:cNvSpPr>
          <p:nvPr/>
        </p:nvSpPr>
        <p:spPr bwMode="auto">
          <a:xfrm rot="10800000" flipV="1">
            <a:off x="8221663" y="4835525"/>
            <a:ext cx="93662" cy="382588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903" name="AutoShape 8"/>
          <p:cNvSpPr>
            <a:spLocks noChangeArrowheads="1"/>
          </p:cNvSpPr>
          <p:nvPr/>
        </p:nvSpPr>
        <p:spPr bwMode="auto">
          <a:xfrm rot="10800000" flipH="1" flipV="1">
            <a:off x="6440488" y="4833938"/>
            <a:ext cx="76200" cy="382587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00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7" name="AutoShape 52"/>
          <p:cNvSpPr>
            <a:spLocks noChangeArrowheads="1"/>
          </p:cNvSpPr>
          <p:nvPr/>
        </p:nvSpPr>
        <p:spPr bwMode="auto">
          <a:xfrm rot="10800000" flipH="1" flipV="1">
            <a:off x="2936875" y="4854575"/>
            <a:ext cx="61913" cy="323850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8905" name="Text Box 5"/>
          <p:cNvSpPr txBox="1">
            <a:spLocks noChangeArrowheads="1"/>
          </p:cNvSpPr>
          <p:nvPr/>
        </p:nvSpPr>
        <p:spPr bwMode="auto">
          <a:xfrm>
            <a:off x="8431213" y="4492625"/>
            <a:ext cx="8270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i="1">
                <a:solidFill>
                  <a:srgbClr val="FF0000"/>
                </a:solidFill>
                <a:cs typeface="Arial" charset="0"/>
              </a:rPr>
              <a:t>DLX5</a:t>
            </a:r>
          </a:p>
        </p:txBody>
      </p:sp>
      <p:sp>
        <p:nvSpPr>
          <p:cNvPr id="78906" name="Text Box 5"/>
          <p:cNvSpPr txBox="1">
            <a:spLocks noChangeArrowheads="1"/>
          </p:cNvSpPr>
          <p:nvPr/>
        </p:nvSpPr>
        <p:spPr bwMode="auto">
          <a:xfrm>
            <a:off x="6097588" y="4492625"/>
            <a:ext cx="1095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i="1">
                <a:solidFill>
                  <a:srgbClr val="00CC99"/>
                </a:solidFill>
                <a:cs typeface="Arial" charset="0"/>
              </a:rPr>
              <a:t>DSS1</a:t>
            </a:r>
          </a:p>
        </p:txBody>
      </p:sp>
      <p:sp>
        <p:nvSpPr>
          <p:cNvPr id="117" name="Text Box 5"/>
          <p:cNvSpPr txBox="1">
            <a:spLocks noChangeArrowheads="1"/>
          </p:cNvSpPr>
          <p:nvPr/>
        </p:nvSpPr>
        <p:spPr bwMode="auto">
          <a:xfrm>
            <a:off x="2844800" y="4468813"/>
            <a:ext cx="1409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>
                <a:solidFill>
                  <a:schemeClr val="accent6"/>
                </a:solidFill>
                <a:cs typeface="Arial" charset="0"/>
              </a:rPr>
              <a:t>SLC25A13</a:t>
            </a:r>
          </a:p>
        </p:txBody>
      </p:sp>
      <p:sp>
        <p:nvSpPr>
          <p:cNvPr id="78908" name="Text Box 5"/>
          <p:cNvSpPr txBox="1">
            <a:spLocks noChangeArrowheads="1"/>
          </p:cNvSpPr>
          <p:nvPr/>
        </p:nvSpPr>
        <p:spPr bwMode="auto">
          <a:xfrm>
            <a:off x="1030288" y="4454525"/>
            <a:ext cx="1409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i="1">
                <a:solidFill>
                  <a:srgbClr val="FF6600"/>
                </a:solidFill>
                <a:cs typeface="Arial" charset="0"/>
              </a:rPr>
              <a:t>DYNC1I1</a:t>
            </a:r>
          </a:p>
        </p:txBody>
      </p:sp>
      <p:sp>
        <p:nvSpPr>
          <p:cNvPr id="78909" name="Oval 89"/>
          <p:cNvSpPr>
            <a:spLocks noChangeArrowheads="1"/>
          </p:cNvSpPr>
          <p:nvPr/>
        </p:nvSpPr>
        <p:spPr bwMode="auto">
          <a:xfrm>
            <a:off x="3267075" y="4911725"/>
            <a:ext cx="76200" cy="23018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910" name="Oval 88"/>
          <p:cNvSpPr>
            <a:spLocks noChangeArrowheads="1"/>
          </p:cNvSpPr>
          <p:nvPr/>
        </p:nvSpPr>
        <p:spPr bwMode="auto">
          <a:xfrm>
            <a:off x="5716588" y="4902200"/>
            <a:ext cx="76200" cy="23018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911" name="Oval 88"/>
          <p:cNvSpPr>
            <a:spLocks noChangeArrowheads="1"/>
          </p:cNvSpPr>
          <p:nvPr/>
        </p:nvSpPr>
        <p:spPr bwMode="auto">
          <a:xfrm>
            <a:off x="5526088" y="4902200"/>
            <a:ext cx="76200" cy="23018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912" name="Rectangle 99"/>
          <p:cNvSpPr>
            <a:spLocks noChangeArrowheads="1"/>
          </p:cNvSpPr>
          <p:nvPr/>
        </p:nvSpPr>
        <p:spPr bwMode="auto">
          <a:xfrm>
            <a:off x="8874125" y="4933950"/>
            <a:ext cx="38100" cy="1555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913" name="Rectangle 99"/>
          <p:cNvSpPr>
            <a:spLocks noChangeArrowheads="1"/>
          </p:cNvSpPr>
          <p:nvPr/>
        </p:nvSpPr>
        <p:spPr bwMode="auto">
          <a:xfrm>
            <a:off x="8143875" y="4935538"/>
            <a:ext cx="38100" cy="1555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914" name="Rectangle 99"/>
          <p:cNvSpPr>
            <a:spLocks noChangeArrowheads="1"/>
          </p:cNvSpPr>
          <p:nvPr/>
        </p:nvSpPr>
        <p:spPr bwMode="auto">
          <a:xfrm>
            <a:off x="8797925" y="4935538"/>
            <a:ext cx="38100" cy="1555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915" name="Rectangle 99"/>
          <p:cNvSpPr>
            <a:spLocks noChangeArrowheads="1"/>
          </p:cNvSpPr>
          <p:nvPr/>
        </p:nvSpPr>
        <p:spPr bwMode="auto">
          <a:xfrm>
            <a:off x="8067675" y="4935538"/>
            <a:ext cx="38100" cy="1555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916" name="Rectangle 99"/>
          <p:cNvSpPr>
            <a:spLocks noChangeArrowheads="1"/>
          </p:cNvSpPr>
          <p:nvPr/>
        </p:nvSpPr>
        <p:spPr bwMode="auto">
          <a:xfrm>
            <a:off x="8029575" y="4935538"/>
            <a:ext cx="38100" cy="1555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917" name="Rectangle 99"/>
          <p:cNvSpPr>
            <a:spLocks noChangeArrowheads="1"/>
          </p:cNvSpPr>
          <p:nvPr/>
        </p:nvSpPr>
        <p:spPr bwMode="auto">
          <a:xfrm>
            <a:off x="6645275" y="4935538"/>
            <a:ext cx="38100" cy="155575"/>
          </a:xfrm>
          <a:prstGeom prst="rect">
            <a:avLst/>
          </a:prstGeom>
          <a:solidFill>
            <a:srgbClr val="00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918" name="Rectangle 99"/>
          <p:cNvSpPr>
            <a:spLocks noChangeArrowheads="1"/>
          </p:cNvSpPr>
          <p:nvPr/>
        </p:nvSpPr>
        <p:spPr bwMode="auto">
          <a:xfrm>
            <a:off x="6569075" y="4935538"/>
            <a:ext cx="38100" cy="155575"/>
          </a:xfrm>
          <a:prstGeom prst="rect">
            <a:avLst/>
          </a:prstGeom>
          <a:solidFill>
            <a:srgbClr val="00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919" name="Rectangle 99"/>
          <p:cNvSpPr>
            <a:spLocks noChangeArrowheads="1"/>
          </p:cNvSpPr>
          <p:nvPr/>
        </p:nvSpPr>
        <p:spPr bwMode="auto">
          <a:xfrm>
            <a:off x="4225925" y="4933950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920" name="Rectangle 99"/>
          <p:cNvSpPr>
            <a:spLocks noChangeArrowheads="1"/>
          </p:cNvSpPr>
          <p:nvPr/>
        </p:nvSpPr>
        <p:spPr bwMode="auto">
          <a:xfrm>
            <a:off x="4149725" y="4933950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921" name="Rectangle 99"/>
          <p:cNvSpPr>
            <a:spLocks noChangeArrowheads="1"/>
          </p:cNvSpPr>
          <p:nvPr/>
        </p:nvSpPr>
        <p:spPr bwMode="auto">
          <a:xfrm>
            <a:off x="4071938" y="4935538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922" name="Rectangle 99"/>
          <p:cNvSpPr>
            <a:spLocks noChangeArrowheads="1"/>
          </p:cNvSpPr>
          <p:nvPr/>
        </p:nvSpPr>
        <p:spPr bwMode="auto">
          <a:xfrm>
            <a:off x="3995738" y="4935538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923" name="Rectangle 99"/>
          <p:cNvSpPr>
            <a:spLocks noChangeArrowheads="1"/>
          </p:cNvSpPr>
          <p:nvPr/>
        </p:nvSpPr>
        <p:spPr bwMode="auto">
          <a:xfrm>
            <a:off x="3919538" y="4935538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924" name="Rectangle 99"/>
          <p:cNvSpPr>
            <a:spLocks noChangeArrowheads="1"/>
          </p:cNvSpPr>
          <p:nvPr/>
        </p:nvSpPr>
        <p:spPr bwMode="auto">
          <a:xfrm>
            <a:off x="3843338" y="4935538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925" name="Rectangle 99"/>
          <p:cNvSpPr>
            <a:spLocks noChangeArrowheads="1"/>
          </p:cNvSpPr>
          <p:nvPr/>
        </p:nvSpPr>
        <p:spPr bwMode="auto">
          <a:xfrm>
            <a:off x="3765550" y="4935538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926" name="Rectangle 99"/>
          <p:cNvSpPr>
            <a:spLocks noChangeArrowheads="1"/>
          </p:cNvSpPr>
          <p:nvPr/>
        </p:nvSpPr>
        <p:spPr bwMode="auto">
          <a:xfrm>
            <a:off x="3689350" y="4935538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927" name="Rectangle 99"/>
          <p:cNvSpPr>
            <a:spLocks noChangeArrowheads="1"/>
          </p:cNvSpPr>
          <p:nvPr/>
        </p:nvSpPr>
        <p:spPr bwMode="auto">
          <a:xfrm>
            <a:off x="3611563" y="4935538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928" name="Rectangle 99"/>
          <p:cNvSpPr>
            <a:spLocks noChangeArrowheads="1"/>
          </p:cNvSpPr>
          <p:nvPr/>
        </p:nvSpPr>
        <p:spPr bwMode="auto">
          <a:xfrm>
            <a:off x="3535363" y="4935538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929" name="Rectangle 99"/>
          <p:cNvSpPr>
            <a:spLocks noChangeArrowheads="1"/>
          </p:cNvSpPr>
          <p:nvPr/>
        </p:nvSpPr>
        <p:spPr bwMode="auto">
          <a:xfrm>
            <a:off x="3457575" y="4935538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930" name="Rectangle 99"/>
          <p:cNvSpPr>
            <a:spLocks noChangeArrowheads="1"/>
          </p:cNvSpPr>
          <p:nvPr/>
        </p:nvSpPr>
        <p:spPr bwMode="auto">
          <a:xfrm>
            <a:off x="3381375" y="4935538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931" name="Rectangle 99"/>
          <p:cNvSpPr>
            <a:spLocks noChangeArrowheads="1"/>
          </p:cNvSpPr>
          <p:nvPr/>
        </p:nvSpPr>
        <p:spPr bwMode="auto">
          <a:xfrm>
            <a:off x="3074988" y="4935538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932" name="Rectangle 99"/>
          <p:cNvSpPr>
            <a:spLocks noChangeArrowheads="1"/>
          </p:cNvSpPr>
          <p:nvPr/>
        </p:nvSpPr>
        <p:spPr bwMode="auto">
          <a:xfrm>
            <a:off x="3190875" y="4935538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933" name="Rectangle 99"/>
          <p:cNvSpPr>
            <a:spLocks noChangeArrowheads="1"/>
          </p:cNvSpPr>
          <p:nvPr/>
        </p:nvSpPr>
        <p:spPr bwMode="auto">
          <a:xfrm>
            <a:off x="3036888" y="4935538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934" name="Rectangle 99"/>
          <p:cNvSpPr>
            <a:spLocks noChangeArrowheads="1"/>
          </p:cNvSpPr>
          <p:nvPr/>
        </p:nvSpPr>
        <p:spPr bwMode="auto">
          <a:xfrm>
            <a:off x="2422525" y="4935538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935" name="Rectangle 99"/>
          <p:cNvSpPr>
            <a:spLocks noChangeArrowheads="1"/>
          </p:cNvSpPr>
          <p:nvPr/>
        </p:nvSpPr>
        <p:spPr bwMode="auto">
          <a:xfrm>
            <a:off x="2076450" y="4935538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936" name="Rectangle 99"/>
          <p:cNvSpPr>
            <a:spLocks noChangeArrowheads="1"/>
          </p:cNvSpPr>
          <p:nvPr/>
        </p:nvSpPr>
        <p:spPr bwMode="auto">
          <a:xfrm>
            <a:off x="1614488" y="4935538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937" name="Rectangle 99"/>
          <p:cNvSpPr>
            <a:spLocks noChangeArrowheads="1"/>
          </p:cNvSpPr>
          <p:nvPr/>
        </p:nvSpPr>
        <p:spPr bwMode="auto">
          <a:xfrm>
            <a:off x="1538288" y="4935538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938" name="Rectangle 99"/>
          <p:cNvSpPr>
            <a:spLocks noChangeArrowheads="1"/>
          </p:cNvSpPr>
          <p:nvPr/>
        </p:nvSpPr>
        <p:spPr bwMode="auto">
          <a:xfrm>
            <a:off x="2268538" y="4935538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939" name="Rectangle 99"/>
          <p:cNvSpPr>
            <a:spLocks noChangeArrowheads="1"/>
          </p:cNvSpPr>
          <p:nvPr/>
        </p:nvSpPr>
        <p:spPr bwMode="auto">
          <a:xfrm>
            <a:off x="1998663" y="4935538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940" name="Rectangle 99"/>
          <p:cNvSpPr>
            <a:spLocks noChangeArrowheads="1"/>
          </p:cNvSpPr>
          <p:nvPr/>
        </p:nvSpPr>
        <p:spPr bwMode="auto">
          <a:xfrm>
            <a:off x="1924050" y="4935538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941" name="Rectangle 99"/>
          <p:cNvSpPr>
            <a:spLocks noChangeArrowheads="1"/>
          </p:cNvSpPr>
          <p:nvPr/>
        </p:nvSpPr>
        <p:spPr bwMode="auto">
          <a:xfrm>
            <a:off x="1846263" y="4935538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942" name="Rectangle 99"/>
          <p:cNvSpPr>
            <a:spLocks noChangeArrowheads="1"/>
          </p:cNvSpPr>
          <p:nvPr/>
        </p:nvSpPr>
        <p:spPr bwMode="auto">
          <a:xfrm>
            <a:off x="1731963" y="4935538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943" name="Rectangle 99"/>
          <p:cNvSpPr>
            <a:spLocks noChangeArrowheads="1"/>
          </p:cNvSpPr>
          <p:nvPr/>
        </p:nvSpPr>
        <p:spPr bwMode="auto">
          <a:xfrm>
            <a:off x="1077913" y="4935538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944" name="Rectangle 99"/>
          <p:cNvSpPr>
            <a:spLocks noChangeArrowheads="1"/>
          </p:cNvSpPr>
          <p:nvPr/>
        </p:nvSpPr>
        <p:spPr bwMode="auto">
          <a:xfrm>
            <a:off x="1001713" y="4935538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945" name="Rectangle 99"/>
          <p:cNvSpPr>
            <a:spLocks noChangeArrowheads="1"/>
          </p:cNvSpPr>
          <p:nvPr/>
        </p:nvSpPr>
        <p:spPr bwMode="auto">
          <a:xfrm>
            <a:off x="923925" y="4935538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946" name="Rectangle 99"/>
          <p:cNvSpPr>
            <a:spLocks noChangeArrowheads="1"/>
          </p:cNvSpPr>
          <p:nvPr/>
        </p:nvSpPr>
        <p:spPr bwMode="auto">
          <a:xfrm>
            <a:off x="847725" y="4935538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947" name="Rectangle 99"/>
          <p:cNvSpPr>
            <a:spLocks noChangeArrowheads="1"/>
          </p:cNvSpPr>
          <p:nvPr/>
        </p:nvSpPr>
        <p:spPr bwMode="auto">
          <a:xfrm>
            <a:off x="1346200" y="4935538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948" name="Rectangle 99"/>
          <p:cNvSpPr>
            <a:spLocks noChangeArrowheads="1"/>
          </p:cNvSpPr>
          <p:nvPr/>
        </p:nvSpPr>
        <p:spPr bwMode="auto">
          <a:xfrm>
            <a:off x="1231900" y="4935538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949" name="Rectangle 99"/>
          <p:cNvSpPr>
            <a:spLocks noChangeArrowheads="1"/>
          </p:cNvSpPr>
          <p:nvPr/>
        </p:nvSpPr>
        <p:spPr bwMode="auto">
          <a:xfrm>
            <a:off x="1154113" y="4935538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950" name="AutoShape 52"/>
          <p:cNvSpPr>
            <a:spLocks noChangeArrowheads="1"/>
          </p:cNvSpPr>
          <p:nvPr/>
        </p:nvSpPr>
        <p:spPr bwMode="auto">
          <a:xfrm rot="10800000" flipV="1">
            <a:off x="2574925" y="4841875"/>
            <a:ext cx="69850" cy="323850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78951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19412" b="9375"/>
          <a:stretch>
            <a:fillRect/>
          </a:stretch>
        </p:blipFill>
        <p:spPr bwMode="auto">
          <a:xfrm>
            <a:off x="7661275" y="2471738"/>
            <a:ext cx="13271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084" grpId="0" animBg="1"/>
      <p:bldP spid="514154" grpId="0" animBg="1"/>
      <p:bldP spid="514171" grpId="0" animBg="1"/>
      <p:bldP spid="514172" grpId="0"/>
      <p:bldP spid="514190" grpId="0" animBg="1"/>
      <p:bldP spid="51419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4"/>
          <p:cNvGrpSpPr>
            <a:grpSpLocks/>
          </p:cNvGrpSpPr>
          <p:nvPr/>
        </p:nvGrpSpPr>
        <p:grpSpPr bwMode="auto">
          <a:xfrm>
            <a:off x="152400" y="1843088"/>
            <a:ext cx="8534400" cy="3851275"/>
            <a:chOff x="152400" y="1843361"/>
            <a:chExt cx="8534400" cy="3851534"/>
          </a:xfrm>
        </p:grpSpPr>
        <p:pic>
          <p:nvPicPr>
            <p:cNvPr id="7988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810"/>
            <a:stretch>
              <a:fillRect/>
            </a:stretch>
          </p:blipFill>
          <p:spPr bwMode="auto">
            <a:xfrm>
              <a:off x="152400" y="2719831"/>
              <a:ext cx="8534400" cy="2975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" name="Text Box 5"/>
            <p:cNvSpPr txBox="1">
              <a:spLocks noChangeArrowheads="1"/>
            </p:cNvSpPr>
            <p:nvPr/>
          </p:nvSpPr>
          <p:spPr bwMode="auto">
            <a:xfrm>
              <a:off x="5584825" y="2454589"/>
              <a:ext cx="990600" cy="2540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n-US" sz="1050" b="1" dirty="0">
                  <a:latin typeface="Times New Roman" pitchFamily="18" charset="0"/>
                  <a:cs typeface="Times New Roman" pitchFamily="18" charset="0"/>
                </a:rPr>
                <a:t>RS1   RS2</a:t>
              </a:r>
            </a:p>
          </p:txBody>
        </p:sp>
        <p:sp>
          <p:nvSpPr>
            <p:cNvPr id="90" name="Text Box 5"/>
            <p:cNvSpPr txBox="1">
              <a:spLocks noChangeArrowheads="1"/>
            </p:cNvSpPr>
            <p:nvPr/>
          </p:nvSpPr>
          <p:spPr bwMode="auto">
            <a:xfrm>
              <a:off x="6418263" y="2453002"/>
              <a:ext cx="873125" cy="2540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n-US" sz="1050" b="1" dirty="0">
                  <a:latin typeface="Times New Roman" pitchFamily="18" charset="0"/>
                  <a:cs typeface="Times New Roman" pitchFamily="18" charset="0"/>
                </a:rPr>
                <a:t>RS1  RS2</a:t>
              </a:r>
            </a:p>
          </p:txBody>
        </p:sp>
        <p:sp>
          <p:nvSpPr>
            <p:cNvPr id="10" name="Oval 89"/>
            <p:cNvSpPr>
              <a:spLocks noChangeArrowheads="1"/>
            </p:cNvSpPr>
            <p:nvPr/>
          </p:nvSpPr>
          <p:spPr bwMode="auto">
            <a:xfrm>
              <a:off x="2901950" y="2118016"/>
              <a:ext cx="165100" cy="296883"/>
            </a:xfrm>
            <a:prstGeom prst="ellipse">
              <a:avLst/>
            </a:prstGeom>
            <a:solidFill>
              <a:schemeClr val="accent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885" name="Line 4"/>
            <p:cNvSpPr>
              <a:spLocks noChangeShapeType="1"/>
            </p:cNvSpPr>
            <p:nvPr/>
          </p:nvSpPr>
          <p:spPr bwMode="auto">
            <a:xfrm flipV="1">
              <a:off x="1028700" y="2271600"/>
              <a:ext cx="676340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86" name="Text Box 5"/>
            <p:cNvSpPr txBox="1">
              <a:spLocks noChangeArrowheads="1"/>
            </p:cNvSpPr>
            <p:nvPr/>
          </p:nvSpPr>
          <p:spPr bwMode="auto">
            <a:xfrm>
              <a:off x="6470687" y="1845762"/>
              <a:ext cx="109537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4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DLX6</a:t>
              </a:r>
            </a:p>
          </p:txBody>
        </p:sp>
        <p:sp>
          <p:nvSpPr>
            <p:cNvPr id="79887" name="AutoShape 8"/>
            <p:cNvSpPr>
              <a:spLocks noChangeArrowheads="1"/>
            </p:cNvSpPr>
            <p:nvPr/>
          </p:nvSpPr>
          <p:spPr bwMode="auto">
            <a:xfrm rot="10800000" flipH="1" flipV="1">
              <a:off x="7465079" y="2075577"/>
              <a:ext cx="82550" cy="382587"/>
            </a:xfrm>
            <a:prstGeom prst="left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888" name="AutoShape 52"/>
            <p:cNvSpPr>
              <a:spLocks noChangeArrowheads="1"/>
            </p:cNvSpPr>
            <p:nvPr/>
          </p:nvSpPr>
          <p:spPr bwMode="auto">
            <a:xfrm rot="10800000" flipV="1">
              <a:off x="3131204" y="2117813"/>
              <a:ext cx="145396" cy="305169"/>
            </a:xfrm>
            <a:prstGeom prst="leftArrow">
              <a:avLst>
                <a:gd name="adj1" fmla="val 50000"/>
                <a:gd name="adj2" fmla="val 25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889" name="AutoShape 8"/>
            <p:cNvSpPr>
              <a:spLocks noChangeArrowheads="1"/>
            </p:cNvSpPr>
            <p:nvPr/>
          </p:nvSpPr>
          <p:spPr bwMode="auto">
            <a:xfrm rot="10800000" flipV="1">
              <a:off x="7200937" y="2089864"/>
              <a:ext cx="93663" cy="382588"/>
            </a:xfrm>
            <a:prstGeom prst="left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890" name="AutoShape 8"/>
            <p:cNvSpPr>
              <a:spLocks noChangeArrowheads="1"/>
            </p:cNvSpPr>
            <p:nvPr/>
          </p:nvSpPr>
          <p:spPr bwMode="auto">
            <a:xfrm rot="10800000" flipH="1" flipV="1">
              <a:off x="5857957" y="2088277"/>
              <a:ext cx="76200" cy="382587"/>
            </a:xfrm>
            <a:prstGeom prst="leftArrow">
              <a:avLst>
                <a:gd name="adj1" fmla="val 50000"/>
                <a:gd name="adj2" fmla="val 25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891" name="AutoShape 52"/>
            <p:cNvSpPr>
              <a:spLocks noChangeArrowheads="1"/>
            </p:cNvSpPr>
            <p:nvPr/>
          </p:nvSpPr>
          <p:spPr bwMode="auto">
            <a:xfrm rot="10800000" flipH="1" flipV="1">
              <a:off x="3429000" y="2108913"/>
              <a:ext cx="126066" cy="344047"/>
            </a:xfrm>
            <a:prstGeom prst="leftArrow">
              <a:avLst>
                <a:gd name="adj1" fmla="val 50000"/>
                <a:gd name="adj2" fmla="val 25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892" name="Text Box 5"/>
            <p:cNvSpPr txBox="1">
              <a:spLocks noChangeArrowheads="1"/>
            </p:cNvSpPr>
            <p:nvPr/>
          </p:nvSpPr>
          <p:spPr bwMode="auto">
            <a:xfrm>
              <a:off x="7184069" y="1843361"/>
              <a:ext cx="82708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4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DLX5</a:t>
              </a:r>
            </a:p>
          </p:txBody>
        </p:sp>
        <p:sp>
          <p:nvSpPr>
            <p:cNvPr id="79893" name="Text Box 5"/>
            <p:cNvSpPr txBox="1">
              <a:spLocks noChangeArrowheads="1"/>
            </p:cNvSpPr>
            <p:nvPr/>
          </p:nvSpPr>
          <p:spPr bwMode="auto">
            <a:xfrm>
              <a:off x="5449149" y="1843688"/>
              <a:ext cx="109537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400" b="1" i="1">
                  <a:latin typeface="Times New Roman" pitchFamily="18" charset="0"/>
                  <a:cs typeface="Times New Roman" pitchFamily="18" charset="0"/>
                </a:rPr>
                <a:t>DSS1</a:t>
              </a:r>
            </a:p>
          </p:txBody>
        </p:sp>
        <p:sp>
          <p:nvSpPr>
            <p:cNvPr id="79894" name="Text Box 5"/>
            <p:cNvSpPr txBox="1">
              <a:spLocks noChangeArrowheads="1"/>
            </p:cNvSpPr>
            <p:nvPr/>
          </p:nvSpPr>
          <p:spPr bwMode="auto">
            <a:xfrm>
              <a:off x="3695700" y="1848124"/>
              <a:ext cx="14097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400" b="1" i="1">
                  <a:latin typeface="Times New Roman" pitchFamily="18" charset="0"/>
                  <a:cs typeface="Times New Roman" pitchFamily="18" charset="0"/>
                </a:rPr>
                <a:t>SLC25A13</a:t>
              </a:r>
            </a:p>
          </p:txBody>
        </p:sp>
        <p:sp>
          <p:nvSpPr>
            <p:cNvPr id="79895" name="Text Box 5"/>
            <p:cNvSpPr txBox="1">
              <a:spLocks noChangeArrowheads="1"/>
            </p:cNvSpPr>
            <p:nvPr/>
          </p:nvSpPr>
          <p:spPr bwMode="auto">
            <a:xfrm>
              <a:off x="1586566" y="1843361"/>
              <a:ext cx="14097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400" b="1" i="1">
                  <a:latin typeface="Times New Roman" pitchFamily="18" charset="0"/>
                  <a:cs typeface="Times New Roman" pitchFamily="18" charset="0"/>
                </a:rPr>
                <a:t>DYNC1I1</a:t>
              </a:r>
            </a:p>
          </p:txBody>
        </p:sp>
        <p:sp>
          <p:nvSpPr>
            <p:cNvPr id="79896" name="Rectangle 99"/>
            <p:cNvSpPr>
              <a:spLocks noChangeArrowheads="1"/>
            </p:cNvSpPr>
            <p:nvPr/>
          </p:nvSpPr>
          <p:spPr bwMode="auto">
            <a:xfrm>
              <a:off x="7663517" y="2188289"/>
              <a:ext cx="38100" cy="15557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897" name="Rectangle 99"/>
            <p:cNvSpPr>
              <a:spLocks noChangeArrowheads="1"/>
            </p:cNvSpPr>
            <p:nvPr/>
          </p:nvSpPr>
          <p:spPr bwMode="auto">
            <a:xfrm>
              <a:off x="7123150" y="2189877"/>
              <a:ext cx="38100" cy="15557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898" name="Rectangle 99"/>
            <p:cNvSpPr>
              <a:spLocks noChangeArrowheads="1"/>
            </p:cNvSpPr>
            <p:nvPr/>
          </p:nvSpPr>
          <p:spPr bwMode="auto">
            <a:xfrm>
              <a:off x="7587317" y="2189877"/>
              <a:ext cx="38100" cy="15557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899" name="Rectangle 99"/>
            <p:cNvSpPr>
              <a:spLocks noChangeArrowheads="1"/>
            </p:cNvSpPr>
            <p:nvPr/>
          </p:nvSpPr>
          <p:spPr bwMode="auto">
            <a:xfrm>
              <a:off x="7046950" y="2189877"/>
              <a:ext cx="38100" cy="15557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900" name="Rectangle 99"/>
            <p:cNvSpPr>
              <a:spLocks noChangeArrowheads="1"/>
            </p:cNvSpPr>
            <p:nvPr/>
          </p:nvSpPr>
          <p:spPr bwMode="auto">
            <a:xfrm>
              <a:off x="7008850" y="2189877"/>
              <a:ext cx="38100" cy="15557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901" name="Rectangle 99"/>
            <p:cNvSpPr>
              <a:spLocks noChangeArrowheads="1"/>
            </p:cNvSpPr>
            <p:nvPr/>
          </p:nvSpPr>
          <p:spPr bwMode="auto">
            <a:xfrm>
              <a:off x="6062745" y="2189877"/>
              <a:ext cx="38100" cy="1555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902" name="Rectangle 99"/>
            <p:cNvSpPr>
              <a:spLocks noChangeArrowheads="1"/>
            </p:cNvSpPr>
            <p:nvPr/>
          </p:nvSpPr>
          <p:spPr bwMode="auto">
            <a:xfrm>
              <a:off x="5986545" y="2189877"/>
              <a:ext cx="38100" cy="1555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903" name="Rectangle 99"/>
            <p:cNvSpPr>
              <a:spLocks noChangeArrowheads="1"/>
            </p:cNvSpPr>
            <p:nvPr/>
          </p:nvSpPr>
          <p:spPr bwMode="auto">
            <a:xfrm>
              <a:off x="4782204" y="2188289"/>
              <a:ext cx="38100" cy="1555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904" name="Rectangle 99"/>
            <p:cNvSpPr>
              <a:spLocks noChangeArrowheads="1"/>
            </p:cNvSpPr>
            <p:nvPr/>
          </p:nvSpPr>
          <p:spPr bwMode="auto">
            <a:xfrm>
              <a:off x="4706004" y="2188289"/>
              <a:ext cx="38100" cy="1555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905" name="Rectangle 99"/>
            <p:cNvSpPr>
              <a:spLocks noChangeArrowheads="1"/>
            </p:cNvSpPr>
            <p:nvPr/>
          </p:nvSpPr>
          <p:spPr bwMode="auto">
            <a:xfrm>
              <a:off x="4628216" y="2189877"/>
              <a:ext cx="38100" cy="1555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906" name="Rectangle 99"/>
            <p:cNvSpPr>
              <a:spLocks noChangeArrowheads="1"/>
            </p:cNvSpPr>
            <p:nvPr/>
          </p:nvSpPr>
          <p:spPr bwMode="auto">
            <a:xfrm>
              <a:off x="4552016" y="2189877"/>
              <a:ext cx="38100" cy="1555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907" name="Rectangle 99"/>
            <p:cNvSpPr>
              <a:spLocks noChangeArrowheads="1"/>
            </p:cNvSpPr>
            <p:nvPr/>
          </p:nvSpPr>
          <p:spPr bwMode="auto">
            <a:xfrm>
              <a:off x="4475816" y="2189877"/>
              <a:ext cx="38100" cy="1555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908" name="Rectangle 99"/>
            <p:cNvSpPr>
              <a:spLocks noChangeArrowheads="1"/>
            </p:cNvSpPr>
            <p:nvPr/>
          </p:nvSpPr>
          <p:spPr bwMode="auto">
            <a:xfrm>
              <a:off x="4399616" y="2189877"/>
              <a:ext cx="38100" cy="1555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909" name="Rectangle 99"/>
            <p:cNvSpPr>
              <a:spLocks noChangeArrowheads="1"/>
            </p:cNvSpPr>
            <p:nvPr/>
          </p:nvSpPr>
          <p:spPr bwMode="auto">
            <a:xfrm>
              <a:off x="4321829" y="2189877"/>
              <a:ext cx="38100" cy="1555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910" name="Rectangle 99"/>
            <p:cNvSpPr>
              <a:spLocks noChangeArrowheads="1"/>
            </p:cNvSpPr>
            <p:nvPr/>
          </p:nvSpPr>
          <p:spPr bwMode="auto">
            <a:xfrm>
              <a:off x="4245629" y="2189877"/>
              <a:ext cx="38100" cy="1555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911" name="Rectangle 99"/>
            <p:cNvSpPr>
              <a:spLocks noChangeArrowheads="1"/>
            </p:cNvSpPr>
            <p:nvPr/>
          </p:nvSpPr>
          <p:spPr bwMode="auto">
            <a:xfrm>
              <a:off x="4167841" y="2189877"/>
              <a:ext cx="38100" cy="1555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912" name="Rectangle 99"/>
            <p:cNvSpPr>
              <a:spLocks noChangeArrowheads="1"/>
            </p:cNvSpPr>
            <p:nvPr/>
          </p:nvSpPr>
          <p:spPr bwMode="auto">
            <a:xfrm>
              <a:off x="4091641" y="2189877"/>
              <a:ext cx="38100" cy="1555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913" name="Rectangle 99"/>
            <p:cNvSpPr>
              <a:spLocks noChangeArrowheads="1"/>
            </p:cNvSpPr>
            <p:nvPr/>
          </p:nvSpPr>
          <p:spPr bwMode="auto">
            <a:xfrm>
              <a:off x="4013854" y="2189877"/>
              <a:ext cx="38100" cy="1555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914" name="Rectangle 99"/>
            <p:cNvSpPr>
              <a:spLocks noChangeArrowheads="1"/>
            </p:cNvSpPr>
            <p:nvPr/>
          </p:nvSpPr>
          <p:spPr bwMode="auto">
            <a:xfrm>
              <a:off x="3937654" y="2189877"/>
              <a:ext cx="38100" cy="1555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915" name="Rectangle 99"/>
            <p:cNvSpPr>
              <a:spLocks noChangeArrowheads="1"/>
            </p:cNvSpPr>
            <p:nvPr/>
          </p:nvSpPr>
          <p:spPr bwMode="auto">
            <a:xfrm>
              <a:off x="3631266" y="2189877"/>
              <a:ext cx="38100" cy="1555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916" name="Rectangle 99"/>
            <p:cNvSpPr>
              <a:spLocks noChangeArrowheads="1"/>
            </p:cNvSpPr>
            <p:nvPr/>
          </p:nvSpPr>
          <p:spPr bwMode="auto">
            <a:xfrm>
              <a:off x="3747154" y="2189877"/>
              <a:ext cx="38100" cy="1555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917" name="Rectangle 99"/>
            <p:cNvSpPr>
              <a:spLocks noChangeArrowheads="1"/>
            </p:cNvSpPr>
            <p:nvPr/>
          </p:nvSpPr>
          <p:spPr bwMode="auto">
            <a:xfrm>
              <a:off x="3593166" y="2189877"/>
              <a:ext cx="38100" cy="1555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918" name="Rectangle 99"/>
            <p:cNvSpPr>
              <a:spLocks noChangeArrowheads="1"/>
            </p:cNvSpPr>
            <p:nvPr/>
          </p:nvSpPr>
          <p:spPr bwMode="auto">
            <a:xfrm>
              <a:off x="3055004" y="2189877"/>
              <a:ext cx="38100" cy="1555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919" name="Rectangle 99"/>
            <p:cNvSpPr>
              <a:spLocks noChangeArrowheads="1"/>
            </p:cNvSpPr>
            <p:nvPr/>
          </p:nvSpPr>
          <p:spPr bwMode="auto">
            <a:xfrm>
              <a:off x="2977216" y="2189877"/>
              <a:ext cx="38100" cy="1555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920" name="Rectangle 99"/>
            <p:cNvSpPr>
              <a:spLocks noChangeArrowheads="1"/>
            </p:cNvSpPr>
            <p:nvPr/>
          </p:nvSpPr>
          <p:spPr bwMode="auto">
            <a:xfrm>
              <a:off x="2222676" y="2189877"/>
              <a:ext cx="38100" cy="1555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921" name="Rectangle 99"/>
            <p:cNvSpPr>
              <a:spLocks noChangeArrowheads="1"/>
            </p:cNvSpPr>
            <p:nvPr/>
          </p:nvSpPr>
          <p:spPr bwMode="auto">
            <a:xfrm>
              <a:off x="2281624" y="2189877"/>
              <a:ext cx="38100" cy="1555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922" name="Rectangle 99"/>
            <p:cNvSpPr>
              <a:spLocks noChangeArrowheads="1"/>
            </p:cNvSpPr>
            <p:nvPr/>
          </p:nvSpPr>
          <p:spPr bwMode="auto">
            <a:xfrm>
              <a:off x="2747029" y="2189877"/>
              <a:ext cx="38100" cy="1555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923" name="Rectangle 99"/>
            <p:cNvSpPr>
              <a:spLocks noChangeArrowheads="1"/>
            </p:cNvSpPr>
            <p:nvPr/>
          </p:nvSpPr>
          <p:spPr bwMode="auto">
            <a:xfrm>
              <a:off x="2669241" y="2189877"/>
              <a:ext cx="38100" cy="1555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924" name="Rectangle 99"/>
            <p:cNvSpPr>
              <a:spLocks noChangeArrowheads="1"/>
            </p:cNvSpPr>
            <p:nvPr/>
          </p:nvSpPr>
          <p:spPr bwMode="auto">
            <a:xfrm>
              <a:off x="2594629" y="2189877"/>
              <a:ext cx="38100" cy="1555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925" name="Rectangle 99"/>
            <p:cNvSpPr>
              <a:spLocks noChangeArrowheads="1"/>
            </p:cNvSpPr>
            <p:nvPr/>
          </p:nvSpPr>
          <p:spPr bwMode="auto">
            <a:xfrm>
              <a:off x="2516841" y="2189877"/>
              <a:ext cx="38100" cy="1555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926" name="Rectangle 99"/>
            <p:cNvSpPr>
              <a:spLocks noChangeArrowheads="1"/>
            </p:cNvSpPr>
            <p:nvPr/>
          </p:nvSpPr>
          <p:spPr bwMode="auto">
            <a:xfrm>
              <a:off x="2402541" y="2189877"/>
              <a:ext cx="38100" cy="1555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927" name="Rectangle 99"/>
            <p:cNvSpPr>
              <a:spLocks noChangeArrowheads="1"/>
            </p:cNvSpPr>
            <p:nvPr/>
          </p:nvSpPr>
          <p:spPr bwMode="auto">
            <a:xfrm>
              <a:off x="1770671" y="2189877"/>
              <a:ext cx="38100" cy="1555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928" name="Rectangle 99"/>
            <p:cNvSpPr>
              <a:spLocks noChangeArrowheads="1"/>
            </p:cNvSpPr>
            <p:nvPr/>
          </p:nvSpPr>
          <p:spPr bwMode="auto">
            <a:xfrm>
              <a:off x="1694471" y="2189877"/>
              <a:ext cx="38100" cy="1555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929" name="Rectangle 99"/>
            <p:cNvSpPr>
              <a:spLocks noChangeArrowheads="1"/>
            </p:cNvSpPr>
            <p:nvPr/>
          </p:nvSpPr>
          <p:spPr bwMode="auto">
            <a:xfrm>
              <a:off x="1616684" y="2189877"/>
              <a:ext cx="38100" cy="1555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930" name="Rectangle 99"/>
            <p:cNvSpPr>
              <a:spLocks noChangeArrowheads="1"/>
            </p:cNvSpPr>
            <p:nvPr/>
          </p:nvSpPr>
          <p:spPr bwMode="auto">
            <a:xfrm>
              <a:off x="1540484" y="2189877"/>
              <a:ext cx="38100" cy="1555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931" name="Rectangle 99"/>
            <p:cNvSpPr>
              <a:spLocks noChangeArrowheads="1"/>
            </p:cNvSpPr>
            <p:nvPr/>
          </p:nvSpPr>
          <p:spPr bwMode="auto">
            <a:xfrm>
              <a:off x="2094566" y="2189877"/>
              <a:ext cx="38100" cy="1555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932" name="Rectangle 99"/>
            <p:cNvSpPr>
              <a:spLocks noChangeArrowheads="1"/>
            </p:cNvSpPr>
            <p:nvPr/>
          </p:nvSpPr>
          <p:spPr bwMode="auto">
            <a:xfrm>
              <a:off x="1924659" y="2189877"/>
              <a:ext cx="38100" cy="1555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9933" name="Rectangle 99"/>
            <p:cNvSpPr>
              <a:spLocks noChangeArrowheads="1"/>
            </p:cNvSpPr>
            <p:nvPr/>
          </p:nvSpPr>
          <p:spPr bwMode="auto">
            <a:xfrm>
              <a:off x="1846871" y="2189877"/>
              <a:ext cx="38100" cy="1555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8" name="Text Box 5"/>
            <p:cNvSpPr txBox="1">
              <a:spLocks noChangeArrowheads="1"/>
            </p:cNvSpPr>
            <p:nvPr/>
          </p:nvSpPr>
          <p:spPr bwMode="auto">
            <a:xfrm>
              <a:off x="2641600" y="2472053"/>
              <a:ext cx="685800" cy="2540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050" b="1" dirty="0">
                  <a:latin typeface="Times New Roman" pitchFamily="18" charset="0"/>
                  <a:cs typeface="Times New Roman" pitchFamily="18" charset="0"/>
                </a:rPr>
                <a:t>eDlx25</a:t>
              </a:r>
            </a:p>
          </p:txBody>
        </p:sp>
        <p:sp>
          <p:nvSpPr>
            <p:cNvPr id="79935" name="TextBox 75"/>
            <p:cNvSpPr txBox="1">
              <a:spLocks noChangeArrowheads="1"/>
            </p:cNvSpPr>
            <p:nvPr/>
          </p:nvSpPr>
          <p:spPr bwMode="auto">
            <a:xfrm>
              <a:off x="533400" y="1862302"/>
              <a:ext cx="83820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000">
                  <a:latin typeface="Times New Roman" pitchFamily="18" charset="0"/>
                  <a:cs typeface="Times New Roman" pitchFamily="18" charset="0"/>
                </a:rPr>
                <a:t>RefSeq</a:t>
              </a:r>
            </a:p>
          </p:txBody>
        </p:sp>
        <p:sp>
          <p:nvSpPr>
            <p:cNvPr id="79936" name="Line 4"/>
            <p:cNvSpPr>
              <a:spLocks noChangeShapeType="1"/>
            </p:cNvSpPr>
            <p:nvPr/>
          </p:nvSpPr>
          <p:spPr bwMode="auto">
            <a:xfrm flipV="1">
              <a:off x="662940" y="2266005"/>
              <a:ext cx="36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37" name="Line 4"/>
            <p:cNvSpPr>
              <a:spLocks noChangeShapeType="1"/>
            </p:cNvSpPr>
            <p:nvPr/>
          </p:nvSpPr>
          <p:spPr bwMode="auto">
            <a:xfrm flipV="1">
              <a:off x="7702242" y="2267446"/>
              <a:ext cx="36576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38" name="Rectangle 99"/>
            <p:cNvSpPr>
              <a:spLocks noChangeArrowheads="1"/>
            </p:cNvSpPr>
            <p:nvPr/>
          </p:nvSpPr>
          <p:spPr bwMode="auto">
            <a:xfrm>
              <a:off x="2977216" y="2189877"/>
              <a:ext cx="38100" cy="1555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pic>
          <p:nvPicPr>
            <p:cNvPr id="79939" name="Picture 4" descr="C:\Documents and Settings\rbirnbaum\Local Settings\Temporary Internet Files\Content.IE5\ES7XMRMF\MC900329241[1].wm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0" y="4550161"/>
              <a:ext cx="347804" cy="385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" name="Text Box 5"/>
            <p:cNvSpPr txBox="1">
              <a:spLocks noChangeArrowheads="1"/>
            </p:cNvSpPr>
            <p:nvPr/>
          </p:nvSpPr>
          <p:spPr bwMode="auto">
            <a:xfrm>
              <a:off x="2590800" y="4112051"/>
              <a:ext cx="839788" cy="415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050" b="1" dirty="0">
                  <a:latin typeface="Times New Roman" pitchFamily="18" charset="0"/>
                  <a:cs typeface="Times New Roman" pitchFamily="18" charset="0"/>
                </a:rPr>
                <a:t>Anchoring point </a:t>
              </a: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4876800" y="2453002"/>
              <a:ext cx="228600" cy="0"/>
            </a:xfrm>
            <a:prstGeom prst="line">
              <a:avLst/>
            </a:prstGeom>
            <a:ln w="19050">
              <a:solidFill>
                <a:schemeClr val="tx1"/>
              </a:solidFill>
              <a:headEnd type="diamon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 Box 5"/>
            <p:cNvSpPr txBox="1">
              <a:spLocks noChangeArrowheads="1"/>
            </p:cNvSpPr>
            <p:nvPr/>
          </p:nvSpPr>
          <p:spPr bwMode="auto">
            <a:xfrm>
              <a:off x="4392613" y="2454589"/>
              <a:ext cx="990600" cy="2540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n-US" sz="1050" b="1" dirty="0">
                  <a:latin typeface="Times New Roman" pitchFamily="18" charset="0"/>
                  <a:cs typeface="Times New Roman" pitchFamily="18" charset="0"/>
                </a:rPr>
                <a:t>RS1    RS2</a:t>
              </a:r>
            </a:p>
          </p:txBody>
        </p:sp>
        <p:cxnSp>
          <p:nvCxnSpPr>
            <p:cNvPr id="80" name="Straight Connector 79"/>
            <p:cNvCxnSpPr/>
            <p:nvPr/>
          </p:nvCxnSpPr>
          <p:spPr>
            <a:xfrm>
              <a:off x="6105525" y="2453002"/>
              <a:ext cx="184150" cy="0"/>
            </a:xfrm>
            <a:prstGeom prst="line">
              <a:avLst/>
            </a:prstGeom>
            <a:ln w="19050">
              <a:solidFill>
                <a:schemeClr val="tx1"/>
              </a:solidFill>
              <a:headEnd type="diamon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1412875" y="2453002"/>
              <a:ext cx="228600" cy="0"/>
            </a:xfrm>
            <a:prstGeom prst="line">
              <a:avLst/>
            </a:prstGeom>
            <a:ln w="19050">
              <a:solidFill>
                <a:schemeClr val="tx1"/>
              </a:solidFill>
              <a:headEnd type="diamon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 Box 5"/>
            <p:cNvSpPr txBox="1">
              <a:spLocks noChangeArrowheads="1"/>
            </p:cNvSpPr>
            <p:nvPr/>
          </p:nvSpPr>
          <p:spPr bwMode="auto">
            <a:xfrm>
              <a:off x="928688" y="2454589"/>
              <a:ext cx="990600" cy="2540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n-US" sz="1050" b="1" dirty="0">
                  <a:latin typeface="Times New Roman" pitchFamily="18" charset="0"/>
                  <a:cs typeface="Times New Roman" pitchFamily="18" charset="0"/>
                </a:rPr>
                <a:t>RS1    RS2</a:t>
              </a:r>
            </a:p>
          </p:txBody>
        </p:sp>
        <p:cxnSp>
          <p:nvCxnSpPr>
            <p:cNvPr id="89" name="Straight Connector 88"/>
            <p:cNvCxnSpPr/>
            <p:nvPr/>
          </p:nvCxnSpPr>
          <p:spPr>
            <a:xfrm>
              <a:off x="6843713" y="2467290"/>
              <a:ext cx="147637" cy="0"/>
            </a:xfrm>
            <a:prstGeom prst="line">
              <a:avLst/>
            </a:prstGeom>
            <a:ln w="19050">
              <a:solidFill>
                <a:schemeClr val="tx1"/>
              </a:solidFill>
              <a:headEnd type="diamon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7710488" y="2453002"/>
              <a:ext cx="146050" cy="0"/>
            </a:xfrm>
            <a:prstGeom prst="line">
              <a:avLst/>
            </a:prstGeom>
            <a:ln w="19050">
              <a:solidFill>
                <a:schemeClr val="tx1"/>
              </a:solidFill>
              <a:headEnd type="diamon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 Box 5"/>
            <p:cNvSpPr txBox="1">
              <a:spLocks noChangeArrowheads="1"/>
            </p:cNvSpPr>
            <p:nvPr/>
          </p:nvSpPr>
          <p:spPr bwMode="auto">
            <a:xfrm>
              <a:off x="7224713" y="2454589"/>
              <a:ext cx="990600" cy="2540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n-US" sz="1050" b="1" dirty="0">
                  <a:latin typeface="Times New Roman" pitchFamily="18" charset="0"/>
                  <a:cs typeface="Times New Roman" pitchFamily="18" charset="0"/>
                </a:rPr>
                <a:t>RS1   RS2</a:t>
              </a:r>
            </a:p>
          </p:txBody>
        </p:sp>
      </p:grpSp>
      <p:sp>
        <p:nvSpPr>
          <p:cNvPr id="79875" name="TextBox 2"/>
          <p:cNvSpPr txBox="1">
            <a:spLocks noChangeArrowheads="1"/>
          </p:cNvSpPr>
          <p:nvPr/>
        </p:nvSpPr>
        <p:spPr bwMode="auto">
          <a:xfrm>
            <a:off x="77788" y="11113"/>
            <a:ext cx="89884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b="1">
                <a:cs typeface="Times New Roman" pitchFamily="18" charset="0"/>
              </a:rPr>
              <a:t>Chromosome Conformation Capture (3C) shows interaction</a:t>
            </a:r>
          </a:p>
          <a:p>
            <a:pPr algn="ctr" eaLnBrk="1" hangingPunct="1"/>
            <a:r>
              <a:rPr lang="en-US" altLang="en-US" sz="2400" b="1">
                <a:cs typeface="Times New Roman" pitchFamily="18" charset="0"/>
              </a:rPr>
              <a:t>between the AER enhancer (eDlx25) &amp; </a:t>
            </a:r>
            <a:r>
              <a:rPr lang="en-US" altLang="en-US" sz="2400" b="1" i="1">
                <a:cs typeface="Times New Roman" pitchFamily="18" charset="0"/>
              </a:rPr>
              <a:t>Dlx5</a:t>
            </a:r>
            <a:r>
              <a:rPr lang="en-US" altLang="en-US" sz="2400" b="1">
                <a:cs typeface="Times New Roman" pitchFamily="18" charset="0"/>
              </a:rPr>
              <a:t>/</a:t>
            </a:r>
            <a:r>
              <a:rPr lang="en-US" altLang="en-US" sz="2400" b="1" i="1">
                <a:cs typeface="Times New Roman" pitchFamily="18" charset="0"/>
              </a:rPr>
              <a:t>6</a:t>
            </a:r>
          </a:p>
        </p:txBody>
      </p:sp>
      <p:grpSp>
        <p:nvGrpSpPr>
          <p:cNvPr id="3" name="Group 81"/>
          <p:cNvGrpSpPr>
            <a:grpSpLocks/>
          </p:cNvGrpSpPr>
          <p:nvPr/>
        </p:nvGrpSpPr>
        <p:grpSpPr bwMode="auto">
          <a:xfrm>
            <a:off x="2190750" y="817563"/>
            <a:ext cx="7065963" cy="5999162"/>
            <a:chOff x="2190890" y="817460"/>
            <a:chExt cx="7066520" cy="5999344"/>
          </a:xfrm>
        </p:grpSpPr>
        <p:grpSp>
          <p:nvGrpSpPr>
            <p:cNvPr id="79877" name="Group 75"/>
            <p:cNvGrpSpPr>
              <a:grpSpLocks/>
            </p:cNvGrpSpPr>
            <p:nvPr/>
          </p:nvGrpSpPr>
          <p:grpSpPr bwMode="auto">
            <a:xfrm>
              <a:off x="2190890" y="817460"/>
              <a:ext cx="5021279" cy="5875965"/>
              <a:chOff x="2315881" y="817460"/>
              <a:chExt cx="5021279" cy="5875965"/>
            </a:xfrm>
          </p:grpSpPr>
          <p:pic>
            <p:nvPicPr>
              <p:cNvPr id="79879" name="Picture 7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01" t="18369" r="25520" b="20757"/>
              <a:stretch>
                <a:fillRect/>
              </a:stretch>
            </p:blipFill>
            <p:spPr bwMode="auto">
              <a:xfrm>
                <a:off x="2315881" y="817460"/>
                <a:ext cx="5021279" cy="4839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9880" name="Picture 7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01" t="78777" r="53593" b="7712"/>
              <a:stretch>
                <a:fillRect/>
              </a:stretch>
            </p:blipFill>
            <p:spPr bwMode="auto">
              <a:xfrm>
                <a:off x="4034330" y="5619305"/>
                <a:ext cx="1450834" cy="1074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9878" name="TextBox 78"/>
            <p:cNvSpPr txBox="1">
              <a:spLocks noChangeArrowheads="1"/>
            </p:cNvSpPr>
            <p:nvPr/>
          </p:nvSpPr>
          <p:spPr bwMode="auto">
            <a:xfrm>
              <a:off x="5223080" y="6539805"/>
              <a:ext cx="403433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en-US" sz="1200" b="1"/>
                <a:t>Noonan JP et al. </a:t>
              </a:r>
              <a:r>
                <a:rPr lang="sv-SE" altLang="en-US" sz="1200" b="1" i="1"/>
                <a:t>Annu Rev Genom Hum Genet </a:t>
              </a:r>
              <a:r>
                <a:rPr lang="sv-SE" altLang="en-US" sz="1200" b="1"/>
                <a:t>2010</a:t>
              </a:r>
              <a:endParaRPr lang="en-US" altLang="en-US" sz="1200" b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4" t="2940" r="7143"/>
          <a:stretch>
            <a:fillRect/>
          </a:stretch>
        </p:blipFill>
        <p:spPr bwMode="auto">
          <a:xfrm>
            <a:off x="731838" y="1887538"/>
            <a:ext cx="167798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eeform 14"/>
          <p:cNvSpPr/>
          <p:nvPr/>
        </p:nvSpPr>
        <p:spPr>
          <a:xfrm>
            <a:off x="1285875" y="1816100"/>
            <a:ext cx="506413" cy="2552700"/>
          </a:xfrm>
          <a:custGeom>
            <a:avLst/>
            <a:gdLst>
              <a:gd name="connsiteX0" fmla="*/ 506234 w 506234"/>
              <a:gd name="connsiteY0" fmla="*/ 2552369 h 2552369"/>
              <a:gd name="connsiteX1" fmla="*/ 283597 w 506234"/>
              <a:gd name="connsiteY1" fmla="*/ 2361537 h 2552369"/>
              <a:gd name="connsiteX2" fmla="*/ 227938 w 506234"/>
              <a:gd name="connsiteY2" fmla="*/ 1940118 h 2552369"/>
              <a:gd name="connsiteX3" fmla="*/ 323354 w 506234"/>
              <a:gd name="connsiteY3" fmla="*/ 1590261 h 2552369"/>
              <a:gd name="connsiteX4" fmla="*/ 180230 w 506234"/>
              <a:gd name="connsiteY4" fmla="*/ 1343770 h 2552369"/>
              <a:gd name="connsiteX5" fmla="*/ 29155 w 506234"/>
              <a:gd name="connsiteY5" fmla="*/ 985962 h 2552369"/>
              <a:gd name="connsiteX6" fmla="*/ 29155 w 506234"/>
              <a:gd name="connsiteY6" fmla="*/ 588396 h 2552369"/>
              <a:gd name="connsiteX7" fmla="*/ 204084 w 506234"/>
              <a:gd name="connsiteY7" fmla="*/ 159026 h 2552369"/>
              <a:gd name="connsiteX8" fmla="*/ 315402 w 506234"/>
              <a:gd name="connsiteY8" fmla="*/ 0 h 2552369"/>
              <a:gd name="connsiteX9" fmla="*/ 315402 w 506234"/>
              <a:gd name="connsiteY9" fmla="*/ 0 h 2552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6234" h="2552369">
                <a:moveTo>
                  <a:pt x="506234" y="2552369"/>
                </a:moveTo>
                <a:cubicBezTo>
                  <a:pt x="418107" y="2507974"/>
                  <a:pt x="329980" y="2463579"/>
                  <a:pt x="283597" y="2361537"/>
                </a:cubicBezTo>
                <a:cubicBezTo>
                  <a:pt x="237214" y="2259495"/>
                  <a:pt x="221312" y="2068664"/>
                  <a:pt x="227938" y="1940118"/>
                </a:cubicBezTo>
                <a:cubicBezTo>
                  <a:pt x="234564" y="1811572"/>
                  <a:pt x="331305" y="1689652"/>
                  <a:pt x="323354" y="1590261"/>
                </a:cubicBezTo>
                <a:cubicBezTo>
                  <a:pt x="315403" y="1490870"/>
                  <a:pt x="229263" y="1444487"/>
                  <a:pt x="180230" y="1343770"/>
                </a:cubicBezTo>
                <a:cubicBezTo>
                  <a:pt x="131197" y="1243054"/>
                  <a:pt x="54334" y="1111858"/>
                  <a:pt x="29155" y="985962"/>
                </a:cubicBezTo>
                <a:cubicBezTo>
                  <a:pt x="3976" y="860066"/>
                  <a:pt x="0" y="726219"/>
                  <a:pt x="29155" y="588396"/>
                </a:cubicBezTo>
                <a:cubicBezTo>
                  <a:pt x="58310" y="450573"/>
                  <a:pt x="156376" y="257092"/>
                  <a:pt x="204084" y="159026"/>
                </a:cubicBezTo>
                <a:cubicBezTo>
                  <a:pt x="251792" y="60960"/>
                  <a:pt x="315402" y="0"/>
                  <a:pt x="315402" y="0"/>
                </a:cubicBezTo>
                <a:lnTo>
                  <a:pt x="315402" y="0"/>
                </a:lnTo>
              </a:path>
            </a:pathLst>
          </a:custGeom>
          <a:ln w="63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1943100" y="1824038"/>
            <a:ext cx="411163" cy="2560637"/>
          </a:xfrm>
          <a:custGeom>
            <a:avLst/>
            <a:gdLst>
              <a:gd name="connsiteX0" fmla="*/ 0 w 410818"/>
              <a:gd name="connsiteY0" fmla="*/ 0 h 2560320"/>
              <a:gd name="connsiteX1" fmla="*/ 135172 w 410818"/>
              <a:gd name="connsiteY1" fmla="*/ 270345 h 2560320"/>
              <a:gd name="connsiteX2" fmla="*/ 190832 w 410818"/>
              <a:gd name="connsiteY2" fmla="*/ 485030 h 2560320"/>
              <a:gd name="connsiteX3" fmla="*/ 214686 w 410818"/>
              <a:gd name="connsiteY3" fmla="*/ 826936 h 2560320"/>
              <a:gd name="connsiteX4" fmla="*/ 294199 w 410818"/>
              <a:gd name="connsiteY4" fmla="*/ 1009816 h 2560320"/>
              <a:gd name="connsiteX5" fmla="*/ 397566 w 410818"/>
              <a:gd name="connsiteY5" fmla="*/ 1248355 h 2560320"/>
              <a:gd name="connsiteX6" fmla="*/ 373712 w 410818"/>
              <a:gd name="connsiteY6" fmla="*/ 1566407 h 2560320"/>
              <a:gd name="connsiteX7" fmla="*/ 270345 w 410818"/>
              <a:gd name="connsiteY7" fmla="*/ 1661823 h 2560320"/>
              <a:gd name="connsiteX8" fmla="*/ 198783 w 410818"/>
              <a:gd name="connsiteY8" fmla="*/ 1987826 h 2560320"/>
              <a:gd name="connsiteX9" fmla="*/ 111319 w 410818"/>
              <a:gd name="connsiteY9" fmla="*/ 2226365 h 2560320"/>
              <a:gd name="connsiteX10" fmla="*/ 39757 w 410818"/>
              <a:gd name="connsiteY10" fmla="*/ 2377440 h 2560320"/>
              <a:gd name="connsiteX11" fmla="*/ 15903 w 410818"/>
              <a:gd name="connsiteY11" fmla="*/ 2560320 h 256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0818" h="2560320">
                <a:moveTo>
                  <a:pt x="0" y="0"/>
                </a:moveTo>
                <a:cubicBezTo>
                  <a:pt x="51683" y="94753"/>
                  <a:pt x="103367" y="189507"/>
                  <a:pt x="135172" y="270345"/>
                </a:cubicBezTo>
                <a:cubicBezTo>
                  <a:pt x="166977" y="351183"/>
                  <a:pt x="177580" y="392265"/>
                  <a:pt x="190832" y="485030"/>
                </a:cubicBezTo>
                <a:cubicBezTo>
                  <a:pt x="204084" y="577795"/>
                  <a:pt x="197458" y="739472"/>
                  <a:pt x="214686" y="826936"/>
                </a:cubicBezTo>
                <a:cubicBezTo>
                  <a:pt x="231914" y="914400"/>
                  <a:pt x="294199" y="1009816"/>
                  <a:pt x="294199" y="1009816"/>
                </a:cubicBezTo>
                <a:cubicBezTo>
                  <a:pt x="324679" y="1080052"/>
                  <a:pt x="384314" y="1155590"/>
                  <a:pt x="397566" y="1248355"/>
                </a:cubicBezTo>
                <a:cubicBezTo>
                  <a:pt x="410818" y="1341120"/>
                  <a:pt x="394916" y="1497496"/>
                  <a:pt x="373712" y="1566407"/>
                </a:cubicBezTo>
                <a:cubicBezTo>
                  <a:pt x="352508" y="1635318"/>
                  <a:pt x="299500" y="1591586"/>
                  <a:pt x="270345" y="1661823"/>
                </a:cubicBezTo>
                <a:cubicBezTo>
                  <a:pt x="241190" y="1732060"/>
                  <a:pt x="225287" y="1893736"/>
                  <a:pt x="198783" y="1987826"/>
                </a:cubicBezTo>
                <a:cubicBezTo>
                  <a:pt x="172279" y="2081916"/>
                  <a:pt x="137823" y="2161429"/>
                  <a:pt x="111319" y="2226365"/>
                </a:cubicBezTo>
                <a:cubicBezTo>
                  <a:pt x="84815" y="2291301"/>
                  <a:pt x="55660" y="2321781"/>
                  <a:pt x="39757" y="2377440"/>
                </a:cubicBezTo>
                <a:cubicBezTo>
                  <a:pt x="23854" y="2433099"/>
                  <a:pt x="19878" y="2496709"/>
                  <a:pt x="15903" y="2560320"/>
                </a:cubicBezTo>
              </a:path>
            </a:pathLst>
          </a:custGeom>
          <a:ln w="63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rot="10800000">
            <a:off x="1773238" y="2497138"/>
            <a:ext cx="152400" cy="76200"/>
          </a:xfrm>
          <a:prstGeom prst="straightConnector1">
            <a:avLst/>
          </a:prstGeom>
          <a:ln>
            <a:solidFill>
              <a:srgbClr val="FF0000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0800000">
            <a:off x="820738" y="4325938"/>
            <a:ext cx="3048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86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3" b="22858"/>
          <a:stretch>
            <a:fillRect/>
          </a:stretch>
        </p:blipFill>
        <p:spPr bwMode="auto">
          <a:xfrm>
            <a:off x="735013" y="4478338"/>
            <a:ext cx="1676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439863" y="2039938"/>
            <a:ext cx="447675" cy="571500"/>
          </a:xfrm>
          <a:prstGeom prst="rect">
            <a:avLst/>
          </a:prstGeom>
          <a:noFill/>
          <a:ln w="31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rot="10800000">
            <a:off x="1701800" y="2336800"/>
            <a:ext cx="152400" cy="76200"/>
          </a:xfrm>
          <a:prstGeom prst="straightConnector1">
            <a:avLst/>
          </a:prstGeom>
          <a:ln>
            <a:solidFill>
              <a:srgbClr val="FF0000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973138" y="4668838"/>
            <a:ext cx="447675" cy="419100"/>
          </a:xfrm>
          <a:prstGeom prst="rect">
            <a:avLst/>
          </a:prstGeom>
          <a:noFill/>
          <a:ln w="31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 rot="10800000">
            <a:off x="1306513" y="4878388"/>
            <a:ext cx="152400" cy="76200"/>
          </a:xfrm>
          <a:prstGeom prst="straightConnector1">
            <a:avLst/>
          </a:prstGeom>
          <a:ln>
            <a:solidFill>
              <a:srgbClr val="FF0000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10800000">
            <a:off x="839788" y="6459538"/>
            <a:ext cx="3048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3"/>
          <p:cNvGrpSpPr>
            <a:grpSpLocks/>
          </p:cNvGrpSpPr>
          <p:nvPr/>
        </p:nvGrpSpPr>
        <p:grpSpPr bwMode="auto">
          <a:xfrm>
            <a:off x="2959100" y="1887538"/>
            <a:ext cx="2111375" cy="2501900"/>
            <a:chOff x="3498850" y="1887538"/>
            <a:chExt cx="1066800" cy="1422400"/>
          </a:xfrm>
        </p:grpSpPr>
        <p:pic>
          <p:nvPicPr>
            <p:cNvPr id="80981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5" t="8823" r="27786" b="67647"/>
            <a:stretch>
              <a:fillRect/>
            </a:stretch>
          </p:blipFill>
          <p:spPr bwMode="auto">
            <a:xfrm>
              <a:off x="3498850" y="1887538"/>
              <a:ext cx="1066800" cy="142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4" name="Straight Connector 43"/>
            <p:cNvCxnSpPr/>
            <p:nvPr/>
          </p:nvCxnSpPr>
          <p:spPr>
            <a:xfrm rot="10800000" flipV="1">
              <a:off x="3546174" y="3259396"/>
              <a:ext cx="6858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14"/>
          <p:cNvGrpSpPr>
            <a:grpSpLocks/>
          </p:cNvGrpSpPr>
          <p:nvPr/>
        </p:nvGrpSpPr>
        <p:grpSpPr bwMode="auto">
          <a:xfrm>
            <a:off x="2921000" y="4465638"/>
            <a:ext cx="2227263" cy="2074862"/>
            <a:chOff x="3498850" y="4478338"/>
            <a:chExt cx="1066800" cy="990600"/>
          </a:xfrm>
        </p:grpSpPr>
        <p:pic>
          <p:nvPicPr>
            <p:cNvPr id="8097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42" t="7506" r="37285" b="77383"/>
            <a:stretch>
              <a:fillRect/>
            </a:stretch>
          </p:blipFill>
          <p:spPr bwMode="auto">
            <a:xfrm>
              <a:off x="3498850" y="4478338"/>
              <a:ext cx="106680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5" name="Straight Connector 44"/>
            <p:cNvCxnSpPr/>
            <p:nvPr/>
          </p:nvCxnSpPr>
          <p:spPr>
            <a:xfrm rot="10800000" flipV="1">
              <a:off x="3536869" y="5421189"/>
              <a:ext cx="685854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2" name="Chart 41"/>
          <p:cNvGraphicFramePr/>
          <p:nvPr/>
        </p:nvGraphicFramePr>
        <p:xfrm>
          <a:off x="5181600" y="1969610"/>
          <a:ext cx="396240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78892" name="TextBox 59"/>
          <p:cNvSpPr txBox="1">
            <a:spLocks noChangeArrowheads="1"/>
          </p:cNvSpPr>
          <p:nvPr/>
        </p:nvSpPr>
        <p:spPr bwMode="auto">
          <a:xfrm>
            <a:off x="6019800" y="2678113"/>
            <a:ext cx="381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/>
              <a:t>**</a:t>
            </a:r>
          </a:p>
        </p:txBody>
      </p:sp>
      <p:graphicFrame>
        <p:nvGraphicFramePr>
          <p:cNvPr id="65" name="Chart 64"/>
          <p:cNvGraphicFramePr/>
          <p:nvPr/>
        </p:nvGraphicFramePr>
        <p:xfrm>
          <a:off x="5181600" y="4120290"/>
          <a:ext cx="396240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80914" name="TextBox 2"/>
          <p:cNvSpPr txBox="1">
            <a:spLocks noChangeArrowheads="1"/>
          </p:cNvSpPr>
          <p:nvPr/>
        </p:nvSpPr>
        <p:spPr bwMode="auto">
          <a:xfrm>
            <a:off x="77788" y="11113"/>
            <a:ext cx="8988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b="1">
                <a:cs typeface="Times New Roman" pitchFamily="18" charset="0"/>
              </a:rPr>
              <a:t>3D FISH also shows interaction between these regions</a:t>
            </a:r>
            <a:endParaRPr lang="en-US" altLang="en-US" sz="2400" b="1" i="1">
              <a:cs typeface="Times New Roman" pitchFamily="18" charset="0"/>
            </a:endParaRPr>
          </a:p>
        </p:txBody>
      </p:sp>
      <p:grpSp>
        <p:nvGrpSpPr>
          <p:cNvPr id="80915" name="Group 148"/>
          <p:cNvGrpSpPr>
            <a:grpSpLocks/>
          </p:cNvGrpSpPr>
          <p:nvPr/>
        </p:nvGrpSpPr>
        <p:grpSpPr bwMode="auto">
          <a:xfrm>
            <a:off x="2106613" y="957263"/>
            <a:ext cx="382587" cy="255587"/>
            <a:chOff x="1332" y="2991"/>
            <a:chExt cx="217" cy="145"/>
          </a:xfrm>
        </p:grpSpPr>
        <p:sp>
          <p:nvSpPr>
            <p:cNvPr id="80977" name="Oval 89"/>
            <p:cNvSpPr>
              <a:spLocks noChangeArrowheads="1"/>
            </p:cNvSpPr>
            <p:nvPr/>
          </p:nvSpPr>
          <p:spPr bwMode="auto">
            <a:xfrm>
              <a:off x="1332" y="2991"/>
              <a:ext cx="48" cy="145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0978" name="Oval 89"/>
            <p:cNvSpPr>
              <a:spLocks noChangeArrowheads="1"/>
            </p:cNvSpPr>
            <p:nvPr/>
          </p:nvSpPr>
          <p:spPr bwMode="auto">
            <a:xfrm>
              <a:off x="1501" y="2991"/>
              <a:ext cx="48" cy="145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80916" name="Line 4"/>
          <p:cNvSpPr>
            <a:spLocks noChangeShapeType="1"/>
          </p:cNvSpPr>
          <p:nvPr/>
        </p:nvSpPr>
        <p:spPr bwMode="auto">
          <a:xfrm>
            <a:off x="193675" y="1069975"/>
            <a:ext cx="8775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7" name="Text Box 5"/>
          <p:cNvSpPr txBox="1">
            <a:spLocks noChangeArrowheads="1"/>
          </p:cNvSpPr>
          <p:nvPr/>
        </p:nvSpPr>
        <p:spPr bwMode="auto">
          <a:xfrm>
            <a:off x="7464425" y="547688"/>
            <a:ext cx="1095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i="1">
                <a:solidFill>
                  <a:srgbClr val="FF0000"/>
                </a:solidFill>
                <a:cs typeface="Arial" charset="0"/>
              </a:rPr>
              <a:t>DLX6</a:t>
            </a:r>
          </a:p>
        </p:txBody>
      </p:sp>
      <p:sp>
        <p:nvSpPr>
          <p:cNvPr id="80918" name="AutoShape 8"/>
          <p:cNvSpPr>
            <a:spLocks noChangeArrowheads="1"/>
          </p:cNvSpPr>
          <p:nvPr/>
        </p:nvSpPr>
        <p:spPr bwMode="auto">
          <a:xfrm rot="10800000" flipH="1" flipV="1">
            <a:off x="8553450" y="876300"/>
            <a:ext cx="82550" cy="382588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19" name="Oval 88"/>
          <p:cNvSpPr>
            <a:spLocks noChangeArrowheads="1"/>
          </p:cNvSpPr>
          <p:nvPr/>
        </p:nvSpPr>
        <p:spPr bwMode="auto">
          <a:xfrm>
            <a:off x="6051550" y="952500"/>
            <a:ext cx="76200" cy="23018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20" name="AutoShape 8"/>
          <p:cNvSpPr>
            <a:spLocks noChangeArrowheads="1"/>
          </p:cNvSpPr>
          <p:nvPr/>
        </p:nvSpPr>
        <p:spPr bwMode="auto">
          <a:xfrm rot="10800000" flipV="1">
            <a:off x="8099425" y="890588"/>
            <a:ext cx="93663" cy="382587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21" name="AutoShape 8"/>
          <p:cNvSpPr>
            <a:spLocks noChangeArrowheads="1"/>
          </p:cNvSpPr>
          <p:nvPr/>
        </p:nvSpPr>
        <p:spPr bwMode="auto">
          <a:xfrm rot="10800000" flipH="1" flipV="1">
            <a:off x="6318250" y="889000"/>
            <a:ext cx="76200" cy="382588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00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0" name="AutoShape 52"/>
          <p:cNvSpPr>
            <a:spLocks noChangeArrowheads="1"/>
          </p:cNvSpPr>
          <p:nvPr/>
        </p:nvSpPr>
        <p:spPr bwMode="auto">
          <a:xfrm rot="10800000" flipH="1" flipV="1">
            <a:off x="2814638" y="909638"/>
            <a:ext cx="61912" cy="323850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0923" name="Text Box 5"/>
          <p:cNvSpPr txBox="1">
            <a:spLocks noChangeArrowheads="1"/>
          </p:cNvSpPr>
          <p:nvPr/>
        </p:nvSpPr>
        <p:spPr bwMode="auto">
          <a:xfrm>
            <a:off x="8308975" y="547688"/>
            <a:ext cx="8270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i="1">
                <a:solidFill>
                  <a:srgbClr val="FF0000"/>
                </a:solidFill>
                <a:cs typeface="Arial" charset="0"/>
              </a:rPr>
              <a:t>DLX5</a:t>
            </a:r>
          </a:p>
        </p:txBody>
      </p:sp>
      <p:sp>
        <p:nvSpPr>
          <p:cNvPr id="80924" name="Text Box 5"/>
          <p:cNvSpPr txBox="1">
            <a:spLocks noChangeArrowheads="1"/>
          </p:cNvSpPr>
          <p:nvPr/>
        </p:nvSpPr>
        <p:spPr bwMode="auto">
          <a:xfrm>
            <a:off x="5975350" y="547688"/>
            <a:ext cx="1095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i="1">
                <a:solidFill>
                  <a:srgbClr val="00CC99"/>
                </a:solidFill>
                <a:cs typeface="Arial" charset="0"/>
              </a:rPr>
              <a:t>DSS1</a:t>
            </a:r>
          </a:p>
        </p:txBody>
      </p:sp>
      <p:sp>
        <p:nvSpPr>
          <p:cNvPr id="63" name="Text Box 5"/>
          <p:cNvSpPr txBox="1">
            <a:spLocks noChangeArrowheads="1"/>
          </p:cNvSpPr>
          <p:nvPr/>
        </p:nvSpPr>
        <p:spPr bwMode="auto">
          <a:xfrm>
            <a:off x="2722563" y="523875"/>
            <a:ext cx="1409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>
                <a:solidFill>
                  <a:schemeClr val="accent6"/>
                </a:solidFill>
                <a:cs typeface="Arial" charset="0"/>
              </a:rPr>
              <a:t>SLC25A13</a:t>
            </a:r>
          </a:p>
        </p:txBody>
      </p:sp>
      <p:sp>
        <p:nvSpPr>
          <p:cNvPr id="80926" name="Text Box 5"/>
          <p:cNvSpPr txBox="1">
            <a:spLocks noChangeArrowheads="1"/>
          </p:cNvSpPr>
          <p:nvPr/>
        </p:nvSpPr>
        <p:spPr bwMode="auto">
          <a:xfrm>
            <a:off x="908050" y="509588"/>
            <a:ext cx="1409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i="1">
                <a:solidFill>
                  <a:srgbClr val="FF6600"/>
                </a:solidFill>
                <a:cs typeface="Arial" charset="0"/>
              </a:rPr>
              <a:t>DYNC1I1</a:t>
            </a:r>
          </a:p>
        </p:txBody>
      </p:sp>
      <p:sp>
        <p:nvSpPr>
          <p:cNvPr id="80927" name="Oval 89"/>
          <p:cNvSpPr>
            <a:spLocks noChangeArrowheads="1"/>
          </p:cNvSpPr>
          <p:nvPr/>
        </p:nvSpPr>
        <p:spPr bwMode="auto">
          <a:xfrm>
            <a:off x="3144838" y="966788"/>
            <a:ext cx="76200" cy="2301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28" name="Oval 88"/>
          <p:cNvSpPr>
            <a:spLocks noChangeArrowheads="1"/>
          </p:cNvSpPr>
          <p:nvPr/>
        </p:nvSpPr>
        <p:spPr bwMode="auto">
          <a:xfrm>
            <a:off x="5594350" y="957263"/>
            <a:ext cx="76200" cy="2301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29" name="Oval 88"/>
          <p:cNvSpPr>
            <a:spLocks noChangeArrowheads="1"/>
          </p:cNvSpPr>
          <p:nvPr/>
        </p:nvSpPr>
        <p:spPr bwMode="auto">
          <a:xfrm>
            <a:off x="5403850" y="957263"/>
            <a:ext cx="76200" cy="2301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30" name="Rectangle 99"/>
          <p:cNvSpPr>
            <a:spLocks noChangeArrowheads="1"/>
          </p:cNvSpPr>
          <p:nvPr/>
        </p:nvSpPr>
        <p:spPr bwMode="auto">
          <a:xfrm>
            <a:off x="8751888" y="989013"/>
            <a:ext cx="38100" cy="1555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31" name="Rectangle 99"/>
          <p:cNvSpPr>
            <a:spLocks noChangeArrowheads="1"/>
          </p:cNvSpPr>
          <p:nvPr/>
        </p:nvSpPr>
        <p:spPr bwMode="auto">
          <a:xfrm>
            <a:off x="8021638" y="990600"/>
            <a:ext cx="38100" cy="1555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32" name="Rectangle 99"/>
          <p:cNvSpPr>
            <a:spLocks noChangeArrowheads="1"/>
          </p:cNvSpPr>
          <p:nvPr/>
        </p:nvSpPr>
        <p:spPr bwMode="auto">
          <a:xfrm>
            <a:off x="8675688" y="990600"/>
            <a:ext cx="38100" cy="1555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33" name="Rectangle 99"/>
          <p:cNvSpPr>
            <a:spLocks noChangeArrowheads="1"/>
          </p:cNvSpPr>
          <p:nvPr/>
        </p:nvSpPr>
        <p:spPr bwMode="auto">
          <a:xfrm>
            <a:off x="7945438" y="990600"/>
            <a:ext cx="38100" cy="1555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34" name="Rectangle 99"/>
          <p:cNvSpPr>
            <a:spLocks noChangeArrowheads="1"/>
          </p:cNvSpPr>
          <p:nvPr/>
        </p:nvSpPr>
        <p:spPr bwMode="auto">
          <a:xfrm>
            <a:off x="7907338" y="990600"/>
            <a:ext cx="38100" cy="1555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35" name="Rectangle 99"/>
          <p:cNvSpPr>
            <a:spLocks noChangeArrowheads="1"/>
          </p:cNvSpPr>
          <p:nvPr/>
        </p:nvSpPr>
        <p:spPr bwMode="auto">
          <a:xfrm>
            <a:off x="6523038" y="990600"/>
            <a:ext cx="38100" cy="155575"/>
          </a:xfrm>
          <a:prstGeom prst="rect">
            <a:avLst/>
          </a:prstGeom>
          <a:solidFill>
            <a:srgbClr val="00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36" name="Rectangle 99"/>
          <p:cNvSpPr>
            <a:spLocks noChangeArrowheads="1"/>
          </p:cNvSpPr>
          <p:nvPr/>
        </p:nvSpPr>
        <p:spPr bwMode="auto">
          <a:xfrm>
            <a:off x="6446838" y="990600"/>
            <a:ext cx="38100" cy="155575"/>
          </a:xfrm>
          <a:prstGeom prst="rect">
            <a:avLst/>
          </a:prstGeom>
          <a:solidFill>
            <a:srgbClr val="00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37" name="Rectangle 99"/>
          <p:cNvSpPr>
            <a:spLocks noChangeArrowheads="1"/>
          </p:cNvSpPr>
          <p:nvPr/>
        </p:nvSpPr>
        <p:spPr bwMode="auto">
          <a:xfrm>
            <a:off x="4103688" y="989013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38" name="Rectangle 99"/>
          <p:cNvSpPr>
            <a:spLocks noChangeArrowheads="1"/>
          </p:cNvSpPr>
          <p:nvPr/>
        </p:nvSpPr>
        <p:spPr bwMode="auto">
          <a:xfrm>
            <a:off x="4027488" y="989013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39" name="Rectangle 99"/>
          <p:cNvSpPr>
            <a:spLocks noChangeArrowheads="1"/>
          </p:cNvSpPr>
          <p:nvPr/>
        </p:nvSpPr>
        <p:spPr bwMode="auto">
          <a:xfrm>
            <a:off x="3949700" y="990600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40" name="Rectangle 99"/>
          <p:cNvSpPr>
            <a:spLocks noChangeArrowheads="1"/>
          </p:cNvSpPr>
          <p:nvPr/>
        </p:nvSpPr>
        <p:spPr bwMode="auto">
          <a:xfrm>
            <a:off x="3873500" y="990600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41" name="Rectangle 99"/>
          <p:cNvSpPr>
            <a:spLocks noChangeArrowheads="1"/>
          </p:cNvSpPr>
          <p:nvPr/>
        </p:nvSpPr>
        <p:spPr bwMode="auto">
          <a:xfrm>
            <a:off x="3797300" y="990600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42" name="Rectangle 99"/>
          <p:cNvSpPr>
            <a:spLocks noChangeArrowheads="1"/>
          </p:cNvSpPr>
          <p:nvPr/>
        </p:nvSpPr>
        <p:spPr bwMode="auto">
          <a:xfrm>
            <a:off x="3721100" y="990600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43" name="Rectangle 99"/>
          <p:cNvSpPr>
            <a:spLocks noChangeArrowheads="1"/>
          </p:cNvSpPr>
          <p:nvPr/>
        </p:nvSpPr>
        <p:spPr bwMode="auto">
          <a:xfrm>
            <a:off x="3643313" y="990600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44" name="Rectangle 99"/>
          <p:cNvSpPr>
            <a:spLocks noChangeArrowheads="1"/>
          </p:cNvSpPr>
          <p:nvPr/>
        </p:nvSpPr>
        <p:spPr bwMode="auto">
          <a:xfrm>
            <a:off x="3567113" y="990600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45" name="Rectangle 99"/>
          <p:cNvSpPr>
            <a:spLocks noChangeArrowheads="1"/>
          </p:cNvSpPr>
          <p:nvPr/>
        </p:nvSpPr>
        <p:spPr bwMode="auto">
          <a:xfrm>
            <a:off x="3489325" y="990600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46" name="Rectangle 99"/>
          <p:cNvSpPr>
            <a:spLocks noChangeArrowheads="1"/>
          </p:cNvSpPr>
          <p:nvPr/>
        </p:nvSpPr>
        <p:spPr bwMode="auto">
          <a:xfrm>
            <a:off x="3413125" y="990600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47" name="Rectangle 99"/>
          <p:cNvSpPr>
            <a:spLocks noChangeArrowheads="1"/>
          </p:cNvSpPr>
          <p:nvPr/>
        </p:nvSpPr>
        <p:spPr bwMode="auto">
          <a:xfrm>
            <a:off x="3335338" y="990600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48" name="Rectangle 99"/>
          <p:cNvSpPr>
            <a:spLocks noChangeArrowheads="1"/>
          </p:cNvSpPr>
          <p:nvPr/>
        </p:nvSpPr>
        <p:spPr bwMode="auto">
          <a:xfrm>
            <a:off x="3259138" y="990600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49" name="Rectangle 99"/>
          <p:cNvSpPr>
            <a:spLocks noChangeArrowheads="1"/>
          </p:cNvSpPr>
          <p:nvPr/>
        </p:nvSpPr>
        <p:spPr bwMode="auto">
          <a:xfrm>
            <a:off x="2952750" y="990600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50" name="Rectangle 99"/>
          <p:cNvSpPr>
            <a:spLocks noChangeArrowheads="1"/>
          </p:cNvSpPr>
          <p:nvPr/>
        </p:nvSpPr>
        <p:spPr bwMode="auto">
          <a:xfrm>
            <a:off x="3068638" y="990600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51" name="Rectangle 99"/>
          <p:cNvSpPr>
            <a:spLocks noChangeArrowheads="1"/>
          </p:cNvSpPr>
          <p:nvPr/>
        </p:nvSpPr>
        <p:spPr bwMode="auto">
          <a:xfrm>
            <a:off x="2914650" y="990600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52" name="Rectangle 99"/>
          <p:cNvSpPr>
            <a:spLocks noChangeArrowheads="1"/>
          </p:cNvSpPr>
          <p:nvPr/>
        </p:nvSpPr>
        <p:spPr bwMode="auto">
          <a:xfrm>
            <a:off x="2300288" y="99060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53" name="Rectangle 99"/>
          <p:cNvSpPr>
            <a:spLocks noChangeArrowheads="1"/>
          </p:cNvSpPr>
          <p:nvPr/>
        </p:nvSpPr>
        <p:spPr bwMode="auto">
          <a:xfrm>
            <a:off x="1954213" y="99060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54" name="Rectangle 99"/>
          <p:cNvSpPr>
            <a:spLocks noChangeArrowheads="1"/>
          </p:cNvSpPr>
          <p:nvPr/>
        </p:nvSpPr>
        <p:spPr bwMode="auto">
          <a:xfrm>
            <a:off x="1492250" y="99060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55" name="Rectangle 99"/>
          <p:cNvSpPr>
            <a:spLocks noChangeArrowheads="1"/>
          </p:cNvSpPr>
          <p:nvPr/>
        </p:nvSpPr>
        <p:spPr bwMode="auto">
          <a:xfrm>
            <a:off x="1416050" y="99060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56" name="Rectangle 99"/>
          <p:cNvSpPr>
            <a:spLocks noChangeArrowheads="1"/>
          </p:cNvSpPr>
          <p:nvPr/>
        </p:nvSpPr>
        <p:spPr bwMode="auto">
          <a:xfrm>
            <a:off x="2146300" y="99060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57" name="Rectangle 99"/>
          <p:cNvSpPr>
            <a:spLocks noChangeArrowheads="1"/>
          </p:cNvSpPr>
          <p:nvPr/>
        </p:nvSpPr>
        <p:spPr bwMode="auto">
          <a:xfrm>
            <a:off x="1876425" y="99060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58" name="Rectangle 99"/>
          <p:cNvSpPr>
            <a:spLocks noChangeArrowheads="1"/>
          </p:cNvSpPr>
          <p:nvPr/>
        </p:nvSpPr>
        <p:spPr bwMode="auto">
          <a:xfrm>
            <a:off x="1801813" y="99060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59" name="Rectangle 99"/>
          <p:cNvSpPr>
            <a:spLocks noChangeArrowheads="1"/>
          </p:cNvSpPr>
          <p:nvPr/>
        </p:nvSpPr>
        <p:spPr bwMode="auto">
          <a:xfrm>
            <a:off x="1724025" y="99060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60" name="Rectangle 99"/>
          <p:cNvSpPr>
            <a:spLocks noChangeArrowheads="1"/>
          </p:cNvSpPr>
          <p:nvPr/>
        </p:nvSpPr>
        <p:spPr bwMode="auto">
          <a:xfrm>
            <a:off x="1609725" y="99060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61" name="Rectangle 99"/>
          <p:cNvSpPr>
            <a:spLocks noChangeArrowheads="1"/>
          </p:cNvSpPr>
          <p:nvPr/>
        </p:nvSpPr>
        <p:spPr bwMode="auto">
          <a:xfrm>
            <a:off x="955675" y="99060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62" name="Rectangle 99"/>
          <p:cNvSpPr>
            <a:spLocks noChangeArrowheads="1"/>
          </p:cNvSpPr>
          <p:nvPr/>
        </p:nvSpPr>
        <p:spPr bwMode="auto">
          <a:xfrm>
            <a:off x="879475" y="99060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63" name="Rectangle 99"/>
          <p:cNvSpPr>
            <a:spLocks noChangeArrowheads="1"/>
          </p:cNvSpPr>
          <p:nvPr/>
        </p:nvSpPr>
        <p:spPr bwMode="auto">
          <a:xfrm>
            <a:off x="801688" y="99060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64" name="Rectangle 99"/>
          <p:cNvSpPr>
            <a:spLocks noChangeArrowheads="1"/>
          </p:cNvSpPr>
          <p:nvPr/>
        </p:nvSpPr>
        <p:spPr bwMode="auto">
          <a:xfrm>
            <a:off x="725488" y="99060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65" name="Rectangle 99"/>
          <p:cNvSpPr>
            <a:spLocks noChangeArrowheads="1"/>
          </p:cNvSpPr>
          <p:nvPr/>
        </p:nvSpPr>
        <p:spPr bwMode="auto">
          <a:xfrm>
            <a:off x="1223963" y="99060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66" name="Rectangle 99"/>
          <p:cNvSpPr>
            <a:spLocks noChangeArrowheads="1"/>
          </p:cNvSpPr>
          <p:nvPr/>
        </p:nvSpPr>
        <p:spPr bwMode="auto">
          <a:xfrm>
            <a:off x="1109663" y="99060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67" name="Rectangle 99"/>
          <p:cNvSpPr>
            <a:spLocks noChangeArrowheads="1"/>
          </p:cNvSpPr>
          <p:nvPr/>
        </p:nvSpPr>
        <p:spPr bwMode="auto">
          <a:xfrm>
            <a:off x="1031875" y="990600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968" name="AutoShape 52"/>
          <p:cNvSpPr>
            <a:spLocks noChangeArrowheads="1"/>
          </p:cNvSpPr>
          <p:nvPr/>
        </p:nvSpPr>
        <p:spPr bwMode="auto">
          <a:xfrm rot="10800000" flipV="1">
            <a:off x="2452688" y="896938"/>
            <a:ext cx="69850" cy="323850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109" name="Straight Connector 108"/>
          <p:cNvCxnSpPr/>
          <p:nvPr/>
        </p:nvCxnSpPr>
        <p:spPr>
          <a:xfrm>
            <a:off x="1806575" y="1393825"/>
            <a:ext cx="92233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7913688" y="1393825"/>
            <a:ext cx="960437" cy="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>
            <a:spLocks noChangeArrowheads="1"/>
          </p:cNvSpPr>
          <p:nvPr/>
        </p:nvSpPr>
        <p:spPr bwMode="auto">
          <a:xfrm>
            <a:off x="1588" y="2930525"/>
            <a:ext cx="1266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/>
              <a:t>Limb</a:t>
            </a:r>
          </a:p>
        </p:txBody>
      </p:sp>
      <p:sp>
        <p:nvSpPr>
          <p:cNvPr id="113" name="TextBox 112"/>
          <p:cNvSpPr txBox="1">
            <a:spLocks noChangeArrowheads="1"/>
          </p:cNvSpPr>
          <p:nvPr/>
        </p:nvSpPr>
        <p:spPr bwMode="auto">
          <a:xfrm>
            <a:off x="1588" y="5210175"/>
            <a:ext cx="1266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/>
              <a:t>Heart</a:t>
            </a:r>
          </a:p>
        </p:txBody>
      </p:sp>
      <p:cxnSp>
        <p:nvCxnSpPr>
          <p:cNvPr id="117" name="Straight Connector 116"/>
          <p:cNvCxnSpPr/>
          <p:nvPr/>
        </p:nvCxnSpPr>
        <p:spPr>
          <a:xfrm flipV="1">
            <a:off x="1884363" y="1892300"/>
            <a:ext cx="1112837" cy="153988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rot="16200000" flipH="1">
            <a:off x="1576388" y="2968625"/>
            <a:ext cx="1728788" cy="1036637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V="1">
            <a:off x="1460500" y="4465638"/>
            <a:ext cx="1498600" cy="192087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1460500" y="5118100"/>
            <a:ext cx="1460500" cy="1382713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  <p:bldP spid="78892" grpId="0"/>
      <p:bldP spid="112" grpId="0"/>
      <p:bldP spid="113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" t="1422" r="3357" b="12076"/>
          <a:stretch>
            <a:fillRect/>
          </a:stretch>
        </p:blipFill>
        <p:spPr bwMode="auto">
          <a:xfrm>
            <a:off x="0" y="3198813"/>
            <a:ext cx="4535488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" r="784" b="10965"/>
          <a:stretch>
            <a:fillRect/>
          </a:stretch>
        </p:blipFill>
        <p:spPr bwMode="auto">
          <a:xfrm>
            <a:off x="4610100" y="3122613"/>
            <a:ext cx="44704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24" name="Group 148"/>
          <p:cNvGrpSpPr>
            <a:grpSpLocks/>
          </p:cNvGrpSpPr>
          <p:nvPr/>
        </p:nvGrpSpPr>
        <p:grpSpPr bwMode="auto">
          <a:xfrm>
            <a:off x="2106613" y="1417638"/>
            <a:ext cx="382587" cy="255587"/>
            <a:chOff x="1332" y="2991"/>
            <a:chExt cx="217" cy="145"/>
          </a:xfrm>
        </p:grpSpPr>
        <p:sp>
          <p:nvSpPr>
            <p:cNvPr id="81995" name="Oval 89"/>
            <p:cNvSpPr>
              <a:spLocks noChangeArrowheads="1"/>
            </p:cNvSpPr>
            <p:nvPr/>
          </p:nvSpPr>
          <p:spPr bwMode="auto">
            <a:xfrm>
              <a:off x="1332" y="2991"/>
              <a:ext cx="48" cy="145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1996" name="Oval 89"/>
            <p:cNvSpPr>
              <a:spLocks noChangeArrowheads="1"/>
            </p:cNvSpPr>
            <p:nvPr/>
          </p:nvSpPr>
          <p:spPr bwMode="auto">
            <a:xfrm>
              <a:off x="1501" y="2991"/>
              <a:ext cx="48" cy="145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81925" name="Line 4"/>
          <p:cNvSpPr>
            <a:spLocks noChangeShapeType="1"/>
          </p:cNvSpPr>
          <p:nvPr/>
        </p:nvSpPr>
        <p:spPr bwMode="auto">
          <a:xfrm>
            <a:off x="193675" y="1530350"/>
            <a:ext cx="8775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6" name="Text Box 5"/>
          <p:cNvSpPr txBox="1">
            <a:spLocks noChangeArrowheads="1"/>
          </p:cNvSpPr>
          <p:nvPr/>
        </p:nvSpPr>
        <p:spPr bwMode="auto">
          <a:xfrm>
            <a:off x="7464425" y="1008063"/>
            <a:ext cx="1095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i="1">
                <a:solidFill>
                  <a:srgbClr val="FF0000"/>
                </a:solidFill>
                <a:cs typeface="Arial" charset="0"/>
              </a:rPr>
              <a:t>DLX6</a:t>
            </a:r>
          </a:p>
        </p:txBody>
      </p:sp>
      <p:sp>
        <p:nvSpPr>
          <p:cNvPr id="81927" name="AutoShape 8"/>
          <p:cNvSpPr>
            <a:spLocks noChangeArrowheads="1"/>
          </p:cNvSpPr>
          <p:nvPr/>
        </p:nvSpPr>
        <p:spPr bwMode="auto">
          <a:xfrm rot="10800000" flipH="1" flipV="1">
            <a:off x="8489950" y="1336675"/>
            <a:ext cx="82550" cy="382588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28" name="Oval 88"/>
          <p:cNvSpPr>
            <a:spLocks noChangeArrowheads="1"/>
          </p:cNvSpPr>
          <p:nvPr/>
        </p:nvSpPr>
        <p:spPr bwMode="auto">
          <a:xfrm>
            <a:off x="6051550" y="1412875"/>
            <a:ext cx="76200" cy="23018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29" name="AutoShape 8"/>
          <p:cNvSpPr>
            <a:spLocks noChangeArrowheads="1"/>
          </p:cNvSpPr>
          <p:nvPr/>
        </p:nvSpPr>
        <p:spPr bwMode="auto">
          <a:xfrm rot="10800000" flipV="1">
            <a:off x="8099425" y="1350963"/>
            <a:ext cx="93663" cy="382587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30" name="AutoShape 8"/>
          <p:cNvSpPr>
            <a:spLocks noChangeArrowheads="1"/>
          </p:cNvSpPr>
          <p:nvPr/>
        </p:nvSpPr>
        <p:spPr bwMode="auto">
          <a:xfrm rot="10800000" flipH="1" flipV="1">
            <a:off x="6318250" y="1349375"/>
            <a:ext cx="76200" cy="382588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00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6" name="AutoShape 52"/>
          <p:cNvSpPr>
            <a:spLocks noChangeArrowheads="1"/>
          </p:cNvSpPr>
          <p:nvPr/>
        </p:nvSpPr>
        <p:spPr bwMode="auto">
          <a:xfrm rot="10800000" flipH="1" flipV="1">
            <a:off x="2814638" y="1370013"/>
            <a:ext cx="61912" cy="323850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1932" name="Text Box 5"/>
          <p:cNvSpPr txBox="1">
            <a:spLocks noChangeArrowheads="1"/>
          </p:cNvSpPr>
          <p:nvPr/>
        </p:nvSpPr>
        <p:spPr bwMode="auto">
          <a:xfrm>
            <a:off x="8308975" y="1008063"/>
            <a:ext cx="8270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i="1">
                <a:solidFill>
                  <a:srgbClr val="FF0000"/>
                </a:solidFill>
                <a:cs typeface="Arial" charset="0"/>
              </a:rPr>
              <a:t>DLX5</a:t>
            </a:r>
          </a:p>
        </p:txBody>
      </p:sp>
      <p:sp>
        <p:nvSpPr>
          <p:cNvPr id="81933" name="Text Box 5"/>
          <p:cNvSpPr txBox="1">
            <a:spLocks noChangeArrowheads="1"/>
          </p:cNvSpPr>
          <p:nvPr/>
        </p:nvSpPr>
        <p:spPr bwMode="auto">
          <a:xfrm>
            <a:off x="5975350" y="1008063"/>
            <a:ext cx="1095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i="1">
                <a:solidFill>
                  <a:srgbClr val="00CC99"/>
                </a:solidFill>
                <a:cs typeface="Arial" charset="0"/>
              </a:rPr>
              <a:t>DSS1</a:t>
            </a:r>
          </a:p>
        </p:txBody>
      </p:sp>
      <p:sp>
        <p:nvSpPr>
          <p:cNvPr id="69" name="Text Box 5"/>
          <p:cNvSpPr txBox="1">
            <a:spLocks noChangeArrowheads="1"/>
          </p:cNvSpPr>
          <p:nvPr/>
        </p:nvSpPr>
        <p:spPr bwMode="auto">
          <a:xfrm>
            <a:off x="2722563" y="984250"/>
            <a:ext cx="1409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>
                <a:solidFill>
                  <a:schemeClr val="accent6"/>
                </a:solidFill>
                <a:cs typeface="Arial" charset="0"/>
              </a:rPr>
              <a:t>SLC25A13</a:t>
            </a:r>
          </a:p>
        </p:txBody>
      </p:sp>
      <p:sp>
        <p:nvSpPr>
          <p:cNvPr id="81935" name="Text Box 5"/>
          <p:cNvSpPr txBox="1">
            <a:spLocks noChangeArrowheads="1"/>
          </p:cNvSpPr>
          <p:nvPr/>
        </p:nvSpPr>
        <p:spPr bwMode="auto">
          <a:xfrm>
            <a:off x="908050" y="969963"/>
            <a:ext cx="1409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i="1">
                <a:solidFill>
                  <a:srgbClr val="FF6600"/>
                </a:solidFill>
                <a:cs typeface="Arial" charset="0"/>
              </a:rPr>
              <a:t>DYNC1I1</a:t>
            </a:r>
          </a:p>
        </p:txBody>
      </p:sp>
      <p:sp>
        <p:nvSpPr>
          <p:cNvPr id="81936" name="Oval 89"/>
          <p:cNvSpPr>
            <a:spLocks noChangeArrowheads="1"/>
          </p:cNvSpPr>
          <p:nvPr/>
        </p:nvSpPr>
        <p:spPr bwMode="auto">
          <a:xfrm>
            <a:off x="3144838" y="1427163"/>
            <a:ext cx="76200" cy="2301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37" name="Oval 88"/>
          <p:cNvSpPr>
            <a:spLocks noChangeArrowheads="1"/>
          </p:cNvSpPr>
          <p:nvPr/>
        </p:nvSpPr>
        <p:spPr bwMode="auto">
          <a:xfrm>
            <a:off x="5594350" y="1417638"/>
            <a:ext cx="76200" cy="2301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38" name="Oval 88"/>
          <p:cNvSpPr>
            <a:spLocks noChangeArrowheads="1"/>
          </p:cNvSpPr>
          <p:nvPr/>
        </p:nvSpPr>
        <p:spPr bwMode="auto">
          <a:xfrm>
            <a:off x="5403850" y="1417638"/>
            <a:ext cx="76200" cy="2301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39" name="Rectangle 99"/>
          <p:cNvSpPr>
            <a:spLocks noChangeArrowheads="1"/>
          </p:cNvSpPr>
          <p:nvPr/>
        </p:nvSpPr>
        <p:spPr bwMode="auto">
          <a:xfrm>
            <a:off x="8758238" y="1431925"/>
            <a:ext cx="38100" cy="1555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40" name="Rectangle 99"/>
          <p:cNvSpPr>
            <a:spLocks noChangeArrowheads="1"/>
          </p:cNvSpPr>
          <p:nvPr/>
        </p:nvSpPr>
        <p:spPr bwMode="auto">
          <a:xfrm>
            <a:off x="8021638" y="1450975"/>
            <a:ext cx="38100" cy="1555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41" name="Rectangle 99"/>
          <p:cNvSpPr>
            <a:spLocks noChangeArrowheads="1"/>
          </p:cNvSpPr>
          <p:nvPr/>
        </p:nvSpPr>
        <p:spPr bwMode="auto">
          <a:xfrm>
            <a:off x="8612188" y="1450975"/>
            <a:ext cx="38100" cy="1555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42" name="Rectangle 99"/>
          <p:cNvSpPr>
            <a:spLocks noChangeArrowheads="1"/>
          </p:cNvSpPr>
          <p:nvPr/>
        </p:nvSpPr>
        <p:spPr bwMode="auto">
          <a:xfrm>
            <a:off x="7945438" y="1450975"/>
            <a:ext cx="38100" cy="1555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43" name="Rectangle 99"/>
          <p:cNvSpPr>
            <a:spLocks noChangeArrowheads="1"/>
          </p:cNvSpPr>
          <p:nvPr/>
        </p:nvSpPr>
        <p:spPr bwMode="auto">
          <a:xfrm>
            <a:off x="7835900" y="1450975"/>
            <a:ext cx="38100" cy="1555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44" name="Rectangle 99"/>
          <p:cNvSpPr>
            <a:spLocks noChangeArrowheads="1"/>
          </p:cNvSpPr>
          <p:nvPr/>
        </p:nvSpPr>
        <p:spPr bwMode="auto">
          <a:xfrm>
            <a:off x="6523038" y="1450975"/>
            <a:ext cx="38100" cy="155575"/>
          </a:xfrm>
          <a:prstGeom prst="rect">
            <a:avLst/>
          </a:prstGeom>
          <a:solidFill>
            <a:srgbClr val="00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45" name="Rectangle 99"/>
          <p:cNvSpPr>
            <a:spLocks noChangeArrowheads="1"/>
          </p:cNvSpPr>
          <p:nvPr/>
        </p:nvSpPr>
        <p:spPr bwMode="auto">
          <a:xfrm>
            <a:off x="6446838" y="1450975"/>
            <a:ext cx="38100" cy="155575"/>
          </a:xfrm>
          <a:prstGeom prst="rect">
            <a:avLst/>
          </a:prstGeom>
          <a:solidFill>
            <a:srgbClr val="00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46" name="Rectangle 99"/>
          <p:cNvSpPr>
            <a:spLocks noChangeArrowheads="1"/>
          </p:cNvSpPr>
          <p:nvPr/>
        </p:nvSpPr>
        <p:spPr bwMode="auto">
          <a:xfrm>
            <a:off x="4103688" y="1449388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47" name="Rectangle 99"/>
          <p:cNvSpPr>
            <a:spLocks noChangeArrowheads="1"/>
          </p:cNvSpPr>
          <p:nvPr/>
        </p:nvSpPr>
        <p:spPr bwMode="auto">
          <a:xfrm>
            <a:off x="4027488" y="1449388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48" name="Rectangle 99"/>
          <p:cNvSpPr>
            <a:spLocks noChangeArrowheads="1"/>
          </p:cNvSpPr>
          <p:nvPr/>
        </p:nvSpPr>
        <p:spPr bwMode="auto">
          <a:xfrm>
            <a:off x="3949700" y="1450975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49" name="Rectangle 99"/>
          <p:cNvSpPr>
            <a:spLocks noChangeArrowheads="1"/>
          </p:cNvSpPr>
          <p:nvPr/>
        </p:nvSpPr>
        <p:spPr bwMode="auto">
          <a:xfrm>
            <a:off x="3873500" y="1450975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50" name="Rectangle 99"/>
          <p:cNvSpPr>
            <a:spLocks noChangeArrowheads="1"/>
          </p:cNvSpPr>
          <p:nvPr/>
        </p:nvSpPr>
        <p:spPr bwMode="auto">
          <a:xfrm>
            <a:off x="3797300" y="1450975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51" name="Rectangle 99"/>
          <p:cNvSpPr>
            <a:spLocks noChangeArrowheads="1"/>
          </p:cNvSpPr>
          <p:nvPr/>
        </p:nvSpPr>
        <p:spPr bwMode="auto">
          <a:xfrm>
            <a:off x="3721100" y="1450975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52" name="Rectangle 99"/>
          <p:cNvSpPr>
            <a:spLocks noChangeArrowheads="1"/>
          </p:cNvSpPr>
          <p:nvPr/>
        </p:nvSpPr>
        <p:spPr bwMode="auto">
          <a:xfrm>
            <a:off x="3643313" y="1450975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53" name="Rectangle 99"/>
          <p:cNvSpPr>
            <a:spLocks noChangeArrowheads="1"/>
          </p:cNvSpPr>
          <p:nvPr/>
        </p:nvSpPr>
        <p:spPr bwMode="auto">
          <a:xfrm>
            <a:off x="3567113" y="1450975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54" name="Rectangle 99"/>
          <p:cNvSpPr>
            <a:spLocks noChangeArrowheads="1"/>
          </p:cNvSpPr>
          <p:nvPr/>
        </p:nvSpPr>
        <p:spPr bwMode="auto">
          <a:xfrm>
            <a:off x="3489325" y="1450975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55" name="Rectangle 99"/>
          <p:cNvSpPr>
            <a:spLocks noChangeArrowheads="1"/>
          </p:cNvSpPr>
          <p:nvPr/>
        </p:nvSpPr>
        <p:spPr bwMode="auto">
          <a:xfrm>
            <a:off x="3413125" y="1450975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56" name="Rectangle 99"/>
          <p:cNvSpPr>
            <a:spLocks noChangeArrowheads="1"/>
          </p:cNvSpPr>
          <p:nvPr/>
        </p:nvSpPr>
        <p:spPr bwMode="auto">
          <a:xfrm>
            <a:off x="3335338" y="1450975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57" name="Rectangle 99"/>
          <p:cNvSpPr>
            <a:spLocks noChangeArrowheads="1"/>
          </p:cNvSpPr>
          <p:nvPr/>
        </p:nvSpPr>
        <p:spPr bwMode="auto">
          <a:xfrm>
            <a:off x="3259138" y="1450975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58" name="Rectangle 99"/>
          <p:cNvSpPr>
            <a:spLocks noChangeArrowheads="1"/>
          </p:cNvSpPr>
          <p:nvPr/>
        </p:nvSpPr>
        <p:spPr bwMode="auto">
          <a:xfrm>
            <a:off x="2952750" y="1450975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59" name="Rectangle 99"/>
          <p:cNvSpPr>
            <a:spLocks noChangeArrowheads="1"/>
          </p:cNvSpPr>
          <p:nvPr/>
        </p:nvSpPr>
        <p:spPr bwMode="auto">
          <a:xfrm>
            <a:off x="3068638" y="1450975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60" name="Rectangle 99"/>
          <p:cNvSpPr>
            <a:spLocks noChangeArrowheads="1"/>
          </p:cNvSpPr>
          <p:nvPr/>
        </p:nvSpPr>
        <p:spPr bwMode="auto">
          <a:xfrm>
            <a:off x="2914650" y="1450975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61" name="Rectangle 99"/>
          <p:cNvSpPr>
            <a:spLocks noChangeArrowheads="1"/>
          </p:cNvSpPr>
          <p:nvPr/>
        </p:nvSpPr>
        <p:spPr bwMode="auto">
          <a:xfrm>
            <a:off x="2300288" y="1450975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62" name="Rectangle 99"/>
          <p:cNvSpPr>
            <a:spLocks noChangeArrowheads="1"/>
          </p:cNvSpPr>
          <p:nvPr/>
        </p:nvSpPr>
        <p:spPr bwMode="auto">
          <a:xfrm>
            <a:off x="1954213" y="1450975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63" name="Rectangle 99"/>
          <p:cNvSpPr>
            <a:spLocks noChangeArrowheads="1"/>
          </p:cNvSpPr>
          <p:nvPr/>
        </p:nvSpPr>
        <p:spPr bwMode="auto">
          <a:xfrm>
            <a:off x="1492250" y="1450975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64" name="Rectangle 99"/>
          <p:cNvSpPr>
            <a:spLocks noChangeArrowheads="1"/>
          </p:cNvSpPr>
          <p:nvPr/>
        </p:nvSpPr>
        <p:spPr bwMode="auto">
          <a:xfrm>
            <a:off x="1416050" y="1450975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65" name="Rectangle 99"/>
          <p:cNvSpPr>
            <a:spLocks noChangeArrowheads="1"/>
          </p:cNvSpPr>
          <p:nvPr/>
        </p:nvSpPr>
        <p:spPr bwMode="auto">
          <a:xfrm>
            <a:off x="2146300" y="1450975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66" name="Rectangle 99"/>
          <p:cNvSpPr>
            <a:spLocks noChangeArrowheads="1"/>
          </p:cNvSpPr>
          <p:nvPr/>
        </p:nvSpPr>
        <p:spPr bwMode="auto">
          <a:xfrm>
            <a:off x="1876425" y="1450975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67" name="Rectangle 99"/>
          <p:cNvSpPr>
            <a:spLocks noChangeArrowheads="1"/>
          </p:cNvSpPr>
          <p:nvPr/>
        </p:nvSpPr>
        <p:spPr bwMode="auto">
          <a:xfrm>
            <a:off x="1801813" y="1450975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68" name="Rectangle 99"/>
          <p:cNvSpPr>
            <a:spLocks noChangeArrowheads="1"/>
          </p:cNvSpPr>
          <p:nvPr/>
        </p:nvSpPr>
        <p:spPr bwMode="auto">
          <a:xfrm>
            <a:off x="1724025" y="1450975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69" name="Rectangle 99"/>
          <p:cNvSpPr>
            <a:spLocks noChangeArrowheads="1"/>
          </p:cNvSpPr>
          <p:nvPr/>
        </p:nvSpPr>
        <p:spPr bwMode="auto">
          <a:xfrm>
            <a:off x="1609725" y="1450975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70" name="Rectangle 99"/>
          <p:cNvSpPr>
            <a:spLocks noChangeArrowheads="1"/>
          </p:cNvSpPr>
          <p:nvPr/>
        </p:nvSpPr>
        <p:spPr bwMode="auto">
          <a:xfrm>
            <a:off x="955675" y="1450975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71" name="Rectangle 99"/>
          <p:cNvSpPr>
            <a:spLocks noChangeArrowheads="1"/>
          </p:cNvSpPr>
          <p:nvPr/>
        </p:nvSpPr>
        <p:spPr bwMode="auto">
          <a:xfrm>
            <a:off x="879475" y="1450975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72" name="Rectangle 99"/>
          <p:cNvSpPr>
            <a:spLocks noChangeArrowheads="1"/>
          </p:cNvSpPr>
          <p:nvPr/>
        </p:nvSpPr>
        <p:spPr bwMode="auto">
          <a:xfrm>
            <a:off x="801688" y="1450975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73" name="Rectangle 99"/>
          <p:cNvSpPr>
            <a:spLocks noChangeArrowheads="1"/>
          </p:cNvSpPr>
          <p:nvPr/>
        </p:nvSpPr>
        <p:spPr bwMode="auto">
          <a:xfrm>
            <a:off x="725488" y="1450975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74" name="Rectangle 99"/>
          <p:cNvSpPr>
            <a:spLocks noChangeArrowheads="1"/>
          </p:cNvSpPr>
          <p:nvPr/>
        </p:nvSpPr>
        <p:spPr bwMode="auto">
          <a:xfrm>
            <a:off x="1223963" y="1450975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75" name="Rectangle 99"/>
          <p:cNvSpPr>
            <a:spLocks noChangeArrowheads="1"/>
          </p:cNvSpPr>
          <p:nvPr/>
        </p:nvSpPr>
        <p:spPr bwMode="auto">
          <a:xfrm>
            <a:off x="1109663" y="1450975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76" name="Rectangle 99"/>
          <p:cNvSpPr>
            <a:spLocks noChangeArrowheads="1"/>
          </p:cNvSpPr>
          <p:nvPr/>
        </p:nvSpPr>
        <p:spPr bwMode="auto">
          <a:xfrm>
            <a:off x="1031875" y="1450975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977" name="AutoShape 52"/>
          <p:cNvSpPr>
            <a:spLocks noChangeArrowheads="1"/>
          </p:cNvSpPr>
          <p:nvPr/>
        </p:nvSpPr>
        <p:spPr bwMode="auto">
          <a:xfrm rot="10800000" flipV="1">
            <a:off x="2452688" y="1357313"/>
            <a:ext cx="69850" cy="323850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126" name="Straight Connector 125"/>
          <p:cNvCxnSpPr/>
          <p:nvPr/>
        </p:nvCxnSpPr>
        <p:spPr>
          <a:xfrm>
            <a:off x="1154113" y="1776413"/>
            <a:ext cx="230187" cy="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2076450" y="1776413"/>
            <a:ext cx="230188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7567613" y="1776413"/>
            <a:ext cx="230187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>
            <a:off x="7875588" y="1776413"/>
            <a:ext cx="230187" cy="0"/>
          </a:xfrm>
          <a:prstGeom prst="line">
            <a:avLst/>
          </a:prstGeom>
          <a:ln w="5715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8502650" y="1776413"/>
            <a:ext cx="230188" cy="0"/>
          </a:xfrm>
          <a:prstGeom prst="line">
            <a:avLst/>
          </a:prstGeom>
          <a:ln w="571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>
            <a:off x="8796338" y="1776413"/>
            <a:ext cx="230187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84" name="TextBox 133"/>
          <p:cNvSpPr txBox="1">
            <a:spLocks noChangeArrowheads="1"/>
          </p:cNvSpPr>
          <p:nvPr/>
        </p:nvSpPr>
        <p:spPr bwMode="auto">
          <a:xfrm>
            <a:off x="885825" y="1776413"/>
            <a:ext cx="766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200" b="1"/>
              <a:t>ex6</a:t>
            </a:r>
          </a:p>
        </p:txBody>
      </p:sp>
      <p:sp>
        <p:nvSpPr>
          <p:cNvPr id="81985" name="TextBox 134"/>
          <p:cNvSpPr txBox="1">
            <a:spLocks noChangeArrowheads="1"/>
          </p:cNvSpPr>
          <p:nvPr/>
        </p:nvSpPr>
        <p:spPr bwMode="auto">
          <a:xfrm>
            <a:off x="1806575" y="1776413"/>
            <a:ext cx="768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200" b="1"/>
              <a:t>eDlx25</a:t>
            </a:r>
          </a:p>
          <a:p>
            <a:pPr algn="ctr" eaLnBrk="1" hangingPunct="1"/>
            <a:r>
              <a:rPr lang="en-US" altLang="en-US" sz="1200" b="1"/>
              <a:t>(AER)</a:t>
            </a:r>
          </a:p>
        </p:txBody>
      </p:sp>
      <p:sp>
        <p:nvSpPr>
          <p:cNvPr id="81986" name="TextBox 135"/>
          <p:cNvSpPr txBox="1">
            <a:spLocks noChangeArrowheads="1"/>
          </p:cNvSpPr>
          <p:nvPr/>
        </p:nvSpPr>
        <p:spPr bwMode="auto">
          <a:xfrm>
            <a:off x="7643813" y="1776413"/>
            <a:ext cx="7683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200" b="1"/>
              <a:t>ex2</a:t>
            </a:r>
          </a:p>
        </p:txBody>
      </p:sp>
      <p:sp>
        <p:nvSpPr>
          <p:cNvPr id="81987" name="TextBox 137"/>
          <p:cNvSpPr txBox="1">
            <a:spLocks noChangeArrowheads="1"/>
          </p:cNvSpPr>
          <p:nvPr/>
        </p:nvSpPr>
        <p:spPr bwMode="auto">
          <a:xfrm>
            <a:off x="8258175" y="1776413"/>
            <a:ext cx="7683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200" b="1"/>
              <a:t>ex2</a:t>
            </a:r>
          </a:p>
        </p:txBody>
      </p:sp>
      <p:sp>
        <p:nvSpPr>
          <p:cNvPr id="81988" name="TextBox 138"/>
          <p:cNvSpPr txBox="1">
            <a:spLocks noChangeArrowheads="1"/>
          </p:cNvSpPr>
          <p:nvPr/>
        </p:nvSpPr>
        <p:spPr bwMode="auto">
          <a:xfrm>
            <a:off x="7299325" y="1768475"/>
            <a:ext cx="7667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200" b="1"/>
              <a:t>Pr</a:t>
            </a:r>
          </a:p>
        </p:txBody>
      </p:sp>
      <p:sp>
        <p:nvSpPr>
          <p:cNvPr id="81989" name="TextBox 139"/>
          <p:cNvSpPr txBox="1">
            <a:spLocks noChangeArrowheads="1"/>
          </p:cNvSpPr>
          <p:nvPr/>
        </p:nvSpPr>
        <p:spPr bwMode="auto">
          <a:xfrm>
            <a:off x="8566150" y="1776413"/>
            <a:ext cx="7683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200" b="1"/>
              <a:t>Pr</a:t>
            </a:r>
          </a:p>
        </p:txBody>
      </p:sp>
      <p:sp>
        <p:nvSpPr>
          <p:cNvPr id="81990" name="TextBox 2"/>
          <p:cNvSpPr txBox="1">
            <a:spLocks noChangeArrowheads="1"/>
          </p:cNvSpPr>
          <p:nvPr/>
        </p:nvSpPr>
        <p:spPr bwMode="auto">
          <a:xfrm>
            <a:off x="0" y="87313"/>
            <a:ext cx="91440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300" b="1">
                <a:cs typeface="Times New Roman" pitchFamily="18" charset="0"/>
              </a:rPr>
              <a:t>ChIP: The limb AER exonic-enhancer shows enhancer marks</a:t>
            </a:r>
            <a:endParaRPr lang="en-US" altLang="en-US" sz="2300" b="1" i="1">
              <a:cs typeface="Times New Roman" pitchFamily="18" charset="0"/>
            </a:endParaRPr>
          </a:p>
        </p:txBody>
      </p:sp>
      <p:sp>
        <p:nvSpPr>
          <p:cNvPr id="142" name="TextBox 141"/>
          <p:cNvSpPr txBox="1">
            <a:spLocks noChangeArrowheads="1"/>
          </p:cNvSpPr>
          <p:nvPr/>
        </p:nvSpPr>
        <p:spPr bwMode="auto">
          <a:xfrm>
            <a:off x="1154113" y="2698750"/>
            <a:ext cx="3341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/>
              <a:t>H3K4me1 (enhancer)</a:t>
            </a:r>
          </a:p>
        </p:txBody>
      </p:sp>
      <p:sp>
        <p:nvSpPr>
          <p:cNvPr id="143" name="TextBox 142"/>
          <p:cNvSpPr txBox="1">
            <a:spLocks noChangeArrowheads="1"/>
          </p:cNvSpPr>
          <p:nvPr/>
        </p:nvSpPr>
        <p:spPr bwMode="auto">
          <a:xfrm>
            <a:off x="5507038" y="2698750"/>
            <a:ext cx="34972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/>
              <a:t>H3K36me3 (transcribed gene)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2036763" y="3313113"/>
            <a:ext cx="846137" cy="269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5" name="Rectangle 144"/>
          <p:cNvSpPr/>
          <p:nvPr/>
        </p:nvSpPr>
        <p:spPr>
          <a:xfrm>
            <a:off x="6697663" y="3352800"/>
            <a:ext cx="846137" cy="268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/>
      <p:bldP spid="143" grpId="0"/>
      <p:bldP spid="144" grpId="0" animBg="1"/>
      <p:bldP spid="145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6"/>
          <p:cNvSpPr txBox="1">
            <a:spLocks noChangeArrowheads="1"/>
          </p:cNvSpPr>
          <p:nvPr/>
        </p:nvSpPr>
        <p:spPr bwMode="auto">
          <a:xfrm>
            <a:off x="690563" y="49213"/>
            <a:ext cx="7721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cs typeface="Arial" charset="0"/>
              </a:rPr>
              <a:t>DLX5/6 limb enhancer follow-up</a:t>
            </a:r>
          </a:p>
        </p:txBody>
      </p:sp>
      <p:sp>
        <p:nvSpPr>
          <p:cNvPr id="525320" name="Text Box 8"/>
          <p:cNvSpPr txBox="1">
            <a:spLocks noChangeArrowheads="1"/>
          </p:cNvSpPr>
          <p:nvPr/>
        </p:nvSpPr>
        <p:spPr bwMode="auto">
          <a:xfrm>
            <a:off x="79375" y="1123950"/>
            <a:ext cx="5913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accent2"/>
              </a:buClr>
              <a:buFont typeface="Arial" charset="0"/>
              <a:buChar char="•"/>
            </a:pPr>
            <a:r>
              <a:rPr lang="en-US" altLang="en-US" sz="2400" b="1"/>
              <a:t>Mutation analysis in SHFM patients.</a:t>
            </a:r>
          </a:p>
        </p:txBody>
      </p:sp>
      <p:sp>
        <p:nvSpPr>
          <p:cNvPr id="525323" name="Text Box 11"/>
          <p:cNvSpPr txBox="1">
            <a:spLocks noChangeArrowheads="1"/>
          </p:cNvSpPr>
          <p:nvPr/>
        </p:nvSpPr>
        <p:spPr bwMode="auto">
          <a:xfrm>
            <a:off x="2085975" y="2341563"/>
            <a:ext cx="4751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/>
              <a:t>Split-hand &amp; foot: 53 patients</a:t>
            </a:r>
          </a:p>
        </p:txBody>
      </p:sp>
      <p:pic>
        <p:nvPicPr>
          <p:cNvPr id="52532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881188"/>
            <a:ext cx="1592262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78"/>
          <p:cNvGrpSpPr>
            <a:grpSpLocks/>
          </p:cNvGrpSpPr>
          <p:nvPr/>
        </p:nvGrpSpPr>
        <p:grpSpPr bwMode="auto">
          <a:xfrm>
            <a:off x="77788" y="4394200"/>
            <a:ext cx="8942387" cy="763588"/>
            <a:chOff x="49" y="3663"/>
            <a:chExt cx="5633" cy="481"/>
          </a:xfrm>
        </p:grpSpPr>
        <p:grpSp>
          <p:nvGrpSpPr>
            <p:cNvPr id="82958" name="Group 77"/>
            <p:cNvGrpSpPr>
              <a:grpSpLocks/>
            </p:cNvGrpSpPr>
            <p:nvPr/>
          </p:nvGrpSpPr>
          <p:grpSpPr bwMode="auto">
            <a:xfrm>
              <a:off x="4629" y="3687"/>
              <a:ext cx="1053" cy="457"/>
              <a:chOff x="4629" y="3687"/>
              <a:chExt cx="1053" cy="457"/>
            </a:xfrm>
          </p:grpSpPr>
          <p:sp>
            <p:nvSpPr>
              <p:cNvPr id="83007" name="Text Box 5"/>
              <p:cNvSpPr txBox="1">
                <a:spLocks noChangeArrowheads="1"/>
              </p:cNvSpPr>
              <p:nvPr/>
            </p:nvSpPr>
            <p:spPr bwMode="auto">
              <a:xfrm>
                <a:off x="4629" y="3687"/>
                <a:ext cx="69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b="1" i="1">
                    <a:solidFill>
                      <a:srgbClr val="FF0000"/>
                    </a:solidFill>
                    <a:cs typeface="Arial" charset="0"/>
                  </a:rPr>
                  <a:t>DLX6</a:t>
                </a:r>
              </a:p>
            </p:txBody>
          </p:sp>
          <p:sp>
            <p:nvSpPr>
              <p:cNvPr id="83008" name="AutoShape 8"/>
              <p:cNvSpPr>
                <a:spLocks noChangeArrowheads="1"/>
              </p:cNvSpPr>
              <p:nvPr/>
            </p:nvSpPr>
            <p:spPr bwMode="auto">
              <a:xfrm rot="10800000" flipH="1" flipV="1">
                <a:off x="5315" y="3894"/>
                <a:ext cx="52" cy="241"/>
              </a:xfrm>
              <a:prstGeom prst="leftArrow">
                <a:avLst>
                  <a:gd name="adj1" fmla="val 50000"/>
                  <a:gd name="adj2" fmla="val 2500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3009" name="AutoShape 8"/>
              <p:cNvSpPr>
                <a:spLocks noChangeArrowheads="1"/>
              </p:cNvSpPr>
              <p:nvPr/>
            </p:nvSpPr>
            <p:spPr bwMode="auto">
              <a:xfrm rot="10800000" flipV="1">
                <a:off x="5029" y="3903"/>
                <a:ext cx="59" cy="241"/>
              </a:xfrm>
              <a:prstGeom prst="leftArrow">
                <a:avLst>
                  <a:gd name="adj1" fmla="val 50000"/>
                  <a:gd name="adj2" fmla="val 2500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3010" name="Text Box 5"/>
              <p:cNvSpPr txBox="1">
                <a:spLocks noChangeArrowheads="1"/>
              </p:cNvSpPr>
              <p:nvPr/>
            </p:nvSpPr>
            <p:spPr bwMode="auto">
              <a:xfrm>
                <a:off x="5161" y="3687"/>
                <a:ext cx="521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b="1" i="1">
                    <a:solidFill>
                      <a:srgbClr val="FF0000"/>
                    </a:solidFill>
                    <a:cs typeface="Arial" charset="0"/>
                  </a:rPr>
                  <a:t>DLX5</a:t>
                </a:r>
              </a:p>
            </p:txBody>
          </p:sp>
          <p:sp>
            <p:nvSpPr>
              <p:cNvPr id="83011" name="Rectangle 99"/>
              <p:cNvSpPr>
                <a:spLocks noChangeArrowheads="1"/>
              </p:cNvSpPr>
              <p:nvPr/>
            </p:nvSpPr>
            <p:spPr bwMode="auto">
              <a:xfrm>
                <a:off x="5440" y="3965"/>
                <a:ext cx="24" cy="9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3012" name="Rectangle 99"/>
              <p:cNvSpPr>
                <a:spLocks noChangeArrowheads="1"/>
              </p:cNvSpPr>
              <p:nvPr/>
            </p:nvSpPr>
            <p:spPr bwMode="auto">
              <a:xfrm>
                <a:off x="4980" y="3966"/>
                <a:ext cx="24" cy="9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3013" name="Rectangle 99"/>
              <p:cNvSpPr>
                <a:spLocks noChangeArrowheads="1"/>
              </p:cNvSpPr>
              <p:nvPr/>
            </p:nvSpPr>
            <p:spPr bwMode="auto">
              <a:xfrm>
                <a:off x="5392" y="3966"/>
                <a:ext cx="24" cy="9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3014" name="Rectangle 99"/>
              <p:cNvSpPr>
                <a:spLocks noChangeArrowheads="1"/>
              </p:cNvSpPr>
              <p:nvPr/>
            </p:nvSpPr>
            <p:spPr bwMode="auto">
              <a:xfrm>
                <a:off x="4932" y="3966"/>
                <a:ext cx="24" cy="9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3015" name="Rectangle 99"/>
              <p:cNvSpPr>
                <a:spLocks noChangeArrowheads="1"/>
              </p:cNvSpPr>
              <p:nvPr/>
            </p:nvSpPr>
            <p:spPr bwMode="auto">
              <a:xfrm>
                <a:off x="4908" y="3966"/>
                <a:ext cx="24" cy="9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82959" name="Group 76"/>
            <p:cNvGrpSpPr>
              <a:grpSpLocks/>
            </p:cNvGrpSpPr>
            <p:nvPr/>
          </p:nvGrpSpPr>
          <p:grpSpPr bwMode="auto">
            <a:xfrm>
              <a:off x="49" y="3663"/>
              <a:ext cx="5528" cy="480"/>
              <a:chOff x="49" y="3663"/>
              <a:chExt cx="5528" cy="480"/>
            </a:xfrm>
          </p:grpSpPr>
          <p:grpSp>
            <p:nvGrpSpPr>
              <p:cNvPr id="82960" name="Group 13"/>
              <p:cNvGrpSpPr>
                <a:grpSpLocks/>
              </p:cNvGrpSpPr>
              <p:nvPr/>
            </p:nvGrpSpPr>
            <p:grpSpPr bwMode="auto">
              <a:xfrm>
                <a:off x="1254" y="3945"/>
                <a:ext cx="241" cy="161"/>
                <a:chOff x="1332" y="2991"/>
                <a:chExt cx="217" cy="145"/>
              </a:xfrm>
            </p:grpSpPr>
            <p:sp>
              <p:nvSpPr>
                <p:cNvPr id="83005" name="Oval 89"/>
                <p:cNvSpPr>
                  <a:spLocks noChangeArrowheads="1"/>
                </p:cNvSpPr>
                <p:nvPr/>
              </p:nvSpPr>
              <p:spPr bwMode="auto">
                <a:xfrm>
                  <a:off x="1332" y="2991"/>
                  <a:ext cx="48" cy="145"/>
                </a:xfrm>
                <a:prstGeom prst="ellipse">
                  <a:avLst/>
                </a:prstGeom>
                <a:solidFill>
                  <a:srgbClr val="00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83006" name="Oval 89"/>
                <p:cNvSpPr>
                  <a:spLocks noChangeArrowheads="1"/>
                </p:cNvSpPr>
                <p:nvPr/>
              </p:nvSpPr>
              <p:spPr bwMode="auto">
                <a:xfrm>
                  <a:off x="1501" y="2991"/>
                  <a:ext cx="48" cy="145"/>
                </a:xfrm>
                <a:prstGeom prst="ellipse">
                  <a:avLst/>
                </a:prstGeom>
                <a:solidFill>
                  <a:srgbClr val="00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82961" name="Line 4"/>
              <p:cNvSpPr>
                <a:spLocks noChangeShapeType="1"/>
              </p:cNvSpPr>
              <p:nvPr/>
            </p:nvSpPr>
            <p:spPr bwMode="auto">
              <a:xfrm>
                <a:off x="49" y="4016"/>
                <a:ext cx="552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962" name="Oval 88"/>
              <p:cNvSpPr>
                <a:spLocks noChangeArrowheads="1"/>
              </p:cNvSpPr>
              <p:nvPr/>
            </p:nvSpPr>
            <p:spPr bwMode="auto">
              <a:xfrm>
                <a:off x="3739" y="3942"/>
                <a:ext cx="48" cy="14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963" name="AutoShape 8"/>
              <p:cNvSpPr>
                <a:spLocks noChangeArrowheads="1"/>
              </p:cNvSpPr>
              <p:nvPr/>
            </p:nvSpPr>
            <p:spPr bwMode="auto">
              <a:xfrm rot="10800000" flipH="1" flipV="1">
                <a:off x="3907" y="3902"/>
                <a:ext cx="48" cy="241"/>
              </a:xfrm>
              <a:prstGeom prst="leftArrow">
                <a:avLst>
                  <a:gd name="adj1" fmla="val 50000"/>
                  <a:gd name="adj2" fmla="val 25000"/>
                </a:avLst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964" name="AutoShape 52"/>
              <p:cNvSpPr>
                <a:spLocks noChangeArrowheads="1"/>
              </p:cNvSpPr>
              <p:nvPr/>
            </p:nvSpPr>
            <p:spPr bwMode="auto">
              <a:xfrm rot="10800000" flipH="1" flipV="1">
                <a:off x="1700" y="3915"/>
                <a:ext cx="39" cy="204"/>
              </a:xfrm>
              <a:prstGeom prst="leftArrow">
                <a:avLst>
                  <a:gd name="adj1" fmla="val 50000"/>
                  <a:gd name="adj2" fmla="val 25000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965" name="Text Box 5"/>
              <p:cNvSpPr txBox="1">
                <a:spLocks noChangeArrowheads="1"/>
              </p:cNvSpPr>
              <p:nvPr/>
            </p:nvSpPr>
            <p:spPr bwMode="auto">
              <a:xfrm>
                <a:off x="3557" y="3687"/>
                <a:ext cx="69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b="1" i="1">
                    <a:solidFill>
                      <a:srgbClr val="00CC99"/>
                    </a:solidFill>
                    <a:cs typeface="Arial" charset="0"/>
                  </a:rPr>
                  <a:t>DSS1</a:t>
                </a:r>
              </a:p>
            </p:txBody>
          </p:sp>
          <p:sp>
            <p:nvSpPr>
              <p:cNvPr id="82966" name="Text Box 5"/>
              <p:cNvSpPr txBox="1">
                <a:spLocks noChangeArrowheads="1"/>
              </p:cNvSpPr>
              <p:nvPr/>
            </p:nvSpPr>
            <p:spPr bwMode="auto">
              <a:xfrm>
                <a:off x="1642" y="3672"/>
                <a:ext cx="88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b="1" i="1">
                    <a:solidFill>
                      <a:schemeClr val="accent2"/>
                    </a:solidFill>
                    <a:cs typeface="Arial" charset="0"/>
                  </a:rPr>
                  <a:t>SLC25A13</a:t>
                </a:r>
              </a:p>
            </p:txBody>
          </p:sp>
          <p:sp>
            <p:nvSpPr>
              <p:cNvPr id="82967" name="Text Box 5"/>
              <p:cNvSpPr txBox="1">
                <a:spLocks noChangeArrowheads="1"/>
              </p:cNvSpPr>
              <p:nvPr/>
            </p:nvSpPr>
            <p:spPr bwMode="auto">
              <a:xfrm>
                <a:off x="499" y="3663"/>
                <a:ext cx="88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b="1" i="1">
                    <a:solidFill>
                      <a:srgbClr val="FF6600"/>
                    </a:solidFill>
                    <a:cs typeface="Arial" charset="0"/>
                  </a:rPr>
                  <a:t>DYNC1I1</a:t>
                </a:r>
              </a:p>
            </p:txBody>
          </p:sp>
          <p:sp>
            <p:nvSpPr>
              <p:cNvPr id="82968" name="Oval 89"/>
              <p:cNvSpPr>
                <a:spLocks noChangeArrowheads="1"/>
              </p:cNvSpPr>
              <p:nvPr/>
            </p:nvSpPr>
            <p:spPr bwMode="auto">
              <a:xfrm>
                <a:off x="1908" y="3951"/>
                <a:ext cx="48" cy="14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969" name="Oval 88"/>
              <p:cNvSpPr>
                <a:spLocks noChangeArrowheads="1"/>
              </p:cNvSpPr>
              <p:nvPr/>
            </p:nvSpPr>
            <p:spPr bwMode="auto">
              <a:xfrm>
                <a:off x="3451" y="3945"/>
                <a:ext cx="48" cy="14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970" name="Oval 88"/>
              <p:cNvSpPr>
                <a:spLocks noChangeArrowheads="1"/>
              </p:cNvSpPr>
              <p:nvPr/>
            </p:nvSpPr>
            <p:spPr bwMode="auto">
              <a:xfrm>
                <a:off x="3331" y="3945"/>
                <a:ext cx="48" cy="14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971" name="Rectangle 99"/>
              <p:cNvSpPr>
                <a:spLocks noChangeArrowheads="1"/>
              </p:cNvSpPr>
              <p:nvPr/>
            </p:nvSpPr>
            <p:spPr bwMode="auto">
              <a:xfrm>
                <a:off x="4036" y="3966"/>
                <a:ext cx="24" cy="98"/>
              </a:xfrm>
              <a:prstGeom prst="rect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972" name="Rectangle 99"/>
              <p:cNvSpPr>
                <a:spLocks noChangeArrowheads="1"/>
              </p:cNvSpPr>
              <p:nvPr/>
            </p:nvSpPr>
            <p:spPr bwMode="auto">
              <a:xfrm>
                <a:off x="3988" y="3966"/>
                <a:ext cx="24" cy="98"/>
              </a:xfrm>
              <a:prstGeom prst="rect">
                <a:avLst/>
              </a:prstGeom>
              <a:solidFill>
                <a:srgbClr val="00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973" name="Rectangle 99"/>
              <p:cNvSpPr>
                <a:spLocks noChangeArrowheads="1"/>
              </p:cNvSpPr>
              <p:nvPr/>
            </p:nvSpPr>
            <p:spPr bwMode="auto">
              <a:xfrm>
                <a:off x="2512" y="3965"/>
                <a:ext cx="24" cy="98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974" name="Rectangle 99"/>
              <p:cNvSpPr>
                <a:spLocks noChangeArrowheads="1"/>
              </p:cNvSpPr>
              <p:nvPr/>
            </p:nvSpPr>
            <p:spPr bwMode="auto">
              <a:xfrm>
                <a:off x="2464" y="3965"/>
                <a:ext cx="24" cy="98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975" name="Rectangle 99"/>
              <p:cNvSpPr>
                <a:spLocks noChangeArrowheads="1"/>
              </p:cNvSpPr>
              <p:nvPr/>
            </p:nvSpPr>
            <p:spPr bwMode="auto">
              <a:xfrm>
                <a:off x="2415" y="3966"/>
                <a:ext cx="24" cy="98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976" name="Rectangle 99"/>
              <p:cNvSpPr>
                <a:spLocks noChangeArrowheads="1"/>
              </p:cNvSpPr>
              <p:nvPr/>
            </p:nvSpPr>
            <p:spPr bwMode="auto">
              <a:xfrm>
                <a:off x="2367" y="3966"/>
                <a:ext cx="24" cy="98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977" name="Rectangle 99"/>
              <p:cNvSpPr>
                <a:spLocks noChangeArrowheads="1"/>
              </p:cNvSpPr>
              <p:nvPr/>
            </p:nvSpPr>
            <p:spPr bwMode="auto">
              <a:xfrm>
                <a:off x="2319" y="3966"/>
                <a:ext cx="24" cy="98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978" name="Rectangle 99"/>
              <p:cNvSpPr>
                <a:spLocks noChangeArrowheads="1"/>
              </p:cNvSpPr>
              <p:nvPr/>
            </p:nvSpPr>
            <p:spPr bwMode="auto">
              <a:xfrm>
                <a:off x="2271" y="3966"/>
                <a:ext cx="24" cy="98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979" name="Rectangle 99"/>
              <p:cNvSpPr>
                <a:spLocks noChangeArrowheads="1"/>
              </p:cNvSpPr>
              <p:nvPr/>
            </p:nvSpPr>
            <p:spPr bwMode="auto">
              <a:xfrm>
                <a:off x="2222" y="3966"/>
                <a:ext cx="24" cy="98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980" name="Rectangle 99"/>
              <p:cNvSpPr>
                <a:spLocks noChangeArrowheads="1"/>
              </p:cNvSpPr>
              <p:nvPr/>
            </p:nvSpPr>
            <p:spPr bwMode="auto">
              <a:xfrm>
                <a:off x="2174" y="3966"/>
                <a:ext cx="24" cy="98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981" name="Rectangle 99"/>
              <p:cNvSpPr>
                <a:spLocks noChangeArrowheads="1"/>
              </p:cNvSpPr>
              <p:nvPr/>
            </p:nvSpPr>
            <p:spPr bwMode="auto">
              <a:xfrm>
                <a:off x="2125" y="3966"/>
                <a:ext cx="24" cy="98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982" name="Rectangle 99"/>
              <p:cNvSpPr>
                <a:spLocks noChangeArrowheads="1"/>
              </p:cNvSpPr>
              <p:nvPr/>
            </p:nvSpPr>
            <p:spPr bwMode="auto">
              <a:xfrm>
                <a:off x="2077" y="3966"/>
                <a:ext cx="24" cy="98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983" name="Rectangle 99"/>
              <p:cNvSpPr>
                <a:spLocks noChangeArrowheads="1"/>
              </p:cNvSpPr>
              <p:nvPr/>
            </p:nvSpPr>
            <p:spPr bwMode="auto">
              <a:xfrm>
                <a:off x="2028" y="3966"/>
                <a:ext cx="24" cy="98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984" name="Rectangle 99"/>
              <p:cNvSpPr>
                <a:spLocks noChangeArrowheads="1"/>
              </p:cNvSpPr>
              <p:nvPr/>
            </p:nvSpPr>
            <p:spPr bwMode="auto">
              <a:xfrm>
                <a:off x="1980" y="3966"/>
                <a:ext cx="24" cy="98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985" name="Rectangle 99"/>
              <p:cNvSpPr>
                <a:spLocks noChangeArrowheads="1"/>
              </p:cNvSpPr>
              <p:nvPr/>
            </p:nvSpPr>
            <p:spPr bwMode="auto">
              <a:xfrm>
                <a:off x="1787" y="3966"/>
                <a:ext cx="24" cy="98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986" name="Rectangle 99"/>
              <p:cNvSpPr>
                <a:spLocks noChangeArrowheads="1"/>
              </p:cNvSpPr>
              <p:nvPr/>
            </p:nvSpPr>
            <p:spPr bwMode="auto">
              <a:xfrm>
                <a:off x="1860" y="3966"/>
                <a:ext cx="24" cy="98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987" name="Rectangle 99"/>
              <p:cNvSpPr>
                <a:spLocks noChangeArrowheads="1"/>
              </p:cNvSpPr>
              <p:nvPr/>
            </p:nvSpPr>
            <p:spPr bwMode="auto">
              <a:xfrm>
                <a:off x="1763" y="3966"/>
                <a:ext cx="24" cy="98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988" name="Rectangle 99"/>
              <p:cNvSpPr>
                <a:spLocks noChangeArrowheads="1"/>
              </p:cNvSpPr>
              <p:nvPr/>
            </p:nvSpPr>
            <p:spPr bwMode="auto">
              <a:xfrm>
                <a:off x="1376" y="3966"/>
                <a:ext cx="24" cy="98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989" name="Rectangle 99"/>
              <p:cNvSpPr>
                <a:spLocks noChangeArrowheads="1"/>
              </p:cNvSpPr>
              <p:nvPr/>
            </p:nvSpPr>
            <p:spPr bwMode="auto">
              <a:xfrm>
                <a:off x="1158" y="3966"/>
                <a:ext cx="24" cy="98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990" name="Rectangle 99"/>
              <p:cNvSpPr>
                <a:spLocks noChangeArrowheads="1"/>
              </p:cNvSpPr>
              <p:nvPr/>
            </p:nvSpPr>
            <p:spPr bwMode="auto">
              <a:xfrm>
                <a:off x="867" y="3966"/>
                <a:ext cx="24" cy="98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991" name="Rectangle 99"/>
              <p:cNvSpPr>
                <a:spLocks noChangeArrowheads="1"/>
              </p:cNvSpPr>
              <p:nvPr/>
            </p:nvSpPr>
            <p:spPr bwMode="auto">
              <a:xfrm>
                <a:off x="819" y="3966"/>
                <a:ext cx="24" cy="98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992" name="Rectangle 99"/>
              <p:cNvSpPr>
                <a:spLocks noChangeArrowheads="1"/>
              </p:cNvSpPr>
              <p:nvPr/>
            </p:nvSpPr>
            <p:spPr bwMode="auto">
              <a:xfrm>
                <a:off x="1279" y="3966"/>
                <a:ext cx="24" cy="98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993" name="Rectangle 99"/>
              <p:cNvSpPr>
                <a:spLocks noChangeArrowheads="1"/>
              </p:cNvSpPr>
              <p:nvPr/>
            </p:nvSpPr>
            <p:spPr bwMode="auto">
              <a:xfrm>
                <a:off x="1109" y="3966"/>
                <a:ext cx="24" cy="98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994" name="Rectangle 99"/>
              <p:cNvSpPr>
                <a:spLocks noChangeArrowheads="1"/>
              </p:cNvSpPr>
              <p:nvPr/>
            </p:nvSpPr>
            <p:spPr bwMode="auto">
              <a:xfrm>
                <a:off x="1062" y="3966"/>
                <a:ext cx="24" cy="98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995" name="Rectangle 99"/>
              <p:cNvSpPr>
                <a:spLocks noChangeArrowheads="1"/>
              </p:cNvSpPr>
              <p:nvPr/>
            </p:nvSpPr>
            <p:spPr bwMode="auto">
              <a:xfrm>
                <a:off x="1013" y="3966"/>
                <a:ext cx="24" cy="98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996" name="Rectangle 99"/>
              <p:cNvSpPr>
                <a:spLocks noChangeArrowheads="1"/>
              </p:cNvSpPr>
              <p:nvPr/>
            </p:nvSpPr>
            <p:spPr bwMode="auto">
              <a:xfrm>
                <a:off x="941" y="3966"/>
                <a:ext cx="24" cy="98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997" name="Rectangle 99"/>
              <p:cNvSpPr>
                <a:spLocks noChangeArrowheads="1"/>
              </p:cNvSpPr>
              <p:nvPr/>
            </p:nvSpPr>
            <p:spPr bwMode="auto">
              <a:xfrm>
                <a:off x="529" y="3966"/>
                <a:ext cx="24" cy="98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998" name="Rectangle 99"/>
              <p:cNvSpPr>
                <a:spLocks noChangeArrowheads="1"/>
              </p:cNvSpPr>
              <p:nvPr/>
            </p:nvSpPr>
            <p:spPr bwMode="auto">
              <a:xfrm>
                <a:off x="481" y="3966"/>
                <a:ext cx="24" cy="98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2999" name="Rectangle 99"/>
              <p:cNvSpPr>
                <a:spLocks noChangeArrowheads="1"/>
              </p:cNvSpPr>
              <p:nvPr/>
            </p:nvSpPr>
            <p:spPr bwMode="auto">
              <a:xfrm>
                <a:off x="432" y="3966"/>
                <a:ext cx="24" cy="98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3000" name="Rectangle 99"/>
              <p:cNvSpPr>
                <a:spLocks noChangeArrowheads="1"/>
              </p:cNvSpPr>
              <p:nvPr/>
            </p:nvSpPr>
            <p:spPr bwMode="auto">
              <a:xfrm>
                <a:off x="384" y="3966"/>
                <a:ext cx="24" cy="98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3001" name="Rectangle 99"/>
              <p:cNvSpPr>
                <a:spLocks noChangeArrowheads="1"/>
              </p:cNvSpPr>
              <p:nvPr/>
            </p:nvSpPr>
            <p:spPr bwMode="auto">
              <a:xfrm>
                <a:off x="698" y="3966"/>
                <a:ext cx="24" cy="98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3002" name="Rectangle 99"/>
              <p:cNvSpPr>
                <a:spLocks noChangeArrowheads="1"/>
              </p:cNvSpPr>
              <p:nvPr/>
            </p:nvSpPr>
            <p:spPr bwMode="auto">
              <a:xfrm>
                <a:off x="626" y="3966"/>
                <a:ext cx="24" cy="98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3003" name="Rectangle 99"/>
              <p:cNvSpPr>
                <a:spLocks noChangeArrowheads="1"/>
              </p:cNvSpPr>
              <p:nvPr/>
            </p:nvSpPr>
            <p:spPr bwMode="auto">
              <a:xfrm>
                <a:off x="577" y="3966"/>
                <a:ext cx="24" cy="98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3004" name="AutoShape 52"/>
              <p:cNvSpPr>
                <a:spLocks noChangeArrowheads="1"/>
              </p:cNvSpPr>
              <p:nvPr/>
            </p:nvSpPr>
            <p:spPr bwMode="auto">
              <a:xfrm rot="10800000" flipV="1">
                <a:off x="1472" y="3907"/>
                <a:ext cx="44" cy="204"/>
              </a:xfrm>
              <a:prstGeom prst="leftArrow">
                <a:avLst>
                  <a:gd name="adj1" fmla="val 50000"/>
                  <a:gd name="adj2" fmla="val 25000"/>
                </a:avLst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sp>
        <p:nvSpPr>
          <p:cNvPr id="525382" name="Oval 88"/>
          <p:cNvSpPr>
            <a:spLocks noChangeArrowheads="1"/>
          </p:cNvSpPr>
          <p:nvPr/>
        </p:nvSpPr>
        <p:spPr bwMode="auto">
          <a:xfrm>
            <a:off x="6684963" y="4849813"/>
            <a:ext cx="76200" cy="2301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525383" name="Picture 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3275013"/>
            <a:ext cx="117792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5385" name="Text Box 73"/>
          <p:cNvSpPr txBox="1">
            <a:spLocks noChangeArrowheads="1"/>
          </p:cNvSpPr>
          <p:nvPr/>
        </p:nvSpPr>
        <p:spPr bwMode="auto">
          <a:xfrm>
            <a:off x="6415088" y="5059363"/>
            <a:ext cx="614362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300" b="1">
                <a:solidFill>
                  <a:schemeClr val="bg1"/>
                </a:solidFill>
              </a:rPr>
              <a:t>BS1</a:t>
            </a:r>
          </a:p>
        </p:txBody>
      </p:sp>
      <p:sp>
        <p:nvSpPr>
          <p:cNvPr id="525386" name="Line 90"/>
          <p:cNvSpPr>
            <a:spLocks noChangeShapeType="1"/>
          </p:cNvSpPr>
          <p:nvPr/>
        </p:nvSpPr>
        <p:spPr bwMode="auto">
          <a:xfrm flipH="1">
            <a:off x="6723063" y="4465638"/>
            <a:ext cx="0" cy="384175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5387" name="Text Box 75"/>
          <p:cNvSpPr txBox="1">
            <a:spLocks noChangeArrowheads="1"/>
          </p:cNvSpPr>
          <p:nvPr/>
        </p:nvSpPr>
        <p:spPr bwMode="auto">
          <a:xfrm>
            <a:off x="6799263" y="5080000"/>
            <a:ext cx="24590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000" b="1">
                <a:solidFill>
                  <a:schemeClr val="bg1"/>
                </a:solidFill>
              </a:rPr>
              <a:t>(Kouwenhoven et al. </a:t>
            </a:r>
            <a:r>
              <a:rPr lang="en-US" altLang="en-US" sz="1000" b="1" i="1">
                <a:solidFill>
                  <a:schemeClr val="bg1"/>
                </a:solidFill>
              </a:rPr>
              <a:t>PLoS Gen</a:t>
            </a:r>
            <a:r>
              <a:rPr lang="en-US" altLang="en-US" sz="1000" b="1">
                <a:solidFill>
                  <a:schemeClr val="bg1"/>
                </a:solidFill>
              </a:rPr>
              <a:t> 2010)</a:t>
            </a:r>
          </a:p>
        </p:txBody>
      </p:sp>
      <p:sp>
        <p:nvSpPr>
          <p:cNvPr id="72" name="Text Box 6"/>
          <p:cNvSpPr txBox="1">
            <a:spLocks noChangeArrowheads="1"/>
          </p:cNvSpPr>
          <p:nvPr/>
        </p:nvSpPr>
        <p:spPr bwMode="auto">
          <a:xfrm>
            <a:off x="79375" y="5718175"/>
            <a:ext cx="85248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1"/>
              </a:buClr>
              <a:buFontTx/>
              <a:buChar char="•"/>
            </a:pPr>
            <a:r>
              <a:rPr lang="en-US" altLang="en-US" sz="2400" b="1"/>
              <a:t>Could a mutation in a gene lead to a specific phenotype that does not associate with the known gene function. </a:t>
            </a: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5940425" y="2889250"/>
            <a:ext cx="15843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100" b="1"/>
              <a:t>Kouwenhoven et al.</a:t>
            </a:r>
          </a:p>
          <a:p>
            <a:pPr algn="ctr" eaLnBrk="1" hangingPunct="1"/>
            <a:r>
              <a:rPr lang="en-US" altLang="en-US" sz="1100" b="1"/>
              <a:t> </a:t>
            </a:r>
            <a:r>
              <a:rPr lang="en-US" altLang="en-US" sz="1100" b="1" i="1"/>
              <a:t>PLoS Gen </a:t>
            </a:r>
            <a:r>
              <a:rPr lang="en-US" altLang="en-US" sz="1100" b="1"/>
              <a:t>2010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320" grpId="0"/>
      <p:bldP spid="525323" grpId="0"/>
      <p:bldP spid="525382" grpId="0" animBg="1"/>
      <p:bldP spid="525385" grpId="0"/>
      <p:bldP spid="525386" grpId="0" animBg="1"/>
      <p:bldP spid="525387" grpId="0"/>
      <p:bldP spid="72" grpId="0"/>
      <p:bldP spid="71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4" t="44759" r="69479" b="32390"/>
          <a:stretch>
            <a:fillRect/>
          </a:stretch>
        </p:blipFill>
        <p:spPr bwMode="auto">
          <a:xfrm>
            <a:off x="6953250" y="3198813"/>
            <a:ext cx="1997075" cy="17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Line 4"/>
          <p:cNvSpPr>
            <a:spLocks noChangeShapeType="1"/>
          </p:cNvSpPr>
          <p:nvPr/>
        </p:nvSpPr>
        <p:spPr bwMode="auto">
          <a:xfrm flipV="1">
            <a:off x="423863" y="1890713"/>
            <a:ext cx="69897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2" name="AutoShape 8"/>
          <p:cNvSpPr>
            <a:spLocks noChangeArrowheads="1"/>
          </p:cNvSpPr>
          <p:nvPr/>
        </p:nvSpPr>
        <p:spPr bwMode="auto">
          <a:xfrm rot="10800000" flipV="1">
            <a:off x="3803650" y="1660525"/>
            <a:ext cx="1268413" cy="501650"/>
          </a:xfrm>
          <a:prstGeom prst="leftArrow">
            <a:avLst>
              <a:gd name="adj1" fmla="val 50000"/>
              <a:gd name="adj2" fmla="val 6321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Exon 2</a:t>
            </a:r>
          </a:p>
        </p:txBody>
      </p:sp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2997200" y="1392238"/>
            <a:ext cx="12874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i="1">
                <a:solidFill>
                  <a:srgbClr val="FF0000"/>
                </a:solidFill>
                <a:cs typeface="Arial" charset="0"/>
              </a:rPr>
              <a:t>HoxA2</a:t>
            </a:r>
          </a:p>
        </p:txBody>
      </p:sp>
      <p:sp>
        <p:nvSpPr>
          <p:cNvPr id="83974" name="Rectangle 99"/>
          <p:cNvSpPr>
            <a:spLocks noChangeArrowheads="1"/>
          </p:cNvSpPr>
          <p:nvPr/>
        </p:nvSpPr>
        <p:spPr bwMode="auto">
          <a:xfrm>
            <a:off x="2382838" y="1738313"/>
            <a:ext cx="1036637" cy="34448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Exon 1</a:t>
            </a:r>
          </a:p>
        </p:txBody>
      </p:sp>
      <p:grpSp>
        <p:nvGrpSpPr>
          <p:cNvPr id="83975" name="Group 15"/>
          <p:cNvGrpSpPr>
            <a:grpSpLocks/>
          </p:cNvGrpSpPr>
          <p:nvPr/>
        </p:nvGrpSpPr>
        <p:grpSpPr bwMode="auto">
          <a:xfrm>
            <a:off x="231775" y="3813175"/>
            <a:ext cx="5584825" cy="558800"/>
            <a:chOff x="250" y="3477"/>
            <a:chExt cx="3518" cy="352"/>
          </a:xfrm>
        </p:grpSpPr>
        <p:sp>
          <p:nvSpPr>
            <p:cNvPr id="83981" name="Rectangle 16"/>
            <p:cNvSpPr>
              <a:spLocks noChangeArrowheads="1"/>
            </p:cNvSpPr>
            <p:nvPr/>
          </p:nvSpPr>
          <p:spPr bwMode="auto">
            <a:xfrm>
              <a:off x="2216" y="3477"/>
              <a:ext cx="1552" cy="344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altLang="en-US" sz="2800" b="1">
                  <a:solidFill>
                    <a:srgbClr val="000000"/>
                  </a:solidFill>
                  <a:latin typeface="Palatino" pitchFamily="18" charset="0"/>
                  <a:cs typeface="Arial" charset="0"/>
                </a:rPr>
                <a:t>Reporter Gene</a:t>
              </a:r>
            </a:p>
          </p:txBody>
        </p:sp>
        <p:sp>
          <p:nvSpPr>
            <p:cNvPr id="83982" name="Rectangle 17"/>
            <p:cNvSpPr>
              <a:spLocks noChangeArrowheads="1"/>
            </p:cNvSpPr>
            <p:nvPr/>
          </p:nvSpPr>
          <p:spPr bwMode="auto">
            <a:xfrm>
              <a:off x="1100" y="3477"/>
              <a:ext cx="1104" cy="344"/>
            </a:xfrm>
            <a:prstGeom prst="rect">
              <a:avLst/>
            </a:prstGeom>
            <a:solidFill>
              <a:srgbClr val="00FF00"/>
            </a:solidFill>
            <a:ln w="254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altLang="en-US" sz="1600" b="1">
                  <a:solidFill>
                    <a:schemeClr val="tx2"/>
                  </a:solidFill>
                  <a:latin typeface="Palatino" pitchFamily="18" charset="0"/>
                  <a:cs typeface="Arial" charset="0"/>
                </a:rPr>
                <a:t>Minimal Promoter</a:t>
              </a:r>
            </a:p>
          </p:txBody>
        </p:sp>
        <p:sp>
          <p:nvSpPr>
            <p:cNvPr id="83983" name="Rectangle 18"/>
            <p:cNvSpPr>
              <a:spLocks noChangeArrowheads="1"/>
            </p:cNvSpPr>
            <p:nvPr/>
          </p:nvSpPr>
          <p:spPr bwMode="auto">
            <a:xfrm>
              <a:off x="250" y="3477"/>
              <a:ext cx="840" cy="352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altLang="en-US" sz="1600" b="1" i="1">
                  <a:latin typeface="Palatino" pitchFamily="18" charset="0"/>
                  <a:cs typeface="Arial" charset="0"/>
                </a:rPr>
                <a:t>HoxA2</a:t>
              </a:r>
              <a:r>
                <a:rPr lang="en-US" altLang="en-US" sz="1600" b="1">
                  <a:latin typeface="Palatino" pitchFamily="18" charset="0"/>
                  <a:cs typeface="Arial" charset="0"/>
                </a:rPr>
                <a:t> Exon 2</a:t>
              </a:r>
            </a:p>
          </p:txBody>
        </p:sp>
      </p:grpSp>
      <p:sp>
        <p:nvSpPr>
          <p:cNvPr id="522259" name="AutoShape 19"/>
          <p:cNvSpPr>
            <a:spLocks noChangeArrowheads="1"/>
          </p:cNvSpPr>
          <p:nvPr/>
        </p:nvSpPr>
        <p:spPr bwMode="auto">
          <a:xfrm>
            <a:off x="6057900" y="3851275"/>
            <a:ext cx="730250" cy="460375"/>
          </a:xfrm>
          <a:prstGeom prst="rightArrow">
            <a:avLst>
              <a:gd name="adj1" fmla="val 50000"/>
              <a:gd name="adj2" fmla="val 39655"/>
            </a:avLst>
          </a:pr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3977" name="Line 20"/>
          <p:cNvSpPr>
            <a:spLocks noChangeShapeType="1"/>
          </p:cNvSpPr>
          <p:nvPr/>
        </p:nvSpPr>
        <p:spPr bwMode="auto">
          <a:xfrm flipH="1">
            <a:off x="193675" y="2046288"/>
            <a:ext cx="3571875" cy="1728787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8" name="Line 21"/>
          <p:cNvSpPr>
            <a:spLocks noChangeShapeType="1"/>
          </p:cNvSpPr>
          <p:nvPr/>
        </p:nvSpPr>
        <p:spPr bwMode="auto">
          <a:xfrm flipH="1">
            <a:off x="1538288" y="1930400"/>
            <a:ext cx="4032250" cy="1882775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9" name="Text Box 22"/>
          <p:cNvSpPr txBox="1">
            <a:spLocks noChangeArrowheads="1"/>
          </p:cNvSpPr>
          <p:nvPr/>
        </p:nvSpPr>
        <p:spPr bwMode="auto">
          <a:xfrm>
            <a:off x="269875" y="149225"/>
            <a:ext cx="84121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/>
              <a:t>Exonic enhancers that regulate their own gene have been reported</a:t>
            </a:r>
          </a:p>
        </p:txBody>
      </p:sp>
      <p:sp>
        <p:nvSpPr>
          <p:cNvPr id="83980" name="Text Box 23"/>
          <p:cNvSpPr txBox="1">
            <a:spLocks noChangeArrowheads="1"/>
          </p:cNvSpPr>
          <p:nvPr/>
        </p:nvSpPr>
        <p:spPr bwMode="auto">
          <a:xfrm>
            <a:off x="4110038" y="6427788"/>
            <a:ext cx="491648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1500" b="1"/>
              <a:t>Stefan Tumpel et al. </a:t>
            </a:r>
            <a:r>
              <a:rPr lang="en-US" altLang="en-US" sz="1500" b="1" i="1"/>
              <a:t>PNAS</a:t>
            </a:r>
            <a:r>
              <a:rPr lang="en-US" altLang="en-US" sz="1500" b="1"/>
              <a:t> 2008, 105: 20077–20082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59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59"/>
          <p:cNvSpPr txBox="1">
            <a:spLocks noChangeArrowheads="1"/>
          </p:cNvSpPr>
          <p:nvPr/>
        </p:nvSpPr>
        <p:spPr bwMode="auto">
          <a:xfrm>
            <a:off x="269875" y="149225"/>
            <a:ext cx="84121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/>
              <a:t>Can mutations in a certain gene lead to a phenotype because it regulates another gene?</a:t>
            </a:r>
          </a:p>
        </p:txBody>
      </p:sp>
      <p:grpSp>
        <p:nvGrpSpPr>
          <p:cNvPr id="84995" name="Group 60"/>
          <p:cNvGrpSpPr>
            <a:grpSpLocks/>
          </p:cNvGrpSpPr>
          <p:nvPr/>
        </p:nvGrpSpPr>
        <p:grpSpPr bwMode="auto">
          <a:xfrm>
            <a:off x="2144713" y="3206750"/>
            <a:ext cx="382587" cy="255588"/>
            <a:chOff x="1332" y="2991"/>
            <a:chExt cx="217" cy="145"/>
          </a:xfrm>
        </p:grpSpPr>
        <p:sp>
          <p:nvSpPr>
            <p:cNvPr id="85062" name="Oval 89"/>
            <p:cNvSpPr>
              <a:spLocks noChangeArrowheads="1"/>
            </p:cNvSpPr>
            <p:nvPr/>
          </p:nvSpPr>
          <p:spPr bwMode="auto">
            <a:xfrm>
              <a:off x="1332" y="2991"/>
              <a:ext cx="48" cy="145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5063" name="Oval 89"/>
            <p:cNvSpPr>
              <a:spLocks noChangeArrowheads="1"/>
            </p:cNvSpPr>
            <p:nvPr/>
          </p:nvSpPr>
          <p:spPr bwMode="auto">
            <a:xfrm>
              <a:off x="1501" y="2991"/>
              <a:ext cx="48" cy="145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84996" name="Line 4"/>
          <p:cNvSpPr>
            <a:spLocks noChangeShapeType="1"/>
          </p:cNvSpPr>
          <p:nvPr/>
        </p:nvSpPr>
        <p:spPr bwMode="auto">
          <a:xfrm>
            <a:off x="231775" y="3319463"/>
            <a:ext cx="8775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7502525" y="2797175"/>
            <a:ext cx="1095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i="1">
                <a:solidFill>
                  <a:srgbClr val="FF0000"/>
                </a:solidFill>
                <a:cs typeface="Arial" charset="0"/>
              </a:rPr>
              <a:t>DLX6</a:t>
            </a:r>
          </a:p>
        </p:txBody>
      </p:sp>
      <p:sp>
        <p:nvSpPr>
          <p:cNvPr id="84998" name="AutoShape 8"/>
          <p:cNvSpPr>
            <a:spLocks noChangeArrowheads="1"/>
          </p:cNvSpPr>
          <p:nvPr/>
        </p:nvSpPr>
        <p:spPr bwMode="auto">
          <a:xfrm rot="10800000" flipH="1" flipV="1">
            <a:off x="8591550" y="3125788"/>
            <a:ext cx="82550" cy="382587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4999" name="Oval 88"/>
          <p:cNvSpPr>
            <a:spLocks noChangeArrowheads="1"/>
          </p:cNvSpPr>
          <p:nvPr/>
        </p:nvSpPr>
        <p:spPr bwMode="auto">
          <a:xfrm>
            <a:off x="6089650" y="3201988"/>
            <a:ext cx="76200" cy="2301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00" name="AutoShape 8"/>
          <p:cNvSpPr>
            <a:spLocks noChangeArrowheads="1"/>
          </p:cNvSpPr>
          <p:nvPr/>
        </p:nvSpPr>
        <p:spPr bwMode="auto">
          <a:xfrm rot="10800000" flipV="1">
            <a:off x="8137525" y="3140075"/>
            <a:ext cx="93663" cy="382588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01" name="AutoShape 8"/>
          <p:cNvSpPr>
            <a:spLocks noChangeArrowheads="1"/>
          </p:cNvSpPr>
          <p:nvPr/>
        </p:nvSpPr>
        <p:spPr bwMode="auto">
          <a:xfrm rot="10800000" flipH="1" flipV="1">
            <a:off x="6356350" y="3138488"/>
            <a:ext cx="76200" cy="382587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00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7" name="AutoShape 52"/>
          <p:cNvSpPr>
            <a:spLocks noChangeArrowheads="1"/>
          </p:cNvSpPr>
          <p:nvPr/>
        </p:nvSpPr>
        <p:spPr bwMode="auto">
          <a:xfrm rot="10800000" flipH="1" flipV="1">
            <a:off x="2852738" y="3159125"/>
            <a:ext cx="61912" cy="323850"/>
          </a:xfrm>
          <a:prstGeom prst="leftArrow">
            <a:avLst>
              <a:gd name="adj1" fmla="val 50000"/>
              <a:gd name="adj2" fmla="val 25000"/>
            </a:avLst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5003" name="Text Box 5"/>
          <p:cNvSpPr txBox="1">
            <a:spLocks noChangeArrowheads="1"/>
          </p:cNvSpPr>
          <p:nvPr/>
        </p:nvSpPr>
        <p:spPr bwMode="auto">
          <a:xfrm>
            <a:off x="8347075" y="2797175"/>
            <a:ext cx="8270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i="1">
                <a:solidFill>
                  <a:srgbClr val="FF0000"/>
                </a:solidFill>
                <a:cs typeface="Arial" charset="0"/>
              </a:rPr>
              <a:t>DLX5</a:t>
            </a:r>
          </a:p>
        </p:txBody>
      </p:sp>
      <p:sp>
        <p:nvSpPr>
          <p:cNvPr id="85004" name="Text Box 5"/>
          <p:cNvSpPr txBox="1">
            <a:spLocks noChangeArrowheads="1"/>
          </p:cNvSpPr>
          <p:nvPr/>
        </p:nvSpPr>
        <p:spPr bwMode="auto">
          <a:xfrm>
            <a:off x="6013450" y="2797175"/>
            <a:ext cx="1095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i="1">
                <a:solidFill>
                  <a:srgbClr val="00CC99"/>
                </a:solidFill>
                <a:cs typeface="Arial" charset="0"/>
              </a:rPr>
              <a:t>DSS1</a:t>
            </a:r>
          </a:p>
        </p:txBody>
      </p:sp>
      <p:sp>
        <p:nvSpPr>
          <p:cNvPr id="117" name="Text Box 5"/>
          <p:cNvSpPr txBox="1">
            <a:spLocks noChangeArrowheads="1"/>
          </p:cNvSpPr>
          <p:nvPr/>
        </p:nvSpPr>
        <p:spPr bwMode="auto">
          <a:xfrm>
            <a:off x="2760663" y="2773363"/>
            <a:ext cx="1409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i="1" dirty="0">
                <a:solidFill>
                  <a:schemeClr val="accent6"/>
                </a:solidFill>
                <a:cs typeface="Arial" charset="0"/>
              </a:rPr>
              <a:t>SLC25A13</a:t>
            </a:r>
          </a:p>
        </p:txBody>
      </p:sp>
      <p:sp>
        <p:nvSpPr>
          <p:cNvPr id="85006" name="Text Box 5"/>
          <p:cNvSpPr txBox="1">
            <a:spLocks noChangeArrowheads="1"/>
          </p:cNvSpPr>
          <p:nvPr/>
        </p:nvSpPr>
        <p:spPr bwMode="auto">
          <a:xfrm>
            <a:off x="946150" y="2759075"/>
            <a:ext cx="1409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i="1">
                <a:solidFill>
                  <a:srgbClr val="FF6600"/>
                </a:solidFill>
                <a:cs typeface="Arial" charset="0"/>
              </a:rPr>
              <a:t>DYNC1I1</a:t>
            </a:r>
          </a:p>
        </p:txBody>
      </p:sp>
      <p:sp>
        <p:nvSpPr>
          <p:cNvPr id="85007" name="Oval 89"/>
          <p:cNvSpPr>
            <a:spLocks noChangeArrowheads="1"/>
          </p:cNvSpPr>
          <p:nvPr/>
        </p:nvSpPr>
        <p:spPr bwMode="auto">
          <a:xfrm>
            <a:off x="3182938" y="3216275"/>
            <a:ext cx="76200" cy="23018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08" name="Oval 88"/>
          <p:cNvSpPr>
            <a:spLocks noChangeArrowheads="1"/>
          </p:cNvSpPr>
          <p:nvPr/>
        </p:nvSpPr>
        <p:spPr bwMode="auto">
          <a:xfrm>
            <a:off x="5632450" y="3206750"/>
            <a:ext cx="76200" cy="23018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09" name="Oval 88"/>
          <p:cNvSpPr>
            <a:spLocks noChangeArrowheads="1"/>
          </p:cNvSpPr>
          <p:nvPr/>
        </p:nvSpPr>
        <p:spPr bwMode="auto">
          <a:xfrm>
            <a:off x="5441950" y="3206750"/>
            <a:ext cx="76200" cy="23018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10" name="Rectangle 99"/>
          <p:cNvSpPr>
            <a:spLocks noChangeArrowheads="1"/>
          </p:cNvSpPr>
          <p:nvPr/>
        </p:nvSpPr>
        <p:spPr bwMode="auto">
          <a:xfrm>
            <a:off x="8789988" y="3238500"/>
            <a:ext cx="38100" cy="1555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11" name="Rectangle 99"/>
          <p:cNvSpPr>
            <a:spLocks noChangeArrowheads="1"/>
          </p:cNvSpPr>
          <p:nvPr/>
        </p:nvSpPr>
        <p:spPr bwMode="auto">
          <a:xfrm>
            <a:off x="8059738" y="3240088"/>
            <a:ext cx="38100" cy="1555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12" name="Rectangle 99"/>
          <p:cNvSpPr>
            <a:spLocks noChangeArrowheads="1"/>
          </p:cNvSpPr>
          <p:nvPr/>
        </p:nvSpPr>
        <p:spPr bwMode="auto">
          <a:xfrm>
            <a:off x="8713788" y="3240088"/>
            <a:ext cx="38100" cy="1555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13" name="Rectangle 99"/>
          <p:cNvSpPr>
            <a:spLocks noChangeArrowheads="1"/>
          </p:cNvSpPr>
          <p:nvPr/>
        </p:nvSpPr>
        <p:spPr bwMode="auto">
          <a:xfrm>
            <a:off x="7983538" y="3240088"/>
            <a:ext cx="38100" cy="1555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14" name="Rectangle 99"/>
          <p:cNvSpPr>
            <a:spLocks noChangeArrowheads="1"/>
          </p:cNvSpPr>
          <p:nvPr/>
        </p:nvSpPr>
        <p:spPr bwMode="auto">
          <a:xfrm>
            <a:off x="7945438" y="3240088"/>
            <a:ext cx="38100" cy="1555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15" name="Rectangle 99"/>
          <p:cNvSpPr>
            <a:spLocks noChangeArrowheads="1"/>
          </p:cNvSpPr>
          <p:nvPr/>
        </p:nvSpPr>
        <p:spPr bwMode="auto">
          <a:xfrm>
            <a:off x="6561138" y="3240088"/>
            <a:ext cx="38100" cy="155575"/>
          </a:xfrm>
          <a:prstGeom prst="rect">
            <a:avLst/>
          </a:prstGeom>
          <a:solidFill>
            <a:srgbClr val="00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16" name="Rectangle 99"/>
          <p:cNvSpPr>
            <a:spLocks noChangeArrowheads="1"/>
          </p:cNvSpPr>
          <p:nvPr/>
        </p:nvSpPr>
        <p:spPr bwMode="auto">
          <a:xfrm>
            <a:off x="6484938" y="3240088"/>
            <a:ext cx="38100" cy="155575"/>
          </a:xfrm>
          <a:prstGeom prst="rect">
            <a:avLst/>
          </a:prstGeom>
          <a:solidFill>
            <a:srgbClr val="00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17" name="Rectangle 99"/>
          <p:cNvSpPr>
            <a:spLocks noChangeArrowheads="1"/>
          </p:cNvSpPr>
          <p:nvPr/>
        </p:nvSpPr>
        <p:spPr bwMode="auto">
          <a:xfrm>
            <a:off x="4141788" y="3238500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18" name="Rectangle 99"/>
          <p:cNvSpPr>
            <a:spLocks noChangeArrowheads="1"/>
          </p:cNvSpPr>
          <p:nvPr/>
        </p:nvSpPr>
        <p:spPr bwMode="auto">
          <a:xfrm>
            <a:off x="4065588" y="3238500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19" name="Rectangle 99"/>
          <p:cNvSpPr>
            <a:spLocks noChangeArrowheads="1"/>
          </p:cNvSpPr>
          <p:nvPr/>
        </p:nvSpPr>
        <p:spPr bwMode="auto">
          <a:xfrm>
            <a:off x="3987800" y="3240088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20" name="Rectangle 99"/>
          <p:cNvSpPr>
            <a:spLocks noChangeArrowheads="1"/>
          </p:cNvSpPr>
          <p:nvPr/>
        </p:nvSpPr>
        <p:spPr bwMode="auto">
          <a:xfrm>
            <a:off x="3911600" y="3240088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21" name="Rectangle 99"/>
          <p:cNvSpPr>
            <a:spLocks noChangeArrowheads="1"/>
          </p:cNvSpPr>
          <p:nvPr/>
        </p:nvSpPr>
        <p:spPr bwMode="auto">
          <a:xfrm>
            <a:off x="3835400" y="3240088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22" name="Rectangle 99"/>
          <p:cNvSpPr>
            <a:spLocks noChangeArrowheads="1"/>
          </p:cNvSpPr>
          <p:nvPr/>
        </p:nvSpPr>
        <p:spPr bwMode="auto">
          <a:xfrm>
            <a:off x="3759200" y="3240088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23" name="Rectangle 99"/>
          <p:cNvSpPr>
            <a:spLocks noChangeArrowheads="1"/>
          </p:cNvSpPr>
          <p:nvPr/>
        </p:nvSpPr>
        <p:spPr bwMode="auto">
          <a:xfrm>
            <a:off x="3681413" y="3240088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24" name="Rectangle 99"/>
          <p:cNvSpPr>
            <a:spLocks noChangeArrowheads="1"/>
          </p:cNvSpPr>
          <p:nvPr/>
        </p:nvSpPr>
        <p:spPr bwMode="auto">
          <a:xfrm>
            <a:off x="3605213" y="3240088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25" name="Rectangle 99"/>
          <p:cNvSpPr>
            <a:spLocks noChangeArrowheads="1"/>
          </p:cNvSpPr>
          <p:nvPr/>
        </p:nvSpPr>
        <p:spPr bwMode="auto">
          <a:xfrm>
            <a:off x="3527425" y="3240088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26" name="Rectangle 99"/>
          <p:cNvSpPr>
            <a:spLocks noChangeArrowheads="1"/>
          </p:cNvSpPr>
          <p:nvPr/>
        </p:nvSpPr>
        <p:spPr bwMode="auto">
          <a:xfrm>
            <a:off x="3451225" y="3240088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27" name="Rectangle 99"/>
          <p:cNvSpPr>
            <a:spLocks noChangeArrowheads="1"/>
          </p:cNvSpPr>
          <p:nvPr/>
        </p:nvSpPr>
        <p:spPr bwMode="auto">
          <a:xfrm>
            <a:off x="3373438" y="3240088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28" name="Rectangle 99"/>
          <p:cNvSpPr>
            <a:spLocks noChangeArrowheads="1"/>
          </p:cNvSpPr>
          <p:nvPr/>
        </p:nvSpPr>
        <p:spPr bwMode="auto">
          <a:xfrm>
            <a:off x="3297238" y="3240088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29" name="Rectangle 99"/>
          <p:cNvSpPr>
            <a:spLocks noChangeArrowheads="1"/>
          </p:cNvSpPr>
          <p:nvPr/>
        </p:nvSpPr>
        <p:spPr bwMode="auto">
          <a:xfrm>
            <a:off x="2990850" y="3240088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30" name="Rectangle 99"/>
          <p:cNvSpPr>
            <a:spLocks noChangeArrowheads="1"/>
          </p:cNvSpPr>
          <p:nvPr/>
        </p:nvSpPr>
        <p:spPr bwMode="auto">
          <a:xfrm>
            <a:off x="3106738" y="3240088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31" name="Rectangle 99"/>
          <p:cNvSpPr>
            <a:spLocks noChangeArrowheads="1"/>
          </p:cNvSpPr>
          <p:nvPr/>
        </p:nvSpPr>
        <p:spPr bwMode="auto">
          <a:xfrm>
            <a:off x="2952750" y="3240088"/>
            <a:ext cx="38100" cy="1555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32" name="Rectangle 99"/>
          <p:cNvSpPr>
            <a:spLocks noChangeArrowheads="1"/>
          </p:cNvSpPr>
          <p:nvPr/>
        </p:nvSpPr>
        <p:spPr bwMode="auto">
          <a:xfrm>
            <a:off x="2338388" y="3240088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33" name="Rectangle 99"/>
          <p:cNvSpPr>
            <a:spLocks noChangeArrowheads="1"/>
          </p:cNvSpPr>
          <p:nvPr/>
        </p:nvSpPr>
        <p:spPr bwMode="auto">
          <a:xfrm>
            <a:off x="1992313" y="3240088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34" name="Rectangle 99"/>
          <p:cNvSpPr>
            <a:spLocks noChangeArrowheads="1"/>
          </p:cNvSpPr>
          <p:nvPr/>
        </p:nvSpPr>
        <p:spPr bwMode="auto">
          <a:xfrm>
            <a:off x="1530350" y="3240088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35" name="Rectangle 99"/>
          <p:cNvSpPr>
            <a:spLocks noChangeArrowheads="1"/>
          </p:cNvSpPr>
          <p:nvPr/>
        </p:nvSpPr>
        <p:spPr bwMode="auto">
          <a:xfrm>
            <a:off x="1454150" y="3240088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36" name="Rectangle 99"/>
          <p:cNvSpPr>
            <a:spLocks noChangeArrowheads="1"/>
          </p:cNvSpPr>
          <p:nvPr/>
        </p:nvSpPr>
        <p:spPr bwMode="auto">
          <a:xfrm>
            <a:off x="2184400" y="3240088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37" name="Rectangle 99"/>
          <p:cNvSpPr>
            <a:spLocks noChangeArrowheads="1"/>
          </p:cNvSpPr>
          <p:nvPr/>
        </p:nvSpPr>
        <p:spPr bwMode="auto">
          <a:xfrm>
            <a:off x="1914525" y="3240088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38" name="Rectangle 99"/>
          <p:cNvSpPr>
            <a:spLocks noChangeArrowheads="1"/>
          </p:cNvSpPr>
          <p:nvPr/>
        </p:nvSpPr>
        <p:spPr bwMode="auto">
          <a:xfrm>
            <a:off x="1839913" y="3240088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39" name="Rectangle 99"/>
          <p:cNvSpPr>
            <a:spLocks noChangeArrowheads="1"/>
          </p:cNvSpPr>
          <p:nvPr/>
        </p:nvSpPr>
        <p:spPr bwMode="auto">
          <a:xfrm>
            <a:off x="1762125" y="3240088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40" name="Rectangle 99"/>
          <p:cNvSpPr>
            <a:spLocks noChangeArrowheads="1"/>
          </p:cNvSpPr>
          <p:nvPr/>
        </p:nvSpPr>
        <p:spPr bwMode="auto">
          <a:xfrm>
            <a:off x="1647825" y="3240088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41" name="Rectangle 99"/>
          <p:cNvSpPr>
            <a:spLocks noChangeArrowheads="1"/>
          </p:cNvSpPr>
          <p:nvPr/>
        </p:nvSpPr>
        <p:spPr bwMode="auto">
          <a:xfrm>
            <a:off x="993775" y="3240088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42" name="Rectangle 99"/>
          <p:cNvSpPr>
            <a:spLocks noChangeArrowheads="1"/>
          </p:cNvSpPr>
          <p:nvPr/>
        </p:nvSpPr>
        <p:spPr bwMode="auto">
          <a:xfrm>
            <a:off x="917575" y="3240088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43" name="Rectangle 99"/>
          <p:cNvSpPr>
            <a:spLocks noChangeArrowheads="1"/>
          </p:cNvSpPr>
          <p:nvPr/>
        </p:nvSpPr>
        <p:spPr bwMode="auto">
          <a:xfrm>
            <a:off x="839788" y="3240088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44" name="Rectangle 99"/>
          <p:cNvSpPr>
            <a:spLocks noChangeArrowheads="1"/>
          </p:cNvSpPr>
          <p:nvPr/>
        </p:nvSpPr>
        <p:spPr bwMode="auto">
          <a:xfrm>
            <a:off x="763588" y="3240088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45" name="Rectangle 99"/>
          <p:cNvSpPr>
            <a:spLocks noChangeArrowheads="1"/>
          </p:cNvSpPr>
          <p:nvPr/>
        </p:nvSpPr>
        <p:spPr bwMode="auto">
          <a:xfrm>
            <a:off x="1262063" y="3240088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46" name="Rectangle 99"/>
          <p:cNvSpPr>
            <a:spLocks noChangeArrowheads="1"/>
          </p:cNvSpPr>
          <p:nvPr/>
        </p:nvSpPr>
        <p:spPr bwMode="auto">
          <a:xfrm>
            <a:off x="1147763" y="3240088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47" name="Rectangle 99"/>
          <p:cNvSpPr>
            <a:spLocks noChangeArrowheads="1"/>
          </p:cNvSpPr>
          <p:nvPr/>
        </p:nvSpPr>
        <p:spPr bwMode="auto">
          <a:xfrm>
            <a:off x="1069975" y="3240088"/>
            <a:ext cx="38100" cy="1555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48" name="AutoShape 52"/>
          <p:cNvSpPr>
            <a:spLocks noChangeArrowheads="1"/>
          </p:cNvSpPr>
          <p:nvPr/>
        </p:nvSpPr>
        <p:spPr bwMode="auto">
          <a:xfrm rot="10800000" flipV="1">
            <a:off x="2490788" y="3146425"/>
            <a:ext cx="69850" cy="323850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9286" name="Text Box 118"/>
          <p:cNvSpPr txBox="1">
            <a:spLocks noChangeArrowheads="1"/>
          </p:cNvSpPr>
          <p:nvPr/>
        </p:nvSpPr>
        <p:spPr bwMode="auto">
          <a:xfrm>
            <a:off x="1998663" y="2860675"/>
            <a:ext cx="9604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19287" name="AutoShape 119"/>
          <p:cNvSpPr>
            <a:spLocks noChangeArrowheads="1"/>
          </p:cNvSpPr>
          <p:nvPr/>
        </p:nvSpPr>
        <p:spPr bwMode="auto">
          <a:xfrm>
            <a:off x="2114550" y="4059238"/>
            <a:ext cx="536575" cy="53657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9288" name="Text Box 120"/>
          <p:cNvSpPr txBox="1">
            <a:spLocks noChangeArrowheads="1"/>
          </p:cNvSpPr>
          <p:nvPr/>
        </p:nvSpPr>
        <p:spPr bwMode="auto">
          <a:xfrm>
            <a:off x="1536700" y="4695825"/>
            <a:ext cx="17287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/>
              <a:t>Brain</a:t>
            </a:r>
          </a:p>
        </p:txBody>
      </p:sp>
      <p:sp>
        <p:nvSpPr>
          <p:cNvPr id="519291" name="Text Box 123"/>
          <p:cNvSpPr txBox="1">
            <a:spLocks noChangeArrowheads="1"/>
          </p:cNvSpPr>
          <p:nvPr/>
        </p:nvSpPr>
        <p:spPr bwMode="auto">
          <a:xfrm>
            <a:off x="1536700" y="5135563"/>
            <a:ext cx="17287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/>
              <a:t>Limb</a:t>
            </a:r>
          </a:p>
        </p:txBody>
      </p:sp>
      <p:pic>
        <p:nvPicPr>
          <p:cNvPr id="51929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2" t="6410" r="60001" b="46864"/>
          <a:stretch>
            <a:fillRect/>
          </a:stretch>
        </p:blipFill>
        <p:spPr bwMode="auto">
          <a:xfrm>
            <a:off x="1000125" y="1201738"/>
            <a:ext cx="12319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5054" name="AutoShape 126"/>
          <p:cNvCxnSpPr>
            <a:cxnSpLocks noChangeShapeType="1"/>
            <a:stCxn id="519286" idx="0"/>
            <a:endCxn id="85003" idx="0"/>
          </p:cNvCxnSpPr>
          <p:nvPr/>
        </p:nvCxnSpPr>
        <p:spPr bwMode="auto">
          <a:xfrm rot="-5400000">
            <a:off x="5588794" y="-311944"/>
            <a:ext cx="63500" cy="6281738"/>
          </a:xfrm>
          <a:prstGeom prst="curvedConnector3">
            <a:avLst>
              <a:gd name="adj1" fmla="val 1997495"/>
            </a:avLst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5055" name="Line 128"/>
          <p:cNvSpPr>
            <a:spLocks noChangeShapeType="1"/>
          </p:cNvSpPr>
          <p:nvPr/>
        </p:nvSpPr>
        <p:spPr bwMode="auto">
          <a:xfrm>
            <a:off x="8027988" y="2046288"/>
            <a:ext cx="39687" cy="7683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9297" name="Text Box 129"/>
          <p:cNvSpPr txBox="1">
            <a:spLocks noChangeArrowheads="1"/>
          </p:cNvSpPr>
          <p:nvPr/>
        </p:nvSpPr>
        <p:spPr bwMode="auto">
          <a:xfrm>
            <a:off x="5262563" y="1085850"/>
            <a:ext cx="9604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19298" name="Text Box 130"/>
          <p:cNvSpPr txBox="1">
            <a:spLocks noChangeArrowheads="1"/>
          </p:cNvSpPr>
          <p:nvPr/>
        </p:nvSpPr>
        <p:spPr bwMode="auto">
          <a:xfrm>
            <a:off x="731838" y="5886450"/>
            <a:ext cx="7718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/>
              <a:t>Other cases like this in the literature?</a:t>
            </a:r>
          </a:p>
        </p:txBody>
      </p:sp>
      <p:sp>
        <p:nvSpPr>
          <p:cNvPr id="519299" name="Line 131"/>
          <p:cNvSpPr>
            <a:spLocks noChangeShapeType="1"/>
          </p:cNvSpPr>
          <p:nvPr/>
        </p:nvSpPr>
        <p:spPr bwMode="auto">
          <a:xfrm>
            <a:off x="1922463" y="3813175"/>
            <a:ext cx="1804987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9300" name="Text Box 132"/>
          <p:cNvSpPr txBox="1">
            <a:spLocks noChangeArrowheads="1"/>
          </p:cNvSpPr>
          <p:nvPr/>
        </p:nvSpPr>
        <p:spPr bwMode="auto">
          <a:xfrm>
            <a:off x="2805113" y="3624263"/>
            <a:ext cx="3648075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600" b="1"/>
              <a:t>PDD-NOS &amp; SHFM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1200" b="1"/>
              <a:t>(van Silfhout et al. </a:t>
            </a:r>
            <a:r>
              <a:rPr lang="en-US" altLang="en-US" sz="1200" b="1" i="1"/>
              <a:t>Eur J Med Gen</a:t>
            </a:r>
            <a:r>
              <a:rPr lang="en-US" altLang="en-US" sz="1200" b="1"/>
              <a:t> 2009)</a:t>
            </a:r>
          </a:p>
        </p:txBody>
      </p:sp>
      <p:sp>
        <p:nvSpPr>
          <p:cNvPr id="85060" name="Oval 88"/>
          <p:cNvSpPr>
            <a:spLocks noChangeArrowheads="1"/>
          </p:cNvSpPr>
          <p:nvPr/>
        </p:nvSpPr>
        <p:spPr bwMode="auto">
          <a:xfrm>
            <a:off x="6877050" y="3236913"/>
            <a:ext cx="76200" cy="230187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5061" name="Text Box 134"/>
          <p:cNvSpPr txBox="1">
            <a:spLocks noChangeArrowheads="1"/>
          </p:cNvSpPr>
          <p:nvPr/>
        </p:nvSpPr>
        <p:spPr bwMode="auto">
          <a:xfrm>
            <a:off x="6607175" y="3446463"/>
            <a:ext cx="614363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300" b="1"/>
              <a:t>BS1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286" grpId="0"/>
      <p:bldP spid="519287" grpId="0" animBg="1"/>
      <p:bldP spid="519288" grpId="0"/>
      <p:bldP spid="519291" grpId="0"/>
      <p:bldP spid="519297" grpId="0"/>
      <p:bldP spid="519298" grpId="0"/>
      <p:bldP spid="519299" grpId="0" animBg="1"/>
      <p:bldP spid="519300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657600" y="165100"/>
            <a:ext cx="17668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Silencers</a:t>
            </a: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6684963" y="3157538"/>
            <a:ext cx="1074737" cy="423862"/>
          </a:xfrm>
          <a:prstGeom prst="rect">
            <a:avLst/>
          </a:prstGeom>
          <a:solidFill>
            <a:srgbClr val="00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Promoter</a:t>
            </a:r>
          </a:p>
        </p:txBody>
      </p:sp>
      <p:sp>
        <p:nvSpPr>
          <p:cNvPr id="12292" name="Line 4"/>
          <p:cNvSpPr>
            <a:spLocks noChangeShapeType="1"/>
          </p:cNvSpPr>
          <p:nvPr/>
        </p:nvSpPr>
        <p:spPr bwMode="auto">
          <a:xfrm flipH="1">
            <a:off x="228600" y="3581400"/>
            <a:ext cx="6456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7759700" y="3157538"/>
            <a:ext cx="1266825" cy="42386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Gene A</a:t>
            </a:r>
          </a:p>
        </p:txBody>
      </p:sp>
      <p:grpSp>
        <p:nvGrpSpPr>
          <p:cNvPr id="12294" name="Group 6"/>
          <p:cNvGrpSpPr>
            <a:grpSpLocks/>
          </p:cNvGrpSpPr>
          <p:nvPr/>
        </p:nvGrpSpPr>
        <p:grpSpPr bwMode="auto">
          <a:xfrm>
            <a:off x="1806575" y="3101975"/>
            <a:ext cx="5416550" cy="1863725"/>
            <a:chOff x="243" y="1954"/>
            <a:chExt cx="3412" cy="1174"/>
          </a:xfrm>
        </p:grpSpPr>
        <p:sp>
          <p:nvSpPr>
            <p:cNvPr id="12311" name="Rectangle 7"/>
            <p:cNvSpPr>
              <a:spLocks noChangeArrowheads="1"/>
            </p:cNvSpPr>
            <p:nvPr/>
          </p:nvSpPr>
          <p:spPr bwMode="auto">
            <a:xfrm>
              <a:off x="291" y="1966"/>
              <a:ext cx="484" cy="29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b="1"/>
                <a:t>limb</a:t>
              </a:r>
            </a:p>
          </p:txBody>
        </p:sp>
        <p:cxnSp>
          <p:nvCxnSpPr>
            <p:cNvPr id="12312" name="AutoShape 8"/>
            <p:cNvCxnSpPr>
              <a:cxnSpLocks noChangeShapeType="1"/>
              <a:stCxn id="12311" idx="0"/>
              <a:endCxn id="12291" idx="0"/>
            </p:cNvCxnSpPr>
            <p:nvPr/>
          </p:nvCxnSpPr>
          <p:spPr bwMode="auto">
            <a:xfrm rot="5400000" flipV="1">
              <a:off x="2082" y="405"/>
              <a:ext cx="23" cy="3122"/>
            </a:xfrm>
            <a:prstGeom prst="curvedConnector3">
              <a:avLst>
                <a:gd name="adj1" fmla="val -573912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2313" name="Picture 9" descr="SALL1-D5_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154" b="2545"/>
            <a:stretch>
              <a:fillRect/>
            </a:stretch>
          </p:blipFill>
          <p:spPr bwMode="auto">
            <a:xfrm>
              <a:off x="243" y="2354"/>
              <a:ext cx="583" cy="77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295" name="Picture 10" descr="SALL1-Insitu_E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1568450"/>
            <a:ext cx="1298575" cy="1552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296" name="Group 11"/>
          <p:cNvGrpSpPr>
            <a:grpSpLocks/>
          </p:cNvGrpSpPr>
          <p:nvPr/>
        </p:nvGrpSpPr>
        <p:grpSpPr bwMode="auto">
          <a:xfrm>
            <a:off x="3687763" y="2928938"/>
            <a:ext cx="2189162" cy="1998662"/>
            <a:chOff x="1428" y="1845"/>
            <a:chExt cx="1379" cy="1259"/>
          </a:xfrm>
        </p:grpSpPr>
        <p:pic>
          <p:nvPicPr>
            <p:cNvPr id="12308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3" y="2354"/>
              <a:ext cx="516" cy="7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09" name="Rectangle 13"/>
            <p:cNvSpPr>
              <a:spLocks noChangeArrowheads="1"/>
            </p:cNvSpPr>
            <p:nvPr/>
          </p:nvSpPr>
          <p:spPr bwMode="auto">
            <a:xfrm>
              <a:off x="1428" y="1966"/>
              <a:ext cx="484" cy="29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</a:pPr>
              <a:r>
                <a:rPr lang="en-US" altLang="en-US" b="1"/>
                <a:t>neural</a:t>
              </a:r>
            </a:p>
            <a:p>
              <a:pPr algn="ctr" eaLnBrk="1" hangingPunct="1">
                <a:lnSpc>
                  <a:spcPct val="70000"/>
                </a:lnSpc>
              </a:pPr>
              <a:r>
                <a:rPr lang="en-US" altLang="en-US" b="1"/>
                <a:t>tube</a:t>
              </a:r>
            </a:p>
          </p:txBody>
        </p:sp>
        <p:cxnSp>
          <p:nvCxnSpPr>
            <p:cNvPr id="12310" name="AutoShape 14"/>
            <p:cNvCxnSpPr>
              <a:cxnSpLocks noChangeShapeType="1"/>
              <a:stCxn id="12309" idx="0"/>
            </p:cNvCxnSpPr>
            <p:nvPr/>
          </p:nvCxnSpPr>
          <p:spPr bwMode="auto">
            <a:xfrm rot="-5400000">
              <a:off x="2184" y="1331"/>
              <a:ext cx="109" cy="1137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2297" name="Group 15"/>
          <p:cNvGrpSpPr>
            <a:grpSpLocks/>
          </p:cNvGrpSpPr>
          <p:nvPr/>
        </p:nvGrpSpPr>
        <p:grpSpPr bwMode="auto">
          <a:xfrm>
            <a:off x="5416550" y="2968625"/>
            <a:ext cx="1076325" cy="1984375"/>
            <a:chOff x="2517" y="1870"/>
            <a:chExt cx="678" cy="1250"/>
          </a:xfrm>
        </p:grpSpPr>
        <p:pic>
          <p:nvPicPr>
            <p:cNvPr id="12305" name="Picture 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" y="2354"/>
              <a:ext cx="538" cy="76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06" name="Rectangle 17"/>
            <p:cNvSpPr>
              <a:spLocks noChangeArrowheads="1"/>
            </p:cNvSpPr>
            <p:nvPr/>
          </p:nvSpPr>
          <p:spPr bwMode="auto">
            <a:xfrm>
              <a:off x="2541" y="1943"/>
              <a:ext cx="484" cy="29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b="1"/>
                <a:t>brain</a:t>
              </a:r>
            </a:p>
          </p:txBody>
        </p:sp>
        <p:cxnSp>
          <p:nvCxnSpPr>
            <p:cNvPr id="12307" name="AutoShape 18"/>
            <p:cNvCxnSpPr>
              <a:cxnSpLocks noChangeShapeType="1"/>
              <a:stCxn id="12306" idx="0"/>
            </p:cNvCxnSpPr>
            <p:nvPr/>
          </p:nvCxnSpPr>
          <p:spPr bwMode="auto">
            <a:xfrm rot="-5400000">
              <a:off x="2958" y="1695"/>
              <a:ext cx="61" cy="412"/>
            </a:xfrm>
            <a:prstGeom prst="curvedConnector2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2298" name="Text Box 25"/>
          <p:cNvSpPr txBox="1">
            <a:spLocks noChangeArrowheads="1"/>
          </p:cNvSpPr>
          <p:nvPr/>
        </p:nvSpPr>
        <p:spPr bwMode="auto">
          <a:xfrm>
            <a:off x="2382838" y="5118100"/>
            <a:ext cx="34178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/>
              <a:t>Enhancers</a:t>
            </a:r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2266950" y="1624013"/>
            <a:ext cx="1689100" cy="2266950"/>
            <a:chOff x="1428" y="1023"/>
            <a:chExt cx="1064" cy="1428"/>
          </a:xfrm>
        </p:grpSpPr>
        <p:grpSp>
          <p:nvGrpSpPr>
            <p:cNvPr id="12300" name="Group 27"/>
            <p:cNvGrpSpPr>
              <a:grpSpLocks/>
            </p:cNvGrpSpPr>
            <p:nvPr/>
          </p:nvGrpSpPr>
          <p:grpSpPr bwMode="auto">
            <a:xfrm>
              <a:off x="1743" y="1265"/>
              <a:ext cx="508" cy="1186"/>
              <a:chOff x="1743" y="1265"/>
              <a:chExt cx="508" cy="1186"/>
            </a:xfrm>
          </p:grpSpPr>
          <p:sp>
            <p:nvSpPr>
              <p:cNvPr id="12302" name="Line 28"/>
              <p:cNvSpPr>
                <a:spLocks noChangeShapeType="1"/>
              </p:cNvSpPr>
              <p:nvPr/>
            </p:nvSpPr>
            <p:spPr bwMode="auto">
              <a:xfrm>
                <a:off x="1743" y="1265"/>
                <a:ext cx="508" cy="118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03" name="Line 29"/>
              <p:cNvSpPr>
                <a:spLocks noChangeShapeType="1"/>
              </p:cNvSpPr>
              <p:nvPr/>
            </p:nvSpPr>
            <p:spPr bwMode="auto">
              <a:xfrm flipV="1">
                <a:off x="1767" y="1265"/>
                <a:ext cx="387" cy="116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04" name="Oval 30"/>
              <p:cNvSpPr>
                <a:spLocks noChangeArrowheads="1"/>
              </p:cNvSpPr>
              <p:nvPr/>
            </p:nvSpPr>
            <p:spPr bwMode="auto">
              <a:xfrm>
                <a:off x="1936" y="2039"/>
                <a:ext cx="97" cy="3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12301" name="Text Box 31"/>
            <p:cNvSpPr txBox="1">
              <a:spLocks noChangeArrowheads="1"/>
            </p:cNvSpPr>
            <p:nvPr/>
          </p:nvSpPr>
          <p:spPr bwMode="auto">
            <a:xfrm>
              <a:off x="1428" y="1023"/>
              <a:ext cx="10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000" b="1"/>
                <a:t>Silencer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2202</TotalTime>
  <Words>2295</Words>
  <Application>Microsoft Office PowerPoint</Application>
  <PresentationFormat>On-screen Show (4:3)</PresentationFormat>
  <Paragraphs>812</Paragraphs>
  <Slides>89</Slides>
  <Notes>12</Notes>
  <HiddenSlides>3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89</vt:i4>
      </vt:variant>
    </vt:vector>
  </HeadingPairs>
  <TitlesOfParts>
    <vt:vector size="93" baseType="lpstr">
      <vt:lpstr>Default Design</vt:lpstr>
      <vt:lpstr>5_Default Design</vt:lpstr>
      <vt:lpstr>Chart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UCSF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Ahituv, Nadav</dc:creator>
  <cp:lastModifiedBy>Ahituv, Nadav</cp:lastModifiedBy>
  <cp:revision>103</cp:revision>
  <dcterms:created xsi:type="dcterms:W3CDTF">2010-05-12T01:50:57Z</dcterms:created>
  <dcterms:modified xsi:type="dcterms:W3CDTF">2016-01-21T17:37:53Z</dcterms:modified>
</cp:coreProperties>
</file>