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307" r:id="rId3"/>
    <p:sldId id="388" r:id="rId4"/>
    <p:sldId id="365" r:id="rId5"/>
    <p:sldId id="366" r:id="rId6"/>
    <p:sldId id="390" r:id="rId7"/>
    <p:sldId id="368" r:id="rId8"/>
    <p:sldId id="371" r:id="rId9"/>
    <p:sldId id="393" r:id="rId10"/>
    <p:sldId id="376" r:id="rId11"/>
    <p:sldId id="389" r:id="rId12"/>
    <p:sldId id="375" r:id="rId13"/>
    <p:sldId id="374" r:id="rId14"/>
    <p:sldId id="391" r:id="rId15"/>
    <p:sldId id="377" r:id="rId16"/>
    <p:sldId id="380" r:id="rId17"/>
    <p:sldId id="367" r:id="rId18"/>
    <p:sldId id="392" r:id="rId19"/>
    <p:sldId id="382" r:id="rId20"/>
    <p:sldId id="384" r:id="rId21"/>
    <p:sldId id="383" r:id="rId22"/>
    <p:sldId id="385" r:id="rId23"/>
    <p:sldId id="386" r:id="rId24"/>
    <p:sldId id="387" r:id="rId25"/>
    <p:sldId id="313" r:id="rId26"/>
    <p:sldId id="29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2" autoAdjust="0"/>
    <p:restoredTop sz="86421" autoAdjust="0"/>
  </p:normalViewPr>
  <p:slideViewPr>
    <p:cSldViewPr snapToGrid="0">
      <p:cViewPr varScale="1">
        <p:scale>
          <a:sx n="100" d="100"/>
          <a:sy n="100" d="100"/>
        </p:scale>
        <p:origin x="876" y="96"/>
      </p:cViewPr>
      <p:guideLst/>
    </p:cSldViewPr>
  </p:slideViewPr>
  <p:outlineViewPr>
    <p:cViewPr>
      <p:scale>
        <a:sx n="33" d="100"/>
        <a:sy n="33" d="100"/>
      </p:scale>
      <p:origin x="0" y="-1208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AA1AE5-F8B5-4751-87C2-1DA239761136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88AB3-9D86-47FA-B7DC-CDFC1F2AF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80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88AB3-9D86-47FA-B7DC-CDFC1F2AF6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1316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88AB3-9D86-47FA-B7DC-CDFC1F2AF6F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253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lower bound comes from taking the constructions that prove quadratic bounds and implement them with graphs where</a:t>
            </a:r>
            <a:r>
              <a:rPr lang="en-US" baseline="0" dirty="0" smtClean="0"/>
              <a:t> the parameter is small. In our paper this was pretty easy; the graph already had </a:t>
            </a:r>
            <a:r>
              <a:rPr lang="en-US" baseline="0" dirty="0" err="1" smtClean="0"/>
              <a:t>treewidth</a:t>
            </a:r>
            <a:r>
              <a:rPr lang="en-US" baseline="0" dirty="0" smtClean="0"/>
              <a:t> ~log 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88AB3-9D86-47FA-B7DC-CDFC1F2AF6F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7264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88AB3-9D86-47FA-B7DC-CDFC1F2AF6F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714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we’ll use </a:t>
            </a:r>
            <a:r>
              <a:rPr lang="en-US" dirty="0" err="1" smtClean="0"/>
              <a:t>MaxDiameter</a:t>
            </a:r>
            <a:r>
              <a:rPr lang="en-US" dirty="0" smtClean="0"/>
              <a:t> to refer to</a:t>
            </a:r>
            <a:r>
              <a:rPr lang="en-US" baseline="0" dirty="0" smtClean="0"/>
              <a:t> the identical max eccentricity and source eccentricity problems for diameter.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88AB3-9D86-47FA-B7DC-CDFC1F2AF6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496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Note: OV </a:t>
            </a:r>
            <a:r>
              <a:rPr lang="en-US" dirty="0" smtClean="0"/>
              <a:t>was used by RV to show that diameter is</a:t>
            </a:r>
            <a:r>
              <a:rPr lang="en-US" baseline="0" dirty="0" smtClean="0"/>
              <a:t> </a:t>
            </a:r>
            <a:r>
              <a:rPr lang="en-US" baseline="0" dirty="0" smtClean="0"/>
              <a:t>hard.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88AB3-9D86-47FA-B7DC-CDFC1F2AF6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749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Both"/>
            </a:pPr>
            <a:r>
              <a:rPr lang="en-US" dirty="0" smtClean="0"/>
              <a:t>Our work shows how the HS and OV conjectures imply lower</a:t>
            </a:r>
            <a:r>
              <a:rPr lang="en-US" baseline="0" dirty="0" smtClean="0"/>
              <a:t> bounds on how well radius/diameter can be approximated in </a:t>
            </a:r>
            <a:r>
              <a:rPr lang="en-US" baseline="0" dirty="0" err="1" smtClean="0"/>
              <a:t>subquadratic</a:t>
            </a:r>
            <a:r>
              <a:rPr lang="en-US" baseline="0" dirty="0" smtClean="0"/>
              <a:t> time.</a:t>
            </a:r>
          </a:p>
          <a:p>
            <a:pPr marL="228600" indent="-228600">
              <a:buAutoNum type="arabicParenBoth"/>
            </a:pPr>
            <a:r>
              <a:rPr lang="en-US" baseline="0" dirty="0" smtClean="0"/>
              <a:t>Ryan proved in ‘04 that SETH implies OV</a:t>
            </a:r>
          </a:p>
          <a:p>
            <a:pPr marL="228600" indent="-228600">
              <a:buAutoNum type="arabicParenBoth"/>
            </a:pPr>
            <a:r>
              <a:rPr lang="en-US" dirty="0" smtClean="0"/>
              <a:t>We actually show that HS is stronger than OV,</a:t>
            </a:r>
            <a:r>
              <a:rPr lang="en-US" baseline="0" dirty="0" smtClean="0"/>
              <a:t> a </a:t>
            </a:r>
            <a:r>
              <a:rPr lang="en-US" baseline="0" dirty="0" smtClean="0"/>
              <a:t>slightly counterintuitive result.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88AB3-9D86-47FA-B7DC-CDFC1F2AF6F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60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88AB3-9D86-47FA-B7DC-CDFC1F2AF6F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613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88AB3-9D86-47FA-B7DC-CDFC1F2AF6F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93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FPT didn’t make sense for problems</a:t>
            </a:r>
            <a:r>
              <a:rPr lang="en-US" baseline="0" dirty="0" smtClean="0"/>
              <a:t> in P, since for any parameter they’re FPT.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88AB3-9D86-47FA-B7DC-CDFC1F2AF6F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6901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[</a:t>
            </a:r>
            <a:r>
              <a:rPr lang="en-US" dirty="0" err="1" smtClean="0"/>
              <a:t>Giannopoulou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Mertzios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Niedermeier</a:t>
            </a:r>
            <a:r>
              <a:rPr lang="en-US" baseline="0" dirty="0" smtClean="0"/>
              <a:t> ‘15] Polynomial Fixed-Parameter Algorithms: A Case Study for Longest Path on Interval Graphs, </a:t>
            </a:r>
            <a:r>
              <a:rPr lang="en-US" baseline="0" dirty="0" err="1" smtClean="0"/>
              <a:t>arXiv</a:t>
            </a:r>
            <a:endParaRPr lang="en-US" baseline="0" dirty="0" smtClean="0"/>
          </a:p>
          <a:p>
            <a:r>
              <a:rPr lang="en-US" baseline="0" dirty="0" smtClean="0"/>
              <a:t>[</a:t>
            </a:r>
            <a:r>
              <a:rPr lang="en-US" baseline="0" dirty="0" err="1" smtClean="0"/>
              <a:t>Fomin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Lokshtanov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Pilipczuk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Saurabh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Wrochna</a:t>
            </a:r>
            <a:r>
              <a:rPr lang="en-US" baseline="0" dirty="0" smtClean="0"/>
              <a:t> ‘15] Fully polynomial-time parameterized computations for graphs and matrices of low </a:t>
            </a:r>
            <a:r>
              <a:rPr lang="en-US" baseline="0" dirty="0" err="1" smtClean="0"/>
              <a:t>treewidth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arXiv</a:t>
            </a:r>
            <a:endParaRPr lang="en-US" baseline="0" dirty="0" smtClean="0"/>
          </a:p>
          <a:p>
            <a:r>
              <a:rPr lang="en-US" baseline="0" dirty="0" smtClean="0"/>
              <a:t>[</a:t>
            </a:r>
            <a:r>
              <a:rPr lang="en-US" baseline="0" dirty="0" err="1" smtClean="0"/>
              <a:t>Abboud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Backurs</a:t>
            </a:r>
            <a:r>
              <a:rPr lang="en-US" baseline="0" dirty="0" smtClean="0"/>
              <a:t>, Hansen, Williams, </a:t>
            </a:r>
            <a:r>
              <a:rPr lang="en-US" baseline="0" dirty="0" err="1" smtClean="0"/>
              <a:t>Zamir</a:t>
            </a:r>
            <a:r>
              <a:rPr lang="en-US" baseline="0" dirty="0" smtClean="0"/>
              <a:t> ’15] Subtree Isomorphism Revisited, </a:t>
            </a:r>
            <a:r>
              <a:rPr lang="en-US" baseline="0" dirty="0" err="1" smtClean="0"/>
              <a:t>arXiv</a:t>
            </a: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88AB3-9D86-47FA-B7DC-CDFC1F2AF6F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58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88AB3-9D86-47FA-B7DC-CDFC1F2AF6F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755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0882-7103-4BFE-9272-DD96565CBBB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1E6E-BC79-4796-A8A0-75BA52DC5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81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0882-7103-4BFE-9272-DD96565CBBB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1E6E-BC79-4796-A8A0-75BA52DC5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164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0882-7103-4BFE-9272-DD96565CBBB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1E6E-BC79-4796-A8A0-75BA52DC5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549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0882-7103-4BFE-9272-DD96565CBBB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1E6E-BC79-4796-A8A0-75BA52DC5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11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0882-7103-4BFE-9272-DD96565CBBB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1E6E-BC79-4796-A8A0-75BA52DC5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14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0882-7103-4BFE-9272-DD96565CBBB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1E6E-BC79-4796-A8A0-75BA52DC5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4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0882-7103-4BFE-9272-DD96565CBBB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1E6E-BC79-4796-A8A0-75BA52DC5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98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0882-7103-4BFE-9272-DD96565CBBB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1E6E-BC79-4796-A8A0-75BA52DC5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0882-7103-4BFE-9272-DD96565CBBB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1E6E-BC79-4796-A8A0-75BA52DC5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21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0882-7103-4BFE-9272-DD96565CBBB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1E6E-BC79-4796-A8A0-75BA52DC5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041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0882-7103-4BFE-9272-DD96565CBBB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A1E6E-BC79-4796-A8A0-75BA52DC5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018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50882-7103-4BFE-9272-DD96565CBBBB}" type="datetimeFigureOut">
              <a:rPr lang="en-US" smtClean="0"/>
              <a:t>12/6/2015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A1E6E-BC79-4796-A8A0-75BA52DC55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1576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Approximation and Fixed Parameter </a:t>
            </a:r>
            <a:r>
              <a:rPr lang="en-US" dirty="0" err="1" smtClean="0"/>
              <a:t>Subquadratic</a:t>
            </a:r>
            <a:r>
              <a:rPr lang="en-US" dirty="0" smtClean="0"/>
              <a:t> Algorithms for Radius and Diameter in Sparse Graphs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602037"/>
            <a:ext cx="10058400" cy="2097013"/>
          </a:xfrm>
        </p:spPr>
        <p:txBody>
          <a:bodyPr>
            <a:normAutofit/>
          </a:bodyPr>
          <a:lstStyle/>
          <a:p>
            <a:r>
              <a:rPr lang="en-US" dirty="0" smtClean="0"/>
              <a:t>Joshua R. Wang</a:t>
            </a:r>
          </a:p>
          <a:p>
            <a:r>
              <a:rPr lang="en-US" dirty="0" smtClean="0"/>
              <a:t>To Appear at SODA 2016</a:t>
            </a:r>
          </a:p>
          <a:p>
            <a:r>
              <a:rPr lang="en-US" dirty="0" smtClean="0"/>
              <a:t>Joint work with Amir </a:t>
            </a:r>
            <a:r>
              <a:rPr lang="en-US" dirty="0" err="1" smtClean="0"/>
              <a:t>Abboud</a:t>
            </a:r>
            <a:r>
              <a:rPr lang="en-US" dirty="0" smtClean="0"/>
              <a:t>, Virginia Vassilevska Williams</a:t>
            </a:r>
          </a:p>
          <a:p>
            <a:r>
              <a:rPr lang="en-US" dirty="0" smtClean="0"/>
              <a:t>Stanford University</a:t>
            </a:r>
          </a:p>
        </p:txBody>
      </p:sp>
    </p:spTree>
    <p:extLst>
      <p:ext uri="{BB962C8B-B14F-4D97-AF65-F5344CB8AC3E}">
        <p14:creationId xmlns:p14="http://schemas.microsoft.com/office/powerpoint/2010/main" val="346060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Hardness Conjectures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76825" y="1728847"/>
            <a:ext cx="1543050" cy="55399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SETH</a:t>
            </a:r>
            <a:endParaRPr lang="en-US" sz="3000" dirty="0"/>
          </a:p>
        </p:txBody>
      </p:sp>
      <p:sp>
        <p:nvSpPr>
          <p:cNvPr id="6" name="TextBox 5"/>
          <p:cNvSpPr txBox="1"/>
          <p:nvPr/>
        </p:nvSpPr>
        <p:spPr>
          <a:xfrm>
            <a:off x="7248525" y="3143250"/>
            <a:ext cx="1543050" cy="55399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OV</a:t>
            </a:r>
            <a:endParaRPr lang="en-US" sz="3000" dirty="0"/>
          </a:p>
        </p:txBody>
      </p:sp>
      <p:sp>
        <p:nvSpPr>
          <p:cNvPr id="7" name="TextBox 6"/>
          <p:cNvSpPr txBox="1"/>
          <p:nvPr/>
        </p:nvSpPr>
        <p:spPr>
          <a:xfrm>
            <a:off x="3038475" y="3143250"/>
            <a:ext cx="1543050" cy="55399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HS</a:t>
            </a:r>
            <a:endParaRPr lang="en-US" sz="3000" dirty="0"/>
          </a:p>
        </p:txBody>
      </p:sp>
      <p:sp>
        <p:nvSpPr>
          <p:cNvPr id="8" name="TextBox 7"/>
          <p:cNvSpPr txBox="1"/>
          <p:nvPr/>
        </p:nvSpPr>
        <p:spPr>
          <a:xfrm>
            <a:off x="6958012" y="4914900"/>
            <a:ext cx="2124075" cy="1015663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Diameter Bounds</a:t>
            </a:r>
            <a:endParaRPr lang="en-US" sz="3000" dirty="0"/>
          </a:p>
        </p:txBody>
      </p:sp>
      <p:sp>
        <p:nvSpPr>
          <p:cNvPr id="9" name="TextBox 8"/>
          <p:cNvSpPr txBox="1"/>
          <p:nvPr/>
        </p:nvSpPr>
        <p:spPr>
          <a:xfrm>
            <a:off x="2747962" y="4914899"/>
            <a:ext cx="2124075" cy="1015663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Radius Bounds</a:t>
            </a:r>
            <a:endParaRPr lang="en-US" sz="30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6619875" y="2252425"/>
            <a:ext cx="1876425" cy="890825"/>
            <a:chOff x="6619875" y="2252425"/>
            <a:chExt cx="1876425" cy="890825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6619875" y="2321004"/>
              <a:ext cx="628650" cy="822246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6838950" y="2252425"/>
              <a:ext cx="16573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[Williams ‘04]</a:t>
              </a:r>
              <a:endParaRPr lang="en-US" dirty="0"/>
            </a:p>
          </p:txBody>
        </p:sp>
      </p:grpSp>
      <p:cxnSp>
        <p:nvCxnSpPr>
          <p:cNvPr id="16" name="Straight Arrow Connector 15"/>
          <p:cNvCxnSpPr>
            <a:stCxn id="6" idx="2"/>
            <a:endCxn id="8" idx="0"/>
          </p:cNvCxnSpPr>
          <p:nvPr/>
        </p:nvCxnSpPr>
        <p:spPr>
          <a:xfrm>
            <a:off x="8020050" y="3697248"/>
            <a:ext cx="0" cy="1217652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2"/>
            <a:endCxn id="9" idx="0"/>
          </p:cNvCxnSpPr>
          <p:nvPr/>
        </p:nvCxnSpPr>
        <p:spPr>
          <a:xfrm>
            <a:off x="3810000" y="3697248"/>
            <a:ext cx="0" cy="1217651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3"/>
            <a:endCxn id="6" idx="1"/>
          </p:cNvCxnSpPr>
          <p:nvPr/>
        </p:nvCxnSpPr>
        <p:spPr>
          <a:xfrm>
            <a:off x="4581525" y="3420249"/>
            <a:ext cx="2667000" cy="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847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The </a:t>
            </a:r>
            <a:r>
              <a:rPr lang="en-US" cap="small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Radius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and </a:t>
            </a:r>
            <a:r>
              <a:rPr lang="en-US" cap="small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Diameter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Problems</a:t>
            </a:r>
          </a:p>
          <a:p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Hardness Conjectures</a:t>
            </a:r>
          </a:p>
          <a:p>
            <a:r>
              <a:rPr lang="en-US" dirty="0" smtClean="0"/>
              <a:t>Truly </a:t>
            </a:r>
            <a:r>
              <a:rPr lang="en-US" dirty="0" err="1" smtClean="0"/>
              <a:t>Subquadratic</a:t>
            </a:r>
            <a:r>
              <a:rPr lang="en-US" dirty="0" smtClean="0"/>
              <a:t> Approximation Results</a:t>
            </a:r>
          </a:p>
          <a:p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Fixed Parameter </a:t>
            </a:r>
            <a:r>
              <a:rPr lang="en-US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Subquadratic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Algorithms</a:t>
            </a:r>
            <a:endParaRPr lang="en-US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07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Results (Diameter Approximation)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161175301"/>
                  </p:ext>
                </p:extLst>
              </p:nvPr>
            </p:nvGraphicFramePr>
            <p:xfrm>
              <a:off x="838200" y="1825625"/>
              <a:ext cx="10515600" cy="223329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05200"/>
                    <a:gridCol w="3505200"/>
                    <a:gridCol w="35052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Problem Variant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Upper Bound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OV Conjecture Bound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cap="small" baseline="0" dirty="0" smtClean="0"/>
                            <a:t>UndirectedDiameter</a:t>
                          </a:r>
                          <a:endParaRPr lang="en-US" cap="small" baseline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oMath>
                          </a14:m>
                          <a:r>
                            <a:rPr lang="en-US" dirty="0" smtClean="0"/>
                            <a:t> in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̃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rad>
                                </m:e>
                              </m:d>
                            </m:oMath>
                          </a14:m>
                          <a:r>
                            <a:rPr lang="en-US" dirty="0" smtClean="0"/>
                            <a:t> [RW</a:t>
                          </a:r>
                          <a:r>
                            <a:rPr lang="en-US" baseline="0" dirty="0" smtClean="0"/>
                            <a:t> ’13]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oMath>
                          </a14:m>
                          <a:r>
                            <a:rPr lang="en-US" dirty="0" smtClean="0"/>
                            <a:t> [RW ‘13]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cap="small" baseline="0" dirty="0" err="1" smtClean="0"/>
                            <a:t>MaxDiameter</a:t>
                          </a:r>
                          <a:endParaRPr lang="en-US" cap="small" baseline="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oMath>
                          </a14:m>
                          <a:r>
                            <a:rPr lang="en-US" dirty="0" smtClean="0"/>
                            <a:t> in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̃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rad>
                                </m:e>
                              </m:d>
                            </m:oMath>
                          </a14:m>
                          <a:r>
                            <a:rPr lang="en-US" dirty="0" smtClean="0"/>
                            <a:t> [RW</a:t>
                          </a:r>
                          <a:r>
                            <a:rPr lang="en-US" baseline="0" dirty="0" smtClean="0"/>
                            <a:t> ’13]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oMath>
                          </a14:m>
                          <a:r>
                            <a:rPr lang="en-US" dirty="0" smtClean="0"/>
                            <a:t> [RW ‘13]</a:t>
                          </a: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cap="small" baseline="0" dirty="0" err="1" smtClean="0"/>
                            <a:t>MinDiameter</a:t>
                          </a:r>
                          <a:endParaRPr lang="en-US" cap="small" baseline="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𝜖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dirty="0" smtClean="0"/>
                            <a:t> in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̃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sSup>
                                    <m:sSupPr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p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𝜖</m:t>
                                      </m:r>
                                    </m:sup>
                                  </m:sSup>
                                </m:e>
                              </m:d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US" dirty="0" smtClean="0"/>
                            <a:t> on weighted 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cap="small" baseline="0" dirty="0" err="1" smtClean="0"/>
                            <a:t>MinDiameter</a:t>
                          </a:r>
                          <a:r>
                            <a:rPr lang="en-US" cap="none" baseline="0" dirty="0" smtClean="0"/>
                            <a:t> on DAGs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US" dirty="0" smtClean="0"/>
                            <a:t> in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̃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</m:d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3/2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cap="small" baseline="0" dirty="0" smtClean="0"/>
                            <a:t>RoundtripDiameter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US" dirty="0" smtClean="0"/>
                            <a:t> in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̃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</m:d>
                            </m:oMath>
                          </a14:m>
                          <a:r>
                            <a:rPr lang="en-US" dirty="0" smtClean="0"/>
                            <a:t> [metric]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3/2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161175301"/>
                  </p:ext>
                </p:extLst>
              </p:nvPr>
            </p:nvGraphicFramePr>
            <p:xfrm>
              <a:off x="838200" y="1825625"/>
              <a:ext cx="10515600" cy="223329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05200"/>
                    <a:gridCol w="3505200"/>
                    <a:gridCol w="35052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Problem Variant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Upper Bound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OV Conjecture Bound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24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cap="small" baseline="0" dirty="0" smtClean="0"/>
                            <a:t>UndirectedDiameter</a:t>
                          </a:r>
                          <a:endParaRPr lang="en-US" cap="small" baseline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000" t="-108197" r="-100521" b="-4295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348" t="-108197" r="-696" b="-429508"/>
                          </a:stretch>
                        </a:blipFill>
                      </a:tcPr>
                    </a:tc>
                  </a:tr>
                  <a:tr h="3724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cap="small" baseline="0" dirty="0" err="1" smtClean="0"/>
                            <a:t>MaxDiameter</a:t>
                          </a:r>
                          <a:endParaRPr lang="en-US" cap="small" baseline="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000" t="-208197" r="-100521" b="-3295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348" t="-208197" r="-696" b="-329508"/>
                          </a:stretch>
                        </a:blipFill>
                      </a:tcPr>
                    </a:tc>
                  </a:tr>
                  <a:tr h="3724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cap="small" baseline="0" dirty="0" err="1" smtClean="0"/>
                            <a:t>MinDiameter</a:t>
                          </a:r>
                          <a:endParaRPr lang="en-US" cap="small" baseline="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000" t="-303226" r="-100521" b="-2241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348" t="-303226" r="-696" b="-224194"/>
                          </a:stretch>
                        </a:blipFill>
                      </a:tcPr>
                    </a:tc>
                  </a:tr>
                  <a:tr h="3724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cap="small" baseline="0" dirty="0" err="1" smtClean="0"/>
                            <a:t>MinDiameter</a:t>
                          </a:r>
                          <a:r>
                            <a:rPr lang="en-US" cap="none" baseline="0" dirty="0" smtClean="0"/>
                            <a:t> on DAGs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000" t="-409836" r="-100521" b="-1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348" t="-409836" r="-696" b="-127869"/>
                          </a:stretch>
                        </a:blipFill>
                      </a:tcPr>
                    </a:tc>
                  </a:tr>
                  <a:tr h="3724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cap="small" baseline="0" dirty="0" smtClean="0"/>
                            <a:t>RoundtripDiameter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000" t="-509836" r="-100521" b="-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348" t="-509836" r="-696" b="-2786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6752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Results (Radius Approximation)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144338273"/>
                  </p:ext>
                </p:extLst>
              </p:nvPr>
            </p:nvGraphicFramePr>
            <p:xfrm>
              <a:off x="838200" y="1825625"/>
              <a:ext cx="10515600" cy="260413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05200"/>
                    <a:gridCol w="3505200"/>
                    <a:gridCol w="35052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Problem Variant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Upper Bound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HS Conjecture Bound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cap="small" baseline="0" dirty="0" err="1" smtClean="0"/>
                            <a:t>UndirectedRadius</a:t>
                          </a:r>
                          <a:endParaRPr lang="en-US" cap="small" baseline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3/2</m:t>
                              </m:r>
                            </m:oMath>
                          </a14:m>
                          <a:r>
                            <a:rPr lang="en-US" dirty="0" smtClean="0"/>
                            <a:t> in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̃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rad>
                                </m:e>
                              </m:d>
                            </m:oMath>
                          </a14:m>
                          <a:r>
                            <a:rPr lang="en-US" dirty="0" smtClean="0"/>
                            <a:t> [RW</a:t>
                          </a:r>
                          <a:r>
                            <a:rPr lang="en-US" baseline="0" dirty="0" smtClean="0"/>
                            <a:t> ’13]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3/2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cap="small" baseline="0" dirty="0" err="1" smtClean="0"/>
                            <a:t>SourceRadius</a:t>
                          </a:r>
                          <a:endParaRPr lang="en-US" cap="small" baseline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oMath>
                          </a14:m>
                          <a:r>
                            <a:rPr lang="en-US" dirty="0" smtClean="0"/>
                            <a:t> in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̃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rad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func>
                                    <m:funcPr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dirty="0" smtClean="0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fName>
                                    <m:e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</m:func>
                                </m:e>
                              </m:d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cap="small" baseline="0" dirty="0" err="1" smtClean="0"/>
                            <a:t>MaxRadius</a:t>
                          </a:r>
                          <a:endParaRPr lang="en-US" cap="small" baseline="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2 in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̃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</m:d>
                            </m:oMath>
                          </a14:m>
                          <a:r>
                            <a:rPr lang="en-US" dirty="0" smtClean="0"/>
                            <a:t> [metric]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cap="small" baseline="0" dirty="0" err="1" smtClean="0"/>
                            <a:t>MinRadius</a:t>
                          </a:r>
                          <a:endParaRPr lang="en-US" cap="small" baseline="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i="1" dirty="0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cap="small" baseline="0" dirty="0" err="1" smtClean="0"/>
                            <a:t>MinRadius</a:t>
                          </a:r>
                          <a:r>
                            <a:rPr lang="en-US" cap="none" baseline="0" dirty="0" smtClean="0"/>
                            <a:t> on DAGs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oMath>
                          </a14:m>
                          <a:r>
                            <a:rPr lang="en-US" dirty="0" smtClean="0"/>
                            <a:t> in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̃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rad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func>
                                    <m:funcPr>
                                      <m:ctrlP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b="0" i="0" dirty="0" smtClean="0">
                                          <a:latin typeface="Cambria Math" panose="02040503050406030204" pitchFamily="18" charset="0"/>
                                        </a:rPr>
                                        <m:t>log</m:t>
                                      </m:r>
                                    </m:fName>
                                    <m:e>
                                      <m:r>
                                        <a:rPr lang="en-US" b="0" i="1" dirty="0" smtClean="0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</m:func>
                                </m:e>
                              </m:d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cap="small" baseline="0" dirty="0" err="1" smtClean="0"/>
                            <a:t>RoundtripRadius</a:t>
                          </a:r>
                          <a:endParaRPr lang="en-US" cap="small" baseline="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2 in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̃"/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𝑂</m:t>
                                  </m:r>
                                </m:e>
                              </m:acc>
                              <m:d>
                                <m:d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</m:d>
                            </m:oMath>
                          </a14:m>
                          <a:r>
                            <a:rPr lang="en-US" dirty="0" smtClean="0"/>
                            <a:t> [metric]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4144338273"/>
                  </p:ext>
                </p:extLst>
              </p:nvPr>
            </p:nvGraphicFramePr>
            <p:xfrm>
              <a:off x="838200" y="1825625"/>
              <a:ext cx="10515600" cy="2604135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505200"/>
                    <a:gridCol w="3505200"/>
                    <a:gridCol w="35052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Problem Variant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Upper Bound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HS Conjecture Bound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24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cap="small" baseline="0" dirty="0" err="1" smtClean="0"/>
                            <a:t>UndirectedRadius</a:t>
                          </a:r>
                          <a:endParaRPr lang="en-US" cap="small" baseline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000" t="-108197" r="-100521" b="-5295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348" t="-108197" r="-696" b="-529508"/>
                          </a:stretch>
                        </a:blipFill>
                      </a:tcPr>
                    </a:tc>
                  </a:tr>
                  <a:tr h="37249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cap="small" baseline="0" dirty="0" err="1" smtClean="0"/>
                            <a:t>SourceRadius</a:t>
                          </a:r>
                          <a:endParaRPr lang="en-US" cap="small" baseline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000" t="-208197" r="-100521" b="-42950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348" t="-208197" r="-696" b="-429508"/>
                          </a:stretch>
                        </a:blipFill>
                      </a:tcPr>
                    </a:tc>
                  </a:tr>
                  <a:tr h="3724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cap="small" baseline="0" dirty="0" err="1" smtClean="0"/>
                            <a:t>MaxRadius</a:t>
                          </a:r>
                          <a:endParaRPr lang="en-US" cap="small" baseline="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000" t="-303226" r="-100521" b="-32258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348" t="-303226" r="-696" b="-32258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cap="small" baseline="0" dirty="0" err="1" smtClean="0"/>
                            <a:t>MinRadius</a:t>
                          </a:r>
                          <a:endParaRPr lang="en-US" cap="small" baseline="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000" t="-409836" r="-100521" b="-2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348" t="-409836" r="-696" b="-227869"/>
                          </a:stretch>
                        </a:blipFill>
                      </a:tcPr>
                    </a:tc>
                  </a:tr>
                  <a:tr h="3724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cap="small" baseline="0" dirty="0" err="1" smtClean="0"/>
                            <a:t>MinRadius</a:t>
                          </a:r>
                          <a:r>
                            <a:rPr lang="en-US" cap="none" baseline="0" dirty="0" smtClean="0"/>
                            <a:t> on DAGs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000" t="-509836" r="-100521" b="-1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348" t="-509836" r="-696" b="-127869"/>
                          </a:stretch>
                        </a:blipFill>
                      </a:tcPr>
                    </a:tc>
                  </a:tr>
                  <a:tr h="372491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cap="small" baseline="0" dirty="0" err="1" smtClean="0"/>
                            <a:t>RoundtripRadius</a:t>
                          </a:r>
                          <a:endParaRPr lang="en-US" cap="small" baseline="0" dirty="0" smtClean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000" t="-609836" r="-100521" b="-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348" t="-609836" r="-696" b="-27869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70439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The </a:t>
            </a:r>
            <a:r>
              <a:rPr lang="en-US" cap="small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Radius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and </a:t>
            </a:r>
            <a:r>
              <a:rPr lang="en-US" cap="small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Diameter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Problems</a:t>
            </a:r>
          </a:p>
          <a:p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Hardness Conjectures</a:t>
            </a:r>
          </a:p>
          <a:p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Truly </a:t>
            </a:r>
            <a:r>
              <a:rPr lang="en-US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Subquadratic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Approximation Results</a:t>
            </a:r>
          </a:p>
          <a:p>
            <a:r>
              <a:rPr lang="en-US" dirty="0" smtClean="0"/>
              <a:t>Fixed Parameter </a:t>
            </a:r>
            <a:r>
              <a:rPr lang="en-US" dirty="0" err="1" smtClean="0"/>
              <a:t>Subquadratic</a:t>
            </a:r>
            <a:r>
              <a:rPr lang="en-US" dirty="0" smtClean="0"/>
              <a:t> 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91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Parameter Tractable in 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Parameterized Complexity studies which problems can be solved in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dirty="0" smtClean="0"/>
                  <a:t> time.</a:t>
                </a:r>
              </a:p>
              <a:p>
                <a:pPr lvl="1"/>
                <a:r>
                  <a:rPr lang="en-US" b="0" dirty="0" smtClean="0"/>
                  <a:t>Example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/>
                  <a:t>: answer size, clause size for SAT, and </a:t>
                </a:r>
                <a:r>
                  <a:rPr lang="en-US" dirty="0" err="1" smtClean="0"/>
                  <a:t>treewidth</a:t>
                </a:r>
                <a:r>
                  <a:rPr lang="en-US" dirty="0" smtClean="0"/>
                  <a:t> for graphs.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A more fine-grained approach: pin down the correct exponent.</a:t>
                </a:r>
              </a:p>
              <a:p>
                <a:endParaRPr lang="en-US" dirty="0" smtClean="0"/>
              </a:p>
              <a:p>
                <a:r>
                  <a:rPr lang="en-US" dirty="0"/>
                  <a:t>e</a:t>
                </a:r>
                <a:r>
                  <a:rPr lang="en-US" dirty="0" smtClean="0"/>
                  <a:t>.g. Can Radius/Diameter on graphs of </a:t>
                </a:r>
                <a:r>
                  <a:rPr lang="en-US" dirty="0" err="1" smtClean="0"/>
                  <a:t>treewidth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/>
                  <a:t> be solved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sup>
                    </m:sSup>
                  </m:oMath>
                </a14:m>
                <a:r>
                  <a:rPr lang="en-US" dirty="0" smtClean="0"/>
                  <a:t> time? For which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US" dirty="0" smtClean="0"/>
                  <a:t>?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883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FPT in P Progress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[GMN ‘15] also proposed this approach, but only considered upper bounds.</a:t>
                </a:r>
              </a:p>
              <a:p>
                <a:r>
                  <a:rPr lang="en-US" dirty="0" smtClean="0"/>
                  <a:t>Our work introduced a tool for proving lower bounds and shows that we have all the tools needed to study FPT in P.</a:t>
                </a:r>
                <a:endParaRPr lang="en-US" dirty="0"/>
              </a:p>
              <a:p>
                <a:r>
                  <a:rPr lang="en-US" dirty="0" smtClean="0"/>
                  <a:t>Some recent results that have followed:</a:t>
                </a:r>
              </a:p>
              <a:p>
                <a:pPr lvl="1"/>
                <a:r>
                  <a:rPr lang="en-US" dirty="0" smtClean="0"/>
                  <a:t>[FLPSW ’15] present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</m:acc>
                    <m:d>
                      <m:d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poly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d>
                          </m:e>
                        </m:func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 smtClean="0"/>
                  <a:t> algorithms for many problems including max flow, parameterized by </a:t>
                </a:r>
                <a:r>
                  <a:rPr lang="en-US" dirty="0" err="1" smtClean="0"/>
                  <a:t>treewidth</a:t>
                </a:r>
                <a:r>
                  <a:rPr lang="en-US" dirty="0" smtClean="0"/>
                  <a:t>!</a:t>
                </a:r>
              </a:p>
              <a:p>
                <a:pPr lvl="1"/>
                <a:r>
                  <a:rPr lang="en-US" dirty="0" smtClean="0"/>
                  <a:t>[ABHWZ ‘15] present upper and lower bounds for the Subtree Isomorphism problem, parameterized by the depth of the trees.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2241" r="-1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23172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Treewidth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Treewidth is a popular parameterization for undirected graph problems, capturing when a graph is close to a tree.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Trees have </a:t>
                </a:r>
                <a:r>
                  <a:rPr lang="en-US" dirty="0" err="1" smtClean="0"/>
                  <a:t>treewidth</a:t>
                </a:r>
                <a:r>
                  <a:rPr lang="en-US" dirty="0" smtClean="0"/>
                  <a:t> one, while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 has </a:t>
                </a:r>
                <a:r>
                  <a:rPr lang="en-US" dirty="0" err="1" smtClean="0"/>
                  <a:t>treewidth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−1)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endParaRPr lang="en-US" dirty="0"/>
              </a:p>
              <a:p>
                <a:r>
                  <a:rPr lang="en-US" dirty="0" smtClean="0"/>
                  <a:t>If your graph problem is easy on trees, it might be FPT with respect to </a:t>
                </a:r>
                <a:r>
                  <a:rPr lang="en-US" dirty="0" err="1" smtClean="0"/>
                  <a:t>treewidth</a:t>
                </a:r>
                <a:r>
                  <a:rPr lang="en-US" dirty="0" smtClean="0"/>
                  <a:t>.</a:t>
                </a:r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2241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093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 for Trees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Radius and Diameter can be solved on trees in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/>
                  <a:t> time.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Diameter [folklore]</a:t>
                </a:r>
              </a:p>
              <a:p>
                <a:pPr lvl="1"/>
                <a:r>
                  <a:rPr lang="en-US" dirty="0" smtClean="0"/>
                  <a:t>pick any vertex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 smtClean="0"/>
                  <a:t>, let the furthest vertex from it be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US" dirty="0" smtClean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 smtClean="0"/>
                  <a:t> is a diameter endpoint; search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 smtClean="0"/>
                  <a:t> for the other endpoint</a:t>
                </a:r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Radius</a:t>
                </a:r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≤2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5299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Results (</a:t>
            </a:r>
            <a:r>
              <a:rPr lang="en-US" dirty="0" err="1" smtClean="0"/>
              <a:t>Treewidth</a:t>
            </a:r>
            <a:r>
              <a:rPr lang="en-US" dirty="0" smtClean="0"/>
              <a:t>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We solve all versions exactly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func>
                          </m:e>
                        </m:d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dirty="0" smtClean="0"/>
                  <a:t> time.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Even 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3/2−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𝛿</m:t>
                        </m:r>
                      </m:e>
                    </m:d>
                  </m:oMath>
                </a14:m>
                <a:r>
                  <a:rPr lang="en-US" dirty="0" smtClean="0"/>
                  <a:t> approximation algorithm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𝜖</m:t>
                        </m:r>
                      </m:sup>
                    </m:sSup>
                  </m:oMath>
                </a14:m>
                <a:r>
                  <a:rPr lang="en-US" dirty="0" smtClean="0"/>
                  <a:t> refutes hardness conjectures.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16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391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cap="small" dirty="0" smtClean="0"/>
              <a:t>Radius</a:t>
            </a:r>
            <a:r>
              <a:rPr lang="en-US" dirty="0" smtClean="0"/>
              <a:t> and </a:t>
            </a:r>
            <a:r>
              <a:rPr lang="en-US" cap="small" dirty="0" smtClean="0"/>
              <a:t>Diameter</a:t>
            </a:r>
            <a:r>
              <a:rPr lang="en-US" dirty="0" smtClean="0"/>
              <a:t> Problems</a:t>
            </a:r>
          </a:p>
          <a:p>
            <a:r>
              <a:rPr lang="en-US" dirty="0" smtClean="0"/>
              <a:t>Hardness Conjectures</a:t>
            </a:r>
          </a:p>
          <a:p>
            <a:r>
              <a:rPr lang="en-US" dirty="0" smtClean="0"/>
              <a:t>Truly </a:t>
            </a:r>
            <a:r>
              <a:rPr lang="en-US" dirty="0" err="1" smtClean="0"/>
              <a:t>Subquadratic</a:t>
            </a:r>
            <a:r>
              <a:rPr lang="en-US" dirty="0" smtClean="0"/>
              <a:t> Approximation Results</a:t>
            </a:r>
          </a:p>
          <a:p>
            <a:r>
              <a:rPr lang="en-US" dirty="0" smtClean="0"/>
              <a:t>Fixed Parameter </a:t>
            </a:r>
            <a:r>
              <a:rPr lang="en-US" dirty="0" err="1" smtClean="0"/>
              <a:t>Subquadratic</a:t>
            </a:r>
            <a:r>
              <a:rPr lang="en-US" dirty="0" smtClean="0"/>
              <a:t> Algorithms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03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algorithm will compute the eccentricity of every node.</a:t>
            </a:r>
          </a:p>
          <a:p>
            <a:r>
              <a:rPr lang="en-US" dirty="0" smtClean="0"/>
              <a:t>Using </a:t>
            </a:r>
            <a:r>
              <a:rPr lang="en-US" dirty="0" err="1" smtClean="0"/>
              <a:t>treewidth</a:t>
            </a:r>
            <a:r>
              <a:rPr lang="en-US" dirty="0" smtClean="0"/>
              <a:t> tools, we can reduce to the following problem: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val 3"/>
              <p:cNvSpPr/>
              <p:nvPr/>
            </p:nvSpPr>
            <p:spPr>
              <a:xfrm>
                <a:off x="1884588" y="3009900"/>
                <a:ext cx="1593398" cy="295275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sz="3000" dirty="0"/>
              </a:p>
            </p:txBody>
          </p:sp>
        </mc:Choice>
        <mc:Fallback xmlns="">
          <p:sp>
            <p:nvSpPr>
              <p:cNvPr id="4" name="Oval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4588" y="3009900"/>
                <a:ext cx="1593398" cy="2952750"/>
              </a:xfrm>
              <a:prstGeom prst="ellipse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val 4"/>
              <p:cNvSpPr/>
              <p:nvPr/>
            </p:nvSpPr>
            <p:spPr>
              <a:xfrm>
                <a:off x="8247288" y="3009900"/>
                <a:ext cx="1593398" cy="295275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∖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sz="3000" dirty="0"/>
              </a:p>
            </p:txBody>
          </p:sp>
        </mc:Choice>
        <mc:Fallback xmlns="">
          <p:sp>
            <p:nvSpPr>
              <p:cNvPr id="5" name="Oval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7288" y="3009900"/>
                <a:ext cx="1593398" cy="2952750"/>
              </a:xfrm>
              <a:prstGeom prst="ellipse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>
          <a:xfrm>
            <a:off x="4980213" y="3771900"/>
            <a:ext cx="1593398" cy="1428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/>
              <a:t>k</a:t>
            </a:r>
            <a:r>
              <a:rPr lang="en-US" sz="3000" dirty="0" smtClean="0"/>
              <a:t> nodes</a:t>
            </a:r>
            <a:endParaRPr lang="en-US" sz="3000" dirty="0"/>
          </a:p>
        </p:txBody>
      </p:sp>
      <p:cxnSp>
        <p:nvCxnSpPr>
          <p:cNvPr id="8" name="Straight Connector 7"/>
          <p:cNvCxnSpPr>
            <a:stCxn id="4" idx="7"/>
            <a:endCxn id="6" idx="1"/>
          </p:cNvCxnSpPr>
          <p:nvPr/>
        </p:nvCxnSpPr>
        <p:spPr>
          <a:xfrm>
            <a:off x="3244638" y="3442320"/>
            <a:ext cx="1968923" cy="538816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5"/>
            <a:endCxn id="6" idx="2"/>
          </p:cNvCxnSpPr>
          <p:nvPr/>
        </p:nvCxnSpPr>
        <p:spPr>
          <a:xfrm flipV="1">
            <a:off x="3244638" y="4486275"/>
            <a:ext cx="1735575" cy="1043955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5" idx="2"/>
            <a:endCxn id="6" idx="7"/>
          </p:cNvCxnSpPr>
          <p:nvPr/>
        </p:nvCxnSpPr>
        <p:spPr>
          <a:xfrm flipH="1" flipV="1">
            <a:off x="6340263" y="3981136"/>
            <a:ext cx="1907025" cy="505139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" idx="6"/>
            <a:endCxn id="6" idx="2"/>
          </p:cNvCxnSpPr>
          <p:nvPr/>
        </p:nvCxnSpPr>
        <p:spPr>
          <a:xfrm>
            <a:off x="3477986" y="4486275"/>
            <a:ext cx="1502227" cy="0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5"/>
            <a:endCxn id="5" idx="3"/>
          </p:cNvCxnSpPr>
          <p:nvPr/>
        </p:nvCxnSpPr>
        <p:spPr>
          <a:xfrm>
            <a:off x="6340263" y="4991414"/>
            <a:ext cx="2140373" cy="538816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5" idx="2"/>
            <a:endCxn id="6" idx="5"/>
          </p:cNvCxnSpPr>
          <p:nvPr/>
        </p:nvCxnSpPr>
        <p:spPr>
          <a:xfrm flipH="1">
            <a:off x="6340263" y="4486275"/>
            <a:ext cx="1907025" cy="505139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030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Strategy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Recurse 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dirty="0" smtClean="0"/>
                  <a:t>. Run </a:t>
                </a:r>
                <a:r>
                  <a:rPr lang="en-US" dirty="0" err="1" smtClean="0"/>
                  <a:t>Dijkstra</a:t>
                </a:r>
                <a:r>
                  <a:rPr lang="en-US" dirty="0" smtClean="0"/>
                  <a:t> from the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/>
                  <a:t> center nodes.</a:t>
                </a:r>
              </a:p>
              <a:p>
                <a:r>
                  <a:rPr lang="en-US" dirty="0" smtClean="0"/>
                  <a:t>What’s left: distances between the left and right sets.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Oval 74"/>
              <p:cNvSpPr/>
              <p:nvPr/>
            </p:nvSpPr>
            <p:spPr>
              <a:xfrm>
                <a:off x="1884588" y="3009900"/>
                <a:ext cx="1593398" cy="295275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sz="3000" dirty="0"/>
              </a:p>
            </p:txBody>
          </p:sp>
        </mc:Choice>
        <mc:Fallback xmlns="">
          <p:sp>
            <p:nvSpPr>
              <p:cNvPr id="75" name="Oval 7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4588" y="3009900"/>
                <a:ext cx="1593398" cy="2952750"/>
              </a:xfrm>
              <a:prstGeom prst="ellipse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Oval 75"/>
              <p:cNvSpPr/>
              <p:nvPr/>
            </p:nvSpPr>
            <p:spPr>
              <a:xfrm>
                <a:off x="8247288" y="3009900"/>
                <a:ext cx="1593398" cy="295275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∖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US" sz="3000" dirty="0"/>
              </a:p>
            </p:txBody>
          </p:sp>
        </mc:Choice>
        <mc:Fallback xmlns="">
          <p:sp>
            <p:nvSpPr>
              <p:cNvPr id="76" name="Oval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7288" y="3009900"/>
                <a:ext cx="1593398" cy="2952750"/>
              </a:xfrm>
              <a:prstGeom prst="ellipse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Oval 76"/>
          <p:cNvSpPr/>
          <p:nvPr/>
        </p:nvSpPr>
        <p:spPr>
          <a:xfrm>
            <a:off x="4980213" y="3771900"/>
            <a:ext cx="1593398" cy="1428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/>
              <a:t>k</a:t>
            </a:r>
            <a:r>
              <a:rPr lang="en-US" sz="3000" dirty="0" smtClean="0"/>
              <a:t> nodes</a:t>
            </a:r>
            <a:endParaRPr lang="en-US" sz="3000" dirty="0"/>
          </a:p>
        </p:txBody>
      </p:sp>
      <p:cxnSp>
        <p:nvCxnSpPr>
          <p:cNvPr id="78" name="Straight Connector 77"/>
          <p:cNvCxnSpPr>
            <a:stCxn id="75" idx="7"/>
            <a:endCxn id="77" idx="1"/>
          </p:cNvCxnSpPr>
          <p:nvPr/>
        </p:nvCxnSpPr>
        <p:spPr>
          <a:xfrm>
            <a:off x="3244638" y="3442320"/>
            <a:ext cx="1968923" cy="538816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75" idx="5"/>
            <a:endCxn id="77" idx="2"/>
          </p:cNvCxnSpPr>
          <p:nvPr/>
        </p:nvCxnSpPr>
        <p:spPr>
          <a:xfrm flipV="1">
            <a:off x="3244638" y="4486275"/>
            <a:ext cx="1735575" cy="1043955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76" idx="2"/>
            <a:endCxn id="77" idx="7"/>
          </p:cNvCxnSpPr>
          <p:nvPr/>
        </p:nvCxnSpPr>
        <p:spPr>
          <a:xfrm flipH="1" flipV="1">
            <a:off x="6340263" y="3981136"/>
            <a:ext cx="1907025" cy="505139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>
            <a:stCxn id="75" idx="6"/>
            <a:endCxn id="77" idx="2"/>
          </p:cNvCxnSpPr>
          <p:nvPr/>
        </p:nvCxnSpPr>
        <p:spPr>
          <a:xfrm>
            <a:off x="3477986" y="4486275"/>
            <a:ext cx="1502227" cy="0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77" idx="5"/>
            <a:endCxn id="76" idx="3"/>
          </p:cNvCxnSpPr>
          <p:nvPr/>
        </p:nvCxnSpPr>
        <p:spPr>
          <a:xfrm>
            <a:off x="6340263" y="4991414"/>
            <a:ext cx="2140373" cy="538816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76" idx="2"/>
            <a:endCxn id="77" idx="5"/>
          </p:cNvCxnSpPr>
          <p:nvPr/>
        </p:nvCxnSpPr>
        <p:spPr>
          <a:xfrm flipH="1">
            <a:off x="6340263" y="4486275"/>
            <a:ext cx="1907025" cy="505139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53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Strategy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Three-layered Case: for each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 smtClean="0"/>
                  <a:t>, what is</a:t>
                </a:r>
                <a:br>
                  <a:rPr lang="en-US" dirty="0" smtClean="0"/>
                </a:br>
                <a:r>
                  <a:rPr lang="en-US" sz="1400" dirty="0" smtClean="0"/>
                  <a:t> </a:t>
                </a:r>
                <a:r>
                  <a:rPr lang="en-US" dirty="0" smtClean="0"/>
                  <a:t/>
                </a:r>
                <a:br>
                  <a:rPr lang="en-US" dirty="0" smtClean="0"/>
                </a:b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lim>
                        </m:limLow>
                      </m:fName>
                      <m:e>
                        <m:func>
                          <m:func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i="0" smtClean="0">
                                    <a:latin typeface="Cambria Math" panose="02040503050406030204" pitchFamily="18" charset="0"/>
                                  </a:rPr>
                                  <m:t>min</m:t>
                                </m:r>
                              </m:e>
                              <m:li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∈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lim>
                            </m:limLow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  <m:d>
                              <m:d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</m:d>
                          </m:e>
                        </m:func>
                      </m:e>
                    </m:func>
                  </m:oMath>
                </a14:m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val 3"/>
              <p:cNvSpPr/>
              <p:nvPr/>
            </p:nvSpPr>
            <p:spPr>
              <a:xfrm>
                <a:off x="1884588" y="3009900"/>
                <a:ext cx="1593398" cy="295275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3000" dirty="0"/>
              </a:p>
            </p:txBody>
          </p:sp>
        </mc:Choice>
        <mc:Fallback xmlns="">
          <p:sp>
            <p:nvSpPr>
              <p:cNvPr id="4" name="Oval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4588" y="3009900"/>
                <a:ext cx="1593398" cy="2952750"/>
              </a:xfrm>
              <a:prstGeom prst="ellipse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val 4"/>
              <p:cNvSpPr/>
              <p:nvPr/>
            </p:nvSpPr>
            <p:spPr>
              <a:xfrm>
                <a:off x="8247288" y="3009900"/>
                <a:ext cx="1593398" cy="295275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3000" dirty="0"/>
              </a:p>
            </p:txBody>
          </p:sp>
        </mc:Choice>
        <mc:Fallback xmlns="">
          <p:sp>
            <p:nvSpPr>
              <p:cNvPr id="5" name="Oval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7288" y="3009900"/>
                <a:ext cx="1593398" cy="2952750"/>
              </a:xfrm>
              <a:prstGeom prst="ellipse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val 5"/>
              <p:cNvSpPr/>
              <p:nvPr/>
            </p:nvSpPr>
            <p:spPr>
              <a:xfrm>
                <a:off x="4980213" y="3771900"/>
                <a:ext cx="1593398" cy="142875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3000" dirty="0"/>
              </a:p>
            </p:txBody>
          </p:sp>
        </mc:Choice>
        <mc:Fallback xmlns="">
          <p:sp>
            <p:nvSpPr>
              <p:cNvPr id="6" name="Oval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213" y="3771900"/>
                <a:ext cx="1593398" cy="1428750"/>
              </a:xfrm>
              <a:prstGeom prst="ellipse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>
            <a:stCxn id="4" idx="7"/>
            <a:endCxn id="6" idx="1"/>
          </p:cNvCxnSpPr>
          <p:nvPr/>
        </p:nvCxnSpPr>
        <p:spPr>
          <a:xfrm>
            <a:off x="3244638" y="3442320"/>
            <a:ext cx="1968923" cy="538816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4" idx="5"/>
            <a:endCxn id="6" idx="2"/>
          </p:cNvCxnSpPr>
          <p:nvPr/>
        </p:nvCxnSpPr>
        <p:spPr>
          <a:xfrm flipV="1">
            <a:off x="3244638" y="4486275"/>
            <a:ext cx="1735575" cy="1043955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5" idx="2"/>
            <a:endCxn id="6" idx="7"/>
          </p:cNvCxnSpPr>
          <p:nvPr/>
        </p:nvCxnSpPr>
        <p:spPr>
          <a:xfrm flipH="1" flipV="1">
            <a:off x="6340263" y="3981136"/>
            <a:ext cx="1907025" cy="505139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4" idx="6"/>
            <a:endCxn id="6" idx="2"/>
          </p:cNvCxnSpPr>
          <p:nvPr/>
        </p:nvCxnSpPr>
        <p:spPr>
          <a:xfrm>
            <a:off x="3477986" y="4486275"/>
            <a:ext cx="1502227" cy="0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6" idx="5"/>
            <a:endCxn id="5" idx="3"/>
          </p:cNvCxnSpPr>
          <p:nvPr/>
        </p:nvCxnSpPr>
        <p:spPr>
          <a:xfrm>
            <a:off x="6340263" y="4991414"/>
            <a:ext cx="2140373" cy="538816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5" idx="2"/>
            <a:endCxn id="6" idx="5"/>
          </p:cNvCxnSpPr>
          <p:nvPr/>
        </p:nvCxnSpPr>
        <p:spPr>
          <a:xfrm flipH="1">
            <a:off x="6340263" y="4486275"/>
            <a:ext cx="1907025" cy="505139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41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Strategy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956175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Let’s start with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Two nodes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: given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 smtClean="0"/>
                  <a:t> for which nodes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dirty="0" smtClean="0"/>
                  <a:t> is it better to go through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? Which is the furthest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?</a:t>
                </a:r>
              </a:p>
              <a:p>
                <a:pPr marL="0" indent="0">
                  <a:buNone/>
                </a:pPr>
                <a:endParaRPr lang="en-US" sz="140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 algn="ctr">
                  <a:buNone/>
                </a:pPr>
                <a:endParaRPr lang="en-US" sz="140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</m:oMath>
                  </m:oMathPara>
                </a14:m>
                <a:endParaRPr lang="en-US" dirty="0" smtClean="0"/>
              </a:p>
              <a:p>
                <a:pPr marL="0" indent="0" algn="ctr">
                  <a:buNone/>
                </a:pPr>
                <a:endParaRPr lang="en-US" sz="1400" dirty="0" smtClean="0"/>
              </a:p>
              <a:p>
                <a:r>
                  <a:rPr lang="en-US" dirty="0" smtClean="0"/>
                  <a:t>RHS can be computed ahead of time!</a:t>
                </a:r>
              </a:p>
              <a:p>
                <a:r>
                  <a:rPr lang="en-US" dirty="0" smtClean="0"/>
                  <a:t>In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𝑑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,∞</m:t>
                        </m:r>
                      </m:e>
                    </m:d>
                  </m:oMath>
                </a14:m>
                <a:r>
                  <a:rPr lang="en-US" dirty="0" smtClean="0"/>
                  <a:t>, which point is the furthest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956175"/>
              </a:xfrm>
              <a:blipFill rotWithShape="0">
                <a:blip r:embed="rId2"/>
                <a:stretch>
                  <a:fillRect l="-1043" t="-19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9350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Strategy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346576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In general, this is 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en-US" dirty="0" smtClean="0"/>
                  <a:t>-dimensional orthogonal range searching problem, and can be solved with existing data structures in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sup>
                            </m:sSup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dirty="0" smtClean="0"/>
                  <a:t> preprocessing time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dirty="0" smtClean="0"/>
                  <a:t> query time.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Recurrence relation: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𝑘𝑛</m:t>
                    </m:r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sup>
                        </m:sSup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d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r>
                  <a:rPr lang="en-US" dirty="0" smtClean="0"/>
                  <a:t>Final runtime: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346576"/>
              </a:xfrm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2581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Questions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Resolve the approximation gap between 2 and 3/2 for </a:t>
                </a:r>
                <a:r>
                  <a:rPr lang="en-US" dirty="0" err="1" smtClean="0"/>
                  <a:t>RoundtripDiameter</a:t>
                </a:r>
                <a:r>
                  <a:rPr lang="en-US" dirty="0" smtClean="0"/>
                  <a:t>?</a:t>
                </a:r>
              </a:p>
              <a:p>
                <a:endParaRPr lang="en-US" dirty="0"/>
              </a:p>
              <a:p>
                <a:r>
                  <a:rPr lang="en-US" dirty="0" smtClean="0"/>
                  <a:t>Can we close the gap between our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𝑂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</m:func>
                          </m:e>
                        </m:d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dirty="0" smtClean="0"/>
                  <a:t> upper bound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𝜖</m:t>
                        </m:r>
                      </m:sup>
                    </m:sSup>
                  </m:oMath>
                </a14:m>
                <a:r>
                  <a:rPr lang="en-US" dirty="0" smtClean="0"/>
                  <a:t> lower bound?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Apply FPT in P framework to your favorite problem in P?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009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740" y="2835950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Thanks!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50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cap="small" dirty="0" smtClean="0"/>
              <a:t>Radius</a:t>
            </a:r>
            <a:r>
              <a:rPr lang="en-US" dirty="0" smtClean="0"/>
              <a:t> and </a:t>
            </a:r>
            <a:r>
              <a:rPr lang="en-US" cap="small" dirty="0" smtClean="0"/>
              <a:t>Diameter</a:t>
            </a:r>
            <a:r>
              <a:rPr lang="en-US" dirty="0" smtClean="0"/>
              <a:t> Problems</a:t>
            </a:r>
          </a:p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Hardness Conjectures</a:t>
            </a:r>
          </a:p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Truly </a:t>
            </a:r>
            <a:r>
              <a:rPr lang="en-US" dirty="0" err="1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Subquadratic</a:t>
            </a:r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 Approximation Results</a:t>
            </a:r>
          </a:p>
          <a:p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Fixed Parameter </a:t>
            </a:r>
            <a:r>
              <a:rPr lang="en-US" dirty="0" err="1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Subquadratic</a:t>
            </a:r>
            <a:r>
              <a:rPr lang="en-US" dirty="0" smtClean="0">
                <a:solidFill>
                  <a:schemeClr val="bg1">
                    <a:lumMod val="65000"/>
                    <a:lumOff val="35000"/>
                  </a:schemeClr>
                </a:solidFill>
              </a:rPr>
              <a:t> Algorithms</a:t>
            </a:r>
            <a:endParaRPr lang="en-US" dirty="0">
              <a:solidFill>
                <a:schemeClr val="bg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5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cap="small" dirty="0"/>
              <a:t>Radius</a:t>
            </a:r>
            <a:r>
              <a:rPr lang="en-US" dirty="0"/>
              <a:t> and </a:t>
            </a:r>
            <a:r>
              <a:rPr lang="en-US" cap="small" dirty="0"/>
              <a:t>Diameter</a:t>
            </a:r>
            <a:r>
              <a:rPr lang="en-US" dirty="0"/>
              <a:t> </a:t>
            </a:r>
            <a:r>
              <a:rPr lang="en-US" dirty="0" smtClean="0"/>
              <a:t>Problems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Given graph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r>
                  <a:rPr lang="en-US" dirty="0" smtClean="0"/>
                  <a:t>:</a:t>
                </a:r>
              </a:p>
              <a:p>
                <a:pPr lvl="1"/>
                <a:r>
                  <a:rPr lang="en-US" b="0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b="0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</m:oMath>
                </a14:m>
                <a:r>
                  <a:rPr lang="en-US" dirty="0" smtClean="0"/>
                  <a:t> is the length of the shortest path from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dirty="0" smtClean="0"/>
                  <a:t> to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b="0" dirty="0" smtClean="0"/>
                  <a:t>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US" b="0" dirty="0" smtClean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𝜖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</m:oMath>
                </a14:m>
                <a:r>
                  <a:rPr lang="en-US" dirty="0" smtClean="0"/>
                  <a:t> is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i="0" smtClean="0">
                                <a:latin typeface="Cambria Math" panose="02040503050406030204" pitchFamily="18" charset="0"/>
                              </a:rPr>
                              <m:t>max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𝑢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US" dirty="0" smtClean="0"/>
              </a:p>
              <a:p>
                <a:r>
                  <a:rPr lang="en-US" cap="small" dirty="0" smtClean="0"/>
                  <a:t>Radius</a:t>
                </a:r>
                <a:r>
                  <a:rPr lang="en-US" dirty="0" smtClean="0"/>
                  <a:t> problem: minimum eccentricity?</a:t>
                </a:r>
              </a:p>
              <a:p>
                <a:r>
                  <a:rPr lang="en-US" cap="small" dirty="0" smtClean="0"/>
                  <a:t>Diameter</a:t>
                </a:r>
                <a:r>
                  <a:rPr lang="en-US" dirty="0" smtClean="0"/>
                  <a:t> problem: maximum eccentricity?</a:t>
                </a:r>
              </a:p>
              <a:p>
                <a:r>
                  <a:rPr lang="en-US" dirty="0" smtClean="0"/>
                  <a:t>Both can be solved via reduction to the all-pairs shortest-paths problem (APSP), but APSP requires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Ω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 smtClean="0"/>
                  <a:t> time just for output, even in sparse graphs.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7967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Directed 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study several natural extensions for directed graphs: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are still interested in the minimum and maximum eccentricities for </a:t>
            </a:r>
            <a:r>
              <a:rPr lang="en-US" cap="small" dirty="0" smtClean="0"/>
              <a:t>Radius</a:t>
            </a:r>
            <a:r>
              <a:rPr lang="en-US" dirty="0" smtClean="0"/>
              <a:t> and </a:t>
            </a:r>
            <a:r>
              <a:rPr lang="en-US" cap="small" dirty="0" smtClean="0"/>
              <a:t>Diameter</a:t>
            </a:r>
            <a:r>
              <a:rPr lang="en-US" dirty="0" smtClean="0"/>
              <a:t>, respectively.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53956157"/>
                  </p:ext>
                </p:extLst>
              </p:nvPr>
            </p:nvGraphicFramePr>
            <p:xfrm>
              <a:off x="2031999" y="2597451"/>
              <a:ext cx="8128000" cy="21819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064000"/>
                    <a:gridCol w="4064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Eccentricity</a:t>
                          </a:r>
                          <a:r>
                            <a:rPr lang="en-US" baseline="0" dirty="0" smtClean="0"/>
                            <a:t> Variant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Definition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Source Eccentricity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limLow>
                                      <m:limLow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limLow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max</m:t>
                                        </m:r>
                                      </m:e>
                                      <m:lim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∈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𝑉</m:t>
                                        </m:r>
                                      </m:lim>
                                    </m:limLow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Roundtrip Eccentricity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limLow>
                                      <m:limLow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limLow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max</m:t>
                                        </m:r>
                                      </m:e>
                                      <m:lim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∈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𝑉</m:t>
                                        </m:r>
                                      </m:lim>
                                    </m:limLow>
                                  </m:fName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</m:e>
                                    </m:d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𝑑</m:t>
                                    </m:r>
                                    <m:d>
                                      <m:d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𝑣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,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</m:e>
                                    </m:d>
                                  </m:e>
                                </m:func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Max Eccentricity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limLow>
                                      <m:limLow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limLow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max</m:t>
                                        </m:r>
                                      </m:e>
                                      <m:lim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∈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𝑉</m:t>
                                        </m:r>
                                      </m:lim>
                                    </m:limLow>
                                  </m:fName>
                                  <m:e>
                                    <m:func>
                                      <m:func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limLow>
                                          <m:limLow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limLow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b="0" i="0" smtClean="0">
                                                <a:latin typeface="Cambria Math" panose="02040503050406030204" pitchFamily="18" charset="0"/>
                                              </a:rPr>
                                              <m:t>max</m:t>
                                            </m:r>
                                          </m:e>
                                          <m:lim/>
                                        </m:limLow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𝑢</m:t>
                                                </m:r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</m:d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𝑢</m:t>
                                                </m:r>
                                              </m:e>
                                            </m:d>
                                          </m:e>
                                        </m:d>
                                      </m:e>
                                    </m:func>
                                  </m:e>
                                </m:func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Min Eccentricity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𝜖</m:t>
                                </m:r>
                                <m:d>
                                  <m:d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</m:d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limLow>
                                      <m:limLow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limLow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b="0" i="0" smtClean="0">
                                            <a:latin typeface="Cambria Math" panose="02040503050406030204" pitchFamily="18" charset="0"/>
                                          </a:rPr>
                                          <m:t>max</m:t>
                                        </m:r>
                                      </m:e>
                                      <m:lim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∈</m:t>
                                        </m:r>
                                        <m: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  <m:t>𝑉</m:t>
                                        </m:r>
                                      </m:lim>
                                    </m:limLow>
                                  </m:fName>
                                  <m:e>
                                    <m:func>
                                      <m:funcPr>
                                        <m:ctrlPr>
                                          <a:rPr lang="en-US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limLow>
                                          <m:limLowPr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limLowPr>
                                          <m:e>
                                            <m:r>
                                              <m:rPr>
                                                <m:sty m:val="p"/>
                                              </m:rPr>
                                              <a:rPr lang="en-US" b="0" i="0" smtClean="0">
                                                <a:latin typeface="Cambria Math" panose="02040503050406030204" pitchFamily="18" charset="0"/>
                                              </a:rPr>
                                              <m:t>m</m:t>
                                            </m:r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𝑖𝑛</m:t>
                                            </m:r>
                                          </m:e>
                                          <m:lim/>
                                        </m:limLow>
                                      </m:fName>
                                      <m:e>
                                        <m:d>
                                          <m:dPr>
                                            <m:begChr m:val="{"/>
                                            <m:endChr m:val="}"/>
                                            <m:ctrlP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𝑢</m:t>
                                                </m:r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</m:e>
                                            </m:d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,</m:t>
                                            </m:r>
                                            <m:r>
                                              <a:rPr lang="en-US" b="0" i="1" smtClean="0">
                                                <a:latin typeface="Cambria Math" panose="02040503050406030204" pitchFamily="18" charset="0"/>
                                              </a:rPr>
                                              <m:t>𝑑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𝑣</m:t>
                                                </m:r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,</m:t>
                                                </m:r>
                                                <m:r>
                                                  <a:rPr lang="en-US" b="0" i="1" smtClean="0">
                                                    <a:latin typeface="Cambria Math" panose="02040503050406030204" pitchFamily="18" charset="0"/>
                                                  </a:rPr>
                                                  <m:t>𝑢</m:t>
                                                </m:r>
                                              </m:e>
                                            </m:d>
                                          </m:e>
                                        </m:d>
                                      </m:e>
                                    </m:func>
                                  </m:e>
                                </m:func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53956157"/>
                  </p:ext>
                </p:extLst>
              </p:nvPr>
            </p:nvGraphicFramePr>
            <p:xfrm>
              <a:off x="2031999" y="2597451"/>
              <a:ext cx="8128000" cy="218198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064000"/>
                    <a:gridCol w="40640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Eccentricity</a:t>
                          </a:r>
                          <a:r>
                            <a:rPr lang="en-US" baseline="0" dirty="0" smtClean="0"/>
                            <a:t> Variant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Definition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4504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Source Eccentricity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150" t="-89189" r="-600" b="-305405"/>
                          </a:stretch>
                        </a:blipFill>
                      </a:tcPr>
                    </a:tc>
                  </a:tr>
                  <a:tr h="45046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Roundtrip Eccentricity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150" t="-189189" r="-600" b="-205405"/>
                          </a:stretch>
                        </a:blipFill>
                      </a:tcPr>
                    </a:tc>
                  </a:tr>
                  <a:tr h="4551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Max Eccentricity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150" t="-285333" r="-600" b="-102667"/>
                          </a:stretch>
                        </a:blipFill>
                      </a:tcPr>
                    </a:tc>
                  </a:tr>
                  <a:tr h="4551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Min Eccentricity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150" t="-385333" r="-600" b="-2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933455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  <a:lumOff val="50000"/>
                  </a:schemeClr>
                </a:solidFill>
              </a:rPr>
              <a:t>The </a:t>
            </a:r>
            <a:r>
              <a:rPr lang="en-US" cap="small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Radius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and </a:t>
            </a:r>
            <a:r>
              <a:rPr lang="en-US" cap="small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Diameter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Problems</a:t>
            </a:r>
          </a:p>
          <a:p>
            <a:r>
              <a:rPr lang="en-US" dirty="0" smtClean="0"/>
              <a:t>Hardness Conjectures</a:t>
            </a:r>
          </a:p>
          <a:p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Truly </a:t>
            </a:r>
            <a:r>
              <a:rPr lang="en-US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Subquadratic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Approximation Results</a:t>
            </a:r>
          </a:p>
          <a:p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Fixed Parameter </a:t>
            </a:r>
            <a:r>
              <a:rPr lang="en-US" dirty="0" err="1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Subquadratic</a:t>
            </a:r>
            <a:r>
              <a:rPr lang="en-US" dirty="0" smtClean="0">
                <a:solidFill>
                  <a:schemeClr val="bg1">
                    <a:lumMod val="50000"/>
                    <a:lumOff val="50000"/>
                  </a:schemeClr>
                </a:solidFill>
              </a:rPr>
              <a:t> Algorithms</a:t>
            </a:r>
            <a:endParaRPr lang="en-US" dirty="0">
              <a:solidFill>
                <a:schemeClr val="bg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06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Hardness Conjectures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>
                    <a:solidFill>
                      <a:schemeClr val="accent1"/>
                    </a:solidFill>
                  </a:rPr>
                  <a:t>Strong Exponential Time Hypothesis (SETH) [IPZ ’99]</a:t>
                </a:r>
              </a:p>
              <a:p>
                <a:pPr lvl="1"/>
                <a:r>
                  <a:rPr lang="en-US" dirty="0" smtClean="0"/>
                  <a:t>No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2−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𝜖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dirty="0" smtClean="0"/>
                  <a:t> algorithm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 smtClean="0"/>
                  <a:t>-SAT.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Used to prove a variety of lower bounds, many of which are tight!</a:t>
                </a:r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2716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Hardness Conjectures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Orthogonal Vectors Problem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∃∃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pPr lvl="1"/>
                <a:r>
                  <a:rPr lang="en-US" dirty="0" smtClean="0"/>
                  <a:t>Given two lists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 smtClean="0"/>
                  <a:t>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 smtClean="0"/>
                  <a:t> vectors from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sup>
                    </m:sSup>
                  </m:oMath>
                </a14:m>
                <a:r>
                  <a:rPr lang="en-US" dirty="0" smtClean="0"/>
                  <a:t>, is there an orthogonal pair?</a:t>
                </a:r>
                <a:endParaRPr lang="en-US" dirty="0"/>
              </a:p>
              <a:p>
                <a:r>
                  <a:rPr lang="en-US" dirty="0">
                    <a:solidFill>
                      <a:schemeClr val="accent1"/>
                    </a:solidFill>
                  </a:rPr>
                  <a:t>Orthogonal Vectors </a:t>
                </a:r>
                <a:r>
                  <a:rPr lang="en-US" dirty="0" smtClean="0">
                    <a:solidFill>
                      <a:schemeClr val="accent1"/>
                    </a:solidFill>
                  </a:rPr>
                  <a:t>Conjecture  (OV)</a:t>
                </a:r>
                <a:endParaRPr lang="en-US" dirty="0">
                  <a:solidFill>
                    <a:schemeClr val="accent1"/>
                  </a:solidFill>
                </a:endParaRPr>
              </a:p>
              <a:p>
                <a:pPr lvl="1"/>
                <a:r>
                  <a:rPr lang="en-US" dirty="0"/>
                  <a:t>No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𝜖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algorithm for OV problem</a:t>
                </a:r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Hitting Set Existence Problem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∀</m:t>
                    </m:r>
                  </m:oMath>
                </a14:m>
                <a:r>
                  <a:rPr lang="en-US" dirty="0"/>
                  <a:t>)</a:t>
                </a:r>
                <a:endParaRPr lang="en-US" dirty="0" smtClean="0"/>
              </a:p>
              <a:p>
                <a:pPr lvl="1"/>
                <a:r>
                  <a:rPr lang="en-US" dirty="0"/>
                  <a:t>Given two lists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vectors from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sup>
                    </m:sSup>
                  </m:oMath>
                </a14:m>
                <a:r>
                  <a:rPr lang="en-US" dirty="0"/>
                  <a:t>, is </a:t>
                </a:r>
                <a:r>
                  <a:rPr lang="en-US" dirty="0" smtClean="0"/>
                  <a:t>a vector from the first not orthogonal to any vector from the second?</a:t>
                </a:r>
                <a:endParaRPr lang="en-US" dirty="0"/>
              </a:p>
              <a:p>
                <a:r>
                  <a:rPr lang="en-US" dirty="0">
                    <a:solidFill>
                      <a:schemeClr val="accent1"/>
                    </a:solidFill>
                  </a:rPr>
                  <a:t>Hitting Set </a:t>
                </a:r>
                <a:r>
                  <a:rPr lang="en-US" dirty="0" smtClean="0">
                    <a:solidFill>
                      <a:schemeClr val="accent1"/>
                    </a:solidFill>
                  </a:rPr>
                  <a:t>Conjecture (HS)</a:t>
                </a:r>
                <a:endParaRPr lang="en-US" dirty="0">
                  <a:solidFill>
                    <a:schemeClr val="accent1"/>
                  </a:solidFill>
                </a:endParaRPr>
              </a:p>
              <a:p>
                <a:pPr lvl="1"/>
                <a:r>
                  <a:rPr lang="en-US" dirty="0"/>
                  <a:t>No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2−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𝜖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/>
                  <a:t> algorithm </a:t>
                </a:r>
                <a:r>
                  <a:rPr lang="en-US" dirty="0" smtClean="0"/>
                  <a:t>for HSE problem.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2241" r="-9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406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Hardness Conjectures To Radius/Diameter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Orthogonal Vectors Problem 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∃∃</m:t>
                    </m:r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Given two lists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/>
                  <a:t>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vectors from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  <m:func>
                          <m:func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sup>
                    </m:sSup>
                  </m:oMath>
                </a14:m>
                <a:r>
                  <a:rPr lang="en-US" dirty="0"/>
                  <a:t>, is there an orthogonal pair?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1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val 3"/>
              <p:cNvSpPr/>
              <p:nvPr/>
            </p:nvSpPr>
            <p:spPr>
              <a:xfrm>
                <a:off x="1884588" y="3009900"/>
                <a:ext cx="1593398" cy="295275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US" sz="3000" dirty="0"/>
              </a:p>
            </p:txBody>
          </p:sp>
        </mc:Choice>
        <mc:Fallback xmlns="">
          <p:sp>
            <p:nvSpPr>
              <p:cNvPr id="4" name="Oval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4588" y="3009900"/>
                <a:ext cx="1593398" cy="2952750"/>
              </a:xfrm>
              <a:prstGeom prst="ellipse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val 4"/>
              <p:cNvSpPr/>
              <p:nvPr/>
            </p:nvSpPr>
            <p:spPr>
              <a:xfrm>
                <a:off x="8247288" y="3009900"/>
                <a:ext cx="1593398" cy="2952750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3000" dirty="0"/>
              </a:p>
            </p:txBody>
          </p:sp>
        </mc:Choice>
        <mc:Fallback xmlns="">
          <p:sp>
            <p:nvSpPr>
              <p:cNvPr id="5" name="Oval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7288" y="3009900"/>
                <a:ext cx="1593398" cy="2952750"/>
              </a:xfrm>
              <a:prstGeom prst="ellipse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/>
          <p:nvPr/>
        </p:nvSpPr>
        <p:spPr>
          <a:xfrm>
            <a:off x="4980213" y="3771900"/>
            <a:ext cx="1593398" cy="1428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dirty="0" err="1" smtClean="0"/>
              <a:t>coord</a:t>
            </a:r>
            <a:endParaRPr lang="en-US" sz="3000" dirty="0"/>
          </a:p>
        </p:txBody>
      </p:sp>
      <p:cxnSp>
        <p:nvCxnSpPr>
          <p:cNvPr id="7" name="Straight Connector 6"/>
          <p:cNvCxnSpPr>
            <a:stCxn id="4" idx="7"/>
            <a:endCxn id="6" idx="1"/>
          </p:cNvCxnSpPr>
          <p:nvPr/>
        </p:nvCxnSpPr>
        <p:spPr>
          <a:xfrm>
            <a:off x="3244638" y="3442320"/>
            <a:ext cx="1968923" cy="538816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4" idx="5"/>
            <a:endCxn id="6" idx="2"/>
          </p:cNvCxnSpPr>
          <p:nvPr/>
        </p:nvCxnSpPr>
        <p:spPr>
          <a:xfrm flipV="1">
            <a:off x="3244638" y="4486275"/>
            <a:ext cx="1735575" cy="1043955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2"/>
            <a:endCxn id="6" idx="7"/>
          </p:cNvCxnSpPr>
          <p:nvPr/>
        </p:nvCxnSpPr>
        <p:spPr>
          <a:xfrm flipH="1" flipV="1">
            <a:off x="6340263" y="3981136"/>
            <a:ext cx="1907025" cy="505139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4" idx="6"/>
            <a:endCxn id="6" idx="2"/>
          </p:cNvCxnSpPr>
          <p:nvPr/>
        </p:nvCxnSpPr>
        <p:spPr>
          <a:xfrm>
            <a:off x="3477986" y="4486275"/>
            <a:ext cx="1502227" cy="0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6" idx="5"/>
            <a:endCxn id="5" idx="3"/>
          </p:cNvCxnSpPr>
          <p:nvPr/>
        </p:nvCxnSpPr>
        <p:spPr>
          <a:xfrm>
            <a:off x="6340263" y="4991414"/>
            <a:ext cx="2140373" cy="538816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5" idx="2"/>
            <a:endCxn id="6" idx="5"/>
          </p:cNvCxnSpPr>
          <p:nvPr/>
        </p:nvCxnSpPr>
        <p:spPr>
          <a:xfrm flipH="1">
            <a:off x="6340263" y="4486275"/>
            <a:ext cx="1907025" cy="505139"/>
          </a:xfrm>
          <a:prstGeom prst="line">
            <a:avLst/>
          </a:prstGeom>
          <a:ln w="63500" cap="rnd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629026" y="3009900"/>
                <a:ext cx="11239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 smtClean="0"/>
                  <a:t>?</a:t>
                </a:r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9026" y="3009900"/>
                <a:ext cx="1123950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4324" t="-10000" r="-4324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887238" y="3654876"/>
                <a:ext cx="11239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dirty="0" smtClean="0"/>
                  <a:t>?</a:t>
                </a:r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7238" y="3654876"/>
                <a:ext cx="1123950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4891" t="-10000" r="-3261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165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17304</TotalTime>
  <Words>781</Words>
  <Application>Microsoft Office PowerPoint</Application>
  <PresentationFormat>Widescreen</PresentationFormat>
  <Paragraphs>219</Paragraphs>
  <Slides>26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Office Theme</vt:lpstr>
      <vt:lpstr>Approximation and Fixed Parameter Subquadratic Algorithms for Radius and Diameter in Sparse Graphs</vt:lpstr>
      <vt:lpstr>Outline</vt:lpstr>
      <vt:lpstr>Outline</vt:lpstr>
      <vt:lpstr>The Radius and Diameter Problems</vt:lpstr>
      <vt:lpstr>Directed Variants</vt:lpstr>
      <vt:lpstr>Outline</vt:lpstr>
      <vt:lpstr>Hardness Conjectures</vt:lpstr>
      <vt:lpstr>Hardness Conjectures</vt:lpstr>
      <vt:lpstr>Hardness Conjectures To Radius/Diameter</vt:lpstr>
      <vt:lpstr>Hardness Conjectures</vt:lpstr>
      <vt:lpstr>Outline</vt:lpstr>
      <vt:lpstr>Our Results (Diameter Approximation)</vt:lpstr>
      <vt:lpstr>Our Results (Radius Approximation)</vt:lpstr>
      <vt:lpstr>Outline</vt:lpstr>
      <vt:lpstr>Fixed Parameter Tractable in P</vt:lpstr>
      <vt:lpstr>FPT in P Progress</vt:lpstr>
      <vt:lpstr>Treewidth</vt:lpstr>
      <vt:lpstr>Algorithms for Trees</vt:lpstr>
      <vt:lpstr>Our Results (Treewidth)</vt:lpstr>
      <vt:lpstr>Algorithm Strategy</vt:lpstr>
      <vt:lpstr>Algorithm Strategy</vt:lpstr>
      <vt:lpstr>Algorithm Strategy</vt:lpstr>
      <vt:lpstr>Algorithm Strategy</vt:lpstr>
      <vt:lpstr>Algorithm Strategy</vt:lpstr>
      <vt:lpstr>Open Questions</vt:lpstr>
      <vt:lpstr>Thanks!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Space-Efficient Las Vegas Algorithms for K-SUM</dc:title>
  <dc:creator>Joshua Wang</dc:creator>
  <cp:lastModifiedBy>Joshua Wang</cp:lastModifiedBy>
  <cp:revision>269</cp:revision>
  <dcterms:created xsi:type="dcterms:W3CDTF">2013-01-21T03:51:08Z</dcterms:created>
  <dcterms:modified xsi:type="dcterms:W3CDTF">2015-12-06T17:37:55Z</dcterms:modified>
</cp:coreProperties>
</file>