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58" r:id="rId11"/>
    <p:sldId id="293" r:id="rId12"/>
    <p:sldId id="272" r:id="rId13"/>
    <p:sldId id="285" r:id="rId14"/>
    <p:sldId id="279" r:id="rId15"/>
    <p:sldId id="281" r:id="rId16"/>
    <p:sldId id="283" r:id="rId17"/>
    <p:sldId id="282" r:id="rId18"/>
    <p:sldId id="284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6F2"/>
    <a:srgbClr val="CF6D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60" autoAdjust="0"/>
    <p:restoredTop sz="94660"/>
  </p:normalViewPr>
  <p:slideViewPr>
    <p:cSldViewPr>
      <p:cViewPr>
        <p:scale>
          <a:sx n="75" d="100"/>
          <a:sy n="75" d="100"/>
        </p:scale>
        <p:origin x="-1002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DA64-ABF5-4819-9CB8-D1C0F44C0BC1}" type="datetimeFigureOut">
              <a:rPr lang="en-US"/>
              <a:pPr>
                <a:defRPr/>
              </a:pPr>
              <a:t>12/7/2015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DA87E5-7E54-4D34-AE0C-99600296B1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0884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68A33-C78D-4AF3-9556-293174C6E316}" type="datetimeFigureOut">
              <a:rPr lang="en-US"/>
              <a:pPr>
                <a:defRPr/>
              </a:pPr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903A56-97DD-416F-917C-B62B1B98F5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5017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B24CF-8B66-439A-8F44-9C2C734FAD41}" type="datetimeFigureOut">
              <a:rPr lang="en-US"/>
              <a:pPr>
                <a:defRPr/>
              </a:pPr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295E06-70EE-45BB-9625-736B17A1BF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5019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CB847-4764-4BD4-A3C9-0E0BBB0D9EB0}" type="datetimeFigureOut">
              <a:rPr lang="en-US"/>
              <a:pPr>
                <a:defRPr/>
              </a:pPr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AFC7B5-391C-4C8D-A3A5-AE21DFEB0C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5784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16A84-F591-4ABF-8826-E33E505BFD87}" type="datetimeFigureOut">
              <a:rPr lang="en-US"/>
              <a:pPr>
                <a:defRPr/>
              </a:pPr>
              <a:t>12/7/2015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663479-EC09-4F91-A7BF-61D39E8536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49232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CD693-E4FF-4FD4-823A-C3F9EB62ADFB}" type="datetimeFigureOut">
              <a:rPr lang="en-US"/>
              <a:pPr>
                <a:defRPr/>
              </a:pPr>
              <a:t>12/7/2015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6ADD3C-CCDE-4D4C-9C92-B724AA6AE4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649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51403-0EA0-4B71-BCA2-29337473BD3D}" type="datetimeFigureOut">
              <a:rPr lang="en-US"/>
              <a:pPr>
                <a:defRPr/>
              </a:pPr>
              <a:t>12/7/2015</a:t>
            </a:fld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167FD-8331-4F4C-B85A-6E3B108F55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6568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5F55E-F7EA-4032-B4C7-7BD4D7203B05}" type="datetimeFigureOut">
              <a:rPr lang="en-US"/>
              <a:pPr>
                <a:defRPr/>
              </a:pPr>
              <a:t>12/7/2015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84248A-2C7E-45FD-8CBD-DBF4E87CD0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6712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045E1-17DC-4863-9998-702E9143D038}" type="datetimeFigureOut">
              <a:rPr lang="en-US"/>
              <a:pPr>
                <a:defRPr/>
              </a:pPr>
              <a:t>12/7/2015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C80428-13D5-4EC1-86BB-817D70E438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1490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9EB5B-05C4-4F2B-91EB-ADA909F5FC0C}" type="datetimeFigureOut">
              <a:rPr lang="en-US"/>
              <a:pPr>
                <a:defRPr/>
              </a:pPr>
              <a:t>12/7/2015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3C1723-1DF1-4B08-8F7E-4D28D3D9D8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2800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05DF2-7A27-43D3-9EAF-3C39A305A79F}" type="datetimeFigureOut">
              <a:rPr lang="en-US"/>
              <a:pPr>
                <a:defRPr/>
              </a:pPr>
              <a:t>12/7/2015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2701B2-6447-4785-9D9A-1C6FC32970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6082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775FD8D-FAF2-43A5-AAC0-6A45B74C8DC4}" type="datetimeFigureOut">
              <a:rPr lang="en-US"/>
              <a:pPr>
                <a:defRPr/>
              </a:pPr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fld id="{A6E24402-01AD-4AB8-8AC7-750409D4AC9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0" r:id="rId2"/>
    <p:sldLayoutId id="2147483798" r:id="rId3"/>
    <p:sldLayoutId id="2147483791" r:id="rId4"/>
    <p:sldLayoutId id="2147483799" r:id="rId5"/>
    <p:sldLayoutId id="2147483792" r:id="rId6"/>
    <p:sldLayoutId id="2147483793" r:id="rId7"/>
    <p:sldLayoutId id="2147483800" r:id="rId8"/>
    <p:sldLayoutId id="2147483794" r:id="rId9"/>
    <p:sldLayoutId id="2147483795" r:id="rId10"/>
    <p:sldLayoutId id="214748379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cap="none" dirty="0" smtClean="0"/>
              <a:t>ETH-hardness of </a:t>
            </a:r>
            <a:br>
              <a:rPr lang="en-US" sz="4000" cap="none" dirty="0" smtClean="0"/>
            </a:br>
            <a:r>
              <a:rPr lang="en-US" sz="4000" cap="none" dirty="0" smtClean="0"/>
              <a:t>Densest-k-</a:t>
            </a:r>
            <a:r>
              <a:rPr lang="en-US" sz="4000" cap="none" dirty="0" err="1" smtClean="0"/>
              <a:t>Subgraph</a:t>
            </a:r>
            <a:r>
              <a:rPr lang="en-US" sz="4000" cap="none" dirty="0" smtClean="0"/>
              <a:t> </a:t>
            </a:r>
            <a:br>
              <a:rPr lang="en-US" sz="4000" cap="none" dirty="0" smtClean="0"/>
            </a:br>
            <a:r>
              <a:rPr lang="en-US" sz="4000" cap="none" dirty="0" smtClean="0"/>
              <a:t>with Perfect Completeness</a:t>
            </a:r>
            <a:endParaRPr lang="en-US" sz="4000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858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Aviad Rubinstein (UC Berkeley)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914400" y="5029200"/>
            <a:ext cx="7086600" cy="609600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</a:rPr>
              <a:t>Mark </a:t>
            </a:r>
            <a:r>
              <a:rPr lang="en-US" sz="2800" dirty="0" err="1" smtClean="0">
                <a:solidFill>
                  <a:schemeClr val="accent4">
                    <a:lumMod val="75000"/>
                  </a:schemeClr>
                </a:solidFill>
              </a:rPr>
              <a:t>Braverman</a:t>
            </a:r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</a:rPr>
              <a:t>, Young Kun </a:t>
            </a:r>
            <a:r>
              <a:rPr lang="en-US" sz="2800" dirty="0" err="1" smtClean="0">
                <a:solidFill>
                  <a:schemeClr val="accent4">
                    <a:lumMod val="75000"/>
                  </a:schemeClr>
                </a:solidFill>
              </a:rPr>
              <a:t>Ko</a:t>
            </a:r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</a:rPr>
              <a:t>, and </a:t>
            </a:r>
            <a:r>
              <a:rPr lang="en-US" sz="2800" dirty="0" err="1" smtClean="0">
                <a:solidFill>
                  <a:schemeClr val="accent4">
                    <a:lumMod val="75000"/>
                  </a:schemeClr>
                </a:solidFill>
              </a:rPr>
              <a:t>Omri</a:t>
            </a:r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</a:rPr>
              <a:t> Weinstein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Recent applications of B-day Rep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Quasi-poly time hardness for…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dirty="0" smtClean="0"/>
              <a:t>[AIM14]: AM with k </a:t>
            </a:r>
            <a:r>
              <a:rPr lang="en-US" dirty="0" err="1" smtClean="0"/>
              <a:t>provers</a:t>
            </a:r>
            <a:r>
              <a:rPr lang="en-US" dirty="0"/>
              <a:t> </a:t>
            </a:r>
            <a:r>
              <a:rPr lang="en-US" dirty="0" smtClean="0"/>
              <a:t>(“something quantum”)</a:t>
            </a:r>
          </a:p>
          <a:p>
            <a:pPr lvl="1" indent="-182880" eaLnBrk="1" fontAlgn="auto" hangingPunct="1">
              <a:spcAft>
                <a:spcPts val="0"/>
              </a:spcAft>
              <a:defRPr/>
            </a:pPr>
            <a:r>
              <a:rPr lang="en-US" dirty="0" smtClean="0"/>
              <a:t>Dense CSP’s</a:t>
            </a:r>
          </a:p>
          <a:p>
            <a:pPr lvl="1" indent="-182880" eaLnBrk="1" fontAlgn="auto" hangingPunct="1">
              <a:spcAft>
                <a:spcPts val="0"/>
              </a:spcAft>
              <a:defRPr/>
            </a:pPr>
            <a:r>
              <a:rPr lang="en-US" dirty="0" smtClean="0"/>
              <a:t>Free games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dirty="0" smtClean="0"/>
              <a:t>[BKW15]: </a:t>
            </a:r>
            <a:r>
              <a:rPr lang="el-GR" dirty="0" smtClean="0"/>
              <a:t>ε</a:t>
            </a:r>
            <a:r>
              <a:rPr lang="en-US" dirty="0" smtClean="0"/>
              <a:t>-best </a:t>
            </a:r>
            <a:r>
              <a:rPr lang="el-GR" dirty="0" smtClean="0"/>
              <a:t>ε</a:t>
            </a:r>
            <a:r>
              <a:rPr lang="en-US" dirty="0" smtClean="0"/>
              <a:t>-Nash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dirty="0"/>
              <a:t>[BP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</a:t>
            </a:r>
            <a:r>
              <a:rPr lang="en-US" dirty="0"/>
              <a:t>16]: </a:t>
            </a:r>
            <a:r>
              <a:rPr lang="el-GR" dirty="0"/>
              <a:t>ε</a:t>
            </a:r>
            <a:r>
              <a:rPr lang="en-US" dirty="0" smtClean="0"/>
              <a:t>-Nash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dirty="0" smtClean="0"/>
              <a:t>[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</a:t>
            </a:r>
            <a:r>
              <a:rPr lang="en-US" dirty="0" smtClean="0"/>
              <a:t>15] / [BCKS]: Signaling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dirty="0" smtClean="0"/>
              <a:t>[this talk]: Densest k-</a:t>
            </a:r>
            <a:r>
              <a:rPr lang="en-US" dirty="0" err="1" smtClean="0"/>
              <a:t>Subgraph</a:t>
            </a: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dirty="0"/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dirty="0" smtClean="0"/>
              <a:t>[ you! ]: ??? </a:t>
            </a:r>
            <a:endParaRPr lang="en-US" dirty="0"/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1" indent="-182880"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  <p:pic>
        <p:nvPicPr>
          <p:cNvPr id="8196" name="Picture 2" descr="C:\Users\aviad\AppData\Local\Microsoft\Windows\Temporary Internet Files\Content.IE5\2LXSERBY\we_need_you1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35035">
            <a:off x="4981306" y="5568483"/>
            <a:ext cx="1092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Recent applications of B-day Rep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Quasi-poly time hardness for…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dirty="0" smtClean="0"/>
              <a:t>[AIM14]: AM with k </a:t>
            </a:r>
            <a:r>
              <a:rPr lang="en-US" dirty="0" err="1" smtClean="0"/>
              <a:t>provers</a:t>
            </a:r>
            <a:r>
              <a:rPr lang="en-US" dirty="0"/>
              <a:t> </a:t>
            </a:r>
            <a:r>
              <a:rPr lang="en-US" dirty="0" smtClean="0"/>
              <a:t>(“something quantum”)</a:t>
            </a:r>
          </a:p>
          <a:p>
            <a:pPr lvl="1" indent="-182880" eaLnBrk="1" fontAlgn="auto" hangingPunct="1">
              <a:spcAft>
                <a:spcPts val="0"/>
              </a:spcAft>
              <a:defRPr/>
            </a:pPr>
            <a:r>
              <a:rPr lang="en-US" dirty="0" smtClean="0"/>
              <a:t>Dense CSP’s</a:t>
            </a:r>
          </a:p>
          <a:p>
            <a:pPr lvl="1" indent="-182880" eaLnBrk="1" fontAlgn="auto" hangingPunct="1">
              <a:spcAft>
                <a:spcPts val="0"/>
              </a:spcAft>
              <a:defRPr/>
            </a:pPr>
            <a:r>
              <a:rPr lang="en-US" dirty="0" smtClean="0"/>
              <a:t>Free games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dirty="0" smtClean="0"/>
              <a:t>[BKW15]: </a:t>
            </a:r>
            <a:r>
              <a:rPr lang="el-GR" dirty="0" smtClean="0"/>
              <a:t>ε</a:t>
            </a:r>
            <a:r>
              <a:rPr lang="en-US" dirty="0" smtClean="0"/>
              <a:t>-best </a:t>
            </a:r>
            <a:r>
              <a:rPr lang="el-GR" dirty="0" smtClean="0"/>
              <a:t>ε</a:t>
            </a:r>
            <a:r>
              <a:rPr lang="en-US" dirty="0" smtClean="0"/>
              <a:t>-Nash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dirty="0"/>
              <a:t>[BP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</a:t>
            </a:r>
            <a:r>
              <a:rPr lang="en-US" dirty="0"/>
              <a:t>16]: </a:t>
            </a:r>
            <a:r>
              <a:rPr lang="el-GR" dirty="0"/>
              <a:t>ε</a:t>
            </a:r>
            <a:r>
              <a:rPr lang="en-US" dirty="0" smtClean="0"/>
              <a:t>-Nash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dirty="0" smtClean="0"/>
              <a:t>[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</a:t>
            </a:r>
            <a:r>
              <a:rPr lang="en-US" dirty="0" smtClean="0"/>
              <a:t>15] / [BCKS]: Signaling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dirty="0" smtClean="0"/>
              <a:t>[this talk]: Densest k-</a:t>
            </a:r>
            <a:r>
              <a:rPr lang="en-US" dirty="0" err="1" smtClean="0"/>
              <a:t>Subgraph</a:t>
            </a: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dirty="0"/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dirty="0" smtClean="0"/>
              <a:t>[ you! ]: </a:t>
            </a:r>
            <a:r>
              <a:rPr lang="en-US" dirty="0" smtClean="0">
                <a:solidFill>
                  <a:srgbClr val="7030A0"/>
                </a:solidFill>
              </a:rPr>
              <a:t>graph isomorphism??</a:t>
            </a:r>
            <a:endParaRPr lang="en-US" dirty="0">
              <a:solidFill>
                <a:srgbClr val="7030A0"/>
              </a:solidFill>
            </a:endParaRP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1" indent="-182880"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  <p:pic>
        <p:nvPicPr>
          <p:cNvPr id="8196" name="Picture 2" descr="C:\Users\aviad\AppData\Local\Microsoft\Windows\Temporary Internet Files\Content.IE5\2LXSERBY\we_need_you1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35035">
            <a:off x="4981306" y="5568483"/>
            <a:ext cx="1092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059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Recent applications of B-day Rep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Quasi-poly time hardness for…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dirty="0"/>
              <a:t>[AIM14]: AM with k </a:t>
            </a:r>
            <a:r>
              <a:rPr lang="en-US" dirty="0" err="1"/>
              <a:t>provers</a:t>
            </a:r>
            <a:r>
              <a:rPr lang="en-US" dirty="0"/>
              <a:t> (“something quantum”)</a:t>
            </a:r>
          </a:p>
          <a:p>
            <a:pPr lvl="1" indent="-182880" eaLnBrk="1" fontAlgn="auto" hangingPunct="1">
              <a:spcAft>
                <a:spcPts val="0"/>
              </a:spcAft>
              <a:defRPr/>
            </a:pPr>
            <a:r>
              <a:rPr lang="en-US" dirty="0"/>
              <a:t>Dense CSP’s</a:t>
            </a:r>
          </a:p>
          <a:p>
            <a:pPr lvl="1" indent="-182880" eaLnBrk="1" fontAlgn="auto" hangingPunct="1">
              <a:spcAft>
                <a:spcPts val="0"/>
              </a:spcAft>
              <a:defRPr/>
            </a:pPr>
            <a:r>
              <a:rPr lang="en-US" dirty="0"/>
              <a:t>Free games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dirty="0"/>
              <a:t>[BKW15]: </a:t>
            </a:r>
            <a:r>
              <a:rPr lang="el-GR" dirty="0"/>
              <a:t>ε</a:t>
            </a:r>
            <a:r>
              <a:rPr lang="en-US" dirty="0"/>
              <a:t>-best </a:t>
            </a:r>
            <a:r>
              <a:rPr lang="el-GR" dirty="0"/>
              <a:t>ε</a:t>
            </a:r>
            <a:r>
              <a:rPr lang="en-US" dirty="0"/>
              <a:t>-Nash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dirty="0"/>
              <a:t>[BP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</a:t>
            </a:r>
            <a:r>
              <a:rPr lang="en-US" dirty="0"/>
              <a:t>16]: </a:t>
            </a:r>
            <a:r>
              <a:rPr lang="el-GR" dirty="0"/>
              <a:t>ε</a:t>
            </a:r>
            <a:r>
              <a:rPr lang="en-US" dirty="0"/>
              <a:t>-Nash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dirty="0"/>
              <a:t>[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</a:t>
            </a:r>
            <a:r>
              <a:rPr lang="en-US" dirty="0"/>
              <a:t>15] / [BCKS]: Signaling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dirty="0"/>
              <a:t>[this talk]: Densest k-</a:t>
            </a:r>
            <a:r>
              <a:rPr lang="en-US" dirty="0" err="1"/>
              <a:t>Subgraph</a:t>
            </a:r>
            <a:endParaRPr lang="en-US" dirty="0"/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1" indent="-182880"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  <p:sp>
        <p:nvSpPr>
          <p:cNvPr id="8" name="Right Brace 7"/>
          <p:cNvSpPr/>
          <p:nvPr/>
        </p:nvSpPr>
        <p:spPr>
          <a:xfrm rot="205060">
            <a:off x="4740809" y="2894013"/>
            <a:ext cx="685800" cy="3127375"/>
          </a:xfrm>
          <a:prstGeom prst="rightBrace">
            <a:avLst/>
          </a:prstGeom>
          <a:ln w="63500">
            <a:solidFill>
              <a:srgbClr val="0006F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257800" y="4038600"/>
            <a:ext cx="3886200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hangingPunct="1">
              <a:defRPr/>
            </a:pPr>
            <a:r>
              <a:rPr lang="en-US" dirty="0"/>
              <a:t>Tight by [FS97],  [LMM03], [Barman15</a:t>
            </a:r>
            <a:r>
              <a:rPr lang="en-US" dirty="0" smtClean="0"/>
              <a:t>], </a:t>
            </a:r>
            <a:r>
              <a:rPr lang="en-US" dirty="0" smtClean="0"/>
              <a:t>[MM15], [CCDEHT15</a:t>
            </a:r>
            <a:r>
              <a:rPr lang="en-US" dirty="0" smtClean="0"/>
              <a:t>], </a:t>
            </a:r>
            <a:r>
              <a:rPr lang="en-US" dirty="0"/>
              <a:t>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Reduction in 1 slide</a:t>
            </a:r>
            <a:endParaRPr lang="en-US" dirty="0"/>
          </a:p>
        </p:txBody>
      </p:sp>
      <p:cxnSp>
        <p:nvCxnSpPr>
          <p:cNvPr id="31" name="Straight Arrow Connector 30"/>
          <p:cNvCxnSpPr>
            <a:stCxn id="23557" idx="1"/>
            <a:endCxn id="47" idx="1"/>
          </p:cNvCxnSpPr>
          <p:nvPr/>
        </p:nvCxnSpPr>
        <p:spPr>
          <a:xfrm>
            <a:off x="457200" y="2187575"/>
            <a:ext cx="881063" cy="1727200"/>
          </a:xfrm>
          <a:prstGeom prst="straightConnector1">
            <a:avLst/>
          </a:prstGeom>
          <a:ln w="508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3557" idx="3"/>
          </p:cNvCxnSpPr>
          <p:nvPr/>
        </p:nvCxnSpPr>
        <p:spPr>
          <a:xfrm>
            <a:off x="1565275" y="2187575"/>
            <a:ext cx="1054100" cy="131763"/>
          </a:xfrm>
          <a:prstGeom prst="straightConnector1">
            <a:avLst/>
          </a:prstGeom>
          <a:ln w="508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7" name="TextBox 34"/>
          <p:cNvSpPr txBox="1">
            <a:spLocks noChangeArrowheads="1"/>
          </p:cNvSpPr>
          <p:nvPr/>
        </p:nvSpPr>
        <p:spPr bwMode="auto">
          <a:xfrm>
            <a:off x="457200" y="2003425"/>
            <a:ext cx="11080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SzPct val="100000"/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SzPct val="100000"/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SzPct val="100000"/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SzPct val="100000"/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1800">
                <a:solidFill>
                  <a:srgbClr val="0070C0"/>
                </a:solidFill>
              </a:rPr>
              <a:t>variables</a:t>
            </a:r>
          </a:p>
        </p:txBody>
      </p:sp>
      <p:sp>
        <p:nvSpPr>
          <p:cNvPr id="33" name="Oval 32"/>
          <p:cNvSpPr/>
          <p:nvPr/>
        </p:nvSpPr>
        <p:spPr>
          <a:xfrm>
            <a:off x="1531938" y="2820988"/>
            <a:ext cx="6096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x</a:t>
            </a:r>
            <a:r>
              <a:rPr lang="en-US" baseline="-25000" dirty="0"/>
              <a:t>i</a:t>
            </a:r>
            <a:endParaRPr lang="en-US" dirty="0"/>
          </a:p>
        </p:txBody>
      </p:sp>
      <p:cxnSp>
        <p:nvCxnSpPr>
          <p:cNvPr id="34" name="Straight Connector 33"/>
          <p:cNvCxnSpPr>
            <a:stCxn id="33" idx="5"/>
            <a:endCxn id="48" idx="0"/>
          </p:cNvCxnSpPr>
          <p:nvPr/>
        </p:nvCxnSpPr>
        <p:spPr>
          <a:xfrm>
            <a:off x="2052638" y="3276600"/>
            <a:ext cx="660400" cy="12192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4286250" y="3535363"/>
            <a:ext cx="6096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1249363" y="3836988"/>
            <a:ext cx="6096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2408238" y="4495800"/>
            <a:ext cx="6096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3894138" y="4495800"/>
            <a:ext cx="6096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4046538" y="2454275"/>
            <a:ext cx="6096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1" name="Oval 50"/>
          <p:cNvSpPr/>
          <p:nvPr/>
        </p:nvSpPr>
        <p:spPr>
          <a:xfrm>
            <a:off x="2619375" y="2187575"/>
            <a:ext cx="6096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54" name="Straight Connector 53"/>
          <p:cNvCxnSpPr>
            <a:endCxn id="46" idx="1"/>
          </p:cNvCxnSpPr>
          <p:nvPr/>
        </p:nvCxnSpPr>
        <p:spPr>
          <a:xfrm>
            <a:off x="3078163" y="2503488"/>
            <a:ext cx="1296987" cy="110966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47" idx="6"/>
          </p:cNvCxnSpPr>
          <p:nvPr/>
        </p:nvCxnSpPr>
        <p:spPr>
          <a:xfrm flipV="1">
            <a:off x="1858963" y="2820988"/>
            <a:ext cx="2187575" cy="12827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0" idx="3"/>
            <a:endCxn id="49" idx="0"/>
          </p:cNvCxnSpPr>
          <p:nvPr/>
        </p:nvCxnSpPr>
        <p:spPr>
          <a:xfrm>
            <a:off x="4137025" y="2909888"/>
            <a:ext cx="61913" cy="158591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33" idx="6"/>
            <a:endCxn id="46" idx="2"/>
          </p:cNvCxnSpPr>
          <p:nvPr/>
        </p:nvCxnSpPr>
        <p:spPr>
          <a:xfrm>
            <a:off x="2141538" y="3087688"/>
            <a:ext cx="2144712" cy="71437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49" idx="2"/>
            <a:endCxn id="48" idx="6"/>
          </p:cNvCxnSpPr>
          <p:nvPr/>
        </p:nvCxnSpPr>
        <p:spPr>
          <a:xfrm flipH="1">
            <a:off x="3017838" y="4762500"/>
            <a:ext cx="87630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47" idx="6"/>
            <a:endCxn id="51" idx="3"/>
          </p:cNvCxnSpPr>
          <p:nvPr/>
        </p:nvCxnSpPr>
        <p:spPr>
          <a:xfrm flipV="1">
            <a:off x="1858963" y="2643188"/>
            <a:ext cx="850900" cy="1460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5" name="Freeform 11274"/>
          <p:cNvSpPr/>
          <p:nvPr/>
        </p:nvSpPr>
        <p:spPr>
          <a:xfrm>
            <a:off x="3352800" y="2057400"/>
            <a:ext cx="1774825" cy="3211513"/>
          </a:xfrm>
          <a:custGeom>
            <a:avLst/>
            <a:gdLst>
              <a:gd name="connsiteX0" fmla="*/ 664074 w 1774417"/>
              <a:gd name="connsiteY0" fmla="*/ 0 h 3211286"/>
              <a:gd name="connsiteX1" fmla="*/ 576989 w 1774417"/>
              <a:gd name="connsiteY1" fmla="*/ 10886 h 3211286"/>
              <a:gd name="connsiteX2" fmla="*/ 479017 w 1774417"/>
              <a:gd name="connsiteY2" fmla="*/ 76200 h 3211286"/>
              <a:gd name="connsiteX3" fmla="*/ 435474 w 1774417"/>
              <a:gd name="connsiteY3" fmla="*/ 97972 h 3211286"/>
              <a:gd name="connsiteX4" fmla="*/ 359274 w 1774417"/>
              <a:gd name="connsiteY4" fmla="*/ 185058 h 3211286"/>
              <a:gd name="connsiteX5" fmla="*/ 326617 w 1774417"/>
              <a:gd name="connsiteY5" fmla="*/ 239486 h 3211286"/>
              <a:gd name="connsiteX6" fmla="*/ 283074 w 1774417"/>
              <a:gd name="connsiteY6" fmla="*/ 304800 h 3211286"/>
              <a:gd name="connsiteX7" fmla="*/ 217760 w 1774417"/>
              <a:gd name="connsiteY7" fmla="*/ 435429 h 3211286"/>
              <a:gd name="connsiteX8" fmla="*/ 174217 w 1774417"/>
              <a:gd name="connsiteY8" fmla="*/ 489858 h 3211286"/>
              <a:gd name="connsiteX9" fmla="*/ 130674 w 1774417"/>
              <a:gd name="connsiteY9" fmla="*/ 533400 h 3211286"/>
              <a:gd name="connsiteX10" fmla="*/ 87131 w 1774417"/>
              <a:gd name="connsiteY10" fmla="*/ 609600 h 3211286"/>
              <a:gd name="connsiteX11" fmla="*/ 76246 w 1774417"/>
              <a:gd name="connsiteY11" fmla="*/ 642258 h 3211286"/>
              <a:gd name="connsiteX12" fmla="*/ 21817 w 1774417"/>
              <a:gd name="connsiteY12" fmla="*/ 849086 h 3211286"/>
              <a:gd name="connsiteX13" fmla="*/ 46 w 1774417"/>
              <a:gd name="connsiteY13" fmla="*/ 1121229 h 3211286"/>
              <a:gd name="connsiteX14" fmla="*/ 21817 w 1774417"/>
              <a:gd name="connsiteY14" fmla="*/ 1556658 h 3211286"/>
              <a:gd name="connsiteX15" fmla="*/ 43589 w 1774417"/>
              <a:gd name="connsiteY15" fmla="*/ 1687286 h 3211286"/>
              <a:gd name="connsiteX16" fmla="*/ 54474 w 1774417"/>
              <a:gd name="connsiteY16" fmla="*/ 1752600 h 3211286"/>
              <a:gd name="connsiteX17" fmla="*/ 32703 w 1774417"/>
              <a:gd name="connsiteY17" fmla="*/ 1970315 h 3211286"/>
              <a:gd name="connsiteX18" fmla="*/ 54474 w 1774417"/>
              <a:gd name="connsiteY18" fmla="*/ 2383972 h 3211286"/>
              <a:gd name="connsiteX19" fmla="*/ 98017 w 1774417"/>
              <a:gd name="connsiteY19" fmla="*/ 2525486 h 3211286"/>
              <a:gd name="connsiteX20" fmla="*/ 108903 w 1774417"/>
              <a:gd name="connsiteY20" fmla="*/ 2558143 h 3211286"/>
              <a:gd name="connsiteX21" fmla="*/ 141560 w 1774417"/>
              <a:gd name="connsiteY21" fmla="*/ 2656115 h 3211286"/>
              <a:gd name="connsiteX22" fmla="*/ 152446 w 1774417"/>
              <a:gd name="connsiteY22" fmla="*/ 2688772 h 3211286"/>
              <a:gd name="connsiteX23" fmla="*/ 228646 w 1774417"/>
              <a:gd name="connsiteY23" fmla="*/ 2764972 h 3211286"/>
              <a:gd name="connsiteX24" fmla="*/ 272189 w 1774417"/>
              <a:gd name="connsiteY24" fmla="*/ 2819400 h 3211286"/>
              <a:gd name="connsiteX25" fmla="*/ 304846 w 1774417"/>
              <a:gd name="connsiteY25" fmla="*/ 2873829 h 3211286"/>
              <a:gd name="connsiteX26" fmla="*/ 348389 w 1774417"/>
              <a:gd name="connsiteY26" fmla="*/ 2917372 h 3211286"/>
              <a:gd name="connsiteX27" fmla="*/ 489903 w 1774417"/>
              <a:gd name="connsiteY27" fmla="*/ 3069772 h 3211286"/>
              <a:gd name="connsiteX28" fmla="*/ 664074 w 1774417"/>
              <a:gd name="connsiteY28" fmla="*/ 3156858 h 3211286"/>
              <a:gd name="connsiteX29" fmla="*/ 772931 w 1774417"/>
              <a:gd name="connsiteY29" fmla="*/ 3178629 h 3211286"/>
              <a:gd name="connsiteX30" fmla="*/ 849131 w 1774417"/>
              <a:gd name="connsiteY30" fmla="*/ 3211286 h 3211286"/>
              <a:gd name="connsiteX31" fmla="*/ 1208360 w 1774417"/>
              <a:gd name="connsiteY31" fmla="*/ 3080658 h 3211286"/>
              <a:gd name="connsiteX32" fmla="*/ 1426074 w 1774417"/>
              <a:gd name="connsiteY32" fmla="*/ 2819400 h 3211286"/>
              <a:gd name="connsiteX33" fmla="*/ 1469617 w 1774417"/>
              <a:gd name="connsiteY33" fmla="*/ 2721429 h 3211286"/>
              <a:gd name="connsiteX34" fmla="*/ 1534931 w 1774417"/>
              <a:gd name="connsiteY34" fmla="*/ 2623458 h 3211286"/>
              <a:gd name="connsiteX35" fmla="*/ 1578474 w 1774417"/>
              <a:gd name="connsiteY35" fmla="*/ 2547258 h 3211286"/>
              <a:gd name="connsiteX36" fmla="*/ 1622017 w 1774417"/>
              <a:gd name="connsiteY36" fmla="*/ 2460172 h 3211286"/>
              <a:gd name="connsiteX37" fmla="*/ 1654674 w 1774417"/>
              <a:gd name="connsiteY37" fmla="*/ 2383972 h 3211286"/>
              <a:gd name="connsiteX38" fmla="*/ 1709103 w 1774417"/>
              <a:gd name="connsiteY38" fmla="*/ 2318658 h 3211286"/>
              <a:gd name="connsiteX39" fmla="*/ 1752646 w 1774417"/>
              <a:gd name="connsiteY39" fmla="*/ 2144486 h 3211286"/>
              <a:gd name="connsiteX40" fmla="*/ 1774417 w 1774417"/>
              <a:gd name="connsiteY40" fmla="*/ 1959429 h 3211286"/>
              <a:gd name="connsiteX41" fmla="*/ 1763531 w 1774417"/>
              <a:gd name="connsiteY41" fmla="*/ 1545772 h 3211286"/>
              <a:gd name="connsiteX42" fmla="*/ 1741760 w 1774417"/>
              <a:gd name="connsiteY42" fmla="*/ 1480458 h 3211286"/>
              <a:gd name="connsiteX43" fmla="*/ 1730874 w 1774417"/>
              <a:gd name="connsiteY43" fmla="*/ 1328058 h 3211286"/>
              <a:gd name="connsiteX44" fmla="*/ 1719989 w 1774417"/>
              <a:gd name="connsiteY44" fmla="*/ 707572 h 3211286"/>
              <a:gd name="connsiteX45" fmla="*/ 1665560 w 1774417"/>
              <a:gd name="connsiteY45" fmla="*/ 587829 h 3211286"/>
              <a:gd name="connsiteX46" fmla="*/ 1643789 w 1774417"/>
              <a:gd name="connsiteY46" fmla="*/ 544286 h 3211286"/>
              <a:gd name="connsiteX47" fmla="*/ 1611131 w 1774417"/>
              <a:gd name="connsiteY47" fmla="*/ 522515 h 3211286"/>
              <a:gd name="connsiteX48" fmla="*/ 1589360 w 1774417"/>
              <a:gd name="connsiteY48" fmla="*/ 500743 h 3211286"/>
              <a:gd name="connsiteX49" fmla="*/ 1524046 w 1774417"/>
              <a:gd name="connsiteY49" fmla="*/ 446315 h 3211286"/>
              <a:gd name="connsiteX50" fmla="*/ 1480503 w 1774417"/>
              <a:gd name="connsiteY50" fmla="*/ 391886 h 3211286"/>
              <a:gd name="connsiteX51" fmla="*/ 1426074 w 1774417"/>
              <a:gd name="connsiteY51" fmla="*/ 337458 h 3211286"/>
              <a:gd name="connsiteX52" fmla="*/ 1404303 w 1774417"/>
              <a:gd name="connsiteY52" fmla="*/ 315686 h 3211286"/>
              <a:gd name="connsiteX53" fmla="*/ 1371646 w 1774417"/>
              <a:gd name="connsiteY53" fmla="*/ 283029 h 3211286"/>
              <a:gd name="connsiteX54" fmla="*/ 1338989 w 1774417"/>
              <a:gd name="connsiteY54" fmla="*/ 261258 h 3211286"/>
              <a:gd name="connsiteX55" fmla="*/ 1306331 w 1774417"/>
              <a:gd name="connsiteY55" fmla="*/ 217715 h 3211286"/>
              <a:gd name="connsiteX56" fmla="*/ 1262789 w 1774417"/>
              <a:gd name="connsiteY56" fmla="*/ 152400 h 3211286"/>
              <a:gd name="connsiteX57" fmla="*/ 1230131 w 1774417"/>
              <a:gd name="connsiteY57" fmla="*/ 141515 h 3211286"/>
              <a:gd name="connsiteX58" fmla="*/ 1143046 w 1774417"/>
              <a:gd name="connsiteY58" fmla="*/ 97972 h 3211286"/>
              <a:gd name="connsiteX59" fmla="*/ 1099503 w 1774417"/>
              <a:gd name="connsiteY59" fmla="*/ 76200 h 3211286"/>
              <a:gd name="connsiteX60" fmla="*/ 1055960 w 1774417"/>
              <a:gd name="connsiteY60" fmla="*/ 65315 h 3211286"/>
              <a:gd name="connsiteX61" fmla="*/ 1001531 w 1774417"/>
              <a:gd name="connsiteY61" fmla="*/ 54429 h 3211286"/>
              <a:gd name="connsiteX62" fmla="*/ 968874 w 1774417"/>
              <a:gd name="connsiteY62" fmla="*/ 43543 h 3211286"/>
              <a:gd name="connsiteX63" fmla="*/ 707617 w 1774417"/>
              <a:gd name="connsiteY63" fmla="*/ 21772 h 3211286"/>
              <a:gd name="connsiteX64" fmla="*/ 598760 w 1774417"/>
              <a:gd name="connsiteY64" fmla="*/ 10886 h 321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1774417" h="3211286">
                <a:moveTo>
                  <a:pt x="664074" y="0"/>
                </a:moveTo>
                <a:cubicBezTo>
                  <a:pt x="635046" y="3629"/>
                  <a:pt x="605370" y="3791"/>
                  <a:pt x="576989" y="10886"/>
                </a:cubicBezTo>
                <a:cubicBezTo>
                  <a:pt x="536265" y="21067"/>
                  <a:pt x="512327" y="53993"/>
                  <a:pt x="479017" y="76200"/>
                </a:cubicBezTo>
                <a:cubicBezTo>
                  <a:pt x="465515" y="85201"/>
                  <a:pt x="448456" y="88235"/>
                  <a:pt x="435474" y="97972"/>
                </a:cubicBezTo>
                <a:cubicBezTo>
                  <a:pt x="409199" y="117679"/>
                  <a:pt x="377645" y="157502"/>
                  <a:pt x="359274" y="185058"/>
                </a:cubicBezTo>
                <a:cubicBezTo>
                  <a:pt x="347538" y="202662"/>
                  <a:pt x="337976" y="221636"/>
                  <a:pt x="326617" y="239486"/>
                </a:cubicBezTo>
                <a:cubicBezTo>
                  <a:pt x="312569" y="261561"/>
                  <a:pt x="295781" y="281927"/>
                  <a:pt x="283074" y="304800"/>
                </a:cubicBezTo>
                <a:cubicBezTo>
                  <a:pt x="259432" y="347356"/>
                  <a:pt x="248172" y="397414"/>
                  <a:pt x="217760" y="435429"/>
                </a:cubicBezTo>
                <a:cubicBezTo>
                  <a:pt x="203246" y="453572"/>
                  <a:pt x="189653" y="472493"/>
                  <a:pt x="174217" y="489858"/>
                </a:cubicBezTo>
                <a:cubicBezTo>
                  <a:pt x="160580" y="505199"/>
                  <a:pt x="144032" y="517815"/>
                  <a:pt x="130674" y="533400"/>
                </a:cubicBezTo>
                <a:cubicBezTo>
                  <a:pt x="115061" y="551616"/>
                  <a:pt x="95953" y="589016"/>
                  <a:pt x="87131" y="609600"/>
                </a:cubicBezTo>
                <a:cubicBezTo>
                  <a:pt x="82611" y="620147"/>
                  <a:pt x="79166" y="631161"/>
                  <a:pt x="76246" y="642258"/>
                </a:cubicBezTo>
                <a:cubicBezTo>
                  <a:pt x="18345" y="862286"/>
                  <a:pt x="53847" y="752998"/>
                  <a:pt x="21817" y="849086"/>
                </a:cubicBezTo>
                <a:cubicBezTo>
                  <a:pt x="15086" y="916396"/>
                  <a:pt x="-978" y="1064901"/>
                  <a:pt x="46" y="1121229"/>
                </a:cubicBezTo>
                <a:cubicBezTo>
                  <a:pt x="2688" y="1266529"/>
                  <a:pt x="12560" y="1411629"/>
                  <a:pt x="21817" y="1556658"/>
                </a:cubicBezTo>
                <a:cubicBezTo>
                  <a:pt x="24895" y="1604881"/>
                  <a:pt x="35188" y="1641081"/>
                  <a:pt x="43589" y="1687286"/>
                </a:cubicBezTo>
                <a:cubicBezTo>
                  <a:pt x="47537" y="1709002"/>
                  <a:pt x="50846" y="1730829"/>
                  <a:pt x="54474" y="1752600"/>
                </a:cubicBezTo>
                <a:cubicBezTo>
                  <a:pt x="50527" y="1788125"/>
                  <a:pt x="32703" y="1942606"/>
                  <a:pt x="32703" y="1970315"/>
                </a:cubicBezTo>
                <a:cubicBezTo>
                  <a:pt x="32703" y="2060342"/>
                  <a:pt x="35713" y="2262022"/>
                  <a:pt x="54474" y="2383972"/>
                </a:cubicBezTo>
                <a:cubicBezTo>
                  <a:pt x="59969" y="2419690"/>
                  <a:pt x="92243" y="2508165"/>
                  <a:pt x="98017" y="2525486"/>
                </a:cubicBezTo>
                <a:cubicBezTo>
                  <a:pt x="101646" y="2536372"/>
                  <a:pt x="106120" y="2547011"/>
                  <a:pt x="108903" y="2558143"/>
                </a:cubicBezTo>
                <a:cubicBezTo>
                  <a:pt x="127143" y="2631102"/>
                  <a:pt x="110818" y="2574134"/>
                  <a:pt x="141560" y="2656115"/>
                </a:cubicBezTo>
                <a:cubicBezTo>
                  <a:pt x="145589" y="2666859"/>
                  <a:pt x="147314" y="2678509"/>
                  <a:pt x="152446" y="2688772"/>
                </a:cubicBezTo>
                <a:cubicBezTo>
                  <a:pt x="177056" y="2737993"/>
                  <a:pt x="181847" y="2718173"/>
                  <a:pt x="228646" y="2764972"/>
                </a:cubicBezTo>
                <a:cubicBezTo>
                  <a:pt x="245075" y="2781401"/>
                  <a:pt x="258865" y="2800366"/>
                  <a:pt x="272189" y="2819400"/>
                </a:cubicBezTo>
                <a:cubicBezTo>
                  <a:pt x="284322" y="2836733"/>
                  <a:pt x="291856" y="2857128"/>
                  <a:pt x="304846" y="2873829"/>
                </a:cubicBezTo>
                <a:cubicBezTo>
                  <a:pt x="317448" y="2890032"/>
                  <a:pt x="334752" y="2902030"/>
                  <a:pt x="348389" y="2917372"/>
                </a:cubicBezTo>
                <a:cubicBezTo>
                  <a:pt x="392574" y="2967081"/>
                  <a:pt x="431574" y="3036441"/>
                  <a:pt x="489903" y="3069772"/>
                </a:cubicBezTo>
                <a:cubicBezTo>
                  <a:pt x="545755" y="3101688"/>
                  <a:pt x="602131" y="3137297"/>
                  <a:pt x="664074" y="3156858"/>
                </a:cubicBezTo>
                <a:cubicBezTo>
                  <a:pt x="699361" y="3168001"/>
                  <a:pt x="736645" y="3171372"/>
                  <a:pt x="772931" y="3178629"/>
                </a:cubicBezTo>
                <a:cubicBezTo>
                  <a:pt x="798331" y="3189515"/>
                  <a:pt x="821497" y="3211286"/>
                  <a:pt x="849131" y="3211286"/>
                </a:cubicBezTo>
                <a:cubicBezTo>
                  <a:pt x="1048365" y="3211286"/>
                  <a:pt x="1084735" y="3204283"/>
                  <a:pt x="1208360" y="3080658"/>
                </a:cubicBezTo>
                <a:cubicBezTo>
                  <a:pt x="1282355" y="3006663"/>
                  <a:pt x="1384670" y="2912559"/>
                  <a:pt x="1426074" y="2819400"/>
                </a:cubicBezTo>
                <a:cubicBezTo>
                  <a:pt x="1440588" y="2786743"/>
                  <a:pt x="1452261" y="2752669"/>
                  <a:pt x="1469617" y="2721429"/>
                </a:cubicBezTo>
                <a:cubicBezTo>
                  <a:pt x="1488678" y="2687119"/>
                  <a:pt x="1514129" y="2656741"/>
                  <a:pt x="1534931" y="2623458"/>
                </a:cubicBezTo>
                <a:cubicBezTo>
                  <a:pt x="1550436" y="2598650"/>
                  <a:pt x="1564707" y="2573071"/>
                  <a:pt x="1578474" y="2547258"/>
                </a:cubicBezTo>
                <a:cubicBezTo>
                  <a:pt x="1593747" y="2518621"/>
                  <a:pt x="1608292" y="2489582"/>
                  <a:pt x="1622017" y="2460172"/>
                </a:cubicBezTo>
                <a:cubicBezTo>
                  <a:pt x="1633703" y="2435130"/>
                  <a:pt x="1640191" y="2407507"/>
                  <a:pt x="1654674" y="2383972"/>
                </a:cubicBezTo>
                <a:cubicBezTo>
                  <a:pt x="1669527" y="2359836"/>
                  <a:pt x="1690960" y="2340429"/>
                  <a:pt x="1709103" y="2318658"/>
                </a:cubicBezTo>
                <a:cubicBezTo>
                  <a:pt x="1728369" y="2251225"/>
                  <a:pt x="1739954" y="2216406"/>
                  <a:pt x="1752646" y="2144486"/>
                </a:cubicBezTo>
                <a:cubicBezTo>
                  <a:pt x="1757131" y="2119072"/>
                  <a:pt x="1772066" y="1980587"/>
                  <a:pt x="1774417" y="1959429"/>
                </a:cubicBezTo>
                <a:cubicBezTo>
                  <a:pt x="1770788" y="1821543"/>
                  <a:pt x="1772914" y="1683386"/>
                  <a:pt x="1763531" y="1545772"/>
                </a:cubicBezTo>
                <a:cubicBezTo>
                  <a:pt x="1761970" y="1522876"/>
                  <a:pt x="1745164" y="1503153"/>
                  <a:pt x="1741760" y="1480458"/>
                </a:cubicBezTo>
                <a:cubicBezTo>
                  <a:pt x="1734205" y="1430092"/>
                  <a:pt x="1734503" y="1378858"/>
                  <a:pt x="1730874" y="1328058"/>
                </a:cubicBezTo>
                <a:cubicBezTo>
                  <a:pt x="1727246" y="1121229"/>
                  <a:pt x="1729828" y="914198"/>
                  <a:pt x="1719989" y="707572"/>
                </a:cubicBezTo>
                <a:cubicBezTo>
                  <a:pt x="1717875" y="663184"/>
                  <a:pt x="1685731" y="624138"/>
                  <a:pt x="1665560" y="587829"/>
                </a:cubicBezTo>
                <a:cubicBezTo>
                  <a:pt x="1657679" y="573644"/>
                  <a:pt x="1654178" y="556752"/>
                  <a:pt x="1643789" y="544286"/>
                </a:cubicBezTo>
                <a:cubicBezTo>
                  <a:pt x="1635413" y="534235"/>
                  <a:pt x="1621347" y="530688"/>
                  <a:pt x="1611131" y="522515"/>
                </a:cubicBezTo>
                <a:cubicBezTo>
                  <a:pt x="1603117" y="516104"/>
                  <a:pt x="1597084" y="507501"/>
                  <a:pt x="1589360" y="500743"/>
                </a:cubicBezTo>
                <a:cubicBezTo>
                  <a:pt x="1568032" y="482081"/>
                  <a:pt x="1544085" y="466354"/>
                  <a:pt x="1524046" y="446315"/>
                </a:cubicBezTo>
                <a:cubicBezTo>
                  <a:pt x="1507617" y="429886"/>
                  <a:pt x="1496046" y="409156"/>
                  <a:pt x="1480503" y="391886"/>
                </a:cubicBezTo>
                <a:cubicBezTo>
                  <a:pt x="1463339" y="372815"/>
                  <a:pt x="1444217" y="355601"/>
                  <a:pt x="1426074" y="337458"/>
                </a:cubicBezTo>
                <a:lnTo>
                  <a:pt x="1404303" y="315686"/>
                </a:lnTo>
                <a:cubicBezTo>
                  <a:pt x="1393417" y="304800"/>
                  <a:pt x="1384455" y="291568"/>
                  <a:pt x="1371646" y="283029"/>
                </a:cubicBezTo>
                <a:cubicBezTo>
                  <a:pt x="1360760" y="275772"/>
                  <a:pt x="1348240" y="270509"/>
                  <a:pt x="1338989" y="261258"/>
                </a:cubicBezTo>
                <a:cubicBezTo>
                  <a:pt x="1326160" y="248429"/>
                  <a:pt x="1315947" y="233100"/>
                  <a:pt x="1306331" y="217715"/>
                </a:cubicBezTo>
                <a:cubicBezTo>
                  <a:pt x="1290453" y="192311"/>
                  <a:pt x="1289404" y="168369"/>
                  <a:pt x="1262789" y="152400"/>
                </a:cubicBezTo>
                <a:cubicBezTo>
                  <a:pt x="1252949" y="146496"/>
                  <a:pt x="1240577" y="146263"/>
                  <a:pt x="1230131" y="141515"/>
                </a:cubicBezTo>
                <a:cubicBezTo>
                  <a:pt x="1200585" y="128085"/>
                  <a:pt x="1172074" y="112486"/>
                  <a:pt x="1143046" y="97972"/>
                </a:cubicBezTo>
                <a:cubicBezTo>
                  <a:pt x="1128532" y="90715"/>
                  <a:pt x="1115246" y="80136"/>
                  <a:pt x="1099503" y="76200"/>
                </a:cubicBezTo>
                <a:cubicBezTo>
                  <a:pt x="1084989" y="72572"/>
                  <a:pt x="1070565" y="68560"/>
                  <a:pt x="1055960" y="65315"/>
                </a:cubicBezTo>
                <a:cubicBezTo>
                  <a:pt x="1037898" y="61301"/>
                  <a:pt x="1019481" y="58917"/>
                  <a:pt x="1001531" y="54429"/>
                </a:cubicBezTo>
                <a:cubicBezTo>
                  <a:pt x="990399" y="51646"/>
                  <a:pt x="980163" y="45596"/>
                  <a:pt x="968874" y="43543"/>
                </a:cubicBezTo>
                <a:cubicBezTo>
                  <a:pt x="893031" y="29754"/>
                  <a:pt x="773855" y="25912"/>
                  <a:pt x="707617" y="21772"/>
                </a:cubicBezTo>
                <a:cubicBezTo>
                  <a:pt x="650864" y="2854"/>
                  <a:pt x="686435" y="10886"/>
                  <a:pt x="598760" y="10886"/>
                </a:cubicBezTo>
              </a:path>
            </a:pathLst>
          </a:cu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573" name="TextBox 35"/>
          <p:cNvSpPr txBox="1">
            <a:spLocks noChangeArrowheads="1"/>
          </p:cNvSpPr>
          <p:nvPr/>
        </p:nvSpPr>
        <p:spPr bwMode="auto">
          <a:xfrm>
            <a:off x="773113" y="5322888"/>
            <a:ext cx="13001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SzPct val="100000"/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SzPct val="100000"/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SzPct val="100000"/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SzPct val="100000"/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1800">
                <a:solidFill>
                  <a:srgbClr val="0070C0"/>
                </a:solidFill>
              </a:rPr>
              <a:t>constraints</a:t>
            </a:r>
          </a:p>
        </p:txBody>
      </p:sp>
      <p:cxnSp>
        <p:nvCxnSpPr>
          <p:cNvPr id="82" name="Straight Arrow Connector 81"/>
          <p:cNvCxnSpPr>
            <a:stCxn id="23573" idx="0"/>
          </p:cNvCxnSpPr>
          <p:nvPr/>
        </p:nvCxnSpPr>
        <p:spPr>
          <a:xfrm flipV="1">
            <a:off x="1422400" y="4191000"/>
            <a:ext cx="1100138" cy="1131888"/>
          </a:xfrm>
          <a:prstGeom prst="straightConnector1">
            <a:avLst/>
          </a:prstGeom>
          <a:ln w="508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23573" idx="3"/>
          </p:cNvCxnSpPr>
          <p:nvPr/>
        </p:nvCxnSpPr>
        <p:spPr>
          <a:xfrm flipV="1">
            <a:off x="2073275" y="4762500"/>
            <a:ext cx="1382713" cy="744538"/>
          </a:xfrm>
          <a:prstGeom prst="straightConnector1">
            <a:avLst/>
          </a:prstGeom>
          <a:ln w="508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ectangle 25"/>
          <p:cNvSpPr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4876800" y="4438471"/>
            <a:ext cx="4257897" cy="1200329"/>
          </a:xfrm>
          <a:prstGeom prst="rect">
            <a:avLst/>
          </a:prstGeom>
          <a:blipFill rotWithShape="1">
            <a:blip r:embed="rId2"/>
            <a:stretch>
              <a:fillRect l="-1862" t="-3553" r="-2006" b="-11168"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90" name="Rectangle 25"/>
          <p:cNvSpPr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29183" y="6191181"/>
            <a:ext cx="7535524" cy="645048"/>
          </a:xfrm>
          <a:prstGeom prst="rect">
            <a:avLst/>
          </a:prstGeom>
          <a:blipFill rotWithShape="1">
            <a:blip r:embed="rId3"/>
            <a:stretch>
              <a:fillRect l="-1294" r="-324" b="-7619"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3" name="TextBox 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592762" y="1288056"/>
            <a:ext cx="3703638" cy="1836144"/>
          </a:xfrm>
          <a:prstGeom prst="rect">
            <a:avLst/>
          </a:prstGeom>
          <a:blipFill rotWithShape="0">
            <a:blip r:embed="rId4"/>
            <a:stretch>
              <a:fillRect l="-2467" t="-2318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27" name="Right Brace 26"/>
          <p:cNvSpPr/>
          <p:nvPr/>
        </p:nvSpPr>
        <p:spPr>
          <a:xfrm rot="19682078">
            <a:off x="5202507" y="1409701"/>
            <a:ext cx="685800" cy="3127375"/>
          </a:xfrm>
          <a:prstGeom prst="rightBrace">
            <a:avLst/>
          </a:prstGeom>
          <a:ln w="63500">
            <a:solidFill>
              <a:srgbClr val="0006F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Oval 27"/>
          <p:cNvSpPr/>
          <p:nvPr/>
        </p:nvSpPr>
        <p:spPr>
          <a:xfrm rot="1035888">
            <a:off x="5116461" y="1441196"/>
            <a:ext cx="3429000" cy="175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hangingPunct="1">
              <a:defRPr/>
            </a:pPr>
            <a:r>
              <a:rPr lang="en-US" dirty="0" smtClean="0"/>
              <a:t>Reduction from 2CSP (e.g. 3COL)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29183" y="-91297"/>
            <a:ext cx="5053013" cy="3605213"/>
            <a:chOff x="152400" y="1905000"/>
            <a:chExt cx="5053013" cy="3605213"/>
          </a:xfrm>
        </p:grpSpPr>
        <p:sp>
          <p:nvSpPr>
            <p:cNvPr id="30" name="Cloud Callout 29"/>
            <p:cNvSpPr/>
            <p:nvPr/>
          </p:nvSpPr>
          <p:spPr>
            <a:xfrm flipH="1">
              <a:off x="152400" y="1905000"/>
              <a:ext cx="5053013" cy="3605213"/>
            </a:xfrm>
            <a:prstGeom prst="cloudCallout">
              <a:avLst>
                <a:gd name="adj1" fmla="val -66770"/>
                <a:gd name="adj2" fmla="val 25513"/>
              </a:avLst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sp>
          <p:nvSpPr>
            <p:cNvPr id="35" name="TextBox 34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533400" y="2479011"/>
              <a:ext cx="2257862" cy="1112612"/>
            </a:xfrm>
            <a:prstGeom prst="rect">
              <a:avLst/>
            </a:prstGeom>
            <a:blipFill rotWithShape="1">
              <a:blip r:embed="rId5"/>
              <a:stretch>
                <a:fillRect l="-2703" b="-9341"/>
              </a:stretch>
            </a:blipFill>
          </p:spPr>
          <p:txBody>
            <a:bodyPr/>
            <a:lstStyle/>
            <a:p>
              <a:pPr eaLnBrk="1" hangingPunct="1">
                <a:defRPr/>
              </a:pPr>
              <a:r>
                <a:rPr lang="en-US">
                  <a:noFill/>
                </a:rPr>
                <a:t> </a:t>
              </a:r>
            </a:p>
          </p:txBody>
        </p:sp>
        <p:sp>
          <p:nvSpPr>
            <p:cNvPr id="36" name="TextBox 35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2712838" y="4209474"/>
              <a:ext cx="2153475" cy="443904"/>
            </a:xfrm>
            <a:prstGeom prst="rect">
              <a:avLst/>
            </a:prstGeom>
            <a:blipFill rotWithShape="1">
              <a:blip r:embed="rId6"/>
              <a:stretch>
                <a:fillRect b="-1389"/>
              </a:stretch>
            </a:blipFill>
          </p:spPr>
          <p:txBody>
            <a:bodyPr/>
            <a:lstStyle/>
            <a:p>
              <a:pPr eaLnBrk="1" hangingPunct="1">
                <a:defRPr/>
              </a:pPr>
              <a:r>
                <a:rPr lang="en-US">
                  <a:noFill/>
                </a:rPr>
                <a:t> </a:t>
              </a:r>
            </a:p>
          </p:txBody>
        </p:sp>
        <p:sp>
          <p:nvSpPr>
            <p:cNvPr id="37" name="Right Arrow 36"/>
            <p:cNvSpPr/>
            <p:nvPr/>
          </p:nvSpPr>
          <p:spPr>
            <a:xfrm rot="1446572">
              <a:off x="1711325" y="3878263"/>
              <a:ext cx="898525" cy="430212"/>
            </a:xfrm>
            <a:prstGeom prst="rightArrow">
              <a:avLst>
                <a:gd name="adj1" fmla="val 50000"/>
                <a:gd name="adj2" fmla="val 42857"/>
              </a:avLst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/>
      <p:bldP spid="33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23573" grpId="0"/>
      <p:bldP spid="27" grpId="0" animBg="1"/>
      <p:bldP spid="27" grpId="1" animBg="1"/>
      <p:bldP spid="28" grpId="0" animBg="1"/>
      <p:bldP spid="28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5"/>
          <p:cNvSpPr>
            <a:spLocks noChangeArrowheads="1"/>
          </p:cNvSpPr>
          <p:nvPr/>
        </p:nvSpPr>
        <p:spPr bwMode="auto">
          <a:xfrm>
            <a:off x="380999" y="1752600"/>
            <a:ext cx="8277225" cy="1192213"/>
          </a:xfrm>
          <a:prstGeom prst="roundRect">
            <a:avLst/>
          </a:prstGeom>
          <a:solidFill>
            <a:schemeClr val="bg2">
              <a:lumMod val="90000"/>
              <a:alpha val="54000"/>
            </a:schemeClr>
          </a:solidFill>
          <a:ln w="508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3200" dirty="0">
                <a:solidFill>
                  <a:srgbClr val="0006F2"/>
                </a:solidFill>
              </a:rPr>
              <a:t>Birthday Paradox: </a:t>
            </a:r>
          </a:p>
          <a:p>
            <a:pPr algn="ctr" eaLnBrk="1" hangingPunct="1">
              <a:defRPr/>
            </a:pPr>
            <a:r>
              <a:rPr lang="en-US" sz="3200" dirty="0" smtClean="0">
                <a:solidFill>
                  <a:srgbClr val="0006F2"/>
                </a:solidFill>
              </a:rPr>
              <a:t>every pair (</a:t>
            </a:r>
            <a:r>
              <a:rPr lang="en-US" sz="3200" dirty="0" err="1" smtClean="0">
                <a:solidFill>
                  <a:srgbClr val="0006F2"/>
                </a:solidFill>
              </a:rPr>
              <a:t>u,v</a:t>
            </a:r>
            <a:r>
              <a:rPr lang="en-US" sz="3200" dirty="0" smtClean="0">
                <a:solidFill>
                  <a:srgbClr val="0006F2"/>
                </a:solidFill>
              </a:rPr>
              <a:t>) should test a constraint</a:t>
            </a:r>
            <a:endParaRPr lang="en-US" sz="1200" dirty="0">
              <a:solidFill>
                <a:srgbClr val="0006F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Analysis (soundness) in 1 slide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 txBox="1">
                <a:spLocks/>
              </p:cNvSpPr>
              <p:nvPr/>
            </p:nvSpPr>
            <p:spPr>
              <a:xfrm>
                <a:off x="380999" y="1600200"/>
                <a:ext cx="8610601" cy="4876800"/>
              </a:xfrm>
              <a:prstGeom prst="rect">
                <a:avLst/>
              </a:prstGeom>
            </p:spPr>
            <p:txBody>
              <a:bodyPr/>
              <a:lstStyle>
                <a:lvl1pPr marL="182563" indent="-182563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85000"/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563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85000"/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730250" indent="-182563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90000"/>
                  <a:buFont typeface="Arial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04888" indent="-182563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Arial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187450" indent="-136525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37160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55448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73736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920240" indent="-18288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74637" lvl="1" indent="0" eaLnBrk="1" hangingPunct="1">
                  <a:buFont typeface="Arial" charset="0"/>
                  <a:buNone/>
                  <a:defRPr/>
                </a:pPr>
                <a:endParaRPr lang="en-US" dirty="0" smtClean="0"/>
              </a:p>
              <a:p>
                <a:pPr marL="274637" lvl="1" indent="0" eaLnBrk="1" hangingPunct="1">
                  <a:buFont typeface="Arial" charset="0"/>
                  <a:buNone/>
                  <a:defRPr/>
                </a:pPr>
                <a:endParaRPr lang="en-US" dirty="0"/>
              </a:p>
              <a:p>
                <a:pPr marL="274637" lvl="1" indent="0" eaLnBrk="1" hangingPunct="1">
                  <a:buFont typeface="Arial" charset="0"/>
                  <a:buNone/>
                  <a:defRPr/>
                </a:pPr>
                <a:endParaRPr lang="en-US" dirty="0" smtClean="0"/>
              </a:p>
              <a:p>
                <a:pPr marL="274637" lvl="1" indent="0" eaLnBrk="1" hangingPunct="1">
                  <a:buFont typeface="Arial" charset="0"/>
                  <a:buNone/>
                  <a:defRPr/>
                </a:pPr>
                <a:endParaRPr lang="en-US" dirty="0"/>
              </a:p>
              <a:p>
                <a:pPr marL="274637" lvl="1" indent="0" eaLnBrk="1" hangingPunct="1">
                  <a:buFont typeface="Arial" charset="0"/>
                  <a:buNone/>
                  <a:defRPr/>
                </a:pPr>
                <a:endParaRPr lang="en-US" dirty="0" smtClean="0"/>
              </a:p>
              <a:p>
                <a:pPr marL="274637" lvl="1" indent="0" eaLnBrk="1" hangingPunct="1">
                  <a:buFont typeface="Arial" charset="0"/>
                  <a:buNone/>
                  <a:defRPr/>
                </a:pPr>
                <a:endParaRPr lang="en-US" dirty="0" smtClean="0"/>
              </a:p>
              <a:p>
                <a:pPr marL="274637" lvl="1" indent="0" eaLnBrk="1" hangingPunct="1">
                  <a:buFont typeface="Arial" charset="0"/>
                  <a:buNone/>
                  <a:defRPr/>
                </a:pPr>
                <a:r>
                  <a:rPr lang="en-US" dirty="0" smtClean="0"/>
                  <a:t>If every assignment to 2CSP violates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𝜖</m:t>
                    </m:r>
                  </m:oMath>
                </a14:m>
                <a:r>
                  <a:rPr lang="en-US" dirty="0" smtClean="0"/>
                  <a:t>-fraction of the constrains,</a:t>
                </a:r>
              </a:p>
              <a:p>
                <a:pPr marL="274637" lvl="1" indent="0" eaLnBrk="1" hangingPunct="1">
                  <a:buFont typeface="Arial" charset="0"/>
                  <a:buNone/>
                  <a:defRPr/>
                </a:pPr>
                <a:r>
                  <a:rPr lang="en-US" dirty="0" smtClean="0"/>
                  <a:t>the corresponding k-</a:t>
                </a:r>
                <a:r>
                  <a:rPr lang="en-US" dirty="0" err="1" smtClean="0"/>
                  <a:t>subgraph</a:t>
                </a:r>
                <a:r>
                  <a:rPr lang="en-US" dirty="0" smtClean="0"/>
                  <a:t> should be missing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Ω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𝜖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-fraction of edges.</a:t>
                </a:r>
              </a:p>
              <a:p>
                <a:pPr marL="274637" lvl="1" indent="0" eaLnBrk="1" hangingPunct="1">
                  <a:buFont typeface="Arial" charset="0"/>
                  <a:buNone/>
                  <a:defRPr/>
                </a:pPr>
                <a:r>
                  <a:rPr lang="en-US" dirty="0" smtClean="0"/>
                  <a:t>QED?</a:t>
                </a:r>
              </a:p>
              <a:p>
                <a:pPr marL="274637" lvl="1" indent="0" eaLnBrk="1" hangingPunct="1">
                  <a:buFont typeface="Arial" charset="0"/>
                  <a:buNone/>
                  <a:defRPr/>
                </a:pPr>
                <a:endParaRPr lang="en-US" dirty="0" smtClean="0"/>
              </a:p>
            </p:txBody>
          </p:sp>
        </mc:Choice>
        <mc:Fallback xmlns="">
          <p:sp>
            <p:nvSpPr>
              <p:cNvPr id="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99" y="1600200"/>
                <a:ext cx="8610601" cy="487680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3" descr="C:\Users\aviad\AppData\Local\Microsoft\Windows\Temporary Internet Files\Content.IE5\2LXSERBY\3274252858_1eb9c33bcb_z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1453304"/>
            <a:ext cx="798513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Freeform 11"/>
          <p:cNvSpPr/>
          <p:nvPr/>
        </p:nvSpPr>
        <p:spPr>
          <a:xfrm rot="213141">
            <a:off x="1114311" y="4115439"/>
            <a:ext cx="3079032" cy="513661"/>
          </a:xfrm>
          <a:custGeom>
            <a:avLst/>
            <a:gdLst>
              <a:gd name="connsiteX0" fmla="*/ 377851 w 1005084"/>
              <a:gd name="connsiteY0" fmla="*/ 400522 h 415642"/>
              <a:gd name="connsiteX1" fmla="*/ 219154 w 1005084"/>
              <a:gd name="connsiteY1" fmla="*/ 370294 h 415642"/>
              <a:gd name="connsiteX2" fmla="*/ 173812 w 1005084"/>
              <a:gd name="connsiteY2" fmla="*/ 347623 h 415642"/>
              <a:gd name="connsiteX3" fmla="*/ 151140 w 1005084"/>
              <a:gd name="connsiteY3" fmla="*/ 340066 h 415642"/>
              <a:gd name="connsiteX4" fmla="*/ 120912 w 1005084"/>
              <a:gd name="connsiteY4" fmla="*/ 324952 h 415642"/>
              <a:gd name="connsiteX5" fmla="*/ 68013 w 1005084"/>
              <a:gd name="connsiteY5" fmla="*/ 309838 h 415642"/>
              <a:gd name="connsiteX6" fmla="*/ 45342 w 1005084"/>
              <a:gd name="connsiteY6" fmla="*/ 302281 h 415642"/>
              <a:gd name="connsiteX7" fmla="*/ 22671 w 1005084"/>
              <a:gd name="connsiteY7" fmla="*/ 287166 h 415642"/>
              <a:gd name="connsiteX8" fmla="*/ 0 w 1005084"/>
              <a:gd name="connsiteY8" fmla="*/ 234267 h 415642"/>
              <a:gd name="connsiteX9" fmla="*/ 7557 w 1005084"/>
              <a:gd name="connsiteY9" fmla="*/ 143583 h 415642"/>
              <a:gd name="connsiteX10" fmla="*/ 52899 w 1005084"/>
              <a:gd name="connsiteY10" fmla="*/ 105798 h 415642"/>
              <a:gd name="connsiteX11" fmla="*/ 75570 w 1005084"/>
              <a:gd name="connsiteY11" fmla="*/ 90684 h 415642"/>
              <a:gd name="connsiteX12" fmla="*/ 128469 w 1005084"/>
              <a:gd name="connsiteY12" fmla="*/ 52899 h 415642"/>
              <a:gd name="connsiteX13" fmla="*/ 204040 w 1005084"/>
              <a:gd name="connsiteY13" fmla="*/ 30228 h 415642"/>
              <a:gd name="connsiteX14" fmla="*/ 256939 w 1005084"/>
              <a:gd name="connsiteY14" fmla="*/ 7557 h 415642"/>
              <a:gd name="connsiteX15" fmla="*/ 317395 w 1005084"/>
              <a:gd name="connsiteY15" fmla="*/ 0 h 415642"/>
              <a:gd name="connsiteX16" fmla="*/ 506321 w 1005084"/>
              <a:gd name="connsiteY16" fmla="*/ 15114 h 415642"/>
              <a:gd name="connsiteX17" fmla="*/ 536549 w 1005084"/>
              <a:gd name="connsiteY17" fmla="*/ 30228 h 415642"/>
              <a:gd name="connsiteX18" fmla="*/ 619676 w 1005084"/>
              <a:gd name="connsiteY18" fmla="*/ 37785 h 415642"/>
              <a:gd name="connsiteX19" fmla="*/ 672575 w 1005084"/>
              <a:gd name="connsiteY19" fmla="*/ 52899 h 415642"/>
              <a:gd name="connsiteX20" fmla="*/ 785931 w 1005084"/>
              <a:gd name="connsiteY20" fmla="*/ 68013 h 415642"/>
              <a:gd name="connsiteX21" fmla="*/ 831273 w 1005084"/>
              <a:gd name="connsiteY21" fmla="*/ 83127 h 415642"/>
              <a:gd name="connsiteX22" fmla="*/ 876615 w 1005084"/>
              <a:gd name="connsiteY22" fmla="*/ 98241 h 415642"/>
              <a:gd name="connsiteX23" fmla="*/ 929514 w 1005084"/>
              <a:gd name="connsiteY23" fmla="*/ 120912 h 415642"/>
              <a:gd name="connsiteX24" fmla="*/ 952185 w 1005084"/>
              <a:gd name="connsiteY24" fmla="*/ 136026 h 415642"/>
              <a:gd name="connsiteX25" fmla="*/ 997527 w 1005084"/>
              <a:gd name="connsiteY25" fmla="*/ 181368 h 415642"/>
              <a:gd name="connsiteX26" fmla="*/ 1005084 w 1005084"/>
              <a:gd name="connsiteY26" fmla="*/ 211596 h 415642"/>
              <a:gd name="connsiteX27" fmla="*/ 997527 w 1005084"/>
              <a:gd name="connsiteY27" fmla="*/ 272052 h 415642"/>
              <a:gd name="connsiteX28" fmla="*/ 982413 w 1005084"/>
              <a:gd name="connsiteY28" fmla="*/ 302281 h 415642"/>
              <a:gd name="connsiteX29" fmla="*/ 967299 w 1005084"/>
              <a:gd name="connsiteY29" fmla="*/ 324952 h 415642"/>
              <a:gd name="connsiteX30" fmla="*/ 869058 w 1005084"/>
              <a:gd name="connsiteY30" fmla="*/ 385408 h 415642"/>
              <a:gd name="connsiteX31" fmla="*/ 831273 w 1005084"/>
              <a:gd name="connsiteY31" fmla="*/ 392965 h 415642"/>
              <a:gd name="connsiteX32" fmla="*/ 801045 w 1005084"/>
              <a:gd name="connsiteY32" fmla="*/ 408079 h 415642"/>
              <a:gd name="connsiteX33" fmla="*/ 770817 w 1005084"/>
              <a:gd name="connsiteY33" fmla="*/ 415636 h 415642"/>
              <a:gd name="connsiteX34" fmla="*/ 400522 w 1005084"/>
              <a:gd name="connsiteY34" fmla="*/ 400522 h 415642"/>
              <a:gd name="connsiteX35" fmla="*/ 362737 w 1005084"/>
              <a:gd name="connsiteY35" fmla="*/ 385408 h 415642"/>
              <a:gd name="connsiteX36" fmla="*/ 272053 w 1005084"/>
              <a:gd name="connsiteY36" fmla="*/ 340066 h 415642"/>
              <a:gd name="connsiteX37" fmla="*/ 241825 w 1005084"/>
              <a:gd name="connsiteY37" fmla="*/ 332509 h 415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05084" h="415642">
                <a:moveTo>
                  <a:pt x="377851" y="400522"/>
                </a:moveTo>
                <a:cubicBezTo>
                  <a:pt x="303078" y="389840"/>
                  <a:pt x="314365" y="392697"/>
                  <a:pt x="219154" y="370294"/>
                </a:cubicBezTo>
                <a:cubicBezTo>
                  <a:pt x="183274" y="361852"/>
                  <a:pt x="208348" y="364890"/>
                  <a:pt x="173812" y="347623"/>
                </a:cubicBezTo>
                <a:cubicBezTo>
                  <a:pt x="166687" y="344061"/>
                  <a:pt x="158462" y="343204"/>
                  <a:pt x="151140" y="340066"/>
                </a:cubicBezTo>
                <a:cubicBezTo>
                  <a:pt x="140786" y="335628"/>
                  <a:pt x="131266" y="329390"/>
                  <a:pt x="120912" y="324952"/>
                </a:cubicBezTo>
                <a:cubicBezTo>
                  <a:pt x="102793" y="317187"/>
                  <a:pt x="87187" y="315316"/>
                  <a:pt x="68013" y="309838"/>
                </a:cubicBezTo>
                <a:cubicBezTo>
                  <a:pt x="60354" y="307650"/>
                  <a:pt x="52899" y="304800"/>
                  <a:pt x="45342" y="302281"/>
                </a:cubicBezTo>
                <a:cubicBezTo>
                  <a:pt x="37785" y="297243"/>
                  <a:pt x="28485" y="294143"/>
                  <a:pt x="22671" y="287166"/>
                </a:cubicBezTo>
                <a:cubicBezTo>
                  <a:pt x="12295" y="274715"/>
                  <a:pt x="5250" y="250017"/>
                  <a:pt x="0" y="234267"/>
                </a:cubicBezTo>
                <a:cubicBezTo>
                  <a:pt x="2519" y="204039"/>
                  <a:pt x="1608" y="173327"/>
                  <a:pt x="7557" y="143583"/>
                </a:cubicBezTo>
                <a:cubicBezTo>
                  <a:pt x="12535" y="118693"/>
                  <a:pt x="34870" y="116100"/>
                  <a:pt x="52899" y="105798"/>
                </a:cubicBezTo>
                <a:cubicBezTo>
                  <a:pt x="60785" y="101292"/>
                  <a:pt x="68179" y="95963"/>
                  <a:pt x="75570" y="90684"/>
                </a:cubicBezTo>
                <a:cubicBezTo>
                  <a:pt x="79441" y="87919"/>
                  <a:pt x="119564" y="56715"/>
                  <a:pt x="128469" y="52899"/>
                </a:cubicBezTo>
                <a:cubicBezTo>
                  <a:pt x="204400" y="20357"/>
                  <a:pt x="102446" y="81025"/>
                  <a:pt x="204040" y="30228"/>
                </a:cubicBezTo>
                <a:cubicBezTo>
                  <a:pt x="218928" y="22784"/>
                  <a:pt x="239466" y="10734"/>
                  <a:pt x="256939" y="7557"/>
                </a:cubicBezTo>
                <a:cubicBezTo>
                  <a:pt x="276920" y="3924"/>
                  <a:pt x="297243" y="2519"/>
                  <a:pt x="317395" y="0"/>
                </a:cubicBezTo>
                <a:cubicBezTo>
                  <a:pt x="380370" y="5038"/>
                  <a:pt x="443737" y="6482"/>
                  <a:pt x="506321" y="15114"/>
                </a:cubicBezTo>
                <a:cubicBezTo>
                  <a:pt x="517481" y="16653"/>
                  <a:pt x="525502" y="28019"/>
                  <a:pt x="536549" y="30228"/>
                </a:cubicBezTo>
                <a:cubicBezTo>
                  <a:pt x="563832" y="35685"/>
                  <a:pt x="591967" y="35266"/>
                  <a:pt x="619676" y="37785"/>
                </a:cubicBezTo>
                <a:cubicBezTo>
                  <a:pt x="639100" y="44260"/>
                  <a:pt x="651699" y="49103"/>
                  <a:pt x="672575" y="52899"/>
                </a:cubicBezTo>
                <a:cubicBezTo>
                  <a:pt x="695521" y="57071"/>
                  <a:pt x="764875" y="65381"/>
                  <a:pt x="785931" y="68013"/>
                </a:cubicBezTo>
                <a:lnTo>
                  <a:pt x="831273" y="83127"/>
                </a:lnTo>
                <a:cubicBezTo>
                  <a:pt x="846387" y="88165"/>
                  <a:pt x="863359" y="89404"/>
                  <a:pt x="876615" y="98241"/>
                </a:cubicBezTo>
                <a:cubicBezTo>
                  <a:pt x="907928" y="119116"/>
                  <a:pt x="890475" y="111152"/>
                  <a:pt x="929514" y="120912"/>
                </a:cubicBezTo>
                <a:cubicBezTo>
                  <a:pt x="937071" y="125950"/>
                  <a:pt x="945397" y="129992"/>
                  <a:pt x="952185" y="136026"/>
                </a:cubicBezTo>
                <a:cubicBezTo>
                  <a:pt x="968160" y="150226"/>
                  <a:pt x="997527" y="181368"/>
                  <a:pt x="997527" y="181368"/>
                </a:cubicBezTo>
                <a:cubicBezTo>
                  <a:pt x="1000046" y="191444"/>
                  <a:pt x="1005084" y="201210"/>
                  <a:pt x="1005084" y="211596"/>
                </a:cubicBezTo>
                <a:cubicBezTo>
                  <a:pt x="1005084" y="231905"/>
                  <a:pt x="1002453" y="252350"/>
                  <a:pt x="997527" y="272052"/>
                </a:cubicBezTo>
                <a:cubicBezTo>
                  <a:pt x="994795" y="282981"/>
                  <a:pt x="988002" y="292500"/>
                  <a:pt x="982413" y="302281"/>
                </a:cubicBezTo>
                <a:cubicBezTo>
                  <a:pt x="977907" y="310167"/>
                  <a:pt x="974050" y="318876"/>
                  <a:pt x="967299" y="324952"/>
                </a:cubicBezTo>
                <a:cubicBezTo>
                  <a:pt x="932751" y="356046"/>
                  <a:pt x="910436" y="372995"/>
                  <a:pt x="869058" y="385408"/>
                </a:cubicBezTo>
                <a:cubicBezTo>
                  <a:pt x="856755" y="389099"/>
                  <a:pt x="843868" y="390446"/>
                  <a:pt x="831273" y="392965"/>
                </a:cubicBezTo>
                <a:cubicBezTo>
                  <a:pt x="821197" y="398003"/>
                  <a:pt x="811593" y="404123"/>
                  <a:pt x="801045" y="408079"/>
                </a:cubicBezTo>
                <a:cubicBezTo>
                  <a:pt x="791320" y="411726"/>
                  <a:pt x="781201" y="415832"/>
                  <a:pt x="770817" y="415636"/>
                </a:cubicBezTo>
                <a:cubicBezTo>
                  <a:pt x="647305" y="413306"/>
                  <a:pt x="523954" y="405560"/>
                  <a:pt x="400522" y="400522"/>
                </a:cubicBezTo>
                <a:cubicBezTo>
                  <a:pt x="387927" y="395484"/>
                  <a:pt x="374870" y="391475"/>
                  <a:pt x="362737" y="385408"/>
                </a:cubicBezTo>
                <a:cubicBezTo>
                  <a:pt x="278062" y="343070"/>
                  <a:pt x="342052" y="366316"/>
                  <a:pt x="272053" y="340066"/>
                </a:cubicBezTo>
                <a:cubicBezTo>
                  <a:pt x="249777" y="331712"/>
                  <a:pt x="256467" y="332509"/>
                  <a:pt x="241825" y="332509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3423551" y="4648200"/>
            <a:ext cx="385189" cy="801106"/>
          </a:xfrm>
          <a:custGeom>
            <a:avLst/>
            <a:gdLst>
              <a:gd name="connsiteX0" fmla="*/ 0 w 377851"/>
              <a:gd name="connsiteY0" fmla="*/ 0 h 801106"/>
              <a:gd name="connsiteX1" fmla="*/ 68013 w 377851"/>
              <a:gd name="connsiteY1" fmla="*/ 173812 h 801106"/>
              <a:gd name="connsiteX2" fmla="*/ 83128 w 377851"/>
              <a:gd name="connsiteY2" fmla="*/ 211597 h 801106"/>
              <a:gd name="connsiteX3" fmla="*/ 90685 w 377851"/>
              <a:gd name="connsiteY3" fmla="*/ 234268 h 801106"/>
              <a:gd name="connsiteX4" fmla="*/ 113356 w 377851"/>
              <a:gd name="connsiteY4" fmla="*/ 279610 h 801106"/>
              <a:gd name="connsiteX5" fmla="*/ 136027 w 377851"/>
              <a:gd name="connsiteY5" fmla="*/ 317395 h 801106"/>
              <a:gd name="connsiteX6" fmla="*/ 158698 w 377851"/>
              <a:gd name="connsiteY6" fmla="*/ 408080 h 801106"/>
              <a:gd name="connsiteX7" fmla="*/ 173812 w 377851"/>
              <a:gd name="connsiteY7" fmla="*/ 445865 h 801106"/>
              <a:gd name="connsiteX8" fmla="*/ 204040 w 377851"/>
              <a:gd name="connsiteY8" fmla="*/ 513878 h 801106"/>
              <a:gd name="connsiteX9" fmla="*/ 226711 w 377851"/>
              <a:gd name="connsiteY9" fmla="*/ 536549 h 801106"/>
              <a:gd name="connsiteX10" fmla="*/ 234268 w 377851"/>
              <a:gd name="connsiteY10" fmla="*/ 559220 h 801106"/>
              <a:gd name="connsiteX11" fmla="*/ 279610 w 377851"/>
              <a:gd name="connsiteY11" fmla="*/ 619676 h 801106"/>
              <a:gd name="connsiteX12" fmla="*/ 287167 w 377851"/>
              <a:gd name="connsiteY12" fmla="*/ 649905 h 801106"/>
              <a:gd name="connsiteX13" fmla="*/ 309838 w 377851"/>
              <a:gd name="connsiteY13" fmla="*/ 672576 h 801106"/>
              <a:gd name="connsiteX14" fmla="*/ 332509 w 377851"/>
              <a:gd name="connsiteY14" fmla="*/ 710361 h 801106"/>
              <a:gd name="connsiteX15" fmla="*/ 347623 w 377851"/>
              <a:gd name="connsiteY15" fmla="*/ 733032 h 801106"/>
              <a:gd name="connsiteX16" fmla="*/ 362737 w 377851"/>
              <a:gd name="connsiteY16" fmla="*/ 778374 h 801106"/>
              <a:gd name="connsiteX17" fmla="*/ 377851 w 377851"/>
              <a:gd name="connsiteY17" fmla="*/ 801045 h 801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77851" h="801106">
                <a:moveTo>
                  <a:pt x="0" y="0"/>
                </a:moveTo>
                <a:cubicBezTo>
                  <a:pt x="17602" y="88014"/>
                  <a:pt x="1125" y="19971"/>
                  <a:pt x="68013" y="173812"/>
                </a:cubicBezTo>
                <a:cubicBezTo>
                  <a:pt x="73422" y="186252"/>
                  <a:pt x="78365" y="198895"/>
                  <a:pt x="83128" y="211597"/>
                </a:cubicBezTo>
                <a:cubicBezTo>
                  <a:pt x="85925" y="219056"/>
                  <a:pt x="87450" y="226989"/>
                  <a:pt x="90685" y="234268"/>
                </a:cubicBezTo>
                <a:cubicBezTo>
                  <a:pt x="97548" y="249710"/>
                  <a:pt x="105264" y="264775"/>
                  <a:pt x="113356" y="279610"/>
                </a:cubicBezTo>
                <a:cubicBezTo>
                  <a:pt x="120389" y="292505"/>
                  <a:pt x="129949" y="304023"/>
                  <a:pt x="136027" y="317395"/>
                </a:cubicBezTo>
                <a:cubicBezTo>
                  <a:pt x="161932" y="374387"/>
                  <a:pt x="142803" y="349799"/>
                  <a:pt x="158698" y="408080"/>
                </a:cubicBezTo>
                <a:cubicBezTo>
                  <a:pt x="162267" y="421167"/>
                  <a:pt x="169049" y="433163"/>
                  <a:pt x="173812" y="445865"/>
                </a:cubicBezTo>
                <a:cubicBezTo>
                  <a:pt x="185099" y="475962"/>
                  <a:pt x="181231" y="479664"/>
                  <a:pt x="204040" y="513878"/>
                </a:cubicBezTo>
                <a:cubicBezTo>
                  <a:pt x="209968" y="522770"/>
                  <a:pt x="219154" y="528992"/>
                  <a:pt x="226711" y="536549"/>
                </a:cubicBezTo>
                <a:cubicBezTo>
                  <a:pt x="229230" y="544106"/>
                  <a:pt x="229991" y="552500"/>
                  <a:pt x="234268" y="559220"/>
                </a:cubicBezTo>
                <a:cubicBezTo>
                  <a:pt x="247792" y="580472"/>
                  <a:pt x="279610" y="619676"/>
                  <a:pt x="279610" y="619676"/>
                </a:cubicBezTo>
                <a:cubicBezTo>
                  <a:pt x="282129" y="629752"/>
                  <a:pt x="282014" y="640887"/>
                  <a:pt x="287167" y="649905"/>
                </a:cubicBezTo>
                <a:cubicBezTo>
                  <a:pt x="292469" y="659184"/>
                  <a:pt x="303426" y="664026"/>
                  <a:pt x="309838" y="672576"/>
                </a:cubicBezTo>
                <a:cubicBezTo>
                  <a:pt x="318651" y="684327"/>
                  <a:pt x="324724" y="697905"/>
                  <a:pt x="332509" y="710361"/>
                </a:cubicBezTo>
                <a:cubicBezTo>
                  <a:pt x="337323" y="718063"/>
                  <a:pt x="343934" y="724732"/>
                  <a:pt x="347623" y="733032"/>
                </a:cubicBezTo>
                <a:cubicBezTo>
                  <a:pt x="354093" y="747590"/>
                  <a:pt x="357699" y="763260"/>
                  <a:pt x="362737" y="778374"/>
                </a:cubicBezTo>
                <a:cubicBezTo>
                  <a:pt x="371091" y="803435"/>
                  <a:pt x="362328" y="801045"/>
                  <a:pt x="377851" y="801045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468988" y="5457493"/>
            <a:ext cx="36938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about k-</a:t>
            </a:r>
            <a:r>
              <a:rPr lang="en-US" dirty="0" err="1" smtClean="0"/>
              <a:t>subgraphs</a:t>
            </a:r>
            <a:r>
              <a:rPr lang="en-US" dirty="0" smtClean="0"/>
              <a:t> that don’t correspond to any assignment?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3455028" y="5187950"/>
            <a:ext cx="419100" cy="280793"/>
          </a:xfrm>
          <a:custGeom>
            <a:avLst/>
            <a:gdLst>
              <a:gd name="connsiteX0" fmla="*/ 0 w 419100"/>
              <a:gd name="connsiteY0" fmla="*/ 127000 h 280793"/>
              <a:gd name="connsiteX1" fmla="*/ 31750 w 419100"/>
              <a:gd name="connsiteY1" fmla="*/ 158750 h 280793"/>
              <a:gd name="connsiteX2" fmla="*/ 152400 w 419100"/>
              <a:gd name="connsiteY2" fmla="*/ 171450 h 280793"/>
              <a:gd name="connsiteX3" fmla="*/ 209550 w 419100"/>
              <a:gd name="connsiteY3" fmla="*/ 184150 h 280793"/>
              <a:gd name="connsiteX4" fmla="*/ 215900 w 419100"/>
              <a:gd name="connsiteY4" fmla="*/ 203200 h 280793"/>
              <a:gd name="connsiteX5" fmla="*/ 234950 w 419100"/>
              <a:gd name="connsiteY5" fmla="*/ 215900 h 280793"/>
              <a:gd name="connsiteX6" fmla="*/ 342900 w 419100"/>
              <a:gd name="connsiteY6" fmla="*/ 228600 h 280793"/>
              <a:gd name="connsiteX7" fmla="*/ 368300 w 419100"/>
              <a:gd name="connsiteY7" fmla="*/ 279400 h 280793"/>
              <a:gd name="connsiteX8" fmla="*/ 361950 w 419100"/>
              <a:gd name="connsiteY8" fmla="*/ 260350 h 280793"/>
              <a:gd name="connsiteX9" fmla="*/ 355600 w 419100"/>
              <a:gd name="connsiteY9" fmla="*/ 228600 h 280793"/>
              <a:gd name="connsiteX10" fmla="*/ 368300 w 419100"/>
              <a:gd name="connsiteY10" fmla="*/ 120650 h 280793"/>
              <a:gd name="connsiteX11" fmla="*/ 381000 w 419100"/>
              <a:gd name="connsiteY11" fmla="*/ 101600 h 280793"/>
              <a:gd name="connsiteX12" fmla="*/ 387350 w 419100"/>
              <a:gd name="connsiteY12" fmla="*/ 76200 h 280793"/>
              <a:gd name="connsiteX13" fmla="*/ 400050 w 419100"/>
              <a:gd name="connsiteY13" fmla="*/ 38100 h 280793"/>
              <a:gd name="connsiteX14" fmla="*/ 406400 w 419100"/>
              <a:gd name="connsiteY14" fmla="*/ 12700 h 280793"/>
              <a:gd name="connsiteX15" fmla="*/ 419100 w 419100"/>
              <a:gd name="connsiteY15" fmla="*/ 0 h 280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19100" h="280793">
                <a:moveTo>
                  <a:pt x="0" y="127000"/>
                </a:moveTo>
                <a:cubicBezTo>
                  <a:pt x="10583" y="137583"/>
                  <a:pt x="17382" y="154559"/>
                  <a:pt x="31750" y="158750"/>
                </a:cubicBezTo>
                <a:cubicBezTo>
                  <a:pt x="70571" y="170073"/>
                  <a:pt x="112249" y="166632"/>
                  <a:pt x="152400" y="171450"/>
                </a:cubicBezTo>
                <a:cubicBezTo>
                  <a:pt x="187324" y="175641"/>
                  <a:pt x="183369" y="175423"/>
                  <a:pt x="209550" y="184150"/>
                </a:cubicBezTo>
                <a:cubicBezTo>
                  <a:pt x="211667" y="190500"/>
                  <a:pt x="211719" y="197973"/>
                  <a:pt x="215900" y="203200"/>
                </a:cubicBezTo>
                <a:cubicBezTo>
                  <a:pt x="220668" y="209159"/>
                  <a:pt x="227935" y="212894"/>
                  <a:pt x="234950" y="215900"/>
                </a:cubicBezTo>
                <a:cubicBezTo>
                  <a:pt x="260629" y="226905"/>
                  <a:pt x="335432" y="228026"/>
                  <a:pt x="342900" y="228600"/>
                </a:cubicBezTo>
                <a:cubicBezTo>
                  <a:pt x="368155" y="245437"/>
                  <a:pt x="368300" y="238842"/>
                  <a:pt x="368300" y="279400"/>
                </a:cubicBezTo>
                <a:cubicBezTo>
                  <a:pt x="368300" y="286093"/>
                  <a:pt x="363573" y="266844"/>
                  <a:pt x="361950" y="260350"/>
                </a:cubicBezTo>
                <a:cubicBezTo>
                  <a:pt x="359332" y="249879"/>
                  <a:pt x="357717" y="239183"/>
                  <a:pt x="355600" y="228600"/>
                </a:cubicBezTo>
                <a:cubicBezTo>
                  <a:pt x="356603" y="214553"/>
                  <a:pt x="353867" y="149515"/>
                  <a:pt x="368300" y="120650"/>
                </a:cubicBezTo>
                <a:cubicBezTo>
                  <a:pt x="371713" y="113824"/>
                  <a:pt x="376767" y="107950"/>
                  <a:pt x="381000" y="101600"/>
                </a:cubicBezTo>
                <a:cubicBezTo>
                  <a:pt x="383117" y="93133"/>
                  <a:pt x="384842" y="84559"/>
                  <a:pt x="387350" y="76200"/>
                </a:cubicBezTo>
                <a:cubicBezTo>
                  <a:pt x="391197" y="63378"/>
                  <a:pt x="396803" y="51087"/>
                  <a:pt x="400050" y="38100"/>
                </a:cubicBezTo>
                <a:cubicBezTo>
                  <a:pt x="402167" y="29633"/>
                  <a:pt x="402497" y="20506"/>
                  <a:pt x="406400" y="12700"/>
                </a:cubicBezTo>
                <a:cubicBezTo>
                  <a:pt x="409077" y="7345"/>
                  <a:pt x="414867" y="4233"/>
                  <a:pt x="419100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Not so simple…</a:t>
            </a:r>
            <a:endParaRPr lang="en-US" dirty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dirty="0" smtClean="0"/>
              <a:t>“Typically” birthday repetition is easy </a:t>
            </a:r>
            <a:r>
              <a:rPr lang="en-US" dirty="0" smtClean="0">
                <a:sym typeface="Wingdings" pitchFamily="2" charset="2"/>
              </a:rPr>
              <a:t></a:t>
            </a:r>
            <a:endParaRPr lang="en-US" dirty="0" smtClean="0"/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dirty="0" smtClean="0"/>
              <a:t>Queries to Alice and Bob are independent.</a:t>
            </a:r>
          </a:p>
          <a:p>
            <a:pPr lvl="1" eaLnBrk="1" hangingPunct="1">
              <a:buFont typeface="Arial" charset="0"/>
              <a:buChar char="•"/>
              <a:defRPr/>
            </a:pPr>
            <a:endParaRPr lang="en-US" dirty="0"/>
          </a:p>
          <a:p>
            <a:pPr eaLnBrk="1" hangingPunct="1">
              <a:buFont typeface="Arial" charset="0"/>
              <a:buChar char="•"/>
              <a:defRPr/>
            </a:pPr>
            <a:r>
              <a:rPr lang="en-US" dirty="0" smtClean="0"/>
              <a:t>More subtle for Densest k-</a:t>
            </a:r>
            <a:r>
              <a:rPr lang="en-US" dirty="0" err="1" smtClean="0"/>
              <a:t>Subgraph</a:t>
            </a:r>
            <a:r>
              <a:rPr lang="en-US" dirty="0" smtClean="0"/>
              <a:t>…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dirty="0" smtClean="0"/>
              <a:t>Very simple problem – hard to enforce structure</a:t>
            </a:r>
          </a:p>
          <a:p>
            <a:pPr lvl="2" eaLnBrk="1" hangingPunct="1">
              <a:buFont typeface="Arial" charset="0"/>
              <a:buChar char="•"/>
              <a:defRPr/>
            </a:pPr>
            <a:r>
              <a:rPr lang="en-US" dirty="0" smtClean="0"/>
              <a:t>we only know that the </a:t>
            </a:r>
            <a:r>
              <a:rPr lang="en-US" dirty="0" err="1" smtClean="0"/>
              <a:t>subgraph</a:t>
            </a:r>
            <a:r>
              <a:rPr lang="en-US" dirty="0" smtClean="0"/>
              <a:t> is large + dense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dirty="0" smtClean="0"/>
              <a:t>“like proving a parallel repetition theorem,</a:t>
            </a:r>
            <a:br>
              <a:rPr lang="en-US" dirty="0" smtClean="0"/>
            </a:br>
            <a:r>
              <a:rPr lang="en-US" dirty="0" smtClean="0"/>
              <a:t>when Alice and Bob choose which queries to answer”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dirty="0" smtClean="0"/>
              <a:t>If it were easy, we would get hardness for den(S)=1 </a:t>
            </a:r>
            <a:r>
              <a:rPr lang="en-US" dirty="0" err="1" smtClean="0"/>
              <a:t>vs</a:t>
            </a:r>
            <a:r>
              <a:rPr lang="en-US" dirty="0" smtClean="0"/>
              <a:t> den(S)=</a:t>
            </a:r>
            <a:r>
              <a:rPr lang="el-GR" dirty="0" smtClean="0"/>
              <a:t>δ</a:t>
            </a:r>
            <a:endParaRPr lang="en-US" dirty="0" smtClean="0"/>
          </a:p>
          <a:p>
            <a:pPr marL="274637" lvl="1" indent="0" eaLnBrk="1" hangingPunct="1">
              <a:buFont typeface="Arial" charset="0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So what can we do?</a:t>
            </a:r>
            <a:endParaRPr lang="en-US" dirty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“Typically” birthday repetition is easy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  <a:sym typeface="Wingdings" pitchFamily="2" charset="2"/>
              </a:rPr>
              <a:t>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Queries to Alice and Bob are independent.</a:t>
            </a:r>
          </a:p>
          <a:p>
            <a:pPr lvl="1" eaLnBrk="1" hangingPunct="1">
              <a:buFont typeface="Arial" charset="0"/>
              <a:buChar char="•"/>
              <a:defRPr/>
            </a:pPr>
            <a:endParaRPr lang="en-US" dirty="0">
              <a:solidFill>
                <a:schemeClr val="bg1">
                  <a:lumMod val="75000"/>
                </a:schemeClr>
              </a:solidFill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More subtle for Densest k-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Subgraph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…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Very simple problem – hard to enforce structure</a:t>
            </a:r>
          </a:p>
          <a:p>
            <a:pPr lvl="2" eaLnBrk="1" hangingPunct="1">
              <a:buFont typeface="Arial" charset="0"/>
              <a:buChar char="•"/>
              <a:defRPr/>
            </a:pPr>
            <a:r>
              <a:rPr lang="en-US" dirty="0" smtClean="0"/>
              <a:t>we only know that the </a:t>
            </a:r>
            <a:r>
              <a:rPr lang="en-US" dirty="0" err="1" smtClean="0"/>
              <a:t>subgraph</a:t>
            </a:r>
            <a:r>
              <a:rPr lang="en-US" dirty="0" smtClean="0"/>
              <a:t> is large + dense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“like proving a parallel repetition theorem,</a:t>
            </a:r>
            <a:br>
              <a:rPr lang="en-US" dirty="0" smtClean="0">
                <a:solidFill>
                  <a:schemeClr val="bg1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when Alice and Bob choose which queries to answer”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If it were easy, we would get hardness for den(S)=1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vs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den(S)=</a:t>
            </a:r>
            <a:r>
              <a:rPr lang="el-GR" dirty="0" smtClean="0">
                <a:solidFill>
                  <a:schemeClr val="bg1">
                    <a:lumMod val="75000"/>
                  </a:schemeClr>
                </a:solidFill>
              </a:rPr>
              <a:t>δ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274637" lvl="1" indent="0" eaLnBrk="1" hangingPunct="1">
              <a:buFont typeface="Arial" charset="0"/>
              <a:buNone/>
              <a:defRPr/>
            </a:pP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Analysis in 1 slide: “counting entropy”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533400" y="1766888"/>
            <a:ext cx="2406650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200" dirty="0"/>
              <a:t>G</a:t>
            </a:r>
          </a:p>
        </p:txBody>
      </p:sp>
      <p:sp>
        <p:nvSpPr>
          <p:cNvPr id="4" name="Oval 3"/>
          <p:cNvSpPr/>
          <p:nvPr/>
        </p:nvSpPr>
        <p:spPr>
          <a:xfrm>
            <a:off x="1758950" y="1936750"/>
            <a:ext cx="1066800" cy="8826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200" dirty="0"/>
              <a:t>|S|</a:t>
            </a:r>
            <a:r>
              <a:rPr lang="en-GB" sz="2200" dirty="0"/>
              <a:t>=</a:t>
            </a:r>
            <a:r>
              <a:rPr lang="en-US" sz="2200" dirty="0"/>
              <a:t>k</a:t>
            </a:r>
          </a:p>
        </p:txBody>
      </p:sp>
      <p:cxnSp>
        <p:nvCxnSpPr>
          <p:cNvPr id="5" name="Curved Connector 4"/>
          <p:cNvCxnSpPr/>
          <p:nvPr/>
        </p:nvCxnSpPr>
        <p:spPr>
          <a:xfrm flipV="1">
            <a:off x="2667000" y="1936750"/>
            <a:ext cx="1676400" cy="668338"/>
          </a:xfrm>
          <a:prstGeom prst="curvedConnector3">
            <a:avLst>
              <a:gd name="adj1" fmla="val 42208"/>
            </a:avLst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437023" y="1752600"/>
            <a:ext cx="4059125" cy="943976"/>
          </a:xfrm>
          <a:prstGeom prst="rect">
            <a:avLst/>
          </a:prstGeom>
          <a:blipFill rotWithShape="1">
            <a:blip r:embed="rId2"/>
            <a:stretch>
              <a:fillRect l="-1351" t="-3247" r="-901" b="-9740"/>
            </a:stretch>
          </a:blipFill>
        </p:spPr>
        <p:txBody>
          <a:bodyPr/>
          <a:lstStyle/>
          <a:p>
            <a:pPr eaLnBrk="1" hangingPunct="1">
              <a:defRPr/>
            </a:pPr>
            <a:r>
              <a:rPr lang="en-US">
                <a:noFill/>
              </a:rPr>
              <a:t> 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4813300" y="2797175"/>
            <a:ext cx="1281113" cy="962025"/>
          </a:xfrm>
          <a:prstGeom prst="straightConnector1">
            <a:avLst/>
          </a:prstGeom>
          <a:ln w="635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246813" y="2819400"/>
            <a:ext cx="1068387" cy="939800"/>
          </a:xfrm>
          <a:prstGeom prst="straightConnector1">
            <a:avLst/>
          </a:prstGeom>
          <a:ln w="635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038600" y="3800475"/>
            <a:ext cx="1239838" cy="71596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dirty="0"/>
              <a:t>choice of </a:t>
            </a:r>
            <a:br>
              <a:rPr lang="en-US" dirty="0"/>
            </a:br>
            <a:r>
              <a:rPr lang="en-US" dirty="0"/>
              <a:t>variables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546850" y="3800475"/>
            <a:ext cx="1536700" cy="71596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dirty="0"/>
              <a:t>choice of </a:t>
            </a:r>
            <a:br>
              <a:rPr lang="en-US" dirty="0"/>
            </a:br>
            <a:r>
              <a:rPr lang="en-US" dirty="0"/>
              <a:t>assignments</a:t>
            </a:r>
          </a:p>
        </p:txBody>
      </p:sp>
      <p:sp>
        <p:nvSpPr>
          <p:cNvPr id="22" name="Oval 2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367332" y="4800599"/>
            <a:ext cx="5092521" cy="908864"/>
          </a:xfrm>
          <a:prstGeom prst="ellipse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 eaLnBrk="1" hangingPunct="1">
              <a:defRPr/>
            </a:pPr>
            <a:r>
              <a:rPr lang="en-US">
                <a:noFill/>
              </a:rPr>
              <a:t> </a:t>
            </a:r>
          </a:p>
        </p:txBody>
      </p:sp>
      <p:cxnSp>
        <p:nvCxnSpPr>
          <p:cNvPr id="24" name="Curved Connector 23"/>
          <p:cNvCxnSpPr/>
          <p:nvPr/>
        </p:nvCxnSpPr>
        <p:spPr>
          <a:xfrm rot="16200000" flipV="1">
            <a:off x="4286251" y="4667250"/>
            <a:ext cx="893762" cy="592137"/>
          </a:xfrm>
          <a:prstGeom prst="curvedConnector3">
            <a:avLst>
              <a:gd name="adj1" fmla="val 50000"/>
            </a:avLst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2446338" y="4343400"/>
            <a:ext cx="1592262" cy="1303338"/>
          </a:xfrm>
          <a:prstGeom prst="straightConnector1">
            <a:avLst/>
          </a:prstGeom>
          <a:ln w="635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1384300" y="5689600"/>
            <a:ext cx="1812925" cy="714375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dirty="0"/>
              <a:t>many </a:t>
            </a:r>
            <a:br>
              <a:rPr lang="en-US" dirty="0"/>
            </a:br>
            <a:r>
              <a:rPr lang="en-US" dirty="0"/>
              <a:t>CSP violations!</a:t>
            </a:r>
          </a:p>
        </p:txBody>
      </p:sp>
      <p:cxnSp>
        <p:nvCxnSpPr>
          <p:cNvPr id="41" name="Straight Arrow Connector 40"/>
          <p:cNvCxnSpPr>
            <a:endCxn id="39" idx="3"/>
          </p:cNvCxnSpPr>
          <p:nvPr/>
        </p:nvCxnSpPr>
        <p:spPr>
          <a:xfrm flipH="1">
            <a:off x="3197225" y="5646738"/>
            <a:ext cx="1535113" cy="400050"/>
          </a:xfrm>
          <a:prstGeom prst="straightConnector1">
            <a:avLst/>
          </a:prstGeom>
          <a:ln w="635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8083550" y="3962400"/>
            <a:ext cx="920750" cy="2028825"/>
          </a:xfrm>
          <a:prstGeom prst="straightConnector1">
            <a:avLst/>
          </a:prstGeom>
          <a:ln w="635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861175" y="5991225"/>
            <a:ext cx="2143125" cy="714375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dirty="0"/>
              <a:t>many consistency</a:t>
            </a:r>
            <a:br>
              <a:rPr lang="en-US" dirty="0"/>
            </a:br>
            <a:r>
              <a:rPr lang="en-US" dirty="0"/>
              <a:t>violations!</a:t>
            </a:r>
          </a:p>
        </p:txBody>
      </p:sp>
      <p:cxnSp>
        <p:nvCxnSpPr>
          <p:cNvPr id="51" name="Straight Arrow Connector 50"/>
          <p:cNvCxnSpPr>
            <a:endCxn id="45" idx="0"/>
          </p:cNvCxnSpPr>
          <p:nvPr/>
        </p:nvCxnSpPr>
        <p:spPr>
          <a:xfrm>
            <a:off x="7162800" y="5689600"/>
            <a:ext cx="769938" cy="301625"/>
          </a:xfrm>
          <a:prstGeom prst="straightConnector1">
            <a:avLst/>
          </a:prstGeom>
          <a:ln w="635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Freeform 54"/>
          <p:cNvSpPr/>
          <p:nvPr/>
        </p:nvSpPr>
        <p:spPr>
          <a:xfrm>
            <a:off x="5062538" y="4168775"/>
            <a:ext cx="1468437" cy="1230313"/>
          </a:xfrm>
          <a:custGeom>
            <a:avLst/>
            <a:gdLst>
              <a:gd name="connsiteX0" fmla="*/ 0 w 1469572"/>
              <a:gd name="connsiteY0" fmla="*/ 1230085 h 1230085"/>
              <a:gd name="connsiteX1" fmla="*/ 272143 w 1469572"/>
              <a:gd name="connsiteY1" fmla="*/ 489857 h 1230085"/>
              <a:gd name="connsiteX2" fmla="*/ 1469572 w 1469572"/>
              <a:gd name="connsiteY2" fmla="*/ 0 h 1230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69572" h="1230085">
                <a:moveTo>
                  <a:pt x="0" y="1230085"/>
                </a:moveTo>
                <a:cubicBezTo>
                  <a:pt x="13607" y="962478"/>
                  <a:pt x="27214" y="694871"/>
                  <a:pt x="272143" y="489857"/>
                </a:cubicBezTo>
                <a:cubicBezTo>
                  <a:pt x="517072" y="284843"/>
                  <a:pt x="993322" y="142421"/>
                  <a:pt x="1469572" y="0"/>
                </a:cubicBezTo>
              </a:path>
            </a:pathLst>
          </a:custGeom>
          <a:ln w="508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3241675" y="6348413"/>
            <a:ext cx="1195388" cy="280987"/>
          </a:xfrm>
          <a:prstGeom prst="straightConnector1">
            <a:avLst/>
          </a:prstGeom>
          <a:ln w="635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45" idx="1"/>
          </p:cNvCxnSpPr>
          <p:nvPr/>
        </p:nvCxnSpPr>
        <p:spPr>
          <a:xfrm flipH="1">
            <a:off x="5632450" y="6348413"/>
            <a:ext cx="1228725" cy="280987"/>
          </a:xfrm>
          <a:prstGeom prst="straightConnector1">
            <a:avLst/>
          </a:prstGeom>
          <a:ln w="635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4343400" y="6134100"/>
            <a:ext cx="1289050" cy="714375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/>
          <a:lstStyle/>
          <a:p>
            <a:pPr algn="ctr" eaLnBrk="1" hangingPunct="1">
              <a:defRPr/>
            </a:pPr>
            <a:r>
              <a:rPr lang="en-US" dirty="0"/>
              <a:t>low density,</a:t>
            </a:r>
            <a:br>
              <a:rPr lang="en-US" dirty="0"/>
            </a:br>
            <a:r>
              <a:rPr lang="en-US" dirty="0"/>
              <a:t>QED!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9" grpId="0" animBg="1"/>
      <p:bldP spid="21" grpId="0" animBg="1"/>
      <p:bldP spid="39" grpId="0" animBg="1"/>
      <p:bldP spid="45" grpId="0" animBg="1"/>
      <p:bldP spid="6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Open problems</a:t>
            </a:r>
            <a:endParaRPr lang="en-US" dirty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“</a:t>
            </a:r>
            <a:r>
              <a:rPr lang="en-US" altLang="en-US" dirty="0" err="1" smtClean="0"/>
              <a:t>Warmup</a:t>
            </a:r>
            <a:r>
              <a:rPr lang="en-US" altLang="en-US" dirty="0" smtClean="0"/>
              <a:t>”: same result for Densest k-Bi-</a:t>
            </a:r>
            <a:r>
              <a:rPr lang="en-US" altLang="en-US" dirty="0" err="1" smtClean="0"/>
              <a:t>Subgraph</a:t>
            </a:r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Den(S)=1 </a:t>
            </a:r>
            <a:r>
              <a:rPr lang="en-US" altLang="en-US" dirty="0" err="1" smtClean="0"/>
              <a:t>vs</a:t>
            </a:r>
            <a:r>
              <a:rPr lang="en-US" altLang="en-US" dirty="0" smtClean="0"/>
              <a:t> den(S)=</a:t>
            </a:r>
            <a:r>
              <a:rPr lang="el-GR" altLang="en-US" dirty="0" smtClean="0"/>
              <a:t>δ</a:t>
            </a:r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Stronger (NP?) hardness for “sparse </a:t>
            </a:r>
            <a:r>
              <a:rPr lang="en-US" altLang="en-US" dirty="0" err="1" smtClean="0"/>
              <a:t>vs</a:t>
            </a:r>
            <a:r>
              <a:rPr lang="en-US" altLang="en-US" dirty="0" smtClean="0"/>
              <a:t> very sparse”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 smtClean="0"/>
              <a:t>Fixed parameter (k) tractability?</a:t>
            </a:r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 confession…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52896686"/>
                  </p:ext>
                </p:extLst>
              </p:nvPr>
            </p:nvGraphicFramePr>
            <p:xfrm>
              <a:off x="409346" y="1828800"/>
              <a:ext cx="8429854" cy="3309518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4214927"/>
                    <a:gridCol w="4214927"/>
                  </a:tblGrid>
                  <a:tr h="43756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300" dirty="0" smtClean="0">
                              <a:solidFill>
                                <a:srgbClr val="0006F2"/>
                              </a:solidFill>
                            </a:rPr>
                            <a:t>rest of workshop</a:t>
                          </a:r>
                          <a:endParaRPr lang="en-US" sz="2300" dirty="0">
                            <a:solidFill>
                              <a:srgbClr val="0006F2"/>
                            </a:solidFill>
                          </a:endParaRPr>
                        </a:p>
                      </a:txBody>
                      <a:tcPr marL="119126" marR="119126" marT="59563" marB="59563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300" dirty="0" smtClean="0">
                              <a:solidFill>
                                <a:srgbClr val="0006F2"/>
                              </a:solidFill>
                            </a:rPr>
                            <a:t>this talk</a:t>
                          </a:r>
                          <a:endParaRPr lang="en-US" sz="2300" dirty="0">
                            <a:solidFill>
                              <a:srgbClr val="0006F2"/>
                            </a:solidFill>
                          </a:endParaRPr>
                        </a:p>
                      </a:txBody>
                      <a:tcPr marL="119126" marR="119126" marT="59563" marB="59563"/>
                    </a:tc>
                  </a:tr>
                  <a:tr h="264608">
                    <a:tc>
                      <a:txBody>
                        <a:bodyPr/>
                        <a:lstStyle/>
                        <a:p>
                          <a:pPr algn="ctr"/>
                          <a:endParaRPr lang="en-US" sz="800" dirty="0"/>
                        </a:p>
                      </a:txBody>
                      <a:tcPr marL="119126" marR="119126" marT="59563" marB="59563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800" dirty="0"/>
                        </a:p>
                      </a:txBody>
                      <a:tcPr marL="119126" marR="119126" marT="59563" marB="59563"/>
                    </a:tc>
                  </a:tr>
                  <a:tr h="77875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300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300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23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2300" dirty="0" smtClean="0"/>
                            <a:t> vs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300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300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2300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endParaRPr lang="en-US" sz="2300" dirty="0"/>
                        </a:p>
                      </a:txBody>
                      <a:tcPr marL="119126" marR="119126" marT="59563" marB="59563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300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300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2300" b="0" i="1" smtClean="0">
                                      <a:latin typeface="Cambria Math"/>
                                    </a:rPr>
                                    <m:t>𝑂</m:t>
                                  </m:r>
                                  <m:r>
                                    <a:rPr lang="en-US" sz="2300" b="0" i="1" smtClean="0">
                                      <a:latin typeface="Cambria Math"/>
                                    </a:rPr>
                                    <m:t>(1)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2300" dirty="0" smtClean="0"/>
                            <a:t> vs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300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300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sz="2300" b="0" i="0" smtClean="0">
                                      <a:latin typeface="Cambria Math"/>
                                    </a:rPr>
                                    <m:t>log</m:t>
                                  </m:r>
                                  <m:r>
                                    <a:rPr lang="en-US" sz="2300" b="0" i="1" smtClean="0">
                                      <a:latin typeface="Cambria Math"/>
                                    </a:rPr>
                                    <m:t>⁡(</m:t>
                                  </m:r>
                                  <m:r>
                                    <a:rPr lang="en-US" sz="2300" b="0" i="1" smtClean="0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sz="2300" b="0" i="1" smtClean="0">
                                      <a:latin typeface="Cambria Math"/>
                                    </a:rPr>
                                    <m:t>)</m:t>
                                  </m:r>
                                </m:sup>
                              </m:sSup>
                            </m:oMath>
                          </a14:m>
                          <a:endParaRPr lang="en-US" sz="2300" dirty="0"/>
                        </a:p>
                        <a:p>
                          <a:pPr algn="ctr"/>
                          <a:endParaRPr lang="en-US" sz="2300" dirty="0"/>
                        </a:p>
                      </a:txBody>
                      <a:tcPr marL="119126" marR="119126" marT="59563" marB="59563"/>
                    </a:tc>
                  </a:tr>
                  <a:tr h="85873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300" dirty="0" smtClean="0"/>
                            <a:t>SETH: SAT requires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300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3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sz="2300" b="0" i="1" smtClean="0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sz="2300" b="0" i="1" smtClean="0">
                                      <a:latin typeface="Cambria Math"/>
                                    </a:rPr>
                                    <m:t>(1−</m:t>
                                  </m:r>
                                  <m:r>
                                    <a:rPr lang="en-US" sz="2300" b="0" i="1" smtClean="0">
                                      <a:latin typeface="Cambria Math"/>
                                    </a:rPr>
                                    <m:t>𝑜</m:t>
                                  </m:r>
                                  <m:r>
                                    <a:rPr lang="en-US" sz="2300" b="0" i="1" smtClean="0">
                                      <a:latin typeface="Cambria Math"/>
                                    </a:rPr>
                                    <m:t>(1)</m:t>
                                  </m:r>
                                </m:sup>
                              </m:sSup>
                            </m:oMath>
                          </a14:m>
                          <a:endParaRPr lang="en-US" sz="2300" dirty="0" smtClean="0"/>
                        </a:p>
                      </a:txBody>
                      <a:tcPr marL="119126" marR="119126" marT="59563" marB="59563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300" dirty="0" smtClean="0"/>
                            <a:t>ETH: SAT requires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300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3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US" sz="2300" b="0" i="0" smtClean="0">
                                      <a:latin typeface="Cambria Math"/>
                                    </a:rPr>
                                    <m:t>Ω</m:t>
                                  </m:r>
                                  <m:r>
                                    <a:rPr lang="en-US" sz="2300" b="0" i="1" smtClean="0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sz="2300" b="0" i="1" smtClean="0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sz="2300" b="0" i="1" smtClean="0">
                                      <a:latin typeface="Cambria Math"/>
                                    </a:rPr>
                                    <m:t>)</m:t>
                                  </m:r>
                                </m:sup>
                              </m:sSup>
                            </m:oMath>
                          </a14:m>
                          <a:endParaRPr lang="en-US" sz="2300" dirty="0" smtClean="0"/>
                        </a:p>
                      </a:txBody>
                      <a:tcPr marL="119126" marR="119126" marT="59563" marB="59563"/>
                    </a:tc>
                  </a:tr>
                  <a:tr h="820519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300" dirty="0" smtClean="0"/>
                            <a:t>Reduction size: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300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3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sz="2300" b="0" i="1" smtClean="0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sz="2300" b="0" i="1" smtClean="0">
                                      <a:latin typeface="Cambria Math"/>
                                    </a:rPr>
                                    <m:t>/3</m:t>
                                  </m:r>
                                </m:sup>
                              </m:sSup>
                            </m:oMath>
                          </a14:m>
                          <a:endParaRPr lang="en-US" sz="2300" dirty="0"/>
                        </a:p>
                        <a:p>
                          <a:pPr algn="ctr"/>
                          <a:endParaRPr lang="en-US" sz="2300" dirty="0"/>
                        </a:p>
                      </a:txBody>
                      <a:tcPr marL="119126" marR="119126" marT="59563" marB="59563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300" dirty="0" smtClean="0"/>
                            <a:t>Reduction size: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300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3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sz="2300" b="0" i="1" smtClean="0">
                                      <a:latin typeface="Cambria Math"/>
                                    </a:rPr>
                                    <m:t>√</m:t>
                                  </m:r>
                                  <m:r>
                                    <a:rPr lang="en-US" sz="2300" b="0" i="1" smtClean="0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</m:oMath>
                          </a14:m>
                          <a:endParaRPr lang="en-US" sz="2300" dirty="0"/>
                        </a:p>
                        <a:p>
                          <a:pPr algn="ctr"/>
                          <a:endParaRPr lang="en-US" sz="2300" dirty="0"/>
                        </a:p>
                      </a:txBody>
                      <a:tcPr marL="119126" marR="119126" marT="59563" marB="59563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52896686"/>
                  </p:ext>
                </p:extLst>
              </p:nvPr>
            </p:nvGraphicFramePr>
            <p:xfrm>
              <a:off x="409346" y="1828800"/>
              <a:ext cx="8429854" cy="3309518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4214927"/>
                    <a:gridCol w="4214927"/>
                  </a:tblGrid>
                  <a:tr h="46964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300" dirty="0" smtClean="0">
                              <a:solidFill>
                                <a:srgbClr val="0006F2"/>
                              </a:solidFill>
                            </a:rPr>
                            <a:t>rest of workshop</a:t>
                          </a:r>
                          <a:endParaRPr lang="en-US" sz="2300" dirty="0">
                            <a:solidFill>
                              <a:srgbClr val="0006F2"/>
                            </a:solidFill>
                          </a:endParaRPr>
                        </a:p>
                      </a:txBody>
                      <a:tcPr marL="119126" marR="119126" marT="59563" marB="59563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300" dirty="0" smtClean="0">
                              <a:solidFill>
                                <a:srgbClr val="0006F2"/>
                              </a:solidFill>
                            </a:rPr>
                            <a:t>this talk</a:t>
                          </a:r>
                          <a:endParaRPr lang="en-US" sz="2300" dirty="0">
                            <a:solidFill>
                              <a:srgbClr val="0006F2"/>
                            </a:solidFill>
                          </a:endParaRPr>
                        </a:p>
                      </a:txBody>
                      <a:tcPr marL="119126" marR="119126" marT="59563" marB="59563"/>
                    </a:tc>
                  </a:tr>
                  <a:tr h="264608">
                    <a:tc>
                      <a:txBody>
                        <a:bodyPr/>
                        <a:lstStyle/>
                        <a:p>
                          <a:pPr algn="ctr"/>
                          <a:endParaRPr lang="en-US" sz="800" dirty="0"/>
                        </a:p>
                      </a:txBody>
                      <a:tcPr marL="119126" marR="119126" marT="59563" marB="59563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800" dirty="0"/>
                        </a:p>
                      </a:txBody>
                      <a:tcPr marL="119126" marR="119126" marT="59563" marB="59563"/>
                    </a:tc>
                  </a:tr>
                  <a:tr h="83585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9126" marR="119126" marT="59563" marB="59563">
                        <a:blipFill rotWithShape="1">
                          <a:blip r:embed="rId2"/>
                          <a:stretch>
                            <a:fillRect t="-90580" r="-99855" b="-2065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9126" marR="119126" marT="59563" marB="59563">
                        <a:blipFill rotWithShape="1">
                          <a:blip r:embed="rId2"/>
                          <a:stretch>
                            <a:fillRect l="-100145" t="-90580" b="-206522"/>
                          </a:stretch>
                        </a:blipFill>
                      </a:tcPr>
                    </a:tc>
                  </a:tr>
                  <a:tr h="85873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9126" marR="119126" marT="59563" marB="59563">
                        <a:blipFill rotWithShape="1">
                          <a:blip r:embed="rId2"/>
                          <a:stretch>
                            <a:fillRect t="-186525" r="-99855" b="-1021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9126" marR="119126" marT="59563" marB="59563">
                        <a:blipFill rotWithShape="1">
                          <a:blip r:embed="rId2"/>
                          <a:stretch>
                            <a:fillRect l="-100145" t="-186525" b="-102128"/>
                          </a:stretch>
                        </a:blipFill>
                      </a:tcPr>
                    </a:tc>
                  </a:tr>
                  <a:tr h="88068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9126" marR="119126" marT="59563" marB="59563">
                        <a:blipFill rotWithShape="1">
                          <a:blip r:embed="rId2"/>
                          <a:stretch>
                            <a:fillRect t="-280556" r="-998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9126" marR="119126" marT="59563" marB="59563">
                        <a:blipFill rotWithShape="1">
                          <a:blip r:embed="rId2"/>
                          <a:stretch>
                            <a:fillRect l="-100145" t="-280556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pic>
        <p:nvPicPr>
          <p:cNvPr id="7173" name="Picture 5" descr="http://photos1.blogger.com/blogger/3929/354/400/LittleRedRidingHood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66" r="3311" b="31899"/>
          <a:stretch/>
        </p:blipFill>
        <p:spPr bwMode="auto">
          <a:xfrm>
            <a:off x="2590800" y="5486400"/>
            <a:ext cx="3428999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038600" y="838200"/>
            <a:ext cx="4788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this talk isn’t really about low-polynomial time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969848" y="6312149"/>
            <a:ext cx="3326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(and this isn’t really Grandma)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24200"/>
            <a:ext cx="8229600" cy="9906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dirty="0" smtClean="0">
                <a:solidFill>
                  <a:srgbClr val="00B050"/>
                </a:solidFill>
              </a:rPr>
              <a:t>Densest k-</a:t>
            </a:r>
            <a:r>
              <a:rPr lang="en-US" dirty="0" err="1" smtClean="0">
                <a:solidFill>
                  <a:srgbClr val="00B050"/>
                </a:solidFill>
              </a:rPr>
              <a:t>Subgraph</a:t>
            </a:r>
            <a:r>
              <a:rPr lang="en-US" dirty="0" smtClean="0">
                <a:solidFill>
                  <a:srgbClr val="00B050"/>
                </a:solidFill>
              </a:rPr>
              <a:t/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>with perfect completeness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20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smtClean="0"/>
              <a:t>k-CLIQUE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1371600" y="1524000"/>
            <a:ext cx="5715000" cy="434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dirty="0"/>
              <a:t>G</a:t>
            </a:r>
          </a:p>
        </p:txBody>
      </p:sp>
      <p:sp>
        <p:nvSpPr>
          <p:cNvPr id="4" name="Oval 3"/>
          <p:cNvSpPr/>
          <p:nvPr/>
        </p:nvSpPr>
        <p:spPr>
          <a:xfrm>
            <a:off x="4740275" y="3810000"/>
            <a:ext cx="1736725" cy="1371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/>
              <a:t>|S|=k</a:t>
            </a:r>
          </a:p>
        </p:txBody>
      </p:sp>
      <p:sp>
        <p:nvSpPr>
          <p:cNvPr id="5" name="Rectangle 25"/>
          <p:cNvSpPr>
            <a:spLocks noChangeArrowheads="1"/>
          </p:cNvSpPr>
          <p:nvPr/>
        </p:nvSpPr>
        <p:spPr bwMode="auto">
          <a:xfrm>
            <a:off x="1404938" y="6096000"/>
            <a:ext cx="56483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sz="3600"/>
              <a:t>does G contain a k-clique?</a:t>
            </a:r>
            <a:endParaRPr lang="en-US" altLang="en-US" sz="1400"/>
          </a:p>
        </p:txBody>
      </p:sp>
      <p:sp>
        <p:nvSpPr>
          <p:cNvPr id="6" name="Rectangle 25"/>
          <p:cNvSpPr>
            <a:spLocks noChangeArrowheads="1"/>
          </p:cNvSpPr>
          <p:nvPr/>
        </p:nvSpPr>
        <p:spPr bwMode="auto">
          <a:xfrm>
            <a:off x="6318250" y="1452563"/>
            <a:ext cx="27860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400" dirty="0">
                <a:solidFill>
                  <a:srgbClr val="0006F2"/>
                </a:solidFill>
                <a:latin typeface="Arial" charset="0"/>
                <a:cs typeface="Arial" charset="0"/>
              </a:rPr>
              <a:t>(NP-hard [Karp72])</a:t>
            </a:r>
            <a:endParaRPr lang="en-US" sz="1050" dirty="0">
              <a:solidFill>
                <a:srgbClr val="0006F2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369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smtClean="0"/>
              <a:t>relax “k”?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533400" y="1524000"/>
            <a:ext cx="2406650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200" dirty="0"/>
              <a:t>G</a:t>
            </a:r>
          </a:p>
        </p:txBody>
      </p:sp>
      <p:sp>
        <p:nvSpPr>
          <p:cNvPr id="4" name="Oval 3"/>
          <p:cNvSpPr/>
          <p:nvPr/>
        </p:nvSpPr>
        <p:spPr>
          <a:xfrm>
            <a:off x="604838" y="1716088"/>
            <a:ext cx="1066800" cy="8810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200" dirty="0"/>
              <a:t>|S|</a:t>
            </a:r>
            <a:r>
              <a:rPr lang="en-GB" sz="2200" dirty="0"/>
              <a:t>≥</a:t>
            </a:r>
            <a:r>
              <a:rPr lang="en-US" sz="2200" dirty="0"/>
              <a:t>k</a:t>
            </a:r>
          </a:p>
        </p:txBody>
      </p:sp>
      <p:sp>
        <p:nvSpPr>
          <p:cNvPr id="5" name="Rectangle 25"/>
          <p:cNvSpPr>
            <a:spLocks noChangeArrowheads="1"/>
          </p:cNvSpPr>
          <p:nvPr/>
        </p:nvSpPr>
        <p:spPr bwMode="auto">
          <a:xfrm>
            <a:off x="628650" y="6096000"/>
            <a:ext cx="7200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sz="3600"/>
              <a:t>NP-hard </a:t>
            </a:r>
            <a:r>
              <a:rPr lang="en-US" altLang="en-US" sz="3200"/>
              <a:t>[FGLSS96 … Zuckerman07]</a:t>
            </a:r>
            <a:endParaRPr lang="en-US" altLang="en-US" sz="1400"/>
          </a:p>
        </p:txBody>
      </p:sp>
      <p:sp>
        <p:nvSpPr>
          <p:cNvPr id="19462" name="TextBox 6"/>
          <p:cNvSpPr txBox="1">
            <a:spLocks noChangeArrowheads="1"/>
          </p:cNvSpPr>
          <p:nvPr/>
        </p:nvSpPr>
        <p:spPr bwMode="auto">
          <a:xfrm>
            <a:off x="4076700" y="3060700"/>
            <a:ext cx="6461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SzPct val="100000"/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SzPct val="100000"/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SzPct val="100000"/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SzPct val="100000"/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3600"/>
              <a:t>vs</a:t>
            </a:r>
          </a:p>
        </p:txBody>
      </p:sp>
      <p:sp>
        <p:nvSpPr>
          <p:cNvPr id="8" name="Oval 7"/>
          <p:cNvSpPr/>
          <p:nvPr/>
        </p:nvSpPr>
        <p:spPr>
          <a:xfrm>
            <a:off x="6248400" y="2771775"/>
            <a:ext cx="2406650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200" dirty="0"/>
              <a:t>G</a:t>
            </a:r>
          </a:p>
        </p:txBody>
      </p:sp>
      <p:sp>
        <p:nvSpPr>
          <p:cNvPr id="9" name="Oval 8"/>
          <p:cNvSpPr/>
          <p:nvPr/>
        </p:nvSpPr>
        <p:spPr>
          <a:xfrm>
            <a:off x="6705600" y="2959100"/>
            <a:ext cx="377825" cy="317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200" dirty="0"/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5562600" y="2222500"/>
            <a:ext cx="14700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sz="2200"/>
              <a:t>|S| &lt; k/n</a:t>
            </a:r>
            <a:r>
              <a:rPr lang="en-US" altLang="en-US" sz="2200" baseline="30000"/>
              <a:t>1-</a:t>
            </a:r>
            <a:r>
              <a:rPr lang="el-GR" altLang="en-US" sz="2200" baseline="30000"/>
              <a:t>ε</a:t>
            </a:r>
            <a:endParaRPr lang="en-US" altLang="en-US" sz="2200"/>
          </a:p>
        </p:txBody>
      </p:sp>
      <p:cxnSp>
        <p:nvCxnSpPr>
          <p:cNvPr id="12" name="Straight Arrow Connector 11"/>
          <p:cNvCxnSpPr>
            <a:stCxn id="19465" idx="2"/>
            <a:endCxn id="9" idx="1"/>
          </p:cNvCxnSpPr>
          <p:nvPr/>
        </p:nvCxnSpPr>
        <p:spPr>
          <a:xfrm>
            <a:off x="6297613" y="2652713"/>
            <a:ext cx="463550" cy="352425"/>
          </a:xfrm>
          <a:prstGeom prst="straightConnector1">
            <a:avLst/>
          </a:prstGeom>
          <a:ln w="635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3641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smtClean="0"/>
              <a:t>relax “clique”?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533400" y="1524000"/>
            <a:ext cx="2406650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200" dirty="0"/>
              <a:t>G</a:t>
            </a:r>
          </a:p>
        </p:txBody>
      </p:sp>
      <p:sp>
        <p:nvSpPr>
          <p:cNvPr id="4" name="Oval 3"/>
          <p:cNvSpPr/>
          <p:nvPr/>
        </p:nvSpPr>
        <p:spPr>
          <a:xfrm>
            <a:off x="604838" y="1716088"/>
            <a:ext cx="1066800" cy="8810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200" dirty="0"/>
              <a:t>|S|</a:t>
            </a:r>
            <a:r>
              <a:rPr lang="en-GB" sz="2200" dirty="0"/>
              <a:t>=</a:t>
            </a:r>
            <a:r>
              <a:rPr lang="en-US" sz="2200" dirty="0"/>
              <a:t>k</a:t>
            </a:r>
          </a:p>
        </p:txBody>
      </p:sp>
      <p:sp>
        <p:nvSpPr>
          <p:cNvPr id="5" name="Rectangle 25"/>
          <p:cNvSpPr>
            <a:spLocks noChangeArrowheads="1"/>
          </p:cNvSpPr>
          <p:nvPr/>
        </p:nvSpPr>
        <p:spPr bwMode="auto">
          <a:xfrm>
            <a:off x="282575" y="5900738"/>
            <a:ext cx="81010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sz="3600"/>
              <a:t>Quasi-poly algorithms </a:t>
            </a:r>
            <a:r>
              <a:rPr lang="en-US" altLang="en-US" sz="3200"/>
              <a:t>[FS97, Barman15]</a:t>
            </a:r>
            <a:endParaRPr lang="en-US" altLang="en-US" sz="1400"/>
          </a:p>
        </p:txBody>
      </p:sp>
      <p:sp>
        <p:nvSpPr>
          <p:cNvPr id="20486" name="TextBox 6"/>
          <p:cNvSpPr txBox="1">
            <a:spLocks noChangeArrowheads="1"/>
          </p:cNvSpPr>
          <p:nvPr/>
        </p:nvSpPr>
        <p:spPr bwMode="auto">
          <a:xfrm>
            <a:off x="4076700" y="3060700"/>
            <a:ext cx="6461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SzPct val="100000"/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SzPct val="100000"/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SzPct val="100000"/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SzPct val="100000"/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3600"/>
              <a:t>vs</a:t>
            </a:r>
          </a:p>
        </p:txBody>
      </p:sp>
      <p:sp>
        <p:nvSpPr>
          <p:cNvPr id="8" name="Oval 7"/>
          <p:cNvSpPr/>
          <p:nvPr/>
        </p:nvSpPr>
        <p:spPr>
          <a:xfrm>
            <a:off x="6248400" y="2771775"/>
            <a:ext cx="2406650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200" dirty="0"/>
              <a:t>G</a:t>
            </a:r>
          </a:p>
        </p:txBody>
      </p:sp>
      <p:sp>
        <p:nvSpPr>
          <p:cNvPr id="11" name="Oval 10"/>
          <p:cNvSpPr/>
          <p:nvPr/>
        </p:nvSpPr>
        <p:spPr>
          <a:xfrm>
            <a:off x="6248400" y="3060700"/>
            <a:ext cx="1066800" cy="882650"/>
          </a:xfrm>
          <a:prstGeom prst="ellipse">
            <a:avLst/>
          </a:prstGeom>
          <a:gradFill flip="none" rotWithShape="1">
            <a:gsLst>
              <a:gs pos="0">
                <a:srgbClr val="FF0000"/>
              </a:gs>
              <a:gs pos="75000">
                <a:srgbClr val="EB6F6D"/>
              </a:gs>
              <a:gs pos="10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200" dirty="0"/>
              <a:t>|S|</a:t>
            </a:r>
            <a:r>
              <a:rPr lang="en-GB" sz="2200" dirty="0"/>
              <a:t>=</a:t>
            </a:r>
            <a:r>
              <a:rPr lang="en-US" sz="2200" dirty="0"/>
              <a:t>k</a:t>
            </a:r>
          </a:p>
        </p:txBody>
      </p:sp>
      <p:sp>
        <p:nvSpPr>
          <p:cNvPr id="20489" name="Rectangle 12"/>
          <p:cNvSpPr>
            <a:spLocks noChangeArrowheads="1"/>
          </p:cNvSpPr>
          <p:nvPr/>
        </p:nvSpPr>
        <p:spPr bwMode="auto">
          <a:xfrm>
            <a:off x="231775" y="912813"/>
            <a:ext cx="13557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sz="2200"/>
              <a:t>den(S)=1</a:t>
            </a:r>
          </a:p>
        </p:txBody>
      </p:sp>
      <p:cxnSp>
        <p:nvCxnSpPr>
          <p:cNvPr id="14" name="Straight Arrow Connector 13"/>
          <p:cNvCxnSpPr>
            <a:stCxn id="20489" idx="2"/>
          </p:cNvCxnSpPr>
          <p:nvPr/>
        </p:nvCxnSpPr>
        <p:spPr>
          <a:xfrm flipH="1">
            <a:off x="909638" y="1344613"/>
            <a:ext cx="0" cy="484187"/>
          </a:xfrm>
          <a:prstGeom prst="straightConnector1">
            <a:avLst/>
          </a:prstGeom>
          <a:ln w="635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1" name="Rectangle 14"/>
          <p:cNvSpPr>
            <a:spLocks noChangeArrowheads="1"/>
          </p:cNvSpPr>
          <p:nvPr/>
        </p:nvSpPr>
        <p:spPr bwMode="auto">
          <a:xfrm>
            <a:off x="5132388" y="2555875"/>
            <a:ext cx="16065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sz="2200"/>
              <a:t>den(S)&lt;1-</a:t>
            </a:r>
            <a:r>
              <a:rPr lang="el-GR" altLang="en-US" sz="2200"/>
              <a:t>δ</a:t>
            </a:r>
            <a:endParaRPr lang="en-US" altLang="en-US" sz="2200"/>
          </a:p>
        </p:txBody>
      </p:sp>
      <p:cxnSp>
        <p:nvCxnSpPr>
          <p:cNvPr id="16" name="Straight Arrow Connector 15"/>
          <p:cNvCxnSpPr>
            <a:endCxn id="11" idx="2"/>
          </p:cNvCxnSpPr>
          <p:nvPr/>
        </p:nvCxnSpPr>
        <p:spPr>
          <a:xfrm>
            <a:off x="5935663" y="3017838"/>
            <a:ext cx="312737" cy="484187"/>
          </a:xfrm>
          <a:prstGeom prst="straightConnector1">
            <a:avLst/>
          </a:prstGeom>
          <a:ln w="635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5222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smtClean="0"/>
              <a:t>relax both?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533400" y="1524000"/>
            <a:ext cx="2406650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200" dirty="0"/>
              <a:t>G</a:t>
            </a:r>
          </a:p>
        </p:txBody>
      </p:sp>
      <p:sp>
        <p:nvSpPr>
          <p:cNvPr id="4" name="Oval 3"/>
          <p:cNvSpPr/>
          <p:nvPr/>
        </p:nvSpPr>
        <p:spPr>
          <a:xfrm>
            <a:off x="604838" y="1716088"/>
            <a:ext cx="1066800" cy="8810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200" dirty="0"/>
              <a:t>|S|</a:t>
            </a:r>
            <a:r>
              <a:rPr lang="en-GB" sz="2200" dirty="0"/>
              <a:t>≥</a:t>
            </a:r>
            <a:r>
              <a:rPr lang="en-US" sz="2200" dirty="0"/>
              <a:t>k</a:t>
            </a:r>
          </a:p>
        </p:txBody>
      </p:sp>
      <p:sp>
        <p:nvSpPr>
          <p:cNvPr id="5" name="Rectangle 25"/>
          <p:cNvSpPr>
            <a:spLocks noChangeArrowheads="1"/>
          </p:cNvSpPr>
          <p:nvPr/>
        </p:nvSpPr>
        <p:spPr bwMode="auto">
          <a:xfrm>
            <a:off x="1445190" y="5868988"/>
            <a:ext cx="559640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3600" dirty="0" smtClean="0">
                <a:latin typeface="Arial" charset="0"/>
                <a:cs typeface="Arial" charset="0"/>
              </a:rPr>
              <a:t>Our main result: </a:t>
            </a:r>
            <a:r>
              <a:rPr lang="en-US" sz="3600" dirty="0">
                <a:latin typeface="Arial" charset="0"/>
                <a:cs typeface="Arial" charset="0"/>
              </a:rPr>
              <a:t>ETH-hard</a:t>
            </a:r>
            <a:endParaRPr lang="en-US" sz="1400" dirty="0">
              <a:latin typeface="Arial" charset="0"/>
              <a:cs typeface="Arial" charset="0"/>
            </a:endParaRPr>
          </a:p>
        </p:txBody>
      </p:sp>
      <p:sp>
        <p:nvSpPr>
          <p:cNvPr id="21510" name="TextBox 6"/>
          <p:cNvSpPr txBox="1">
            <a:spLocks noChangeArrowheads="1"/>
          </p:cNvSpPr>
          <p:nvPr/>
        </p:nvSpPr>
        <p:spPr bwMode="auto">
          <a:xfrm>
            <a:off x="4076700" y="3060700"/>
            <a:ext cx="6461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SzPct val="100000"/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SzPct val="100000"/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SzPct val="100000"/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SzPct val="100000"/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3600"/>
              <a:t>vs</a:t>
            </a:r>
          </a:p>
        </p:txBody>
      </p:sp>
      <p:sp>
        <p:nvSpPr>
          <p:cNvPr id="8" name="Oval 7"/>
          <p:cNvSpPr/>
          <p:nvPr/>
        </p:nvSpPr>
        <p:spPr>
          <a:xfrm>
            <a:off x="6248400" y="2771775"/>
            <a:ext cx="2406650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200" dirty="0"/>
              <a:t>G</a:t>
            </a:r>
          </a:p>
        </p:txBody>
      </p:sp>
      <p:sp>
        <p:nvSpPr>
          <p:cNvPr id="11" name="Oval 10"/>
          <p:cNvSpPr/>
          <p:nvPr/>
        </p:nvSpPr>
        <p:spPr>
          <a:xfrm>
            <a:off x="6477000" y="3060700"/>
            <a:ext cx="609600" cy="441325"/>
          </a:xfrm>
          <a:prstGeom prst="ellipse">
            <a:avLst/>
          </a:prstGeom>
          <a:gradFill flip="none" rotWithShape="1">
            <a:gsLst>
              <a:gs pos="0">
                <a:srgbClr val="FF0000"/>
              </a:gs>
              <a:gs pos="75000">
                <a:srgbClr val="EB6F6D"/>
              </a:gs>
              <a:gs pos="10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200" dirty="0"/>
          </a:p>
        </p:txBody>
      </p:sp>
      <p:sp>
        <p:nvSpPr>
          <p:cNvPr id="21513" name="Rectangle 12"/>
          <p:cNvSpPr>
            <a:spLocks noChangeArrowheads="1"/>
          </p:cNvSpPr>
          <p:nvPr/>
        </p:nvSpPr>
        <p:spPr bwMode="auto">
          <a:xfrm>
            <a:off x="153988" y="912813"/>
            <a:ext cx="15113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sz="2200"/>
              <a:t>den(S) = 1</a:t>
            </a:r>
          </a:p>
        </p:txBody>
      </p:sp>
      <p:cxnSp>
        <p:nvCxnSpPr>
          <p:cNvPr id="14" name="Straight Arrow Connector 13"/>
          <p:cNvCxnSpPr>
            <a:stCxn id="21513" idx="2"/>
          </p:cNvCxnSpPr>
          <p:nvPr/>
        </p:nvCxnSpPr>
        <p:spPr>
          <a:xfrm>
            <a:off x="909638" y="1343025"/>
            <a:ext cx="0" cy="485775"/>
          </a:xfrm>
          <a:prstGeom prst="straightConnector1">
            <a:avLst/>
          </a:prstGeom>
          <a:ln w="635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5" name="Rectangle 14"/>
          <p:cNvSpPr>
            <a:spLocks noChangeArrowheads="1"/>
          </p:cNvSpPr>
          <p:nvPr/>
        </p:nvSpPr>
        <p:spPr bwMode="auto">
          <a:xfrm>
            <a:off x="4953000" y="2243138"/>
            <a:ext cx="19653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sz="2200"/>
              <a:t>|S| &lt; </a:t>
            </a:r>
            <a:r>
              <a:rPr lang="en-GB" altLang="en-US" sz="2400"/>
              <a:t>k</a:t>
            </a:r>
            <a:r>
              <a:rPr lang="en-GB" altLang="en-US" sz="2000"/>
              <a:t>/</a:t>
            </a:r>
            <a:r>
              <a:rPr lang="en-US" altLang="en-US" sz="2200"/>
              <a:t>n</a:t>
            </a:r>
            <a:r>
              <a:rPr lang="el-GR" altLang="en-US" sz="2200" baseline="30000"/>
              <a:t>ε</a:t>
            </a:r>
            <a:r>
              <a:rPr lang="en-US" altLang="en-US" sz="2200" baseline="30000"/>
              <a:t>/loglogn</a:t>
            </a:r>
            <a:endParaRPr lang="en-US" altLang="en-US" sz="2200"/>
          </a:p>
          <a:p>
            <a:pPr algn="ctr" eaLnBrk="1" hangingPunct="1"/>
            <a:r>
              <a:rPr lang="en-US" altLang="en-US" sz="2200"/>
              <a:t>den(S) &lt; 1-</a:t>
            </a:r>
            <a:r>
              <a:rPr lang="el-GR" altLang="en-US" sz="2200"/>
              <a:t>δ</a:t>
            </a:r>
            <a:endParaRPr lang="en-US" altLang="en-US" sz="2200"/>
          </a:p>
        </p:txBody>
      </p:sp>
      <p:cxnSp>
        <p:nvCxnSpPr>
          <p:cNvPr id="16" name="Straight Arrow Connector 15"/>
          <p:cNvCxnSpPr>
            <a:endCxn id="11" idx="2"/>
          </p:cNvCxnSpPr>
          <p:nvPr/>
        </p:nvCxnSpPr>
        <p:spPr>
          <a:xfrm>
            <a:off x="5935663" y="3017838"/>
            <a:ext cx="541337" cy="263525"/>
          </a:xfrm>
          <a:prstGeom prst="straightConnector1">
            <a:avLst/>
          </a:prstGeom>
          <a:ln w="635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9508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dirty="0" smtClean="0"/>
              <a:t>related works on “sparse </a:t>
            </a:r>
            <a:r>
              <a:rPr lang="en-US" dirty="0" err="1" smtClean="0"/>
              <a:t>vs</a:t>
            </a:r>
            <a:r>
              <a:rPr lang="en-US" dirty="0" smtClean="0"/>
              <a:t> very sparse”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533400" y="2211388"/>
            <a:ext cx="2406650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200" dirty="0"/>
              <a:t>G</a:t>
            </a:r>
          </a:p>
        </p:txBody>
      </p:sp>
      <p:sp>
        <p:nvSpPr>
          <p:cNvPr id="22532" name="TextBox 6"/>
          <p:cNvSpPr txBox="1">
            <a:spLocks noChangeArrowheads="1"/>
          </p:cNvSpPr>
          <p:nvPr/>
        </p:nvSpPr>
        <p:spPr bwMode="auto">
          <a:xfrm>
            <a:off x="4076700" y="2376488"/>
            <a:ext cx="6461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SzPct val="100000"/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SzPct val="100000"/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SzPct val="100000"/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SzPct val="100000"/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3600"/>
              <a:t>vs</a:t>
            </a:r>
          </a:p>
        </p:txBody>
      </p:sp>
      <p:sp>
        <p:nvSpPr>
          <p:cNvPr id="8" name="Oval 7"/>
          <p:cNvSpPr/>
          <p:nvPr/>
        </p:nvSpPr>
        <p:spPr>
          <a:xfrm>
            <a:off x="6248400" y="2087563"/>
            <a:ext cx="2406650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200" dirty="0"/>
              <a:t>G</a:t>
            </a:r>
          </a:p>
        </p:txBody>
      </p:sp>
      <p:sp>
        <p:nvSpPr>
          <p:cNvPr id="11" name="Oval 10"/>
          <p:cNvSpPr/>
          <p:nvPr/>
        </p:nvSpPr>
        <p:spPr>
          <a:xfrm>
            <a:off x="6248400" y="2376488"/>
            <a:ext cx="1066800" cy="882650"/>
          </a:xfrm>
          <a:prstGeom prst="ellipse">
            <a:avLst/>
          </a:prstGeom>
          <a:gradFill flip="none" rotWithShape="1">
            <a:gsLst>
              <a:gs pos="0">
                <a:srgbClr val="FF0000"/>
              </a:gs>
              <a:gs pos="12000">
                <a:srgbClr val="E1A6A3"/>
              </a:gs>
              <a:gs pos="4000">
                <a:srgbClr val="EB6F6D"/>
              </a:gs>
              <a:gs pos="10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200" dirty="0"/>
          </a:p>
        </p:txBody>
      </p:sp>
      <p:sp>
        <p:nvSpPr>
          <p:cNvPr id="22535" name="Rectangle 12"/>
          <p:cNvSpPr>
            <a:spLocks noChangeArrowheads="1"/>
          </p:cNvSpPr>
          <p:nvPr/>
        </p:nvSpPr>
        <p:spPr bwMode="auto">
          <a:xfrm>
            <a:off x="71438" y="1600200"/>
            <a:ext cx="16764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sz="2200"/>
              <a:t>den(S)≥c(n)</a:t>
            </a:r>
          </a:p>
        </p:txBody>
      </p:sp>
      <p:cxnSp>
        <p:nvCxnSpPr>
          <p:cNvPr id="14" name="Straight Arrow Connector 13"/>
          <p:cNvCxnSpPr>
            <a:stCxn id="22535" idx="2"/>
          </p:cNvCxnSpPr>
          <p:nvPr/>
        </p:nvCxnSpPr>
        <p:spPr>
          <a:xfrm>
            <a:off x="909638" y="2030413"/>
            <a:ext cx="0" cy="485775"/>
          </a:xfrm>
          <a:prstGeom prst="straightConnector1">
            <a:avLst/>
          </a:prstGeom>
          <a:ln w="635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37" name="Rectangle 14"/>
          <p:cNvSpPr>
            <a:spLocks noChangeArrowheads="1"/>
          </p:cNvSpPr>
          <p:nvPr/>
        </p:nvSpPr>
        <p:spPr bwMode="auto">
          <a:xfrm>
            <a:off x="4849813" y="1812925"/>
            <a:ext cx="1684337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sz="2200"/>
              <a:t>den(S)&lt;s(n)</a:t>
            </a:r>
          </a:p>
        </p:txBody>
      </p:sp>
      <p:cxnSp>
        <p:nvCxnSpPr>
          <p:cNvPr id="16" name="Straight Arrow Connector 15"/>
          <p:cNvCxnSpPr>
            <a:endCxn id="11" idx="2"/>
          </p:cNvCxnSpPr>
          <p:nvPr/>
        </p:nvCxnSpPr>
        <p:spPr>
          <a:xfrm>
            <a:off x="5935663" y="2333625"/>
            <a:ext cx="312737" cy="484188"/>
          </a:xfrm>
          <a:prstGeom prst="straightConnector1">
            <a:avLst/>
          </a:prstGeom>
          <a:ln w="635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669925" y="2376488"/>
            <a:ext cx="1066800" cy="882650"/>
          </a:xfrm>
          <a:prstGeom prst="ellipse">
            <a:avLst/>
          </a:prstGeom>
          <a:gradFill flip="none" rotWithShape="1">
            <a:gsLst>
              <a:gs pos="0">
                <a:srgbClr val="FF0000"/>
              </a:gs>
              <a:gs pos="41000">
                <a:srgbClr val="E1A6A3"/>
              </a:gs>
              <a:gs pos="17000">
                <a:srgbClr val="EB6F6D"/>
              </a:gs>
              <a:gs pos="10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200" dirty="0"/>
          </a:p>
        </p:txBody>
      </p:sp>
      <p:sp>
        <p:nvSpPr>
          <p:cNvPr id="6" name="Rounded Rectangle 5"/>
          <p:cNvSpPr/>
          <p:nvPr/>
        </p:nvSpPr>
        <p:spPr>
          <a:xfrm>
            <a:off x="4976813" y="457200"/>
            <a:ext cx="1916112" cy="442913"/>
          </a:xfrm>
          <a:prstGeom prst="round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000" dirty="0">
                <a:solidFill>
                  <a:srgbClr val="7030A0"/>
                </a:solidFill>
              </a:rPr>
              <a:t>0&lt;s(n)&lt;c(n)</a:t>
            </a:r>
            <a:r>
              <a:rPr lang="zh-CN" altLang="en-US" sz="2000" dirty="0">
                <a:solidFill>
                  <a:srgbClr val="7030A0"/>
                </a:solidFill>
              </a:rPr>
              <a:t>≪</a:t>
            </a:r>
            <a:r>
              <a:rPr lang="en-US" altLang="zh-CN" sz="2000" dirty="0">
                <a:solidFill>
                  <a:srgbClr val="7030A0"/>
                </a:solidFill>
              </a:rPr>
              <a:t>1</a:t>
            </a:r>
            <a:endParaRPr lang="en-US" sz="2000" dirty="0">
              <a:solidFill>
                <a:srgbClr val="7030A0"/>
              </a:solidFill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381000" y="5257800"/>
            <a:ext cx="82296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SzPct val="100000"/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SzPct val="100000"/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SzPct val="100000"/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SzPct val="100000"/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182563" indent="-182563" eaLnBrk="1" hangingPunct="1">
              <a:spcBef>
                <a:spcPct val="20000"/>
              </a:spcBef>
              <a:buClr>
                <a:srgbClr val="93A299"/>
              </a:buClr>
              <a:buSzPct val="85000"/>
              <a:buFont typeface="Arial" pitchFamily="34" charset="0"/>
              <a:buChar char="•"/>
            </a:pPr>
            <a:r>
              <a:rPr lang="en-US" altLang="en-US">
                <a:solidFill>
                  <a:srgbClr val="292934"/>
                </a:solidFill>
              </a:rPr>
              <a:t>[Feige02, AAMMW11] – random k-CNF</a:t>
            </a:r>
          </a:p>
          <a:p>
            <a:pPr marL="182563" indent="-182563" eaLnBrk="1" hangingPunct="1">
              <a:spcBef>
                <a:spcPct val="20000"/>
              </a:spcBef>
              <a:buClr>
                <a:srgbClr val="93A299"/>
              </a:buClr>
              <a:buSzPct val="85000"/>
              <a:buFont typeface="Arial" pitchFamily="34" charset="0"/>
              <a:buChar char="•"/>
            </a:pPr>
            <a:r>
              <a:rPr lang="en-US" altLang="en-US">
                <a:solidFill>
                  <a:srgbClr val="292934"/>
                </a:solidFill>
              </a:rPr>
              <a:t>[BCVGZ12] – SDP relaxations</a:t>
            </a:r>
          </a:p>
          <a:p>
            <a:pPr marL="182563" indent="-182563" eaLnBrk="1" hangingPunct="1">
              <a:spcBef>
                <a:spcPct val="20000"/>
              </a:spcBef>
              <a:buClr>
                <a:srgbClr val="93A299"/>
              </a:buClr>
              <a:buSzPct val="85000"/>
              <a:buFont typeface="Arial" pitchFamily="34" charset="0"/>
              <a:buChar char="•"/>
            </a:pPr>
            <a:r>
              <a:rPr lang="en-US" altLang="en-US">
                <a:solidFill>
                  <a:srgbClr val="292934"/>
                </a:solidFill>
              </a:rPr>
              <a:t>[RS10] – Unique Games with expansion</a:t>
            </a:r>
          </a:p>
        </p:txBody>
      </p:sp>
      <p:sp>
        <p:nvSpPr>
          <p:cNvPr id="18" name="Content Placeholder 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81000" y="4724400"/>
            <a:ext cx="8229600" cy="533400"/>
          </a:xfrm>
          <a:prstGeom prst="rect">
            <a:avLst/>
          </a:prstGeom>
          <a:blipFill rotWithShape="1">
            <a:blip r:embed="rId2"/>
            <a:stretch>
              <a:fillRect l="-667" t="-2273" b="-19318"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892778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Main technique: Birthday Repetition</a:t>
            </a:r>
            <a:endParaRPr lang="en-US" dirty="0"/>
          </a:p>
        </p:txBody>
      </p:sp>
      <p:pic>
        <p:nvPicPr>
          <p:cNvPr id="11267" name="Picture 3" descr="C:\Users\aviad\AppData\Local\Microsoft\Windows\Temporary Internet Files\Content.IE5\2LXSERBY\3274252858_1eb9c33bcb_z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6938" y="1785938"/>
            <a:ext cx="4410075" cy="465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469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2704</TotalTime>
  <Words>697</Words>
  <Application>Microsoft Office PowerPoint</Application>
  <PresentationFormat>On-screen Show (4:3)</PresentationFormat>
  <Paragraphs>155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Clarity</vt:lpstr>
      <vt:lpstr>ETH-hardness of  Densest-k-Subgraph  with Perfect Completeness</vt:lpstr>
      <vt:lpstr>A confession…</vt:lpstr>
      <vt:lpstr>Densest k-Subgraph with perfect completeness</vt:lpstr>
      <vt:lpstr>k-CLIQUE</vt:lpstr>
      <vt:lpstr>relax “k”?</vt:lpstr>
      <vt:lpstr>relax “clique”?</vt:lpstr>
      <vt:lpstr>relax both?</vt:lpstr>
      <vt:lpstr>related works on “sparse vs very sparse”</vt:lpstr>
      <vt:lpstr>Main technique: Birthday Repetition</vt:lpstr>
      <vt:lpstr>Recent applications of B-day Rep</vt:lpstr>
      <vt:lpstr>Recent applications of B-day Rep</vt:lpstr>
      <vt:lpstr>Recent applications of B-day Rep</vt:lpstr>
      <vt:lpstr>Reduction in 1 slide</vt:lpstr>
      <vt:lpstr>Analysis (soundness) in 1 slide</vt:lpstr>
      <vt:lpstr>Not so simple…</vt:lpstr>
      <vt:lpstr>So what can we do?</vt:lpstr>
      <vt:lpstr>Analysis in 1 slide: “counting entropy”</vt:lpstr>
      <vt:lpstr>Open problems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Quasi-polynomial hardness from Birthday repetition</dc:title>
  <dc:creator>Aviad Rubinstein</dc:creator>
  <cp:lastModifiedBy>aviadrub</cp:lastModifiedBy>
  <cp:revision>83</cp:revision>
  <dcterms:created xsi:type="dcterms:W3CDTF">2015-04-30T00:57:51Z</dcterms:created>
  <dcterms:modified xsi:type="dcterms:W3CDTF">2015-12-07T23:05:53Z</dcterms:modified>
</cp:coreProperties>
</file>