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4"/>
  </p:notesMasterIdLst>
  <p:sldIdLst>
    <p:sldId id="256" r:id="rId2"/>
    <p:sldId id="573" r:id="rId3"/>
    <p:sldId id="574" r:id="rId4"/>
    <p:sldId id="575" r:id="rId5"/>
    <p:sldId id="576" r:id="rId6"/>
    <p:sldId id="577" r:id="rId7"/>
    <p:sldId id="578" r:id="rId8"/>
    <p:sldId id="579" r:id="rId9"/>
    <p:sldId id="583" r:id="rId10"/>
    <p:sldId id="581" r:id="rId11"/>
    <p:sldId id="484" r:id="rId12"/>
    <p:sldId id="565" r:id="rId13"/>
    <p:sldId id="566" r:id="rId14"/>
    <p:sldId id="487" r:id="rId15"/>
    <p:sldId id="518" r:id="rId16"/>
    <p:sldId id="486" r:id="rId17"/>
    <p:sldId id="567" r:id="rId18"/>
    <p:sldId id="569" r:id="rId19"/>
    <p:sldId id="570" r:id="rId20"/>
    <p:sldId id="568" r:id="rId21"/>
    <p:sldId id="572" r:id="rId22"/>
    <p:sldId id="571" r:id="rId23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25"/>
    </p:embeddedFont>
    <p:embeddedFont>
      <p:font typeface="Cambria Math" panose="02040503050406030204" pitchFamily="18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Aharoni" panose="02010803020104030203" pitchFamily="2" charset="-79"/>
      <p:bold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0000"/>
    <a:srgbClr val="FFE6E6"/>
    <a:srgbClr val="CCE9AD"/>
    <a:srgbClr val="000099"/>
    <a:srgbClr val="CCFFCC"/>
    <a:srgbClr val="C1FFC1"/>
    <a:srgbClr val="0092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501" autoAdjust="0"/>
  </p:normalViewPr>
  <p:slideViewPr>
    <p:cSldViewPr>
      <p:cViewPr varScale="1">
        <p:scale>
          <a:sx n="112" d="100"/>
          <a:sy n="112" d="100"/>
        </p:scale>
        <p:origin x="912" y="10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22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ways to use</a:t>
            </a:r>
            <a:r>
              <a:rPr lang="en-US" baseline="0" dirty="0" smtClean="0"/>
              <a:t>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3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Voronoi</a:t>
            </a:r>
            <a:r>
              <a:rPr lang="en-US" dirty="0" smtClean="0"/>
              <a:t> diagram</a:t>
            </a:r>
          </a:p>
          <a:p>
            <a:pPr lvl="1"/>
            <a:r>
              <a:rPr lang="en-US" dirty="0" smtClean="0"/>
              <a:t>but expensive to compute the hash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830" y="1278320"/>
            <a:ext cx="8948365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 smtClean="0"/>
              <a:t>Optimal Data-Dependent Hashing for</a:t>
            </a:r>
            <a:br>
              <a:rPr lang="en-US" sz="4400" dirty="0" smtClean="0"/>
            </a:br>
            <a:r>
              <a:rPr lang="en-US" sz="4400" dirty="0" smtClean="0"/>
              <a:t>Nearest Neighbor Search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Alex </a:t>
            </a:r>
            <a:r>
              <a:rPr lang="en-US" sz="4000" dirty="0"/>
              <a:t>Andoni</a:t>
            </a:r>
          </a:p>
          <a:p>
            <a:pPr algn="ctr"/>
            <a:r>
              <a:rPr lang="en-US" sz="2600" dirty="0" smtClean="0"/>
              <a:t>(Columbia University)</a:t>
            </a:r>
          </a:p>
          <a:p>
            <a:pPr algn="ctr"/>
            <a:endParaRPr lang="en-US" sz="2600" dirty="0"/>
          </a:p>
          <a:p>
            <a:pPr algn="l"/>
            <a:r>
              <a:rPr lang="en-US" sz="2600" dirty="0" smtClean="0"/>
              <a:t>Joint work with: Ilya </a:t>
            </a:r>
            <a:r>
              <a:rPr lang="en-US" sz="2600" dirty="0" err="1" smtClean="0"/>
              <a:t>Razenshteyn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Beyond Locality 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130136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3592799"/>
                  </p:ext>
                </p:extLst>
              </p:nvPr>
            </p:nvGraphicFramePr>
            <p:xfrm>
              <a:off x="1614813" y="2130136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03248" y="4515414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704673"/>
                  </p:ext>
                </p:extLst>
              </p:nvPr>
            </p:nvGraphicFramePr>
            <p:xfrm>
              <a:off x="1603248" y="4515414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987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791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9106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4536" t="-7576" r="-18852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155425" y="214944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Hamming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space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425" y="4331154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534629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508996"/>
                  </p:ext>
                </p:extLst>
              </p:nvPr>
            </p:nvGraphicFramePr>
            <p:xfrm>
              <a:off x="1614813" y="2534629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927206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972414"/>
                  </p:ext>
                </p:extLst>
              </p:nvPr>
            </p:nvGraphicFramePr>
            <p:xfrm>
              <a:off x="1614814" y="4927206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05385"/>
                  </p:ext>
                </p:extLst>
              </p:nvPr>
            </p:nvGraphicFramePr>
            <p:xfrm>
              <a:off x="1614813" y="3346777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=1/3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05385"/>
                  </p:ext>
                </p:extLst>
              </p:nvPr>
            </p:nvGraphicFramePr>
            <p:xfrm>
              <a:off x="1614813" y="3346777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64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4587" r="-214634" b="-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4587" r="-188525" b="-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418761"/>
                  </p:ext>
                </p:extLst>
              </p:nvPr>
            </p:nvGraphicFramePr>
            <p:xfrm>
              <a:off x="1622695" y="5721805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418761"/>
                  </p:ext>
                </p:extLst>
              </p:nvPr>
            </p:nvGraphicFramePr>
            <p:xfrm>
              <a:off x="1622695" y="5721805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64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19106" t="-4545" r="-21463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294536" t="-4545" r="-18852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[AR’15]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ight Brace 1"/>
          <p:cNvSpPr/>
          <p:nvPr/>
        </p:nvSpPr>
        <p:spPr>
          <a:xfrm>
            <a:off x="8182071" y="2131655"/>
            <a:ext cx="230430" cy="772411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8182071" y="4515413"/>
            <a:ext cx="230430" cy="775865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9886" y="227030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LSH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2501" y="451581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LSH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78430" y="5798615"/>
            <a:ext cx="537027" cy="384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7439" y="2948018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11053"/>
                    <a:gridCol w="1676563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=1/2−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248682"/>
                  </p:ext>
                </p:extLst>
              </p:nvPr>
            </p:nvGraphicFramePr>
            <p:xfrm>
              <a:off x="1617439" y="2948018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11053"/>
                    <a:gridCol w="1676563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0"/>
                          <a:stretch>
                            <a:fillRect l="-1987" t="-7576" r="-604636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0"/>
                          <a:stretch>
                            <a:fillRect l="-110791" t="-7576" r="-55683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0"/>
                          <a:stretch>
                            <a:fillRect l="-217339" t="-7576" r="-11290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20066" y="5307045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08426"/>
                    <a:gridCol w="167919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=1/4−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356012"/>
                  </p:ext>
                </p:extLst>
              </p:nvPr>
            </p:nvGraphicFramePr>
            <p:xfrm>
              <a:off x="1620066" y="5307045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508426"/>
                    <a:gridCol w="167919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1"/>
                          <a:stretch>
                            <a:fillRect l="-1325" t="-7576" r="-604636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1"/>
                          <a:stretch>
                            <a:fillRect l="-110072" t="-7576" r="-55683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complicated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11"/>
                          <a:stretch>
                            <a:fillRect l="-216935" t="-7576" r="-11290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34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15" grpId="0" animBg="1"/>
      <p:bldP spid="3" grpId="0"/>
      <p:bldP spid="1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22040" cy="493776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random hash function, chosen after seeing the given dataset</a:t>
            </a:r>
          </a:p>
          <a:p>
            <a:r>
              <a:rPr lang="en-US" dirty="0" smtClean="0"/>
              <a:t>Efficiently computable</a:t>
            </a:r>
          </a:p>
          <a:p>
            <a:pPr lvl="1"/>
            <a:endParaRPr lang="en-US" dirty="0"/>
          </a:p>
        </p:txBody>
      </p:sp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809249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37270" y="1348389"/>
            <a:ext cx="4705678" cy="921720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Data-dependent hashing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6050" y="2622496"/>
            <a:ext cx="3955715" cy="39953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9240" y="2622495"/>
            <a:ext cx="3955715" cy="39953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LSH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LSH </a:t>
                </a:r>
                <a:r>
                  <a:rPr lang="en-US" dirty="0"/>
                  <a:t>l</a:t>
                </a:r>
                <a:r>
                  <a:rPr lang="en-US" dirty="0" smtClean="0"/>
                  <a:t>ower bounds in Hamming space</a:t>
                </a:r>
              </a:p>
              <a:p>
                <a:pPr lvl="1"/>
                <a:r>
                  <a:rPr lang="en-US" dirty="0" smtClean="0"/>
                  <a:t>Fourier analytic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[Motwani-Naor-Panigrahy’06]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distribution over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Far pair: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random,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Close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pair: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random </a:t>
                </a:r>
                <a:r>
                  <a:rPr lang="en-US" dirty="0" smtClean="0"/>
                  <a:t>at distance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≥0.5/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5891" y="2123230"/>
            <a:ext cx="3741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[O’Donnell-Wu-Zhou’11]</a:t>
            </a:r>
            <a:endParaRPr lang="en-US" sz="280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2954" y="2317456"/>
            <a:ext cx="4531790" cy="15362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71265" y="3122565"/>
            <a:ext cx="499265" cy="196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1390" y="2968140"/>
                <a:ext cx="622414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390" y="2968140"/>
                <a:ext cx="62241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78746" y="3429805"/>
                <a:ext cx="622414" cy="7946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46" y="3429805"/>
                <a:ext cx="622414" cy="7946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5570530" y="3453641"/>
            <a:ext cx="475988" cy="4882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40511" y="4026168"/>
            <a:ext cx="1495289" cy="3629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2106" y="4388320"/>
                <a:ext cx="1302088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≥1/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06" y="4388320"/>
                <a:ext cx="130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146605" y="4312315"/>
                <a:ext cx="2957185" cy="151199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oints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at distance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Close pair: distance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2000" b="0" dirty="0" smtClean="0">
                    <a:solidFill>
                      <a:schemeClr val="tx1"/>
                    </a:solidFill>
                  </a:rPr>
                  <a:t>t distance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05" y="4312315"/>
                <a:ext cx="2957185" cy="151199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6127459" y="4261343"/>
            <a:ext cx="2976331" cy="156296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NNS lower bound?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we try to apply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[OWZ’11]</a:t>
                </a:r>
                <a:r>
                  <a:rPr lang="en-US" dirty="0" smtClean="0"/>
                  <a:t> to NNS</a:t>
                </a:r>
              </a:p>
              <a:p>
                <a:pPr lvl="1"/>
                <a:r>
                  <a:rPr lang="en-US" dirty="0" smtClean="0"/>
                  <a:t>Pick rando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All the “far</a:t>
                </a:r>
                <a:r>
                  <a:rPr lang="en-US" dirty="0" smtClean="0"/>
                  <a:t> point” are</a:t>
                </a:r>
                <a:r>
                  <a:rPr lang="en-US" b="0" dirty="0" smtClean="0"/>
                  <a:t> concentrated in</a:t>
                </a:r>
                <a:r>
                  <a:rPr lang="en-US" dirty="0" smtClean="0"/>
                  <a:t> a small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Easy to see at preprocessing: actual near neighbor close to the center of the minimum enclosing ball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Average-case: nicer structure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Reduction</a:t>
            </a:r>
            <a:r>
              <a:rPr lang="en-US" dirty="0" smtClean="0"/>
              <a:t> to such structure</a:t>
            </a:r>
          </a:p>
          <a:p>
            <a:endParaRPr lang="en-US" dirty="0" smtClean="0"/>
          </a:p>
          <a:p>
            <a:r>
              <a:rPr lang="en-US" dirty="0" smtClean="0"/>
              <a:t>Like a (very weak) “</a:t>
            </a:r>
            <a:r>
              <a:rPr lang="en-US" dirty="0"/>
              <a:t>r</a:t>
            </a:r>
            <a:r>
              <a:rPr lang="en-US" dirty="0" smtClean="0"/>
              <a:t>egularity </a:t>
            </a:r>
            <a:r>
              <a:rPr lang="en-US" dirty="0"/>
              <a:t>l</a:t>
            </a:r>
            <a:r>
              <a:rPr lang="en-US" dirty="0" smtClean="0"/>
              <a:t>emma” for a set of points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4741980" y="1812728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63700" y="1662370"/>
            <a:ext cx="19720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+mn-lt"/>
              </a:rPr>
              <a:t>h</a:t>
            </a:r>
            <a:r>
              <a:rPr lang="en-US" sz="2300" dirty="0" smtClean="0">
                <a:latin typeface="+mn-lt"/>
              </a:rPr>
              <a:t>as better LSH</a:t>
            </a:r>
            <a:endParaRPr lang="en-US" sz="2300" dirty="0">
              <a:latin typeface="+mn-lt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741980" y="2240076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63700" y="2089718"/>
            <a:ext cx="2045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+mn-lt"/>
              </a:rPr>
              <a:t>d</a:t>
            </a:r>
            <a:r>
              <a:rPr lang="en-US" sz="2300" dirty="0" smtClean="0">
                <a:latin typeface="+mn-lt"/>
              </a:rPr>
              <a:t>ata-dependent</a:t>
            </a:r>
            <a:endParaRPr lang="en-US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5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Average-case: nicer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Think: random dataset on a sphere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ectors perpendicular to each other</a:t>
                </a:r>
              </a:p>
              <a:p>
                <a:pPr lvl="1"/>
                <a:r>
                  <a:rPr lang="en-US" dirty="0" err="1"/>
                  <a:t>s</a:t>
                </a:r>
                <a:r>
                  <a:rPr lang="en-US" dirty="0" err="1" smtClean="0"/>
                  <a:t>.t.</a:t>
                </a:r>
                <a:r>
                  <a:rPr lang="en-US" dirty="0" smtClean="0"/>
                  <a:t> two random points at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 smtClean="0"/>
              </a:p>
              <a:p>
                <a:endParaRPr lang="en-US" dirty="0" smtClean="0">
                  <a:solidFill>
                    <a:srgbClr val="000099"/>
                  </a:solidFill>
                </a:endParaRP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ia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Cap Carving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690775" y="308335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11760" y="442576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1760" y="266090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5"/>
            <a:endCxn id="20" idx="1"/>
          </p:cNvCxnSpPr>
          <p:nvPr/>
        </p:nvCxnSpPr>
        <p:spPr>
          <a:xfrm>
            <a:off x="7165642" y="313988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2770" y="3378685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770" y="3378685"/>
                <a:ext cx="501291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92528" y="4425767"/>
                <a:ext cx="937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𝑐𝑟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28" y="4425767"/>
                <a:ext cx="937436" cy="436402"/>
              </a:xfrm>
              <a:prstGeom prst="rect">
                <a:avLst/>
              </a:prstGeom>
              <a:blipFill rotWithShape="0">
                <a:blip r:embed="rId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863989" y="3097530"/>
            <a:ext cx="2688352" cy="2803569"/>
            <a:chOff x="5863989" y="3097919"/>
            <a:chExt cx="2688352" cy="288037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500407" y="3224629"/>
              <a:ext cx="915729" cy="164612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hord 51"/>
            <p:cNvSpPr/>
            <p:nvPr/>
          </p:nvSpPr>
          <p:spPr>
            <a:xfrm rot="16200000">
              <a:off x="5767976" y="3193932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24149" y="3121758"/>
            <a:ext cx="3149211" cy="2803567"/>
            <a:chOff x="5685745" y="3083353"/>
            <a:chExt cx="3149211" cy="2803567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377035" y="4479649"/>
              <a:ext cx="2457921" cy="1407271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hord 42"/>
            <p:cNvSpPr/>
            <p:nvPr/>
          </p:nvSpPr>
          <p:spPr>
            <a:xfrm>
              <a:off x="5685745" y="3083353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02665" y="3081591"/>
            <a:ext cx="2880377" cy="2688352"/>
            <a:chOff x="5702665" y="3081591"/>
            <a:chExt cx="2880377" cy="2688352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127414" y="3083354"/>
              <a:ext cx="2200529" cy="695441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hord 43"/>
            <p:cNvSpPr/>
            <p:nvPr/>
          </p:nvSpPr>
          <p:spPr>
            <a:xfrm>
              <a:off x="5702665" y="3081591"/>
              <a:ext cx="2880377" cy="2688352"/>
            </a:xfrm>
            <a:prstGeom prst="chord">
              <a:avLst>
                <a:gd name="adj1" fmla="val 12193350"/>
                <a:gd name="adj2" fmla="val 1805081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90773" y="3083353"/>
            <a:ext cx="2880377" cy="2688352"/>
            <a:chOff x="5690773" y="3083353"/>
            <a:chExt cx="2880377" cy="2688352"/>
          </a:xfrm>
        </p:grpSpPr>
        <p:sp>
          <p:nvSpPr>
            <p:cNvPr id="42" name="Chord 41"/>
            <p:cNvSpPr/>
            <p:nvPr/>
          </p:nvSpPr>
          <p:spPr>
            <a:xfrm>
              <a:off x="5690773" y="3083353"/>
              <a:ext cx="2880377" cy="2688352"/>
            </a:xfrm>
            <a:prstGeom prst="chord">
              <a:avLst>
                <a:gd name="adj1" fmla="val 8422313"/>
                <a:gd name="adj2" fmla="val 136696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050604" y="3139889"/>
              <a:ext cx="153620" cy="251660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8476140" y="435133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35560" y="300980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19"/>
          <p:cNvSpPr txBox="1">
            <a:spLocks noChangeArrowheads="1"/>
          </p:cNvSpPr>
          <p:nvPr/>
        </p:nvSpPr>
        <p:spPr bwMode="auto">
          <a:xfrm>
            <a:off x="693738" y="1047750"/>
            <a:ext cx="3796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[A.-Indyk-Nguyen-Razenshteyn’14]</a:t>
            </a:r>
          </a:p>
        </p:txBody>
      </p:sp>
    </p:spTree>
    <p:extLst>
      <p:ext uri="{BB962C8B-B14F-4D97-AF65-F5344CB8AC3E}">
        <p14:creationId xmlns:p14="http://schemas.microsoft.com/office/powerpoint/2010/main" val="25742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nice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640787" cy="4937760"/>
          </a:xfrm>
        </p:spPr>
        <p:txBody>
          <a:bodyPr/>
          <a:lstStyle/>
          <a:p>
            <a:r>
              <a:rPr lang="en-US" dirty="0" smtClean="0"/>
              <a:t>Idea: </a:t>
            </a:r>
          </a:p>
          <a:p>
            <a:pPr marL="274320" lvl="1" indent="0">
              <a:buNone/>
            </a:pPr>
            <a:r>
              <a:rPr lang="en-US" dirty="0" smtClean="0"/>
              <a:t>iteratively decrease the radius of minimum enclosing ball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 smtClean="0">
                <a:solidFill>
                  <a:srgbClr val="7030A0"/>
                </a:solidFill>
              </a:rPr>
              <a:t>dense clusters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 smaller radius</a:t>
            </a:r>
          </a:p>
          <a:p>
            <a:pPr lvl="2"/>
            <a:r>
              <a:rPr lang="en-US" dirty="0" smtClean="0"/>
              <a:t>large fraction of points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ecurse</a:t>
            </a:r>
            <a:r>
              <a:rPr lang="en-US" dirty="0" smtClean="0"/>
              <a:t> on dense clusters</a:t>
            </a:r>
          </a:p>
          <a:p>
            <a:pPr lvl="1"/>
            <a:r>
              <a:rPr lang="en-US" dirty="0" smtClean="0"/>
              <a:t>apply cap carving on the rest</a:t>
            </a:r>
          </a:p>
          <a:p>
            <a:pPr lvl="2"/>
            <a:r>
              <a:rPr lang="en-US" dirty="0" err="1"/>
              <a:t>recurse</a:t>
            </a:r>
            <a:r>
              <a:rPr lang="en-US" dirty="0"/>
              <a:t> on each “cap”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dense clusters might reappear</a:t>
            </a:r>
          </a:p>
        </p:txBody>
      </p:sp>
      <p:sp>
        <p:nvSpPr>
          <p:cNvPr id="32" name="Oval 31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hord 51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ord 58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73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800960" y="6456576"/>
            <a:ext cx="332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*picture not to scale &amp;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43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000335" y="4998486"/>
            <a:ext cx="3648476" cy="42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176028" y="3684255"/>
            <a:ext cx="920534" cy="1268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071265" y="2782029"/>
            <a:ext cx="3596839" cy="26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Why ok?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5071265" y="2782029"/>
                <a:ext cx="3596839" cy="26389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300" dirty="0" smtClean="0">
                    <a:solidFill>
                      <a:schemeClr val="tx1"/>
                    </a:solidFill>
                  </a:rPr>
                  <a:t>Why ok?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n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o dense clusters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l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ike “random dataset” with radius=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e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ven better!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265" y="2782029"/>
                <a:ext cx="3596839" cy="2638912"/>
              </a:xfrm>
              <a:prstGeom prst="roundRect">
                <a:avLst/>
              </a:prstGeom>
              <a:blipFill rotWithShape="0">
                <a:blip r:embed="rId4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6467126" y="3597611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495880" y="4639770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52" grpId="0" animBg="1"/>
      <p:bldP spid="59" grpId="0" animBg="1"/>
      <p:bldP spid="45" grpId="0" animBg="1"/>
      <p:bldP spid="60" grpId="0" animBg="1"/>
      <p:bldP spid="63" grpId="0"/>
      <p:bldP spid="64" grpId="0"/>
      <p:bldP spid="42" grpId="0"/>
      <p:bldP spid="62" grpId="0" animBg="1"/>
      <p:bldP spid="69" grpId="0" animBg="1"/>
      <p:bldP spid="48" grpId="0" animBg="1"/>
      <p:bldP spid="5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Described by a tree (like a hash table)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0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ord 8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ord 20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hord 21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58" idx="4"/>
            <a:endCxn id="59" idx="0"/>
          </p:cNvCxnSpPr>
          <p:nvPr/>
        </p:nvCxnSpPr>
        <p:spPr>
          <a:xfrm>
            <a:off x="2317614" y="2547915"/>
            <a:ext cx="1341481" cy="3781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8" idx="4"/>
            <a:endCxn id="63" idx="0"/>
          </p:cNvCxnSpPr>
          <p:nvPr/>
        </p:nvCxnSpPr>
        <p:spPr>
          <a:xfrm flipH="1">
            <a:off x="1003177" y="2547915"/>
            <a:ext cx="1314437" cy="142342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9" idx="4"/>
          </p:cNvCxnSpPr>
          <p:nvPr/>
        </p:nvCxnSpPr>
        <p:spPr>
          <a:xfrm flipH="1">
            <a:off x="2531202" y="3566116"/>
            <a:ext cx="1127893" cy="6874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9" idx="4"/>
          </p:cNvCxnSpPr>
          <p:nvPr/>
        </p:nvCxnSpPr>
        <p:spPr>
          <a:xfrm flipH="1">
            <a:off x="3571325" y="3566116"/>
            <a:ext cx="87770" cy="72523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9" idx="4"/>
          </p:cNvCxnSpPr>
          <p:nvPr/>
        </p:nvCxnSpPr>
        <p:spPr>
          <a:xfrm>
            <a:off x="3659095" y="3566116"/>
            <a:ext cx="1170871" cy="6400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960460" y="1907889"/>
            <a:ext cx="714308" cy="64002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301941" y="2926090"/>
            <a:ext cx="714308" cy="640026"/>
          </a:xfrm>
          <a:prstGeom prst="ellipse">
            <a:avLst/>
          </a:prstGeom>
          <a:pattFill prst="lgConfetti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Chord 59"/>
          <p:cNvSpPr/>
          <p:nvPr/>
        </p:nvSpPr>
        <p:spPr>
          <a:xfrm>
            <a:off x="2072557" y="4254805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Chord 60"/>
          <p:cNvSpPr/>
          <p:nvPr/>
        </p:nvSpPr>
        <p:spPr>
          <a:xfrm>
            <a:off x="3333052" y="4250113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hord 61"/>
          <p:cNvSpPr/>
          <p:nvPr/>
        </p:nvSpPr>
        <p:spPr>
          <a:xfrm>
            <a:off x="4552538" y="4221797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6023" y="3971342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Arrow Connector 84"/>
          <p:cNvCxnSpPr>
            <a:stCxn id="60" idx="2"/>
            <a:endCxn id="95" idx="0"/>
          </p:cNvCxnSpPr>
          <p:nvPr/>
        </p:nvCxnSpPr>
        <p:spPr>
          <a:xfrm flipH="1">
            <a:off x="1803680" y="4512991"/>
            <a:ext cx="598039" cy="11466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0" idx="2"/>
            <a:endCxn id="91" idx="0"/>
          </p:cNvCxnSpPr>
          <p:nvPr/>
        </p:nvCxnSpPr>
        <p:spPr>
          <a:xfrm>
            <a:off x="2401719" y="4512991"/>
            <a:ext cx="879830" cy="50661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924395" y="5019610"/>
            <a:ext cx="714308" cy="640026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46526" y="5659636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77770" y="6431660"/>
            <a:ext cx="320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*picture not to </a:t>
            </a:r>
            <a:r>
              <a:rPr lang="en-US" dirty="0" err="1">
                <a:solidFill>
                  <a:prstClr val="black"/>
                </a:solidFill>
              </a:rPr>
              <a:t>scale&amp;dimension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21" grpId="0" animBg="1"/>
      <p:bldP spid="22" grpId="0" animBg="1"/>
      <p:bldP spid="3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91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clusters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Current dataset: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dense cluster:</a:t>
                </a:r>
              </a:p>
              <a:p>
                <a:pPr lvl="1"/>
                <a:r>
                  <a:rPr lang="en-US" dirty="0" smtClean="0"/>
                  <a:t>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maller radius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After we remove all clusters:</a:t>
                </a:r>
              </a:p>
              <a:p>
                <a:pPr lvl="1"/>
                <a:r>
                  <a:rPr lang="en-US" dirty="0" smtClean="0"/>
                  <a:t>For any point on the surface,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 within distance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The other points are essentially orthogonal !</a:t>
                </a:r>
              </a:p>
              <a:p>
                <a:r>
                  <a:rPr lang="en-US" dirty="0" smtClean="0"/>
                  <a:t>When applying Cap Carving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Empirical number of far pts colliding with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, the “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impurity</a:t>
                </a:r>
                <a:r>
                  <a:rPr lang="en-US" dirty="0" smtClean="0"/>
                  <a:t>” doesn’t matter!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877770" y="740650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21309" y="478736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09" y="478736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01695" y="665603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22680" y="2008015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22680" y="243148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1"/>
          </p:cNvCxnSpPr>
          <p:nvPr/>
        </p:nvCxnSpPr>
        <p:spPr>
          <a:xfrm>
            <a:off x="7221335" y="806738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8087060" y="193357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4748765" y="398741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65" y="3987418"/>
                <a:ext cx="1575214" cy="416541"/>
              </a:xfrm>
              <a:prstGeom prst="roundRect">
                <a:avLst/>
              </a:prstGeom>
              <a:blipFill rotWithShape="0">
                <a:blip r:embed="rId4"/>
                <a:stretch>
                  <a:fillRect t="-1267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 flipV="1">
            <a:off x="4461119" y="3121760"/>
            <a:ext cx="287646" cy="1073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</p:cNvCxnSpPr>
          <p:nvPr/>
        </p:nvCxnSpPr>
        <p:spPr>
          <a:xfrm flipH="1">
            <a:off x="4572000" y="4195689"/>
            <a:ext cx="176765" cy="284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7111586" y="400577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586" y="4005778"/>
                <a:ext cx="1575214" cy="416541"/>
              </a:xfrm>
              <a:prstGeom prst="roundRect">
                <a:avLst/>
              </a:prstGeom>
              <a:blipFill rotWithShape="0">
                <a:blip r:embed="rId5"/>
                <a:stretch>
                  <a:fillRect t="-1267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>
            <a:off x="3995925" y="4214049"/>
            <a:ext cx="3115661" cy="1581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1"/>
          </p:cNvCxnSpPr>
          <p:nvPr/>
        </p:nvCxnSpPr>
        <p:spPr>
          <a:xfrm>
            <a:off x="7111586" y="4214049"/>
            <a:ext cx="1411099" cy="85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59854" y="5074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>
            <a:stCxn id="5" idx="4"/>
            <a:endCxn id="33" idx="3"/>
          </p:cNvCxnSpPr>
          <p:nvPr/>
        </p:nvCxnSpPr>
        <p:spPr>
          <a:xfrm flipV="1">
            <a:off x="7202743" y="2063660"/>
            <a:ext cx="906635" cy="119304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569060" y="395005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 animBg="1"/>
      <p:bldP spid="33" grpId="0" animBg="1"/>
      <p:bldP spid="37" grpId="0" animBg="1"/>
      <p:bldP spid="44" grpId="0" animBg="1"/>
      <p:bldP spid="52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During query:</a:t>
                </a:r>
              </a:p>
              <a:p>
                <a:pPr lvl="1"/>
                <a:r>
                  <a:rPr lang="en-US" dirty="0" err="1" smtClean="0"/>
                  <a:t>Recurse</a:t>
                </a:r>
                <a:r>
                  <a:rPr lang="en-US" dirty="0" smtClean="0"/>
                  <a:t> in all clusters</a:t>
                </a:r>
              </a:p>
              <a:p>
                <a:pPr lvl="1"/>
                <a:r>
                  <a:rPr lang="en-US" dirty="0" smtClean="0"/>
                  <a:t>Just in one bucket in </a:t>
                </a:r>
                <a:r>
                  <a:rPr lang="en-US" dirty="0" err="1" smtClean="0"/>
                  <a:t>CapCarving</a:t>
                </a:r>
                <a:endParaRPr lang="en-US" dirty="0" smtClean="0"/>
              </a:p>
              <a:p>
                <a:r>
                  <a:rPr lang="en-US" dirty="0" smtClean="0"/>
                  <a:t>Will look in &gt;1 leaf!</a:t>
                </a:r>
              </a:p>
              <a:p>
                <a:r>
                  <a:rPr lang="en-US" dirty="0" smtClean="0"/>
                  <a:t>How much branching?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time we branch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clusters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 cluster reduces radius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cluster-depth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Progress in 2 ways:</a:t>
                </a:r>
              </a:p>
              <a:p>
                <a:pPr lvl="1"/>
                <a:r>
                  <a:rPr lang="en-US" dirty="0" smtClean="0"/>
                  <a:t>Clusters reduce radius</a:t>
                </a:r>
              </a:p>
              <a:p>
                <a:pPr lvl="1"/>
                <a:r>
                  <a:rPr lang="en-US" dirty="0" err="1" smtClean="0"/>
                  <a:t>CapCarving</a:t>
                </a:r>
                <a:r>
                  <a:rPr lang="en-US" dirty="0" smtClean="0"/>
                  <a:t> nodes reduce the # of far points (empirical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 tree succeeds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2469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572000" y="471815"/>
            <a:ext cx="4620687" cy="4391773"/>
            <a:chOff x="4559913" y="535022"/>
            <a:chExt cx="4620687" cy="4391773"/>
          </a:xfrm>
        </p:grpSpPr>
        <p:cxnSp>
          <p:nvCxnSpPr>
            <p:cNvPr id="5" name="Straight Arrow Connector 4"/>
            <p:cNvCxnSpPr>
              <a:stCxn id="10" idx="4"/>
              <a:endCxn id="11" idx="0"/>
            </p:cNvCxnSpPr>
            <p:nvPr/>
          </p:nvCxnSpPr>
          <p:spPr>
            <a:xfrm>
              <a:off x="6231504" y="1175048"/>
              <a:ext cx="1341481" cy="37817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0" idx="4"/>
              <a:endCxn id="15" idx="0"/>
            </p:cNvCxnSpPr>
            <p:nvPr/>
          </p:nvCxnSpPr>
          <p:spPr>
            <a:xfrm flipH="1">
              <a:off x="4917067" y="1175048"/>
              <a:ext cx="1314437" cy="142342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</p:cNvCxnSpPr>
            <p:nvPr/>
          </p:nvCxnSpPr>
          <p:spPr>
            <a:xfrm flipH="1">
              <a:off x="6445092" y="2193249"/>
              <a:ext cx="1127893" cy="6874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</p:cNvCxnSpPr>
            <p:nvPr/>
          </p:nvCxnSpPr>
          <p:spPr>
            <a:xfrm flipH="1">
              <a:off x="7485215" y="2193249"/>
              <a:ext cx="87770" cy="72523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>
              <a:off x="7572985" y="2193249"/>
              <a:ext cx="1170871" cy="64002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874350" y="535022"/>
              <a:ext cx="714308" cy="6400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15831" y="1553223"/>
              <a:ext cx="714308" cy="640026"/>
            </a:xfrm>
            <a:prstGeom prst="ellipse">
              <a:avLst/>
            </a:prstGeom>
            <a:pattFill prst="lgConfetti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Chord 11"/>
            <p:cNvSpPr/>
            <p:nvPr/>
          </p:nvSpPr>
          <p:spPr>
            <a:xfrm>
              <a:off x="5986447" y="2881938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Chord 12"/>
            <p:cNvSpPr/>
            <p:nvPr/>
          </p:nvSpPr>
          <p:spPr>
            <a:xfrm>
              <a:off x="7246942" y="2877246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Chord 13"/>
            <p:cNvSpPr/>
            <p:nvPr/>
          </p:nvSpPr>
          <p:spPr>
            <a:xfrm>
              <a:off x="8466428" y="2848930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59913" y="2598475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9" idx="0"/>
            </p:cNvCxnSpPr>
            <p:nvPr/>
          </p:nvCxnSpPr>
          <p:spPr>
            <a:xfrm flipH="1">
              <a:off x="5717570" y="3140124"/>
              <a:ext cx="598039" cy="114664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18" idx="0"/>
            </p:cNvCxnSpPr>
            <p:nvPr/>
          </p:nvCxnSpPr>
          <p:spPr>
            <a:xfrm>
              <a:off x="6315609" y="3140124"/>
              <a:ext cx="879830" cy="50661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838285" y="3646743"/>
              <a:ext cx="714308" cy="640026"/>
            </a:xfrm>
            <a:prstGeom prst="ellipse">
              <a:avLst/>
            </a:prstGeom>
            <a:pattFill prst="lgConfetti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60416" y="4286769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929732" y="1135861"/>
            <a:ext cx="1314437" cy="14234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3013" y="1099898"/>
            <a:ext cx="1341481" cy="37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14556" y="2118099"/>
            <a:ext cx="87770" cy="725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blipFill rotWithShape="0">
                <a:blip r:embed="rId3"/>
                <a:stretch>
                  <a:fillRect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3919115" y="3274928"/>
            <a:ext cx="3308803" cy="1506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of points</a:t>
                </a:r>
              </a:p>
              <a:p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 rotWithShape="0">
                <a:blip r:embed="rId3"/>
                <a:stretch>
                  <a:fillRect l="-945" t="-1346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preprocessing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84435" y="720917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11165" y="425793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65" y="425793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508360" y="62543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929345" y="196784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29345" y="20298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1" idx="1"/>
          </p:cNvCxnSpPr>
          <p:nvPr/>
        </p:nvCxnSpPr>
        <p:spPr>
          <a:xfrm>
            <a:off x="7428000" y="766570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8293725" y="18934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6853145" y="5518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2680" y="395005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find the dense clusters fast?</a:t>
                </a:r>
              </a:p>
              <a:p>
                <a:endParaRPr lang="en-US" dirty="0"/>
              </a:p>
              <a:p>
                <a:r>
                  <a:rPr lang="en-US" dirty="0" smtClean="0"/>
                  <a:t>Step 1: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/>
                  <a:t>Enough to consider centers that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are data points</a:t>
                </a:r>
              </a:p>
              <a:p>
                <a:r>
                  <a:rPr lang="en-US" dirty="0" smtClean="0"/>
                  <a:t>Step 2: reduce to near-linear time.</a:t>
                </a:r>
              </a:p>
              <a:p>
                <a:pPr lvl="1"/>
                <a:r>
                  <a:rPr lang="en-US" dirty="0" smtClean="0"/>
                  <a:t>Down-sample!</a:t>
                </a:r>
              </a:p>
              <a:p>
                <a:pPr lvl="1"/>
                <a:r>
                  <a:rPr lang="en-US" dirty="0" smtClean="0"/>
                  <a:t>Ok because we want clusters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After </a:t>
                </a:r>
                <a:r>
                  <a:rPr lang="en-US" dirty="0" err="1" smtClean="0"/>
                  <a:t>downsampling</a:t>
                </a:r>
                <a:r>
                  <a:rPr lang="en-US" dirty="0" smtClean="0"/>
                  <a:t>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, a cluster is still somewhat heavy.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9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Analysis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Instead of working with “probability of collision with far point”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work with “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empirical estimate</a:t>
                </a:r>
                <a:r>
                  <a:rPr lang="en-US" dirty="0" smtClean="0"/>
                  <a:t>” (the actual number)</a:t>
                </a:r>
              </a:p>
              <a:p>
                <a:pPr lvl="1"/>
                <a:r>
                  <a:rPr lang="en-US" dirty="0" smtClean="0"/>
                  <a:t>A little delicate: interplay with “probability of collision with close point”,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important only for the bucket where the query falls into</a:t>
                </a:r>
              </a:p>
              <a:p>
                <a:pPr lvl="2"/>
                <a:r>
                  <a:rPr lang="en-US" dirty="0" smtClean="0"/>
                  <a:t>Need to condition: on collision with the close point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3-point collision analysis </a:t>
                </a:r>
                <a:r>
                  <a:rPr lang="en-US" dirty="0" smtClean="0"/>
                  <a:t>for LSH</a:t>
                </a:r>
              </a:p>
              <a:p>
                <a:r>
                  <a:rPr lang="en-US" dirty="0" smtClean="0"/>
                  <a:t>In dense clusters, points may appear </a:t>
                </a:r>
                <a:r>
                  <a:rPr lang="en-US" i="1" dirty="0" smtClean="0"/>
                  <a:t>inside</a:t>
                </a:r>
                <a:r>
                  <a:rPr lang="en-US" dirty="0" smtClean="0"/>
                  <a:t> the balls</a:t>
                </a:r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hereas </a:t>
                </a:r>
                <a:r>
                  <a:rPr lang="en-US" dirty="0" err="1" smtClean="0"/>
                  <a:t>CapCarving</a:t>
                </a:r>
                <a:r>
                  <a:rPr lang="en-US" dirty="0" smtClean="0"/>
                  <a:t> works for points on the sphere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dirty="0" smtClean="0"/>
                  <a:t>eed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partition balls into thin shells </a:t>
                </a:r>
                <a:r>
                  <a:rPr lang="en-US" dirty="0" smtClean="0"/>
                  <a:t>(introduces more branching)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6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Data-dependent hashing: beyond LSH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43729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 reduction from worst-case to average-case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NNS with query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Better bounds?</a:t>
                </a:r>
              </a:p>
              <a:p>
                <a:pPr lvl="1"/>
                <a:r>
                  <a:rPr lang="en-US" dirty="0"/>
                  <a:t>For dimension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can </a:t>
                </a:r>
                <a:r>
                  <a:rPr lang="en-US" dirty="0" smtClean="0"/>
                  <a:t>get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better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! </a:t>
                </a:r>
                <a:r>
                  <a:rPr lang="en-US" dirty="0">
                    <a:solidFill>
                      <a:srgbClr val="0000CC"/>
                    </a:solidFill>
                  </a:rPr>
                  <a:t>[Laarhoven’16]</a:t>
                </a:r>
              </a:p>
              <a:p>
                <a:pPr lvl="2"/>
                <a:r>
                  <a:rPr lang="en-US" dirty="0"/>
                  <a:t>l</a:t>
                </a:r>
                <a:r>
                  <a:rPr lang="en-US" dirty="0" smtClean="0"/>
                  <a:t>ike it </a:t>
                </a:r>
                <a:r>
                  <a:rPr lang="en-US" dirty="0"/>
                  <a:t>i</a:t>
                </a:r>
                <a:r>
                  <a:rPr lang="en-US" dirty="0" smtClean="0"/>
                  <a:t>s the case for </a:t>
                </a:r>
                <a:r>
                  <a:rPr lang="en-US" dirty="0"/>
                  <a:t>closest pair </a:t>
                </a:r>
                <a:r>
                  <a:rPr lang="en-US" dirty="0">
                    <a:solidFill>
                      <a:srgbClr val="0000CC"/>
                    </a:solidFill>
                  </a:rPr>
                  <a:t>[Alman-Williams’15]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dirty="0" smtClean="0"/>
                  <a:t> above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optimal</a:t>
                </a:r>
                <a:r>
                  <a:rPr lang="en-US" dirty="0" smtClean="0"/>
                  <a:t> even for data-dependent hashing! </a:t>
                </a:r>
                <a:r>
                  <a:rPr lang="en-US" dirty="0">
                    <a:solidFill>
                      <a:srgbClr val="0000CC"/>
                    </a:solidFill>
                  </a:rPr>
                  <a:t>[A-</a:t>
                </a:r>
                <a:r>
                  <a:rPr lang="en-US" dirty="0" err="1">
                    <a:solidFill>
                      <a:srgbClr val="0000CC"/>
                    </a:solidFill>
                  </a:rPr>
                  <a:t>Razenshteyn</a:t>
                </a:r>
                <a:r>
                  <a:rPr lang="en-US" dirty="0">
                    <a:solidFill>
                      <a:srgbClr val="0000CC"/>
                    </a:solidFill>
                  </a:rPr>
                  <a:t>’??]: </a:t>
                </a:r>
                <a:endParaRPr lang="en-US" dirty="0" smtClean="0"/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n the right formalization (to rule out 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diagram):</a:t>
                </a:r>
              </a:p>
              <a:p>
                <a:pPr lvl="2"/>
                <a:r>
                  <a:rPr lang="en-US" dirty="0"/>
                  <a:t>d</a:t>
                </a:r>
                <a:r>
                  <a:rPr lang="en-US" dirty="0" smtClean="0"/>
                  <a:t>escription complexity of the hash function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r>
                  <a:rPr lang="en-US" dirty="0" smtClean="0"/>
                  <a:t>Better reduction?</a:t>
                </a:r>
              </a:p>
              <a:p>
                <a:r>
                  <a:rPr lang="en-US" dirty="0" smtClean="0"/>
                  <a:t>NNS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[Indyk’98] </a:t>
                </a:r>
                <a:r>
                  <a:rPr lang="en-US" dirty="0" smtClean="0"/>
                  <a:t>gets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(poly space, sublinear </a:t>
                </a:r>
                <a:r>
                  <a:rPr lang="en-US" dirty="0" err="1" smtClean="0"/>
                  <a:t>qt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Matching lower bounds in the relevant model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[ACP’08, KP’12]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Can be thought of as data-dependent hashing</a:t>
                </a:r>
              </a:p>
              <a:p>
                <a:r>
                  <a:rPr lang="en-US" dirty="0" smtClean="0"/>
                  <a:t>NNS for any norm (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, matrix norms, EMD) 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437290"/>
              </a:xfrm>
              <a:blipFill rotWithShape="0">
                <a:blip r:embed="rId2"/>
                <a:stretch>
                  <a:fillRect l="-296" t="-2060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365182" y="5639715"/>
            <a:ext cx="6413635" cy="921720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Lower bounds</a:t>
            </a:r>
            <a:r>
              <a:rPr lang="en-US" sz="3000" smtClean="0">
                <a:solidFill>
                  <a:schemeClr val="tx1"/>
                </a:solidFill>
              </a:rPr>
              <a:t>: an opportunity </a:t>
            </a:r>
            <a:r>
              <a:rPr lang="en-US" sz="3000" dirty="0" smtClean="0">
                <a:solidFill>
                  <a:schemeClr val="tx1"/>
                </a:solidFill>
              </a:rPr>
              <a:t>to discover new algorithmic techniques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>
              <a:buSzPct val="100000"/>
            </a:pPr>
            <a:r>
              <a:rPr lang="en-US" sz="2500" dirty="0" smtClean="0"/>
              <a:t>Generic setup:</a:t>
            </a:r>
          </a:p>
          <a:p>
            <a:pPr lvl="1">
              <a:buSzPct val="100000"/>
            </a:pPr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>
              <a:buSzPct val="100000"/>
            </a:pPr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>
              <a:buSzPct val="100000"/>
            </a:pPr>
            <a:r>
              <a:rPr lang="en-US" sz="2500" dirty="0" smtClean="0"/>
              <a:t>Application areas: </a:t>
            </a:r>
          </a:p>
          <a:p>
            <a:pPr lvl="1">
              <a:buSzPct val="100000"/>
            </a:pPr>
            <a:r>
              <a:rPr lang="en-US" sz="2100" dirty="0" smtClean="0"/>
              <a:t>machine learning: k-NN rule</a:t>
            </a:r>
          </a:p>
          <a:p>
            <a:pPr lvl="1">
              <a:buSzPct val="100000"/>
            </a:pPr>
            <a:r>
              <a:rPr lang="en-US" sz="2100" dirty="0" smtClean="0"/>
              <a:t>speech/image/video/music recognition, vector quantization, bioinformatics, etc…</a:t>
            </a:r>
          </a:p>
          <a:p>
            <a:pPr>
              <a:buSzPct val="100000"/>
            </a:pPr>
            <a:r>
              <a:rPr lang="en-US" sz="2400" dirty="0" smtClean="0"/>
              <a:t>Distances:</a:t>
            </a:r>
          </a:p>
          <a:p>
            <a:pPr lvl="1">
              <a:buSzPct val="100000"/>
            </a:pPr>
            <a:r>
              <a:rPr lang="en-US" sz="2100" dirty="0" smtClean="0"/>
              <a:t>  Hamming, Euclidean,</a:t>
            </a:r>
          </a:p>
          <a:p>
            <a:pPr marL="274320" lvl="1" indent="0">
              <a:buSzPct val="100000"/>
              <a:buNone/>
            </a:pPr>
            <a:r>
              <a:rPr lang="en-US" sz="2100" dirty="0"/>
              <a:t>	</a:t>
            </a:r>
            <a:r>
              <a:rPr lang="en-US" sz="2100" dirty="0" smtClean="0"/>
              <a:t>edit distance, earthmover distance, etc…</a:t>
            </a:r>
          </a:p>
          <a:p>
            <a:pPr>
              <a:buSzPct val="100000"/>
            </a:pPr>
            <a:r>
              <a:rPr lang="en-US" sz="2400" dirty="0" smtClean="0"/>
              <a:t>Core primitive for: closest pair, clustering 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011100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001100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110100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Curse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239915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39915"/>
                <a:ext cx="8229600" cy="4594225"/>
              </a:xfrm>
              <a:blipFill rotWithShape="0">
                <a:blip r:embed="rId2"/>
                <a:stretch>
                  <a:fillRect l="-741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6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7895" y="2202462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5855" y="2238445"/>
              <a:ext cx="8526462" cy="17628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func>
                                          <m:funcPr>
                                            <m:ctrlPr>
                                              <a:rPr kumimoji="0" lang="en-US" sz="24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4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4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5855" y="2238445"/>
              <a:ext cx="8526462" cy="17628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</a:tr>
                  <a:tr h="48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031" t="-103750" r="-188385" b="-1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595" t="-103750" r="-453" b="-196250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031" t="-120741" r="-188385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595" t="-120741" r="-453" b="-162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81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23341" y="2236234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>
                <a:normAutofit/>
              </a:bodyPr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-near neighbor</a:t>
                </a:r>
                <a:r>
                  <a:rPr lang="en-US" dirty="0" smtClean="0"/>
                  <a:t>: given a query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as </a:t>
                </a:r>
                <a:r>
                  <a:rPr lang="en-US" dirty="0"/>
                  <a:t>long </a:t>
                </a:r>
                <a:r>
                  <a:rPr lang="en-US" dirty="0" smtClean="0"/>
                  <a:t>as there is some point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dirty="0" smtClean="0">
                  <a:sym typeface="Symbol" pitchFamily="18" charset="2"/>
                </a:endParaRPr>
              </a:p>
              <a:p>
                <a:r>
                  <a:rPr lang="en-US" dirty="0" smtClean="0">
                    <a:sym typeface="Symbol" pitchFamily="18" charset="2"/>
                  </a:rPr>
                  <a:t>Practice: use for exact NNS</a:t>
                </a:r>
              </a:p>
              <a:p>
                <a:pPr lvl="1"/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i="1" dirty="0" smtClean="0">
                    <a:sym typeface="Symbol" pitchFamily="18" charset="2"/>
                  </a:rPr>
                  <a:t>iltering</a:t>
                </a:r>
                <a:r>
                  <a:rPr lang="en-US" dirty="0" smtClean="0">
                    <a:sym typeface="Symbol" pitchFamily="18" charset="2"/>
                  </a:rPr>
                  <a:t>: gives a set of candidates</a:t>
                </a:r>
                <a:r>
                  <a:rPr lang="en-US" i="1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(hopefully small)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7154863" y="4520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8335963" y="4608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7231063" y="340836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1063" y="3408363"/>
                <a:ext cx="38266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8412163" y="4684713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2163" y="4684713"/>
                <a:ext cx="481477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442133">
                <a:off x="249082" y="1526650"/>
                <a:ext cx="22967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>
                    <a:solidFill>
                      <a:srgbClr val="0000CC"/>
                    </a:solidFill>
                    <a:latin typeface="Arial" charset="0"/>
                  </a:rPr>
                  <a:t>-approximate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249082" y="1526650"/>
                <a:ext cx="2296783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6436" r="-5222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02689" y="2398887"/>
                <a:ext cx="59753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9" y="2398887"/>
                <a:ext cx="59753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5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/>
      <p:bldP spid="31" grpId="0" animBg="1"/>
      <p:bldP spid="129061" grpId="0"/>
      <p:bldP spid="129066" grpId="0"/>
      <p:bldP spid="23" grpId="0"/>
      <p:bldP spid="33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Exponential dependence on dimension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00CC"/>
                </a:solidFill>
              </a:rPr>
              <a:t>[Arya-Mount’93], [Clarkson’94], [Arya-Mount-Netanyahu-Silverman-We’98], [Kleinberg’97], [Har-Peled’02],[Arya-Fonseca-Mount’11</a:t>
            </a:r>
            <a:r>
              <a:rPr lang="en-US" dirty="0" smtClean="0">
                <a:solidFill>
                  <a:srgbClr val="0000CC"/>
                </a:solidFill>
              </a:rPr>
              <a:t>],…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Linear dependence on dimension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00CC"/>
                </a:solidFill>
              </a:rPr>
              <a:t>[</a:t>
            </a:r>
            <a:r>
              <a:rPr lang="en-US" dirty="0">
                <a:solidFill>
                  <a:srgbClr val="0000CC"/>
                </a:solidFill>
              </a:rPr>
              <a:t>Kushilevitz-Ostrovsky-Rabani’98], [Indyk-Motwani’98], [Indyk’98, ‘01], [Gionis-Indyk-Motwani’99], [Charikar’02], [Datar-Immorlica-Indyk-Mirrokni’04], [Chakrabarti-Regev’04], [Panigrahy’06], [Ailon-Chazelle’06], [</a:t>
            </a:r>
            <a:r>
              <a:rPr lang="en-US" dirty="0" smtClean="0">
                <a:solidFill>
                  <a:srgbClr val="0000CC"/>
                </a:solidFill>
              </a:rPr>
              <a:t>A.-</a:t>
            </a:r>
            <a:r>
              <a:rPr lang="en-US" dirty="0">
                <a:solidFill>
                  <a:srgbClr val="0000CC"/>
                </a:solidFill>
              </a:rPr>
              <a:t>Indyk’06], [</a:t>
            </a:r>
            <a:r>
              <a:rPr lang="en-US" dirty="0" smtClean="0">
                <a:solidFill>
                  <a:srgbClr val="0000CC"/>
                </a:solidFill>
              </a:rPr>
              <a:t>A.-Indyk-Nguyen-Razenshteyn’14], [A.-Razenshteyn’15], [Pagh’16],…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Locality-Sensitive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Random hash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satisfying:</a:t>
                </a:r>
              </a:p>
              <a:p>
                <a:pPr lvl="1" eaLnBrk="1" hangingPunct="1"/>
                <a:r>
                  <a:rPr lang="en-US" dirty="0"/>
                  <a:t>f</a:t>
                </a:r>
                <a:r>
                  <a:rPr lang="en-US" dirty="0" smtClean="0"/>
                  <a:t>or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rgbClr val="008000"/>
                    </a:solidFill>
                  </a:rPr>
                  <a:t>close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i="1" dirty="0" smtClean="0"/>
                  <a:t>pair</a:t>
                </a:r>
                <a:r>
                  <a:rPr lang="en-US" dirty="0" smtClean="0"/>
                  <a:t>: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cs typeface="Arial" charset="0"/>
                  </a:rPr>
                  <a:t>is “high” </a:t>
                </a:r>
              </a:p>
              <a:p>
                <a:pPr lvl="1" eaLnBrk="1" hangingPunct="1"/>
                <a:r>
                  <a:rPr lang="en-US" dirty="0">
                    <a:cs typeface="Arial" charset="0"/>
                  </a:rPr>
                  <a:t>f</a:t>
                </a:r>
                <a:r>
                  <a:rPr lang="en-US" dirty="0" smtClean="0">
                    <a:cs typeface="Arial" charset="0"/>
                  </a:rPr>
                  <a:t>or</a:t>
                </a:r>
                <a:r>
                  <a:rPr lang="en-US" i="1" dirty="0" smtClean="0"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dirty="0" smtClean="0">
                    <a:cs typeface="Arial" charset="0"/>
                  </a:rPr>
                  <a:t> </a:t>
                </a:r>
                <a:r>
                  <a:rPr lang="en-US" i="1" dirty="0" smtClean="0">
                    <a:cs typeface="Arial" charset="0"/>
                  </a:rPr>
                  <a:t>pair</a:t>
                </a:r>
                <a:r>
                  <a:rPr lang="en-US" dirty="0" smtClean="0">
                    <a:cs typeface="Arial" charset="0"/>
                  </a:rPr>
                  <a:t>: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 smtClean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cs typeface="Arial" charset="0"/>
                  </a:rPr>
                  <a:t>Use several hash tables:</a:t>
                </a:r>
                <a:endParaRPr lang="en-US" baseline="30000" dirty="0" smtClean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 rotWithShape="0">
                <a:blip r:embed="rId3"/>
                <a:stretch>
                  <a:fillRect l="-1889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11938" y="1957388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615403" y="3135313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300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,</a:t>
                </a:r>
                <a:r>
                  <a:rPr lang="en-US" sz="260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where</a:t>
                </a:r>
                <a:endParaRPr lang="en-US" sz="2600" dirty="0">
                  <a:solidFill>
                    <a:prstClr val="black"/>
                  </a:solidFill>
                  <a:latin typeface="Gill Sans M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blipFill rotWithShape="0">
                <a:blip r:embed="rId12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2730" y="2881313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“</a:t>
            </a:r>
            <a:r>
              <a:rPr lang="en-US" sz="2300" dirty="0">
                <a:solidFill>
                  <a:srgbClr val="FF0000"/>
                </a:solidFill>
              </a:rPr>
              <a:t>not-so-small</a:t>
            </a:r>
            <a:r>
              <a:rPr lang="en-US" sz="2300" dirty="0">
                <a:solidFill>
                  <a:prstClr val="black"/>
                </a:solidFill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6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7</a:t>
            </a:fld>
            <a:endParaRPr lang="en-US">
              <a:solidFill>
                <a:srgbClr val="46465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34400" y="1457520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31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LSH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24050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24050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46143"/>
                  </p:ext>
                </p:extLst>
              </p:nvPr>
            </p:nvGraphicFramePr>
            <p:xfrm>
              <a:off x="1614813" y="3944331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46143"/>
                  </p:ext>
                </p:extLst>
              </p:nvPr>
            </p:nvGraphicFramePr>
            <p:xfrm>
              <a:off x="1614813" y="3944331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325" t="-7576" r="-60463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072" t="-7576" r="-55683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3989" t="-7576" r="-18852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153218" y="2196944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Hamming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space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18" y="388986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63710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63710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215718"/>
                  </p:ext>
                </p:extLst>
              </p:nvPr>
            </p:nvGraphicFramePr>
            <p:xfrm>
              <a:off x="1614814" y="4750947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215718"/>
                  </p:ext>
                </p:extLst>
              </p:nvPr>
            </p:nvGraphicFramePr>
            <p:xfrm>
              <a:off x="1614814" y="4750947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637785"/>
                  </p:ext>
                </p:extLst>
              </p:nvPr>
            </p:nvGraphicFramePr>
            <p:xfrm>
              <a:off x="1614815" y="4329543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637785"/>
                  </p:ext>
                </p:extLst>
              </p:nvPr>
            </p:nvGraphicFramePr>
            <p:xfrm>
              <a:off x="1614815" y="4329543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7576" r="-18852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Rounded Rectangle 18"/>
          <p:cNvSpPr/>
          <p:nvPr/>
        </p:nvSpPr>
        <p:spPr>
          <a:xfrm>
            <a:off x="232235" y="5595830"/>
            <a:ext cx="8679529" cy="1010949"/>
          </a:xfrm>
          <a:prstGeom prst="roundRect">
            <a:avLst/>
          </a:prstGeom>
          <a:solidFill>
            <a:srgbClr val="FFE6E6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</a:rPr>
              <a:t>LSH is tight.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</a:rPr>
              <a:t>Are we really </a:t>
            </a:r>
            <a:r>
              <a:rPr lang="en-US" sz="3000" dirty="0">
                <a:solidFill>
                  <a:prstClr val="black"/>
                </a:solidFill>
              </a:rPr>
              <a:t>done with basic NNS algorithms?</a:t>
            </a:r>
          </a:p>
        </p:txBody>
      </p:sp>
    </p:spTree>
    <p:extLst>
      <p:ext uri="{BB962C8B-B14F-4D97-AF65-F5344CB8AC3E}">
        <p14:creationId xmlns:p14="http://schemas.microsoft.com/office/powerpoint/2010/main" val="1116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Closest Pair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6051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Closest Pair Problem (</a:t>
                </a:r>
                <a:r>
                  <a:rPr lang="en-US" dirty="0" err="1" smtClean="0"/>
                  <a:t>bichromatic</a:t>
                </a:r>
                <a:r>
                  <a:rPr lang="en-US" dirty="0" smtClean="0"/>
                  <a:t>)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assuming there is a pair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Via LSH:</a:t>
                </a:r>
              </a:p>
              <a:p>
                <a:pPr lvl="1"/>
                <a:r>
                  <a:rPr lang="en-US" dirty="0" smtClean="0"/>
                  <a:t>Preprocess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and then query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[Alman-Williams’15]: </a:t>
                </a:r>
                <a:endParaRPr lang="en-US" dirty="0" smtClean="0">
                  <a:solidFill>
                    <a:srgbClr val="0000CC"/>
                  </a:solidFill>
                </a:endParaRPr>
              </a:p>
              <a:p>
                <a:pPr lvl="1"/>
                <a:r>
                  <a:rPr lang="en-US" dirty="0" smtClean="0"/>
                  <a:t>exact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[Valiant’12, Karppa-Kaski-Kohonen’16]:</a:t>
                </a:r>
              </a:p>
              <a:p>
                <a:pPr lvl="1"/>
                <a:r>
                  <a:rPr lang="en-US" dirty="0" smtClean="0"/>
                  <a:t>Average 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Worst-case: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605108"/>
              </a:xfrm>
              <a:blipFill rotWithShape="0">
                <a:blip r:embed="rId2"/>
                <a:stretch>
                  <a:fillRect l="-519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839365" y="1931205"/>
            <a:ext cx="1113840" cy="299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4705" y="2007405"/>
                <a:ext cx="1456937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3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3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3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05" y="2007405"/>
                <a:ext cx="1456937" cy="4462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146605" y="4043480"/>
                <a:ext cx="2957185" cy="151199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Points: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at distance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Close pair: random a</a:t>
                </a:r>
                <a:r>
                  <a:rPr lang="en-US" sz="2000" b="0" dirty="0" smtClean="0">
                    <a:solidFill>
                      <a:schemeClr val="tx1"/>
                    </a:solidFill>
                  </a:rPr>
                  <a:t>t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0" dirty="0" smtClean="0">
                    <a:solidFill>
                      <a:schemeClr val="tx1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05" y="4043480"/>
                <a:ext cx="2957185" cy="1511993"/>
              </a:xfrm>
              <a:prstGeom prst="roundRect">
                <a:avLst/>
              </a:prstGeom>
              <a:blipFill rotWithShape="0">
                <a:blip r:embed="rId4"/>
                <a:stretch>
                  <a:fillRect b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12648" y="5694895"/>
                <a:ext cx="8219949" cy="892257"/>
              </a:xfrm>
              <a:prstGeom prst="roundRect">
                <a:avLst/>
              </a:prstGeom>
              <a:solidFill>
                <a:srgbClr val="FFE6E6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 smtClean="0">
                    <a:solidFill>
                      <a:prstClr val="black"/>
                    </a:solidFill>
                  </a:rPr>
                  <a:t>Much more efficient algorithms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 smtClean="0">
                  <a:solidFill>
                    <a:prstClr val="black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>
                    <a:solidFill>
                      <a:prstClr val="black"/>
                    </a:solidFill>
                  </a:rPr>
                  <a:t>o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r for average-case</a:t>
                </a:r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694895"/>
                <a:ext cx="8219949" cy="89225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>
            <a:off x="5800960" y="4849985"/>
            <a:ext cx="307240" cy="219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 rot="10800000">
            <a:off x="245971" y="3260354"/>
            <a:ext cx="422455" cy="2165705"/>
          </a:xfrm>
          <a:prstGeom prst="curvedLeftArrow">
            <a:avLst>
              <a:gd name="adj1" fmla="val 1266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50572</TotalTime>
  <Words>925</Words>
  <Application>Microsoft Office PowerPoint</Application>
  <PresentationFormat>On-screen Show (4:3)</PresentationFormat>
  <Paragraphs>360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Wingdings 3</vt:lpstr>
      <vt:lpstr>Symbol</vt:lpstr>
      <vt:lpstr>Cambria Math</vt:lpstr>
      <vt:lpstr>Arial Black</vt:lpstr>
      <vt:lpstr>Arial</vt:lpstr>
      <vt:lpstr>Wingdings</vt:lpstr>
      <vt:lpstr>Bookman Old Style</vt:lpstr>
      <vt:lpstr>Aharoni</vt:lpstr>
      <vt:lpstr>Gill Sans MT</vt:lpstr>
      <vt:lpstr>triangle-theme</vt:lpstr>
      <vt:lpstr>Optimal Data-Dependent Hashing for Nearest Neighbor Search</vt:lpstr>
      <vt:lpstr>Nearest Neighbor Search (NNS)</vt:lpstr>
      <vt:lpstr>Motivation</vt:lpstr>
      <vt:lpstr>Curse of Dimensionality</vt:lpstr>
      <vt:lpstr>Approximate NNS</vt:lpstr>
      <vt:lpstr>NNS algorithms</vt:lpstr>
      <vt:lpstr>Locality-Sensitive Hashing</vt:lpstr>
      <vt:lpstr>LSH Algorithms</vt:lpstr>
      <vt:lpstr>Detour: Closest Pair Problem</vt:lpstr>
      <vt:lpstr>Beyond Locality Sensitive Hashing</vt:lpstr>
      <vt:lpstr>New approach?</vt:lpstr>
      <vt:lpstr>A look at LSH lower bounds</vt:lpstr>
      <vt:lpstr>Why not NNS lower bound?</vt:lpstr>
      <vt:lpstr>Construction of hash function</vt:lpstr>
      <vt:lpstr>Average-case: nicer structure</vt:lpstr>
      <vt:lpstr>Reduction to nice structure</vt:lpstr>
      <vt:lpstr>Hash function</vt:lpstr>
      <vt:lpstr>Dense clusters</vt:lpstr>
      <vt:lpstr>Tree recap</vt:lpstr>
      <vt:lpstr>Fast preprocessing</vt:lpstr>
      <vt:lpstr>Even more details</vt:lpstr>
      <vt:lpstr>Data-dependent hashing: beyond LSH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andoni@mit.edu</cp:lastModifiedBy>
  <cp:revision>2343</cp:revision>
  <dcterms:created xsi:type="dcterms:W3CDTF">2008-03-04T22:47:46Z</dcterms:created>
  <dcterms:modified xsi:type="dcterms:W3CDTF">2015-12-07T17:04:32Z</dcterms:modified>
</cp:coreProperties>
</file>