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</p:sldMasterIdLst>
  <p:notesMasterIdLst>
    <p:notesMasterId r:id="rId24"/>
  </p:notesMasterIdLst>
  <p:sldIdLst>
    <p:sldId id="545" r:id="rId2"/>
    <p:sldId id="644" r:id="rId3"/>
    <p:sldId id="645" r:id="rId4"/>
    <p:sldId id="606" r:id="rId5"/>
    <p:sldId id="555" r:id="rId6"/>
    <p:sldId id="605" r:id="rId7"/>
    <p:sldId id="610" r:id="rId8"/>
    <p:sldId id="579" r:id="rId9"/>
    <p:sldId id="655" r:id="rId10"/>
    <p:sldId id="657" r:id="rId11"/>
    <p:sldId id="659" r:id="rId12"/>
    <p:sldId id="611" r:id="rId13"/>
    <p:sldId id="576" r:id="rId14"/>
    <p:sldId id="602" r:id="rId15"/>
    <p:sldId id="612" r:id="rId16"/>
    <p:sldId id="613" r:id="rId17"/>
    <p:sldId id="590" r:id="rId18"/>
    <p:sldId id="597" r:id="rId19"/>
    <p:sldId id="646" r:id="rId20"/>
    <p:sldId id="650" r:id="rId21"/>
    <p:sldId id="651" r:id="rId22"/>
    <p:sldId id="643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Palatino Linotype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Palatino Linotype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Palatino Linotype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Palatino Linotype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72E2E"/>
    <a:srgbClr val="7A4141"/>
    <a:srgbClr val="FFFD29"/>
    <a:srgbClr val="1FFF17"/>
    <a:srgbClr val="0200FF"/>
    <a:srgbClr val="FF170D"/>
    <a:srgbClr val="BC0EF3"/>
    <a:srgbClr val="FFDF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764" autoAdjust="0"/>
    <p:restoredTop sz="97440" autoAdjust="0"/>
  </p:normalViewPr>
  <p:slideViewPr>
    <p:cSldViewPr snapToGrid="0" snapToObjects="1">
      <p:cViewPr>
        <p:scale>
          <a:sx n="125" d="100"/>
          <a:sy n="125" d="100"/>
        </p:scale>
        <p:origin x="-80" y="1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8D77F53F-B5D4-FF4B-93F5-59341E784177}" type="datetimeFigureOut">
              <a:rPr lang="en-US"/>
              <a:pPr>
                <a:defRPr/>
              </a:pPr>
              <a:t>12/6/15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noProof="0" smtClean="0"/>
              <a:t>Click to edit Master text styles</a:t>
            </a:r>
          </a:p>
          <a:p>
            <a:pPr lvl="1"/>
            <a:r>
              <a:rPr lang="it-IT" noProof="0" smtClean="0"/>
              <a:t>Second level</a:t>
            </a:r>
          </a:p>
          <a:p>
            <a:pPr lvl="2"/>
            <a:r>
              <a:rPr lang="it-IT" noProof="0" smtClean="0"/>
              <a:t>Third level</a:t>
            </a:r>
          </a:p>
          <a:p>
            <a:pPr lvl="3"/>
            <a:r>
              <a:rPr lang="it-IT" noProof="0" smtClean="0"/>
              <a:t>Fourth level</a:t>
            </a:r>
          </a:p>
          <a:p>
            <a:pPr lvl="4"/>
            <a:r>
              <a:rPr lang="it-IT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C8E7308-A2EF-5B4C-8BF9-2601FFD471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2457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294D276B-329A-C14D-9BA2-8D143324A87D}" type="slidenum">
              <a:rPr lang="en-US" sz="1200">
                <a:latin typeface="Calibri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294D276B-329A-C14D-9BA2-8D143324A87D}" type="slidenum">
              <a:rPr lang="en-US" sz="1200">
                <a:latin typeface="Calibri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294D276B-329A-C14D-9BA2-8D143324A87D}" type="slidenum">
              <a:rPr lang="en-US" sz="1200">
                <a:latin typeface="Calibri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294D276B-329A-C14D-9BA2-8D143324A87D}" type="slidenum">
              <a:rPr lang="en-US" sz="1200">
                <a:latin typeface="Calibri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294D276B-329A-C14D-9BA2-8D143324A87D}" type="slidenum">
              <a:rPr lang="en-US" sz="1200">
                <a:latin typeface="Calibri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294D276B-329A-C14D-9BA2-8D143324A87D}" type="slidenum">
              <a:rPr lang="en-US" sz="1200">
                <a:latin typeface="Calibri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US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294D276B-329A-C14D-9BA2-8D143324A87D}" type="slidenum">
              <a:rPr lang="en-US" sz="1200">
                <a:latin typeface="Calibri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en-US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294D276B-329A-C14D-9BA2-8D143324A87D}" type="slidenum">
              <a:rPr lang="en-US" sz="1200">
                <a:latin typeface="Calibri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en-US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294D276B-329A-C14D-9BA2-8D143324A87D}" type="slidenum">
              <a:rPr lang="en-US" sz="1200">
                <a:latin typeface="Calibri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en-US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294D276B-329A-C14D-9BA2-8D143324A87D}" type="slidenum">
              <a:rPr lang="en-US" sz="1200">
                <a:latin typeface="Calibri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294D276B-329A-C14D-9BA2-8D143324A87D}" type="slidenum">
              <a:rPr lang="en-US" sz="1200">
                <a:latin typeface="Calibri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294D276B-329A-C14D-9BA2-8D143324A87D}" type="slidenum">
              <a:rPr lang="en-US" sz="1200">
                <a:latin typeface="Calibri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294D276B-329A-C14D-9BA2-8D143324A87D}" type="slidenum">
              <a:rPr lang="en-US" sz="1200">
                <a:latin typeface="Calibri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294D276B-329A-C14D-9BA2-8D143324A87D}" type="slidenum">
              <a:rPr lang="en-US" sz="1200">
                <a:latin typeface="Calibri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294D276B-329A-C14D-9BA2-8D143324A87D}" type="slidenum">
              <a:rPr lang="en-US" sz="1200">
                <a:latin typeface="Calibri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294D276B-329A-C14D-9BA2-8D143324A87D}" type="slidenum">
              <a:rPr lang="en-US" sz="1200">
                <a:latin typeface="Calibri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294D276B-329A-C14D-9BA2-8D143324A87D}" type="slidenum">
              <a:rPr lang="en-US" sz="1200">
                <a:latin typeface="Calibri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 sz="1200">
              <a:latin typeface="Calibri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/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it-IT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83352A-762D-4A4B-B42B-9AF893877163}" type="datetime1">
              <a:rPr lang="en-US"/>
              <a:pPr>
                <a:defRPr/>
              </a:pPr>
              <a:t>12/6/15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541670-FA84-A542-82E1-B5EB0731D0D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19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502F14-347B-2B49-906E-651988C6A87A}" type="datetime1">
              <a:rPr lang="en-US"/>
              <a:pPr>
                <a:defRPr/>
              </a:pPr>
              <a:t>12/6/15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4B549D-CC1C-C342-A6FA-D7D994323A0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665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7DE622-B343-0540-9FE2-E302C9A8533C}" type="datetime1">
              <a:rPr lang="en-US"/>
              <a:pPr>
                <a:defRPr/>
              </a:pPr>
              <a:t>12/6/15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F6E36E-A169-494D-8B9D-0B013E99D6E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65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C2DBD0-B177-3041-B3FE-3278E37A91C5}" type="datetime1">
              <a:rPr lang="en-US"/>
              <a:pPr>
                <a:defRPr/>
              </a:pPr>
              <a:t>12/6/15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4DF374-3258-CB45-9AC7-BDD1BF47A57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640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495800" y="3924300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4695825" y="3924300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4297363" y="3924300"/>
            <a:ext cx="84137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it-IT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9691F2-03C6-EC44-AFA4-8A45568B3111}" type="datetime1">
              <a:rPr lang="en-US"/>
              <a:pPr>
                <a:defRPr/>
              </a:pPr>
              <a:t>12/6/15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Footer Text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3B2006-9F05-BF46-A17B-E07BA85A69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759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 dirty="0" smtClean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CBDD67-0650-244D-B555-6995D91E0DA7}" type="datetime1">
              <a:rPr lang="en-US"/>
              <a:pPr>
                <a:defRPr/>
              </a:pPr>
              <a:t>12/6/15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Footer Text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036499-261D-7E4A-A8ED-F6086EFBBB4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402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22CB28-47B6-DA47-A52A-88AAC84774B0}" type="datetime1">
              <a:rPr lang="en-US"/>
              <a:pPr>
                <a:defRPr/>
              </a:pPr>
              <a:t>12/6/15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Footer Text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1A3E5A-B79F-E842-9BC5-A2A825A039A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7084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4ED05F-14EB-BF40-A156-768DE00D156B}" type="datetime1">
              <a:rPr lang="en-US"/>
              <a:pPr>
                <a:defRPr/>
              </a:pPr>
              <a:t>12/6/15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Footer Text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B2D3D-75B5-A846-A02E-2145A2BE0E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4720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65CEA7-B0A7-5A4D-A95E-C040985B7E0B}" type="datetime1">
              <a:rPr lang="en-US"/>
              <a:pPr>
                <a:defRPr/>
              </a:pPr>
              <a:t>12/6/15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Footer Text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D986F-26D2-7B45-8776-5BE96CA36DA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511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it-IT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1003BE-87A2-6046-B9C7-E66618EF604F}" type="datetime1">
              <a:rPr lang="en-US"/>
              <a:pPr>
                <a:defRPr/>
              </a:pPr>
              <a:t>12/6/15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Footer Text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A94F86-E5FC-224F-B9AA-1AAA4730B97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46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it-IT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it-IT" noProof="0" dirty="0" smtClean="0"/>
              <a:t>Drag </a:t>
            </a:r>
            <a:r>
              <a:rPr lang="it-IT" noProof="0" dirty="0" err="1" smtClean="0"/>
              <a:t>picture</a:t>
            </a:r>
            <a:r>
              <a:rPr lang="it-IT" noProof="0" dirty="0" smtClean="0"/>
              <a:t> to </a:t>
            </a:r>
            <a:r>
              <a:rPr lang="it-IT" noProof="0" dirty="0" err="1" smtClean="0"/>
              <a:t>placeholder</a:t>
            </a:r>
            <a:r>
              <a:rPr lang="it-IT" noProof="0" dirty="0" smtClean="0"/>
              <a:t> or click </a:t>
            </a:r>
            <a:r>
              <a:rPr lang="it-IT" noProof="0" dirty="0" err="1" smtClean="0"/>
              <a:t>icon</a:t>
            </a:r>
            <a:r>
              <a:rPr lang="it-IT" noProof="0" dirty="0" smtClean="0"/>
              <a:t> to </a:t>
            </a:r>
            <a:r>
              <a:rPr lang="it-IT" noProof="0" dirty="0" err="1" smtClean="0"/>
              <a:t>add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269679-98ED-794A-B2C6-EFF76712A48A}" type="datetime1">
              <a:rPr lang="en-US"/>
              <a:pPr>
                <a:defRPr/>
              </a:pPr>
              <a:t>12/6/15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Footer Text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08AB6A-5312-0A49-B2F5-18D357F33A2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27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it-IT" smtClean="0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2700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019DF9EC-3251-794B-B956-66793CB6A308}" type="datetime1">
              <a:rPr lang="en-US"/>
              <a:pPr>
                <a:defRPr/>
              </a:pPr>
              <a:t>12/6/15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8813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925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69B62D2A-7D77-694B-8190-B83FBA03DBF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458200" y="6499225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569913" y="6499225"/>
            <a:ext cx="84137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33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</p:sldLayoutIdLst>
  <p:hf sldNum="0" hdr="0" ftr="0" dt="0"/>
  <p:txStyles>
    <p:titleStyle>
      <a:lvl1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ＭＳ Ｐゴシック" charset="0"/>
          <a:cs typeface="ＭＳ Ｐゴシック" charset="0"/>
        </a:defRPr>
      </a:lvl1pPr>
      <a:lvl2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charset="0"/>
          <a:ea typeface="ＭＳ Ｐゴシック" charset="0"/>
          <a:cs typeface="ＭＳ Ｐゴシック" charset="0"/>
        </a:defRPr>
      </a:lvl2pPr>
      <a:lvl3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charset="0"/>
          <a:ea typeface="ＭＳ Ｐゴシック" charset="0"/>
          <a:cs typeface="ＭＳ Ｐゴシック" charset="0"/>
        </a:defRPr>
      </a:lvl3pPr>
      <a:lvl4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charset="0"/>
          <a:ea typeface="ＭＳ Ｐゴシック" charset="0"/>
          <a:cs typeface="ＭＳ Ｐゴシック" charset="0"/>
        </a:defRPr>
      </a:lvl4pPr>
      <a:lvl5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charset="0"/>
          <a:ea typeface="ＭＳ Ｐゴシック" charset="0"/>
          <a:cs typeface="ＭＳ Ｐゴシック" charset="0"/>
        </a:defRPr>
      </a:lvl5pPr>
      <a:lvl6pPr marL="4572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charset="0"/>
          <a:ea typeface="ＭＳ Ｐゴシック" charset="0"/>
          <a:cs typeface="ＭＳ Ｐゴシック" charset="0"/>
        </a:defRPr>
      </a:lvl6pPr>
      <a:lvl7pPr marL="9144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charset="0"/>
          <a:ea typeface="ＭＳ Ｐゴシック" charset="0"/>
          <a:cs typeface="ＭＳ Ｐゴシック" charset="0"/>
        </a:defRPr>
      </a:lvl7pPr>
      <a:lvl8pPr marL="13716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charset="0"/>
          <a:ea typeface="ＭＳ Ｐゴシック" charset="0"/>
          <a:cs typeface="ＭＳ Ｐゴシック" charset="0"/>
        </a:defRPr>
      </a:lvl8pPr>
      <a:lvl9pPr marL="18288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7F7F7F"/>
          </a:solidFill>
          <a:latin typeface="+mj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Courier New" charset="0"/>
        <a:buChar char="o"/>
        <a:defRPr sz="1600" kern="1200">
          <a:solidFill>
            <a:srgbClr val="7F7F7F"/>
          </a:solidFill>
          <a:latin typeface="+mj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rgbClr val="7F7F7F"/>
          </a:solidFill>
          <a:latin typeface="+mj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Courier New" charset="0"/>
        <a:buChar char="o"/>
        <a:defRPr sz="1600" kern="1200">
          <a:solidFill>
            <a:srgbClr val="7F7F7F"/>
          </a:solidFill>
          <a:latin typeface="+mj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rgbClr val="7F7F7F"/>
          </a:solidFill>
          <a:latin typeface="+mj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162"/>
            <a:ext cx="9144000" cy="210777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400" dirty="0" err="1" smtClean="0">
                <a:ea typeface="+mj-ea"/>
                <a:cs typeface="+mj-cs"/>
              </a:rPr>
              <a:t>Subcubic</a:t>
            </a:r>
            <a:r>
              <a:rPr lang="en-US" sz="4400" dirty="0" smtClean="0">
                <a:ea typeface="+mj-ea"/>
                <a:cs typeface="+mj-cs"/>
              </a:rPr>
              <a:t> Equivalences Between Graph Centrality Problems, </a:t>
            </a:r>
            <a:br>
              <a:rPr lang="en-US" sz="4400" dirty="0" smtClean="0">
                <a:ea typeface="+mj-ea"/>
                <a:cs typeface="+mj-cs"/>
              </a:rPr>
            </a:br>
            <a:r>
              <a:rPr lang="en-US" sz="4400" dirty="0" smtClean="0">
                <a:ea typeface="+mj-ea"/>
                <a:cs typeface="+mj-cs"/>
              </a:rPr>
              <a:t>APSP and Diameter</a:t>
            </a:r>
            <a:r>
              <a:rPr lang="en-US" sz="5000" dirty="0" smtClean="0">
                <a:ea typeface="+mj-ea"/>
                <a:cs typeface="+mj-cs"/>
              </a:rPr>
              <a:t> </a:t>
            </a:r>
            <a:endParaRPr lang="en-US" sz="5000" dirty="0">
              <a:ea typeface="+mj-ea"/>
              <a:cs typeface="+mj-cs"/>
            </a:endParaRPr>
          </a:p>
        </p:txBody>
      </p:sp>
      <p:sp>
        <p:nvSpPr>
          <p:cNvPr id="14338" name="Subtitle 2"/>
          <p:cNvSpPr>
            <a:spLocks noGrp="1"/>
          </p:cNvSpPr>
          <p:nvPr>
            <p:ph type="subTitle" idx="1"/>
          </p:nvPr>
        </p:nvSpPr>
        <p:spPr>
          <a:xfrm>
            <a:off x="0" y="4945331"/>
            <a:ext cx="9144000" cy="1214169"/>
          </a:xfrm>
        </p:spPr>
        <p:txBody>
          <a:bodyPr>
            <a:normAutofit/>
          </a:bodyPr>
          <a:lstStyle/>
          <a:p>
            <a:pPr eaLnBrk="1" hangingPunct="1"/>
            <a:r>
              <a:rPr lang="en-US" b="1" u="sng" dirty="0">
                <a:solidFill>
                  <a:srgbClr val="FF0000"/>
                </a:solidFill>
                <a:latin typeface="Century Gothic" charset="0"/>
              </a:rPr>
              <a:t>Fabrizio Grandoni</a:t>
            </a:r>
          </a:p>
          <a:p>
            <a:pPr eaLnBrk="1" hangingPunct="1"/>
            <a:r>
              <a:rPr lang="en-US" sz="2000" i="1" dirty="0" smtClean="0">
                <a:solidFill>
                  <a:srgbClr val="FF0000"/>
                </a:solidFill>
                <a:latin typeface="Century Gothic" charset="0"/>
              </a:rPr>
              <a:t>IDSIA, University </a:t>
            </a:r>
            <a:r>
              <a:rPr lang="en-US" sz="2000" i="1" dirty="0">
                <a:solidFill>
                  <a:srgbClr val="FF0000"/>
                </a:solidFill>
                <a:latin typeface="Century Gothic" charset="0"/>
              </a:rPr>
              <a:t>of </a:t>
            </a:r>
            <a:r>
              <a:rPr lang="en-US" sz="2000" i="1" dirty="0" err="1" smtClean="0">
                <a:solidFill>
                  <a:srgbClr val="FF0000"/>
                </a:solidFill>
                <a:latin typeface="Century Gothic" charset="0"/>
              </a:rPr>
              <a:t>Lugano</a:t>
            </a:r>
            <a:endParaRPr lang="en-US" sz="2000" i="1" dirty="0" smtClean="0">
              <a:solidFill>
                <a:srgbClr val="FF0000"/>
              </a:solidFill>
              <a:latin typeface="Century Gothic" charset="0"/>
            </a:endParaRPr>
          </a:p>
          <a:p>
            <a:pPr eaLnBrk="1" hangingPunct="1"/>
            <a:r>
              <a:rPr lang="en-US" sz="2000" i="1" dirty="0" err="1">
                <a:solidFill>
                  <a:srgbClr val="FF0000"/>
                </a:solidFill>
                <a:latin typeface="Century Gothic" charset="0"/>
              </a:rPr>
              <a:t>fabrizio@idsia.ch</a:t>
            </a:r>
            <a:endParaRPr lang="en-US" sz="2000" i="1" dirty="0">
              <a:solidFill>
                <a:srgbClr val="FF0000"/>
              </a:solidFill>
              <a:latin typeface="Century Gothic" charset="0"/>
            </a:endParaRPr>
          </a:p>
          <a:p>
            <a:pPr eaLnBrk="1" hangingPunct="1"/>
            <a:endParaRPr lang="en-US" sz="2000" i="1" dirty="0" smtClean="0">
              <a:solidFill>
                <a:srgbClr val="FF0000"/>
              </a:solidFill>
              <a:latin typeface="Century Gothic" charset="0"/>
            </a:endParaRPr>
          </a:p>
          <a:p>
            <a:pPr eaLnBrk="1" hangingPunct="1"/>
            <a:endParaRPr lang="en-US" sz="3600" dirty="0">
              <a:solidFill>
                <a:srgbClr val="FF0000"/>
              </a:solidFill>
              <a:latin typeface="Century Gothic" charset="0"/>
            </a:endParaRPr>
          </a:p>
        </p:txBody>
      </p:sp>
      <p:pic>
        <p:nvPicPr>
          <p:cNvPr id="5" name="Picture 4" descr="logoIDSIA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2762" y="5176762"/>
            <a:ext cx="1681238" cy="1681238"/>
          </a:xfrm>
          <a:prstGeom prst="rect">
            <a:avLst/>
          </a:prstGeom>
        </p:spPr>
      </p:pic>
      <p:sp>
        <p:nvSpPr>
          <p:cNvPr id="6" name="Subtitle 2"/>
          <p:cNvSpPr txBox="1">
            <a:spLocks/>
          </p:cNvSpPr>
          <p:nvPr/>
        </p:nvSpPr>
        <p:spPr bwMode="auto">
          <a:xfrm>
            <a:off x="-1" y="3208263"/>
            <a:ext cx="9144001" cy="9933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ＭＳ Ｐゴシック" charset="0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ＭＳ Ｐゴシック" charset="0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ＭＳ Ｐゴシック" charset="0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ＭＳ Ｐゴシック" charset="0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eaLnBrk="1" hangingPunct="1"/>
            <a:r>
              <a:rPr lang="en-US" b="1" dirty="0" smtClean="0">
                <a:solidFill>
                  <a:srgbClr val="FF0000"/>
                </a:solidFill>
                <a:latin typeface="Century Gothic" charset="0"/>
              </a:rPr>
              <a:t>Amir </a:t>
            </a:r>
            <a:r>
              <a:rPr lang="en-US" b="1" dirty="0" err="1" smtClean="0">
                <a:solidFill>
                  <a:srgbClr val="FF0000"/>
                </a:solidFill>
                <a:latin typeface="Century Gothic" charset="0"/>
              </a:rPr>
              <a:t>Abboud</a:t>
            </a:r>
            <a:r>
              <a:rPr lang="en-US" b="1" dirty="0">
                <a:solidFill>
                  <a:srgbClr val="FF0000"/>
                </a:solidFill>
                <a:latin typeface="Century Gothic" charset="0"/>
              </a:rPr>
              <a:t> </a:t>
            </a:r>
            <a:r>
              <a:rPr lang="en-US" i="1" dirty="0" smtClean="0">
                <a:solidFill>
                  <a:srgbClr val="FF0000"/>
                </a:solidFill>
                <a:latin typeface="Century Gothic" charset="0"/>
              </a:rPr>
              <a:t>and</a:t>
            </a:r>
            <a:r>
              <a:rPr lang="en-US" b="1" dirty="0">
                <a:solidFill>
                  <a:srgbClr val="FF0000"/>
                </a:solidFill>
                <a:latin typeface="Century Gothic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entury Gothic" charset="0"/>
              </a:rPr>
              <a:t>Virginia </a:t>
            </a:r>
            <a:r>
              <a:rPr lang="en-US" b="1" dirty="0" err="1" smtClean="0">
                <a:solidFill>
                  <a:srgbClr val="FF0000"/>
                </a:solidFill>
                <a:latin typeface="Century Gothic" charset="0"/>
              </a:rPr>
              <a:t>Vassilevska</a:t>
            </a:r>
            <a:r>
              <a:rPr lang="en-US" b="1" dirty="0" smtClean="0">
                <a:solidFill>
                  <a:srgbClr val="FF0000"/>
                </a:solidFill>
                <a:latin typeface="Century Gothic" charset="0"/>
              </a:rPr>
              <a:t> Williams</a:t>
            </a:r>
          </a:p>
          <a:p>
            <a:pPr eaLnBrk="1" hangingPunct="1"/>
            <a:r>
              <a:rPr lang="en-US" sz="2000" i="1" dirty="0" smtClean="0">
                <a:solidFill>
                  <a:srgbClr val="FF0000"/>
                </a:solidFill>
                <a:latin typeface="Century Gothic" charset="0"/>
              </a:rPr>
              <a:t>Stanford University</a:t>
            </a:r>
          </a:p>
          <a:p>
            <a:pPr eaLnBrk="1" hangingPunct="1"/>
            <a:endParaRPr lang="en-US" sz="3600" dirty="0">
              <a:solidFill>
                <a:srgbClr val="FF0000"/>
              </a:solidFill>
              <a:latin typeface="Century 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51147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TextBox 193"/>
          <p:cNvSpPr txBox="1"/>
          <p:nvPr/>
        </p:nvSpPr>
        <p:spPr>
          <a:xfrm>
            <a:off x="6285247" y="6001032"/>
            <a:ext cx="342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entury Gothic"/>
                <a:cs typeface="Century Gothic"/>
              </a:rPr>
              <a:t>b</a:t>
            </a:r>
            <a:endParaRPr lang="en-US" baseline="-25000" dirty="0">
              <a:latin typeface="Century Gothic"/>
              <a:cs typeface="Century Gothic"/>
            </a:endParaRPr>
          </a:p>
        </p:txBody>
      </p:sp>
      <p:sp>
        <p:nvSpPr>
          <p:cNvPr id="193" name="Oval 192"/>
          <p:cNvSpPr/>
          <p:nvPr/>
        </p:nvSpPr>
        <p:spPr>
          <a:xfrm>
            <a:off x="6251648" y="6020218"/>
            <a:ext cx="375722" cy="373230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4366539" y="3150291"/>
            <a:ext cx="3473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entury Gothic"/>
                <a:cs typeface="Century Gothic"/>
              </a:rPr>
              <a:t>1</a:t>
            </a:r>
            <a:r>
              <a:rPr lang="en-US" baseline="-25000" dirty="0" smtClean="0">
                <a:latin typeface="Century Gothic"/>
                <a:cs typeface="Century Gothic"/>
              </a:rPr>
              <a:t>I</a:t>
            </a:r>
            <a:endParaRPr lang="en-US" baseline="-25000" dirty="0">
              <a:latin typeface="Century Gothic"/>
              <a:cs typeface="Century Gothic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5651343" y="2341724"/>
            <a:ext cx="3867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entury Gothic"/>
                <a:cs typeface="Century Gothic"/>
              </a:rPr>
              <a:t>0</a:t>
            </a:r>
            <a:r>
              <a:rPr lang="en-US" baseline="-25000" dirty="0" smtClean="0">
                <a:latin typeface="Century Gothic"/>
                <a:cs typeface="Century Gothic"/>
              </a:rPr>
              <a:t>J</a:t>
            </a:r>
            <a:endParaRPr lang="en-US" baseline="-25000" dirty="0">
              <a:latin typeface="Century Gothic"/>
              <a:cs typeface="Century Gothic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4360774" y="4957924"/>
            <a:ext cx="3473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entury Gothic"/>
                <a:cs typeface="Century Gothic"/>
              </a:rPr>
              <a:t>3</a:t>
            </a:r>
            <a:r>
              <a:rPr lang="en-US" baseline="-25000" dirty="0" smtClean="0">
                <a:latin typeface="Century Gothic"/>
                <a:cs typeface="Century Gothic"/>
              </a:rPr>
              <a:t>I</a:t>
            </a:r>
            <a:endParaRPr lang="en-US" baseline="-25000" dirty="0">
              <a:latin typeface="Century Gothic"/>
              <a:cs typeface="Century Gothic"/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4750926" y="4914979"/>
            <a:ext cx="285217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entury Gothic"/>
                <a:cs typeface="Century Gothic"/>
              </a:rPr>
              <a:t>4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366539" y="2341724"/>
            <a:ext cx="3473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entury Gothic"/>
                <a:cs typeface="Century Gothic"/>
              </a:rPr>
              <a:t>0</a:t>
            </a:r>
            <a:r>
              <a:rPr lang="en-US" baseline="-25000" dirty="0" smtClean="0">
                <a:latin typeface="Century Gothic"/>
                <a:cs typeface="Century Gothic"/>
              </a:rPr>
              <a:t>I</a:t>
            </a:r>
            <a:endParaRPr lang="en-US" baseline="-25000" dirty="0">
              <a:latin typeface="Century Gothic"/>
              <a:cs typeface="Century Gothic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5651343" y="4054108"/>
            <a:ext cx="3867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entury Gothic"/>
                <a:cs typeface="Century Gothic"/>
              </a:rPr>
              <a:t>2</a:t>
            </a:r>
            <a:r>
              <a:rPr lang="en-US" baseline="-25000" dirty="0">
                <a:latin typeface="Century Gothic"/>
                <a:cs typeface="Century Gothic"/>
              </a:rPr>
              <a:t>J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5651343" y="3150291"/>
            <a:ext cx="3867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entury Gothic"/>
                <a:cs typeface="Century Gothic"/>
              </a:rPr>
              <a:t>1</a:t>
            </a:r>
            <a:r>
              <a:rPr lang="en-US" baseline="-25000" dirty="0">
                <a:latin typeface="Century Gothic"/>
                <a:cs typeface="Century Gothic"/>
              </a:rPr>
              <a:t>J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5656161" y="4957924"/>
            <a:ext cx="3867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entury Gothic"/>
                <a:cs typeface="Century Gothic"/>
              </a:rPr>
              <a:t>3</a:t>
            </a:r>
            <a:r>
              <a:rPr lang="en-US" baseline="-25000" dirty="0">
                <a:latin typeface="Century Gothic"/>
                <a:cs typeface="Century Gothic"/>
              </a:rPr>
              <a:t>J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4366539" y="4054108"/>
            <a:ext cx="3473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entury Gothic"/>
                <a:cs typeface="Century Gothic"/>
              </a:rPr>
              <a:t>2</a:t>
            </a:r>
            <a:r>
              <a:rPr lang="en-US" baseline="-25000" dirty="0" smtClean="0">
                <a:latin typeface="Century Gothic"/>
                <a:cs typeface="Century Gothic"/>
              </a:rPr>
              <a:t>I</a:t>
            </a:r>
            <a:endParaRPr lang="en-US" baseline="-25000" dirty="0">
              <a:latin typeface="Century Gothic"/>
              <a:cs typeface="Century Gothic"/>
            </a:endParaRPr>
          </a:p>
        </p:txBody>
      </p:sp>
      <p:sp>
        <p:nvSpPr>
          <p:cNvPr id="45" name="Oval 44"/>
          <p:cNvSpPr/>
          <p:nvPr/>
        </p:nvSpPr>
        <p:spPr>
          <a:xfrm>
            <a:off x="4335485" y="2366474"/>
            <a:ext cx="375722" cy="373230"/>
          </a:xfrm>
          <a:prstGeom prst="ellipse">
            <a:avLst/>
          </a:prstGeom>
          <a:noFill/>
          <a:ln w="28575" cmpd="sng">
            <a:solidFill>
              <a:srgbClr val="7097D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8" name="Oval 47"/>
          <p:cNvSpPr/>
          <p:nvPr/>
        </p:nvSpPr>
        <p:spPr>
          <a:xfrm>
            <a:off x="4335485" y="3175041"/>
            <a:ext cx="375722" cy="373230"/>
          </a:xfrm>
          <a:prstGeom prst="ellipse">
            <a:avLst/>
          </a:prstGeom>
          <a:noFill/>
          <a:ln w="28575" cmpd="sng">
            <a:solidFill>
              <a:srgbClr val="7097D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4" name="Oval 53"/>
          <p:cNvSpPr/>
          <p:nvPr/>
        </p:nvSpPr>
        <p:spPr>
          <a:xfrm>
            <a:off x="4329720" y="4982674"/>
            <a:ext cx="375722" cy="373230"/>
          </a:xfrm>
          <a:prstGeom prst="ellipse">
            <a:avLst/>
          </a:prstGeom>
          <a:noFill/>
          <a:ln w="28575" cmpd="sng">
            <a:solidFill>
              <a:srgbClr val="7097D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7" name="Oval 56"/>
          <p:cNvSpPr/>
          <p:nvPr/>
        </p:nvSpPr>
        <p:spPr>
          <a:xfrm>
            <a:off x="5662621" y="2366474"/>
            <a:ext cx="375722" cy="373230"/>
          </a:xfrm>
          <a:prstGeom prst="ellipse">
            <a:avLst/>
          </a:prstGeom>
          <a:noFill/>
          <a:ln w="28575" cmpd="sng">
            <a:solidFill>
              <a:srgbClr val="7097D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0" name="Oval 59"/>
          <p:cNvSpPr/>
          <p:nvPr/>
        </p:nvSpPr>
        <p:spPr>
          <a:xfrm>
            <a:off x="5662621" y="3175041"/>
            <a:ext cx="375722" cy="373230"/>
          </a:xfrm>
          <a:prstGeom prst="ellipse">
            <a:avLst/>
          </a:prstGeom>
          <a:noFill/>
          <a:ln w="28575" cmpd="sng">
            <a:solidFill>
              <a:srgbClr val="7097D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3" name="Oval 62"/>
          <p:cNvSpPr/>
          <p:nvPr/>
        </p:nvSpPr>
        <p:spPr>
          <a:xfrm>
            <a:off x="5662621" y="4078858"/>
            <a:ext cx="375722" cy="373230"/>
          </a:xfrm>
          <a:prstGeom prst="ellipse">
            <a:avLst/>
          </a:prstGeom>
          <a:noFill/>
          <a:ln w="28575" cmpd="sng">
            <a:solidFill>
              <a:srgbClr val="7097D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6" name="Oval 65"/>
          <p:cNvSpPr/>
          <p:nvPr/>
        </p:nvSpPr>
        <p:spPr>
          <a:xfrm>
            <a:off x="5656856" y="4982674"/>
            <a:ext cx="375722" cy="373230"/>
          </a:xfrm>
          <a:prstGeom prst="ellipse">
            <a:avLst/>
          </a:prstGeom>
          <a:noFill/>
          <a:ln w="28575" cmpd="sng">
            <a:solidFill>
              <a:srgbClr val="7097D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1" name="Oval 50"/>
          <p:cNvSpPr/>
          <p:nvPr/>
        </p:nvSpPr>
        <p:spPr>
          <a:xfrm>
            <a:off x="4335485" y="4078858"/>
            <a:ext cx="375722" cy="373230"/>
          </a:xfrm>
          <a:prstGeom prst="ellipse">
            <a:avLst/>
          </a:prstGeom>
          <a:noFill/>
          <a:ln w="28575" cmpd="sng">
            <a:solidFill>
              <a:srgbClr val="7097D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92" name="Straight Connector 91"/>
          <p:cNvCxnSpPr>
            <a:stCxn id="45" idx="7"/>
            <a:endCxn id="60" idx="1"/>
          </p:cNvCxnSpPr>
          <p:nvPr/>
        </p:nvCxnSpPr>
        <p:spPr>
          <a:xfrm>
            <a:off x="4656184" y="2421132"/>
            <a:ext cx="1061460" cy="808567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5" name="TextBox 94"/>
          <p:cNvSpPr txBox="1"/>
          <p:nvPr/>
        </p:nvSpPr>
        <p:spPr>
          <a:xfrm>
            <a:off x="4682593" y="2273756"/>
            <a:ext cx="360608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Century Gothic"/>
                <a:cs typeface="Century Gothic"/>
              </a:rPr>
              <a:t>-8</a:t>
            </a:r>
            <a:endParaRPr lang="en-US" sz="1400" b="1" dirty="0">
              <a:latin typeface="Century Gothic"/>
              <a:cs typeface="Century Gothic"/>
            </a:endParaRPr>
          </a:p>
        </p:txBody>
      </p:sp>
      <p:cxnSp>
        <p:nvCxnSpPr>
          <p:cNvPr id="96" name="Straight Connector 95"/>
          <p:cNvCxnSpPr>
            <a:stCxn id="45" idx="6"/>
            <a:endCxn id="63" idx="1"/>
          </p:cNvCxnSpPr>
          <p:nvPr/>
        </p:nvCxnSpPr>
        <p:spPr>
          <a:xfrm>
            <a:off x="4711207" y="2553089"/>
            <a:ext cx="1006437" cy="1580427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>
            <a:stCxn id="45" idx="5"/>
            <a:endCxn id="66" idx="1"/>
          </p:cNvCxnSpPr>
          <p:nvPr/>
        </p:nvCxnSpPr>
        <p:spPr>
          <a:xfrm>
            <a:off x="4656184" y="2685046"/>
            <a:ext cx="1055695" cy="2352286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>
            <a:stCxn id="48" idx="7"/>
            <a:endCxn id="57" idx="1"/>
          </p:cNvCxnSpPr>
          <p:nvPr/>
        </p:nvCxnSpPr>
        <p:spPr>
          <a:xfrm flipV="1">
            <a:off x="4656184" y="2421132"/>
            <a:ext cx="1061460" cy="808567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6" name="TextBox 105"/>
          <p:cNvSpPr txBox="1"/>
          <p:nvPr/>
        </p:nvSpPr>
        <p:spPr>
          <a:xfrm>
            <a:off x="5296185" y="2244354"/>
            <a:ext cx="360608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Century Gothic"/>
                <a:cs typeface="Century Gothic"/>
              </a:rPr>
              <a:t>-8</a:t>
            </a:r>
            <a:endParaRPr lang="en-US" sz="1400" b="1" dirty="0">
              <a:latin typeface="Century Gothic"/>
              <a:cs typeface="Century Gothic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5555933" y="3746875"/>
            <a:ext cx="285217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entury Gothic"/>
                <a:cs typeface="Century Gothic"/>
              </a:rPr>
              <a:t>4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5553638" y="4611076"/>
            <a:ext cx="285217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entury Gothic"/>
                <a:cs typeface="Century Gothic"/>
              </a:rPr>
              <a:t>6</a:t>
            </a:r>
          </a:p>
        </p:txBody>
      </p:sp>
      <p:cxnSp>
        <p:nvCxnSpPr>
          <p:cNvPr id="109" name="Straight Connector 108"/>
          <p:cNvCxnSpPr>
            <a:stCxn id="49" idx="3"/>
            <a:endCxn id="64" idx="1"/>
          </p:cNvCxnSpPr>
          <p:nvPr/>
        </p:nvCxnSpPr>
        <p:spPr>
          <a:xfrm>
            <a:off x="4713922" y="3334957"/>
            <a:ext cx="937421" cy="903817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2" name="TextBox 111"/>
          <p:cNvSpPr txBox="1"/>
          <p:nvPr/>
        </p:nvSpPr>
        <p:spPr>
          <a:xfrm>
            <a:off x="5408735" y="4153279"/>
            <a:ext cx="285217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Century Gothic"/>
                <a:cs typeface="Century Gothic"/>
              </a:rPr>
              <a:t>2</a:t>
            </a:r>
            <a:endParaRPr lang="en-US" sz="1400" b="1" dirty="0">
              <a:latin typeface="Century Gothic"/>
              <a:cs typeface="Century Gothic"/>
            </a:endParaRPr>
          </a:p>
        </p:txBody>
      </p:sp>
      <p:cxnSp>
        <p:nvCxnSpPr>
          <p:cNvPr id="114" name="Straight Connector 113"/>
          <p:cNvCxnSpPr>
            <a:stCxn id="48" idx="5"/>
            <a:endCxn id="66" idx="2"/>
          </p:cNvCxnSpPr>
          <p:nvPr/>
        </p:nvCxnSpPr>
        <p:spPr>
          <a:xfrm>
            <a:off x="4656184" y="3493613"/>
            <a:ext cx="1000672" cy="1675676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7" name="TextBox 116"/>
          <p:cNvSpPr txBox="1"/>
          <p:nvPr/>
        </p:nvSpPr>
        <p:spPr>
          <a:xfrm flipH="1">
            <a:off x="5306155" y="4813023"/>
            <a:ext cx="342894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Century Gothic"/>
                <a:cs typeface="Century Gothic"/>
              </a:rPr>
              <a:t>4</a:t>
            </a:r>
            <a:endParaRPr lang="en-US" sz="1400" b="1" dirty="0">
              <a:latin typeface="Century Gothic"/>
              <a:cs typeface="Century Gothic"/>
            </a:endParaRPr>
          </a:p>
        </p:txBody>
      </p:sp>
      <p:cxnSp>
        <p:nvCxnSpPr>
          <p:cNvPr id="118" name="Straight Connector 117"/>
          <p:cNvCxnSpPr>
            <a:stCxn id="52" idx="3"/>
            <a:endCxn id="60" idx="2"/>
          </p:cNvCxnSpPr>
          <p:nvPr/>
        </p:nvCxnSpPr>
        <p:spPr>
          <a:xfrm flipV="1">
            <a:off x="4713922" y="3361656"/>
            <a:ext cx="948699" cy="877118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TextBox 120"/>
          <p:cNvSpPr txBox="1"/>
          <p:nvPr/>
        </p:nvSpPr>
        <p:spPr>
          <a:xfrm>
            <a:off x="4688165" y="4097628"/>
            <a:ext cx="285217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Century Gothic"/>
                <a:cs typeface="Century Gothic"/>
              </a:rPr>
              <a:t>2</a:t>
            </a:r>
            <a:endParaRPr lang="en-US" sz="1400" b="1" dirty="0">
              <a:latin typeface="Century Gothic"/>
              <a:cs typeface="Century Gothic"/>
            </a:endParaRPr>
          </a:p>
        </p:txBody>
      </p:sp>
      <p:cxnSp>
        <p:nvCxnSpPr>
          <p:cNvPr id="122" name="Straight Connector 121"/>
          <p:cNvCxnSpPr>
            <a:stCxn id="51" idx="7"/>
            <a:endCxn id="58" idx="1"/>
          </p:cNvCxnSpPr>
          <p:nvPr/>
        </p:nvCxnSpPr>
        <p:spPr>
          <a:xfrm flipV="1">
            <a:off x="4656184" y="2526390"/>
            <a:ext cx="995159" cy="1607126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>
            <a:stCxn id="54" idx="6"/>
            <a:endCxn id="60" idx="3"/>
          </p:cNvCxnSpPr>
          <p:nvPr/>
        </p:nvCxnSpPr>
        <p:spPr>
          <a:xfrm flipV="1">
            <a:off x="4705442" y="3493613"/>
            <a:ext cx="1012202" cy="1675676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>
            <a:stCxn id="54" idx="7"/>
            <a:endCxn id="57" idx="3"/>
          </p:cNvCxnSpPr>
          <p:nvPr/>
        </p:nvCxnSpPr>
        <p:spPr>
          <a:xfrm flipV="1">
            <a:off x="4650419" y="2685046"/>
            <a:ext cx="1067225" cy="2352286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8358533" y="3150291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entury Gothic"/>
                <a:cs typeface="Century Gothic"/>
              </a:rPr>
              <a:t>1</a:t>
            </a:r>
            <a:r>
              <a:rPr lang="en-US" baseline="-25000" dirty="0">
                <a:latin typeface="Century Gothic"/>
                <a:cs typeface="Century Gothic"/>
              </a:rPr>
              <a:t>L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6967901" y="2341724"/>
            <a:ext cx="403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entury Gothic"/>
                <a:cs typeface="Century Gothic"/>
              </a:rPr>
              <a:t>0</a:t>
            </a:r>
            <a:r>
              <a:rPr lang="en-US" baseline="-25000" dirty="0" smtClean="0">
                <a:latin typeface="Century Gothic"/>
                <a:cs typeface="Century Gothic"/>
              </a:rPr>
              <a:t>K</a:t>
            </a:r>
            <a:endParaRPr lang="en-US" baseline="-25000" dirty="0">
              <a:latin typeface="Century Gothic"/>
              <a:cs typeface="Century Gothic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8345833" y="2341724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entury Gothic"/>
                <a:cs typeface="Century Gothic"/>
              </a:rPr>
              <a:t>0</a:t>
            </a:r>
            <a:r>
              <a:rPr lang="en-US" baseline="-25000" dirty="0">
                <a:latin typeface="Century Gothic"/>
                <a:cs typeface="Century Gothic"/>
              </a:rPr>
              <a:t>L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8311137" y="4957924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entury Gothic"/>
                <a:cs typeface="Century Gothic"/>
              </a:rPr>
              <a:t>3</a:t>
            </a:r>
            <a:r>
              <a:rPr lang="en-US" baseline="-25000" dirty="0">
                <a:latin typeface="Century Gothic"/>
                <a:cs typeface="Century Gothic"/>
              </a:rPr>
              <a:t>L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8335955" y="4054108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entury Gothic"/>
                <a:cs typeface="Century Gothic"/>
              </a:rPr>
              <a:t>2</a:t>
            </a:r>
            <a:r>
              <a:rPr lang="en-US" baseline="-25000" dirty="0">
                <a:latin typeface="Century Gothic"/>
                <a:cs typeface="Century Gothic"/>
              </a:rPr>
              <a:t>L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6962136" y="4957924"/>
            <a:ext cx="403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entury Gothic"/>
                <a:cs typeface="Century Gothic"/>
              </a:rPr>
              <a:t>3</a:t>
            </a:r>
            <a:r>
              <a:rPr lang="en-US" baseline="-25000" dirty="0">
                <a:latin typeface="Century Gothic"/>
                <a:cs typeface="Century Gothic"/>
              </a:rPr>
              <a:t>K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6986951" y="4054108"/>
            <a:ext cx="403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entury Gothic"/>
                <a:cs typeface="Century Gothic"/>
              </a:rPr>
              <a:t>2</a:t>
            </a:r>
            <a:r>
              <a:rPr lang="en-US" baseline="-25000" dirty="0">
                <a:latin typeface="Century Gothic"/>
                <a:cs typeface="Century Gothic"/>
              </a:rPr>
              <a:t>K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6965785" y="3150291"/>
            <a:ext cx="403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entury Gothic"/>
                <a:cs typeface="Century Gothic"/>
              </a:rPr>
              <a:t>1</a:t>
            </a:r>
            <a:r>
              <a:rPr lang="en-US" baseline="-25000" dirty="0">
                <a:latin typeface="Century Gothic"/>
                <a:cs typeface="Century Gothic"/>
              </a:rPr>
              <a:t>K</a:t>
            </a:r>
          </a:p>
        </p:txBody>
      </p:sp>
      <p:sp>
        <p:nvSpPr>
          <p:cNvPr id="69" name="Oval 68"/>
          <p:cNvSpPr/>
          <p:nvPr/>
        </p:nvSpPr>
        <p:spPr>
          <a:xfrm>
            <a:off x="6996113" y="2366474"/>
            <a:ext cx="375722" cy="373230"/>
          </a:xfrm>
          <a:prstGeom prst="ellipse">
            <a:avLst/>
          </a:prstGeom>
          <a:noFill/>
          <a:ln w="28575" cmpd="sng">
            <a:solidFill>
              <a:srgbClr val="7097D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2" name="Oval 71"/>
          <p:cNvSpPr/>
          <p:nvPr/>
        </p:nvSpPr>
        <p:spPr>
          <a:xfrm>
            <a:off x="6996113" y="3175041"/>
            <a:ext cx="375722" cy="373230"/>
          </a:xfrm>
          <a:prstGeom prst="ellipse">
            <a:avLst/>
          </a:prstGeom>
          <a:noFill/>
          <a:ln w="28575" cmpd="sng">
            <a:solidFill>
              <a:srgbClr val="7097D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         </a:t>
            </a:r>
            <a:endParaRPr lang="en-US" dirty="0"/>
          </a:p>
        </p:txBody>
      </p:sp>
      <p:sp>
        <p:nvSpPr>
          <p:cNvPr id="75" name="Oval 74"/>
          <p:cNvSpPr/>
          <p:nvPr/>
        </p:nvSpPr>
        <p:spPr>
          <a:xfrm>
            <a:off x="6996113" y="4078858"/>
            <a:ext cx="375722" cy="373230"/>
          </a:xfrm>
          <a:prstGeom prst="ellipse">
            <a:avLst/>
          </a:prstGeom>
          <a:noFill/>
          <a:ln w="28575" cmpd="sng">
            <a:solidFill>
              <a:srgbClr val="7097D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8" name="Oval 77"/>
          <p:cNvSpPr/>
          <p:nvPr/>
        </p:nvSpPr>
        <p:spPr>
          <a:xfrm>
            <a:off x="6990348" y="4982674"/>
            <a:ext cx="375722" cy="373230"/>
          </a:xfrm>
          <a:prstGeom prst="ellipse">
            <a:avLst/>
          </a:prstGeom>
          <a:noFill/>
          <a:ln w="28575" cmpd="sng">
            <a:solidFill>
              <a:srgbClr val="7097D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1" name="Oval 80"/>
          <p:cNvSpPr/>
          <p:nvPr/>
        </p:nvSpPr>
        <p:spPr>
          <a:xfrm>
            <a:off x="8342294" y="2366474"/>
            <a:ext cx="375722" cy="373230"/>
          </a:xfrm>
          <a:prstGeom prst="ellipse">
            <a:avLst/>
          </a:prstGeom>
          <a:noFill/>
          <a:ln w="28575" cmpd="sng">
            <a:solidFill>
              <a:srgbClr val="7097D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4" name="Oval 83"/>
          <p:cNvSpPr/>
          <p:nvPr/>
        </p:nvSpPr>
        <p:spPr>
          <a:xfrm>
            <a:off x="8350761" y="3175041"/>
            <a:ext cx="375722" cy="373230"/>
          </a:xfrm>
          <a:prstGeom prst="ellipse">
            <a:avLst/>
          </a:prstGeom>
          <a:noFill/>
          <a:ln w="28575" cmpd="sng">
            <a:solidFill>
              <a:srgbClr val="7097D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7" name="Oval 86"/>
          <p:cNvSpPr/>
          <p:nvPr/>
        </p:nvSpPr>
        <p:spPr>
          <a:xfrm>
            <a:off x="8325360" y="4078858"/>
            <a:ext cx="375722" cy="373230"/>
          </a:xfrm>
          <a:prstGeom prst="ellipse">
            <a:avLst/>
          </a:prstGeom>
          <a:noFill/>
          <a:ln w="28575" cmpd="sng">
            <a:solidFill>
              <a:srgbClr val="7097D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0" name="Oval 89"/>
          <p:cNvSpPr/>
          <p:nvPr/>
        </p:nvSpPr>
        <p:spPr>
          <a:xfrm>
            <a:off x="8319595" y="4982674"/>
            <a:ext cx="375722" cy="373230"/>
          </a:xfrm>
          <a:prstGeom prst="ellipse">
            <a:avLst/>
          </a:prstGeom>
          <a:noFill/>
          <a:ln w="28575" cmpd="sng">
            <a:solidFill>
              <a:srgbClr val="7097D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9" name="Title 1"/>
          <p:cNvSpPr>
            <a:spLocks noGrp="1"/>
          </p:cNvSpPr>
          <p:nvPr>
            <p:ph type="title"/>
          </p:nvPr>
        </p:nvSpPr>
        <p:spPr>
          <a:xfrm>
            <a:off x="0" y="8363"/>
            <a:ext cx="9144000" cy="71688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800" dirty="0" smtClean="0"/>
              <a:t>Negative </a:t>
            </a:r>
            <a:r>
              <a:rPr lang="en-US" sz="4800" dirty="0" err="1" smtClean="0"/>
              <a:t>Triangle</a:t>
            </a:r>
            <a:r>
              <a:rPr lang="en-US" sz="4800" dirty="0" err="1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sz="4800" dirty="0" err="1"/>
              <a:t>BC</a:t>
            </a:r>
            <a:endParaRPr lang="en-US" sz="4800" dirty="0">
              <a:ea typeface="+mj-ea"/>
              <a:cs typeface="+mj-cs"/>
            </a:endParaRPr>
          </a:p>
        </p:txBody>
      </p:sp>
      <p:cxnSp>
        <p:nvCxnSpPr>
          <p:cNvPr id="8" name="Straight Connector 7"/>
          <p:cNvCxnSpPr>
            <a:stCxn id="16" idx="6"/>
            <a:endCxn id="18" idx="2"/>
          </p:cNvCxnSpPr>
          <p:nvPr/>
        </p:nvCxnSpPr>
        <p:spPr>
          <a:xfrm>
            <a:off x="1583126" y="5588506"/>
            <a:ext cx="952221" cy="12227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914305" y="5526887"/>
            <a:ext cx="31394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entury Gothic"/>
                <a:cs typeface="Century Gothic"/>
              </a:rPr>
              <a:t>2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1874897" y="4065662"/>
            <a:ext cx="375722" cy="379278"/>
            <a:chOff x="6615325" y="4795765"/>
            <a:chExt cx="375722" cy="379278"/>
          </a:xfrm>
        </p:grpSpPr>
        <p:sp>
          <p:nvSpPr>
            <p:cNvPr id="11" name="Oval 10"/>
            <p:cNvSpPr/>
            <p:nvPr/>
          </p:nvSpPr>
          <p:spPr>
            <a:xfrm>
              <a:off x="6615325" y="4801813"/>
              <a:ext cx="375722" cy="373230"/>
            </a:xfrm>
            <a:prstGeom prst="ellipse">
              <a:avLst/>
            </a:prstGeom>
            <a:noFill/>
            <a:ln w="28575" cmpd="sng">
              <a:solidFill>
                <a:srgbClr val="7097D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639078" y="4795765"/>
              <a:ext cx="3139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entury Gothic"/>
                  <a:cs typeface="Century Gothic"/>
                </a:rPr>
                <a:t>3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1871145" y="4819031"/>
            <a:ext cx="375722" cy="397980"/>
            <a:chOff x="6615325" y="4777063"/>
            <a:chExt cx="375722" cy="397980"/>
          </a:xfrm>
        </p:grpSpPr>
        <p:sp>
          <p:nvSpPr>
            <p:cNvPr id="14" name="Oval 13"/>
            <p:cNvSpPr/>
            <p:nvPr/>
          </p:nvSpPr>
          <p:spPr>
            <a:xfrm>
              <a:off x="6615325" y="4801813"/>
              <a:ext cx="375722" cy="373230"/>
            </a:xfrm>
            <a:prstGeom prst="ellipse">
              <a:avLst/>
            </a:prstGeom>
            <a:noFill/>
            <a:ln w="28575" cmpd="sng">
              <a:solidFill>
                <a:srgbClr val="7097D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646379" y="4777063"/>
              <a:ext cx="31259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Century Gothic"/>
                  <a:cs typeface="Century Gothic"/>
                </a:rPr>
                <a:t>0</a:t>
              </a:r>
              <a:endParaRPr lang="en-US" dirty="0">
                <a:latin typeface="Century Gothic"/>
                <a:cs typeface="Century Gothic"/>
              </a:endParaRPr>
            </a:p>
          </p:txBody>
        </p:sp>
      </p:grpSp>
      <p:sp>
        <p:nvSpPr>
          <p:cNvPr id="16" name="Oval 15"/>
          <p:cNvSpPr/>
          <p:nvPr/>
        </p:nvSpPr>
        <p:spPr>
          <a:xfrm>
            <a:off x="1207404" y="5401891"/>
            <a:ext cx="375722" cy="373230"/>
          </a:xfrm>
          <a:prstGeom prst="ellipse">
            <a:avLst/>
          </a:prstGeom>
          <a:noFill/>
          <a:ln w="28575" cmpd="sng">
            <a:solidFill>
              <a:srgbClr val="7097D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17" name="Group 16"/>
          <p:cNvGrpSpPr/>
          <p:nvPr/>
        </p:nvGrpSpPr>
        <p:grpSpPr>
          <a:xfrm>
            <a:off x="2535347" y="5383476"/>
            <a:ext cx="375722" cy="403872"/>
            <a:chOff x="6615325" y="4771171"/>
            <a:chExt cx="375722" cy="403872"/>
          </a:xfrm>
        </p:grpSpPr>
        <p:sp>
          <p:nvSpPr>
            <p:cNvPr id="18" name="Oval 17"/>
            <p:cNvSpPr/>
            <p:nvPr/>
          </p:nvSpPr>
          <p:spPr>
            <a:xfrm>
              <a:off x="6615325" y="4801813"/>
              <a:ext cx="375722" cy="373230"/>
            </a:xfrm>
            <a:prstGeom prst="ellipse">
              <a:avLst/>
            </a:prstGeom>
            <a:noFill/>
            <a:ln w="28575" cmpd="sng">
              <a:solidFill>
                <a:srgbClr val="7097D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643917" y="4771171"/>
              <a:ext cx="3139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entury Gothic"/>
                  <a:cs typeface="Century Gothic"/>
                </a:rPr>
                <a:t>2</a:t>
              </a:r>
            </a:p>
          </p:txBody>
        </p:sp>
      </p:grpSp>
      <p:cxnSp>
        <p:nvCxnSpPr>
          <p:cNvPr id="20" name="Straight Connector 19"/>
          <p:cNvCxnSpPr>
            <a:stCxn id="16" idx="7"/>
            <a:endCxn id="14" idx="3"/>
          </p:cNvCxnSpPr>
          <p:nvPr/>
        </p:nvCxnSpPr>
        <p:spPr>
          <a:xfrm flipV="1">
            <a:off x="1528103" y="5162353"/>
            <a:ext cx="398065" cy="294196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588051" y="5186732"/>
            <a:ext cx="410877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entury Gothic"/>
                <a:cs typeface="Century Gothic"/>
              </a:rPr>
              <a:t>-8</a:t>
            </a:r>
            <a:endParaRPr lang="en-US" b="1" dirty="0">
              <a:latin typeface="Century Gothic"/>
              <a:cs typeface="Century Gothic"/>
            </a:endParaRPr>
          </a:p>
        </p:txBody>
      </p:sp>
      <p:cxnSp>
        <p:nvCxnSpPr>
          <p:cNvPr id="24" name="Straight Connector 23"/>
          <p:cNvCxnSpPr>
            <a:stCxn id="14" idx="5"/>
            <a:endCxn id="18" idx="1"/>
          </p:cNvCxnSpPr>
          <p:nvPr/>
        </p:nvCxnSpPr>
        <p:spPr>
          <a:xfrm>
            <a:off x="2191844" y="5162353"/>
            <a:ext cx="398526" cy="306423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284017" y="4996792"/>
            <a:ext cx="31394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entury Gothic"/>
                <a:cs typeface="Century Gothic"/>
              </a:rPr>
              <a:t>4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007129" y="4438279"/>
            <a:ext cx="31394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entury Gothic"/>
                <a:cs typeface="Century Gothic"/>
              </a:rPr>
              <a:t>6</a:t>
            </a:r>
          </a:p>
        </p:txBody>
      </p:sp>
      <p:cxnSp>
        <p:nvCxnSpPr>
          <p:cNvPr id="31" name="Straight Connector 30"/>
          <p:cNvCxnSpPr>
            <a:stCxn id="14" idx="0"/>
            <a:endCxn id="11" idx="4"/>
          </p:cNvCxnSpPr>
          <p:nvPr/>
        </p:nvCxnSpPr>
        <p:spPr>
          <a:xfrm flipV="1">
            <a:off x="2059006" y="4444940"/>
            <a:ext cx="3752" cy="398841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11" idx="3"/>
            <a:endCxn id="16" idx="0"/>
          </p:cNvCxnSpPr>
          <p:nvPr/>
        </p:nvCxnSpPr>
        <p:spPr>
          <a:xfrm flipH="1">
            <a:off x="1395265" y="4390282"/>
            <a:ext cx="534655" cy="1011609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1374166" y="4657280"/>
            <a:ext cx="31394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entury Gothic"/>
                <a:cs typeface="Century Gothic"/>
              </a:rPr>
              <a:t>4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247442" y="5386792"/>
            <a:ext cx="3125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entury Gothic"/>
                <a:cs typeface="Century Gothic"/>
              </a:rPr>
              <a:t>1</a:t>
            </a:r>
          </a:p>
        </p:txBody>
      </p:sp>
      <p:sp>
        <p:nvSpPr>
          <p:cNvPr id="113" name="Content Placeholder 2"/>
          <p:cNvSpPr txBox="1">
            <a:spLocks/>
          </p:cNvSpPr>
          <p:nvPr/>
        </p:nvSpPr>
        <p:spPr bwMode="auto">
          <a:xfrm>
            <a:off x="150338" y="6093083"/>
            <a:ext cx="3601935" cy="522457"/>
          </a:xfrm>
          <a:prstGeom prst="rect">
            <a:avLst/>
          </a:prstGeom>
          <a:noFill/>
          <a:ln w="28575" cmpd="sng">
            <a:solidFill>
              <a:srgbClr val="1FFF17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n-US" sz="2000" b="1" dirty="0" smtClean="0">
                <a:solidFill>
                  <a:srgbClr val="1FFF17"/>
                </a:solidFill>
                <a:latin typeface="Century Gothic" charset="0"/>
              </a:rPr>
              <a:t>Rem:</a:t>
            </a:r>
            <a:r>
              <a:rPr lang="en-US" sz="2000" dirty="0" smtClean="0">
                <a:solidFill>
                  <a:srgbClr val="7F7F7F"/>
                </a:solidFill>
                <a:latin typeface="Century Gothic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entury Gothic" charset="0"/>
              </a:rPr>
              <a:t>w.l.o.g</a:t>
            </a: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 even weights</a:t>
            </a:r>
            <a:endParaRPr lang="en-US" sz="2000" dirty="0">
              <a:solidFill>
                <a:srgbClr val="000000"/>
              </a:solidFill>
              <a:latin typeface="Century Gothic" charset="0"/>
            </a:endParaRPr>
          </a:p>
        </p:txBody>
      </p:sp>
      <p:sp>
        <p:nvSpPr>
          <p:cNvPr id="142" name="TextBox 141"/>
          <p:cNvSpPr txBox="1"/>
          <p:nvPr/>
        </p:nvSpPr>
        <p:spPr>
          <a:xfrm>
            <a:off x="4492838" y="4664667"/>
            <a:ext cx="285217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Century Gothic"/>
                <a:cs typeface="Century Gothic"/>
              </a:rPr>
              <a:t>6</a:t>
            </a:r>
            <a:endParaRPr lang="en-US" sz="1400" b="1" dirty="0">
              <a:latin typeface="Century Gothic"/>
              <a:cs typeface="Century Gothic"/>
            </a:endParaRPr>
          </a:p>
        </p:txBody>
      </p:sp>
      <p:sp>
        <p:nvSpPr>
          <p:cNvPr id="143" name="TextBox 142"/>
          <p:cNvSpPr txBox="1"/>
          <p:nvPr/>
        </p:nvSpPr>
        <p:spPr>
          <a:xfrm>
            <a:off x="4519504" y="3765419"/>
            <a:ext cx="285217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entury Gothic"/>
                <a:cs typeface="Century Gothic"/>
              </a:rPr>
              <a:t>4</a:t>
            </a:r>
          </a:p>
        </p:txBody>
      </p:sp>
      <p:sp>
        <p:nvSpPr>
          <p:cNvPr id="147" name="TextBox 146"/>
          <p:cNvSpPr txBox="1"/>
          <p:nvPr/>
        </p:nvSpPr>
        <p:spPr>
          <a:xfrm>
            <a:off x="6073466" y="4895485"/>
            <a:ext cx="285217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entury Gothic"/>
                <a:cs typeface="Century Gothic"/>
              </a:rPr>
              <a:t>4</a:t>
            </a:r>
          </a:p>
        </p:txBody>
      </p:sp>
      <p:cxnSp>
        <p:nvCxnSpPr>
          <p:cNvPr id="148" name="Straight Connector 147"/>
          <p:cNvCxnSpPr/>
          <p:nvPr/>
        </p:nvCxnSpPr>
        <p:spPr>
          <a:xfrm>
            <a:off x="5978724" y="2401638"/>
            <a:ext cx="1061460" cy="808567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9" name="TextBox 148"/>
          <p:cNvSpPr txBox="1"/>
          <p:nvPr/>
        </p:nvSpPr>
        <p:spPr>
          <a:xfrm>
            <a:off x="6005133" y="2254262"/>
            <a:ext cx="360608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Century Gothic"/>
                <a:cs typeface="Century Gothic"/>
              </a:rPr>
              <a:t>-8</a:t>
            </a:r>
            <a:endParaRPr lang="en-US" sz="1400" b="1" dirty="0">
              <a:latin typeface="Century Gothic"/>
              <a:cs typeface="Century Gothic"/>
            </a:endParaRPr>
          </a:p>
        </p:txBody>
      </p:sp>
      <p:cxnSp>
        <p:nvCxnSpPr>
          <p:cNvPr id="150" name="Straight Connector 149"/>
          <p:cNvCxnSpPr/>
          <p:nvPr/>
        </p:nvCxnSpPr>
        <p:spPr>
          <a:xfrm>
            <a:off x="6033747" y="2533595"/>
            <a:ext cx="1006437" cy="1580427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/>
          <p:nvPr/>
        </p:nvCxnSpPr>
        <p:spPr>
          <a:xfrm>
            <a:off x="5978724" y="2665552"/>
            <a:ext cx="1055695" cy="2352286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/>
          <p:cNvCxnSpPr/>
          <p:nvPr/>
        </p:nvCxnSpPr>
        <p:spPr>
          <a:xfrm flipV="1">
            <a:off x="5978724" y="2401638"/>
            <a:ext cx="1061460" cy="808567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3" name="TextBox 152"/>
          <p:cNvSpPr txBox="1"/>
          <p:nvPr/>
        </p:nvSpPr>
        <p:spPr>
          <a:xfrm>
            <a:off x="6618725" y="2224860"/>
            <a:ext cx="360608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Century Gothic"/>
                <a:cs typeface="Century Gothic"/>
              </a:rPr>
              <a:t>-8</a:t>
            </a:r>
            <a:endParaRPr lang="en-US" sz="1400" b="1" dirty="0">
              <a:latin typeface="Century Gothic"/>
              <a:cs typeface="Century Gothic"/>
            </a:endParaRPr>
          </a:p>
        </p:txBody>
      </p:sp>
      <p:sp>
        <p:nvSpPr>
          <p:cNvPr id="154" name="TextBox 153"/>
          <p:cNvSpPr txBox="1"/>
          <p:nvPr/>
        </p:nvSpPr>
        <p:spPr>
          <a:xfrm>
            <a:off x="6878473" y="3727381"/>
            <a:ext cx="285217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entury Gothic"/>
                <a:cs typeface="Century Gothic"/>
              </a:rPr>
              <a:t>4</a:t>
            </a:r>
          </a:p>
        </p:txBody>
      </p:sp>
      <p:sp>
        <p:nvSpPr>
          <p:cNvPr id="155" name="TextBox 154"/>
          <p:cNvSpPr txBox="1"/>
          <p:nvPr/>
        </p:nvSpPr>
        <p:spPr>
          <a:xfrm>
            <a:off x="6876178" y="4591582"/>
            <a:ext cx="285217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entury Gothic"/>
                <a:cs typeface="Century Gothic"/>
              </a:rPr>
              <a:t>6</a:t>
            </a:r>
          </a:p>
        </p:txBody>
      </p:sp>
      <p:cxnSp>
        <p:nvCxnSpPr>
          <p:cNvPr id="156" name="Straight Connector 155"/>
          <p:cNvCxnSpPr/>
          <p:nvPr/>
        </p:nvCxnSpPr>
        <p:spPr>
          <a:xfrm>
            <a:off x="6036462" y="3315463"/>
            <a:ext cx="937421" cy="903817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7" name="TextBox 156"/>
          <p:cNvSpPr txBox="1"/>
          <p:nvPr/>
        </p:nvSpPr>
        <p:spPr>
          <a:xfrm>
            <a:off x="6731275" y="4133785"/>
            <a:ext cx="285217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Century Gothic"/>
                <a:cs typeface="Century Gothic"/>
              </a:rPr>
              <a:t>2</a:t>
            </a:r>
            <a:endParaRPr lang="en-US" sz="1400" b="1" dirty="0">
              <a:latin typeface="Century Gothic"/>
              <a:cs typeface="Century Gothic"/>
            </a:endParaRPr>
          </a:p>
        </p:txBody>
      </p:sp>
      <p:cxnSp>
        <p:nvCxnSpPr>
          <p:cNvPr id="158" name="Straight Connector 157"/>
          <p:cNvCxnSpPr/>
          <p:nvPr/>
        </p:nvCxnSpPr>
        <p:spPr>
          <a:xfrm>
            <a:off x="5978724" y="3474119"/>
            <a:ext cx="1000672" cy="1675676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9" name="TextBox 158"/>
          <p:cNvSpPr txBox="1"/>
          <p:nvPr/>
        </p:nvSpPr>
        <p:spPr>
          <a:xfrm flipH="1">
            <a:off x="6628695" y="4793529"/>
            <a:ext cx="342894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Century Gothic"/>
                <a:cs typeface="Century Gothic"/>
              </a:rPr>
              <a:t>4</a:t>
            </a:r>
            <a:endParaRPr lang="en-US" sz="1400" b="1" dirty="0">
              <a:latin typeface="Century Gothic"/>
              <a:cs typeface="Century Gothic"/>
            </a:endParaRPr>
          </a:p>
        </p:txBody>
      </p:sp>
      <p:cxnSp>
        <p:nvCxnSpPr>
          <p:cNvPr id="160" name="Straight Connector 159"/>
          <p:cNvCxnSpPr/>
          <p:nvPr/>
        </p:nvCxnSpPr>
        <p:spPr>
          <a:xfrm flipV="1">
            <a:off x="6036462" y="3342162"/>
            <a:ext cx="948699" cy="877118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1" name="TextBox 160"/>
          <p:cNvSpPr txBox="1"/>
          <p:nvPr/>
        </p:nvSpPr>
        <p:spPr>
          <a:xfrm>
            <a:off x="6010705" y="4078134"/>
            <a:ext cx="285217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Century Gothic"/>
                <a:cs typeface="Century Gothic"/>
              </a:rPr>
              <a:t>2</a:t>
            </a:r>
            <a:endParaRPr lang="en-US" sz="1400" b="1" dirty="0">
              <a:latin typeface="Century Gothic"/>
              <a:cs typeface="Century Gothic"/>
            </a:endParaRPr>
          </a:p>
        </p:txBody>
      </p:sp>
      <p:cxnSp>
        <p:nvCxnSpPr>
          <p:cNvPr id="162" name="Straight Connector 161"/>
          <p:cNvCxnSpPr/>
          <p:nvPr/>
        </p:nvCxnSpPr>
        <p:spPr>
          <a:xfrm flipV="1">
            <a:off x="5978724" y="2506896"/>
            <a:ext cx="995159" cy="1607126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Connector 162"/>
          <p:cNvCxnSpPr/>
          <p:nvPr/>
        </p:nvCxnSpPr>
        <p:spPr>
          <a:xfrm flipV="1">
            <a:off x="6027982" y="3474119"/>
            <a:ext cx="1012202" cy="1675676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Connector 163"/>
          <p:cNvCxnSpPr/>
          <p:nvPr/>
        </p:nvCxnSpPr>
        <p:spPr>
          <a:xfrm flipV="1">
            <a:off x="5972959" y="2665552"/>
            <a:ext cx="1067225" cy="2352286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5" name="TextBox 164"/>
          <p:cNvSpPr txBox="1"/>
          <p:nvPr/>
        </p:nvSpPr>
        <p:spPr>
          <a:xfrm>
            <a:off x="5815378" y="4645173"/>
            <a:ext cx="285217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Century Gothic"/>
                <a:cs typeface="Century Gothic"/>
              </a:rPr>
              <a:t>6</a:t>
            </a:r>
            <a:endParaRPr lang="en-US" sz="1400" b="1" dirty="0">
              <a:latin typeface="Century Gothic"/>
              <a:cs typeface="Century Gothic"/>
            </a:endParaRPr>
          </a:p>
        </p:txBody>
      </p:sp>
      <p:sp>
        <p:nvSpPr>
          <p:cNvPr id="166" name="TextBox 165"/>
          <p:cNvSpPr txBox="1"/>
          <p:nvPr/>
        </p:nvSpPr>
        <p:spPr>
          <a:xfrm>
            <a:off x="5842044" y="3745925"/>
            <a:ext cx="285217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entury Gothic"/>
                <a:cs typeface="Century Gothic"/>
              </a:rPr>
              <a:t>4</a:t>
            </a:r>
          </a:p>
        </p:txBody>
      </p:sp>
      <p:sp>
        <p:nvSpPr>
          <p:cNvPr id="167" name="TextBox 166"/>
          <p:cNvSpPr txBox="1"/>
          <p:nvPr/>
        </p:nvSpPr>
        <p:spPr>
          <a:xfrm>
            <a:off x="7433982" y="4914979"/>
            <a:ext cx="285217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entury Gothic"/>
                <a:cs typeface="Century Gothic"/>
              </a:rPr>
              <a:t>4</a:t>
            </a:r>
          </a:p>
        </p:txBody>
      </p:sp>
      <p:cxnSp>
        <p:nvCxnSpPr>
          <p:cNvPr id="168" name="Straight Connector 167"/>
          <p:cNvCxnSpPr/>
          <p:nvPr/>
        </p:nvCxnSpPr>
        <p:spPr>
          <a:xfrm>
            <a:off x="7339240" y="2421132"/>
            <a:ext cx="1061460" cy="808567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9" name="TextBox 168"/>
          <p:cNvSpPr txBox="1"/>
          <p:nvPr/>
        </p:nvSpPr>
        <p:spPr>
          <a:xfrm>
            <a:off x="7365649" y="2273756"/>
            <a:ext cx="360608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Century Gothic"/>
                <a:cs typeface="Century Gothic"/>
              </a:rPr>
              <a:t>-8</a:t>
            </a:r>
            <a:endParaRPr lang="en-US" sz="1400" b="1" dirty="0">
              <a:latin typeface="Century Gothic"/>
              <a:cs typeface="Century Gothic"/>
            </a:endParaRPr>
          </a:p>
        </p:txBody>
      </p:sp>
      <p:cxnSp>
        <p:nvCxnSpPr>
          <p:cNvPr id="170" name="Straight Connector 169"/>
          <p:cNvCxnSpPr/>
          <p:nvPr/>
        </p:nvCxnSpPr>
        <p:spPr>
          <a:xfrm>
            <a:off x="7394263" y="2553089"/>
            <a:ext cx="1006437" cy="1580427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/>
          <p:cNvCxnSpPr/>
          <p:nvPr/>
        </p:nvCxnSpPr>
        <p:spPr>
          <a:xfrm>
            <a:off x="7339240" y="2685046"/>
            <a:ext cx="1055695" cy="2352286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Connector 171"/>
          <p:cNvCxnSpPr/>
          <p:nvPr/>
        </p:nvCxnSpPr>
        <p:spPr>
          <a:xfrm flipV="1">
            <a:off x="7339240" y="2421132"/>
            <a:ext cx="1061460" cy="808567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3" name="TextBox 172"/>
          <p:cNvSpPr txBox="1"/>
          <p:nvPr/>
        </p:nvSpPr>
        <p:spPr>
          <a:xfrm>
            <a:off x="7979241" y="2244354"/>
            <a:ext cx="360608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Century Gothic"/>
                <a:cs typeface="Century Gothic"/>
              </a:rPr>
              <a:t>-8</a:t>
            </a:r>
            <a:endParaRPr lang="en-US" sz="1400" b="1" dirty="0">
              <a:latin typeface="Century Gothic"/>
              <a:cs typeface="Century Gothic"/>
            </a:endParaRPr>
          </a:p>
        </p:txBody>
      </p:sp>
      <p:sp>
        <p:nvSpPr>
          <p:cNvPr id="174" name="TextBox 173"/>
          <p:cNvSpPr txBox="1"/>
          <p:nvPr/>
        </p:nvSpPr>
        <p:spPr>
          <a:xfrm>
            <a:off x="8238989" y="3746875"/>
            <a:ext cx="285217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entury Gothic"/>
                <a:cs typeface="Century Gothic"/>
              </a:rPr>
              <a:t>4</a:t>
            </a:r>
          </a:p>
        </p:txBody>
      </p:sp>
      <p:sp>
        <p:nvSpPr>
          <p:cNvPr id="175" name="TextBox 174"/>
          <p:cNvSpPr txBox="1"/>
          <p:nvPr/>
        </p:nvSpPr>
        <p:spPr>
          <a:xfrm>
            <a:off x="8236694" y="4611076"/>
            <a:ext cx="285217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entury Gothic"/>
                <a:cs typeface="Century Gothic"/>
              </a:rPr>
              <a:t>6</a:t>
            </a:r>
          </a:p>
        </p:txBody>
      </p:sp>
      <p:cxnSp>
        <p:nvCxnSpPr>
          <p:cNvPr id="176" name="Straight Connector 175"/>
          <p:cNvCxnSpPr/>
          <p:nvPr/>
        </p:nvCxnSpPr>
        <p:spPr>
          <a:xfrm>
            <a:off x="7396978" y="3334957"/>
            <a:ext cx="937421" cy="903817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7" name="TextBox 176"/>
          <p:cNvSpPr txBox="1"/>
          <p:nvPr/>
        </p:nvSpPr>
        <p:spPr>
          <a:xfrm>
            <a:off x="8091791" y="4153279"/>
            <a:ext cx="285217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Century Gothic"/>
                <a:cs typeface="Century Gothic"/>
              </a:rPr>
              <a:t>2</a:t>
            </a:r>
            <a:endParaRPr lang="en-US" sz="1400" b="1" dirty="0">
              <a:latin typeface="Century Gothic"/>
              <a:cs typeface="Century Gothic"/>
            </a:endParaRPr>
          </a:p>
        </p:txBody>
      </p:sp>
      <p:cxnSp>
        <p:nvCxnSpPr>
          <p:cNvPr id="178" name="Straight Connector 177"/>
          <p:cNvCxnSpPr/>
          <p:nvPr/>
        </p:nvCxnSpPr>
        <p:spPr>
          <a:xfrm>
            <a:off x="7339240" y="3493613"/>
            <a:ext cx="1000672" cy="1675676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9" name="TextBox 178"/>
          <p:cNvSpPr txBox="1"/>
          <p:nvPr/>
        </p:nvSpPr>
        <p:spPr>
          <a:xfrm flipH="1">
            <a:off x="7989211" y="4813023"/>
            <a:ext cx="342894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Century Gothic"/>
                <a:cs typeface="Century Gothic"/>
              </a:rPr>
              <a:t>4</a:t>
            </a:r>
            <a:endParaRPr lang="en-US" sz="1400" b="1" dirty="0">
              <a:latin typeface="Century Gothic"/>
              <a:cs typeface="Century Gothic"/>
            </a:endParaRPr>
          </a:p>
        </p:txBody>
      </p:sp>
      <p:cxnSp>
        <p:nvCxnSpPr>
          <p:cNvPr id="180" name="Straight Connector 179"/>
          <p:cNvCxnSpPr/>
          <p:nvPr/>
        </p:nvCxnSpPr>
        <p:spPr>
          <a:xfrm flipV="1">
            <a:off x="7396978" y="3361656"/>
            <a:ext cx="948699" cy="877118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1" name="TextBox 180"/>
          <p:cNvSpPr txBox="1"/>
          <p:nvPr/>
        </p:nvSpPr>
        <p:spPr>
          <a:xfrm>
            <a:off x="7371221" y="4097628"/>
            <a:ext cx="285217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Century Gothic"/>
                <a:cs typeface="Century Gothic"/>
              </a:rPr>
              <a:t>2</a:t>
            </a:r>
            <a:endParaRPr lang="en-US" sz="1400" b="1" dirty="0">
              <a:latin typeface="Century Gothic"/>
              <a:cs typeface="Century Gothic"/>
            </a:endParaRPr>
          </a:p>
        </p:txBody>
      </p:sp>
      <p:cxnSp>
        <p:nvCxnSpPr>
          <p:cNvPr id="182" name="Straight Connector 181"/>
          <p:cNvCxnSpPr/>
          <p:nvPr/>
        </p:nvCxnSpPr>
        <p:spPr>
          <a:xfrm flipV="1">
            <a:off x="7339240" y="2526390"/>
            <a:ext cx="995159" cy="1607126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Connector 182"/>
          <p:cNvCxnSpPr/>
          <p:nvPr/>
        </p:nvCxnSpPr>
        <p:spPr>
          <a:xfrm flipV="1">
            <a:off x="7388498" y="3493613"/>
            <a:ext cx="1012202" cy="1675676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Connector 183"/>
          <p:cNvCxnSpPr/>
          <p:nvPr/>
        </p:nvCxnSpPr>
        <p:spPr>
          <a:xfrm flipV="1">
            <a:off x="7333475" y="2685046"/>
            <a:ext cx="1067225" cy="2352286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5" name="TextBox 184"/>
          <p:cNvSpPr txBox="1"/>
          <p:nvPr/>
        </p:nvSpPr>
        <p:spPr>
          <a:xfrm>
            <a:off x="7175894" y="4664667"/>
            <a:ext cx="285217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Century Gothic"/>
                <a:cs typeface="Century Gothic"/>
              </a:rPr>
              <a:t>6</a:t>
            </a:r>
            <a:endParaRPr lang="en-US" sz="1400" b="1" dirty="0">
              <a:latin typeface="Century Gothic"/>
              <a:cs typeface="Century Gothic"/>
            </a:endParaRPr>
          </a:p>
        </p:txBody>
      </p:sp>
      <p:sp>
        <p:nvSpPr>
          <p:cNvPr id="186" name="TextBox 185"/>
          <p:cNvSpPr txBox="1"/>
          <p:nvPr/>
        </p:nvSpPr>
        <p:spPr>
          <a:xfrm>
            <a:off x="7202560" y="3765419"/>
            <a:ext cx="285217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entury Gothic"/>
                <a:cs typeface="Century Gothic"/>
              </a:rPr>
              <a:t>4</a:t>
            </a:r>
          </a:p>
        </p:txBody>
      </p:sp>
      <p:cxnSp>
        <p:nvCxnSpPr>
          <p:cNvPr id="197" name="Curved Connector 196"/>
          <p:cNvCxnSpPr>
            <a:stCxn id="54" idx="2"/>
            <a:endCxn id="193" idx="2"/>
          </p:cNvCxnSpPr>
          <p:nvPr/>
        </p:nvCxnSpPr>
        <p:spPr>
          <a:xfrm rot="10800000" flipH="1" flipV="1">
            <a:off x="4329720" y="5169289"/>
            <a:ext cx="1921928" cy="1037544"/>
          </a:xfrm>
          <a:prstGeom prst="curvedConnector3">
            <a:avLst>
              <a:gd name="adj1" fmla="val -11894"/>
            </a:avLst>
          </a:prstGeom>
          <a:ln>
            <a:solidFill>
              <a:srgbClr val="1FFF17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8" name="Curved Connector 197"/>
          <p:cNvCxnSpPr>
            <a:stCxn id="51" idx="2"/>
            <a:endCxn id="193" idx="2"/>
          </p:cNvCxnSpPr>
          <p:nvPr/>
        </p:nvCxnSpPr>
        <p:spPr>
          <a:xfrm rot="10800000" flipH="1" flipV="1">
            <a:off x="4335484" y="4265473"/>
            <a:ext cx="1916163" cy="1941360"/>
          </a:xfrm>
          <a:prstGeom prst="curvedConnector3">
            <a:avLst>
              <a:gd name="adj1" fmla="val -11930"/>
            </a:avLst>
          </a:prstGeom>
          <a:ln>
            <a:solidFill>
              <a:srgbClr val="1FFF17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4" name="Curved Connector 203"/>
          <p:cNvCxnSpPr>
            <a:stCxn id="48" idx="2"/>
            <a:endCxn id="193" idx="2"/>
          </p:cNvCxnSpPr>
          <p:nvPr/>
        </p:nvCxnSpPr>
        <p:spPr>
          <a:xfrm rot="10800000" flipH="1" flipV="1">
            <a:off x="4335484" y="3361655"/>
            <a:ext cx="1916163" cy="2845177"/>
          </a:xfrm>
          <a:prstGeom prst="curvedConnector3">
            <a:avLst>
              <a:gd name="adj1" fmla="val -11930"/>
            </a:avLst>
          </a:prstGeom>
          <a:ln>
            <a:solidFill>
              <a:srgbClr val="1FFF17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8" name="Curved Connector 207"/>
          <p:cNvCxnSpPr>
            <a:stCxn id="46" idx="1"/>
            <a:endCxn id="193" idx="2"/>
          </p:cNvCxnSpPr>
          <p:nvPr/>
        </p:nvCxnSpPr>
        <p:spPr>
          <a:xfrm rot="10800000" flipH="1" flipV="1">
            <a:off x="4366538" y="2526389"/>
            <a:ext cx="1885109" cy="3680443"/>
          </a:xfrm>
          <a:prstGeom prst="curvedConnector3">
            <a:avLst>
              <a:gd name="adj1" fmla="val -12127"/>
            </a:avLst>
          </a:prstGeom>
          <a:ln>
            <a:solidFill>
              <a:srgbClr val="1FFF17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5" name="Curved Connector 214"/>
          <p:cNvCxnSpPr>
            <a:stCxn id="194" idx="3"/>
            <a:endCxn id="91" idx="3"/>
          </p:cNvCxnSpPr>
          <p:nvPr/>
        </p:nvCxnSpPr>
        <p:spPr>
          <a:xfrm flipV="1">
            <a:off x="6627370" y="5142590"/>
            <a:ext cx="2073617" cy="1043108"/>
          </a:xfrm>
          <a:prstGeom prst="curvedConnector3">
            <a:avLst>
              <a:gd name="adj1" fmla="val 111024"/>
            </a:avLst>
          </a:prstGeom>
          <a:ln>
            <a:solidFill>
              <a:srgbClr val="FF66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8" name="Curved Connector 217"/>
          <p:cNvCxnSpPr>
            <a:stCxn id="194" idx="3"/>
            <a:endCxn id="88" idx="3"/>
          </p:cNvCxnSpPr>
          <p:nvPr/>
        </p:nvCxnSpPr>
        <p:spPr>
          <a:xfrm flipV="1">
            <a:off x="6627370" y="4238774"/>
            <a:ext cx="2098435" cy="1946924"/>
          </a:xfrm>
          <a:prstGeom prst="curvedConnector3">
            <a:avLst>
              <a:gd name="adj1" fmla="val 110894"/>
            </a:avLst>
          </a:prstGeom>
          <a:ln>
            <a:solidFill>
              <a:srgbClr val="FF66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2" name="Curved Connector 221"/>
          <p:cNvCxnSpPr>
            <a:stCxn id="194" idx="3"/>
            <a:endCxn id="85" idx="3"/>
          </p:cNvCxnSpPr>
          <p:nvPr/>
        </p:nvCxnSpPr>
        <p:spPr>
          <a:xfrm flipV="1">
            <a:off x="6627370" y="3334957"/>
            <a:ext cx="2121013" cy="2850741"/>
          </a:xfrm>
          <a:prstGeom prst="curvedConnector3">
            <a:avLst>
              <a:gd name="adj1" fmla="val 110778"/>
            </a:avLst>
          </a:prstGeom>
          <a:ln>
            <a:solidFill>
              <a:srgbClr val="FF66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6" name="Curved Connector 225"/>
          <p:cNvCxnSpPr>
            <a:stCxn id="194" idx="3"/>
            <a:endCxn id="82" idx="3"/>
          </p:cNvCxnSpPr>
          <p:nvPr/>
        </p:nvCxnSpPr>
        <p:spPr>
          <a:xfrm flipV="1">
            <a:off x="6627370" y="2526390"/>
            <a:ext cx="2108313" cy="3659308"/>
          </a:xfrm>
          <a:prstGeom prst="curvedConnector3">
            <a:avLst>
              <a:gd name="adj1" fmla="val 110843"/>
            </a:avLst>
          </a:prstGeom>
          <a:ln>
            <a:solidFill>
              <a:srgbClr val="FF66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2" name="Straight Connector 231"/>
          <p:cNvCxnSpPr/>
          <p:nvPr/>
        </p:nvCxnSpPr>
        <p:spPr>
          <a:xfrm>
            <a:off x="4033405" y="6460617"/>
            <a:ext cx="882146" cy="0"/>
          </a:xfrm>
          <a:prstGeom prst="line">
            <a:avLst/>
          </a:prstGeom>
          <a:ln>
            <a:solidFill>
              <a:srgbClr val="1FFF17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4" name="TextBox 233"/>
          <p:cNvSpPr txBox="1"/>
          <p:nvPr/>
        </p:nvSpPr>
        <p:spPr>
          <a:xfrm>
            <a:off x="4339680" y="6155837"/>
            <a:ext cx="285217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Century Gothic"/>
                <a:cs typeface="Century Gothic"/>
              </a:rPr>
              <a:t>0</a:t>
            </a:r>
            <a:endParaRPr lang="en-US" sz="1400" b="1" dirty="0">
              <a:latin typeface="Century Gothic"/>
              <a:cs typeface="Century Gothic"/>
            </a:endParaRPr>
          </a:p>
        </p:txBody>
      </p:sp>
      <p:cxnSp>
        <p:nvCxnSpPr>
          <p:cNvPr id="235" name="Straight Connector 234"/>
          <p:cNvCxnSpPr/>
          <p:nvPr/>
        </p:nvCxnSpPr>
        <p:spPr>
          <a:xfrm>
            <a:off x="8078189" y="6460617"/>
            <a:ext cx="882146" cy="0"/>
          </a:xfrm>
          <a:prstGeom prst="line">
            <a:avLst/>
          </a:prstGeom>
          <a:ln>
            <a:solidFill>
              <a:srgbClr val="FF66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6" name="TextBox 235"/>
          <p:cNvSpPr txBox="1"/>
          <p:nvPr/>
        </p:nvSpPr>
        <p:spPr>
          <a:xfrm>
            <a:off x="8384464" y="6155837"/>
            <a:ext cx="360608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Century Gothic"/>
                <a:cs typeface="Century Gothic"/>
              </a:rPr>
              <a:t>-1</a:t>
            </a:r>
            <a:endParaRPr lang="en-US" sz="1400" b="1" dirty="0">
              <a:latin typeface="Century Gothic"/>
              <a:cs typeface="Century Gothic"/>
            </a:endParaRPr>
          </a:p>
        </p:txBody>
      </p:sp>
      <p:sp>
        <p:nvSpPr>
          <p:cNvPr id="196" name="Content Placeholder 2"/>
          <p:cNvSpPr txBox="1">
            <a:spLocks/>
          </p:cNvSpPr>
          <p:nvPr/>
        </p:nvSpPr>
        <p:spPr bwMode="auto">
          <a:xfrm>
            <a:off x="136240" y="2483196"/>
            <a:ext cx="3616034" cy="1396329"/>
          </a:xfrm>
          <a:prstGeom prst="rect">
            <a:avLst/>
          </a:prstGeom>
          <a:noFill/>
          <a:ln w="28575" cmpd="sng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n-US" sz="2000" b="1" dirty="0" err="1" smtClean="0">
                <a:solidFill>
                  <a:srgbClr val="FF0000"/>
                </a:solidFill>
                <a:latin typeface="Century Gothic" charset="0"/>
              </a:rPr>
              <a:t>Lem</a:t>
            </a:r>
            <a:r>
              <a:rPr lang="en-US" sz="2000" b="1" dirty="0" smtClean="0">
                <a:solidFill>
                  <a:srgbClr val="FF0000"/>
                </a:solidFill>
                <a:latin typeface="Century Gothic" charset="0"/>
              </a:rPr>
              <a:t>:</a:t>
            </a:r>
            <a:r>
              <a:rPr lang="en-US" sz="2000" dirty="0" smtClean="0">
                <a:solidFill>
                  <a:srgbClr val="7F7F7F"/>
                </a:solidFill>
                <a:latin typeface="Century Gothic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Given a </a:t>
            </a:r>
            <a:r>
              <a:rPr lang="en-US" sz="2000" b="1" dirty="0" smtClean="0">
                <a:solidFill>
                  <a:srgbClr val="000000"/>
                </a:solidFill>
                <a:latin typeface="Century Gothic" charset="0"/>
              </a:rPr>
              <a:t>T(</a:t>
            </a:r>
            <a:r>
              <a:rPr lang="en-US" sz="2000" b="1" dirty="0" err="1" smtClean="0">
                <a:solidFill>
                  <a:srgbClr val="000000"/>
                </a:solidFill>
                <a:latin typeface="Century Gothic" charset="0"/>
              </a:rPr>
              <a:t>n,m,M</a:t>
            </a:r>
            <a:r>
              <a:rPr lang="en-US" sz="2000" b="1" dirty="0" smtClean="0">
                <a:solidFill>
                  <a:srgbClr val="000000"/>
                </a:solidFill>
                <a:latin typeface="Century Gothic" charset="0"/>
              </a:rPr>
              <a:t>)</a:t>
            </a: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-time algorithm for BC there is a </a:t>
            </a:r>
            <a:r>
              <a:rPr lang="en-US" sz="2000" b="1" dirty="0" err="1" smtClean="0">
                <a:solidFill>
                  <a:srgbClr val="000000"/>
                </a:solidFill>
                <a:latin typeface="Century Gothic"/>
                <a:cs typeface="Century Gothic"/>
              </a:rPr>
              <a:t>Õ</a:t>
            </a:r>
            <a:r>
              <a:rPr lang="en-US" sz="2000" b="1" dirty="0" smtClean="0">
                <a:solidFill>
                  <a:srgbClr val="000000"/>
                </a:solidFill>
                <a:latin typeface="Century Gothic"/>
                <a:cs typeface="Century Gothic"/>
              </a:rPr>
              <a:t>(</a:t>
            </a:r>
            <a:r>
              <a:rPr lang="en-US" sz="2000" b="1" dirty="0">
                <a:solidFill>
                  <a:srgbClr val="000000"/>
                </a:solidFill>
                <a:latin typeface="Century Gothic" charset="0"/>
              </a:rPr>
              <a:t>T(</a:t>
            </a:r>
            <a:r>
              <a:rPr lang="en-US" sz="2000" b="1" dirty="0" err="1" smtClean="0">
                <a:solidFill>
                  <a:srgbClr val="000000"/>
                </a:solidFill>
                <a:latin typeface="Century Gothic" charset="0"/>
              </a:rPr>
              <a:t>n,m,M</a:t>
            </a:r>
            <a:r>
              <a:rPr lang="en-US" sz="2000" b="1" dirty="0" smtClean="0">
                <a:solidFill>
                  <a:srgbClr val="000000"/>
                </a:solidFill>
                <a:latin typeface="Century Gothic" charset="0"/>
              </a:rPr>
              <a:t>)</a:t>
            </a:r>
            <a:r>
              <a:rPr lang="en-US" sz="2000" b="1" dirty="0" smtClean="0">
                <a:solidFill>
                  <a:srgbClr val="000000"/>
                </a:solidFill>
                <a:latin typeface="Century Gothic"/>
                <a:cs typeface="Century Gothic"/>
              </a:rPr>
              <a:t>)</a:t>
            </a:r>
            <a:r>
              <a:rPr lang="en-US" sz="2000" dirty="0" smtClean="0">
                <a:solidFill>
                  <a:srgbClr val="000000"/>
                </a:solidFill>
                <a:latin typeface="Century Gothic"/>
                <a:cs typeface="Century Gothic"/>
              </a:rPr>
              <a:t>-time algorithm for Negative Triangle</a:t>
            </a: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 </a:t>
            </a:r>
            <a:endParaRPr lang="en-US" sz="2000" dirty="0">
              <a:solidFill>
                <a:srgbClr val="000000"/>
              </a:solidFill>
              <a:latin typeface="Century Gothic" charset="0"/>
            </a:endParaRPr>
          </a:p>
        </p:txBody>
      </p:sp>
      <p:sp>
        <p:nvSpPr>
          <p:cNvPr id="209" name="Content Placeholder 2"/>
          <p:cNvSpPr txBox="1">
            <a:spLocks/>
          </p:cNvSpPr>
          <p:nvPr/>
        </p:nvSpPr>
        <p:spPr bwMode="auto">
          <a:xfrm>
            <a:off x="147892" y="856146"/>
            <a:ext cx="3604382" cy="1372127"/>
          </a:xfrm>
          <a:prstGeom prst="rect">
            <a:avLst/>
          </a:prstGeom>
          <a:noFill/>
          <a:ln w="28575" cmpd="sng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n-US" sz="2000" b="1" dirty="0" err="1" smtClean="0">
                <a:solidFill>
                  <a:srgbClr val="FF0000"/>
                </a:solidFill>
                <a:latin typeface="Century Gothic" charset="0"/>
              </a:rPr>
              <a:t>Def</a:t>
            </a:r>
            <a:r>
              <a:rPr lang="en-US" sz="2000" b="1" dirty="0" smtClean="0">
                <a:solidFill>
                  <a:srgbClr val="FF0000"/>
                </a:solidFill>
                <a:latin typeface="Century Gothic" charset="0"/>
              </a:rPr>
              <a:t>:</a:t>
            </a:r>
            <a:r>
              <a:rPr lang="en-US" sz="2000" dirty="0" smtClean="0">
                <a:solidFill>
                  <a:srgbClr val="7F7F7F"/>
                </a:solidFill>
                <a:latin typeface="Century Gothic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BC is to compute the number of pairs </a:t>
            </a:r>
            <a:r>
              <a:rPr lang="en-US" sz="2000" dirty="0" err="1">
                <a:solidFill>
                  <a:srgbClr val="000000"/>
                </a:solidFill>
                <a:latin typeface="Century Gothic" charset="0"/>
              </a:rPr>
              <a:t>s,t</a:t>
            </a:r>
            <a:r>
              <a:rPr lang="en-US" sz="2000" dirty="0" err="1">
                <a:solidFill>
                  <a:srgbClr val="000000"/>
                </a:solidFill>
                <a:latin typeface="Century Gothic"/>
                <a:cs typeface="Century Gothic"/>
                <a:sym typeface="Symbol"/>
              </a:rPr>
              <a:t></a:t>
            </a:r>
            <a:r>
              <a:rPr lang="en-US" sz="2000" dirty="0" err="1">
                <a:solidFill>
                  <a:srgbClr val="000000"/>
                </a:solidFill>
                <a:latin typeface="Century Gothic" charset="0"/>
              </a:rPr>
              <a:t>V</a:t>
            </a:r>
            <a:r>
              <a:rPr lang="en-US" sz="2000" dirty="0">
                <a:solidFill>
                  <a:srgbClr val="000000"/>
                </a:solidFill>
                <a:latin typeface="Century Gothic" charset="0"/>
              </a:rPr>
              <a:t>-{v},</a:t>
            </a:r>
            <a:r>
              <a:rPr lang="en-US" sz="2000" dirty="0" err="1">
                <a:solidFill>
                  <a:srgbClr val="000000"/>
                </a:solidFill>
                <a:latin typeface="Century Gothic" charset="0"/>
              </a:rPr>
              <a:t>s</a:t>
            </a:r>
            <a:r>
              <a:rPr lang="en-US" sz="2000" dirty="0" err="1">
                <a:latin typeface="Century Gothic"/>
                <a:cs typeface="Century Gothic"/>
              </a:rPr>
              <a:t>≠</a:t>
            </a:r>
            <a:r>
              <a:rPr lang="en-US" sz="2000" dirty="0" err="1">
                <a:solidFill>
                  <a:srgbClr val="000000"/>
                </a:solidFill>
                <a:latin typeface="Century Gothic" charset="0"/>
              </a:rPr>
              <a:t>t</a:t>
            </a:r>
            <a:r>
              <a:rPr lang="en-US" sz="2000" b="1" baseline="-25000" dirty="0">
                <a:solidFill>
                  <a:srgbClr val="000000"/>
                </a:solidFill>
                <a:latin typeface="Century Gothic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so that </a:t>
            </a:r>
            <a:r>
              <a:rPr lang="en-US" sz="2000" dirty="0" err="1">
                <a:solidFill>
                  <a:srgbClr val="000000"/>
                </a:solidFill>
                <a:latin typeface="Century Gothic" charset="0"/>
              </a:rPr>
              <a:t>dist</a:t>
            </a:r>
            <a:r>
              <a:rPr lang="en-US" sz="2000" dirty="0">
                <a:solidFill>
                  <a:srgbClr val="000000"/>
                </a:solidFill>
                <a:latin typeface="Century Gothic" charset="0"/>
              </a:rPr>
              <a:t>(</a:t>
            </a:r>
            <a:r>
              <a:rPr lang="en-US" sz="2000" dirty="0" err="1">
                <a:solidFill>
                  <a:srgbClr val="000000"/>
                </a:solidFill>
                <a:latin typeface="Century Gothic" charset="0"/>
              </a:rPr>
              <a:t>s,t</a:t>
            </a:r>
            <a:r>
              <a:rPr lang="en-US" sz="2000" dirty="0">
                <a:solidFill>
                  <a:srgbClr val="000000"/>
                </a:solidFill>
                <a:latin typeface="Century Gothic" charset="0"/>
              </a:rPr>
              <a:t>)=</a:t>
            </a:r>
            <a:r>
              <a:rPr lang="en-US" sz="2000" dirty="0" err="1">
                <a:solidFill>
                  <a:srgbClr val="000000"/>
                </a:solidFill>
                <a:latin typeface="Century Gothic" charset="0"/>
              </a:rPr>
              <a:t>dist</a:t>
            </a:r>
            <a:r>
              <a:rPr lang="en-US" sz="2000" dirty="0">
                <a:solidFill>
                  <a:srgbClr val="000000"/>
                </a:solidFill>
                <a:latin typeface="Century Gothic" charset="0"/>
              </a:rPr>
              <a:t>(</a:t>
            </a:r>
            <a:r>
              <a:rPr lang="en-US" sz="2000" dirty="0" err="1">
                <a:solidFill>
                  <a:srgbClr val="000000"/>
                </a:solidFill>
                <a:latin typeface="Century Gothic" charset="0"/>
              </a:rPr>
              <a:t>s,v</a:t>
            </a:r>
            <a:r>
              <a:rPr lang="en-US" sz="2000" dirty="0">
                <a:solidFill>
                  <a:srgbClr val="000000"/>
                </a:solidFill>
                <a:latin typeface="Century Gothic" charset="0"/>
              </a:rPr>
              <a:t>)+</a:t>
            </a:r>
            <a:r>
              <a:rPr lang="en-US" sz="2000" dirty="0" err="1">
                <a:solidFill>
                  <a:srgbClr val="000000"/>
                </a:solidFill>
                <a:latin typeface="Century Gothic" charset="0"/>
              </a:rPr>
              <a:t>dist</a:t>
            </a:r>
            <a:r>
              <a:rPr lang="en-US" sz="2000" dirty="0">
                <a:solidFill>
                  <a:srgbClr val="000000"/>
                </a:solidFill>
                <a:latin typeface="Century Gothic" charset="0"/>
              </a:rPr>
              <a:t>(</a:t>
            </a:r>
            <a:r>
              <a:rPr lang="en-US" sz="2000" dirty="0" err="1">
                <a:solidFill>
                  <a:srgbClr val="000000"/>
                </a:solidFill>
                <a:latin typeface="Century Gothic" charset="0"/>
              </a:rPr>
              <a:t>v,t</a:t>
            </a: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)</a:t>
            </a:r>
            <a:endParaRPr lang="en-US" sz="2000" dirty="0">
              <a:solidFill>
                <a:srgbClr val="000000"/>
              </a:solidFill>
              <a:latin typeface="Century Gothic" charset="0"/>
            </a:endParaRPr>
          </a:p>
        </p:txBody>
      </p:sp>
      <p:sp>
        <p:nvSpPr>
          <p:cNvPr id="136" name="Oval 135"/>
          <p:cNvSpPr/>
          <p:nvPr/>
        </p:nvSpPr>
        <p:spPr>
          <a:xfrm>
            <a:off x="5662621" y="1885615"/>
            <a:ext cx="375722" cy="373230"/>
          </a:xfrm>
          <a:prstGeom prst="ellipse">
            <a:avLst/>
          </a:prstGeom>
          <a:noFill/>
          <a:ln w="28575" cmpd="sng">
            <a:solidFill>
              <a:srgbClr val="7097D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7" name="TextBox 136"/>
          <p:cNvSpPr txBox="1"/>
          <p:nvPr/>
        </p:nvSpPr>
        <p:spPr>
          <a:xfrm>
            <a:off x="5674909" y="1834678"/>
            <a:ext cx="3680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entury Gothic"/>
                <a:cs typeface="Century Gothic"/>
              </a:rPr>
              <a:t>z</a:t>
            </a:r>
            <a:r>
              <a:rPr lang="en-US" baseline="-25000" dirty="0" smtClean="0">
                <a:latin typeface="Century Gothic"/>
                <a:cs typeface="Century Gothic"/>
              </a:rPr>
              <a:t>1</a:t>
            </a:r>
            <a:endParaRPr lang="en-US" baseline="-25000" dirty="0">
              <a:latin typeface="Century Gothic"/>
              <a:cs typeface="Century Gothic"/>
            </a:endParaRPr>
          </a:p>
        </p:txBody>
      </p:sp>
      <p:sp>
        <p:nvSpPr>
          <p:cNvPr id="138" name="TextBox 137"/>
          <p:cNvSpPr txBox="1"/>
          <p:nvPr/>
        </p:nvSpPr>
        <p:spPr>
          <a:xfrm>
            <a:off x="6977835" y="1082063"/>
            <a:ext cx="4210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entury Gothic"/>
                <a:cs typeface="Century Gothic"/>
              </a:rPr>
              <a:t>o</a:t>
            </a:r>
            <a:r>
              <a:rPr lang="en-US" baseline="-25000" dirty="0">
                <a:latin typeface="Century Gothic"/>
                <a:cs typeface="Century Gothic"/>
              </a:rPr>
              <a:t>2</a:t>
            </a:r>
          </a:p>
        </p:txBody>
      </p:sp>
      <p:sp>
        <p:nvSpPr>
          <p:cNvPr id="139" name="Oval 138"/>
          <p:cNvSpPr/>
          <p:nvPr/>
        </p:nvSpPr>
        <p:spPr>
          <a:xfrm>
            <a:off x="6963518" y="1883376"/>
            <a:ext cx="375722" cy="373230"/>
          </a:xfrm>
          <a:prstGeom prst="ellipse">
            <a:avLst/>
          </a:prstGeom>
          <a:noFill/>
          <a:ln w="28575" cmpd="sng">
            <a:solidFill>
              <a:srgbClr val="7097D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0" name="Oval 139"/>
          <p:cNvSpPr/>
          <p:nvPr/>
        </p:nvSpPr>
        <p:spPr>
          <a:xfrm>
            <a:off x="6982886" y="1123614"/>
            <a:ext cx="375722" cy="373230"/>
          </a:xfrm>
          <a:prstGeom prst="ellipse">
            <a:avLst/>
          </a:prstGeom>
          <a:noFill/>
          <a:ln w="28575" cmpd="sng">
            <a:solidFill>
              <a:srgbClr val="7097D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1" name="Oval 140"/>
          <p:cNvSpPr/>
          <p:nvPr/>
        </p:nvSpPr>
        <p:spPr>
          <a:xfrm>
            <a:off x="5660740" y="1149443"/>
            <a:ext cx="375722" cy="373230"/>
          </a:xfrm>
          <a:prstGeom prst="ellipse">
            <a:avLst/>
          </a:prstGeom>
          <a:noFill/>
          <a:ln w="28575" cmpd="sng">
            <a:solidFill>
              <a:srgbClr val="7097D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4" name="TextBox 143"/>
          <p:cNvSpPr txBox="1"/>
          <p:nvPr/>
        </p:nvSpPr>
        <p:spPr>
          <a:xfrm>
            <a:off x="5667494" y="1108372"/>
            <a:ext cx="4210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entury Gothic"/>
                <a:cs typeface="Century Gothic"/>
              </a:rPr>
              <a:t>o</a:t>
            </a:r>
            <a:r>
              <a:rPr lang="en-US" baseline="-25000" dirty="0" smtClean="0">
                <a:latin typeface="Century Gothic"/>
                <a:cs typeface="Century Gothic"/>
              </a:rPr>
              <a:t>1</a:t>
            </a:r>
            <a:endParaRPr lang="en-US" baseline="-25000" dirty="0">
              <a:latin typeface="Century Gothic"/>
              <a:cs typeface="Century Gothic"/>
            </a:endParaRPr>
          </a:p>
        </p:txBody>
      </p:sp>
      <p:sp>
        <p:nvSpPr>
          <p:cNvPr id="145" name="TextBox 144"/>
          <p:cNvSpPr txBox="1"/>
          <p:nvPr/>
        </p:nvSpPr>
        <p:spPr>
          <a:xfrm>
            <a:off x="6985161" y="1846773"/>
            <a:ext cx="3680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entury Gothic"/>
                <a:cs typeface="Century Gothic"/>
              </a:rPr>
              <a:t>z</a:t>
            </a:r>
            <a:r>
              <a:rPr lang="en-US" baseline="-25000" dirty="0" smtClean="0">
                <a:latin typeface="Century Gothic"/>
                <a:cs typeface="Century Gothic"/>
              </a:rPr>
              <a:t>2</a:t>
            </a:r>
            <a:endParaRPr lang="en-US" baseline="-25000" dirty="0">
              <a:latin typeface="Century Gothic"/>
              <a:cs typeface="Century Gothic"/>
            </a:endParaRPr>
          </a:p>
        </p:txBody>
      </p:sp>
      <p:cxnSp>
        <p:nvCxnSpPr>
          <p:cNvPr id="146" name="Straight Connector 145"/>
          <p:cNvCxnSpPr>
            <a:stCxn id="140" idx="4"/>
            <a:endCxn id="139" idx="0"/>
          </p:cNvCxnSpPr>
          <p:nvPr/>
        </p:nvCxnSpPr>
        <p:spPr>
          <a:xfrm flipH="1">
            <a:off x="7151379" y="1496844"/>
            <a:ext cx="19368" cy="386532"/>
          </a:xfrm>
          <a:prstGeom prst="line">
            <a:avLst/>
          </a:prstGeom>
          <a:ln>
            <a:solidFill>
              <a:srgbClr val="7097D3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Connector 186"/>
          <p:cNvCxnSpPr>
            <a:stCxn id="141" idx="4"/>
            <a:endCxn id="136" idx="0"/>
          </p:cNvCxnSpPr>
          <p:nvPr/>
        </p:nvCxnSpPr>
        <p:spPr>
          <a:xfrm>
            <a:off x="5848601" y="1522673"/>
            <a:ext cx="1881" cy="362942"/>
          </a:xfrm>
          <a:prstGeom prst="line">
            <a:avLst/>
          </a:prstGeom>
          <a:ln>
            <a:solidFill>
              <a:srgbClr val="7097D3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8" name="TextBox 187"/>
          <p:cNvSpPr txBox="1"/>
          <p:nvPr/>
        </p:nvSpPr>
        <p:spPr>
          <a:xfrm>
            <a:off x="5609597" y="1502711"/>
            <a:ext cx="285217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Century Gothic"/>
                <a:cs typeface="Century Gothic"/>
              </a:rPr>
              <a:t>2</a:t>
            </a:r>
            <a:endParaRPr lang="en-US" sz="1400" b="1" dirty="0">
              <a:latin typeface="Century Gothic"/>
              <a:cs typeface="Century Gothic"/>
            </a:endParaRPr>
          </a:p>
        </p:txBody>
      </p:sp>
      <p:sp>
        <p:nvSpPr>
          <p:cNvPr id="189" name="TextBox 188"/>
          <p:cNvSpPr txBox="1"/>
          <p:nvPr/>
        </p:nvSpPr>
        <p:spPr>
          <a:xfrm>
            <a:off x="7128343" y="1508823"/>
            <a:ext cx="285217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Century Gothic"/>
                <a:cs typeface="Century Gothic"/>
              </a:rPr>
              <a:t>2</a:t>
            </a:r>
            <a:endParaRPr lang="en-US" sz="1400" b="1" dirty="0">
              <a:latin typeface="Century Gothic"/>
              <a:cs typeface="Century Gothic"/>
            </a:endParaRPr>
          </a:p>
        </p:txBody>
      </p:sp>
      <p:cxnSp>
        <p:nvCxnSpPr>
          <p:cNvPr id="190" name="Curved Connector 189"/>
          <p:cNvCxnSpPr>
            <a:endCxn id="144" idx="1"/>
          </p:cNvCxnSpPr>
          <p:nvPr/>
        </p:nvCxnSpPr>
        <p:spPr>
          <a:xfrm rot="10800000" flipH="1">
            <a:off x="4335484" y="1293038"/>
            <a:ext cx="1332009" cy="2114798"/>
          </a:xfrm>
          <a:prstGeom prst="curvedConnector3">
            <a:avLst>
              <a:gd name="adj1" fmla="val -17162"/>
            </a:avLst>
          </a:prstGeom>
          <a:ln>
            <a:solidFill>
              <a:srgbClr val="FF66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1" name="Curved Connector 190"/>
          <p:cNvCxnSpPr>
            <a:endCxn id="139" idx="1"/>
          </p:cNvCxnSpPr>
          <p:nvPr/>
        </p:nvCxnSpPr>
        <p:spPr>
          <a:xfrm rot="10800000" flipH="1">
            <a:off x="4366539" y="1938035"/>
            <a:ext cx="2652002" cy="1443103"/>
          </a:xfrm>
          <a:prstGeom prst="curvedConnector4">
            <a:avLst>
              <a:gd name="adj1" fmla="val -8620"/>
              <a:gd name="adj2" fmla="val 119628"/>
            </a:avLst>
          </a:prstGeom>
          <a:ln>
            <a:solidFill>
              <a:srgbClr val="FF66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2" name="Curved Connector 191"/>
          <p:cNvCxnSpPr>
            <a:stCxn id="141" idx="0"/>
          </p:cNvCxnSpPr>
          <p:nvPr/>
        </p:nvCxnSpPr>
        <p:spPr>
          <a:xfrm rot="16200000" flipH="1">
            <a:off x="6575448" y="422595"/>
            <a:ext cx="1238461" cy="2692157"/>
          </a:xfrm>
          <a:prstGeom prst="curvedConnector3">
            <a:avLst>
              <a:gd name="adj1" fmla="val -18458"/>
            </a:avLst>
          </a:prstGeom>
          <a:ln>
            <a:solidFill>
              <a:srgbClr val="FF66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9" name="Curved Connector 198"/>
          <p:cNvCxnSpPr>
            <a:stCxn id="140" idx="6"/>
          </p:cNvCxnSpPr>
          <p:nvPr/>
        </p:nvCxnSpPr>
        <p:spPr>
          <a:xfrm>
            <a:off x="7358608" y="1310229"/>
            <a:ext cx="1182150" cy="1077675"/>
          </a:xfrm>
          <a:prstGeom prst="curvedConnector2">
            <a:avLst/>
          </a:prstGeom>
          <a:ln>
            <a:solidFill>
              <a:srgbClr val="FF66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0" name="Curved Connector 199"/>
          <p:cNvCxnSpPr>
            <a:endCxn id="139" idx="1"/>
          </p:cNvCxnSpPr>
          <p:nvPr/>
        </p:nvCxnSpPr>
        <p:spPr>
          <a:xfrm rot="10800000" flipH="1">
            <a:off x="4335485" y="1938035"/>
            <a:ext cx="2683056" cy="661235"/>
          </a:xfrm>
          <a:prstGeom prst="curvedConnector4">
            <a:avLst>
              <a:gd name="adj1" fmla="val -8520"/>
              <a:gd name="adj2" fmla="val 142838"/>
            </a:avLst>
          </a:prstGeom>
          <a:ln>
            <a:solidFill>
              <a:srgbClr val="FF66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1" name="Curved Connector 200"/>
          <p:cNvCxnSpPr>
            <a:endCxn id="136" idx="2"/>
          </p:cNvCxnSpPr>
          <p:nvPr/>
        </p:nvCxnSpPr>
        <p:spPr>
          <a:xfrm rot="10800000" flipH="1">
            <a:off x="4335485" y="2072231"/>
            <a:ext cx="1327136" cy="527039"/>
          </a:xfrm>
          <a:prstGeom prst="curvedConnector3">
            <a:avLst>
              <a:gd name="adj1" fmla="val -17225"/>
            </a:avLst>
          </a:prstGeom>
          <a:ln>
            <a:solidFill>
              <a:srgbClr val="FF66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2537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" grpId="0" animBg="1"/>
      <p:bldP spid="137" grpId="0"/>
      <p:bldP spid="138" grpId="0"/>
      <p:bldP spid="139" grpId="0" animBg="1"/>
      <p:bldP spid="140" grpId="0" animBg="1"/>
      <p:bldP spid="141" grpId="0" animBg="1"/>
      <p:bldP spid="144" grpId="0"/>
      <p:bldP spid="145" grpId="0"/>
      <p:bldP spid="188" grpId="0"/>
      <p:bldP spid="18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0" y="2011680"/>
            <a:ext cx="9144000" cy="234696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+mj-ea"/>
                <a:cs typeface="+mj-cs"/>
              </a:rPr>
              <a:t>Approximating </a:t>
            </a:r>
            <a:br>
              <a:rPr lang="en-US" dirty="0" smtClean="0">
                <a:ea typeface="+mj-ea"/>
                <a:cs typeface="+mj-cs"/>
              </a:rPr>
            </a:br>
            <a:r>
              <a:rPr lang="en-US" dirty="0" err="1" smtClean="0">
                <a:ea typeface="+mj-ea"/>
                <a:cs typeface="+mj-cs"/>
              </a:rPr>
              <a:t>Betwenness</a:t>
            </a:r>
            <a:r>
              <a:rPr lang="en-US" dirty="0" smtClean="0">
                <a:ea typeface="+mj-ea"/>
                <a:cs typeface="+mj-cs"/>
              </a:rPr>
              <a:t> </a:t>
            </a:r>
            <a:br>
              <a:rPr lang="en-US" dirty="0" smtClean="0">
                <a:ea typeface="+mj-ea"/>
                <a:cs typeface="+mj-cs"/>
              </a:rPr>
            </a:br>
            <a:r>
              <a:rPr lang="en-US" dirty="0" smtClean="0">
                <a:ea typeface="+mj-ea"/>
                <a:cs typeface="+mj-cs"/>
              </a:rPr>
              <a:t>Centrality</a:t>
            </a:r>
            <a:endParaRPr lang="en-US" dirty="0"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72537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1"/>
          <p:cNvSpPr>
            <a:spLocks noGrp="1"/>
          </p:cNvSpPr>
          <p:nvPr>
            <p:ph type="title"/>
          </p:nvPr>
        </p:nvSpPr>
        <p:spPr>
          <a:xfrm>
            <a:off x="0" y="8363"/>
            <a:ext cx="9144000" cy="71688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800" dirty="0" smtClean="0">
                <a:ea typeface="+mj-ea"/>
                <a:cs typeface="+mj-cs"/>
              </a:rPr>
              <a:t>BC Reductions</a:t>
            </a:r>
            <a:endParaRPr lang="en-US" sz="4800" dirty="0">
              <a:ea typeface="+mj-ea"/>
              <a:cs typeface="+mj-cs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2154961" y="1189369"/>
            <a:ext cx="1993698" cy="810381"/>
            <a:chOff x="1731636" y="1753809"/>
            <a:chExt cx="1993698" cy="810381"/>
          </a:xfrm>
          <a:effectLst/>
        </p:grpSpPr>
        <p:sp>
          <p:nvSpPr>
            <p:cNvPr id="67" name="Oval 66"/>
            <p:cNvSpPr/>
            <p:nvPr/>
          </p:nvSpPr>
          <p:spPr>
            <a:xfrm>
              <a:off x="1731636" y="1753809"/>
              <a:ext cx="1993698" cy="810381"/>
            </a:xfrm>
            <a:prstGeom prst="ellipse">
              <a:avLst/>
            </a:prstGeom>
            <a:solidFill>
              <a:srgbClr val="1BF9FF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2239236" y="1922121"/>
              <a:ext cx="94544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rgbClr val="000000"/>
                  </a:solidFill>
                  <a:latin typeface="Century Gothic"/>
                  <a:cs typeface="Century Gothic"/>
                </a:rPr>
                <a:t>APSP</a:t>
              </a:r>
              <a:endParaRPr lang="en-US" sz="2400" dirty="0">
                <a:solidFill>
                  <a:srgbClr val="000000"/>
                </a:solidFill>
                <a:latin typeface="Century Gothic"/>
                <a:cs typeface="Century Gothic"/>
              </a:endParaRP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4742261" y="1189369"/>
            <a:ext cx="1993698" cy="810381"/>
            <a:chOff x="4318936" y="1753809"/>
            <a:chExt cx="1993698" cy="810381"/>
          </a:xfrm>
          <a:effectLst/>
        </p:grpSpPr>
        <p:sp>
          <p:nvSpPr>
            <p:cNvPr id="69" name="Oval 68"/>
            <p:cNvSpPr/>
            <p:nvPr/>
          </p:nvSpPr>
          <p:spPr>
            <a:xfrm>
              <a:off x="4318936" y="1753809"/>
              <a:ext cx="1993698" cy="810381"/>
            </a:xfrm>
            <a:prstGeom prst="ellipse">
              <a:avLst/>
            </a:prstGeom>
            <a:solidFill>
              <a:srgbClr val="1BF9FF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4535714" y="1920077"/>
              <a:ext cx="173563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rgbClr val="000000"/>
                  </a:solidFill>
                  <a:latin typeface="Century Gothic"/>
                  <a:cs typeface="Century Gothic"/>
                </a:rPr>
                <a:t>Diameter</a:t>
              </a:r>
              <a:endParaRPr lang="en-US" sz="2400" dirty="0">
                <a:solidFill>
                  <a:srgbClr val="000000"/>
                </a:solidFill>
                <a:latin typeface="Century Gothic"/>
                <a:cs typeface="Century Gothic"/>
              </a:endParaRPr>
            </a:p>
          </p:txBody>
        </p:sp>
      </p:grpSp>
      <p:sp>
        <p:nvSpPr>
          <p:cNvPr id="71" name="Freeform 70"/>
          <p:cNvSpPr/>
          <p:nvPr/>
        </p:nvSpPr>
        <p:spPr>
          <a:xfrm>
            <a:off x="3797906" y="1905618"/>
            <a:ext cx="1307214" cy="188263"/>
          </a:xfrm>
          <a:custGeom>
            <a:avLst/>
            <a:gdLst>
              <a:gd name="connsiteX0" fmla="*/ 0 w 1037167"/>
              <a:gd name="connsiteY0" fmla="*/ 0 h 201095"/>
              <a:gd name="connsiteX1" fmla="*/ 529167 w 1037167"/>
              <a:gd name="connsiteY1" fmla="*/ 201083 h 201095"/>
              <a:gd name="connsiteX2" fmla="*/ 1037167 w 1037167"/>
              <a:gd name="connsiteY2" fmla="*/ 10583 h 201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37167" h="201095">
                <a:moveTo>
                  <a:pt x="0" y="0"/>
                </a:moveTo>
                <a:cubicBezTo>
                  <a:pt x="178153" y="99659"/>
                  <a:pt x="356306" y="199319"/>
                  <a:pt x="529167" y="201083"/>
                </a:cubicBezTo>
                <a:cubicBezTo>
                  <a:pt x="702028" y="202847"/>
                  <a:pt x="1037167" y="10583"/>
                  <a:pt x="1037167" y="10583"/>
                </a:cubicBezTo>
              </a:path>
            </a:pathLst>
          </a:custGeom>
          <a:ln>
            <a:solidFill>
              <a:srgbClr val="FF0000"/>
            </a:solidFill>
            <a:prstDash val="dash"/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76" name="Oval 75"/>
          <p:cNvSpPr/>
          <p:nvPr/>
        </p:nvSpPr>
        <p:spPr>
          <a:xfrm>
            <a:off x="1310512" y="2491843"/>
            <a:ext cx="1993698" cy="810381"/>
          </a:xfrm>
          <a:prstGeom prst="ellipse">
            <a:avLst/>
          </a:prstGeom>
          <a:solidFill>
            <a:srgbClr val="FFFD29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Freeform 80"/>
          <p:cNvSpPr/>
          <p:nvPr/>
        </p:nvSpPr>
        <p:spPr>
          <a:xfrm rot="17704265">
            <a:off x="2910056" y="2292943"/>
            <a:ext cx="761625" cy="51117"/>
          </a:xfrm>
          <a:custGeom>
            <a:avLst/>
            <a:gdLst>
              <a:gd name="connsiteX0" fmla="*/ 0 w 1037167"/>
              <a:gd name="connsiteY0" fmla="*/ 0 h 201095"/>
              <a:gd name="connsiteX1" fmla="*/ 529167 w 1037167"/>
              <a:gd name="connsiteY1" fmla="*/ 201083 h 201095"/>
              <a:gd name="connsiteX2" fmla="*/ 1037167 w 1037167"/>
              <a:gd name="connsiteY2" fmla="*/ 10583 h 201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37167" h="201095">
                <a:moveTo>
                  <a:pt x="0" y="0"/>
                </a:moveTo>
                <a:cubicBezTo>
                  <a:pt x="178153" y="99659"/>
                  <a:pt x="356306" y="199319"/>
                  <a:pt x="529167" y="201083"/>
                </a:cubicBezTo>
                <a:cubicBezTo>
                  <a:pt x="702028" y="202847"/>
                  <a:pt x="1037167" y="10583"/>
                  <a:pt x="1037167" y="10583"/>
                </a:cubicBezTo>
              </a:path>
            </a:pathLst>
          </a:custGeom>
          <a:ln>
            <a:solidFill>
              <a:srgbClr val="FF0000"/>
            </a:solidFill>
            <a:prstDash val="dash"/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83" name="Freeform 82"/>
          <p:cNvSpPr/>
          <p:nvPr/>
        </p:nvSpPr>
        <p:spPr>
          <a:xfrm rot="7073622">
            <a:off x="1787186" y="2148343"/>
            <a:ext cx="761625" cy="51117"/>
          </a:xfrm>
          <a:custGeom>
            <a:avLst/>
            <a:gdLst>
              <a:gd name="connsiteX0" fmla="*/ 0 w 1037167"/>
              <a:gd name="connsiteY0" fmla="*/ 0 h 201095"/>
              <a:gd name="connsiteX1" fmla="*/ 529167 w 1037167"/>
              <a:gd name="connsiteY1" fmla="*/ 201083 h 201095"/>
              <a:gd name="connsiteX2" fmla="*/ 1037167 w 1037167"/>
              <a:gd name="connsiteY2" fmla="*/ 10583 h 201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37167" h="201095">
                <a:moveTo>
                  <a:pt x="0" y="0"/>
                </a:moveTo>
                <a:cubicBezTo>
                  <a:pt x="178153" y="99659"/>
                  <a:pt x="356306" y="199319"/>
                  <a:pt x="529167" y="201083"/>
                </a:cubicBezTo>
                <a:cubicBezTo>
                  <a:pt x="702028" y="202847"/>
                  <a:pt x="1037167" y="10583"/>
                  <a:pt x="1037167" y="10583"/>
                </a:cubicBezTo>
              </a:path>
            </a:pathLst>
          </a:cu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2122611" y="2005070"/>
            <a:ext cx="116718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entury Gothic"/>
                <a:cs typeface="Century Gothic"/>
              </a:rPr>
              <a:t>[V&amp;W’10]</a:t>
            </a:r>
            <a:endParaRPr lang="en-US" b="1" dirty="0">
              <a:latin typeface="Century Gothic"/>
              <a:cs typeface="Century Gothic"/>
            </a:endParaRPr>
          </a:p>
        </p:txBody>
      </p:sp>
      <p:grpSp>
        <p:nvGrpSpPr>
          <p:cNvPr id="58" name="Group 57"/>
          <p:cNvGrpSpPr/>
          <p:nvPr/>
        </p:nvGrpSpPr>
        <p:grpSpPr>
          <a:xfrm>
            <a:off x="1331055" y="3808939"/>
            <a:ext cx="2139932" cy="810381"/>
            <a:chOff x="1731636" y="1753809"/>
            <a:chExt cx="2139932" cy="810381"/>
          </a:xfrm>
          <a:effectLst/>
        </p:grpSpPr>
        <p:sp>
          <p:nvSpPr>
            <p:cNvPr id="59" name="Oval 58"/>
            <p:cNvSpPr/>
            <p:nvPr/>
          </p:nvSpPr>
          <p:spPr>
            <a:xfrm>
              <a:off x="1731636" y="1753809"/>
              <a:ext cx="1993698" cy="810381"/>
            </a:xfrm>
            <a:prstGeom prst="ellipse">
              <a:avLst/>
            </a:prstGeom>
            <a:solidFill>
              <a:srgbClr val="1FFF17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1FFF17"/>
                </a:solidFill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2388392" y="1922121"/>
              <a:ext cx="148317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rgbClr val="000000"/>
                  </a:solidFill>
                  <a:latin typeface="Century Gothic"/>
                  <a:cs typeface="Century Gothic"/>
                </a:rPr>
                <a:t>BC</a:t>
              </a:r>
              <a:endParaRPr lang="en-US" sz="2400" dirty="0">
                <a:solidFill>
                  <a:srgbClr val="000000"/>
                </a:solidFill>
                <a:latin typeface="Century Gothic"/>
                <a:cs typeface="Century Gothic"/>
              </a:endParaRPr>
            </a:p>
          </p:txBody>
        </p:sp>
      </p:grpSp>
      <p:sp>
        <p:nvSpPr>
          <p:cNvPr id="65" name="Freeform 64"/>
          <p:cNvSpPr/>
          <p:nvPr/>
        </p:nvSpPr>
        <p:spPr>
          <a:xfrm rot="14770384" flipV="1">
            <a:off x="1399460" y="3490988"/>
            <a:ext cx="699513" cy="116171"/>
          </a:xfrm>
          <a:custGeom>
            <a:avLst/>
            <a:gdLst>
              <a:gd name="connsiteX0" fmla="*/ 0 w 1037167"/>
              <a:gd name="connsiteY0" fmla="*/ 0 h 201095"/>
              <a:gd name="connsiteX1" fmla="*/ 529167 w 1037167"/>
              <a:gd name="connsiteY1" fmla="*/ 201083 h 201095"/>
              <a:gd name="connsiteX2" fmla="*/ 1037167 w 1037167"/>
              <a:gd name="connsiteY2" fmla="*/ 10583 h 201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37167" h="201095">
                <a:moveTo>
                  <a:pt x="0" y="0"/>
                </a:moveTo>
                <a:cubicBezTo>
                  <a:pt x="178153" y="99659"/>
                  <a:pt x="356306" y="199319"/>
                  <a:pt x="529167" y="201083"/>
                </a:cubicBezTo>
                <a:cubicBezTo>
                  <a:pt x="702028" y="202847"/>
                  <a:pt x="1037167" y="10583"/>
                  <a:pt x="1037167" y="10583"/>
                </a:cubicBezTo>
              </a:path>
            </a:pathLst>
          </a:custGeom>
          <a:ln>
            <a:solidFill>
              <a:srgbClr val="FF0000"/>
            </a:solidFill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</a:endParaRPr>
          </a:p>
        </p:txBody>
      </p:sp>
      <p:cxnSp>
        <p:nvCxnSpPr>
          <p:cNvPr id="66" name="Straight Connector 65"/>
          <p:cNvCxnSpPr/>
          <p:nvPr/>
        </p:nvCxnSpPr>
        <p:spPr>
          <a:xfrm>
            <a:off x="7422959" y="1083142"/>
            <a:ext cx="639207" cy="0"/>
          </a:xfrm>
          <a:prstGeom prst="line">
            <a:avLst/>
          </a:prstGeom>
          <a:ln>
            <a:solidFill>
              <a:srgbClr val="FF0000"/>
            </a:solidFill>
            <a:prstDash val="dash"/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8074882" y="842032"/>
            <a:ext cx="638647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entury Gothic"/>
                <a:cs typeface="Century Gothic"/>
              </a:rPr>
              <a:t>[</a:t>
            </a:r>
            <a:r>
              <a:rPr lang="en-US" b="1" dirty="0" err="1" smtClean="0">
                <a:latin typeface="Century Gothic"/>
                <a:cs typeface="Century Gothic"/>
              </a:rPr>
              <a:t>flk</a:t>
            </a:r>
            <a:r>
              <a:rPr lang="en-US" b="1" dirty="0" smtClean="0">
                <a:latin typeface="Century Gothic"/>
                <a:cs typeface="Century Gothic"/>
              </a:rPr>
              <a:t>]</a:t>
            </a:r>
            <a:endParaRPr lang="en-US" b="1" dirty="0">
              <a:latin typeface="Century Gothic"/>
              <a:cs typeface="Century Gothic"/>
            </a:endParaRPr>
          </a:p>
        </p:txBody>
      </p:sp>
      <p:sp>
        <p:nvSpPr>
          <p:cNvPr id="87" name="Freeform 86"/>
          <p:cNvSpPr/>
          <p:nvPr/>
        </p:nvSpPr>
        <p:spPr>
          <a:xfrm rot="17441537">
            <a:off x="2319742" y="2839287"/>
            <a:ext cx="2061598" cy="256637"/>
          </a:xfrm>
          <a:custGeom>
            <a:avLst/>
            <a:gdLst>
              <a:gd name="connsiteX0" fmla="*/ 0 w 1037167"/>
              <a:gd name="connsiteY0" fmla="*/ 0 h 201095"/>
              <a:gd name="connsiteX1" fmla="*/ 529167 w 1037167"/>
              <a:gd name="connsiteY1" fmla="*/ 201083 h 201095"/>
              <a:gd name="connsiteX2" fmla="*/ 1037167 w 1037167"/>
              <a:gd name="connsiteY2" fmla="*/ 10583 h 201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37167" h="201095">
                <a:moveTo>
                  <a:pt x="0" y="0"/>
                </a:moveTo>
                <a:cubicBezTo>
                  <a:pt x="178153" y="99659"/>
                  <a:pt x="356306" y="199319"/>
                  <a:pt x="529167" y="201083"/>
                </a:cubicBezTo>
                <a:cubicBezTo>
                  <a:pt x="702028" y="202847"/>
                  <a:pt x="1037167" y="10583"/>
                  <a:pt x="1037167" y="10583"/>
                </a:cubicBezTo>
              </a:path>
            </a:pathLst>
          </a:custGeom>
          <a:ln>
            <a:solidFill>
              <a:srgbClr val="FF0000"/>
            </a:solidFill>
            <a:prstDash val="dash"/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554789" y="2521615"/>
            <a:ext cx="16086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0000"/>
                </a:solidFill>
                <a:latin typeface="Century Gothic"/>
                <a:cs typeface="Century Gothic"/>
              </a:rPr>
              <a:t>Negative Triangle</a:t>
            </a:r>
            <a:endParaRPr lang="en-US" sz="2000" dirty="0">
              <a:solidFill>
                <a:srgbClr val="000000"/>
              </a:solidFill>
              <a:latin typeface="Century Gothic"/>
              <a:cs typeface="Century Gothic"/>
            </a:endParaRPr>
          </a:p>
        </p:txBody>
      </p:sp>
      <p:sp>
        <p:nvSpPr>
          <p:cNvPr id="53" name="Oval 52"/>
          <p:cNvSpPr/>
          <p:nvPr/>
        </p:nvSpPr>
        <p:spPr>
          <a:xfrm>
            <a:off x="6081184" y="2474271"/>
            <a:ext cx="1993698" cy="810381"/>
          </a:xfrm>
          <a:prstGeom prst="ellipse">
            <a:avLst/>
          </a:prstGeom>
          <a:solidFill>
            <a:srgbClr val="FFFD29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53"/>
          <p:cNvSpPr/>
          <p:nvPr/>
        </p:nvSpPr>
        <p:spPr>
          <a:xfrm rot="14258006">
            <a:off x="6356195" y="2112270"/>
            <a:ext cx="761625" cy="51117"/>
          </a:xfrm>
          <a:custGeom>
            <a:avLst/>
            <a:gdLst>
              <a:gd name="connsiteX0" fmla="*/ 0 w 1037167"/>
              <a:gd name="connsiteY0" fmla="*/ 0 h 201095"/>
              <a:gd name="connsiteX1" fmla="*/ 529167 w 1037167"/>
              <a:gd name="connsiteY1" fmla="*/ 201083 h 201095"/>
              <a:gd name="connsiteX2" fmla="*/ 1037167 w 1037167"/>
              <a:gd name="connsiteY2" fmla="*/ 10583 h 201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37167" h="201095">
                <a:moveTo>
                  <a:pt x="0" y="0"/>
                </a:moveTo>
                <a:cubicBezTo>
                  <a:pt x="178153" y="99659"/>
                  <a:pt x="356306" y="199319"/>
                  <a:pt x="529167" y="201083"/>
                </a:cubicBezTo>
                <a:cubicBezTo>
                  <a:pt x="702028" y="202847"/>
                  <a:pt x="1037167" y="10583"/>
                  <a:pt x="1037167" y="10583"/>
                </a:cubicBezTo>
              </a:path>
            </a:pathLst>
          </a:cu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55" name="Freeform 54"/>
          <p:cNvSpPr/>
          <p:nvPr/>
        </p:nvSpPr>
        <p:spPr>
          <a:xfrm rot="3880502">
            <a:off x="5704268" y="2292892"/>
            <a:ext cx="761625" cy="51117"/>
          </a:xfrm>
          <a:custGeom>
            <a:avLst/>
            <a:gdLst>
              <a:gd name="connsiteX0" fmla="*/ 0 w 1037167"/>
              <a:gd name="connsiteY0" fmla="*/ 0 h 201095"/>
              <a:gd name="connsiteX1" fmla="*/ 529167 w 1037167"/>
              <a:gd name="connsiteY1" fmla="*/ 201083 h 201095"/>
              <a:gd name="connsiteX2" fmla="*/ 1037167 w 1037167"/>
              <a:gd name="connsiteY2" fmla="*/ 10583 h 201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37167" h="201095">
                <a:moveTo>
                  <a:pt x="0" y="0"/>
                </a:moveTo>
                <a:cubicBezTo>
                  <a:pt x="178153" y="99659"/>
                  <a:pt x="356306" y="199319"/>
                  <a:pt x="529167" y="201083"/>
                </a:cubicBezTo>
                <a:cubicBezTo>
                  <a:pt x="702028" y="202847"/>
                  <a:pt x="1037167" y="10583"/>
                  <a:pt x="1037167" y="10583"/>
                </a:cubicBezTo>
              </a:path>
            </a:pathLst>
          </a:cu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</a:endParaRPr>
          </a:p>
        </p:txBody>
      </p:sp>
      <p:grpSp>
        <p:nvGrpSpPr>
          <p:cNvPr id="56" name="Group 55"/>
          <p:cNvGrpSpPr/>
          <p:nvPr/>
        </p:nvGrpSpPr>
        <p:grpSpPr>
          <a:xfrm>
            <a:off x="6058563" y="3979740"/>
            <a:ext cx="2012064" cy="810381"/>
            <a:chOff x="1731636" y="1753809"/>
            <a:chExt cx="2012064" cy="810381"/>
          </a:xfrm>
          <a:effectLst/>
        </p:grpSpPr>
        <p:sp>
          <p:nvSpPr>
            <p:cNvPr id="57" name="Oval 56"/>
            <p:cNvSpPr/>
            <p:nvPr/>
          </p:nvSpPr>
          <p:spPr>
            <a:xfrm>
              <a:off x="1731636" y="1753809"/>
              <a:ext cx="1993698" cy="810381"/>
            </a:xfrm>
            <a:prstGeom prst="ellipse">
              <a:avLst/>
            </a:prstGeom>
            <a:solidFill>
              <a:srgbClr val="FF0000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1FFF17"/>
                </a:solidFill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2061152" y="1922121"/>
              <a:ext cx="168254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solidFill>
                    <a:srgbClr val="000000"/>
                  </a:solidFill>
                  <a:latin typeface="Century Gothic"/>
                  <a:cs typeface="Century Gothic"/>
                </a:rPr>
                <a:t>Apx</a:t>
              </a:r>
              <a:r>
                <a:rPr lang="en-US" sz="2400" dirty="0" smtClean="0">
                  <a:solidFill>
                    <a:srgbClr val="000000"/>
                  </a:solidFill>
                  <a:latin typeface="Century Gothic"/>
                  <a:cs typeface="Century Gothic"/>
                </a:rPr>
                <a:t> BC</a:t>
              </a:r>
              <a:endParaRPr lang="en-US" sz="2400" dirty="0">
                <a:solidFill>
                  <a:srgbClr val="000000"/>
                </a:solidFill>
                <a:latin typeface="Century Gothic"/>
                <a:cs typeface="Century Gothic"/>
              </a:endParaRPr>
            </a:p>
          </p:txBody>
        </p:sp>
      </p:grpSp>
      <p:sp>
        <p:nvSpPr>
          <p:cNvPr id="61" name="Freeform 60"/>
          <p:cNvSpPr/>
          <p:nvPr/>
        </p:nvSpPr>
        <p:spPr>
          <a:xfrm rot="5240212">
            <a:off x="6109753" y="3603201"/>
            <a:ext cx="842731" cy="55347"/>
          </a:xfrm>
          <a:custGeom>
            <a:avLst/>
            <a:gdLst>
              <a:gd name="connsiteX0" fmla="*/ 0 w 1037167"/>
              <a:gd name="connsiteY0" fmla="*/ 0 h 201095"/>
              <a:gd name="connsiteX1" fmla="*/ 529167 w 1037167"/>
              <a:gd name="connsiteY1" fmla="*/ 201083 h 201095"/>
              <a:gd name="connsiteX2" fmla="*/ 1037167 w 1037167"/>
              <a:gd name="connsiteY2" fmla="*/ 10583 h 201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37167" h="201095">
                <a:moveTo>
                  <a:pt x="0" y="0"/>
                </a:moveTo>
                <a:cubicBezTo>
                  <a:pt x="178153" y="99659"/>
                  <a:pt x="356306" y="199319"/>
                  <a:pt x="529167" y="201083"/>
                </a:cubicBezTo>
                <a:cubicBezTo>
                  <a:pt x="702028" y="202847"/>
                  <a:pt x="1037167" y="10583"/>
                  <a:pt x="1037167" y="10583"/>
                </a:cubicBezTo>
              </a:path>
            </a:pathLst>
          </a:custGeom>
          <a:ln>
            <a:solidFill>
              <a:srgbClr val="FF0000"/>
            </a:solidFill>
            <a:prstDash val="dash"/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63" name="Freeform 62"/>
          <p:cNvSpPr/>
          <p:nvPr/>
        </p:nvSpPr>
        <p:spPr>
          <a:xfrm rot="16200000">
            <a:off x="7249923" y="3586269"/>
            <a:ext cx="842731" cy="55347"/>
          </a:xfrm>
          <a:custGeom>
            <a:avLst/>
            <a:gdLst>
              <a:gd name="connsiteX0" fmla="*/ 0 w 1037167"/>
              <a:gd name="connsiteY0" fmla="*/ 0 h 201095"/>
              <a:gd name="connsiteX1" fmla="*/ 529167 w 1037167"/>
              <a:gd name="connsiteY1" fmla="*/ 201083 h 201095"/>
              <a:gd name="connsiteX2" fmla="*/ 1037167 w 1037167"/>
              <a:gd name="connsiteY2" fmla="*/ 10583 h 201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37167" h="201095">
                <a:moveTo>
                  <a:pt x="0" y="0"/>
                </a:moveTo>
                <a:cubicBezTo>
                  <a:pt x="178153" y="99659"/>
                  <a:pt x="356306" y="199319"/>
                  <a:pt x="529167" y="201083"/>
                </a:cubicBezTo>
                <a:cubicBezTo>
                  <a:pt x="702028" y="202847"/>
                  <a:pt x="1037167" y="10583"/>
                  <a:pt x="1037167" y="10583"/>
                </a:cubicBezTo>
              </a:path>
            </a:pathLst>
          </a:cu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6161999" y="2631038"/>
            <a:ext cx="18851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  <a:latin typeface="Century Gothic"/>
                <a:cs typeface="Century Gothic"/>
              </a:rPr>
              <a:t>Positive BC</a:t>
            </a:r>
            <a:endParaRPr lang="en-US" sz="2400" dirty="0">
              <a:solidFill>
                <a:srgbClr val="000000"/>
              </a:solidFill>
              <a:latin typeface="Century Gothic"/>
              <a:cs typeface="Century Gothic"/>
            </a:endParaRPr>
          </a:p>
        </p:txBody>
      </p:sp>
      <p:sp>
        <p:nvSpPr>
          <p:cNvPr id="72" name="Content Placeholder 2"/>
          <p:cNvSpPr txBox="1">
            <a:spLocks/>
          </p:cNvSpPr>
          <p:nvPr/>
        </p:nvSpPr>
        <p:spPr bwMode="auto">
          <a:xfrm>
            <a:off x="341411" y="5231374"/>
            <a:ext cx="4324945" cy="1407255"/>
          </a:xfrm>
          <a:prstGeom prst="rect">
            <a:avLst/>
          </a:prstGeom>
          <a:noFill/>
          <a:ln w="28575" cmpd="sng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000" b="1" dirty="0" err="1" smtClean="0">
                <a:solidFill>
                  <a:srgbClr val="FF0000"/>
                </a:solidFill>
                <a:latin typeface="Century Gothic" charset="0"/>
              </a:rPr>
              <a:t>Def</a:t>
            </a:r>
            <a:r>
              <a:rPr lang="en-US" sz="2000" b="1" dirty="0" smtClean="0">
                <a:solidFill>
                  <a:srgbClr val="FF0000"/>
                </a:solidFill>
                <a:latin typeface="Century Gothic" charset="0"/>
              </a:rPr>
              <a:t>:</a:t>
            </a:r>
            <a:r>
              <a:rPr lang="en-US" sz="2000" dirty="0" smtClean="0">
                <a:solidFill>
                  <a:srgbClr val="7F7F7F"/>
                </a:solidFill>
                <a:latin typeface="Century Gothic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Century Gothic" charset="0"/>
              </a:rPr>
              <a:t>the </a:t>
            </a:r>
            <a:r>
              <a:rPr lang="en-US" sz="2000" b="1" dirty="0" smtClean="0">
                <a:solidFill>
                  <a:srgbClr val="FF0000"/>
                </a:solidFill>
                <a:latin typeface="Century Gothic" charset="0"/>
              </a:rPr>
              <a:t>Positive BC</a:t>
            </a: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Century Gothic" charset="0"/>
              </a:rPr>
              <a:t>problem is to </a:t>
            </a: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determine whether </a:t>
            </a:r>
            <a:r>
              <a:rPr lang="en-US" sz="2000" b="1" dirty="0" smtClean="0">
                <a:solidFill>
                  <a:srgbClr val="000000"/>
                </a:solidFill>
                <a:latin typeface="Century Gothic" charset="0"/>
              </a:rPr>
              <a:t>BC</a:t>
            </a:r>
            <a:r>
              <a:rPr lang="en-US" sz="2000" b="1" dirty="0">
                <a:solidFill>
                  <a:srgbClr val="000000"/>
                </a:solidFill>
                <a:latin typeface="Century Gothic" charset="0"/>
              </a:rPr>
              <a:t>(v</a:t>
            </a:r>
            <a:r>
              <a:rPr lang="en-US" sz="2000" b="1" dirty="0" smtClean="0">
                <a:solidFill>
                  <a:srgbClr val="000000"/>
                </a:solidFill>
                <a:latin typeface="Century Gothic" charset="0"/>
              </a:rPr>
              <a:t>)&gt;0</a:t>
            </a: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 (i.e., whether some shortest path has v as an intermediate node)</a:t>
            </a:r>
            <a:endParaRPr lang="en-US" sz="2000" b="1" dirty="0">
              <a:solidFill>
                <a:srgbClr val="000000"/>
              </a:solidFill>
              <a:latin typeface="Century Gothic" charset="0"/>
            </a:endParaRPr>
          </a:p>
        </p:txBody>
      </p:sp>
      <p:sp>
        <p:nvSpPr>
          <p:cNvPr id="73" name="Content Placeholder 2"/>
          <p:cNvSpPr txBox="1">
            <a:spLocks/>
          </p:cNvSpPr>
          <p:nvPr/>
        </p:nvSpPr>
        <p:spPr bwMode="auto">
          <a:xfrm>
            <a:off x="4995611" y="5405571"/>
            <a:ext cx="3767382" cy="1106060"/>
          </a:xfrm>
          <a:prstGeom prst="rect">
            <a:avLst/>
          </a:prstGeom>
          <a:noFill/>
          <a:ln w="28575" cmpd="sng">
            <a:solidFill>
              <a:srgbClr val="1FFF17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000" b="1" dirty="0" smtClean="0">
                <a:solidFill>
                  <a:srgbClr val="1FFF17"/>
                </a:solidFill>
                <a:latin typeface="Century Gothic" charset="0"/>
              </a:rPr>
              <a:t>Rem:</a:t>
            </a:r>
            <a:r>
              <a:rPr lang="en-US" sz="2000" dirty="0" smtClean="0">
                <a:solidFill>
                  <a:srgbClr val="7F7F7F"/>
                </a:solidFill>
                <a:latin typeface="Century Gothic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any (multiplicative) approximation for BC trivially solves Positive BC</a:t>
            </a:r>
          </a:p>
        </p:txBody>
      </p:sp>
    </p:spTree>
    <p:extLst>
      <p:ext uri="{BB962C8B-B14F-4D97-AF65-F5344CB8AC3E}">
        <p14:creationId xmlns:p14="http://schemas.microsoft.com/office/powerpoint/2010/main" val="2502690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  <p:bldP spid="54" grpId="0" animBg="1"/>
      <p:bldP spid="55" grpId="0" animBg="1"/>
      <p:bldP spid="61" grpId="0" animBg="1"/>
      <p:bldP spid="63" grpId="0" animBg="1"/>
      <p:bldP spid="64" grpId="0"/>
      <p:bldP spid="72" grpId="0" animBg="1"/>
      <p:bldP spid="7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1"/>
          <p:cNvSpPr>
            <a:spLocks noGrp="1"/>
          </p:cNvSpPr>
          <p:nvPr>
            <p:ph type="title"/>
          </p:nvPr>
        </p:nvSpPr>
        <p:spPr>
          <a:xfrm>
            <a:off x="0" y="8363"/>
            <a:ext cx="9144000" cy="71688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800" dirty="0" err="1" smtClean="0">
                <a:ea typeface="+mj-ea"/>
                <a:cs typeface="+mj-cs"/>
              </a:rPr>
              <a:t>Diameter</a:t>
            </a:r>
            <a:r>
              <a:rPr lang="en-US" sz="4800" dirty="0" err="1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sz="4800" dirty="0" err="1" smtClean="0">
                <a:ea typeface="+mj-ea"/>
                <a:cs typeface="+mj-cs"/>
              </a:rPr>
              <a:t>Positive</a:t>
            </a:r>
            <a:r>
              <a:rPr lang="en-US" sz="4800" dirty="0" smtClean="0">
                <a:ea typeface="+mj-ea"/>
                <a:cs typeface="+mj-cs"/>
              </a:rPr>
              <a:t> BC</a:t>
            </a:r>
            <a:endParaRPr lang="en-US" sz="4800" dirty="0">
              <a:ea typeface="+mj-ea"/>
              <a:cs typeface="+mj-cs"/>
            </a:endParaRPr>
          </a:p>
        </p:txBody>
      </p:sp>
      <p:grpSp>
        <p:nvGrpSpPr>
          <p:cNvPr id="95" name="Group 94"/>
          <p:cNvGrpSpPr/>
          <p:nvPr/>
        </p:nvGrpSpPr>
        <p:grpSpPr>
          <a:xfrm>
            <a:off x="1070667" y="3428868"/>
            <a:ext cx="375722" cy="388349"/>
            <a:chOff x="6615325" y="4786694"/>
            <a:chExt cx="375722" cy="388349"/>
          </a:xfrm>
        </p:grpSpPr>
        <p:sp>
          <p:nvSpPr>
            <p:cNvPr id="96" name="Oval 95"/>
            <p:cNvSpPr/>
            <p:nvPr/>
          </p:nvSpPr>
          <p:spPr>
            <a:xfrm>
              <a:off x="6615325" y="4801813"/>
              <a:ext cx="375722" cy="373230"/>
            </a:xfrm>
            <a:prstGeom prst="ellipse">
              <a:avLst/>
            </a:prstGeom>
            <a:noFill/>
            <a:ln w="28575" cmpd="sng">
              <a:solidFill>
                <a:srgbClr val="7097D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6653391" y="4786694"/>
              <a:ext cx="31259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Century Gothic"/>
                  <a:cs typeface="Century Gothic"/>
                </a:rPr>
                <a:t>0</a:t>
              </a:r>
              <a:endParaRPr lang="en-US" dirty="0">
                <a:latin typeface="Century Gothic"/>
                <a:cs typeface="Century Gothic"/>
              </a:endParaRPr>
            </a:p>
          </p:txBody>
        </p:sp>
      </p:grpSp>
      <p:sp>
        <p:nvSpPr>
          <p:cNvPr id="100" name="Oval 99"/>
          <p:cNvSpPr/>
          <p:nvPr/>
        </p:nvSpPr>
        <p:spPr>
          <a:xfrm>
            <a:off x="1074722" y="4230069"/>
            <a:ext cx="375722" cy="373230"/>
          </a:xfrm>
          <a:prstGeom prst="ellipse">
            <a:avLst/>
          </a:prstGeom>
          <a:noFill/>
          <a:ln w="28575" cmpd="sng">
            <a:solidFill>
              <a:srgbClr val="7097D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1" name="TextBox 100"/>
          <p:cNvSpPr txBox="1"/>
          <p:nvPr/>
        </p:nvSpPr>
        <p:spPr>
          <a:xfrm>
            <a:off x="1096659" y="4209072"/>
            <a:ext cx="3139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entury Gothic"/>
                <a:cs typeface="Century Gothic"/>
              </a:rPr>
              <a:t>1</a:t>
            </a:r>
          </a:p>
        </p:txBody>
      </p:sp>
      <p:grpSp>
        <p:nvGrpSpPr>
          <p:cNvPr id="113" name="Group 112"/>
          <p:cNvGrpSpPr/>
          <p:nvPr/>
        </p:nvGrpSpPr>
        <p:grpSpPr>
          <a:xfrm>
            <a:off x="1074722" y="5003316"/>
            <a:ext cx="375722" cy="395405"/>
            <a:chOff x="6615325" y="4779638"/>
            <a:chExt cx="375722" cy="395405"/>
          </a:xfrm>
        </p:grpSpPr>
        <p:sp>
          <p:nvSpPr>
            <p:cNvPr id="123" name="Oval 122"/>
            <p:cNvSpPr/>
            <p:nvPr/>
          </p:nvSpPr>
          <p:spPr>
            <a:xfrm>
              <a:off x="6615325" y="4801813"/>
              <a:ext cx="375722" cy="373230"/>
            </a:xfrm>
            <a:prstGeom prst="ellipse">
              <a:avLst/>
            </a:prstGeom>
            <a:noFill/>
            <a:ln w="28575" cmpd="sng">
              <a:solidFill>
                <a:srgbClr val="7097D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39" name="TextBox 138"/>
            <p:cNvSpPr txBox="1"/>
            <p:nvPr/>
          </p:nvSpPr>
          <p:spPr>
            <a:xfrm>
              <a:off x="6646335" y="4779638"/>
              <a:ext cx="3139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entury Gothic"/>
                  <a:cs typeface="Century Gothic"/>
                </a:rPr>
                <a:t>2</a:t>
              </a:r>
            </a:p>
          </p:txBody>
        </p:sp>
      </p:grpSp>
      <p:cxnSp>
        <p:nvCxnSpPr>
          <p:cNvPr id="144" name="Straight Connector 143"/>
          <p:cNvCxnSpPr>
            <a:stCxn id="100" idx="4"/>
            <a:endCxn id="123" idx="0"/>
          </p:cNvCxnSpPr>
          <p:nvPr/>
        </p:nvCxnSpPr>
        <p:spPr>
          <a:xfrm>
            <a:off x="1262583" y="4603299"/>
            <a:ext cx="0" cy="422192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5" name="Freeform 144"/>
          <p:cNvSpPr/>
          <p:nvPr/>
        </p:nvSpPr>
        <p:spPr>
          <a:xfrm rot="5400000">
            <a:off x="861668" y="3950982"/>
            <a:ext cx="477655" cy="116109"/>
          </a:xfrm>
          <a:custGeom>
            <a:avLst/>
            <a:gdLst>
              <a:gd name="connsiteX0" fmla="*/ 0 w 1037167"/>
              <a:gd name="connsiteY0" fmla="*/ 0 h 201095"/>
              <a:gd name="connsiteX1" fmla="*/ 529167 w 1037167"/>
              <a:gd name="connsiteY1" fmla="*/ 201083 h 201095"/>
              <a:gd name="connsiteX2" fmla="*/ 1037167 w 1037167"/>
              <a:gd name="connsiteY2" fmla="*/ 10583 h 201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37167" h="201095">
                <a:moveTo>
                  <a:pt x="0" y="0"/>
                </a:moveTo>
                <a:cubicBezTo>
                  <a:pt x="178153" y="99659"/>
                  <a:pt x="356306" y="199319"/>
                  <a:pt x="529167" y="201083"/>
                </a:cubicBezTo>
                <a:cubicBezTo>
                  <a:pt x="702028" y="202847"/>
                  <a:pt x="1037167" y="10583"/>
                  <a:pt x="1037167" y="10583"/>
                </a:cubicBezTo>
              </a:path>
            </a:pathLst>
          </a:cu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Freeform 157"/>
          <p:cNvSpPr/>
          <p:nvPr/>
        </p:nvSpPr>
        <p:spPr>
          <a:xfrm rot="16200000">
            <a:off x="1153562" y="3975536"/>
            <a:ext cx="477655" cy="116109"/>
          </a:xfrm>
          <a:custGeom>
            <a:avLst/>
            <a:gdLst>
              <a:gd name="connsiteX0" fmla="*/ 0 w 1037167"/>
              <a:gd name="connsiteY0" fmla="*/ 0 h 201095"/>
              <a:gd name="connsiteX1" fmla="*/ 529167 w 1037167"/>
              <a:gd name="connsiteY1" fmla="*/ 201083 h 201095"/>
              <a:gd name="connsiteX2" fmla="*/ 1037167 w 1037167"/>
              <a:gd name="connsiteY2" fmla="*/ 10583 h 201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37167" h="201095">
                <a:moveTo>
                  <a:pt x="0" y="0"/>
                </a:moveTo>
                <a:cubicBezTo>
                  <a:pt x="178153" y="99659"/>
                  <a:pt x="356306" y="199319"/>
                  <a:pt x="529167" y="201083"/>
                </a:cubicBezTo>
                <a:cubicBezTo>
                  <a:pt x="702028" y="202847"/>
                  <a:pt x="1037167" y="10583"/>
                  <a:pt x="1037167" y="10583"/>
                </a:cubicBezTo>
              </a:path>
            </a:pathLst>
          </a:custGeom>
          <a:ln>
            <a:solidFill>
              <a:schemeClr val="tx2">
                <a:lumMod val="60000"/>
                <a:lumOff val="4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Freeform 158"/>
          <p:cNvSpPr/>
          <p:nvPr/>
        </p:nvSpPr>
        <p:spPr>
          <a:xfrm rot="16200000">
            <a:off x="805668" y="4297135"/>
            <a:ext cx="1526624" cy="218331"/>
          </a:xfrm>
          <a:custGeom>
            <a:avLst/>
            <a:gdLst>
              <a:gd name="connsiteX0" fmla="*/ 0 w 1037167"/>
              <a:gd name="connsiteY0" fmla="*/ 0 h 201095"/>
              <a:gd name="connsiteX1" fmla="*/ 529167 w 1037167"/>
              <a:gd name="connsiteY1" fmla="*/ 201083 h 201095"/>
              <a:gd name="connsiteX2" fmla="*/ 1037167 w 1037167"/>
              <a:gd name="connsiteY2" fmla="*/ 10583 h 201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37167" h="201095">
                <a:moveTo>
                  <a:pt x="0" y="0"/>
                </a:moveTo>
                <a:cubicBezTo>
                  <a:pt x="178153" y="99659"/>
                  <a:pt x="356306" y="199319"/>
                  <a:pt x="529167" y="201083"/>
                </a:cubicBezTo>
                <a:cubicBezTo>
                  <a:pt x="702028" y="202847"/>
                  <a:pt x="1037167" y="10583"/>
                  <a:pt x="1037167" y="10583"/>
                </a:cubicBezTo>
              </a:path>
            </a:pathLst>
          </a:cu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TextBox 159"/>
          <p:cNvSpPr txBox="1"/>
          <p:nvPr/>
        </p:nvSpPr>
        <p:spPr>
          <a:xfrm>
            <a:off x="1710476" y="4184166"/>
            <a:ext cx="31394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entury Gothic"/>
                <a:cs typeface="Century Gothic"/>
              </a:rPr>
              <a:t>4</a:t>
            </a:r>
            <a:endParaRPr lang="en-US" b="1" dirty="0">
              <a:latin typeface="Century Gothic"/>
              <a:cs typeface="Century Gothic"/>
            </a:endParaRPr>
          </a:p>
        </p:txBody>
      </p:sp>
      <p:sp>
        <p:nvSpPr>
          <p:cNvPr id="161" name="TextBox 160"/>
          <p:cNvSpPr txBox="1"/>
          <p:nvPr/>
        </p:nvSpPr>
        <p:spPr>
          <a:xfrm>
            <a:off x="777889" y="3808874"/>
            <a:ext cx="31394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entury Gothic"/>
                <a:cs typeface="Century Gothic"/>
              </a:rPr>
              <a:t>2</a:t>
            </a:r>
          </a:p>
        </p:txBody>
      </p:sp>
      <p:sp>
        <p:nvSpPr>
          <p:cNvPr id="162" name="TextBox 161"/>
          <p:cNvSpPr txBox="1"/>
          <p:nvPr/>
        </p:nvSpPr>
        <p:spPr>
          <a:xfrm>
            <a:off x="1170306" y="3817217"/>
            <a:ext cx="31394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entury Gothic"/>
                <a:cs typeface="Century Gothic"/>
              </a:rPr>
              <a:t>3</a:t>
            </a:r>
          </a:p>
        </p:txBody>
      </p:sp>
      <p:sp>
        <p:nvSpPr>
          <p:cNvPr id="163" name="TextBox 162"/>
          <p:cNvSpPr txBox="1"/>
          <p:nvPr/>
        </p:nvSpPr>
        <p:spPr>
          <a:xfrm>
            <a:off x="1212642" y="4578404"/>
            <a:ext cx="31394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entury Gothic"/>
                <a:cs typeface="Century Gothic"/>
              </a:rPr>
              <a:t>3</a:t>
            </a:r>
          </a:p>
        </p:txBody>
      </p:sp>
      <p:grpSp>
        <p:nvGrpSpPr>
          <p:cNvPr id="164" name="Group 163"/>
          <p:cNvGrpSpPr/>
          <p:nvPr/>
        </p:nvGrpSpPr>
        <p:grpSpPr>
          <a:xfrm>
            <a:off x="3861546" y="3394955"/>
            <a:ext cx="375722" cy="388349"/>
            <a:chOff x="6615325" y="4786694"/>
            <a:chExt cx="375722" cy="388349"/>
          </a:xfrm>
        </p:grpSpPr>
        <p:sp>
          <p:nvSpPr>
            <p:cNvPr id="174" name="Oval 173"/>
            <p:cNvSpPr/>
            <p:nvPr/>
          </p:nvSpPr>
          <p:spPr>
            <a:xfrm>
              <a:off x="6615325" y="4801813"/>
              <a:ext cx="375722" cy="373230"/>
            </a:xfrm>
            <a:prstGeom prst="ellipse">
              <a:avLst/>
            </a:prstGeom>
            <a:noFill/>
            <a:ln w="28575" cmpd="sng">
              <a:solidFill>
                <a:srgbClr val="7097D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75" name="TextBox 174"/>
            <p:cNvSpPr txBox="1"/>
            <p:nvPr/>
          </p:nvSpPr>
          <p:spPr>
            <a:xfrm>
              <a:off x="6653391" y="4786694"/>
              <a:ext cx="31259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Century Gothic"/>
                  <a:cs typeface="Century Gothic"/>
                </a:rPr>
                <a:t>0</a:t>
              </a:r>
              <a:endParaRPr lang="en-US" dirty="0">
                <a:latin typeface="Century Gothic"/>
                <a:cs typeface="Century Gothic"/>
              </a:endParaRPr>
            </a:p>
          </p:txBody>
        </p:sp>
      </p:grpSp>
      <p:sp>
        <p:nvSpPr>
          <p:cNvPr id="176" name="Oval 175"/>
          <p:cNvSpPr/>
          <p:nvPr/>
        </p:nvSpPr>
        <p:spPr>
          <a:xfrm>
            <a:off x="3865601" y="4196156"/>
            <a:ext cx="375722" cy="373230"/>
          </a:xfrm>
          <a:prstGeom prst="ellipse">
            <a:avLst/>
          </a:prstGeom>
          <a:noFill/>
          <a:ln w="28575" cmpd="sng">
            <a:solidFill>
              <a:srgbClr val="7097D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7" name="TextBox 176"/>
          <p:cNvSpPr txBox="1"/>
          <p:nvPr/>
        </p:nvSpPr>
        <p:spPr>
          <a:xfrm>
            <a:off x="3887538" y="4175159"/>
            <a:ext cx="3139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entury Gothic"/>
                <a:cs typeface="Century Gothic"/>
              </a:rPr>
              <a:t>1</a:t>
            </a:r>
          </a:p>
        </p:txBody>
      </p:sp>
      <p:grpSp>
        <p:nvGrpSpPr>
          <p:cNvPr id="178" name="Group 177"/>
          <p:cNvGrpSpPr/>
          <p:nvPr/>
        </p:nvGrpSpPr>
        <p:grpSpPr>
          <a:xfrm>
            <a:off x="3865601" y="4969403"/>
            <a:ext cx="375722" cy="395405"/>
            <a:chOff x="6615325" y="4779638"/>
            <a:chExt cx="375722" cy="395405"/>
          </a:xfrm>
        </p:grpSpPr>
        <p:sp>
          <p:nvSpPr>
            <p:cNvPr id="199" name="Oval 198"/>
            <p:cNvSpPr/>
            <p:nvPr/>
          </p:nvSpPr>
          <p:spPr>
            <a:xfrm>
              <a:off x="6615325" y="4801813"/>
              <a:ext cx="375722" cy="373230"/>
            </a:xfrm>
            <a:prstGeom prst="ellipse">
              <a:avLst/>
            </a:prstGeom>
            <a:noFill/>
            <a:ln w="28575" cmpd="sng">
              <a:solidFill>
                <a:srgbClr val="7097D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00" name="TextBox 199"/>
            <p:cNvSpPr txBox="1"/>
            <p:nvPr/>
          </p:nvSpPr>
          <p:spPr>
            <a:xfrm>
              <a:off x="6646335" y="4779638"/>
              <a:ext cx="3139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entury Gothic"/>
                  <a:cs typeface="Century Gothic"/>
                </a:rPr>
                <a:t>2</a:t>
              </a:r>
            </a:p>
          </p:txBody>
        </p:sp>
      </p:grpSp>
      <p:cxnSp>
        <p:nvCxnSpPr>
          <p:cNvPr id="201" name="Straight Connector 200"/>
          <p:cNvCxnSpPr>
            <a:stCxn id="176" idx="4"/>
            <a:endCxn id="199" idx="0"/>
          </p:cNvCxnSpPr>
          <p:nvPr/>
        </p:nvCxnSpPr>
        <p:spPr>
          <a:xfrm>
            <a:off x="4053462" y="4569386"/>
            <a:ext cx="0" cy="422192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2" name="Freeform 201"/>
          <p:cNvSpPr/>
          <p:nvPr/>
        </p:nvSpPr>
        <p:spPr>
          <a:xfrm rot="5400000">
            <a:off x="3652547" y="3917069"/>
            <a:ext cx="477655" cy="116109"/>
          </a:xfrm>
          <a:custGeom>
            <a:avLst/>
            <a:gdLst>
              <a:gd name="connsiteX0" fmla="*/ 0 w 1037167"/>
              <a:gd name="connsiteY0" fmla="*/ 0 h 201095"/>
              <a:gd name="connsiteX1" fmla="*/ 529167 w 1037167"/>
              <a:gd name="connsiteY1" fmla="*/ 201083 h 201095"/>
              <a:gd name="connsiteX2" fmla="*/ 1037167 w 1037167"/>
              <a:gd name="connsiteY2" fmla="*/ 10583 h 201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37167" h="201095">
                <a:moveTo>
                  <a:pt x="0" y="0"/>
                </a:moveTo>
                <a:cubicBezTo>
                  <a:pt x="178153" y="99659"/>
                  <a:pt x="356306" y="199319"/>
                  <a:pt x="529167" y="201083"/>
                </a:cubicBezTo>
                <a:cubicBezTo>
                  <a:pt x="702028" y="202847"/>
                  <a:pt x="1037167" y="10583"/>
                  <a:pt x="1037167" y="10583"/>
                </a:cubicBezTo>
              </a:path>
            </a:pathLst>
          </a:custGeom>
          <a:ln>
            <a:solidFill>
              <a:schemeClr val="tx2">
                <a:lumMod val="60000"/>
                <a:lumOff val="40000"/>
              </a:schemeClr>
            </a:solidFill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" name="Freeform 202"/>
          <p:cNvSpPr/>
          <p:nvPr/>
        </p:nvSpPr>
        <p:spPr>
          <a:xfrm rot="16200000">
            <a:off x="3944441" y="3941623"/>
            <a:ext cx="477655" cy="116109"/>
          </a:xfrm>
          <a:custGeom>
            <a:avLst/>
            <a:gdLst>
              <a:gd name="connsiteX0" fmla="*/ 0 w 1037167"/>
              <a:gd name="connsiteY0" fmla="*/ 0 h 201095"/>
              <a:gd name="connsiteX1" fmla="*/ 529167 w 1037167"/>
              <a:gd name="connsiteY1" fmla="*/ 201083 h 201095"/>
              <a:gd name="connsiteX2" fmla="*/ 1037167 w 1037167"/>
              <a:gd name="connsiteY2" fmla="*/ 10583 h 201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37167" h="201095">
                <a:moveTo>
                  <a:pt x="0" y="0"/>
                </a:moveTo>
                <a:cubicBezTo>
                  <a:pt x="178153" y="99659"/>
                  <a:pt x="356306" y="199319"/>
                  <a:pt x="529167" y="201083"/>
                </a:cubicBezTo>
                <a:cubicBezTo>
                  <a:pt x="702028" y="202847"/>
                  <a:pt x="1037167" y="10583"/>
                  <a:pt x="1037167" y="10583"/>
                </a:cubicBezTo>
              </a:path>
            </a:pathLst>
          </a:custGeom>
          <a:ln>
            <a:solidFill>
              <a:schemeClr val="tx2">
                <a:lumMod val="60000"/>
                <a:lumOff val="40000"/>
              </a:schemeClr>
            </a:solidFill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" name="Freeform 203"/>
          <p:cNvSpPr/>
          <p:nvPr/>
        </p:nvSpPr>
        <p:spPr>
          <a:xfrm rot="16200000">
            <a:off x="3596547" y="4263222"/>
            <a:ext cx="1526624" cy="218331"/>
          </a:xfrm>
          <a:custGeom>
            <a:avLst/>
            <a:gdLst>
              <a:gd name="connsiteX0" fmla="*/ 0 w 1037167"/>
              <a:gd name="connsiteY0" fmla="*/ 0 h 201095"/>
              <a:gd name="connsiteX1" fmla="*/ 529167 w 1037167"/>
              <a:gd name="connsiteY1" fmla="*/ 201083 h 201095"/>
              <a:gd name="connsiteX2" fmla="*/ 1037167 w 1037167"/>
              <a:gd name="connsiteY2" fmla="*/ 10583 h 201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37167" h="201095">
                <a:moveTo>
                  <a:pt x="0" y="0"/>
                </a:moveTo>
                <a:cubicBezTo>
                  <a:pt x="178153" y="99659"/>
                  <a:pt x="356306" y="199319"/>
                  <a:pt x="529167" y="201083"/>
                </a:cubicBezTo>
                <a:cubicBezTo>
                  <a:pt x="702028" y="202847"/>
                  <a:pt x="1037167" y="10583"/>
                  <a:pt x="1037167" y="10583"/>
                </a:cubicBezTo>
              </a:path>
            </a:pathLst>
          </a:custGeom>
          <a:ln>
            <a:solidFill>
              <a:schemeClr val="tx2">
                <a:lumMod val="60000"/>
                <a:lumOff val="4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" name="TextBox 204"/>
          <p:cNvSpPr txBox="1"/>
          <p:nvPr/>
        </p:nvSpPr>
        <p:spPr>
          <a:xfrm>
            <a:off x="4408995" y="4150253"/>
            <a:ext cx="31394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entury Gothic"/>
                <a:cs typeface="Century Gothic"/>
              </a:rPr>
              <a:t>4</a:t>
            </a:r>
            <a:endParaRPr lang="en-US" b="1" dirty="0">
              <a:latin typeface="Century Gothic"/>
              <a:cs typeface="Century Gothic"/>
            </a:endParaRPr>
          </a:p>
        </p:txBody>
      </p:sp>
      <p:sp>
        <p:nvSpPr>
          <p:cNvPr id="206" name="TextBox 205"/>
          <p:cNvSpPr txBox="1"/>
          <p:nvPr/>
        </p:nvSpPr>
        <p:spPr>
          <a:xfrm>
            <a:off x="3568768" y="3774961"/>
            <a:ext cx="31394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entury Gothic"/>
                <a:cs typeface="Century Gothic"/>
              </a:rPr>
              <a:t>2</a:t>
            </a:r>
          </a:p>
        </p:txBody>
      </p:sp>
      <p:sp>
        <p:nvSpPr>
          <p:cNvPr id="207" name="TextBox 206"/>
          <p:cNvSpPr txBox="1"/>
          <p:nvPr/>
        </p:nvSpPr>
        <p:spPr>
          <a:xfrm>
            <a:off x="3961185" y="3783304"/>
            <a:ext cx="31394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entury Gothic"/>
                <a:cs typeface="Century Gothic"/>
              </a:rPr>
              <a:t>3</a:t>
            </a:r>
          </a:p>
        </p:txBody>
      </p:sp>
      <p:sp>
        <p:nvSpPr>
          <p:cNvPr id="208" name="TextBox 207"/>
          <p:cNvSpPr txBox="1"/>
          <p:nvPr/>
        </p:nvSpPr>
        <p:spPr>
          <a:xfrm>
            <a:off x="4003521" y="4544491"/>
            <a:ext cx="31394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entury Gothic"/>
                <a:cs typeface="Century Gothic"/>
              </a:rPr>
              <a:t>3</a:t>
            </a:r>
          </a:p>
        </p:txBody>
      </p:sp>
      <p:sp>
        <p:nvSpPr>
          <p:cNvPr id="209" name="Oval 208"/>
          <p:cNvSpPr/>
          <p:nvPr/>
        </p:nvSpPr>
        <p:spPr>
          <a:xfrm>
            <a:off x="2651239" y="4196156"/>
            <a:ext cx="375722" cy="373230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0" name="TextBox 209"/>
          <p:cNvSpPr txBox="1"/>
          <p:nvPr/>
        </p:nvSpPr>
        <p:spPr>
          <a:xfrm>
            <a:off x="2688825" y="4181010"/>
            <a:ext cx="342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entury Gothic"/>
                <a:cs typeface="Century Gothic"/>
              </a:rPr>
              <a:t>b</a:t>
            </a:r>
            <a:endParaRPr lang="en-US" dirty="0">
              <a:latin typeface="Century Gothic"/>
              <a:cs typeface="Century Gothic"/>
            </a:endParaRPr>
          </a:p>
        </p:txBody>
      </p:sp>
      <p:cxnSp>
        <p:nvCxnSpPr>
          <p:cNvPr id="211" name="Straight Connector 210"/>
          <p:cNvCxnSpPr>
            <a:stCxn id="174" idx="2"/>
            <a:endCxn id="209" idx="7"/>
          </p:cNvCxnSpPr>
          <p:nvPr/>
        </p:nvCxnSpPr>
        <p:spPr>
          <a:xfrm flipH="1">
            <a:off x="2971938" y="3596689"/>
            <a:ext cx="889608" cy="654125"/>
          </a:xfrm>
          <a:prstGeom prst="line">
            <a:avLst/>
          </a:prstGeom>
          <a:ln>
            <a:solidFill>
              <a:srgbClr val="FF6600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2" name="Straight Connector 211"/>
          <p:cNvCxnSpPr>
            <a:stCxn id="199" idx="2"/>
            <a:endCxn id="209" idx="5"/>
          </p:cNvCxnSpPr>
          <p:nvPr/>
        </p:nvCxnSpPr>
        <p:spPr>
          <a:xfrm flipH="1" flipV="1">
            <a:off x="2971938" y="4514728"/>
            <a:ext cx="893663" cy="663465"/>
          </a:xfrm>
          <a:prstGeom prst="line">
            <a:avLst/>
          </a:prstGeom>
          <a:ln>
            <a:solidFill>
              <a:srgbClr val="FF6600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3" name="Straight Connector 212"/>
          <p:cNvCxnSpPr>
            <a:stCxn id="176" idx="2"/>
            <a:endCxn id="209" idx="6"/>
          </p:cNvCxnSpPr>
          <p:nvPr/>
        </p:nvCxnSpPr>
        <p:spPr>
          <a:xfrm flipH="1">
            <a:off x="3026961" y="4382771"/>
            <a:ext cx="838640" cy="0"/>
          </a:xfrm>
          <a:prstGeom prst="line">
            <a:avLst/>
          </a:prstGeom>
          <a:ln>
            <a:solidFill>
              <a:srgbClr val="FF6600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4" name="Straight Connector 213"/>
          <p:cNvCxnSpPr/>
          <p:nvPr/>
        </p:nvCxnSpPr>
        <p:spPr>
          <a:xfrm flipH="1">
            <a:off x="2556753" y="5616383"/>
            <a:ext cx="722584" cy="1"/>
          </a:xfrm>
          <a:prstGeom prst="line">
            <a:avLst/>
          </a:prstGeom>
          <a:ln>
            <a:solidFill>
              <a:srgbClr val="FF6600"/>
            </a:solidFill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6" name="TextBox 215"/>
          <p:cNvSpPr txBox="1"/>
          <p:nvPr/>
        </p:nvSpPr>
        <p:spPr>
          <a:xfrm>
            <a:off x="2651239" y="5214055"/>
            <a:ext cx="581747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entury Gothic"/>
                <a:cs typeface="Century Gothic"/>
              </a:rPr>
              <a:t>D/2</a:t>
            </a:r>
            <a:endParaRPr lang="en-US" b="1" dirty="0">
              <a:latin typeface="Century Gothic"/>
              <a:cs typeface="Century Gothic"/>
            </a:endParaRPr>
          </a:p>
        </p:txBody>
      </p:sp>
      <p:sp>
        <p:nvSpPr>
          <p:cNvPr id="217" name="Content Placeholder 2"/>
          <p:cNvSpPr txBox="1">
            <a:spLocks/>
          </p:cNvSpPr>
          <p:nvPr/>
        </p:nvSpPr>
        <p:spPr bwMode="auto">
          <a:xfrm>
            <a:off x="5069305" y="3728604"/>
            <a:ext cx="3762968" cy="1654030"/>
          </a:xfrm>
          <a:prstGeom prst="rect">
            <a:avLst/>
          </a:prstGeom>
          <a:noFill/>
          <a:ln w="28575" cmpd="sng">
            <a:solidFill>
              <a:srgbClr val="1FFF17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9pPr>
          </a:lstStyle>
          <a:p>
            <a:pPr marL="342900" indent="-342900" eaLnBrk="1" hangingPunct="1">
              <a:spcBef>
                <a:spcPct val="20000"/>
              </a:spcBef>
              <a:buFont typeface="Arial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The diameter is the largest value of D such that BC(b)&gt;0</a:t>
            </a:r>
          </a:p>
          <a:p>
            <a:pPr marL="342900" indent="-342900" eaLnBrk="1" hangingPunct="1">
              <a:spcBef>
                <a:spcPct val="20000"/>
              </a:spcBef>
              <a:buFont typeface="Arial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We can perform a binary search on D</a:t>
            </a:r>
            <a:endParaRPr lang="en-US" sz="2000" dirty="0">
              <a:solidFill>
                <a:srgbClr val="000000"/>
              </a:solidFill>
              <a:latin typeface="Century Gothic" charset="0"/>
            </a:endParaRPr>
          </a:p>
        </p:txBody>
      </p:sp>
      <p:sp>
        <p:nvSpPr>
          <p:cNvPr id="218" name="Content Placeholder 2"/>
          <p:cNvSpPr txBox="1">
            <a:spLocks/>
          </p:cNvSpPr>
          <p:nvPr/>
        </p:nvSpPr>
        <p:spPr bwMode="auto">
          <a:xfrm>
            <a:off x="147891" y="725245"/>
            <a:ext cx="8875155" cy="458765"/>
          </a:xfrm>
          <a:prstGeom prst="rect">
            <a:avLst/>
          </a:prstGeom>
          <a:noFill/>
          <a:ln w="28575" cmpd="sng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n-US" sz="2000" b="1" dirty="0" err="1" smtClean="0">
                <a:solidFill>
                  <a:srgbClr val="FF0000"/>
                </a:solidFill>
                <a:latin typeface="Century Gothic" charset="0"/>
              </a:rPr>
              <a:t>Def</a:t>
            </a:r>
            <a:r>
              <a:rPr lang="en-US" sz="2000" b="1" dirty="0" smtClean="0">
                <a:solidFill>
                  <a:srgbClr val="FF0000"/>
                </a:solidFill>
                <a:latin typeface="Century Gothic" charset="0"/>
              </a:rPr>
              <a:t>:</a:t>
            </a:r>
            <a:r>
              <a:rPr lang="en-US" sz="2000" dirty="0" smtClean="0">
                <a:solidFill>
                  <a:srgbClr val="7F7F7F"/>
                </a:solidFill>
                <a:latin typeface="Century Gothic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the </a:t>
            </a:r>
            <a:r>
              <a:rPr lang="en-US" sz="2000" b="1" dirty="0">
                <a:solidFill>
                  <a:srgbClr val="FF0000"/>
                </a:solidFill>
                <a:latin typeface="Century Gothic" charset="0"/>
              </a:rPr>
              <a:t>D</a:t>
            </a:r>
            <a:r>
              <a:rPr lang="en-US" sz="2000" b="1" dirty="0" smtClean="0">
                <a:solidFill>
                  <a:srgbClr val="FF0000"/>
                </a:solidFill>
                <a:latin typeface="Century Gothic" charset="0"/>
              </a:rPr>
              <a:t>iameter </a:t>
            </a: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problem is to compute the largest s-t distance</a:t>
            </a:r>
          </a:p>
        </p:txBody>
      </p:sp>
      <p:sp>
        <p:nvSpPr>
          <p:cNvPr id="219" name="Content Placeholder 2"/>
          <p:cNvSpPr txBox="1">
            <a:spLocks/>
          </p:cNvSpPr>
          <p:nvPr/>
        </p:nvSpPr>
        <p:spPr bwMode="auto">
          <a:xfrm>
            <a:off x="147892" y="1259968"/>
            <a:ext cx="8875155" cy="794158"/>
          </a:xfrm>
          <a:prstGeom prst="rect">
            <a:avLst/>
          </a:prstGeom>
          <a:noFill/>
          <a:ln w="28575" cmpd="sng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000" b="1" dirty="0" err="1" smtClean="0">
                <a:solidFill>
                  <a:srgbClr val="FF0000"/>
                </a:solidFill>
                <a:latin typeface="Century Gothic" charset="0"/>
              </a:rPr>
              <a:t>Def</a:t>
            </a:r>
            <a:r>
              <a:rPr lang="en-US" sz="2000" b="1" dirty="0" smtClean="0">
                <a:solidFill>
                  <a:srgbClr val="FF0000"/>
                </a:solidFill>
                <a:latin typeface="Century Gothic" charset="0"/>
              </a:rPr>
              <a:t>:</a:t>
            </a:r>
            <a:r>
              <a:rPr lang="en-US" sz="2000" dirty="0" smtClean="0">
                <a:solidFill>
                  <a:srgbClr val="7F7F7F"/>
                </a:solidFill>
                <a:latin typeface="Century Gothic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Century Gothic" charset="0"/>
              </a:rPr>
              <a:t>the </a:t>
            </a:r>
            <a:r>
              <a:rPr lang="en-US" sz="2000" b="1" dirty="0" smtClean="0">
                <a:solidFill>
                  <a:srgbClr val="FF0000"/>
                </a:solidFill>
                <a:latin typeface="Century Gothic" charset="0"/>
              </a:rPr>
              <a:t>Positive BC</a:t>
            </a: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Century Gothic" charset="0"/>
              </a:rPr>
              <a:t>problem is to </a:t>
            </a: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determine whether some shortest path uses a given node v as an intermediate node</a:t>
            </a:r>
            <a:endParaRPr lang="en-US" sz="2000" b="1" dirty="0">
              <a:solidFill>
                <a:srgbClr val="000000"/>
              </a:solidFill>
              <a:latin typeface="Century Gothic" charset="0"/>
            </a:endParaRPr>
          </a:p>
        </p:txBody>
      </p:sp>
      <p:sp>
        <p:nvSpPr>
          <p:cNvPr id="220" name="Content Placeholder 2"/>
          <p:cNvSpPr txBox="1">
            <a:spLocks/>
          </p:cNvSpPr>
          <p:nvPr/>
        </p:nvSpPr>
        <p:spPr bwMode="auto">
          <a:xfrm>
            <a:off x="147890" y="2156990"/>
            <a:ext cx="8875156" cy="806344"/>
          </a:xfrm>
          <a:prstGeom prst="rect">
            <a:avLst/>
          </a:prstGeom>
          <a:noFill/>
          <a:ln w="28575" cmpd="sng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n-US" sz="2000" b="1" dirty="0" err="1" smtClean="0">
                <a:solidFill>
                  <a:srgbClr val="FF0000"/>
                </a:solidFill>
                <a:latin typeface="Century Gothic" charset="0"/>
              </a:rPr>
              <a:t>Lem</a:t>
            </a:r>
            <a:r>
              <a:rPr lang="en-US" sz="2000" b="1" dirty="0" smtClean="0">
                <a:solidFill>
                  <a:srgbClr val="FF0000"/>
                </a:solidFill>
                <a:latin typeface="Century Gothic" charset="0"/>
              </a:rPr>
              <a:t>:</a:t>
            </a:r>
            <a:r>
              <a:rPr lang="en-US" sz="2000" dirty="0" smtClean="0">
                <a:solidFill>
                  <a:srgbClr val="7F7F7F"/>
                </a:solidFill>
                <a:latin typeface="Century Gothic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Given a </a:t>
            </a:r>
            <a:r>
              <a:rPr lang="en-US" sz="2000" b="1" dirty="0" smtClean="0">
                <a:solidFill>
                  <a:srgbClr val="000000"/>
                </a:solidFill>
                <a:latin typeface="Century Gothic" charset="0"/>
              </a:rPr>
              <a:t>T(</a:t>
            </a:r>
            <a:r>
              <a:rPr lang="en-US" sz="2000" b="1" dirty="0" err="1" smtClean="0">
                <a:solidFill>
                  <a:srgbClr val="000000"/>
                </a:solidFill>
                <a:latin typeface="Century Gothic" charset="0"/>
              </a:rPr>
              <a:t>n,m</a:t>
            </a:r>
            <a:r>
              <a:rPr lang="en-US" sz="2000" b="1" dirty="0" smtClean="0">
                <a:solidFill>
                  <a:srgbClr val="000000"/>
                </a:solidFill>
                <a:latin typeface="Century Gothic" charset="0"/>
              </a:rPr>
              <a:t>)</a:t>
            </a:r>
            <a:r>
              <a:rPr lang="en-US" sz="2000" dirty="0">
                <a:solidFill>
                  <a:srgbClr val="000000"/>
                </a:solidFill>
                <a:latin typeface="Century Gothic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time algorithm for Positive BC, there is a </a:t>
            </a:r>
            <a:r>
              <a:rPr lang="en-US" sz="2000" b="1" dirty="0" err="1" smtClean="0">
                <a:solidFill>
                  <a:srgbClr val="000000"/>
                </a:solidFill>
                <a:latin typeface="Century Gothic"/>
                <a:cs typeface="Century Gothic"/>
              </a:rPr>
              <a:t>Õ</a:t>
            </a:r>
            <a:r>
              <a:rPr lang="en-US" sz="2000" b="1" dirty="0" smtClean="0">
                <a:solidFill>
                  <a:srgbClr val="000000"/>
                </a:solidFill>
                <a:latin typeface="Century Gothic"/>
                <a:cs typeface="Century Gothic"/>
              </a:rPr>
              <a:t>(</a:t>
            </a:r>
            <a:r>
              <a:rPr lang="en-US" sz="2000" b="1" dirty="0">
                <a:solidFill>
                  <a:srgbClr val="000000"/>
                </a:solidFill>
                <a:latin typeface="Century Gothic" charset="0"/>
              </a:rPr>
              <a:t>T(</a:t>
            </a:r>
            <a:r>
              <a:rPr lang="en-US" sz="2000" b="1" dirty="0" err="1" smtClean="0">
                <a:solidFill>
                  <a:srgbClr val="000000"/>
                </a:solidFill>
                <a:latin typeface="Century Gothic" charset="0"/>
              </a:rPr>
              <a:t>n,m</a:t>
            </a:r>
            <a:r>
              <a:rPr lang="en-US" sz="2000" b="1" dirty="0" smtClean="0">
                <a:solidFill>
                  <a:srgbClr val="000000"/>
                </a:solidFill>
                <a:latin typeface="Century Gothic" charset="0"/>
              </a:rPr>
              <a:t>)</a:t>
            </a:r>
            <a:r>
              <a:rPr lang="en-US" sz="2000" b="1" dirty="0" smtClean="0">
                <a:solidFill>
                  <a:srgbClr val="000000"/>
                </a:solidFill>
                <a:latin typeface="Century Gothic"/>
                <a:cs typeface="Century Gothic"/>
              </a:rPr>
              <a:t>)</a:t>
            </a:r>
            <a:r>
              <a:rPr lang="en-US" sz="2000" dirty="0">
                <a:solidFill>
                  <a:srgbClr val="000000"/>
                </a:solidFill>
                <a:latin typeface="Century Gothic"/>
                <a:cs typeface="Century Gothic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Century Gothic"/>
                <a:cs typeface="Century Gothic"/>
              </a:rPr>
              <a:t>time algorithm for Diameter</a:t>
            </a: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 </a:t>
            </a:r>
            <a:endParaRPr lang="en-US" sz="2000" dirty="0">
              <a:solidFill>
                <a:srgbClr val="000000"/>
              </a:solidFill>
              <a:latin typeface="Century 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7121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8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3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 animBg="1"/>
      <p:bldP spid="101" grpId="0"/>
      <p:bldP spid="145" grpId="0" animBg="1"/>
      <p:bldP spid="158" grpId="0" animBg="1"/>
      <p:bldP spid="159" grpId="0" animBg="1"/>
      <p:bldP spid="160" grpId="0"/>
      <p:bldP spid="161" grpId="0"/>
      <p:bldP spid="162" grpId="0"/>
      <p:bldP spid="163" grpId="0"/>
      <p:bldP spid="176" grpId="0" animBg="1"/>
      <p:bldP spid="177" grpId="0"/>
      <p:bldP spid="202" grpId="0" animBg="1"/>
      <p:bldP spid="203" grpId="0" animBg="1"/>
      <p:bldP spid="204" grpId="0" animBg="1"/>
      <p:bldP spid="205" grpId="0"/>
      <p:bldP spid="206" grpId="0"/>
      <p:bldP spid="207" grpId="0"/>
      <p:bldP spid="208" grpId="0"/>
      <p:bldP spid="209" grpId="0" animBg="1"/>
      <p:bldP spid="210" grpId="0"/>
      <p:bldP spid="216" grpId="0"/>
      <p:bldP spid="217" grpId="0" animBg="1"/>
      <p:bldP spid="22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1"/>
          <p:cNvSpPr>
            <a:spLocks noGrp="1"/>
          </p:cNvSpPr>
          <p:nvPr>
            <p:ph type="title"/>
          </p:nvPr>
        </p:nvSpPr>
        <p:spPr>
          <a:xfrm>
            <a:off x="0" y="8363"/>
            <a:ext cx="9144000" cy="71688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800" dirty="0" smtClean="0"/>
              <a:t>Positive </a:t>
            </a:r>
            <a:r>
              <a:rPr lang="en-US" sz="4800" dirty="0" err="1" smtClean="0"/>
              <a:t>BC</a:t>
            </a:r>
            <a:r>
              <a:rPr lang="en-US" sz="4800" dirty="0" err="1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sz="4800" dirty="0" err="1" smtClean="0">
                <a:ea typeface="+mj-ea"/>
                <a:cs typeface="+mj-cs"/>
              </a:rPr>
              <a:t>Diameter</a:t>
            </a:r>
            <a:endParaRPr lang="en-US" sz="4800" dirty="0">
              <a:ea typeface="+mj-ea"/>
              <a:cs typeface="+mj-cs"/>
            </a:endParaRPr>
          </a:p>
        </p:txBody>
      </p:sp>
      <p:sp>
        <p:nvSpPr>
          <p:cNvPr id="96" name="Oval 95"/>
          <p:cNvSpPr/>
          <p:nvPr/>
        </p:nvSpPr>
        <p:spPr>
          <a:xfrm>
            <a:off x="1204802" y="3494006"/>
            <a:ext cx="375722" cy="373230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7" name="TextBox 96"/>
          <p:cNvSpPr txBox="1"/>
          <p:nvPr/>
        </p:nvSpPr>
        <p:spPr>
          <a:xfrm>
            <a:off x="1242869" y="3478887"/>
            <a:ext cx="301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entury Gothic"/>
                <a:cs typeface="Century Gothic"/>
              </a:rPr>
              <a:t>b</a:t>
            </a:r>
          </a:p>
        </p:txBody>
      </p:sp>
      <p:sp>
        <p:nvSpPr>
          <p:cNvPr id="100" name="Oval 99"/>
          <p:cNvSpPr/>
          <p:nvPr/>
        </p:nvSpPr>
        <p:spPr>
          <a:xfrm>
            <a:off x="1208857" y="4280088"/>
            <a:ext cx="375722" cy="373230"/>
          </a:xfrm>
          <a:prstGeom prst="ellipse">
            <a:avLst/>
          </a:prstGeom>
          <a:noFill/>
          <a:ln w="28575" cmpd="sng">
            <a:solidFill>
              <a:srgbClr val="7097D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1" name="TextBox 100"/>
          <p:cNvSpPr txBox="1"/>
          <p:nvPr/>
        </p:nvSpPr>
        <p:spPr>
          <a:xfrm>
            <a:off x="1230794" y="4259091"/>
            <a:ext cx="3139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entury Gothic"/>
                <a:cs typeface="Century Gothic"/>
              </a:rPr>
              <a:t>1</a:t>
            </a:r>
          </a:p>
        </p:txBody>
      </p:sp>
      <p:grpSp>
        <p:nvGrpSpPr>
          <p:cNvPr id="113" name="Group 112"/>
          <p:cNvGrpSpPr/>
          <p:nvPr/>
        </p:nvGrpSpPr>
        <p:grpSpPr>
          <a:xfrm>
            <a:off x="1208857" y="5053335"/>
            <a:ext cx="375722" cy="395405"/>
            <a:chOff x="6615325" y="4779638"/>
            <a:chExt cx="375722" cy="395405"/>
          </a:xfrm>
        </p:grpSpPr>
        <p:sp>
          <p:nvSpPr>
            <p:cNvPr id="123" name="Oval 122"/>
            <p:cNvSpPr/>
            <p:nvPr/>
          </p:nvSpPr>
          <p:spPr>
            <a:xfrm>
              <a:off x="6615325" y="4801813"/>
              <a:ext cx="375722" cy="373230"/>
            </a:xfrm>
            <a:prstGeom prst="ellipse">
              <a:avLst/>
            </a:prstGeom>
            <a:noFill/>
            <a:ln w="28575" cmpd="sng">
              <a:solidFill>
                <a:srgbClr val="7097D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39" name="TextBox 138"/>
            <p:cNvSpPr txBox="1"/>
            <p:nvPr/>
          </p:nvSpPr>
          <p:spPr>
            <a:xfrm>
              <a:off x="6646335" y="4779638"/>
              <a:ext cx="3139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entury Gothic"/>
                  <a:cs typeface="Century Gothic"/>
                </a:rPr>
                <a:t>2</a:t>
              </a:r>
            </a:p>
          </p:txBody>
        </p:sp>
      </p:grpSp>
      <p:cxnSp>
        <p:nvCxnSpPr>
          <p:cNvPr id="144" name="Straight Connector 143"/>
          <p:cNvCxnSpPr>
            <a:stCxn id="100" idx="4"/>
            <a:endCxn id="123" idx="0"/>
          </p:cNvCxnSpPr>
          <p:nvPr/>
        </p:nvCxnSpPr>
        <p:spPr>
          <a:xfrm>
            <a:off x="1396718" y="4653318"/>
            <a:ext cx="0" cy="422192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5" name="Freeform 144"/>
          <p:cNvSpPr/>
          <p:nvPr/>
        </p:nvSpPr>
        <p:spPr>
          <a:xfrm rot="5400000">
            <a:off x="995803" y="4001001"/>
            <a:ext cx="477655" cy="116109"/>
          </a:xfrm>
          <a:custGeom>
            <a:avLst/>
            <a:gdLst>
              <a:gd name="connsiteX0" fmla="*/ 0 w 1037167"/>
              <a:gd name="connsiteY0" fmla="*/ 0 h 201095"/>
              <a:gd name="connsiteX1" fmla="*/ 529167 w 1037167"/>
              <a:gd name="connsiteY1" fmla="*/ 201083 h 201095"/>
              <a:gd name="connsiteX2" fmla="*/ 1037167 w 1037167"/>
              <a:gd name="connsiteY2" fmla="*/ 10583 h 201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37167" h="201095">
                <a:moveTo>
                  <a:pt x="0" y="0"/>
                </a:moveTo>
                <a:cubicBezTo>
                  <a:pt x="178153" y="99659"/>
                  <a:pt x="356306" y="199319"/>
                  <a:pt x="529167" y="201083"/>
                </a:cubicBezTo>
                <a:cubicBezTo>
                  <a:pt x="702028" y="202847"/>
                  <a:pt x="1037167" y="10583"/>
                  <a:pt x="1037167" y="10583"/>
                </a:cubicBezTo>
              </a:path>
            </a:pathLst>
          </a:custGeom>
          <a:ln>
            <a:solidFill>
              <a:schemeClr val="tx2">
                <a:lumMod val="60000"/>
                <a:lumOff val="4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Freeform 157"/>
          <p:cNvSpPr/>
          <p:nvPr/>
        </p:nvSpPr>
        <p:spPr>
          <a:xfrm rot="16200000">
            <a:off x="1287697" y="4025555"/>
            <a:ext cx="477655" cy="116109"/>
          </a:xfrm>
          <a:custGeom>
            <a:avLst/>
            <a:gdLst>
              <a:gd name="connsiteX0" fmla="*/ 0 w 1037167"/>
              <a:gd name="connsiteY0" fmla="*/ 0 h 201095"/>
              <a:gd name="connsiteX1" fmla="*/ 529167 w 1037167"/>
              <a:gd name="connsiteY1" fmla="*/ 201083 h 201095"/>
              <a:gd name="connsiteX2" fmla="*/ 1037167 w 1037167"/>
              <a:gd name="connsiteY2" fmla="*/ 10583 h 201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37167" h="201095">
                <a:moveTo>
                  <a:pt x="0" y="0"/>
                </a:moveTo>
                <a:cubicBezTo>
                  <a:pt x="178153" y="99659"/>
                  <a:pt x="356306" y="199319"/>
                  <a:pt x="529167" y="201083"/>
                </a:cubicBezTo>
                <a:cubicBezTo>
                  <a:pt x="702028" y="202847"/>
                  <a:pt x="1037167" y="10583"/>
                  <a:pt x="1037167" y="10583"/>
                </a:cubicBezTo>
              </a:path>
            </a:pathLst>
          </a:custGeom>
          <a:ln>
            <a:solidFill>
              <a:schemeClr val="tx2">
                <a:lumMod val="60000"/>
                <a:lumOff val="4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Freeform 158"/>
          <p:cNvSpPr/>
          <p:nvPr/>
        </p:nvSpPr>
        <p:spPr>
          <a:xfrm rot="16200000">
            <a:off x="939803" y="4347154"/>
            <a:ext cx="1526624" cy="218331"/>
          </a:xfrm>
          <a:custGeom>
            <a:avLst/>
            <a:gdLst>
              <a:gd name="connsiteX0" fmla="*/ 0 w 1037167"/>
              <a:gd name="connsiteY0" fmla="*/ 0 h 201095"/>
              <a:gd name="connsiteX1" fmla="*/ 529167 w 1037167"/>
              <a:gd name="connsiteY1" fmla="*/ 201083 h 201095"/>
              <a:gd name="connsiteX2" fmla="*/ 1037167 w 1037167"/>
              <a:gd name="connsiteY2" fmla="*/ 10583 h 201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37167" h="201095">
                <a:moveTo>
                  <a:pt x="0" y="0"/>
                </a:moveTo>
                <a:cubicBezTo>
                  <a:pt x="178153" y="99659"/>
                  <a:pt x="356306" y="199319"/>
                  <a:pt x="529167" y="201083"/>
                </a:cubicBezTo>
                <a:cubicBezTo>
                  <a:pt x="702028" y="202847"/>
                  <a:pt x="1037167" y="10583"/>
                  <a:pt x="1037167" y="10583"/>
                </a:cubicBezTo>
              </a:path>
            </a:pathLst>
          </a:custGeom>
          <a:ln>
            <a:solidFill>
              <a:schemeClr val="tx2">
                <a:lumMod val="60000"/>
                <a:lumOff val="4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TextBox 159"/>
          <p:cNvSpPr txBox="1"/>
          <p:nvPr/>
        </p:nvSpPr>
        <p:spPr>
          <a:xfrm>
            <a:off x="1701449" y="4623667"/>
            <a:ext cx="31394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entury Gothic"/>
                <a:cs typeface="Century Gothic"/>
              </a:rPr>
              <a:t>4</a:t>
            </a:r>
            <a:endParaRPr lang="en-US" b="1" dirty="0">
              <a:latin typeface="Century Gothic"/>
              <a:cs typeface="Century Gothic"/>
            </a:endParaRPr>
          </a:p>
        </p:txBody>
      </p:sp>
      <p:sp>
        <p:nvSpPr>
          <p:cNvPr id="161" name="TextBox 160"/>
          <p:cNvSpPr txBox="1"/>
          <p:nvPr/>
        </p:nvSpPr>
        <p:spPr>
          <a:xfrm>
            <a:off x="912024" y="3858893"/>
            <a:ext cx="31394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entury Gothic"/>
                <a:cs typeface="Century Gothic"/>
              </a:rPr>
              <a:t>2</a:t>
            </a:r>
          </a:p>
        </p:txBody>
      </p:sp>
      <p:sp>
        <p:nvSpPr>
          <p:cNvPr id="162" name="TextBox 161"/>
          <p:cNvSpPr txBox="1"/>
          <p:nvPr/>
        </p:nvSpPr>
        <p:spPr>
          <a:xfrm>
            <a:off x="1304441" y="3867236"/>
            <a:ext cx="31394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entury Gothic"/>
                <a:cs typeface="Century Gothic"/>
              </a:rPr>
              <a:t>3</a:t>
            </a:r>
          </a:p>
        </p:txBody>
      </p:sp>
      <p:sp>
        <p:nvSpPr>
          <p:cNvPr id="163" name="TextBox 162"/>
          <p:cNvSpPr txBox="1"/>
          <p:nvPr/>
        </p:nvSpPr>
        <p:spPr>
          <a:xfrm>
            <a:off x="1346777" y="4628423"/>
            <a:ext cx="31394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entury Gothic"/>
                <a:cs typeface="Century Gothic"/>
              </a:rPr>
              <a:t>3</a:t>
            </a:r>
          </a:p>
        </p:txBody>
      </p:sp>
      <p:grpSp>
        <p:nvGrpSpPr>
          <p:cNvPr id="164" name="Group 163"/>
          <p:cNvGrpSpPr/>
          <p:nvPr/>
        </p:nvGrpSpPr>
        <p:grpSpPr>
          <a:xfrm>
            <a:off x="5346626" y="3498832"/>
            <a:ext cx="380189" cy="388349"/>
            <a:chOff x="6615325" y="4786694"/>
            <a:chExt cx="380189" cy="388349"/>
          </a:xfrm>
        </p:grpSpPr>
        <p:sp>
          <p:nvSpPr>
            <p:cNvPr id="174" name="Oval 173"/>
            <p:cNvSpPr/>
            <p:nvPr/>
          </p:nvSpPr>
          <p:spPr>
            <a:xfrm>
              <a:off x="6615325" y="4801813"/>
              <a:ext cx="375722" cy="373230"/>
            </a:xfrm>
            <a:prstGeom prst="ellipse">
              <a:avLst/>
            </a:prstGeom>
            <a:noFill/>
            <a:ln w="28575" cmpd="sng">
              <a:solidFill>
                <a:srgbClr val="7097D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75" name="TextBox 174"/>
            <p:cNvSpPr txBox="1"/>
            <p:nvPr/>
          </p:nvSpPr>
          <p:spPr>
            <a:xfrm>
              <a:off x="6653391" y="4786694"/>
              <a:ext cx="3421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entury Gothic"/>
                  <a:cs typeface="Century Gothic"/>
                </a:rPr>
                <a:t>b</a:t>
              </a:r>
            </a:p>
          </p:txBody>
        </p:sp>
      </p:grpSp>
      <p:sp>
        <p:nvSpPr>
          <p:cNvPr id="176" name="Oval 175"/>
          <p:cNvSpPr/>
          <p:nvPr/>
        </p:nvSpPr>
        <p:spPr>
          <a:xfrm>
            <a:off x="5350681" y="4300033"/>
            <a:ext cx="375722" cy="373230"/>
          </a:xfrm>
          <a:prstGeom prst="ellipse">
            <a:avLst/>
          </a:prstGeom>
          <a:noFill/>
          <a:ln w="28575" cmpd="sng">
            <a:solidFill>
              <a:srgbClr val="7097D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7" name="TextBox 176"/>
          <p:cNvSpPr txBox="1"/>
          <p:nvPr/>
        </p:nvSpPr>
        <p:spPr>
          <a:xfrm>
            <a:off x="5372618" y="4279036"/>
            <a:ext cx="3139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entury Gothic"/>
                <a:cs typeface="Century Gothic"/>
              </a:rPr>
              <a:t>1</a:t>
            </a:r>
          </a:p>
        </p:txBody>
      </p:sp>
      <p:grpSp>
        <p:nvGrpSpPr>
          <p:cNvPr id="178" name="Group 177"/>
          <p:cNvGrpSpPr/>
          <p:nvPr/>
        </p:nvGrpSpPr>
        <p:grpSpPr>
          <a:xfrm>
            <a:off x="5350681" y="5073280"/>
            <a:ext cx="375722" cy="395405"/>
            <a:chOff x="6615325" y="4779638"/>
            <a:chExt cx="375722" cy="395405"/>
          </a:xfrm>
        </p:grpSpPr>
        <p:sp>
          <p:nvSpPr>
            <p:cNvPr id="199" name="Oval 198"/>
            <p:cNvSpPr/>
            <p:nvPr/>
          </p:nvSpPr>
          <p:spPr>
            <a:xfrm>
              <a:off x="6615325" y="4801813"/>
              <a:ext cx="375722" cy="373230"/>
            </a:xfrm>
            <a:prstGeom prst="ellipse">
              <a:avLst/>
            </a:prstGeom>
            <a:noFill/>
            <a:ln w="28575" cmpd="sng">
              <a:solidFill>
                <a:srgbClr val="7097D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00" name="TextBox 199"/>
            <p:cNvSpPr txBox="1"/>
            <p:nvPr/>
          </p:nvSpPr>
          <p:spPr>
            <a:xfrm>
              <a:off x="6646335" y="4779638"/>
              <a:ext cx="3139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entury Gothic"/>
                  <a:cs typeface="Century Gothic"/>
                </a:rPr>
                <a:t>2</a:t>
              </a:r>
            </a:p>
          </p:txBody>
        </p:sp>
      </p:grpSp>
      <p:cxnSp>
        <p:nvCxnSpPr>
          <p:cNvPr id="201" name="Straight Connector 200"/>
          <p:cNvCxnSpPr>
            <a:stCxn id="176" idx="4"/>
            <a:endCxn id="199" idx="0"/>
          </p:cNvCxnSpPr>
          <p:nvPr/>
        </p:nvCxnSpPr>
        <p:spPr>
          <a:xfrm>
            <a:off x="5538542" y="4673263"/>
            <a:ext cx="0" cy="422192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2" name="Freeform 201"/>
          <p:cNvSpPr/>
          <p:nvPr/>
        </p:nvSpPr>
        <p:spPr>
          <a:xfrm rot="5400000">
            <a:off x="5137627" y="4020946"/>
            <a:ext cx="477655" cy="116109"/>
          </a:xfrm>
          <a:custGeom>
            <a:avLst/>
            <a:gdLst>
              <a:gd name="connsiteX0" fmla="*/ 0 w 1037167"/>
              <a:gd name="connsiteY0" fmla="*/ 0 h 201095"/>
              <a:gd name="connsiteX1" fmla="*/ 529167 w 1037167"/>
              <a:gd name="connsiteY1" fmla="*/ 201083 h 201095"/>
              <a:gd name="connsiteX2" fmla="*/ 1037167 w 1037167"/>
              <a:gd name="connsiteY2" fmla="*/ 10583 h 201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37167" h="201095">
                <a:moveTo>
                  <a:pt x="0" y="0"/>
                </a:moveTo>
                <a:cubicBezTo>
                  <a:pt x="178153" y="99659"/>
                  <a:pt x="356306" y="199319"/>
                  <a:pt x="529167" y="201083"/>
                </a:cubicBezTo>
                <a:cubicBezTo>
                  <a:pt x="702028" y="202847"/>
                  <a:pt x="1037167" y="10583"/>
                  <a:pt x="1037167" y="10583"/>
                </a:cubicBezTo>
              </a:path>
            </a:pathLst>
          </a:custGeom>
          <a:ln>
            <a:solidFill>
              <a:schemeClr val="tx2">
                <a:lumMod val="60000"/>
                <a:lumOff val="4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" name="Freeform 202"/>
          <p:cNvSpPr/>
          <p:nvPr/>
        </p:nvSpPr>
        <p:spPr>
          <a:xfrm rot="16200000">
            <a:off x="5429521" y="4045500"/>
            <a:ext cx="477655" cy="116109"/>
          </a:xfrm>
          <a:custGeom>
            <a:avLst/>
            <a:gdLst>
              <a:gd name="connsiteX0" fmla="*/ 0 w 1037167"/>
              <a:gd name="connsiteY0" fmla="*/ 0 h 201095"/>
              <a:gd name="connsiteX1" fmla="*/ 529167 w 1037167"/>
              <a:gd name="connsiteY1" fmla="*/ 201083 h 201095"/>
              <a:gd name="connsiteX2" fmla="*/ 1037167 w 1037167"/>
              <a:gd name="connsiteY2" fmla="*/ 10583 h 201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37167" h="201095">
                <a:moveTo>
                  <a:pt x="0" y="0"/>
                </a:moveTo>
                <a:cubicBezTo>
                  <a:pt x="178153" y="99659"/>
                  <a:pt x="356306" y="199319"/>
                  <a:pt x="529167" y="201083"/>
                </a:cubicBezTo>
                <a:cubicBezTo>
                  <a:pt x="702028" y="202847"/>
                  <a:pt x="1037167" y="10583"/>
                  <a:pt x="1037167" y="10583"/>
                </a:cubicBezTo>
              </a:path>
            </a:pathLst>
          </a:custGeom>
          <a:ln>
            <a:solidFill>
              <a:schemeClr val="tx2">
                <a:lumMod val="60000"/>
                <a:lumOff val="4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" name="Freeform 203"/>
          <p:cNvSpPr/>
          <p:nvPr/>
        </p:nvSpPr>
        <p:spPr>
          <a:xfrm rot="16200000">
            <a:off x="5081627" y="4367099"/>
            <a:ext cx="1526624" cy="218331"/>
          </a:xfrm>
          <a:custGeom>
            <a:avLst/>
            <a:gdLst>
              <a:gd name="connsiteX0" fmla="*/ 0 w 1037167"/>
              <a:gd name="connsiteY0" fmla="*/ 0 h 201095"/>
              <a:gd name="connsiteX1" fmla="*/ 529167 w 1037167"/>
              <a:gd name="connsiteY1" fmla="*/ 201083 h 201095"/>
              <a:gd name="connsiteX2" fmla="*/ 1037167 w 1037167"/>
              <a:gd name="connsiteY2" fmla="*/ 10583 h 201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37167" h="201095">
                <a:moveTo>
                  <a:pt x="0" y="0"/>
                </a:moveTo>
                <a:cubicBezTo>
                  <a:pt x="178153" y="99659"/>
                  <a:pt x="356306" y="199319"/>
                  <a:pt x="529167" y="201083"/>
                </a:cubicBezTo>
                <a:cubicBezTo>
                  <a:pt x="702028" y="202847"/>
                  <a:pt x="1037167" y="10583"/>
                  <a:pt x="1037167" y="10583"/>
                </a:cubicBezTo>
              </a:path>
            </a:pathLst>
          </a:custGeom>
          <a:ln>
            <a:solidFill>
              <a:schemeClr val="tx2">
                <a:lumMod val="60000"/>
                <a:lumOff val="4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" name="TextBox 204"/>
          <p:cNvSpPr txBox="1"/>
          <p:nvPr/>
        </p:nvSpPr>
        <p:spPr>
          <a:xfrm>
            <a:off x="5843273" y="4643612"/>
            <a:ext cx="31394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entury Gothic"/>
                <a:cs typeface="Century Gothic"/>
              </a:rPr>
              <a:t>4</a:t>
            </a:r>
            <a:endParaRPr lang="en-US" b="1" dirty="0">
              <a:latin typeface="Century Gothic"/>
              <a:cs typeface="Century Gothic"/>
            </a:endParaRPr>
          </a:p>
        </p:txBody>
      </p:sp>
      <p:sp>
        <p:nvSpPr>
          <p:cNvPr id="206" name="TextBox 205"/>
          <p:cNvSpPr txBox="1"/>
          <p:nvPr/>
        </p:nvSpPr>
        <p:spPr>
          <a:xfrm>
            <a:off x="5053848" y="3878838"/>
            <a:ext cx="31394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entury Gothic"/>
                <a:cs typeface="Century Gothic"/>
              </a:rPr>
              <a:t>2</a:t>
            </a:r>
          </a:p>
        </p:txBody>
      </p:sp>
      <p:sp>
        <p:nvSpPr>
          <p:cNvPr id="207" name="TextBox 206"/>
          <p:cNvSpPr txBox="1"/>
          <p:nvPr/>
        </p:nvSpPr>
        <p:spPr>
          <a:xfrm>
            <a:off x="5446265" y="3887181"/>
            <a:ext cx="31394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entury Gothic"/>
                <a:cs typeface="Century Gothic"/>
              </a:rPr>
              <a:t>3</a:t>
            </a:r>
          </a:p>
        </p:txBody>
      </p:sp>
      <p:sp>
        <p:nvSpPr>
          <p:cNvPr id="208" name="TextBox 207"/>
          <p:cNvSpPr txBox="1"/>
          <p:nvPr/>
        </p:nvSpPr>
        <p:spPr>
          <a:xfrm>
            <a:off x="5488601" y="4648368"/>
            <a:ext cx="31394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entury Gothic"/>
                <a:cs typeface="Century Gothic"/>
              </a:rPr>
              <a:t>3</a:t>
            </a:r>
          </a:p>
        </p:txBody>
      </p:sp>
      <p:sp>
        <p:nvSpPr>
          <p:cNvPr id="218" name="Content Placeholder 2"/>
          <p:cNvSpPr txBox="1">
            <a:spLocks/>
          </p:cNvSpPr>
          <p:nvPr/>
        </p:nvSpPr>
        <p:spPr bwMode="auto">
          <a:xfrm>
            <a:off x="147891" y="725245"/>
            <a:ext cx="8875155" cy="458765"/>
          </a:xfrm>
          <a:prstGeom prst="rect">
            <a:avLst/>
          </a:prstGeom>
          <a:noFill/>
          <a:ln w="28575" cmpd="sng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n-US" sz="2000" b="1" dirty="0" err="1" smtClean="0">
                <a:solidFill>
                  <a:srgbClr val="FF0000"/>
                </a:solidFill>
                <a:latin typeface="Century Gothic" charset="0"/>
              </a:rPr>
              <a:t>Def</a:t>
            </a:r>
            <a:r>
              <a:rPr lang="en-US" sz="2000" b="1" dirty="0" smtClean="0">
                <a:solidFill>
                  <a:srgbClr val="FF0000"/>
                </a:solidFill>
                <a:latin typeface="Century Gothic" charset="0"/>
              </a:rPr>
              <a:t>:</a:t>
            </a:r>
            <a:r>
              <a:rPr lang="en-US" sz="2000" dirty="0" smtClean="0">
                <a:solidFill>
                  <a:srgbClr val="7F7F7F"/>
                </a:solidFill>
                <a:latin typeface="Century Gothic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the </a:t>
            </a:r>
            <a:r>
              <a:rPr lang="en-US" sz="2000" b="1" dirty="0">
                <a:solidFill>
                  <a:srgbClr val="FF0000"/>
                </a:solidFill>
                <a:latin typeface="Century Gothic" charset="0"/>
              </a:rPr>
              <a:t>D</a:t>
            </a:r>
            <a:r>
              <a:rPr lang="en-US" sz="2000" b="1" dirty="0" smtClean="0">
                <a:solidFill>
                  <a:srgbClr val="FF0000"/>
                </a:solidFill>
                <a:latin typeface="Century Gothic" charset="0"/>
              </a:rPr>
              <a:t>iameter </a:t>
            </a: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problem is to compute the largest distance D*</a:t>
            </a:r>
          </a:p>
        </p:txBody>
      </p:sp>
      <p:sp>
        <p:nvSpPr>
          <p:cNvPr id="219" name="Content Placeholder 2"/>
          <p:cNvSpPr txBox="1">
            <a:spLocks/>
          </p:cNvSpPr>
          <p:nvPr/>
        </p:nvSpPr>
        <p:spPr bwMode="auto">
          <a:xfrm>
            <a:off x="147892" y="1259968"/>
            <a:ext cx="8875155" cy="794158"/>
          </a:xfrm>
          <a:prstGeom prst="rect">
            <a:avLst/>
          </a:prstGeom>
          <a:noFill/>
          <a:ln w="28575" cmpd="sng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000" b="1" dirty="0" err="1" smtClean="0">
                <a:solidFill>
                  <a:srgbClr val="FF0000"/>
                </a:solidFill>
                <a:latin typeface="Century Gothic" charset="0"/>
              </a:rPr>
              <a:t>Def</a:t>
            </a:r>
            <a:r>
              <a:rPr lang="en-US" sz="2000" b="1" dirty="0" smtClean="0">
                <a:solidFill>
                  <a:srgbClr val="FF0000"/>
                </a:solidFill>
                <a:latin typeface="Century Gothic" charset="0"/>
              </a:rPr>
              <a:t>:</a:t>
            </a:r>
            <a:r>
              <a:rPr lang="en-US" sz="2000" dirty="0" smtClean="0">
                <a:solidFill>
                  <a:srgbClr val="7F7F7F"/>
                </a:solidFill>
                <a:latin typeface="Century Gothic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Century Gothic" charset="0"/>
              </a:rPr>
              <a:t>the </a:t>
            </a:r>
            <a:r>
              <a:rPr lang="en-US" sz="2000" b="1" dirty="0" smtClean="0">
                <a:solidFill>
                  <a:srgbClr val="FF0000"/>
                </a:solidFill>
                <a:latin typeface="Century Gothic" charset="0"/>
              </a:rPr>
              <a:t>Positive BC</a:t>
            </a: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Century Gothic" charset="0"/>
              </a:rPr>
              <a:t>problem is to </a:t>
            </a: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determine whether some shortest path uses a given node v as an intermediate node</a:t>
            </a:r>
            <a:endParaRPr lang="en-US" sz="2000" b="1" dirty="0">
              <a:solidFill>
                <a:srgbClr val="000000"/>
              </a:solidFill>
              <a:latin typeface="Century Gothic" charset="0"/>
            </a:endParaRPr>
          </a:p>
        </p:txBody>
      </p:sp>
      <p:sp>
        <p:nvSpPr>
          <p:cNvPr id="47" name="Content Placeholder 2"/>
          <p:cNvSpPr txBox="1">
            <a:spLocks/>
          </p:cNvSpPr>
          <p:nvPr/>
        </p:nvSpPr>
        <p:spPr bwMode="auto">
          <a:xfrm>
            <a:off x="143696" y="2144085"/>
            <a:ext cx="8875156" cy="806344"/>
          </a:xfrm>
          <a:prstGeom prst="rect">
            <a:avLst/>
          </a:prstGeom>
          <a:noFill/>
          <a:ln w="28575" cmpd="sng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n-US" sz="2000" b="1" dirty="0" err="1" smtClean="0">
                <a:solidFill>
                  <a:srgbClr val="FF0000"/>
                </a:solidFill>
                <a:latin typeface="Century Gothic" charset="0"/>
              </a:rPr>
              <a:t>Lem</a:t>
            </a:r>
            <a:r>
              <a:rPr lang="en-US" sz="2000" b="1" dirty="0" smtClean="0">
                <a:solidFill>
                  <a:srgbClr val="FF0000"/>
                </a:solidFill>
                <a:latin typeface="Century Gothic" charset="0"/>
              </a:rPr>
              <a:t>:</a:t>
            </a:r>
            <a:r>
              <a:rPr lang="en-US" sz="2000" dirty="0" smtClean="0">
                <a:solidFill>
                  <a:srgbClr val="7F7F7F"/>
                </a:solidFill>
                <a:latin typeface="Century Gothic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Given a </a:t>
            </a:r>
            <a:r>
              <a:rPr lang="en-US" sz="2000" b="1" dirty="0" smtClean="0">
                <a:solidFill>
                  <a:srgbClr val="000000"/>
                </a:solidFill>
                <a:latin typeface="Century Gothic" charset="0"/>
              </a:rPr>
              <a:t>T(</a:t>
            </a:r>
            <a:r>
              <a:rPr lang="en-US" sz="2000" b="1" dirty="0" err="1" smtClean="0">
                <a:solidFill>
                  <a:srgbClr val="000000"/>
                </a:solidFill>
                <a:latin typeface="Century Gothic" charset="0"/>
              </a:rPr>
              <a:t>n,m,M</a:t>
            </a:r>
            <a:r>
              <a:rPr lang="en-US" sz="2000" b="1" dirty="0" smtClean="0">
                <a:solidFill>
                  <a:srgbClr val="000000"/>
                </a:solidFill>
                <a:latin typeface="Century Gothic" charset="0"/>
              </a:rPr>
              <a:t>)</a:t>
            </a:r>
            <a:r>
              <a:rPr lang="en-US" sz="2000" dirty="0">
                <a:solidFill>
                  <a:srgbClr val="000000"/>
                </a:solidFill>
                <a:latin typeface="Century Gothic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time algorithm for </a:t>
            </a:r>
            <a:r>
              <a:rPr lang="en-US" sz="2000" dirty="0">
                <a:solidFill>
                  <a:srgbClr val="000000"/>
                </a:solidFill>
                <a:latin typeface="Century Gothic"/>
                <a:cs typeface="Century Gothic"/>
              </a:rPr>
              <a:t>Diameter</a:t>
            </a: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, there is a </a:t>
            </a:r>
            <a:r>
              <a:rPr lang="en-US" sz="2000" b="1" dirty="0" err="1" smtClean="0">
                <a:solidFill>
                  <a:srgbClr val="000000"/>
                </a:solidFill>
                <a:latin typeface="Century Gothic"/>
                <a:cs typeface="Century Gothic"/>
              </a:rPr>
              <a:t>Õ</a:t>
            </a:r>
            <a:r>
              <a:rPr lang="en-US" sz="2000" b="1" dirty="0" smtClean="0">
                <a:solidFill>
                  <a:srgbClr val="000000"/>
                </a:solidFill>
                <a:latin typeface="Century Gothic"/>
                <a:cs typeface="Century Gothic"/>
              </a:rPr>
              <a:t>(</a:t>
            </a:r>
            <a:r>
              <a:rPr lang="en-US" sz="2000" b="1" dirty="0">
                <a:solidFill>
                  <a:srgbClr val="000000"/>
                </a:solidFill>
                <a:latin typeface="Century Gothic" charset="0"/>
              </a:rPr>
              <a:t>T(</a:t>
            </a:r>
            <a:r>
              <a:rPr lang="en-US" sz="2000" b="1" dirty="0" err="1" smtClean="0">
                <a:solidFill>
                  <a:srgbClr val="000000"/>
                </a:solidFill>
                <a:latin typeface="Century Gothic" charset="0"/>
              </a:rPr>
              <a:t>n,m,M</a:t>
            </a:r>
            <a:r>
              <a:rPr lang="en-US" sz="2000" b="1" dirty="0" smtClean="0">
                <a:solidFill>
                  <a:srgbClr val="000000"/>
                </a:solidFill>
                <a:latin typeface="Century Gothic" charset="0"/>
              </a:rPr>
              <a:t>)</a:t>
            </a:r>
            <a:r>
              <a:rPr lang="en-US" sz="2000" b="1" dirty="0" smtClean="0">
                <a:solidFill>
                  <a:srgbClr val="000000"/>
                </a:solidFill>
                <a:latin typeface="Century Gothic"/>
                <a:cs typeface="Century Gothic"/>
              </a:rPr>
              <a:t>) </a:t>
            </a:r>
            <a:r>
              <a:rPr lang="en-US" sz="2000" dirty="0" smtClean="0">
                <a:solidFill>
                  <a:srgbClr val="000000"/>
                </a:solidFill>
                <a:latin typeface="Century Gothic"/>
                <a:cs typeface="Century Gothic"/>
              </a:rPr>
              <a:t>time algorithm for </a:t>
            </a: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Positive BC </a:t>
            </a:r>
            <a:endParaRPr lang="en-US" sz="2000" dirty="0">
              <a:solidFill>
                <a:srgbClr val="000000"/>
              </a:solidFill>
              <a:latin typeface="Century Gothic" charset="0"/>
            </a:endParaRPr>
          </a:p>
        </p:txBody>
      </p:sp>
      <p:sp>
        <p:nvSpPr>
          <p:cNvPr id="49" name="Oval 48"/>
          <p:cNvSpPr/>
          <p:nvPr/>
        </p:nvSpPr>
        <p:spPr>
          <a:xfrm>
            <a:off x="4067871" y="3507914"/>
            <a:ext cx="375722" cy="373230"/>
          </a:xfrm>
          <a:prstGeom prst="ellipse">
            <a:avLst/>
          </a:prstGeom>
          <a:noFill/>
          <a:ln w="28575" cmpd="sng">
            <a:solidFill>
              <a:srgbClr val="7097D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4042488" y="3473565"/>
            <a:ext cx="4559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entury Gothic"/>
                <a:cs typeface="Century Gothic"/>
              </a:rPr>
              <a:t>b</a:t>
            </a:r>
            <a:r>
              <a:rPr lang="en-US" baseline="-25000" dirty="0" err="1" smtClean="0">
                <a:latin typeface="Century Gothic"/>
                <a:cs typeface="Century Gothic"/>
              </a:rPr>
              <a:t>A</a:t>
            </a:r>
            <a:endParaRPr lang="en-US" baseline="-25000" dirty="0">
              <a:latin typeface="Century Gothic"/>
              <a:cs typeface="Century Gothic"/>
            </a:endParaRPr>
          </a:p>
        </p:txBody>
      </p:sp>
      <p:sp>
        <p:nvSpPr>
          <p:cNvPr id="51" name="Oval 50"/>
          <p:cNvSpPr/>
          <p:nvPr/>
        </p:nvSpPr>
        <p:spPr>
          <a:xfrm>
            <a:off x="4071926" y="4293996"/>
            <a:ext cx="375722" cy="373230"/>
          </a:xfrm>
          <a:prstGeom prst="ellipse">
            <a:avLst/>
          </a:prstGeom>
          <a:noFill/>
          <a:ln w="28575" cmpd="sng">
            <a:solidFill>
              <a:srgbClr val="7097D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4063459" y="4256637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entury Gothic"/>
                <a:cs typeface="Century Gothic"/>
              </a:rPr>
              <a:t>1</a:t>
            </a:r>
            <a:r>
              <a:rPr lang="en-US" baseline="-25000" dirty="0" smtClean="0">
                <a:latin typeface="Century Gothic"/>
                <a:cs typeface="Century Gothic"/>
              </a:rPr>
              <a:t>A</a:t>
            </a:r>
            <a:endParaRPr lang="en-US" baseline="-25000" dirty="0">
              <a:latin typeface="Century Gothic"/>
              <a:cs typeface="Century Gothic"/>
            </a:endParaRPr>
          </a:p>
        </p:txBody>
      </p:sp>
      <p:sp>
        <p:nvSpPr>
          <p:cNvPr id="54" name="Oval 53"/>
          <p:cNvSpPr/>
          <p:nvPr/>
        </p:nvSpPr>
        <p:spPr>
          <a:xfrm>
            <a:off x="4071926" y="5089418"/>
            <a:ext cx="375722" cy="373230"/>
          </a:xfrm>
          <a:prstGeom prst="ellipse">
            <a:avLst/>
          </a:prstGeom>
          <a:noFill/>
          <a:ln w="28575" cmpd="sng">
            <a:solidFill>
              <a:srgbClr val="7097D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4046525" y="5049689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entury Gothic"/>
                <a:cs typeface="Century Gothic"/>
              </a:rPr>
              <a:t>2</a:t>
            </a:r>
            <a:r>
              <a:rPr lang="en-US" baseline="-25000" dirty="0" smtClean="0">
                <a:latin typeface="Century Gothic"/>
                <a:cs typeface="Century Gothic"/>
              </a:rPr>
              <a:t>A</a:t>
            </a:r>
            <a:endParaRPr lang="en-US" baseline="-25000" dirty="0">
              <a:latin typeface="Century Gothic"/>
              <a:cs typeface="Century Gothic"/>
            </a:endParaRPr>
          </a:p>
        </p:txBody>
      </p:sp>
      <p:grpSp>
        <p:nvGrpSpPr>
          <p:cNvPr id="80" name="Group 79"/>
          <p:cNvGrpSpPr/>
          <p:nvPr/>
        </p:nvGrpSpPr>
        <p:grpSpPr>
          <a:xfrm>
            <a:off x="6689481" y="3478887"/>
            <a:ext cx="430489" cy="424634"/>
            <a:chOff x="6592916" y="4750409"/>
            <a:chExt cx="430489" cy="424634"/>
          </a:xfrm>
        </p:grpSpPr>
        <p:sp>
          <p:nvSpPr>
            <p:cNvPr id="81" name="Oval 80"/>
            <p:cNvSpPr/>
            <p:nvPr/>
          </p:nvSpPr>
          <p:spPr>
            <a:xfrm>
              <a:off x="6615325" y="4801813"/>
              <a:ext cx="375722" cy="373230"/>
            </a:xfrm>
            <a:prstGeom prst="ellipse">
              <a:avLst/>
            </a:prstGeom>
            <a:noFill/>
            <a:ln w="28575" cmpd="sng">
              <a:solidFill>
                <a:srgbClr val="7097D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6592916" y="4750409"/>
              <a:ext cx="4304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>
                  <a:latin typeface="Century Gothic"/>
                  <a:cs typeface="Century Gothic"/>
                </a:rPr>
                <a:t>b</a:t>
              </a:r>
              <a:r>
                <a:rPr lang="en-US" baseline="-25000" dirty="0" err="1">
                  <a:latin typeface="Century Gothic"/>
                  <a:cs typeface="Century Gothic"/>
                </a:rPr>
                <a:t>B</a:t>
              </a:r>
              <a:endParaRPr lang="en-US" baseline="-25000" dirty="0">
                <a:latin typeface="Century Gothic"/>
                <a:cs typeface="Century Gothic"/>
              </a:endParaRPr>
            </a:p>
          </p:txBody>
        </p:sp>
      </p:grpSp>
      <p:sp>
        <p:nvSpPr>
          <p:cNvPr id="83" name="Oval 82"/>
          <p:cNvSpPr/>
          <p:nvPr/>
        </p:nvSpPr>
        <p:spPr>
          <a:xfrm>
            <a:off x="6715945" y="4316373"/>
            <a:ext cx="375722" cy="373230"/>
          </a:xfrm>
          <a:prstGeom prst="ellipse">
            <a:avLst/>
          </a:prstGeom>
          <a:noFill/>
          <a:ln w="28575" cmpd="sng">
            <a:solidFill>
              <a:srgbClr val="7097D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4" name="TextBox 83"/>
          <p:cNvSpPr txBox="1"/>
          <p:nvPr/>
        </p:nvSpPr>
        <p:spPr>
          <a:xfrm>
            <a:off x="6701597" y="4271186"/>
            <a:ext cx="4009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entury Gothic"/>
                <a:cs typeface="Century Gothic"/>
              </a:rPr>
              <a:t>1</a:t>
            </a:r>
            <a:r>
              <a:rPr lang="en-US" baseline="-25000" dirty="0">
                <a:latin typeface="Century Gothic"/>
                <a:cs typeface="Century Gothic"/>
              </a:rPr>
              <a:t>B</a:t>
            </a:r>
          </a:p>
        </p:txBody>
      </p:sp>
      <p:grpSp>
        <p:nvGrpSpPr>
          <p:cNvPr id="85" name="Group 84"/>
          <p:cNvGrpSpPr/>
          <p:nvPr/>
        </p:nvGrpSpPr>
        <p:grpSpPr>
          <a:xfrm>
            <a:off x="6698575" y="5065430"/>
            <a:ext cx="400959" cy="419595"/>
            <a:chOff x="6597955" y="4755448"/>
            <a:chExt cx="400959" cy="419595"/>
          </a:xfrm>
        </p:grpSpPr>
        <p:sp>
          <p:nvSpPr>
            <p:cNvPr id="86" name="Oval 85"/>
            <p:cNvSpPr/>
            <p:nvPr/>
          </p:nvSpPr>
          <p:spPr>
            <a:xfrm>
              <a:off x="6615325" y="4801813"/>
              <a:ext cx="375722" cy="373230"/>
            </a:xfrm>
            <a:prstGeom prst="ellipse">
              <a:avLst/>
            </a:prstGeom>
            <a:noFill/>
            <a:ln w="28575" cmpd="sng">
              <a:solidFill>
                <a:srgbClr val="7097D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6597955" y="4755448"/>
              <a:ext cx="4009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Century Gothic"/>
                  <a:cs typeface="Century Gothic"/>
                </a:rPr>
                <a:t>2</a:t>
              </a:r>
              <a:r>
                <a:rPr lang="en-US" baseline="-25000" dirty="0">
                  <a:latin typeface="Century Gothic"/>
                  <a:cs typeface="Century Gothic"/>
                </a:rPr>
                <a:t>B</a:t>
              </a:r>
            </a:p>
          </p:txBody>
        </p:sp>
      </p:grpSp>
      <p:cxnSp>
        <p:nvCxnSpPr>
          <p:cNvPr id="88" name="Straight Connector 87"/>
          <p:cNvCxnSpPr>
            <a:stCxn id="49" idx="6"/>
            <a:endCxn id="174" idx="2"/>
          </p:cNvCxnSpPr>
          <p:nvPr/>
        </p:nvCxnSpPr>
        <p:spPr>
          <a:xfrm>
            <a:off x="4443593" y="3694529"/>
            <a:ext cx="903033" cy="6037"/>
          </a:xfrm>
          <a:prstGeom prst="line">
            <a:avLst/>
          </a:prstGeom>
          <a:ln>
            <a:solidFill>
              <a:srgbClr val="FF6600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>
            <a:stCxn id="51" idx="6"/>
            <a:endCxn id="176" idx="2"/>
          </p:cNvCxnSpPr>
          <p:nvPr/>
        </p:nvCxnSpPr>
        <p:spPr>
          <a:xfrm>
            <a:off x="4447648" y="4480611"/>
            <a:ext cx="903033" cy="6037"/>
          </a:xfrm>
          <a:prstGeom prst="line">
            <a:avLst/>
          </a:prstGeom>
          <a:ln>
            <a:solidFill>
              <a:srgbClr val="FF6600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54" idx="6"/>
            <a:endCxn id="199" idx="2"/>
          </p:cNvCxnSpPr>
          <p:nvPr/>
        </p:nvCxnSpPr>
        <p:spPr>
          <a:xfrm>
            <a:off x="4447648" y="5276033"/>
            <a:ext cx="903033" cy="6037"/>
          </a:xfrm>
          <a:prstGeom prst="line">
            <a:avLst/>
          </a:prstGeom>
          <a:ln>
            <a:solidFill>
              <a:srgbClr val="FF6600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>
            <a:stCxn id="204" idx="2"/>
            <a:endCxn id="81" idx="2"/>
          </p:cNvCxnSpPr>
          <p:nvPr/>
        </p:nvCxnSpPr>
        <p:spPr>
          <a:xfrm>
            <a:off x="5747264" y="3712953"/>
            <a:ext cx="964626" cy="3953"/>
          </a:xfrm>
          <a:prstGeom prst="line">
            <a:avLst/>
          </a:prstGeom>
          <a:ln>
            <a:solidFill>
              <a:srgbClr val="FF6600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>
            <a:stCxn id="176" idx="6"/>
            <a:endCxn id="83" idx="2"/>
          </p:cNvCxnSpPr>
          <p:nvPr/>
        </p:nvCxnSpPr>
        <p:spPr>
          <a:xfrm>
            <a:off x="5726403" y="4486648"/>
            <a:ext cx="989542" cy="16340"/>
          </a:xfrm>
          <a:prstGeom prst="line">
            <a:avLst/>
          </a:prstGeom>
          <a:ln>
            <a:solidFill>
              <a:srgbClr val="FF6600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>
            <a:stCxn id="199" idx="6"/>
            <a:endCxn id="86" idx="2"/>
          </p:cNvCxnSpPr>
          <p:nvPr/>
        </p:nvCxnSpPr>
        <p:spPr>
          <a:xfrm>
            <a:off x="5726403" y="5282070"/>
            <a:ext cx="989542" cy="16340"/>
          </a:xfrm>
          <a:prstGeom prst="line">
            <a:avLst/>
          </a:prstGeom>
          <a:ln>
            <a:solidFill>
              <a:srgbClr val="FF6600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8" name="TextBox 117"/>
          <p:cNvSpPr txBox="1"/>
          <p:nvPr/>
        </p:nvSpPr>
        <p:spPr>
          <a:xfrm>
            <a:off x="7422444" y="3863601"/>
            <a:ext cx="1596409" cy="369332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entury Gothic"/>
                <a:cs typeface="Century Gothic"/>
              </a:rPr>
              <a:t>D’&gt;</a:t>
            </a:r>
            <a:r>
              <a:rPr lang="en-US" b="1" dirty="0" err="1" smtClean="0">
                <a:latin typeface="Century Gothic"/>
                <a:cs typeface="Century Gothic"/>
              </a:rPr>
              <a:t>diam</a:t>
            </a:r>
            <a:r>
              <a:rPr lang="en-US" b="1" dirty="0" smtClean="0">
                <a:latin typeface="Century Gothic"/>
                <a:cs typeface="Century Gothic"/>
              </a:rPr>
              <a:t>(G)</a:t>
            </a:r>
            <a:endParaRPr lang="en-US" b="1" dirty="0">
              <a:latin typeface="Century Gothic"/>
              <a:cs typeface="Century Gothic"/>
            </a:endParaRPr>
          </a:p>
        </p:txBody>
      </p:sp>
      <p:sp>
        <p:nvSpPr>
          <p:cNvPr id="119" name="TextBox 118"/>
          <p:cNvSpPr txBox="1"/>
          <p:nvPr/>
        </p:nvSpPr>
        <p:spPr>
          <a:xfrm>
            <a:off x="4491781" y="4111279"/>
            <a:ext cx="657757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entury Gothic"/>
                <a:cs typeface="Century Gothic"/>
              </a:rPr>
              <a:t>D’-3</a:t>
            </a:r>
            <a:endParaRPr lang="en-US" b="1" dirty="0">
              <a:latin typeface="Century Gothic"/>
              <a:cs typeface="Century Gothic"/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4491781" y="4911866"/>
            <a:ext cx="657757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entury Gothic"/>
                <a:cs typeface="Century Gothic"/>
              </a:rPr>
              <a:t>D’-4</a:t>
            </a:r>
            <a:endParaRPr lang="en-US" b="1" dirty="0">
              <a:latin typeface="Century Gothic"/>
              <a:cs typeface="Century Gothic"/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4355288" y="3347574"/>
            <a:ext cx="854535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Century Gothic"/>
                <a:cs typeface="Century Gothic"/>
              </a:rPr>
              <a:t>0</a:t>
            </a:r>
            <a:endParaRPr lang="en-US" b="1" dirty="0">
              <a:latin typeface="Century Gothic"/>
              <a:cs typeface="Century Gothic"/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5954105" y="4114114"/>
            <a:ext cx="657757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entury Gothic"/>
                <a:cs typeface="Century Gothic"/>
              </a:rPr>
              <a:t>D’-2</a:t>
            </a:r>
            <a:endParaRPr lang="en-US" b="1" dirty="0">
              <a:latin typeface="Century Gothic"/>
              <a:cs typeface="Century Gothic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5884835" y="3371752"/>
            <a:ext cx="76184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Century Gothic"/>
                <a:cs typeface="Century Gothic"/>
              </a:rPr>
              <a:t>0</a:t>
            </a:r>
            <a:endParaRPr lang="en-US" b="1" dirty="0">
              <a:latin typeface="Century Gothic"/>
              <a:cs typeface="Century Gothic"/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5843274" y="4931811"/>
            <a:ext cx="84620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Century Gothic"/>
                <a:cs typeface="Century Gothic"/>
              </a:rPr>
              <a:t>0</a:t>
            </a:r>
            <a:endParaRPr lang="en-US" b="1" dirty="0">
              <a:latin typeface="Century Gothic"/>
              <a:cs typeface="Century Gothic"/>
            </a:endParaRPr>
          </a:p>
        </p:txBody>
      </p:sp>
      <p:sp>
        <p:nvSpPr>
          <p:cNvPr id="127" name="Content Placeholder 2"/>
          <p:cNvSpPr txBox="1">
            <a:spLocks/>
          </p:cNvSpPr>
          <p:nvPr/>
        </p:nvSpPr>
        <p:spPr bwMode="auto">
          <a:xfrm>
            <a:off x="143696" y="5647758"/>
            <a:ext cx="5658851" cy="1098482"/>
          </a:xfrm>
          <a:prstGeom prst="rect">
            <a:avLst/>
          </a:prstGeom>
          <a:noFill/>
          <a:ln w="28575" cmpd="sng">
            <a:solidFill>
              <a:srgbClr val="1FFF17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000" b="1" dirty="0" smtClean="0">
                <a:solidFill>
                  <a:srgbClr val="000000"/>
                </a:solidFill>
                <a:latin typeface="Century Gothic" charset="0"/>
              </a:rPr>
              <a:t>D*=</a:t>
            </a:r>
            <a:r>
              <a:rPr lang="en-US" sz="2000" b="1" dirty="0" err="1" smtClean="0">
                <a:solidFill>
                  <a:srgbClr val="000000"/>
                </a:solidFill>
                <a:latin typeface="Century Gothic" charset="0"/>
              </a:rPr>
              <a:t>dist</a:t>
            </a:r>
            <a:r>
              <a:rPr lang="en-US" sz="2000" b="1" dirty="0" smtClean="0">
                <a:solidFill>
                  <a:srgbClr val="000000"/>
                </a:solidFill>
                <a:latin typeface="Century Gothic" charset="0"/>
              </a:rPr>
              <a:t>(</a:t>
            </a:r>
            <a:r>
              <a:rPr lang="en-US" sz="2000" b="1" dirty="0" err="1" smtClean="0">
                <a:solidFill>
                  <a:srgbClr val="000000"/>
                </a:solidFill>
                <a:latin typeface="Century Gothic" charset="0"/>
              </a:rPr>
              <a:t>s</a:t>
            </a:r>
            <a:r>
              <a:rPr lang="en-US" sz="2000" b="1" baseline="-25000" dirty="0" err="1" smtClean="0">
                <a:solidFill>
                  <a:srgbClr val="000000"/>
                </a:solidFill>
                <a:latin typeface="Century Gothic" charset="0"/>
              </a:rPr>
              <a:t>A</a:t>
            </a:r>
            <a:r>
              <a:rPr lang="en-US" sz="2000" b="1" dirty="0" err="1" smtClean="0">
                <a:solidFill>
                  <a:srgbClr val="000000"/>
                </a:solidFill>
                <a:latin typeface="Century Gothic" charset="0"/>
              </a:rPr>
              <a:t>,t</a:t>
            </a:r>
            <a:r>
              <a:rPr lang="en-US" sz="2000" b="1" baseline="-25000" dirty="0" err="1" smtClean="0">
                <a:solidFill>
                  <a:srgbClr val="000000"/>
                </a:solidFill>
                <a:latin typeface="Century Gothic" charset="0"/>
              </a:rPr>
              <a:t>B</a:t>
            </a:r>
            <a:r>
              <a:rPr lang="en-US" sz="2000" b="1" dirty="0" smtClean="0">
                <a:solidFill>
                  <a:srgbClr val="000000"/>
                </a:solidFill>
                <a:latin typeface="Century Gothic" charset="0"/>
              </a:rPr>
              <a:t>)=2D’-w(</a:t>
            </a:r>
            <a:r>
              <a:rPr lang="en-US" sz="2000" b="1" dirty="0" err="1" smtClean="0">
                <a:solidFill>
                  <a:srgbClr val="000000"/>
                </a:solidFill>
                <a:latin typeface="Century Gothic" charset="0"/>
              </a:rPr>
              <a:t>sb</a:t>
            </a:r>
            <a:r>
              <a:rPr lang="en-US" sz="2000" b="1" dirty="0" smtClean="0">
                <a:solidFill>
                  <a:srgbClr val="000000"/>
                </a:solidFill>
                <a:latin typeface="Century Gothic" charset="0"/>
              </a:rPr>
              <a:t>)-w(</a:t>
            </a:r>
            <a:r>
              <a:rPr lang="en-US" sz="2000" b="1" dirty="0" err="1" smtClean="0">
                <a:solidFill>
                  <a:srgbClr val="000000"/>
                </a:solidFill>
                <a:latin typeface="Century Gothic" charset="0"/>
              </a:rPr>
              <a:t>bt</a:t>
            </a:r>
            <a:r>
              <a:rPr lang="en-US" sz="2000" b="1" dirty="0" smtClean="0">
                <a:solidFill>
                  <a:srgbClr val="000000"/>
                </a:solidFill>
                <a:latin typeface="Century Gothic" charset="0"/>
              </a:rPr>
              <a:t>)+</a:t>
            </a:r>
            <a:r>
              <a:rPr lang="en-US" sz="2000" b="1" dirty="0" err="1" smtClean="0">
                <a:solidFill>
                  <a:srgbClr val="000000"/>
                </a:solidFill>
                <a:latin typeface="Century Gothic" charset="0"/>
              </a:rPr>
              <a:t>dist</a:t>
            </a:r>
            <a:r>
              <a:rPr lang="en-US" sz="2000" b="1" baseline="-25000" dirty="0" err="1" smtClean="0">
                <a:solidFill>
                  <a:srgbClr val="000000"/>
                </a:solidFill>
                <a:latin typeface="Century Gothic" charset="0"/>
              </a:rPr>
              <a:t>G</a:t>
            </a:r>
            <a:r>
              <a:rPr lang="en-US" sz="2000" b="1" dirty="0" smtClean="0">
                <a:solidFill>
                  <a:srgbClr val="000000"/>
                </a:solidFill>
                <a:latin typeface="Century Gothic" charset="0"/>
              </a:rPr>
              <a:t>(</a:t>
            </a:r>
            <a:r>
              <a:rPr lang="en-US" sz="2000" b="1" dirty="0" err="1" smtClean="0">
                <a:solidFill>
                  <a:srgbClr val="000000"/>
                </a:solidFill>
                <a:latin typeface="Century Gothic" charset="0"/>
              </a:rPr>
              <a:t>s,t</a:t>
            </a:r>
            <a:r>
              <a:rPr lang="en-US" sz="2000" b="1" dirty="0" smtClean="0">
                <a:solidFill>
                  <a:srgbClr val="000000"/>
                </a:solidFill>
                <a:latin typeface="Century Gothic" charset="0"/>
              </a:rPr>
              <a:t>) </a:t>
            </a:r>
            <a:r>
              <a:rPr lang="en-US" sz="2000" b="1" dirty="0" smtClean="0">
                <a:solidFill>
                  <a:srgbClr val="000000"/>
                </a:solidFill>
                <a:latin typeface="Century Gothic"/>
                <a:cs typeface="Century Gothic"/>
              </a:rPr>
              <a:t>≤ </a:t>
            </a:r>
            <a:r>
              <a:rPr lang="en-US" sz="2000" b="1" dirty="0" smtClean="0">
                <a:solidFill>
                  <a:srgbClr val="000000"/>
                </a:solidFill>
                <a:latin typeface="Century Gothic" charset="0"/>
              </a:rPr>
              <a:t>2D’</a:t>
            </a: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 and = holds </a:t>
            </a:r>
            <a:r>
              <a:rPr lang="en-US" sz="2000" dirty="0" err="1" smtClean="0">
                <a:solidFill>
                  <a:srgbClr val="000000"/>
                </a:solidFill>
                <a:latin typeface="Century Gothic" charset="0"/>
              </a:rPr>
              <a:t>iff</a:t>
            </a: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entury Gothic" charset="0"/>
              </a:rPr>
              <a:t>sbt</a:t>
            </a: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 is a shortest path (i.e., </a:t>
            </a:r>
            <a:r>
              <a:rPr lang="en-US" sz="2000" dirty="0" err="1" smtClean="0">
                <a:solidFill>
                  <a:srgbClr val="000000"/>
                </a:solidFill>
                <a:latin typeface="Century Gothic" charset="0"/>
              </a:rPr>
              <a:t>iff</a:t>
            </a: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 BC(b)&gt;0)</a:t>
            </a:r>
            <a:endParaRPr lang="en-US" sz="2000" dirty="0">
              <a:solidFill>
                <a:srgbClr val="000000"/>
              </a:solidFill>
              <a:latin typeface="Century Gothic" charset="0"/>
            </a:endParaRPr>
          </a:p>
        </p:txBody>
      </p:sp>
      <p:sp>
        <p:nvSpPr>
          <p:cNvPr id="129" name="Freeform 128"/>
          <p:cNvSpPr/>
          <p:nvPr/>
        </p:nvSpPr>
        <p:spPr>
          <a:xfrm rot="5400000">
            <a:off x="982379" y="4001000"/>
            <a:ext cx="477655" cy="116109"/>
          </a:xfrm>
          <a:custGeom>
            <a:avLst/>
            <a:gdLst>
              <a:gd name="connsiteX0" fmla="*/ 0 w 1037167"/>
              <a:gd name="connsiteY0" fmla="*/ 0 h 201095"/>
              <a:gd name="connsiteX1" fmla="*/ 529167 w 1037167"/>
              <a:gd name="connsiteY1" fmla="*/ 201083 h 201095"/>
              <a:gd name="connsiteX2" fmla="*/ 1037167 w 1037167"/>
              <a:gd name="connsiteY2" fmla="*/ 10583 h 201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37167" h="201095">
                <a:moveTo>
                  <a:pt x="0" y="0"/>
                </a:moveTo>
                <a:cubicBezTo>
                  <a:pt x="178153" y="99659"/>
                  <a:pt x="356306" y="199319"/>
                  <a:pt x="529167" y="201083"/>
                </a:cubicBezTo>
                <a:cubicBezTo>
                  <a:pt x="702028" y="202847"/>
                  <a:pt x="1037167" y="10583"/>
                  <a:pt x="1037167" y="10583"/>
                </a:cubicBezTo>
              </a:path>
            </a:pathLst>
          </a:cu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Freeform 129"/>
          <p:cNvSpPr/>
          <p:nvPr/>
        </p:nvSpPr>
        <p:spPr>
          <a:xfrm rot="16200000">
            <a:off x="926379" y="4347153"/>
            <a:ext cx="1526624" cy="218331"/>
          </a:xfrm>
          <a:custGeom>
            <a:avLst/>
            <a:gdLst>
              <a:gd name="connsiteX0" fmla="*/ 0 w 1037167"/>
              <a:gd name="connsiteY0" fmla="*/ 0 h 201095"/>
              <a:gd name="connsiteX1" fmla="*/ 529167 w 1037167"/>
              <a:gd name="connsiteY1" fmla="*/ 201083 h 201095"/>
              <a:gd name="connsiteX2" fmla="*/ 1037167 w 1037167"/>
              <a:gd name="connsiteY2" fmla="*/ 10583 h 201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37167" h="201095">
                <a:moveTo>
                  <a:pt x="0" y="0"/>
                </a:moveTo>
                <a:cubicBezTo>
                  <a:pt x="178153" y="99659"/>
                  <a:pt x="356306" y="199319"/>
                  <a:pt x="529167" y="201083"/>
                </a:cubicBezTo>
                <a:cubicBezTo>
                  <a:pt x="702028" y="202847"/>
                  <a:pt x="1037167" y="10583"/>
                  <a:pt x="1037167" y="10583"/>
                </a:cubicBezTo>
              </a:path>
            </a:pathLst>
          </a:cu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Freeform 131"/>
          <p:cNvSpPr/>
          <p:nvPr/>
        </p:nvSpPr>
        <p:spPr>
          <a:xfrm rot="16200000">
            <a:off x="5078995" y="4354712"/>
            <a:ext cx="1526624" cy="218331"/>
          </a:xfrm>
          <a:custGeom>
            <a:avLst/>
            <a:gdLst>
              <a:gd name="connsiteX0" fmla="*/ 0 w 1037167"/>
              <a:gd name="connsiteY0" fmla="*/ 0 h 201095"/>
              <a:gd name="connsiteX1" fmla="*/ 529167 w 1037167"/>
              <a:gd name="connsiteY1" fmla="*/ 201083 h 201095"/>
              <a:gd name="connsiteX2" fmla="*/ 1037167 w 1037167"/>
              <a:gd name="connsiteY2" fmla="*/ 10583 h 201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37167" h="201095">
                <a:moveTo>
                  <a:pt x="0" y="0"/>
                </a:moveTo>
                <a:cubicBezTo>
                  <a:pt x="178153" y="99659"/>
                  <a:pt x="356306" y="199319"/>
                  <a:pt x="529167" y="201083"/>
                </a:cubicBezTo>
                <a:cubicBezTo>
                  <a:pt x="702028" y="202847"/>
                  <a:pt x="1037167" y="10583"/>
                  <a:pt x="1037167" y="10583"/>
                </a:cubicBezTo>
              </a:path>
            </a:pathLst>
          </a:custGeom>
          <a:ln w="57150" cmpd="sng"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3" name="Straight Connector 132"/>
          <p:cNvCxnSpPr/>
          <p:nvPr/>
        </p:nvCxnSpPr>
        <p:spPr>
          <a:xfrm>
            <a:off x="4469585" y="5289872"/>
            <a:ext cx="903033" cy="6037"/>
          </a:xfrm>
          <a:prstGeom prst="line">
            <a:avLst/>
          </a:prstGeom>
          <a:ln w="57150" cmpd="sng"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/>
          <p:nvPr/>
        </p:nvCxnSpPr>
        <p:spPr>
          <a:xfrm>
            <a:off x="5767912" y="4494818"/>
            <a:ext cx="989542" cy="16340"/>
          </a:xfrm>
          <a:prstGeom prst="line">
            <a:avLst/>
          </a:prstGeom>
          <a:ln w="57150" cmpd="sng"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5" name="Freeform 134"/>
          <p:cNvSpPr/>
          <p:nvPr/>
        </p:nvSpPr>
        <p:spPr>
          <a:xfrm rot="5196832">
            <a:off x="5135416" y="4021824"/>
            <a:ext cx="477655" cy="116109"/>
          </a:xfrm>
          <a:custGeom>
            <a:avLst/>
            <a:gdLst>
              <a:gd name="connsiteX0" fmla="*/ 0 w 1037167"/>
              <a:gd name="connsiteY0" fmla="*/ 0 h 201095"/>
              <a:gd name="connsiteX1" fmla="*/ 529167 w 1037167"/>
              <a:gd name="connsiteY1" fmla="*/ 201083 h 201095"/>
              <a:gd name="connsiteX2" fmla="*/ 1037167 w 1037167"/>
              <a:gd name="connsiteY2" fmla="*/ 10583 h 201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37167" h="201095">
                <a:moveTo>
                  <a:pt x="0" y="0"/>
                </a:moveTo>
                <a:cubicBezTo>
                  <a:pt x="178153" y="99659"/>
                  <a:pt x="356306" y="199319"/>
                  <a:pt x="529167" y="201083"/>
                </a:cubicBezTo>
                <a:cubicBezTo>
                  <a:pt x="702028" y="202847"/>
                  <a:pt x="1037167" y="10583"/>
                  <a:pt x="1037167" y="10583"/>
                </a:cubicBezTo>
              </a:path>
            </a:pathLst>
          </a:custGeom>
          <a:ln w="57150" cmpd="sng"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Content Placeholder 2"/>
          <p:cNvSpPr txBox="1">
            <a:spLocks/>
          </p:cNvSpPr>
          <p:nvPr/>
        </p:nvSpPr>
        <p:spPr bwMode="auto">
          <a:xfrm>
            <a:off x="5960391" y="5652580"/>
            <a:ext cx="2924106" cy="1093660"/>
          </a:xfrm>
          <a:prstGeom prst="rect">
            <a:avLst/>
          </a:prstGeom>
          <a:noFill/>
          <a:ln w="28575" cmpd="sng">
            <a:solidFill>
              <a:srgbClr val="1FFF17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We can enforce </a:t>
            </a:r>
            <a:r>
              <a:rPr lang="en-US" sz="2000" b="1" dirty="0" err="1" smtClean="0">
                <a:solidFill>
                  <a:srgbClr val="000000"/>
                </a:solidFill>
                <a:latin typeface="Century Gothic" charset="0"/>
              </a:rPr>
              <a:t>diam</a:t>
            </a:r>
            <a:r>
              <a:rPr lang="en-US" sz="2000" b="1" dirty="0" smtClean="0">
                <a:solidFill>
                  <a:srgbClr val="000000"/>
                </a:solidFill>
                <a:latin typeface="Century Gothic" charset="0"/>
              </a:rPr>
              <a:t>(G)</a:t>
            </a:r>
            <a:r>
              <a:rPr lang="en-US" sz="2000" b="1" dirty="0" smtClean="0">
                <a:solidFill>
                  <a:srgbClr val="000000"/>
                </a:solidFill>
                <a:latin typeface="Century Gothic"/>
                <a:cs typeface="Century Gothic"/>
              </a:rPr>
              <a:t>≤3M</a:t>
            </a:r>
            <a:r>
              <a:rPr lang="en-US" sz="2000" dirty="0" smtClean="0">
                <a:solidFill>
                  <a:srgbClr val="000000"/>
                </a:solidFill>
                <a:latin typeface="Century Gothic"/>
                <a:cs typeface="Century Gothic"/>
              </a:rPr>
              <a:t> without changing the answer</a:t>
            </a:r>
            <a:endParaRPr lang="en-US" sz="2000" dirty="0">
              <a:solidFill>
                <a:srgbClr val="000000"/>
              </a:solidFill>
              <a:latin typeface="Century 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4233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8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6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9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8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3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8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1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6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1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4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7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2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7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0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5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8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1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4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" grpId="0" animBg="1"/>
      <p:bldP spid="97" grpId="0"/>
      <p:bldP spid="100" grpId="0" animBg="1"/>
      <p:bldP spid="101" grpId="0"/>
      <p:bldP spid="145" grpId="0" animBg="1"/>
      <p:bldP spid="158" grpId="0" animBg="1"/>
      <p:bldP spid="159" grpId="0" animBg="1"/>
      <p:bldP spid="160" grpId="0"/>
      <p:bldP spid="161" grpId="0"/>
      <p:bldP spid="162" grpId="0"/>
      <p:bldP spid="163" grpId="0"/>
      <p:bldP spid="176" grpId="0" animBg="1"/>
      <p:bldP spid="177" grpId="0"/>
      <p:bldP spid="202" grpId="0" animBg="1"/>
      <p:bldP spid="203" grpId="0" animBg="1"/>
      <p:bldP spid="204" grpId="0" animBg="1"/>
      <p:bldP spid="205" grpId="0"/>
      <p:bldP spid="206" grpId="0"/>
      <p:bldP spid="207" grpId="0"/>
      <p:bldP spid="208" grpId="0"/>
      <p:bldP spid="47" grpId="0" animBg="1"/>
      <p:bldP spid="49" grpId="0" animBg="1"/>
      <p:bldP spid="50" grpId="0"/>
      <p:bldP spid="51" grpId="0" animBg="1"/>
      <p:bldP spid="52" grpId="0"/>
      <p:bldP spid="54" grpId="0" animBg="1"/>
      <p:bldP spid="55" grpId="0"/>
      <p:bldP spid="83" grpId="0" animBg="1"/>
      <p:bldP spid="84" grpId="0"/>
      <p:bldP spid="118" grpId="0" animBg="1"/>
      <p:bldP spid="119" grpId="0"/>
      <p:bldP spid="120" grpId="0"/>
      <p:bldP spid="121" grpId="0"/>
      <p:bldP spid="122" grpId="0"/>
      <p:bldP spid="124" grpId="0"/>
      <p:bldP spid="125" grpId="0"/>
      <p:bldP spid="127" grpId="0" animBg="1"/>
      <p:bldP spid="129" grpId="0" animBg="1"/>
      <p:bldP spid="130" grpId="0" animBg="1"/>
      <p:bldP spid="132" grpId="0" animBg="1"/>
      <p:bldP spid="135" grpId="0" animBg="1"/>
      <p:bldP spid="7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1"/>
          <p:cNvSpPr>
            <a:spLocks noGrp="1"/>
          </p:cNvSpPr>
          <p:nvPr>
            <p:ph type="title"/>
          </p:nvPr>
        </p:nvSpPr>
        <p:spPr>
          <a:xfrm>
            <a:off x="0" y="8363"/>
            <a:ext cx="9144000" cy="71688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800" dirty="0" err="1" smtClean="0"/>
              <a:t>Apx</a:t>
            </a:r>
            <a:r>
              <a:rPr lang="en-US" sz="4800" dirty="0" smtClean="0"/>
              <a:t> </a:t>
            </a:r>
            <a:r>
              <a:rPr lang="en-US" sz="4800" dirty="0" err="1" smtClean="0"/>
              <a:t>BC</a:t>
            </a:r>
            <a:r>
              <a:rPr lang="en-US" sz="4800" dirty="0" err="1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sz="4800" dirty="0" err="1" smtClean="0">
                <a:ea typeface="+mj-ea"/>
                <a:cs typeface="+mj-cs"/>
              </a:rPr>
              <a:t>Positive</a:t>
            </a:r>
            <a:r>
              <a:rPr lang="en-US" sz="4800" dirty="0" smtClean="0">
                <a:ea typeface="+mj-ea"/>
                <a:cs typeface="+mj-cs"/>
              </a:rPr>
              <a:t> BC</a:t>
            </a:r>
            <a:endParaRPr lang="en-US" sz="4800" dirty="0">
              <a:ea typeface="+mj-ea"/>
              <a:cs typeface="+mj-cs"/>
            </a:endParaRPr>
          </a:p>
        </p:txBody>
      </p:sp>
      <p:sp>
        <p:nvSpPr>
          <p:cNvPr id="128" name="Content Placeholder 2"/>
          <p:cNvSpPr txBox="1">
            <a:spLocks/>
          </p:cNvSpPr>
          <p:nvPr/>
        </p:nvSpPr>
        <p:spPr bwMode="auto">
          <a:xfrm>
            <a:off x="143089" y="1948604"/>
            <a:ext cx="8875156" cy="2126941"/>
          </a:xfrm>
          <a:prstGeom prst="rect">
            <a:avLst/>
          </a:prstGeom>
          <a:noFill/>
          <a:ln w="28575" cmpd="sng">
            <a:solidFill>
              <a:srgbClr val="1FFF17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9pPr>
          </a:lstStyle>
          <a:p>
            <a:pPr marL="342900" indent="-342900" eaLnBrk="1" hangingPunct="1">
              <a:spcBef>
                <a:spcPct val="20000"/>
              </a:spcBef>
              <a:buFont typeface="Arial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We choose a threshold value B</a:t>
            </a:r>
          </a:p>
          <a:p>
            <a:pPr marL="342900" indent="-342900" eaLnBrk="1" hangingPunct="1">
              <a:spcBef>
                <a:spcPct val="20000"/>
              </a:spcBef>
              <a:buFont typeface="Arial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If B*=BC(v)&gt;B, we can use </a:t>
            </a:r>
            <a:r>
              <a:rPr lang="en-US" sz="2000" b="1" dirty="0" smtClean="0">
                <a:solidFill>
                  <a:srgbClr val="000000"/>
                </a:solidFill>
                <a:latin typeface="Century Gothic" charset="0"/>
              </a:rPr>
              <a:t>random sampling</a:t>
            </a: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 (with some technicalities...) to estimate B* within a </a:t>
            </a:r>
            <a:r>
              <a:rPr lang="en-US" sz="2000" b="1" dirty="0" smtClean="0">
                <a:solidFill>
                  <a:srgbClr val="000000"/>
                </a:solidFill>
                <a:latin typeface="Century Gothic" charset="0"/>
              </a:rPr>
              <a:t>factor 1+</a:t>
            </a:r>
            <a:r>
              <a:rPr lang="en-US" sz="2000" b="1" dirty="0" smtClean="0">
                <a:solidFill>
                  <a:srgbClr val="000000"/>
                </a:solidFill>
                <a:latin typeface="Century Gothic"/>
                <a:ea typeface="Lucida Grande"/>
                <a:cs typeface="Century Gothic"/>
              </a:rPr>
              <a:t>ε</a:t>
            </a:r>
            <a:r>
              <a:rPr lang="en-US" sz="2000" dirty="0" smtClean="0">
                <a:solidFill>
                  <a:srgbClr val="000000"/>
                </a:solidFill>
                <a:latin typeface="Century Gothic"/>
                <a:ea typeface="Lucida Grande"/>
                <a:cs typeface="Century Gothic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entury Gothic"/>
                <a:ea typeface="Lucida Grande"/>
                <a:cs typeface="Century Gothic"/>
              </a:rPr>
              <a:t>w.h.</a:t>
            </a:r>
            <a:r>
              <a:rPr lang="en-US" sz="2000" b="1" dirty="0" err="1" smtClean="0">
                <a:solidFill>
                  <a:srgbClr val="000000"/>
                </a:solidFill>
                <a:latin typeface="Century Gothic" charset="0"/>
              </a:rPr>
              <a:t>p</a:t>
            </a:r>
            <a:r>
              <a:rPr lang="en-US" sz="2000" b="1" dirty="0" smtClean="0">
                <a:solidFill>
                  <a:srgbClr val="000000"/>
                </a:solidFill>
                <a:latin typeface="Century Gothic" charset="0"/>
              </a:rPr>
              <a:t>. </a:t>
            </a: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in time </a:t>
            </a:r>
            <a:r>
              <a:rPr lang="en-US" sz="2000" b="1" dirty="0" err="1">
                <a:solidFill>
                  <a:srgbClr val="000000"/>
                </a:solidFill>
                <a:latin typeface="Century Gothic"/>
                <a:cs typeface="Century Gothic"/>
              </a:rPr>
              <a:t>Õ</a:t>
            </a:r>
            <a:r>
              <a:rPr lang="en-US" sz="2000" b="1" dirty="0">
                <a:solidFill>
                  <a:srgbClr val="000000"/>
                </a:solidFill>
                <a:latin typeface="Century Gothic"/>
                <a:cs typeface="Century Gothic"/>
              </a:rPr>
              <a:t>(n</a:t>
            </a:r>
            <a:r>
              <a:rPr lang="en-US" sz="2000" b="1" baseline="30000" dirty="0">
                <a:solidFill>
                  <a:srgbClr val="000000"/>
                </a:solidFill>
                <a:latin typeface="Century Gothic"/>
                <a:cs typeface="Century Gothic"/>
              </a:rPr>
              <a:t>3</a:t>
            </a:r>
            <a:r>
              <a:rPr lang="en-US" sz="2000" b="1" dirty="0">
                <a:solidFill>
                  <a:srgbClr val="000000"/>
                </a:solidFill>
                <a:latin typeface="Century Gothic"/>
                <a:cs typeface="Century Gothic"/>
              </a:rPr>
              <a:t>/(</a:t>
            </a:r>
            <a:r>
              <a:rPr lang="en-US" sz="2000" b="1" dirty="0">
                <a:solidFill>
                  <a:srgbClr val="000000"/>
                </a:solidFill>
                <a:latin typeface="Century Gothic"/>
                <a:ea typeface="Lucida Grande"/>
                <a:cs typeface="Century Gothic"/>
              </a:rPr>
              <a:t>ε</a:t>
            </a:r>
            <a:r>
              <a:rPr lang="en-US" sz="2000" b="1" baseline="30000" dirty="0">
                <a:solidFill>
                  <a:srgbClr val="000000"/>
                </a:solidFill>
                <a:latin typeface="Century Gothic"/>
                <a:ea typeface="Lucida Grande"/>
                <a:cs typeface="Century Gothic"/>
              </a:rPr>
              <a:t>2</a:t>
            </a:r>
            <a:r>
              <a:rPr lang="en-US" sz="2000" b="1" dirty="0">
                <a:latin typeface="Century Gothic"/>
                <a:cs typeface="Century Gothic"/>
              </a:rPr>
              <a:t>√B</a:t>
            </a:r>
            <a:r>
              <a:rPr lang="en-US" sz="2000" b="1" dirty="0" smtClean="0">
                <a:solidFill>
                  <a:srgbClr val="000000"/>
                </a:solidFill>
                <a:latin typeface="Century Gothic"/>
                <a:cs typeface="Century Gothic"/>
              </a:rPr>
              <a:t>))</a:t>
            </a:r>
            <a:r>
              <a:rPr lang="en-US" sz="2000" dirty="0" smtClean="0">
                <a:solidFill>
                  <a:srgbClr val="000000"/>
                </a:solidFill>
                <a:latin typeface="Century Gothic"/>
                <a:cs typeface="Century Gothic"/>
              </a:rPr>
              <a:t>.</a:t>
            </a: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 </a:t>
            </a:r>
            <a:r>
              <a:rPr lang="en-US" sz="2000" b="1" dirty="0" smtClean="0">
                <a:solidFill>
                  <a:srgbClr val="000000"/>
                </a:solidFill>
                <a:latin typeface="Century Gothic" charset="0"/>
              </a:rPr>
              <a:t> </a:t>
            </a:r>
          </a:p>
          <a:p>
            <a:pPr marL="342900" indent="-342900" eaLnBrk="1" hangingPunct="1">
              <a:spcBef>
                <a:spcPct val="20000"/>
              </a:spcBef>
              <a:buFont typeface="Arial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Otherwise, we can compute B* </a:t>
            </a:r>
            <a:r>
              <a:rPr lang="en-US" sz="2000" b="1" dirty="0" smtClean="0">
                <a:solidFill>
                  <a:srgbClr val="000000"/>
                </a:solidFill>
                <a:latin typeface="Century Gothic" charset="0"/>
              </a:rPr>
              <a:t>exactly</a:t>
            </a: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 using </a:t>
            </a:r>
            <a:r>
              <a:rPr lang="en-US" sz="2000" b="1" dirty="0" smtClean="0">
                <a:solidFill>
                  <a:srgbClr val="000000"/>
                </a:solidFill>
                <a:latin typeface="Century Gothic" charset="0"/>
              </a:rPr>
              <a:t>recursion</a:t>
            </a:r>
            <a:r>
              <a:rPr lang="en-US" sz="2000" dirty="0">
                <a:solidFill>
                  <a:srgbClr val="000000"/>
                </a:solidFill>
                <a:latin typeface="Century Gothic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and O(B) many calls to Positive BC in time  </a:t>
            </a:r>
            <a:r>
              <a:rPr lang="en-US" sz="2000" b="1" dirty="0" err="1">
                <a:solidFill>
                  <a:srgbClr val="000000"/>
                </a:solidFill>
                <a:latin typeface="Century Gothic"/>
                <a:cs typeface="Century Gothic"/>
              </a:rPr>
              <a:t>Õ</a:t>
            </a:r>
            <a:r>
              <a:rPr lang="en-US" sz="2000" b="1" dirty="0" smtClean="0">
                <a:solidFill>
                  <a:srgbClr val="000000"/>
                </a:solidFill>
                <a:latin typeface="Century Gothic"/>
                <a:cs typeface="Century Gothic"/>
              </a:rPr>
              <a:t>(B</a:t>
            </a:r>
            <a:r>
              <a:rPr lang="en-US" sz="2000" dirty="0" smtClean="0">
                <a:solidFill>
                  <a:srgbClr val="000000"/>
                </a:solidFill>
                <a:latin typeface="Century Gothic"/>
                <a:ea typeface="Wingdings"/>
                <a:cs typeface="Century Gothic"/>
                <a:sym typeface="Wingdings"/>
              </a:rPr>
              <a:t></a:t>
            </a:r>
            <a:r>
              <a:rPr lang="en-US" sz="2000" b="1" dirty="0" smtClean="0">
                <a:solidFill>
                  <a:srgbClr val="000000"/>
                </a:solidFill>
                <a:latin typeface="Century Gothic"/>
                <a:cs typeface="Century Gothic"/>
              </a:rPr>
              <a:t>n</a:t>
            </a:r>
            <a:r>
              <a:rPr lang="en-US" sz="2000" b="1" baseline="30000" dirty="0" smtClean="0">
                <a:solidFill>
                  <a:srgbClr val="000000"/>
                </a:solidFill>
                <a:latin typeface="Century Gothic"/>
                <a:cs typeface="Century Gothic"/>
              </a:rPr>
              <a:t>3</a:t>
            </a:r>
            <a:r>
              <a:rPr lang="en-US" sz="2000" b="1" baseline="30000" dirty="0">
                <a:solidFill>
                  <a:srgbClr val="000000"/>
                </a:solidFill>
                <a:latin typeface="Century Gothic"/>
                <a:cs typeface="Century Gothic"/>
              </a:rPr>
              <a:t>-</a:t>
            </a:r>
            <a:r>
              <a:rPr lang="en-US" sz="2000" baseline="30000" dirty="0" smtClean="0">
                <a:solidFill>
                  <a:srgbClr val="000000"/>
                </a:solidFill>
                <a:latin typeface="Century Gothic"/>
                <a:ea typeface="Lucida Grande"/>
                <a:cs typeface="Century Gothic"/>
              </a:rPr>
              <a:t>δ</a:t>
            </a:r>
            <a:r>
              <a:rPr lang="en-US" sz="2000" b="1" dirty="0" smtClean="0">
                <a:solidFill>
                  <a:srgbClr val="000000"/>
                </a:solidFill>
                <a:latin typeface="Century Gothic"/>
                <a:cs typeface="Century Gothic"/>
              </a:rPr>
              <a:t>)</a:t>
            </a: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 </a:t>
            </a:r>
            <a:endParaRPr lang="en-US" sz="2000" dirty="0">
              <a:solidFill>
                <a:srgbClr val="000000"/>
              </a:solidFill>
              <a:latin typeface="Century Gothic" charset="0"/>
            </a:endParaRPr>
          </a:p>
        </p:txBody>
      </p:sp>
      <p:sp>
        <p:nvSpPr>
          <p:cNvPr id="72" name="Content Placeholder 2"/>
          <p:cNvSpPr txBox="1">
            <a:spLocks/>
          </p:cNvSpPr>
          <p:nvPr/>
        </p:nvSpPr>
        <p:spPr bwMode="auto">
          <a:xfrm>
            <a:off x="143089" y="858979"/>
            <a:ext cx="8875156" cy="780475"/>
          </a:xfrm>
          <a:prstGeom prst="rect">
            <a:avLst/>
          </a:prstGeom>
          <a:noFill/>
          <a:ln w="28575" cmpd="sng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n-US" sz="2000" b="1" dirty="0" err="1" smtClean="0">
                <a:solidFill>
                  <a:srgbClr val="FF0000"/>
                </a:solidFill>
                <a:latin typeface="Century Gothic" charset="0"/>
              </a:rPr>
              <a:t>Lem</a:t>
            </a:r>
            <a:r>
              <a:rPr lang="en-US" sz="2000" b="1" dirty="0" smtClean="0">
                <a:solidFill>
                  <a:srgbClr val="FF0000"/>
                </a:solidFill>
                <a:latin typeface="Century Gothic" charset="0"/>
              </a:rPr>
              <a:t>:</a:t>
            </a:r>
            <a:r>
              <a:rPr lang="en-US" sz="2000" dirty="0" smtClean="0">
                <a:solidFill>
                  <a:srgbClr val="7F7F7F"/>
                </a:solidFill>
                <a:latin typeface="Century Gothic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If Positive BC can be solved in </a:t>
            </a:r>
            <a:r>
              <a:rPr lang="en-US" sz="2000" b="1" dirty="0" err="1" smtClean="0">
                <a:solidFill>
                  <a:srgbClr val="000000"/>
                </a:solidFill>
                <a:latin typeface="Century Gothic"/>
                <a:cs typeface="Century Gothic"/>
              </a:rPr>
              <a:t>Õ</a:t>
            </a:r>
            <a:r>
              <a:rPr lang="en-US" sz="2000" b="1" dirty="0" smtClean="0">
                <a:solidFill>
                  <a:srgbClr val="000000"/>
                </a:solidFill>
                <a:latin typeface="Century Gothic"/>
                <a:cs typeface="Century Gothic"/>
              </a:rPr>
              <a:t>(n</a:t>
            </a:r>
            <a:r>
              <a:rPr lang="en-US" sz="2000" b="1" baseline="30000" dirty="0" smtClean="0">
                <a:solidFill>
                  <a:srgbClr val="000000"/>
                </a:solidFill>
                <a:latin typeface="Century Gothic"/>
                <a:cs typeface="Century Gothic"/>
              </a:rPr>
              <a:t>3-</a:t>
            </a:r>
            <a:r>
              <a:rPr lang="en-US" sz="2000" baseline="30000" dirty="0">
                <a:solidFill>
                  <a:srgbClr val="000000"/>
                </a:solidFill>
                <a:latin typeface="Century Gothic"/>
                <a:ea typeface="Lucida Grande"/>
                <a:cs typeface="Century Gothic"/>
              </a:rPr>
              <a:t>δ</a:t>
            </a:r>
            <a:r>
              <a:rPr lang="en-US" sz="2000" b="1" dirty="0" smtClean="0">
                <a:solidFill>
                  <a:srgbClr val="000000"/>
                </a:solidFill>
                <a:latin typeface="Century Gothic"/>
                <a:cs typeface="Century Gothic"/>
              </a:rPr>
              <a:t>)</a:t>
            </a: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 time, then a 1+</a:t>
            </a:r>
            <a:r>
              <a:rPr lang="en-US" sz="2000" dirty="0">
                <a:solidFill>
                  <a:srgbClr val="000000"/>
                </a:solidFill>
                <a:latin typeface="Century Gothic"/>
                <a:ea typeface="Lucida Grande"/>
                <a:cs typeface="Century Gothic"/>
              </a:rPr>
              <a:t>ε</a:t>
            </a: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 approximation of BC can be computed in </a:t>
            </a:r>
            <a:r>
              <a:rPr lang="en-US" sz="2000" b="1" dirty="0" err="1">
                <a:solidFill>
                  <a:srgbClr val="000000"/>
                </a:solidFill>
                <a:latin typeface="Century Gothic"/>
                <a:cs typeface="Century Gothic"/>
              </a:rPr>
              <a:t>Õ</a:t>
            </a:r>
            <a:r>
              <a:rPr lang="en-US" sz="2000" b="1" dirty="0">
                <a:solidFill>
                  <a:srgbClr val="000000"/>
                </a:solidFill>
                <a:latin typeface="Century Gothic"/>
                <a:cs typeface="Century Gothic"/>
              </a:rPr>
              <a:t>(n</a:t>
            </a:r>
            <a:r>
              <a:rPr lang="en-US" sz="2000" b="1" baseline="30000" dirty="0">
                <a:solidFill>
                  <a:srgbClr val="000000"/>
                </a:solidFill>
                <a:latin typeface="Century Gothic"/>
                <a:cs typeface="Century Gothic"/>
              </a:rPr>
              <a:t>3</a:t>
            </a:r>
            <a:r>
              <a:rPr lang="en-US" sz="2000" b="1" baseline="30000" dirty="0" smtClean="0">
                <a:solidFill>
                  <a:srgbClr val="000000"/>
                </a:solidFill>
                <a:latin typeface="Century Gothic"/>
                <a:cs typeface="Century Gothic"/>
              </a:rPr>
              <a:t>-</a:t>
            </a:r>
            <a:r>
              <a:rPr lang="en-US" sz="2000" baseline="30000" dirty="0">
                <a:solidFill>
                  <a:srgbClr val="000000"/>
                </a:solidFill>
                <a:latin typeface="Century Gothic"/>
                <a:ea typeface="Lucida Grande"/>
                <a:cs typeface="Century Gothic"/>
              </a:rPr>
              <a:t>δ</a:t>
            </a:r>
            <a:r>
              <a:rPr lang="en-US" sz="2000" b="1" baseline="30000" dirty="0" smtClean="0">
                <a:solidFill>
                  <a:srgbClr val="000000"/>
                </a:solidFill>
                <a:latin typeface="Century Gothic"/>
                <a:ea typeface="Lucida Grande"/>
                <a:cs typeface="Century Gothic"/>
              </a:rPr>
              <a:t>/3</a:t>
            </a:r>
            <a:r>
              <a:rPr lang="en-US" sz="2000" b="1" dirty="0" smtClean="0">
                <a:solidFill>
                  <a:srgbClr val="000000"/>
                </a:solidFill>
                <a:latin typeface="Century Gothic"/>
                <a:ea typeface="Lucida Grande"/>
                <a:cs typeface="Century Gothic"/>
              </a:rPr>
              <a:t>/</a:t>
            </a:r>
            <a:r>
              <a:rPr lang="en-US" sz="2000" dirty="0">
                <a:solidFill>
                  <a:srgbClr val="000000"/>
                </a:solidFill>
                <a:latin typeface="Century Gothic"/>
                <a:ea typeface="Lucida Grande"/>
                <a:cs typeface="Century Gothic"/>
              </a:rPr>
              <a:t>ε</a:t>
            </a:r>
            <a:r>
              <a:rPr lang="en-US" sz="2000" b="1" baseline="30000" dirty="0" smtClean="0">
                <a:solidFill>
                  <a:srgbClr val="000000"/>
                </a:solidFill>
                <a:latin typeface="Century Gothic"/>
                <a:ea typeface="Lucida Grande"/>
                <a:cs typeface="Century Gothic"/>
              </a:rPr>
              <a:t>4/3</a:t>
            </a:r>
            <a:r>
              <a:rPr lang="en-US" sz="2000" b="1" dirty="0" smtClean="0">
                <a:solidFill>
                  <a:srgbClr val="000000"/>
                </a:solidFill>
                <a:latin typeface="Century Gothic"/>
                <a:cs typeface="Century Gothic"/>
              </a:rPr>
              <a:t>) </a:t>
            </a:r>
            <a:r>
              <a:rPr lang="en-US" sz="2000" dirty="0" smtClean="0">
                <a:solidFill>
                  <a:srgbClr val="000000"/>
                </a:solidFill>
                <a:latin typeface="Century Gothic"/>
                <a:cs typeface="Century Gothic"/>
              </a:rPr>
              <a:t>time</a:t>
            </a:r>
            <a:endParaRPr lang="en-US" sz="2000" dirty="0">
              <a:solidFill>
                <a:srgbClr val="000000"/>
              </a:solidFill>
              <a:latin typeface="Century 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0488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" grpId="0" animBg="1"/>
      <p:bldP spid="7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1"/>
          <p:cNvSpPr>
            <a:spLocks noGrp="1"/>
          </p:cNvSpPr>
          <p:nvPr>
            <p:ph type="title"/>
          </p:nvPr>
        </p:nvSpPr>
        <p:spPr>
          <a:xfrm>
            <a:off x="0" y="8363"/>
            <a:ext cx="9144000" cy="71688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800" dirty="0" smtClean="0">
                <a:ea typeface="+mj-ea"/>
                <a:cs typeface="+mj-cs"/>
              </a:rPr>
              <a:t>BC Reductions</a:t>
            </a:r>
            <a:endParaRPr lang="en-US" sz="4800" dirty="0">
              <a:ea typeface="+mj-ea"/>
              <a:cs typeface="+mj-cs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2859206" y="2782579"/>
            <a:ext cx="1993698" cy="810381"/>
            <a:chOff x="1731636" y="1753809"/>
            <a:chExt cx="1993698" cy="810381"/>
          </a:xfrm>
          <a:effectLst/>
        </p:grpSpPr>
        <p:sp>
          <p:nvSpPr>
            <p:cNvPr id="67" name="Oval 66"/>
            <p:cNvSpPr/>
            <p:nvPr/>
          </p:nvSpPr>
          <p:spPr>
            <a:xfrm>
              <a:off x="1731636" y="1753809"/>
              <a:ext cx="1993698" cy="810381"/>
            </a:xfrm>
            <a:prstGeom prst="ellipse">
              <a:avLst/>
            </a:prstGeom>
            <a:solidFill>
              <a:srgbClr val="1BF9FF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2239236" y="1922121"/>
              <a:ext cx="94544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rgbClr val="000000"/>
                  </a:solidFill>
                  <a:latin typeface="Century Gothic"/>
                  <a:cs typeface="Century Gothic"/>
                </a:rPr>
                <a:t>APSP</a:t>
              </a:r>
              <a:endParaRPr lang="en-US" sz="2400" dirty="0">
                <a:solidFill>
                  <a:srgbClr val="000000"/>
                </a:solidFill>
                <a:latin typeface="Century Gothic"/>
                <a:cs typeface="Century Gothic"/>
              </a:endParaRP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5446506" y="2782579"/>
            <a:ext cx="1993698" cy="810381"/>
            <a:chOff x="4318936" y="1753809"/>
            <a:chExt cx="1993698" cy="810381"/>
          </a:xfrm>
          <a:effectLst/>
        </p:grpSpPr>
        <p:sp>
          <p:nvSpPr>
            <p:cNvPr id="69" name="Oval 68"/>
            <p:cNvSpPr/>
            <p:nvPr/>
          </p:nvSpPr>
          <p:spPr>
            <a:xfrm>
              <a:off x="4318936" y="1753809"/>
              <a:ext cx="1993698" cy="810381"/>
            </a:xfrm>
            <a:prstGeom prst="ellipse">
              <a:avLst/>
            </a:prstGeom>
            <a:solidFill>
              <a:srgbClr val="1BF9FF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4535714" y="1920077"/>
              <a:ext cx="173563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rgbClr val="000000"/>
                  </a:solidFill>
                  <a:latin typeface="Century Gothic"/>
                  <a:cs typeface="Century Gothic"/>
                </a:rPr>
                <a:t>Diameter</a:t>
              </a:r>
              <a:endParaRPr lang="en-US" sz="2400" dirty="0">
                <a:solidFill>
                  <a:srgbClr val="000000"/>
                </a:solidFill>
                <a:latin typeface="Century Gothic"/>
                <a:cs typeface="Century Gothic"/>
              </a:endParaRPr>
            </a:p>
          </p:txBody>
        </p:sp>
      </p:grpSp>
      <p:sp>
        <p:nvSpPr>
          <p:cNvPr id="71" name="Freeform 70"/>
          <p:cNvSpPr/>
          <p:nvPr/>
        </p:nvSpPr>
        <p:spPr>
          <a:xfrm>
            <a:off x="4502151" y="3498828"/>
            <a:ext cx="1307214" cy="188263"/>
          </a:xfrm>
          <a:custGeom>
            <a:avLst/>
            <a:gdLst>
              <a:gd name="connsiteX0" fmla="*/ 0 w 1037167"/>
              <a:gd name="connsiteY0" fmla="*/ 0 h 201095"/>
              <a:gd name="connsiteX1" fmla="*/ 529167 w 1037167"/>
              <a:gd name="connsiteY1" fmla="*/ 201083 h 201095"/>
              <a:gd name="connsiteX2" fmla="*/ 1037167 w 1037167"/>
              <a:gd name="connsiteY2" fmla="*/ 10583 h 201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37167" h="201095">
                <a:moveTo>
                  <a:pt x="0" y="0"/>
                </a:moveTo>
                <a:cubicBezTo>
                  <a:pt x="178153" y="99659"/>
                  <a:pt x="356306" y="199319"/>
                  <a:pt x="529167" y="201083"/>
                </a:cubicBezTo>
                <a:cubicBezTo>
                  <a:pt x="702028" y="202847"/>
                  <a:pt x="1037167" y="10583"/>
                  <a:pt x="1037167" y="10583"/>
                </a:cubicBezTo>
              </a:path>
            </a:pathLst>
          </a:custGeom>
          <a:ln>
            <a:solidFill>
              <a:srgbClr val="FF0000"/>
            </a:solidFill>
            <a:prstDash val="dash"/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76" name="Oval 75"/>
          <p:cNvSpPr/>
          <p:nvPr/>
        </p:nvSpPr>
        <p:spPr>
          <a:xfrm>
            <a:off x="2014757" y="4085053"/>
            <a:ext cx="1993698" cy="810381"/>
          </a:xfrm>
          <a:prstGeom prst="ellipse">
            <a:avLst/>
          </a:prstGeom>
          <a:solidFill>
            <a:srgbClr val="FFFD29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Freeform 80"/>
          <p:cNvSpPr/>
          <p:nvPr/>
        </p:nvSpPr>
        <p:spPr>
          <a:xfrm rot="17704265">
            <a:off x="3614301" y="3886153"/>
            <a:ext cx="761625" cy="51117"/>
          </a:xfrm>
          <a:custGeom>
            <a:avLst/>
            <a:gdLst>
              <a:gd name="connsiteX0" fmla="*/ 0 w 1037167"/>
              <a:gd name="connsiteY0" fmla="*/ 0 h 201095"/>
              <a:gd name="connsiteX1" fmla="*/ 529167 w 1037167"/>
              <a:gd name="connsiteY1" fmla="*/ 201083 h 201095"/>
              <a:gd name="connsiteX2" fmla="*/ 1037167 w 1037167"/>
              <a:gd name="connsiteY2" fmla="*/ 10583 h 201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37167" h="201095">
                <a:moveTo>
                  <a:pt x="0" y="0"/>
                </a:moveTo>
                <a:cubicBezTo>
                  <a:pt x="178153" y="99659"/>
                  <a:pt x="356306" y="199319"/>
                  <a:pt x="529167" y="201083"/>
                </a:cubicBezTo>
                <a:cubicBezTo>
                  <a:pt x="702028" y="202847"/>
                  <a:pt x="1037167" y="10583"/>
                  <a:pt x="1037167" y="10583"/>
                </a:cubicBezTo>
              </a:path>
            </a:pathLst>
          </a:custGeom>
          <a:ln>
            <a:solidFill>
              <a:srgbClr val="FF0000"/>
            </a:solidFill>
            <a:prstDash val="dash"/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83" name="Freeform 82"/>
          <p:cNvSpPr/>
          <p:nvPr/>
        </p:nvSpPr>
        <p:spPr>
          <a:xfrm rot="7073622">
            <a:off x="2491431" y="3741553"/>
            <a:ext cx="761625" cy="51117"/>
          </a:xfrm>
          <a:custGeom>
            <a:avLst/>
            <a:gdLst>
              <a:gd name="connsiteX0" fmla="*/ 0 w 1037167"/>
              <a:gd name="connsiteY0" fmla="*/ 0 h 201095"/>
              <a:gd name="connsiteX1" fmla="*/ 529167 w 1037167"/>
              <a:gd name="connsiteY1" fmla="*/ 201083 h 201095"/>
              <a:gd name="connsiteX2" fmla="*/ 1037167 w 1037167"/>
              <a:gd name="connsiteY2" fmla="*/ 10583 h 201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37167" h="201095">
                <a:moveTo>
                  <a:pt x="0" y="0"/>
                </a:moveTo>
                <a:cubicBezTo>
                  <a:pt x="178153" y="99659"/>
                  <a:pt x="356306" y="199319"/>
                  <a:pt x="529167" y="201083"/>
                </a:cubicBezTo>
                <a:cubicBezTo>
                  <a:pt x="702028" y="202847"/>
                  <a:pt x="1037167" y="10583"/>
                  <a:pt x="1037167" y="10583"/>
                </a:cubicBezTo>
              </a:path>
            </a:pathLst>
          </a:cu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2826856" y="3598280"/>
            <a:ext cx="116718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entury Gothic"/>
                <a:cs typeface="Century Gothic"/>
              </a:rPr>
              <a:t>[V&amp;W’10]</a:t>
            </a:r>
            <a:endParaRPr lang="en-US" b="1" dirty="0">
              <a:latin typeface="Century Gothic"/>
              <a:cs typeface="Century Gothic"/>
            </a:endParaRPr>
          </a:p>
        </p:txBody>
      </p:sp>
      <p:grpSp>
        <p:nvGrpSpPr>
          <p:cNvPr id="58" name="Group 57"/>
          <p:cNvGrpSpPr/>
          <p:nvPr/>
        </p:nvGrpSpPr>
        <p:grpSpPr>
          <a:xfrm>
            <a:off x="2035300" y="5402149"/>
            <a:ext cx="2139932" cy="810381"/>
            <a:chOff x="1731636" y="1753809"/>
            <a:chExt cx="2139932" cy="810381"/>
          </a:xfrm>
          <a:effectLst/>
        </p:grpSpPr>
        <p:sp>
          <p:nvSpPr>
            <p:cNvPr id="59" name="Oval 58"/>
            <p:cNvSpPr/>
            <p:nvPr/>
          </p:nvSpPr>
          <p:spPr>
            <a:xfrm>
              <a:off x="1731636" y="1753809"/>
              <a:ext cx="1993698" cy="810381"/>
            </a:xfrm>
            <a:prstGeom prst="ellipse">
              <a:avLst/>
            </a:prstGeom>
            <a:solidFill>
              <a:srgbClr val="1FFF17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1FFF17"/>
                </a:solidFill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2388392" y="1922121"/>
              <a:ext cx="148317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rgbClr val="000000"/>
                  </a:solidFill>
                  <a:latin typeface="Century Gothic"/>
                  <a:cs typeface="Century Gothic"/>
                </a:rPr>
                <a:t>BC</a:t>
              </a:r>
              <a:endParaRPr lang="en-US" sz="2400" dirty="0">
                <a:solidFill>
                  <a:srgbClr val="000000"/>
                </a:solidFill>
                <a:latin typeface="Century Gothic"/>
                <a:cs typeface="Century Gothic"/>
              </a:endParaRPr>
            </a:p>
          </p:txBody>
        </p:sp>
      </p:grpSp>
      <p:sp>
        <p:nvSpPr>
          <p:cNvPr id="65" name="Freeform 64"/>
          <p:cNvSpPr/>
          <p:nvPr/>
        </p:nvSpPr>
        <p:spPr>
          <a:xfrm rot="14770384" flipV="1">
            <a:off x="2103705" y="5084198"/>
            <a:ext cx="699513" cy="116171"/>
          </a:xfrm>
          <a:custGeom>
            <a:avLst/>
            <a:gdLst>
              <a:gd name="connsiteX0" fmla="*/ 0 w 1037167"/>
              <a:gd name="connsiteY0" fmla="*/ 0 h 201095"/>
              <a:gd name="connsiteX1" fmla="*/ 529167 w 1037167"/>
              <a:gd name="connsiteY1" fmla="*/ 201083 h 201095"/>
              <a:gd name="connsiteX2" fmla="*/ 1037167 w 1037167"/>
              <a:gd name="connsiteY2" fmla="*/ 10583 h 201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37167" h="201095">
                <a:moveTo>
                  <a:pt x="0" y="0"/>
                </a:moveTo>
                <a:cubicBezTo>
                  <a:pt x="178153" y="99659"/>
                  <a:pt x="356306" y="199319"/>
                  <a:pt x="529167" y="201083"/>
                </a:cubicBezTo>
                <a:cubicBezTo>
                  <a:pt x="702028" y="202847"/>
                  <a:pt x="1037167" y="10583"/>
                  <a:pt x="1037167" y="10583"/>
                </a:cubicBezTo>
              </a:path>
            </a:pathLst>
          </a:custGeom>
          <a:ln>
            <a:solidFill>
              <a:srgbClr val="FF0000"/>
            </a:solidFill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</a:endParaRPr>
          </a:p>
        </p:txBody>
      </p:sp>
      <p:cxnSp>
        <p:nvCxnSpPr>
          <p:cNvPr id="66" name="Straight Connector 65"/>
          <p:cNvCxnSpPr/>
          <p:nvPr/>
        </p:nvCxnSpPr>
        <p:spPr>
          <a:xfrm>
            <a:off x="7411414" y="2491632"/>
            <a:ext cx="639207" cy="0"/>
          </a:xfrm>
          <a:prstGeom prst="line">
            <a:avLst/>
          </a:prstGeom>
          <a:ln>
            <a:solidFill>
              <a:srgbClr val="FF0000"/>
            </a:solidFill>
            <a:prstDash val="dash"/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8063337" y="2250522"/>
            <a:ext cx="638647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entury Gothic"/>
                <a:cs typeface="Century Gothic"/>
              </a:rPr>
              <a:t>[</a:t>
            </a:r>
            <a:r>
              <a:rPr lang="en-US" b="1" dirty="0" err="1" smtClean="0">
                <a:latin typeface="Century Gothic"/>
                <a:cs typeface="Century Gothic"/>
              </a:rPr>
              <a:t>flk</a:t>
            </a:r>
            <a:r>
              <a:rPr lang="en-US" b="1" dirty="0" smtClean="0">
                <a:latin typeface="Century Gothic"/>
                <a:cs typeface="Century Gothic"/>
              </a:rPr>
              <a:t>]</a:t>
            </a:r>
            <a:endParaRPr lang="en-US" b="1" dirty="0">
              <a:latin typeface="Century Gothic"/>
              <a:cs typeface="Century Gothic"/>
            </a:endParaRPr>
          </a:p>
        </p:txBody>
      </p:sp>
      <p:sp>
        <p:nvSpPr>
          <p:cNvPr id="87" name="Freeform 86"/>
          <p:cNvSpPr/>
          <p:nvPr/>
        </p:nvSpPr>
        <p:spPr>
          <a:xfrm rot="17441537">
            <a:off x="3023987" y="4432497"/>
            <a:ext cx="2061598" cy="256637"/>
          </a:xfrm>
          <a:custGeom>
            <a:avLst/>
            <a:gdLst>
              <a:gd name="connsiteX0" fmla="*/ 0 w 1037167"/>
              <a:gd name="connsiteY0" fmla="*/ 0 h 201095"/>
              <a:gd name="connsiteX1" fmla="*/ 529167 w 1037167"/>
              <a:gd name="connsiteY1" fmla="*/ 201083 h 201095"/>
              <a:gd name="connsiteX2" fmla="*/ 1037167 w 1037167"/>
              <a:gd name="connsiteY2" fmla="*/ 10583 h 201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37167" h="201095">
                <a:moveTo>
                  <a:pt x="0" y="0"/>
                </a:moveTo>
                <a:cubicBezTo>
                  <a:pt x="178153" y="99659"/>
                  <a:pt x="356306" y="199319"/>
                  <a:pt x="529167" y="201083"/>
                </a:cubicBezTo>
                <a:cubicBezTo>
                  <a:pt x="702028" y="202847"/>
                  <a:pt x="1037167" y="10583"/>
                  <a:pt x="1037167" y="10583"/>
                </a:cubicBezTo>
              </a:path>
            </a:pathLst>
          </a:custGeom>
          <a:ln>
            <a:solidFill>
              <a:srgbClr val="FF0000"/>
            </a:solidFill>
            <a:prstDash val="dash"/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259034" y="4114825"/>
            <a:ext cx="16086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0000"/>
                </a:solidFill>
                <a:latin typeface="Century Gothic"/>
                <a:cs typeface="Century Gothic"/>
              </a:rPr>
              <a:t>Negative Triangle</a:t>
            </a:r>
            <a:endParaRPr lang="en-US" sz="2000" dirty="0">
              <a:solidFill>
                <a:srgbClr val="000000"/>
              </a:solidFill>
              <a:latin typeface="Century Gothic"/>
              <a:cs typeface="Century Gothic"/>
            </a:endParaRPr>
          </a:p>
        </p:txBody>
      </p:sp>
      <p:sp>
        <p:nvSpPr>
          <p:cNvPr id="53" name="Oval 52"/>
          <p:cNvSpPr/>
          <p:nvPr/>
        </p:nvSpPr>
        <p:spPr>
          <a:xfrm>
            <a:off x="6785429" y="4067481"/>
            <a:ext cx="1993698" cy="810381"/>
          </a:xfrm>
          <a:prstGeom prst="ellipse">
            <a:avLst/>
          </a:prstGeom>
          <a:solidFill>
            <a:srgbClr val="FFFD29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53"/>
          <p:cNvSpPr/>
          <p:nvPr/>
        </p:nvSpPr>
        <p:spPr>
          <a:xfrm rot="14258006">
            <a:off x="7060440" y="3705480"/>
            <a:ext cx="761625" cy="51117"/>
          </a:xfrm>
          <a:custGeom>
            <a:avLst/>
            <a:gdLst>
              <a:gd name="connsiteX0" fmla="*/ 0 w 1037167"/>
              <a:gd name="connsiteY0" fmla="*/ 0 h 201095"/>
              <a:gd name="connsiteX1" fmla="*/ 529167 w 1037167"/>
              <a:gd name="connsiteY1" fmla="*/ 201083 h 201095"/>
              <a:gd name="connsiteX2" fmla="*/ 1037167 w 1037167"/>
              <a:gd name="connsiteY2" fmla="*/ 10583 h 201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37167" h="201095">
                <a:moveTo>
                  <a:pt x="0" y="0"/>
                </a:moveTo>
                <a:cubicBezTo>
                  <a:pt x="178153" y="99659"/>
                  <a:pt x="356306" y="199319"/>
                  <a:pt x="529167" y="201083"/>
                </a:cubicBezTo>
                <a:cubicBezTo>
                  <a:pt x="702028" y="202847"/>
                  <a:pt x="1037167" y="10583"/>
                  <a:pt x="1037167" y="10583"/>
                </a:cubicBezTo>
              </a:path>
            </a:pathLst>
          </a:cu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55" name="Freeform 54"/>
          <p:cNvSpPr/>
          <p:nvPr/>
        </p:nvSpPr>
        <p:spPr>
          <a:xfrm rot="3880502">
            <a:off x="6408513" y="3886102"/>
            <a:ext cx="761625" cy="51117"/>
          </a:xfrm>
          <a:custGeom>
            <a:avLst/>
            <a:gdLst>
              <a:gd name="connsiteX0" fmla="*/ 0 w 1037167"/>
              <a:gd name="connsiteY0" fmla="*/ 0 h 201095"/>
              <a:gd name="connsiteX1" fmla="*/ 529167 w 1037167"/>
              <a:gd name="connsiteY1" fmla="*/ 201083 h 201095"/>
              <a:gd name="connsiteX2" fmla="*/ 1037167 w 1037167"/>
              <a:gd name="connsiteY2" fmla="*/ 10583 h 201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37167" h="201095">
                <a:moveTo>
                  <a:pt x="0" y="0"/>
                </a:moveTo>
                <a:cubicBezTo>
                  <a:pt x="178153" y="99659"/>
                  <a:pt x="356306" y="199319"/>
                  <a:pt x="529167" y="201083"/>
                </a:cubicBezTo>
                <a:cubicBezTo>
                  <a:pt x="702028" y="202847"/>
                  <a:pt x="1037167" y="10583"/>
                  <a:pt x="1037167" y="10583"/>
                </a:cubicBezTo>
              </a:path>
            </a:pathLst>
          </a:cu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</a:endParaRPr>
          </a:p>
        </p:txBody>
      </p:sp>
      <p:grpSp>
        <p:nvGrpSpPr>
          <p:cNvPr id="56" name="Group 55"/>
          <p:cNvGrpSpPr/>
          <p:nvPr/>
        </p:nvGrpSpPr>
        <p:grpSpPr>
          <a:xfrm>
            <a:off x="6762808" y="5572950"/>
            <a:ext cx="2012064" cy="810381"/>
            <a:chOff x="1731636" y="1753809"/>
            <a:chExt cx="2012064" cy="810381"/>
          </a:xfrm>
          <a:effectLst/>
        </p:grpSpPr>
        <p:sp>
          <p:nvSpPr>
            <p:cNvPr id="57" name="Oval 56"/>
            <p:cNvSpPr/>
            <p:nvPr/>
          </p:nvSpPr>
          <p:spPr>
            <a:xfrm>
              <a:off x="1731636" y="1753809"/>
              <a:ext cx="1993698" cy="810381"/>
            </a:xfrm>
            <a:prstGeom prst="ellipse">
              <a:avLst/>
            </a:prstGeom>
            <a:solidFill>
              <a:srgbClr val="FF0000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1FFF17"/>
                </a:solidFill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2061152" y="1922121"/>
              <a:ext cx="168254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solidFill>
                    <a:srgbClr val="000000"/>
                  </a:solidFill>
                  <a:latin typeface="Century Gothic"/>
                  <a:cs typeface="Century Gothic"/>
                </a:rPr>
                <a:t>Apx</a:t>
              </a:r>
              <a:r>
                <a:rPr lang="en-US" sz="2400" dirty="0" smtClean="0">
                  <a:solidFill>
                    <a:srgbClr val="000000"/>
                  </a:solidFill>
                  <a:latin typeface="Century Gothic"/>
                  <a:cs typeface="Century Gothic"/>
                </a:rPr>
                <a:t> BC</a:t>
              </a:r>
              <a:endParaRPr lang="en-US" sz="2400" dirty="0">
                <a:solidFill>
                  <a:srgbClr val="000000"/>
                </a:solidFill>
                <a:latin typeface="Century Gothic"/>
                <a:cs typeface="Century Gothic"/>
              </a:endParaRPr>
            </a:p>
          </p:txBody>
        </p:sp>
      </p:grpSp>
      <p:sp>
        <p:nvSpPr>
          <p:cNvPr id="61" name="Freeform 60"/>
          <p:cNvSpPr/>
          <p:nvPr/>
        </p:nvSpPr>
        <p:spPr>
          <a:xfrm rot="5240212">
            <a:off x="6813998" y="5196411"/>
            <a:ext cx="842731" cy="55347"/>
          </a:xfrm>
          <a:custGeom>
            <a:avLst/>
            <a:gdLst>
              <a:gd name="connsiteX0" fmla="*/ 0 w 1037167"/>
              <a:gd name="connsiteY0" fmla="*/ 0 h 201095"/>
              <a:gd name="connsiteX1" fmla="*/ 529167 w 1037167"/>
              <a:gd name="connsiteY1" fmla="*/ 201083 h 201095"/>
              <a:gd name="connsiteX2" fmla="*/ 1037167 w 1037167"/>
              <a:gd name="connsiteY2" fmla="*/ 10583 h 201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37167" h="201095">
                <a:moveTo>
                  <a:pt x="0" y="0"/>
                </a:moveTo>
                <a:cubicBezTo>
                  <a:pt x="178153" y="99659"/>
                  <a:pt x="356306" y="199319"/>
                  <a:pt x="529167" y="201083"/>
                </a:cubicBezTo>
                <a:cubicBezTo>
                  <a:pt x="702028" y="202847"/>
                  <a:pt x="1037167" y="10583"/>
                  <a:pt x="1037167" y="10583"/>
                </a:cubicBezTo>
              </a:path>
            </a:pathLst>
          </a:custGeom>
          <a:ln>
            <a:solidFill>
              <a:srgbClr val="FF0000"/>
            </a:solidFill>
            <a:prstDash val="dash"/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63" name="Freeform 62"/>
          <p:cNvSpPr/>
          <p:nvPr/>
        </p:nvSpPr>
        <p:spPr>
          <a:xfrm rot="16200000">
            <a:off x="7954168" y="5179479"/>
            <a:ext cx="842731" cy="55347"/>
          </a:xfrm>
          <a:custGeom>
            <a:avLst/>
            <a:gdLst>
              <a:gd name="connsiteX0" fmla="*/ 0 w 1037167"/>
              <a:gd name="connsiteY0" fmla="*/ 0 h 201095"/>
              <a:gd name="connsiteX1" fmla="*/ 529167 w 1037167"/>
              <a:gd name="connsiteY1" fmla="*/ 201083 h 201095"/>
              <a:gd name="connsiteX2" fmla="*/ 1037167 w 1037167"/>
              <a:gd name="connsiteY2" fmla="*/ 10583 h 201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37167" h="201095">
                <a:moveTo>
                  <a:pt x="0" y="0"/>
                </a:moveTo>
                <a:cubicBezTo>
                  <a:pt x="178153" y="99659"/>
                  <a:pt x="356306" y="199319"/>
                  <a:pt x="529167" y="201083"/>
                </a:cubicBezTo>
                <a:cubicBezTo>
                  <a:pt x="702028" y="202847"/>
                  <a:pt x="1037167" y="10583"/>
                  <a:pt x="1037167" y="10583"/>
                </a:cubicBezTo>
              </a:path>
            </a:pathLst>
          </a:cu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6900879" y="4224248"/>
            <a:ext cx="20929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  <a:latin typeface="Century Gothic"/>
                <a:cs typeface="Century Gothic"/>
              </a:rPr>
              <a:t>Positive BC</a:t>
            </a:r>
            <a:endParaRPr lang="en-US" sz="2400" dirty="0">
              <a:solidFill>
                <a:srgbClr val="000000"/>
              </a:solidFill>
              <a:latin typeface="Century Gothic"/>
              <a:cs typeface="Century Gothic"/>
            </a:endParaRPr>
          </a:p>
        </p:txBody>
      </p:sp>
      <p:grpSp>
        <p:nvGrpSpPr>
          <p:cNvPr id="37" name="Group 36"/>
          <p:cNvGrpSpPr/>
          <p:nvPr/>
        </p:nvGrpSpPr>
        <p:grpSpPr>
          <a:xfrm>
            <a:off x="3125774" y="1342597"/>
            <a:ext cx="1993698" cy="810381"/>
            <a:chOff x="1731636" y="1753809"/>
            <a:chExt cx="1993698" cy="810381"/>
          </a:xfrm>
          <a:effectLst/>
        </p:grpSpPr>
        <p:sp>
          <p:nvSpPr>
            <p:cNvPr id="38" name="Oval 37"/>
            <p:cNvSpPr/>
            <p:nvPr/>
          </p:nvSpPr>
          <p:spPr>
            <a:xfrm>
              <a:off x="1731636" y="1753809"/>
              <a:ext cx="1993698" cy="810381"/>
            </a:xfrm>
            <a:prstGeom prst="ellipse">
              <a:avLst/>
            </a:prstGeom>
            <a:solidFill>
              <a:srgbClr val="FFFD29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1851240" y="1761705"/>
              <a:ext cx="174488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  <a:latin typeface="Century Gothic"/>
                  <a:cs typeface="Century Gothic"/>
                </a:rPr>
                <a:t>All-Nodes </a:t>
              </a:r>
            </a:p>
            <a:p>
              <a:pPr algn="ctr"/>
              <a:r>
                <a:rPr lang="en-US" sz="2000" dirty="0" smtClean="0">
                  <a:solidFill>
                    <a:srgbClr val="000000"/>
                  </a:solidFill>
                  <a:latin typeface="Century Gothic"/>
                  <a:cs typeface="Century Gothic"/>
                </a:rPr>
                <a:t>Positive BC</a:t>
              </a:r>
              <a:endParaRPr lang="en-US" sz="2000" dirty="0">
                <a:solidFill>
                  <a:srgbClr val="000000"/>
                </a:solidFill>
                <a:latin typeface="Century Gothic"/>
                <a:cs typeface="Century Gothic"/>
              </a:endParaRPr>
            </a:p>
          </p:txBody>
        </p:sp>
      </p:grpSp>
      <p:sp>
        <p:nvSpPr>
          <p:cNvPr id="40" name="Freeform 39"/>
          <p:cNvSpPr/>
          <p:nvPr/>
        </p:nvSpPr>
        <p:spPr>
          <a:xfrm rot="6801070">
            <a:off x="1310175" y="2838625"/>
            <a:ext cx="2528119" cy="347004"/>
          </a:xfrm>
          <a:custGeom>
            <a:avLst/>
            <a:gdLst>
              <a:gd name="connsiteX0" fmla="*/ 0 w 1037167"/>
              <a:gd name="connsiteY0" fmla="*/ 0 h 201095"/>
              <a:gd name="connsiteX1" fmla="*/ 529167 w 1037167"/>
              <a:gd name="connsiteY1" fmla="*/ 201083 h 201095"/>
              <a:gd name="connsiteX2" fmla="*/ 1037167 w 1037167"/>
              <a:gd name="connsiteY2" fmla="*/ 10583 h 201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37167" h="201095">
                <a:moveTo>
                  <a:pt x="0" y="0"/>
                </a:moveTo>
                <a:cubicBezTo>
                  <a:pt x="178153" y="99659"/>
                  <a:pt x="356306" y="199319"/>
                  <a:pt x="529167" y="201083"/>
                </a:cubicBezTo>
                <a:cubicBezTo>
                  <a:pt x="702028" y="202847"/>
                  <a:pt x="1037167" y="10583"/>
                  <a:pt x="1037167" y="10583"/>
                </a:cubicBezTo>
              </a:path>
            </a:pathLst>
          </a:custGeom>
          <a:ln>
            <a:solidFill>
              <a:srgbClr val="FF0000"/>
            </a:solidFill>
            <a:prstDash val="solid"/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41" name="Freeform 40"/>
          <p:cNvSpPr/>
          <p:nvPr/>
        </p:nvSpPr>
        <p:spPr>
          <a:xfrm rot="16370175">
            <a:off x="3863701" y="2422648"/>
            <a:ext cx="693157" cy="157384"/>
          </a:xfrm>
          <a:custGeom>
            <a:avLst/>
            <a:gdLst>
              <a:gd name="connsiteX0" fmla="*/ 0 w 1037167"/>
              <a:gd name="connsiteY0" fmla="*/ 0 h 201095"/>
              <a:gd name="connsiteX1" fmla="*/ 529167 w 1037167"/>
              <a:gd name="connsiteY1" fmla="*/ 201083 h 201095"/>
              <a:gd name="connsiteX2" fmla="*/ 1037167 w 1037167"/>
              <a:gd name="connsiteY2" fmla="*/ 10583 h 201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37167" h="201095">
                <a:moveTo>
                  <a:pt x="0" y="0"/>
                </a:moveTo>
                <a:cubicBezTo>
                  <a:pt x="178153" y="99659"/>
                  <a:pt x="356306" y="199319"/>
                  <a:pt x="529167" y="201083"/>
                </a:cubicBezTo>
                <a:cubicBezTo>
                  <a:pt x="702028" y="202847"/>
                  <a:pt x="1037167" y="10583"/>
                  <a:pt x="1037167" y="10583"/>
                </a:cubicBezTo>
              </a:path>
            </a:pathLst>
          </a:custGeom>
          <a:ln>
            <a:solidFill>
              <a:srgbClr val="FF0000"/>
            </a:solidFill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</a:endParaRPr>
          </a:p>
        </p:txBody>
      </p:sp>
      <p:grpSp>
        <p:nvGrpSpPr>
          <p:cNvPr id="42" name="Group 41"/>
          <p:cNvGrpSpPr/>
          <p:nvPr/>
        </p:nvGrpSpPr>
        <p:grpSpPr>
          <a:xfrm>
            <a:off x="5459164" y="1298660"/>
            <a:ext cx="2061395" cy="999681"/>
            <a:chOff x="1713403" y="1753809"/>
            <a:chExt cx="2061395" cy="810381"/>
          </a:xfrm>
          <a:effectLst/>
        </p:grpSpPr>
        <p:sp>
          <p:nvSpPr>
            <p:cNvPr id="43" name="Oval 42"/>
            <p:cNvSpPr/>
            <p:nvPr/>
          </p:nvSpPr>
          <p:spPr>
            <a:xfrm>
              <a:off x="1731636" y="1753809"/>
              <a:ext cx="1993698" cy="810381"/>
            </a:xfrm>
            <a:prstGeom prst="ellipse">
              <a:avLst/>
            </a:prstGeom>
            <a:solidFill>
              <a:srgbClr val="FF0000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1FFF17"/>
                </a:solidFill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1713403" y="1831788"/>
              <a:ext cx="2061395" cy="5738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  <a:latin typeface="Century Gothic"/>
                  <a:cs typeface="Century Gothic"/>
                </a:rPr>
                <a:t>All-Nodes </a:t>
              </a:r>
            </a:p>
            <a:p>
              <a:pPr algn="ctr"/>
              <a:r>
                <a:rPr lang="en-US" sz="2000" dirty="0" err="1" smtClean="0">
                  <a:solidFill>
                    <a:srgbClr val="000000"/>
                  </a:solidFill>
                  <a:latin typeface="Century Gothic"/>
                  <a:cs typeface="Century Gothic"/>
                </a:rPr>
                <a:t>Apx</a:t>
              </a:r>
              <a:r>
                <a:rPr lang="en-US" sz="2000" dirty="0" smtClean="0">
                  <a:solidFill>
                    <a:srgbClr val="000000"/>
                  </a:solidFill>
                  <a:latin typeface="Century Gothic"/>
                  <a:cs typeface="Century Gothic"/>
                </a:rPr>
                <a:t> BC</a:t>
              </a:r>
              <a:endParaRPr lang="en-US" sz="2000" dirty="0">
                <a:solidFill>
                  <a:srgbClr val="000000"/>
                </a:solidFill>
                <a:latin typeface="Century Gothic"/>
                <a:cs typeface="Century Gothic"/>
              </a:endParaRPr>
            </a:p>
          </p:txBody>
        </p:sp>
      </p:grpSp>
      <p:sp>
        <p:nvSpPr>
          <p:cNvPr id="45" name="Freeform 44"/>
          <p:cNvSpPr/>
          <p:nvPr/>
        </p:nvSpPr>
        <p:spPr>
          <a:xfrm rot="10800000">
            <a:off x="4984546" y="1488430"/>
            <a:ext cx="609716" cy="66186"/>
          </a:xfrm>
          <a:custGeom>
            <a:avLst/>
            <a:gdLst>
              <a:gd name="connsiteX0" fmla="*/ 0 w 1037167"/>
              <a:gd name="connsiteY0" fmla="*/ 0 h 201095"/>
              <a:gd name="connsiteX1" fmla="*/ 529167 w 1037167"/>
              <a:gd name="connsiteY1" fmla="*/ 201083 h 201095"/>
              <a:gd name="connsiteX2" fmla="*/ 1037167 w 1037167"/>
              <a:gd name="connsiteY2" fmla="*/ 10583 h 201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37167" h="201095">
                <a:moveTo>
                  <a:pt x="0" y="0"/>
                </a:moveTo>
                <a:cubicBezTo>
                  <a:pt x="178153" y="99659"/>
                  <a:pt x="356306" y="199319"/>
                  <a:pt x="529167" y="201083"/>
                </a:cubicBezTo>
                <a:cubicBezTo>
                  <a:pt x="702028" y="202847"/>
                  <a:pt x="1037167" y="10583"/>
                  <a:pt x="1037167" y="10583"/>
                </a:cubicBezTo>
              </a:path>
            </a:pathLst>
          </a:custGeom>
          <a:ln>
            <a:solidFill>
              <a:srgbClr val="FF0000"/>
            </a:solidFill>
            <a:prstDash val="dash"/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46" name="Content Placeholder 2"/>
          <p:cNvSpPr txBox="1">
            <a:spLocks/>
          </p:cNvSpPr>
          <p:nvPr/>
        </p:nvSpPr>
        <p:spPr bwMode="auto">
          <a:xfrm>
            <a:off x="158714" y="980009"/>
            <a:ext cx="2381286" cy="1122730"/>
          </a:xfrm>
          <a:prstGeom prst="rect">
            <a:avLst/>
          </a:prstGeom>
          <a:noFill/>
          <a:ln w="28575" cmpd="sng">
            <a:solidFill>
              <a:srgbClr val="BC0EF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n-US" sz="2000" b="1" dirty="0" err="1" smtClean="0">
                <a:solidFill>
                  <a:srgbClr val="BC0EF3"/>
                </a:solidFill>
                <a:latin typeface="Century Gothic" charset="0"/>
              </a:rPr>
              <a:t>Prb</a:t>
            </a:r>
            <a:r>
              <a:rPr lang="en-US" sz="2000" b="1" dirty="0" smtClean="0">
                <a:solidFill>
                  <a:srgbClr val="BC0EF3"/>
                </a:solidFill>
                <a:latin typeface="Century Gothic" charset="0"/>
              </a:rPr>
              <a:t>:</a:t>
            </a:r>
            <a:r>
              <a:rPr lang="en-US" sz="2000" dirty="0" smtClean="0">
                <a:solidFill>
                  <a:srgbClr val="7F7F7F"/>
                </a:solidFill>
                <a:latin typeface="Century Gothic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Century Gothic"/>
                <a:cs typeface="Century Gothic"/>
                <a:sym typeface="Symbol"/>
              </a:rPr>
              <a:t>What about approximating BC for all nodes?</a:t>
            </a:r>
            <a:endParaRPr lang="en-US" sz="2000" b="1" dirty="0">
              <a:solidFill>
                <a:srgbClr val="000000"/>
              </a:solidFill>
              <a:latin typeface="Century 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2253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1" grpId="0" animBg="1"/>
      <p:bldP spid="4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1"/>
          <p:cNvSpPr>
            <a:spLocks noGrp="1"/>
          </p:cNvSpPr>
          <p:nvPr>
            <p:ph type="title"/>
          </p:nvPr>
        </p:nvSpPr>
        <p:spPr>
          <a:xfrm>
            <a:off x="0" y="19908"/>
            <a:ext cx="9144000" cy="71688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800" dirty="0" smtClean="0">
                <a:ea typeface="+mj-ea"/>
                <a:cs typeface="+mj-cs"/>
              </a:rPr>
              <a:t>Sparse Graphs</a:t>
            </a:r>
            <a:endParaRPr lang="en-US" sz="4800" dirty="0">
              <a:ea typeface="+mj-ea"/>
              <a:cs typeface="+mj-cs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153368" y="1927968"/>
            <a:ext cx="8875156" cy="737807"/>
          </a:xfrm>
          <a:prstGeom prst="rect">
            <a:avLst/>
          </a:prstGeom>
          <a:noFill/>
          <a:ln w="28575" cmpd="sng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n-US" sz="2000" b="1" dirty="0" err="1" smtClean="0">
                <a:solidFill>
                  <a:srgbClr val="FF0000"/>
                </a:solidFill>
                <a:latin typeface="Century Gothic" charset="0"/>
              </a:rPr>
              <a:t>Def</a:t>
            </a:r>
            <a:r>
              <a:rPr lang="en-US" sz="2000" b="1" dirty="0" smtClean="0">
                <a:solidFill>
                  <a:srgbClr val="FF0000"/>
                </a:solidFill>
                <a:latin typeface="Century Gothic" charset="0"/>
              </a:rPr>
              <a:t>:</a:t>
            </a:r>
            <a:r>
              <a:rPr lang="en-US" sz="2000" dirty="0" smtClean="0">
                <a:solidFill>
                  <a:srgbClr val="7F7F7F"/>
                </a:solidFill>
                <a:latin typeface="Century Gothic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[</a:t>
            </a:r>
            <a:r>
              <a:rPr lang="en-US" sz="2000" b="1" dirty="0" smtClean="0">
                <a:solidFill>
                  <a:srgbClr val="FF0000"/>
                </a:solidFill>
                <a:latin typeface="Century Gothic" charset="0"/>
              </a:rPr>
              <a:t>Strong Exponential Time Hypothesis </a:t>
            </a:r>
            <a:r>
              <a:rPr lang="en-US" sz="2000" dirty="0" smtClean="0">
                <a:latin typeface="Century Gothic" charset="0"/>
              </a:rPr>
              <a:t>(</a:t>
            </a:r>
            <a:r>
              <a:rPr lang="en-US" sz="2000" b="1" dirty="0" smtClean="0">
                <a:latin typeface="Century Gothic" charset="0"/>
              </a:rPr>
              <a:t>SETH</a:t>
            </a:r>
            <a:r>
              <a:rPr lang="en-US" sz="2000" dirty="0" smtClean="0">
                <a:latin typeface="Century Gothic" charset="0"/>
              </a:rPr>
              <a:t>)</a:t>
            </a: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] SAT on n variables cannot be solved in time </a:t>
            </a:r>
            <a:r>
              <a:rPr lang="en-US" sz="2000" b="1" dirty="0" smtClean="0">
                <a:solidFill>
                  <a:srgbClr val="000000"/>
                </a:solidFill>
                <a:latin typeface="Century Gothic" charset="0"/>
              </a:rPr>
              <a:t>O((2-</a:t>
            </a:r>
            <a:r>
              <a:rPr lang="en-US" sz="2000" b="1" dirty="0">
                <a:solidFill>
                  <a:srgbClr val="000000"/>
                </a:solidFill>
                <a:latin typeface="Century Gothic"/>
                <a:ea typeface="Lucida Grande"/>
                <a:cs typeface="Century Gothic"/>
              </a:rPr>
              <a:t>ε</a:t>
            </a:r>
            <a:r>
              <a:rPr lang="en-US" sz="2000" b="1" dirty="0" smtClean="0">
                <a:solidFill>
                  <a:srgbClr val="000000"/>
                </a:solidFill>
                <a:latin typeface="Century Gothic" charset="0"/>
              </a:rPr>
              <a:t>)</a:t>
            </a:r>
            <a:r>
              <a:rPr lang="en-US" sz="2000" b="1" baseline="30000" dirty="0" smtClean="0">
                <a:solidFill>
                  <a:srgbClr val="000000"/>
                </a:solidFill>
                <a:latin typeface="Century Gothic" charset="0"/>
              </a:rPr>
              <a:t>n</a:t>
            </a:r>
            <a:r>
              <a:rPr lang="en-US" sz="2000" b="1" dirty="0" smtClean="0">
                <a:solidFill>
                  <a:srgbClr val="000000"/>
                </a:solidFill>
                <a:latin typeface="Century Gothic" charset="0"/>
              </a:rPr>
              <a:t>)</a:t>
            </a: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 for any </a:t>
            </a:r>
            <a:r>
              <a:rPr lang="en-US" sz="2000" b="1" dirty="0" smtClean="0">
                <a:solidFill>
                  <a:srgbClr val="000000"/>
                </a:solidFill>
                <a:latin typeface="Century Gothic" charset="0"/>
              </a:rPr>
              <a:t>constant </a:t>
            </a:r>
            <a:r>
              <a:rPr lang="en-US" sz="2000" b="1" dirty="0" err="1">
                <a:solidFill>
                  <a:srgbClr val="000000"/>
                </a:solidFill>
                <a:latin typeface="Century Gothic"/>
                <a:ea typeface="Lucida Grande"/>
                <a:cs typeface="Century Gothic"/>
              </a:rPr>
              <a:t>ε</a:t>
            </a:r>
            <a:r>
              <a:rPr lang="en-US" sz="2000" b="1" dirty="0" smtClean="0">
                <a:solidFill>
                  <a:srgbClr val="000000"/>
                </a:solidFill>
                <a:latin typeface="Century Gothic" charset="0"/>
              </a:rPr>
              <a:t>&gt;0</a:t>
            </a: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.</a:t>
            </a:r>
            <a:endParaRPr lang="en-US" sz="2000" b="1" dirty="0">
              <a:solidFill>
                <a:srgbClr val="000000"/>
              </a:solidFill>
              <a:latin typeface="Century Gothic" charset="0"/>
            </a:endParaRPr>
          </a:p>
        </p:txBody>
      </p:sp>
      <p:sp>
        <p:nvSpPr>
          <p:cNvPr id="86" name="Content Placeholder 2"/>
          <p:cNvSpPr txBox="1">
            <a:spLocks/>
          </p:cNvSpPr>
          <p:nvPr/>
        </p:nvSpPr>
        <p:spPr bwMode="auto">
          <a:xfrm>
            <a:off x="153368" y="976774"/>
            <a:ext cx="8875156" cy="778129"/>
          </a:xfrm>
          <a:prstGeom prst="rect">
            <a:avLst/>
          </a:prstGeom>
          <a:noFill/>
          <a:ln w="28575" cmpd="sng">
            <a:solidFill>
              <a:srgbClr val="BC0EF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n-US" sz="2000" b="1" dirty="0" err="1" smtClean="0">
                <a:solidFill>
                  <a:srgbClr val="BC0EF3"/>
                </a:solidFill>
                <a:latin typeface="Century Gothic" charset="0"/>
              </a:rPr>
              <a:t>Prb</a:t>
            </a:r>
            <a:r>
              <a:rPr lang="en-US" sz="2000" b="1" dirty="0" smtClean="0">
                <a:solidFill>
                  <a:srgbClr val="BC0EF3"/>
                </a:solidFill>
                <a:latin typeface="Century Gothic" charset="0"/>
              </a:rPr>
              <a:t>:</a:t>
            </a:r>
            <a:r>
              <a:rPr lang="en-US" sz="2000" dirty="0" smtClean="0">
                <a:solidFill>
                  <a:srgbClr val="7F7F7F"/>
                </a:solidFill>
                <a:latin typeface="Century Gothic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Century Gothic"/>
                <a:cs typeface="Century Gothic"/>
                <a:sym typeface="Symbol"/>
              </a:rPr>
              <a:t>What about </a:t>
            </a:r>
            <a:r>
              <a:rPr lang="en-US" sz="2000" b="1" dirty="0" smtClean="0">
                <a:solidFill>
                  <a:srgbClr val="000000"/>
                </a:solidFill>
                <a:latin typeface="Century Gothic"/>
                <a:cs typeface="Century Gothic"/>
                <a:sym typeface="Symbol"/>
              </a:rPr>
              <a:t>sparse</a:t>
            </a:r>
            <a:r>
              <a:rPr lang="en-US" sz="2000" dirty="0" smtClean="0">
                <a:solidFill>
                  <a:srgbClr val="000000"/>
                </a:solidFill>
                <a:latin typeface="Century Gothic"/>
                <a:cs typeface="Century Gothic"/>
                <a:sym typeface="Symbol"/>
              </a:rPr>
              <a:t> graphs (with m=O(n))? Here APSP can be solved in O(n</a:t>
            </a:r>
            <a:r>
              <a:rPr lang="en-US" sz="2000" baseline="30000" dirty="0" smtClean="0">
                <a:solidFill>
                  <a:srgbClr val="000000"/>
                </a:solidFill>
                <a:latin typeface="Century Gothic"/>
                <a:cs typeface="Century Gothic"/>
                <a:sym typeface="Symbol"/>
              </a:rPr>
              <a:t>2</a:t>
            </a:r>
            <a:r>
              <a:rPr lang="en-US" sz="2000" dirty="0" smtClean="0">
                <a:solidFill>
                  <a:srgbClr val="000000"/>
                </a:solidFill>
                <a:latin typeface="Century Gothic"/>
                <a:cs typeface="Century Gothic"/>
                <a:sym typeface="Symbol"/>
              </a:rPr>
              <a:t>) time. Can we achieve </a:t>
            </a:r>
            <a:r>
              <a:rPr lang="en-US" sz="2000" b="1" dirty="0" err="1" smtClean="0">
                <a:solidFill>
                  <a:srgbClr val="000000"/>
                </a:solidFill>
                <a:latin typeface="Century Gothic"/>
                <a:cs typeface="Century Gothic"/>
                <a:sym typeface="Symbol"/>
              </a:rPr>
              <a:t>subquadratic</a:t>
            </a:r>
            <a:r>
              <a:rPr lang="en-US" sz="2000" dirty="0" smtClean="0">
                <a:solidFill>
                  <a:srgbClr val="000000"/>
                </a:solidFill>
                <a:latin typeface="Century Gothic"/>
                <a:cs typeface="Century Gothic"/>
                <a:sym typeface="Symbol"/>
              </a:rPr>
              <a:t> time for BC?</a:t>
            </a:r>
            <a:endParaRPr lang="en-US" sz="2000" b="1" dirty="0">
              <a:solidFill>
                <a:srgbClr val="000000"/>
              </a:solidFill>
              <a:latin typeface="Century Gothic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133156" y="2964633"/>
            <a:ext cx="8819053" cy="475907"/>
          </a:xfrm>
          <a:prstGeom prst="rect">
            <a:avLst/>
          </a:prstGeom>
          <a:noFill/>
          <a:ln w="28575" cmpd="sng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n-US" sz="2000" b="1" dirty="0" err="1" smtClean="0">
                <a:solidFill>
                  <a:srgbClr val="FF0000"/>
                </a:solidFill>
                <a:latin typeface="Century Gothic" charset="0"/>
              </a:rPr>
              <a:t>Thr</a:t>
            </a:r>
            <a:r>
              <a:rPr lang="en-US" sz="2000" b="1" dirty="0" smtClean="0">
                <a:solidFill>
                  <a:srgbClr val="FF0000"/>
                </a:solidFill>
                <a:latin typeface="Century Gothic" charset="0"/>
              </a:rPr>
              <a:t>:</a:t>
            </a:r>
            <a:r>
              <a:rPr lang="en-US" sz="2000" dirty="0" smtClean="0">
                <a:solidFill>
                  <a:srgbClr val="7F7F7F"/>
                </a:solidFill>
                <a:latin typeface="Century Gothic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An </a:t>
            </a:r>
            <a:r>
              <a:rPr lang="en-US" sz="2000" b="1" dirty="0" smtClean="0">
                <a:solidFill>
                  <a:srgbClr val="000000"/>
                </a:solidFill>
                <a:latin typeface="Century Gothic" charset="0"/>
              </a:rPr>
              <a:t>O(m</a:t>
            </a:r>
            <a:r>
              <a:rPr lang="en-US" sz="2000" b="1" baseline="30000" dirty="0" smtClean="0">
                <a:solidFill>
                  <a:srgbClr val="000000"/>
                </a:solidFill>
                <a:latin typeface="Century Gothic" charset="0"/>
              </a:rPr>
              <a:t>2</a:t>
            </a:r>
            <a:r>
              <a:rPr lang="en-US" sz="2000" b="1" baseline="30000" dirty="0">
                <a:solidFill>
                  <a:srgbClr val="000000"/>
                </a:solidFill>
                <a:latin typeface="Century Gothic" charset="0"/>
              </a:rPr>
              <a:t>-</a:t>
            </a:r>
            <a:r>
              <a:rPr lang="en-US" sz="2000" b="1" baseline="30000" dirty="0">
                <a:solidFill>
                  <a:srgbClr val="000000"/>
                </a:solidFill>
                <a:latin typeface="Century Gothic"/>
                <a:ea typeface="Lucida Grande"/>
                <a:cs typeface="Century Gothic"/>
              </a:rPr>
              <a:t>ε</a:t>
            </a:r>
            <a:r>
              <a:rPr lang="en-US" sz="2000" b="1" dirty="0" smtClean="0">
                <a:solidFill>
                  <a:srgbClr val="000000"/>
                </a:solidFill>
                <a:latin typeface="Century Gothic" charset="0"/>
              </a:rPr>
              <a:t>)</a:t>
            </a: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 time algorithm for </a:t>
            </a:r>
            <a:r>
              <a:rPr lang="en-US" sz="2000" b="1" dirty="0" smtClean="0">
                <a:solidFill>
                  <a:srgbClr val="000000"/>
                </a:solidFill>
                <a:latin typeface="Century Gothic" charset="0"/>
              </a:rPr>
              <a:t>Positive BC</a:t>
            </a: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 would contradict SETH</a:t>
            </a:r>
            <a:endParaRPr lang="en-US" sz="2000" b="1" dirty="0">
              <a:solidFill>
                <a:srgbClr val="000000"/>
              </a:solidFill>
              <a:latin typeface="Century Gothic" charset="0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133157" y="3621114"/>
            <a:ext cx="8819052" cy="442882"/>
          </a:xfrm>
          <a:prstGeom prst="rect">
            <a:avLst/>
          </a:prstGeom>
          <a:noFill/>
          <a:ln w="28575" cmpd="sng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n-US" sz="2000" b="1" dirty="0" err="1" smtClean="0">
                <a:solidFill>
                  <a:srgbClr val="FF0000"/>
                </a:solidFill>
                <a:latin typeface="Century Gothic" charset="0"/>
              </a:rPr>
              <a:t>Cor</a:t>
            </a:r>
            <a:r>
              <a:rPr lang="en-US" sz="2000" b="1" dirty="0" smtClean="0">
                <a:solidFill>
                  <a:srgbClr val="FF0000"/>
                </a:solidFill>
                <a:latin typeface="Century Gothic" charset="0"/>
              </a:rPr>
              <a:t>:</a:t>
            </a:r>
            <a:r>
              <a:rPr lang="en-US" sz="2000" dirty="0" smtClean="0">
                <a:solidFill>
                  <a:srgbClr val="7F7F7F"/>
                </a:solidFill>
                <a:latin typeface="Century Gothic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An </a:t>
            </a:r>
            <a:r>
              <a:rPr lang="en-US" sz="2000" b="1" dirty="0" smtClean="0">
                <a:solidFill>
                  <a:srgbClr val="000000"/>
                </a:solidFill>
                <a:latin typeface="Century Gothic" charset="0"/>
              </a:rPr>
              <a:t>O(m</a:t>
            </a:r>
            <a:r>
              <a:rPr lang="en-US" sz="2000" b="1" baseline="30000" dirty="0" smtClean="0">
                <a:solidFill>
                  <a:srgbClr val="000000"/>
                </a:solidFill>
                <a:latin typeface="Century Gothic" charset="0"/>
              </a:rPr>
              <a:t>2</a:t>
            </a:r>
            <a:r>
              <a:rPr lang="en-US" sz="2000" b="1" baseline="30000" dirty="0">
                <a:solidFill>
                  <a:srgbClr val="000000"/>
                </a:solidFill>
                <a:latin typeface="Century Gothic" charset="0"/>
              </a:rPr>
              <a:t>-</a:t>
            </a:r>
            <a:r>
              <a:rPr lang="en-US" sz="2000" b="1" baseline="30000" dirty="0">
                <a:solidFill>
                  <a:srgbClr val="000000"/>
                </a:solidFill>
                <a:latin typeface="Century Gothic"/>
                <a:ea typeface="Lucida Grande"/>
                <a:cs typeface="Century Gothic"/>
              </a:rPr>
              <a:t>ε</a:t>
            </a:r>
            <a:r>
              <a:rPr lang="en-US" sz="2000" b="1" dirty="0" smtClean="0">
                <a:solidFill>
                  <a:srgbClr val="000000"/>
                </a:solidFill>
                <a:latin typeface="Century Gothic" charset="0"/>
              </a:rPr>
              <a:t>)</a:t>
            </a: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 time </a:t>
            </a:r>
            <a:r>
              <a:rPr lang="en-US" sz="2000" b="1" dirty="0">
                <a:solidFill>
                  <a:srgbClr val="000000"/>
                </a:solidFill>
                <a:latin typeface="Century Gothic"/>
                <a:ea typeface="Lucida Grande"/>
                <a:cs typeface="Century Gothic"/>
              </a:rPr>
              <a:t>α-</a:t>
            </a:r>
            <a:r>
              <a:rPr lang="en-US" sz="2000" b="1" dirty="0" err="1" smtClean="0">
                <a:solidFill>
                  <a:srgbClr val="000000"/>
                </a:solidFill>
                <a:latin typeface="Century Gothic" charset="0"/>
              </a:rPr>
              <a:t>apx</a:t>
            </a: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 algorithm for </a:t>
            </a:r>
            <a:r>
              <a:rPr lang="en-US" sz="2000" b="1" dirty="0" smtClean="0">
                <a:solidFill>
                  <a:srgbClr val="000000"/>
                </a:solidFill>
                <a:latin typeface="Century Gothic" charset="0"/>
              </a:rPr>
              <a:t>BC</a:t>
            </a: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 would contradict SETH</a:t>
            </a:r>
            <a:endParaRPr lang="en-US" sz="2000" b="1" dirty="0">
              <a:solidFill>
                <a:srgbClr val="000000"/>
              </a:solidFill>
              <a:latin typeface="Century 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918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86" grpId="0" animBg="1"/>
      <p:bldP spid="7" grpId="0" animBg="1"/>
      <p:bldP spid="1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1"/>
          <p:cNvSpPr>
            <a:spLocks noGrp="1"/>
          </p:cNvSpPr>
          <p:nvPr>
            <p:ph type="title"/>
          </p:nvPr>
        </p:nvSpPr>
        <p:spPr>
          <a:xfrm>
            <a:off x="0" y="19908"/>
            <a:ext cx="9144000" cy="71688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800" dirty="0" smtClean="0">
                <a:ea typeface="+mj-ea"/>
                <a:cs typeface="+mj-cs"/>
              </a:rPr>
              <a:t>Sparse Graphs</a:t>
            </a:r>
            <a:endParaRPr lang="en-US" sz="4800" dirty="0">
              <a:ea typeface="+mj-ea"/>
              <a:cs typeface="+mj-cs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4777917" y="3168186"/>
            <a:ext cx="521359" cy="526421"/>
          </a:xfrm>
          <a:prstGeom prst="ellipse">
            <a:avLst/>
          </a:prstGeom>
          <a:noFill/>
          <a:ln w="28575" cmpd="sng">
            <a:solidFill>
              <a:srgbClr val="7097D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763847" y="3246249"/>
            <a:ext cx="5827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Century Gothic"/>
                <a:cs typeface="Century Gothic"/>
              </a:rPr>
              <a:t>XY</a:t>
            </a:r>
            <a:r>
              <a:rPr lang="en-US" sz="1600" b="1" baseline="-25000" dirty="0" smtClean="0">
                <a:latin typeface="Century Gothic"/>
                <a:cs typeface="Century Gothic"/>
              </a:rPr>
              <a:t>FF</a:t>
            </a:r>
            <a:endParaRPr lang="en-US" sz="1600" b="1" baseline="-25000" dirty="0">
              <a:latin typeface="Century Gothic"/>
              <a:cs typeface="Century Gothic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5773135" y="3168186"/>
            <a:ext cx="521359" cy="526421"/>
          </a:xfrm>
          <a:prstGeom prst="ellipse">
            <a:avLst/>
          </a:prstGeom>
          <a:noFill/>
          <a:ln w="28575" cmpd="sng">
            <a:solidFill>
              <a:srgbClr val="7097D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759065" y="3246249"/>
            <a:ext cx="5745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Century Gothic"/>
                <a:cs typeface="Century Gothic"/>
              </a:rPr>
              <a:t>XY</a:t>
            </a:r>
            <a:r>
              <a:rPr lang="en-US" sz="1600" b="1" baseline="-25000" dirty="0">
                <a:latin typeface="Century Gothic"/>
                <a:cs typeface="Century Gothic"/>
              </a:rPr>
              <a:t>T</a:t>
            </a:r>
            <a:r>
              <a:rPr lang="en-US" sz="1600" b="1" baseline="-25000" dirty="0" smtClean="0">
                <a:latin typeface="Century Gothic"/>
                <a:cs typeface="Century Gothic"/>
              </a:rPr>
              <a:t>F</a:t>
            </a:r>
            <a:endParaRPr lang="en-US" sz="1600" b="1" baseline="-25000" dirty="0">
              <a:latin typeface="Century Gothic"/>
              <a:cs typeface="Century Gothic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6789135" y="3168186"/>
            <a:ext cx="521359" cy="526421"/>
          </a:xfrm>
          <a:prstGeom prst="ellipse">
            <a:avLst/>
          </a:prstGeom>
          <a:noFill/>
          <a:ln w="28575" cmpd="sng">
            <a:solidFill>
              <a:srgbClr val="7097D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775065" y="3246249"/>
            <a:ext cx="5822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Century Gothic"/>
                <a:cs typeface="Century Gothic"/>
              </a:rPr>
              <a:t>XY</a:t>
            </a:r>
            <a:r>
              <a:rPr lang="en-US" sz="1600" b="1" baseline="-25000" dirty="0" smtClean="0">
                <a:latin typeface="Century Gothic"/>
                <a:cs typeface="Century Gothic"/>
              </a:rPr>
              <a:t>FT</a:t>
            </a:r>
            <a:endParaRPr lang="en-US" sz="1600" b="1" baseline="-25000" dirty="0">
              <a:latin typeface="Century Gothic"/>
              <a:cs typeface="Century Gothic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7862863" y="3168186"/>
            <a:ext cx="521359" cy="526421"/>
          </a:xfrm>
          <a:prstGeom prst="ellipse">
            <a:avLst/>
          </a:prstGeom>
          <a:noFill/>
          <a:ln w="28575" cmpd="sng">
            <a:solidFill>
              <a:srgbClr val="7097D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7848793" y="3246249"/>
            <a:ext cx="5693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Century Gothic"/>
                <a:cs typeface="Century Gothic"/>
              </a:rPr>
              <a:t>XY</a:t>
            </a:r>
            <a:r>
              <a:rPr lang="en-US" sz="1600" b="1" baseline="-25000" dirty="0" smtClean="0">
                <a:latin typeface="Century Gothic"/>
                <a:cs typeface="Century Gothic"/>
              </a:rPr>
              <a:t>T</a:t>
            </a:r>
            <a:r>
              <a:rPr lang="en-US" sz="1600" b="1" baseline="-25000" dirty="0">
                <a:latin typeface="Century Gothic"/>
                <a:cs typeface="Century Gothic"/>
              </a:rPr>
              <a:t>T</a:t>
            </a:r>
          </a:p>
        </p:txBody>
      </p:sp>
      <p:sp>
        <p:nvSpPr>
          <p:cNvPr id="22" name="Oval 21"/>
          <p:cNvSpPr/>
          <p:nvPr/>
        </p:nvSpPr>
        <p:spPr>
          <a:xfrm>
            <a:off x="4133680" y="4036404"/>
            <a:ext cx="1027139" cy="526421"/>
          </a:xfrm>
          <a:prstGeom prst="ellipse">
            <a:avLst/>
          </a:prstGeom>
          <a:noFill/>
          <a:ln w="28575" cmpd="sng">
            <a:solidFill>
              <a:srgbClr val="7097D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4180861" y="4124472"/>
            <a:ext cx="981252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Century Gothic"/>
                <a:cs typeface="Century Gothic"/>
              </a:rPr>
              <a:t>X</a:t>
            </a:r>
            <a:r>
              <a:rPr lang="en-US" sz="1600" b="1" dirty="0" smtClean="0">
                <a:latin typeface="Century Gothic"/>
                <a:ea typeface="ＭＳ ゴシック"/>
                <a:cs typeface="Century Gothic"/>
              </a:rPr>
              <a:t>∨Y∨Z</a:t>
            </a:r>
            <a:endParaRPr lang="en-US" sz="1600" b="1" dirty="0">
              <a:latin typeface="Century Gothic"/>
              <a:cs typeface="Century Gothic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5371358" y="4036404"/>
            <a:ext cx="1027139" cy="526421"/>
          </a:xfrm>
          <a:prstGeom prst="ellipse">
            <a:avLst/>
          </a:prstGeom>
          <a:noFill/>
          <a:ln w="28575" cmpd="sng">
            <a:solidFill>
              <a:srgbClr val="7097D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5" name="Oval 24"/>
          <p:cNvSpPr/>
          <p:nvPr/>
        </p:nvSpPr>
        <p:spPr>
          <a:xfrm>
            <a:off x="6613844" y="4036404"/>
            <a:ext cx="1027139" cy="526421"/>
          </a:xfrm>
          <a:prstGeom prst="ellipse">
            <a:avLst/>
          </a:prstGeom>
          <a:noFill/>
          <a:ln w="28575" cmpd="sng">
            <a:solidFill>
              <a:srgbClr val="7097D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6" name="Oval 25"/>
          <p:cNvSpPr/>
          <p:nvPr/>
        </p:nvSpPr>
        <p:spPr>
          <a:xfrm>
            <a:off x="7943686" y="4029498"/>
            <a:ext cx="1027139" cy="526421"/>
          </a:xfrm>
          <a:prstGeom prst="ellipse">
            <a:avLst/>
          </a:prstGeom>
          <a:noFill/>
          <a:ln w="28575" cmpd="sng">
            <a:solidFill>
              <a:srgbClr val="7097D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5578875" y="4119140"/>
            <a:ext cx="690278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Century Gothic"/>
                <a:cs typeface="Century Gothic"/>
              </a:rPr>
              <a:t>Z</a:t>
            </a:r>
            <a:r>
              <a:rPr lang="en-US" sz="1600" b="1" dirty="0" smtClean="0">
                <a:latin typeface="Century Gothic"/>
                <a:ea typeface="ＭＳ ゴシック"/>
                <a:cs typeface="Century Gothic"/>
              </a:rPr>
              <a:t>∨Y</a:t>
            </a:r>
            <a:endParaRPr lang="en-US" sz="1600" b="1" dirty="0">
              <a:latin typeface="Century Gothic"/>
              <a:cs typeface="Century Gothic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648185" y="4120246"/>
            <a:ext cx="1087247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Century Gothic"/>
                <a:cs typeface="Century Gothic"/>
              </a:rPr>
              <a:t>X</a:t>
            </a:r>
            <a:r>
              <a:rPr lang="en-US" sz="1600" b="1" dirty="0" smtClean="0">
                <a:latin typeface="Century Gothic"/>
                <a:ea typeface="ＭＳ ゴシック"/>
                <a:cs typeface="Century Gothic"/>
              </a:rPr>
              <a:t>∨Y∨Q</a:t>
            </a:r>
            <a:endParaRPr lang="en-US" sz="1600" b="1" dirty="0">
              <a:latin typeface="Century Gothic"/>
              <a:cs typeface="Century Gothic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954937" y="4147562"/>
            <a:ext cx="1073587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Century Gothic"/>
                <a:cs typeface="Century Gothic"/>
              </a:rPr>
              <a:t>X</a:t>
            </a:r>
            <a:r>
              <a:rPr lang="en-US" sz="1600" b="1" dirty="0" smtClean="0">
                <a:latin typeface="Century Gothic"/>
                <a:ea typeface="ＭＳ ゴシック"/>
                <a:cs typeface="Century Gothic"/>
              </a:rPr>
              <a:t>∨Z∨</a:t>
            </a:r>
            <a:r>
              <a:rPr lang="en-US" sz="1600" b="1" dirty="0">
                <a:latin typeface="Century Gothic"/>
                <a:ea typeface="ＭＳ ゴシック"/>
                <a:cs typeface="Century Gothic"/>
              </a:rPr>
              <a:t>Q</a:t>
            </a:r>
            <a:endParaRPr lang="en-US" sz="1600" b="1" dirty="0">
              <a:latin typeface="Century Gothic"/>
              <a:cs typeface="Century Gothic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648480" y="3795947"/>
            <a:ext cx="34262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entury Gothic"/>
                <a:cs typeface="Century Gothic"/>
              </a:rPr>
              <a:t>_</a:t>
            </a:r>
            <a:endParaRPr lang="en-US" sz="2400" b="1" dirty="0">
              <a:latin typeface="Century Gothic"/>
              <a:cs typeface="Century Gothic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880347" y="3784402"/>
            <a:ext cx="34262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entury Gothic"/>
                <a:cs typeface="Century Gothic"/>
              </a:rPr>
              <a:t>_</a:t>
            </a:r>
            <a:endParaRPr lang="en-US" sz="2400" b="1" dirty="0">
              <a:latin typeface="Century Gothic"/>
              <a:cs typeface="Century Gothic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954352" y="3824369"/>
            <a:ext cx="34262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entury Gothic"/>
                <a:cs typeface="Century Gothic"/>
              </a:rPr>
              <a:t>_</a:t>
            </a:r>
            <a:endParaRPr lang="en-US" sz="2400" b="1" dirty="0">
              <a:latin typeface="Century Gothic"/>
              <a:cs typeface="Century Gothic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8609584" y="3812824"/>
            <a:ext cx="34262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entury Gothic"/>
                <a:cs typeface="Century Gothic"/>
              </a:rPr>
              <a:t>_</a:t>
            </a:r>
            <a:endParaRPr lang="en-US" sz="2400" b="1" dirty="0">
              <a:latin typeface="Century Gothic"/>
              <a:cs typeface="Century Gothic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8278503" y="3808598"/>
            <a:ext cx="34262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entury Gothic"/>
                <a:cs typeface="Century Gothic"/>
              </a:rPr>
              <a:t>_</a:t>
            </a:r>
            <a:endParaRPr lang="en-US" sz="2400" b="1" dirty="0">
              <a:latin typeface="Century Gothic"/>
              <a:cs typeface="Century Gothic"/>
            </a:endParaRPr>
          </a:p>
        </p:txBody>
      </p:sp>
      <p:sp>
        <p:nvSpPr>
          <p:cNvPr id="41" name="Oval 40"/>
          <p:cNvSpPr/>
          <p:nvPr/>
        </p:nvSpPr>
        <p:spPr>
          <a:xfrm>
            <a:off x="4777917" y="4889578"/>
            <a:ext cx="521359" cy="526421"/>
          </a:xfrm>
          <a:prstGeom prst="ellipse">
            <a:avLst/>
          </a:prstGeom>
          <a:noFill/>
          <a:ln w="28575" cmpd="sng">
            <a:solidFill>
              <a:srgbClr val="7097D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4763847" y="4967641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Century Gothic"/>
                <a:cs typeface="Century Gothic"/>
              </a:rPr>
              <a:t>Z</a:t>
            </a:r>
            <a:r>
              <a:rPr lang="en-US" sz="1600" b="1" dirty="0">
                <a:latin typeface="Century Gothic"/>
                <a:cs typeface="Century Gothic"/>
              </a:rPr>
              <a:t>Q</a:t>
            </a:r>
            <a:r>
              <a:rPr lang="en-US" sz="1600" b="1" baseline="-25000" dirty="0" smtClean="0">
                <a:latin typeface="Century Gothic"/>
                <a:cs typeface="Century Gothic"/>
              </a:rPr>
              <a:t>FF</a:t>
            </a:r>
            <a:endParaRPr lang="en-US" sz="1600" b="1" baseline="-25000" dirty="0">
              <a:latin typeface="Century Gothic"/>
              <a:cs typeface="Century Gothic"/>
            </a:endParaRPr>
          </a:p>
        </p:txBody>
      </p:sp>
      <p:sp>
        <p:nvSpPr>
          <p:cNvPr id="44" name="Oval 43"/>
          <p:cNvSpPr/>
          <p:nvPr/>
        </p:nvSpPr>
        <p:spPr>
          <a:xfrm>
            <a:off x="5773135" y="4889578"/>
            <a:ext cx="521359" cy="526421"/>
          </a:xfrm>
          <a:prstGeom prst="ellipse">
            <a:avLst/>
          </a:prstGeom>
          <a:noFill/>
          <a:ln w="28575" cmpd="sng">
            <a:solidFill>
              <a:srgbClr val="7097D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5759065" y="4967641"/>
            <a:ext cx="5826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Century Gothic"/>
                <a:cs typeface="Century Gothic"/>
              </a:rPr>
              <a:t>Z</a:t>
            </a:r>
            <a:r>
              <a:rPr lang="en-US" sz="1600" b="1" dirty="0">
                <a:latin typeface="Century Gothic"/>
                <a:cs typeface="Century Gothic"/>
              </a:rPr>
              <a:t>Q</a:t>
            </a:r>
            <a:r>
              <a:rPr lang="en-US" sz="1600" b="1" baseline="-25000" dirty="0" smtClean="0">
                <a:latin typeface="Century Gothic"/>
                <a:cs typeface="Century Gothic"/>
              </a:rPr>
              <a:t>TF</a:t>
            </a:r>
            <a:endParaRPr lang="en-US" sz="1600" b="1" baseline="-25000" dirty="0">
              <a:latin typeface="Century Gothic"/>
              <a:cs typeface="Century Gothic"/>
            </a:endParaRPr>
          </a:p>
        </p:txBody>
      </p:sp>
      <p:sp>
        <p:nvSpPr>
          <p:cNvPr id="46" name="Oval 45"/>
          <p:cNvSpPr/>
          <p:nvPr/>
        </p:nvSpPr>
        <p:spPr>
          <a:xfrm>
            <a:off x="6789135" y="4889578"/>
            <a:ext cx="521359" cy="526421"/>
          </a:xfrm>
          <a:prstGeom prst="ellipse">
            <a:avLst/>
          </a:prstGeom>
          <a:noFill/>
          <a:ln w="28575" cmpd="sng">
            <a:solidFill>
              <a:srgbClr val="7097D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6775065" y="4967641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Century Gothic"/>
                <a:cs typeface="Century Gothic"/>
              </a:rPr>
              <a:t>Z</a:t>
            </a:r>
            <a:r>
              <a:rPr lang="en-US" sz="1600" b="1" dirty="0">
                <a:latin typeface="Century Gothic"/>
                <a:cs typeface="Century Gothic"/>
              </a:rPr>
              <a:t>Q</a:t>
            </a:r>
            <a:r>
              <a:rPr lang="en-US" sz="1600" b="1" baseline="-25000" dirty="0" smtClean="0">
                <a:latin typeface="Century Gothic"/>
                <a:cs typeface="Century Gothic"/>
              </a:rPr>
              <a:t>FT</a:t>
            </a:r>
            <a:endParaRPr lang="en-US" sz="1600" b="1" baseline="-25000" dirty="0">
              <a:latin typeface="Century Gothic"/>
              <a:cs typeface="Century Gothic"/>
            </a:endParaRPr>
          </a:p>
        </p:txBody>
      </p:sp>
      <p:sp>
        <p:nvSpPr>
          <p:cNvPr id="48" name="Oval 47"/>
          <p:cNvSpPr/>
          <p:nvPr/>
        </p:nvSpPr>
        <p:spPr>
          <a:xfrm>
            <a:off x="7862863" y="4889578"/>
            <a:ext cx="521359" cy="526421"/>
          </a:xfrm>
          <a:prstGeom prst="ellipse">
            <a:avLst/>
          </a:prstGeom>
          <a:noFill/>
          <a:ln w="28575" cmpd="sng">
            <a:solidFill>
              <a:srgbClr val="7097D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7848793" y="4967641"/>
            <a:ext cx="5822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Century Gothic"/>
                <a:cs typeface="Century Gothic"/>
              </a:rPr>
              <a:t>Z</a:t>
            </a:r>
            <a:r>
              <a:rPr lang="en-US" sz="1600" b="1" dirty="0">
                <a:latin typeface="Century Gothic"/>
                <a:cs typeface="Century Gothic"/>
              </a:rPr>
              <a:t>Q</a:t>
            </a:r>
            <a:r>
              <a:rPr lang="en-US" sz="1600" b="1" baseline="-25000" dirty="0" smtClean="0">
                <a:latin typeface="Century Gothic"/>
                <a:cs typeface="Century Gothic"/>
              </a:rPr>
              <a:t>TT</a:t>
            </a:r>
            <a:endParaRPr lang="en-US" sz="1600" b="1" baseline="-25000" dirty="0">
              <a:latin typeface="Century Gothic"/>
              <a:cs typeface="Century Gothic"/>
            </a:endParaRPr>
          </a:p>
        </p:txBody>
      </p:sp>
      <p:cxnSp>
        <p:nvCxnSpPr>
          <p:cNvPr id="50" name="Straight Connector 49"/>
          <p:cNvCxnSpPr>
            <a:stCxn id="14" idx="4"/>
            <a:endCxn id="22" idx="0"/>
          </p:cNvCxnSpPr>
          <p:nvPr/>
        </p:nvCxnSpPr>
        <p:spPr>
          <a:xfrm flipH="1">
            <a:off x="4647250" y="3694607"/>
            <a:ext cx="391347" cy="341797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16" idx="4"/>
          </p:cNvCxnSpPr>
          <p:nvPr/>
        </p:nvCxnSpPr>
        <p:spPr>
          <a:xfrm>
            <a:off x="6033815" y="3694607"/>
            <a:ext cx="2397189" cy="334891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16" idx="4"/>
            <a:endCxn id="25" idx="0"/>
          </p:cNvCxnSpPr>
          <p:nvPr/>
        </p:nvCxnSpPr>
        <p:spPr>
          <a:xfrm>
            <a:off x="6033815" y="3694607"/>
            <a:ext cx="1093599" cy="341797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18" idx="4"/>
            <a:endCxn id="37" idx="1"/>
          </p:cNvCxnSpPr>
          <p:nvPr/>
        </p:nvCxnSpPr>
        <p:spPr>
          <a:xfrm flipH="1">
            <a:off x="5880347" y="3694607"/>
            <a:ext cx="1169468" cy="320628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20" idx="4"/>
            <a:endCxn id="37" idx="1"/>
          </p:cNvCxnSpPr>
          <p:nvPr/>
        </p:nvCxnSpPr>
        <p:spPr>
          <a:xfrm flipH="1">
            <a:off x="5880347" y="3694607"/>
            <a:ext cx="2243196" cy="320628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22" idx="4"/>
            <a:endCxn id="46" idx="0"/>
          </p:cNvCxnSpPr>
          <p:nvPr/>
        </p:nvCxnSpPr>
        <p:spPr>
          <a:xfrm>
            <a:off x="4647250" y="4562825"/>
            <a:ext cx="2402565" cy="326753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26" idx="4"/>
            <a:endCxn id="48" idx="0"/>
          </p:cNvCxnSpPr>
          <p:nvPr/>
        </p:nvCxnSpPr>
        <p:spPr>
          <a:xfrm flipH="1">
            <a:off x="8123543" y="4555919"/>
            <a:ext cx="333713" cy="333659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24" idx="4"/>
            <a:endCxn id="46" idx="0"/>
          </p:cNvCxnSpPr>
          <p:nvPr/>
        </p:nvCxnSpPr>
        <p:spPr>
          <a:xfrm>
            <a:off x="5884928" y="4562825"/>
            <a:ext cx="1164887" cy="326753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stCxn id="41" idx="0"/>
            <a:endCxn id="22" idx="4"/>
          </p:cNvCxnSpPr>
          <p:nvPr/>
        </p:nvCxnSpPr>
        <p:spPr>
          <a:xfrm flipH="1" flipV="1">
            <a:off x="4647250" y="4562825"/>
            <a:ext cx="391347" cy="326753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stCxn id="24" idx="4"/>
            <a:endCxn id="41" idx="0"/>
          </p:cNvCxnSpPr>
          <p:nvPr/>
        </p:nvCxnSpPr>
        <p:spPr>
          <a:xfrm flipH="1">
            <a:off x="5038597" y="4562825"/>
            <a:ext cx="846331" cy="326753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25" idx="4"/>
            <a:endCxn id="44" idx="0"/>
          </p:cNvCxnSpPr>
          <p:nvPr/>
        </p:nvCxnSpPr>
        <p:spPr>
          <a:xfrm flipH="1">
            <a:off x="6033815" y="4562825"/>
            <a:ext cx="1093599" cy="326753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stCxn id="25" idx="4"/>
            <a:endCxn id="41" idx="0"/>
          </p:cNvCxnSpPr>
          <p:nvPr/>
        </p:nvCxnSpPr>
        <p:spPr>
          <a:xfrm flipH="1">
            <a:off x="5038597" y="4562825"/>
            <a:ext cx="2088817" cy="326753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>
            <a:stCxn id="20" idx="4"/>
          </p:cNvCxnSpPr>
          <p:nvPr/>
        </p:nvCxnSpPr>
        <p:spPr>
          <a:xfrm>
            <a:off x="8123543" y="3694607"/>
            <a:ext cx="307461" cy="320628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8" name="Group 87"/>
          <p:cNvGrpSpPr/>
          <p:nvPr/>
        </p:nvGrpSpPr>
        <p:grpSpPr>
          <a:xfrm>
            <a:off x="6333628" y="2563837"/>
            <a:ext cx="386045" cy="410618"/>
            <a:chOff x="6615325" y="4764425"/>
            <a:chExt cx="386045" cy="410618"/>
          </a:xfrm>
        </p:grpSpPr>
        <p:sp>
          <p:nvSpPr>
            <p:cNvPr id="89" name="Oval 88"/>
            <p:cNvSpPr/>
            <p:nvPr/>
          </p:nvSpPr>
          <p:spPr>
            <a:xfrm>
              <a:off x="6615325" y="4801813"/>
              <a:ext cx="375722" cy="373230"/>
            </a:xfrm>
            <a:prstGeom prst="ellipse">
              <a:avLst/>
            </a:prstGeom>
            <a:noFill/>
            <a:ln w="28575" cmpd="sng">
              <a:solidFill>
                <a:srgbClr val="7097D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6624344" y="4764425"/>
              <a:ext cx="37702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latin typeface="Century Gothic"/>
                  <a:cs typeface="Century Gothic"/>
                </a:rPr>
                <a:t>A</a:t>
              </a:r>
              <a:endParaRPr lang="en-US" sz="2000" b="1" dirty="0">
                <a:latin typeface="Century Gothic"/>
                <a:cs typeface="Century Gothic"/>
              </a:endParaRPr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6333628" y="5598683"/>
            <a:ext cx="375722" cy="400110"/>
            <a:chOff x="6615325" y="4775970"/>
            <a:chExt cx="375722" cy="400110"/>
          </a:xfrm>
        </p:grpSpPr>
        <p:sp>
          <p:nvSpPr>
            <p:cNvPr id="92" name="Oval 91"/>
            <p:cNvSpPr/>
            <p:nvPr/>
          </p:nvSpPr>
          <p:spPr>
            <a:xfrm>
              <a:off x="6615325" y="4801813"/>
              <a:ext cx="375722" cy="373230"/>
            </a:xfrm>
            <a:prstGeom prst="ellipse">
              <a:avLst/>
            </a:prstGeom>
            <a:noFill/>
            <a:ln w="28575" cmpd="sng">
              <a:solidFill>
                <a:srgbClr val="7097D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6635889" y="4775970"/>
              <a:ext cx="33344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latin typeface="Century Gothic"/>
                  <a:cs typeface="Century Gothic"/>
                </a:rPr>
                <a:t>B</a:t>
              </a:r>
            </a:p>
          </p:txBody>
        </p:sp>
      </p:grpSp>
      <p:cxnSp>
        <p:nvCxnSpPr>
          <p:cNvPr id="94" name="Straight Connector 93"/>
          <p:cNvCxnSpPr>
            <a:stCxn id="89" idx="3"/>
            <a:endCxn id="14" idx="0"/>
          </p:cNvCxnSpPr>
          <p:nvPr/>
        </p:nvCxnSpPr>
        <p:spPr>
          <a:xfrm flipH="1">
            <a:off x="5038597" y="2919797"/>
            <a:ext cx="1350054" cy="248389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stCxn id="89" idx="4"/>
            <a:endCxn id="16" idx="0"/>
          </p:cNvCxnSpPr>
          <p:nvPr/>
        </p:nvCxnSpPr>
        <p:spPr>
          <a:xfrm flipH="1">
            <a:off x="6033815" y="2974455"/>
            <a:ext cx="487674" cy="193731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>
            <a:stCxn id="89" idx="4"/>
            <a:endCxn id="18" idx="0"/>
          </p:cNvCxnSpPr>
          <p:nvPr/>
        </p:nvCxnSpPr>
        <p:spPr>
          <a:xfrm>
            <a:off x="6521489" y="2974455"/>
            <a:ext cx="528326" cy="193731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>
            <a:stCxn id="89" idx="5"/>
            <a:endCxn id="20" idx="0"/>
          </p:cNvCxnSpPr>
          <p:nvPr/>
        </p:nvCxnSpPr>
        <p:spPr>
          <a:xfrm>
            <a:off x="6654327" y="2919797"/>
            <a:ext cx="1469216" cy="248389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>
            <a:stCxn id="48" idx="4"/>
            <a:endCxn id="92" idx="7"/>
          </p:cNvCxnSpPr>
          <p:nvPr/>
        </p:nvCxnSpPr>
        <p:spPr>
          <a:xfrm flipH="1">
            <a:off x="6654327" y="5415999"/>
            <a:ext cx="1469216" cy="263185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>
            <a:stCxn id="46" idx="4"/>
            <a:endCxn id="92" idx="0"/>
          </p:cNvCxnSpPr>
          <p:nvPr/>
        </p:nvCxnSpPr>
        <p:spPr>
          <a:xfrm flipH="1">
            <a:off x="6521489" y="5415999"/>
            <a:ext cx="528326" cy="208527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>
            <a:stCxn id="44" idx="4"/>
            <a:endCxn id="92" idx="0"/>
          </p:cNvCxnSpPr>
          <p:nvPr/>
        </p:nvCxnSpPr>
        <p:spPr>
          <a:xfrm>
            <a:off x="6033815" y="5415999"/>
            <a:ext cx="487674" cy="208527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>
            <a:stCxn id="41" idx="4"/>
            <a:endCxn id="92" idx="1"/>
          </p:cNvCxnSpPr>
          <p:nvPr/>
        </p:nvCxnSpPr>
        <p:spPr>
          <a:xfrm>
            <a:off x="5038597" y="5415999"/>
            <a:ext cx="1350054" cy="263185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/>
          <p:nvPr/>
        </p:nvSpPr>
        <p:spPr>
          <a:xfrm>
            <a:off x="3518829" y="4088759"/>
            <a:ext cx="375722" cy="373230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2" name="TextBox 121"/>
          <p:cNvSpPr txBox="1"/>
          <p:nvPr/>
        </p:nvSpPr>
        <p:spPr>
          <a:xfrm>
            <a:off x="3565094" y="4045729"/>
            <a:ext cx="2744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Century Gothic"/>
                <a:cs typeface="Century Gothic"/>
              </a:rPr>
              <a:t>r</a:t>
            </a:r>
            <a:endParaRPr lang="en-US" sz="2000" b="1" dirty="0">
              <a:latin typeface="Century Gothic"/>
              <a:cs typeface="Century Gothic"/>
            </a:endParaRPr>
          </a:p>
        </p:txBody>
      </p:sp>
      <p:cxnSp>
        <p:nvCxnSpPr>
          <p:cNvPr id="123" name="Curved Connector 122"/>
          <p:cNvCxnSpPr>
            <a:stCxn id="18" idx="1"/>
            <a:endCxn id="121" idx="0"/>
          </p:cNvCxnSpPr>
          <p:nvPr/>
        </p:nvCxnSpPr>
        <p:spPr>
          <a:xfrm rot="16200000" flipH="1" flipV="1">
            <a:off x="4864348" y="2087621"/>
            <a:ext cx="843480" cy="3158796"/>
          </a:xfrm>
          <a:prstGeom prst="curvedConnector3">
            <a:avLst>
              <a:gd name="adj1" fmla="val -36242"/>
            </a:avLst>
          </a:prstGeom>
          <a:ln>
            <a:solidFill>
              <a:srgbClr val="FF66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>
            <a:stCxn id="14" idx="4"/>
            <a:endCxn id="121" idx="0"/>
          </p:cNvCxnSpPr>
          <p:nvPr/>
        </p:nvCxnSpPr>
        <p:spPr>
          <a:xfrm flipH="1">
            <a:off x="3706690" y="3694607"/>
            <a:ext cx="1331907" cy="394152"/>
          </a:xfrm>
          <a:prstGeom prst="line">
            <a:avLst/>
          </a:prstGeom>
          <a:ln>
            <a:solidFill>
              <a:srgbClr val="FF66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>
            <a:stCxn id="16" idx="3"/>
            <a:endCxn id="121" idx="7"/>
          </p:cNvCxnSpPr>
          <p:nvPr/>
        </p:nvCxnSpPr>
        <p:spPr>
          <a:xfrm flipH="1">
            <a:off x="3839528" y="3617514"/>
            <a:ext cx="2009958" cy="525903"/>
          </a:xfrm>
          <a:prstGeom prst="line">
            <a:avLst/>
          </a:prstGeom>
          <a:ln>
            <a:solidFill>
              <a:srgbClr val="FF66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8" name="TextBox 137"/>
          <p:cNvSpPr txBox="1"/>
          <p:nvPr/>
        </p:nvSpPr>
        <p:spPr>
          <a:xfrm>
            <a:off x="3813736" y="1822271"/>
            <a:ext cx="4937719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entury Gothic"/>
                <a:cs typeface="Century Gothic"/>
              </a:rPr>
              <a:t>(X</a:t>
            </a:r>
            <a:r>
              <a:rPr lang="en-US" b="1" dirty="0" smtClean="0">
                <a:latin typeface="Century Gothic"/>
                <a:ea typeface="ＭＳ ゴシック"/>
                <a:cs typeface="Century Gothic"/>
              </a:rPr>
              <a:t>∨Y∨Z)∧</a:t>
            </a:r>
            <a:r>
              <a:rPr lang="en-US" b="1" dirty="0" smtClean="0">
                <a:latin typeface="Century Gothic"/>
                <a:cs typeface="Century Gothic"/>
              </a:rPr>
              <a:t>(Z</a:t>
            </a:r>
            <a:r>
              <a:rPr lang="en-US" b="1" dirty="0" smtClean="0">
                <a:latin typeface="Century Gothic"/>
                <a:ea typeface="ＭＳ ゴシック"/>
                <a:cs typeface="Century Gothic"/>
              </a:rPr>
              <a:t>∨Y)∧</a:t>
            </a:r>
            <a:r>
              <a:rPr lang="en-US" b="1" dirty="0" smtClean="0">
                <a:latin typeface="Century Gothic"/>
                <a:cs typeface="Century Gothic"/>
              </a:rPr>
              <a:t>(</a:t>
            </a:r>
            <a:r>
              <a:rPr lang="en-US" b="1" dirty="0">
                <a:latin typeface="Century Gothic"/>
                <a:cs typeface="Century Gothic"/>
              </a:rPr>
              <a:t>X</a:t>
            </a:r>
            <a:r>
              <a:rPr lang="en-US" b="1" dirty="0">
                <a:latin typeface="Century Gothic"/>
                <a:ea typeface="ＭＳ ゴシック"/>
                <a:cs typeface="Century Gothic"/>
              </a:rPr>
              <a:t>∨Y</a:t>
            </a:r>
            <a:r>
              <a:rPr lang="en-US" b="1" dirty="0" smtClean="0">
                <a:latin typeface="Century Gothic"/>
                <a:ea typeface="ＭＳ ゴシック"/>
                <a:cs typeface="Century Gothic"/>
              </a:rPr>
              <a:t>∨Q)∧</a:t>
            </a:r>
            <a:r>
              <a:rPr lang="en-US" b="1" dirty="0" smtClean="0">
                <a:latin typeface="Century Gothic"/>
                <a:cs typeface="Century Gothic"/>
              </a:rPr>
              <a:t>(</a:t>
            </a:r>
            <a:r>
              <a:rPr lang="en-US" b="1" dirty="0">
                <a:latin typeface="Century Gothic"/>
                <a:cs typeface="Century Gothic"/>
              </a:rPr>
              <a:t>X</a:t>
            </a:r>
            <a:r>
              <a:rPr lang="en-US" b="1" dirty="0" smtClean="0">
                <a:latin typeface="Century Gothic"/>
                <a:ea typeface="ＭＳ ゴシック"/>
                <a:cs typeface="Century Gothic"/>
              </a:rPr>
              <a:t>∨Z∨Q)</a:t>
            </a:r>
            <a:endParaRPr lang="en-US" b="1" dirty="0">
              <a:latin typeface="Century Gothic"/>
              <a:cs typeface="Century Gothic"/>
            </a:endParaRPr>
          </a:p>
        </p:txBody>
      </p:sp>
      <p:sp>
        <p:nvSpPr>
          <p:cNvPr id="139" name="TextBox 138"/>
          <p:cNvSpPr txBox="1"/>
          <p:nvPr/>
        </p:nvSpPr>
        <p:spPr>
          <a:xfrm>
            <a:off x="7777661" y="1510623"/>
            <a:ext cx="34262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entury Gothic"/>
                <a:cs typeface="Century Gothic"/>
              </a:rPr>
              <a:t>_</a:t>
            </a:r>
            <a:endParaRPr lang="en-US" sz="2400" b="1" dirty="0">
              <a:latin typeface="Century Gothic"/>
              <a:cs typeface="Century Gothic"/>
            </a:endParaRPr>
          </a:p>
        </p:txBody>
      </p:sp>
      <p:sp>
        <p:nvSpPr>
          <p:cNvPr id="140" name="TextBox 139"/>
          <p:cNvSpPr txBox="1"/>
          <p:nvPr/>
        </p:nvSpPr>
        <p:spPr>
          <a:xfrm>
            <a:off x="5504998" y="1510623"/>
            <a:ext cx="34262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entury Gothic"/>
                <a:cs typeface="Century Gothic"/>
              </a:rPr>
              <a:t>_</a:t>
            </a:r>
            <a:endParaRPr lang="en-US" sz="2400" b="1" dirty="0">
              <a:latin typeface="Century Gothic"/>
              <a:cs typeface="Century Gothic"/>
            </a:endParaRPr>
          </a:p>
        </p:txBody>
      </p:sp>
      <p:sp>
        <p:nvSpPr>
          <p:cNvPr id="141" name="TextBox 140"/>
          <p:cNvSpPr txBox="1"/>
          <p:nvPr/>
        </p:nvSpPr>
        <p:spPr>
          <a:xfrm>
            <a:off x="7411945" y="1510623"/>
            <a:ext cx="34262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entury Gothic"/>
                <a:cs typeface="Century Gothic"/>
              </a:rPr>
              <a:t>_</a:t>
            </a:r>
            <a:endParaRPr lang="en-US" sz="2400" b="1" dirty="0">
              <a:latin typeface="Century Gothic"/>
              <a:cs typeface="Century Gothic"/>
            </a:endParaRPr>
          </a:p>
        </p:txBody>
      </p:sp>
      <p:sp>
        <p:nvSpPr>
          <p:cNvPr id="142" name="TextBox 141"/>
          <p:cNvSpPr txBox="1"/>
          <p:nvPr/>
        </p:nvSpPr>
        <p:spPr>
          <a:xfrm>
            <a:off x="8146893" y="1499078"/>
            <a:ext cx="34262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entury Gothic"/>
                <a:cs typeface="Century Gothic"/>
              </a:rPr>
              <a:t>_</a:t>
            </a:r>
            <a:endParaRPr lang="en-US" sz="2400" b="1" dirty="0">
              <a:latin typeface="Century Gothic"/>
              <a:cs typeface="Century Gothic"/>
            </a:endParaRPr>
          </a:p>
        </p:txBody>
      </p:sp>
      <p:sp>
        <p:nvSpPr>
          <p:cNvPr id="143" name="TextBox 142"/>
          <p:cNvSpPr txBox="1"/>
          <p:nvPr/>
        </p:nvSpPr>
        <p:spPr>
          <a:xfrm>
            <a:off x="6053911" y="1522168"/>
            <a:ext cx="34262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entury Gothic"/>
                <a:cs typeface="Century Gothic"/>
              </a:rPr>
              <a:t>_</a:t>
            </a:r>
            <a:endParaRPr lang="en-US" sz="2400" b="1" dirty="0">
              <a:latin typeface="Century Gothic"/>
              <a:cs typeface="Century Gothic"/>
            </a:endParaRPr>
          </a:p>
        </p:txBody>
      </p:sp>
      <p:cxnSp>
        <p:nvCxnSpPr>
          <p:cNvPr id="144" name="Curved Connector 143"/>
          <p:cNvCxnSpPr>
            <a:stCxn id="20" idx="0"/>
            <a:endCxn id="122" idx="0"/>
          </p:cNvCxnSpPr>
          <p:nvPr/>
        </p:nvCxnSpPr>
        <p:spPr>
          <a:xfrm rot="16200000" flipH="1" flipV="1">
            <a:off x="5474155" y="1396341"/>
            <a:ext cx="877543" cy="4421232"/>
          </a:xfrm>
          <a:prstGeom prst="curvedConnector3">
            <a:avLst>
              <a:gd name="adj1" fmla="val -76045"/>
            </a:avLst>
          </a:prstGeom>
          <a:ln>
            <a:solidFill>
              <a:srgbClr val="FF66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>
            <a:stCxn id="44" idx="1"/>
            <a:endCxn id="121" idx="5"/>
          </p:cNvCxnSpPr>
          <p:nvPr/>
        </p:nvCxnSpPr>
        <p:spPr>
          <a:xfrm flipH="1" flipV="1">
            <a:off x="3839528" y="4407331"/>
            <a:ext cx="2009958" cy="559340"/>
          </a:xfrm>
          <a:prstGeom prst="line">
            <a:avLst/>
          </a:prstGeom>
          <a:ln>
            <a:solidFill>
              <a:srgbClr val="FF66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/>
          <p:cNvCxnSpPr>
            <a:stCxn id="41" idx="0"/>
            <a:endCxn id="121" idx="4"/>
          </p:cNvCxnSpPr>
          <p:nvPr/>
        </p:nvCxnSpPr>
        <p:spPr>
          <a:xfrm flipH="1" flipV="1">
            <a:off x="3706690" y="4461989"/>
            <a:ext cx="1331907" cy="427589"/>
          </a:xfrm>
          <a:prstGeom prst="line">
            <a:avLst/>
          </a:prstGeom>
          <a:ln>
            <a:solidFill>
              <a:srgbClr val="FF66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4" name="Curved Connector 153"/>
          <p:cNvCxnSpPr>
            <a:stCxn id="46" idx="3"/>
            <a:endCxn id="121" idx="4"/>
          </p:cNvCxnSpPr>
          <p:nvPr/>
        </p:nvCxnSpPr>
        <p:spPr>
          <a:xfrm rot="5400000" flipH="1">
            <a:off x="4847629" y="3321050"/>
            <a:ext cx="876917" cy="3158796"/>
          </a:xfrm>
          <a:prstGeom prst="curvedConnector3">
            <a:avLst>
              <a:gd name="adj1" fmla="val -34860"/>
            </a:avLst>
          </a:prstGeom>
          <a:ln>
            <a:solidFill>
              <a:srgbClr val="FF66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7" name="Curved Connector 156"/>
          <p:cNvCxnSpPr>
            <a:stCxn id="48" idx="4"/>
            <a:endCxn id="122" idx="2"/>
          </p:cNvCxnSpPr>
          <p:nvPr/>
        </p:nvCxnSpPr>
        <p:spPr>
          <a:xfrm rot="5400000" flipH="1">
            <a:off x="5427847" y="2720303"/>
            <a:ext cx="970160" cy="4421232"/>
          </a:xfrm>
          <a:prstGeom prst="curvedConnector3">
            <a:avLst>
              <a:gd name="adj1" fmla="val -69975"/>
            </a:avLst>
          </a:prstGeom>
          <a:ln>
            <a:solidFill>
              <a:srgbClr val="FF66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/>
          <p:nvPr/>
        </p:nvCxnSpPr>
        <p:spPr>
          <a:xfrm flipH="1">
            <a:off x="8064103" y="6261542"/>
            <a:ext cx="722584" cy="1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2" name="TextBox 161"/>
          <p:cNvSpPr txBox="1"/>
          <p:nvPr/>
        </p:nvSpPr>
        <p:spPr>
          <a:xfrm>
            <a:off x="8285584" y="5859214"/>
            <a:ext cx="31394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entury Gothic"/>
                <a:cs typeface="Century Gothic"/>
              </a:rPr>
              <a:t>1</a:t>
            </a:r>
          </a:p>
        </p:txBody>
      </p:sp>
      <p:cxnSp>
        <p:nvCxnSpPr>
          <p:cNvPr id="163" name="Straight Connector 162"/>
          <p:cNvCxnSpPr/>
          <p:nvPr/>
        </p:nvCxnSpPr>
        <p:spPr>
          <a:xfrm flipH="1">
            <a:off x="3759233" y="6280201"/>
            <a:ext cx="722584" cy="1"/>
          </a:xfrm>
          <a:prstGeom prst="line">
            <a:avLst/>
          </a:prstGeom>
          <a:ln>
            <a:solidFill>
              <a:srgbClr val="FF66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4" name="TextBox 163"/>
          <p:cNvSpPr txBox="1"/>
          <p:nvPr/>
        </p:nvSpPr>
        <p:spPr>
          <a:xfrm>
            <a:off x="3969169" y="5877873"/>
            <a:ext cx="31394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entury Gothic"/>
                <a:cs typeface="Century Gothic"/>
              </a:rPr>
              <a:t>2</a:t>
            </a:r>
            <a:endParaRPr lang="en-US" b="1" dirty="0">
              <a:latin typeface="Century Gothic"/>
              <a:cs typeface="Century Gothic"/>
            </a:endParaRPr>
          </a:p>
        </p:txBody>
      </p:sp>
      <p:sp>
        <p:nvSpPr>
          <p:cNvPr id="165" name="Content Placeholder 2"/>
          <p:cNvSpPr txBox="1">
            <a:spLocks/>
          </p:cNvSpPr>
          <p:nvPr/>
        </p:nvSpPr>
        <p:spPr bwMode="auto">
          <a:xfrm>
            <a:off x="133157" y="1972356"/>
            <a:ext cx="3142106" cy="4026437"/>
          </a:xfrm>
          <a:prstGeom prst="rect">
            <a:avLst/>
          </a:prstGeom>
          <a:noFill/>
          <a:ln w="28575" cmpd="sng">
            <a:solidFill>
              <a:srgbClr val="1FFF17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000" dirty="0">
                <a:solidFill>
                  <a:srgbClr val="000000"/>
                </a:solidFill>
                <a:latin typeface="Century Gothic"/>
                <a:ea typeface="Wingdings"/>
                <a:cs typeface="Century Gothic"/>
                <a:sym typeface="Wingdings"/>
              </a:rPr>
              <a:t> </a:t>
            </a:r>
            <a:r>
              <a:rPr lang="en-US" sz="2000" dirty="0" err="1" smtClean="0">
                <a:solidFill>
                  <a:srgbClr val="000000"/>
                </a:solidFill>
                <a:latin typeface="Century Gothic"/>
                <a:ea typeface="Wingdings"/>
                <a:cs typeface="Century Gothic"/>
                <a:sym typeface="Wingdings"/>
              </a:rPr>
              <a:t>W.l.o.g</a:t>
            </a:r>
            <a:r>
              <a:rPr lang="en-US" sz="2000" dirty="0" smtClean="0">
                <a:solidFill>
                  <a:srgbClr val="000000"/>
                </a:solidFill>
                <a:latin typeface="Century Gothic"/>
                <a:ea typeface="Wingdings"/>
                <a:cs typeface="Century Gothic"/>
                <a:sym typeface="Wingdings"/>
              </a:rPr>
              <a:t>. </a:t>
            </a:r>
            <a:r>
              <a:rPr lang="en-US" sz="2000" b="1" dirty="0">
                <a:solidFill>
                  <a:srgbClr val="000000"/>
                </a:solidFill>
                <a:latin typeface="Century Gothic"/>
                <a:cs typeface="Century Gothic"/>
                <a:sym typeface="Symbol"/>
              </a:rPr>
              <a:t>O(n)</a:t>
            </a:r>
            <a:r>
              <a:rPr lang="en-US" sz="2000" dirty="0">
                <a:solidFill>
                  <a:srgbClr val="000000"/>
                </a:solidFill>
                <a:latin typeface="Century Gothic"/>
                <a:cs typeface="Century Gothic"/>
                <a:sym typeface="Symbol"/>
              </a:rPr>
              <a:t> </a:t>
            </a:r>
            <a:r>
              <a:rPr lang="en-US" sz="2000" b="1" dirty="0" smtClean="0">
                <a:solidFill>
                  <a:srgbClr val="000000"/>
                </a:solidFill>
                <a:latin typeface="Century Gothic"/>
                <a:cs typeface="Century Gothic"/>
                <a:sym typeface="Symbol"/>
              </a:rPr>
              <a:t>clauses</a:t>
            </a:r>
            <a:r>
              <a:rPr lang="en-US" sz="2000" dirty="0" smtClean="0">
                <a:solidFill>
                  <a:srgbClr val="000000"/>
                </a:solidFill>
                <a:latin typeface="Century Gothic"/>
                <a:cs typeface="Century Gothic"/>
                <a:sym typeface="Symbol"/>
              </a:rPr>
              <a:t>, thus </a:t>
            </a:r>
            <a:r>
              <a:rPr lang="en-US" sz="2000" b="1" dirty="0">
                <a:solidFill>
                  <a:srgbClr val="000000"/>
                </a:solidFill>
                <a:latin typeface="Century Gothic"/>
                <a:ea typeface="Wingdings"/>
                <a:cs typeface="Century Gothic"/>
                <a:sym typeface="Wingdings"/>
              </a:rPr>
              <a:t>O*((2</a:t>
            </a:r>
            <a:r>
              <a:rPr lang="en-US" sz="2000" b="1" baseline="30000" dirty="0">
                <a:solidFill>
                  <a:srgbClr val="000000"/>
                </a:solidFill>
                <a:latin typeface="Century Gothic" charset="0"/>
              </a:rPr>
              <a:t>n/2</a:t>
            </a:r>
            <a:r>
              <a:rPr lang="en-US" sz="2000" b="1" dirty="0" smtClean="0">
                <a:solidFill>
                  <a:srgbClr val="000000"/>
                </a:solidFill>
                <a:latin typeface="Century Gothic"/>
                <a:ea typeface="Wingdings"/>
                <a:cs typeface="Century Gothic"/>
                <a:sym typeface="Wingdings"/>
              </a:rPr>
              <a:t>)) edges</a:t>
            </a:r>
            <a:r>
              <a:rPr lang="en-US" sz="2000" dirty="0" smtClean="0">
                <a:solidFill>
                  <a:srgbClr val="000000"/>
                </a:solidFill>
                <a:latin typeface="Century Gothic"/>
                <a:ea typeface="Wingdings"/>
                <a:cs typeface="Century Gothic"/>
                <a:sym typeface="Wingdings"/>
              </a:rPr>
              <a:t> </a:t>
            </a:r>
          </a:p>
          <a:p>
            <a:pPr eaLnBrk="1" hangingPunct="1">
              <a:spcBef>
                <a:spcPct val="20000"/>
              </a:spcBef>
            </a:pPr>
            <a:r>
              <a:rPr lang="en-US" sz="2000" dirty="0" smtClean="0">
                <a:solidFill>
                  <a:srgbClr val="000000"/>
                </a:solidFill>
                <a:latin typeface="Century Gothic"/>
                <a:ea typeface="Wingdings"/>
                <a:cs typeface="Century Gothic"/>
                <a:sym typeface="Wingdings"/>
              </a:rPr>
              <a:t> By contradiction, we compute BC(r) in time </a:t>
            </a:r>
            <a:r>
              <a:rPr lang="en-US" sz="2000" b="1" dirty="0" smtClean="0">
                <a:solidFill>
                  <a:srgbClr val="000000"/>
                </a:solidFill>
                <a:latin typeface="Century Gothic"/>
                <a:ea typeface="Wingdings"/>
                <a:cs typeface="Century Gothic"/>
                <a:sym typeface="Wingdings"/>
              </a:rPr>
              <a:t>O*((2</a:t>
            </a:r>
            <a:r>
              <a:rPr lang="en-US" sz="2000" b="1" baseline="30000" dirty="0" smtClean="0">
                <a:solidFill>
                  <a:srgbClr val="000000"/>
                </a:solidFill>
                <a:latin typeface="Century Gothic" charset="0"/>
              </a:rPr>
              <a:t>n/2</a:t>
            </a:r>
            <a:r>
              <a:rPr lang="en-US" sz="2000" b="1" dirty="0" smtClean="0">
                <a:solidFill>
                  <a:srgbClr val="000000"/>
                </a:solidFill>
                <a:latin typeface="Century Gothic"/>
                <a:ea typeface="Wingdings"/>
                <a:cs typeface="Century Gothic"/>
                <a:sym typeface="Wingdings"/>
              </a:rPr>
              <a:t>)</a:t>
            </a:r>
            <a:r>
              <a:rPr lang="en-US" sz="2000" b="1" baseline="30000" dirty="0" smtClean="0">
                <a:solidFill>
                  <a:srgbClr val="000000"/>
                </a:solidFill>
                <a:latin typeface="Century Gothic" charset="0"/>
              </a:rPr>
              <a:t>2</a:t>
            </a:r>
            <a:r>
              <a:rPr lang="en-US" sz="2000" b="1" baseline="30000" dirty="0">
                <a:solidFill>
                  <a:srgbClr val="000000"/>
                </a:solidFill>
                <a:latin typeface="Century Gothic" charset="0"/>
              </a:rPr>
              <a:t>-</a:t>
            </a:r>
            <a:r>
              <a:rPr lang="en-US" sz="2000" b="1" baseline="30000" dirty="0">
                <a:solidFill>
                  <a:srgbClr val="000000"/>
                </a:solidFill>
                <a:latin typeface="Century Gothic"/>
                <a:ea typeface="Lucida Grande"/>
                <a:cs typeface="Century Gothic"/>
              </a:rPr>
              <a:t>ε</a:t>
            </a:r>
            <a:r>
              <a:rPr lang="en-US" sz="2000" b="1" dirty="0" smtClean="0">
                <a:solidFill>
                  <a:srgbClr val="000000"/>
                </a:solidFill>
                <a:latin typeface="Century Gothic"/>
                <a:ea typeface="Wingdings"/>
                <a:cs typeface="Century Gothic"/>
                <a:sym typeface="Wingdings"/>
              </a:rPr>
              <a:t>)</a:t>
            </a:r>
          </a:p>
          <a:p>
            <a:pPr eaLnBrk="1" hangingPunct="1">
              <a:spcBef>
                <a:spcPct val="20000"/>
              </a:spcBef>
            </a:pPr>
            <a:r>
              <a:rPr lang="en-US" sz="2000" dirty="0" smtClean="0">
                <a:solidFill>
                  <a:srgbClr val="000000"/>
                </a:solidFill>
                <a:latin typeface="Century Gothic"/>
                <a:ea typeface="Wingdings"/>
                <a:cs typeface="Century Gothic"/>
                <a:sym typeface="Wingdings"/>
              </a:rPr>
              <a:t> BC(r)&gt;0 </a:t>
            </a:r>
            <a:r>
              <a:rPr lang="en-US" sz="2000" dirty="0" err="1" smtClean="0">
                <a:solidFill>
                  <a:srgbClr val="000000"/>
                </a:solidFill>
                <a:latin typeface="Century Gothic"/>
                <a:ea typeface="Wingdings"/>
                <a:cs typeface="Century Gothic"/>
                <a:sym typeface="Wingdings"/>
              </a:rPr>
              <a:t>iff</a:t>
            </a:r>
            <a:r>
              <a:rPr lang="en-US" sz="2000" dirty="0" smtClean="0">
                <a:solidFill>
                  <a:srgbClr val="000000"/>
                </a:solidFill>
                <a:latin typeface="Century Gothic"/>
                <a:ea typeface="Wingdings"/>
                <a:cs typeface="Century Gothic"/>
                <a:sym typeface="Wingdings"/>
              </a:rPr>
              <a:t> there exists an assignment v of XY and w of ZQ such that no clause c is adjacent to v and w</a:t>
            </a:r>
          </a:p>
          <a:p>
            <a:pPr eaLnBrk="1" hangingPunct="1">
              <a:spcBef>
                <a:spcPct val="20000"/>
              </a:spcBef>
            </a:pPr>
            <a:r>
              <a:rPr lang="en-US" sz="2000" dirty="0">
                <a:solidFill>
                  <a:srgbClr val="000000"/>
                </a:solidFill>
                <a:latin typeface="Century Gothic"/>
                <a:ea typeface="Wingdings"/>
                <a:cs typeface="Century Gothic"/>
                <a:sym typeface="Wingdings"/>
              </a:rPr>
              <a:t> </a:t>
            </a:r>
            <a:r>
              <a:rPr lang="en-US" sz="2000" dirty="0" smtClean="0">
                <a:solidFill>
                  <a:srgbClr val="000000"/>
                </a:solidFill>
                <a:latin typeface="Century Gothic"/>
                <a:ea typeface="Wingdings"/>
                <a:cs typeface="Century Gothic"/>
                <a:sym typeface="Wingdings"/>
              </a:rPr>
              <a:t>This implies that v and w satisfy the formula</a:t>
            </a:r>
            <a:endParaRPr lang="en-US" sz="2000" dirty="0" smtClean="0">
              <a:solidFill>
                <a:srgbClr val="000000"/>
              </a:solidFill>
              <a:latin typeface="Century Gothic" charset="0"/>
            </a:endParaRPr>
          </a:p>
        </p:txBody>
      </p:sp>
      <p:cxnSp>
        <p:nvCxnSpPr>
          <p:cNvPr id="167" name="Straight Connector 166"/>
          <p:cNvCxnSpPr/>
          <p:nvPr/>
        </p:nvCxnSpPr>
        <p:spPr>
          <a:xfrm flipH="1">
            <a:off x="3692089" y="3694607"/>
            <a:ext cx="1331907" cy="394152"/>
          </a:xfrm>
          <a:prstGeom prst="line">
            <a:avLst/>
          </a:prstGeom>
          <a:ln w="57150" cmpd="sng">
            <a:solidFill>
              <a:srgbClr val="FF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8" name="Curved Connector 167"/>
          <p:cNvCxnSpPr/>
          <p:nvPr/>
        </p:nvCxnSpPr>
        <p:spPr>
          <a:xfrm rot="5400000" flipH="1">
            <a:off x="5413246" y="2720303"/>
            <a:ext cx="970160" cy="4421232"/>
          </a:xfrm>
          <a:prstGeom prst="curvedConnector3">
            <a:avLst>
              <a:gd name="adj1" fmla="val -69975"/>
            </a:avLst>
          </a:prstGeom>
          <a:ln w="57150" cmpd="sng">
            <a:solidFill>
              <a:srgbClr val="FF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6" name="Content Placeholder 2"/>
          <p:cNvSpPr txBox="1">
            <a:spLocks/>
          </p:cNvSpPr>
          <p:nvPr/>
        </p:nvSpPr>
        <p:spPr bwMode="auto">
          <a:xfrm>
            <a:off x="151772" y="874910"/>
            <a:ext cx="8819053" cy="475907"/>
          </a:xfrm>
          <a:prstGeom prst="rect">
            <a:avLst/>
          </a:prstGeom>
          <a:noFill/>
          <a:ln w="28575" cmpd="sng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n-US" sz="2000" b="1" dirty="0" err="1" smtClean="0">
                <a:solidFill>
                  <a:srgbClr val="FF0000"/>
                </a:solidFill>
                <a:latin typeface="Century Gothic" charset="0"/>
              </a:rPr>
              <a:t>Thr</a:t>
            </a:r>
            <a:r>
              <a:rPr lang="en-US" sz="2000" b="1" dirty="0" smtClean="0">
                <a:solidFill>
                  <a:srgbClr val="FF0000"/>
                </a:solidFill>
                <a:latin typeface="Century Gothic" charset="0"/>
              </a:rPr>
              <a:t>:</a:t>
            </a:r>
            <a:r>
              <a:rPr lang="en-US" sz="2000" dirty="0" smtClean="0">
                <a:solidFill>
                  <a:srgbClr val="7F7F7F"/>
                </a:solidFill>
                <a:latin typeface="Century Gothic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An </a:t>
            </a:r>
            <a:r>
              <a:rPr lang="en-US" sz="2000" b="1" dirty="0" smtClean="0">
                <a:solidFill>
                  <a:srgbClr val="000000"/>
                </a:solidFill>
                <a:latin typeface="Century Gothic" charset="0"/>
              </a:rPr>
              <a:t>O(m</a:t>
            </a:r>
            <a:r>
              <a:rPr lang="en-US" sz="2000" b="1" baseline="30000" dirty="0" smtClean="0">
                <a:solidFill>
                  <a:srgbClr val="000000"/>
                </a:solidFill>
                <a:latin typeface="Century Gothic" charset="0"/>
              </a:rPr>
              <a:t>2</a:t>
            </a:r>
            <a:r>
              <a:rPr lang="en-US" sz="2000" b="1" baseline="30000" dirty="0">
                <a:solidFill>
                  <a:srgbClr val="000000"/>
                </a:solidFill>
                <a:latin typeface="Century Gothic" charset="0"/>
              </a:rPr>
              <a:t>-</a:t>
            </a:r>
            <a:r>
              <a:rPr lang="en-US" sz="2000" b="1" baseline="30000" dirty="0">
                <a:solidFill>
                  <a:srgbClr val="000000"/>
                </a:solidFill>
                <a:latin typeface="Century Gothic"/>
                <a:ea typeface="Lucida Grande"/>
                <a:cs typeface="Century Gothic"/>
              </a:rPr>
              <a:t>ε</a:t>
            </a:r>
            <a:r>
              <a:rPr lang="en-US" sz="2000" b="1" dirty="0" smtClean="0">
                <a:solidFill>
                  <a:srgbClr val="000000"/>
                </a:solidFill>
                <a:latin typeface="Century Gothic" charset="0"/>
              </a:rPr>
              <a:t>)</a:t>
            </a: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 time algorithm for </a:t>
            </a:r>
            <a:r>
              <a:rPr lang="en-US" sz="2000" b="1" dirty="0" smtClean="0">
                <a:solidFill>
                  <a:srgbClr val="000000"/>
                </a:solidFill>
                <a:latin typeface="Century Gothic" charset="0"/>
              </a:rPr>
              <a:t>Positive BC</a:t>
            </a: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 would contradict SETH</a:t>
            </a:r>
            <a:endParaRPr lang="en-US" sz="2000" b="1" dirty="0">
              <a:solidFill>
                <a:srgbClr val="000000"/>
              </a:solidFill>
              <a:latin typeface="Century 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9264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0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3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7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0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3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6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1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4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9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2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5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8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1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4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7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0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3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6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1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>
                      <p:stCondLst>
                        <p:cond delay="indefinite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6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9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/>
      <p:bldP spid="16" grpId="0" animBg="1"/>
      <p:bldP spid="17" grpId="0"/>
      <p:bldP spid="18" grpId="0" animBg="1"/>
      <p:bldP spid="19" grpId="0"/>
      <p:bldP spid="20" grpId="0" animBg="1"/>
      <p:bldP spid="21" grpId="0"/>
      <p:bldP spid="22" grpId="0" animBg="1"/>
      <p:bldP spid="23" grpId="0"/>
      <p:bldP spid="24" grpId="0" animBg="1"/>
      <p:bldP spid="25" grpId="0" animBg="1"/>
      <p:bldP spid="26" grpId="0" animBg="1"/>
      <p:bldP spid="27" grpId="0"/>
      <p:bldP spid="28" grpId="0"/>
      <p:bldP spid="30" grpId="0"/>
      <p:bldP spid="35" grpId="0"/>
      <p:bldP spid="37" grpId="0"/>
      <p:bldP spid="38" grpId="0"/>
      <p:bldP spid="39" grpId="0"/>
      <p:bldP spid="40" grpId="0"/>
      <p:bldP spid="41" grpId="0" animBg="1"/>
      <p:bldP spid="42" grpId="0"/>
      <p:bldP spid="44" grpId="0" animBg="1"/>
      <p:bldP spid="45" grpId="0"/>
      <p:bldP spid="46" grpId="0" animBg="1"/>
      <p:bldP spid="47" grpId="0"/>
      <p:bldP spid="48" grpId="0" animBg="1"/>
      <p:bldP spid="49" grpId="0"/>
      <p:bldP spid="121" grpId="0" animBg="1"/>
      <p:bldP spid="122" grpId="0"/>
      <p:bldP spid="138" grpId="0"/>
      <p:bldP spid="139" grpId="0"/>
      <p:bldP spid="140" grpId="0"/>
      <p:bldP spid="141" grpId="0"/>
      <p:bldP spid="142" grpId="0"/>
      <p:bldP spid="143" grpId="0"/>
      <p:bldP spid="162" grpId="0"/>
      <p:bldP spid="164" grpId="0"/>
      <p:bldP spid="16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0" y="2436080"/>
            <a:ext cx="9144000" cy="161636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+mj-ea"/>
                <a:cs typeface="+mj-cs"/>
              </a:rPr>
              <a:t>Other </a:t>
            </a:r>
            <a:r>
              <a:rPr lang="en-US" dirty="0" err="1" smtClean="0">
                <a:ea typeface="+mj-ea"/>
                <a:cs typeface="+mj-cs"/>
              </a:rPr>
              <a:t>Subcubic</a:t>
            </a:r>
            <a:r>
              <a:rPr lang="en-US" dirty="0" smtClean="0">
                <a:ea typeface="+mj-ea"/>
                <a:cs typeface="+mj-cs"/>
              </a:rPr>
              <a:t> </a:t>
            </a:r>
            <a:br>
              <a:rPr lang="en-US" dirty="0" smtClean="0">
                <a:ea typeface="+mj-ea"/>
                <a:cs typeface="+mj-cs"/>
              </a:rPr>
            </a:br>
            <a:r>
              <a:rPr lang="en-US" dirty="0" smtClean="0">
                <a:ea typeface="+mj-ea"/>
                <a:cs typeface="+mj-cs"/>
              </a:rPr>
              <a:t>Reductions</a:t>
            </a:r>
            <a:endParaRPr lang="en-US" dirty="0"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471431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1"/>
          <p:cNvSpPr>
            <a:spLocks noGrp="1"/>
          </p:cNvSpPr>
          <p:nvPr>
            <p:ph type="title"/>
          </p:nvPr>
        </p:nvSpPr>
        <p:spPr>
          <a:xfrm>
            <a:off x="0" y="8363"/>
            <a:ext cx="9144000" cy="71688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800" dirty="0" smtClean="0">
                <a:ea typeface="+mj-ea"/>
                <a:cs typeface="+mj-cs"/>
              </a:rPr>
              <a:t>Graph Centrality Measures</a:t>
            </a:r>
            <a:endParaRPr lang="en-US" sz="4800" dirty="0">
              <a:ea typeface="+mj-ea"/>
              <a:cs typeface="+mj-cs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147892" y="874161"/>
            <a:ext cx="4774870" cy="1622410"/>
          </a:xfrm>
          <a:prstGeom prst="rect">
            <a:avLst/>
          </a:prstGeom>
          <a:noFill/>
          <a:ln w="28575" cmpd="sng">
            <a:solidFill>
              <a:srgbClr val="1FFF17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We are given a directed</a:t>
            </a:r>
            <a:r>
              <a:rPr lang="en-US" sz="2000" dirty="0">
                <a:solidFill>
                  <a:srgbClr val="000000"/>
                </a:solidFill>
                <a:latin typeface="Century Gothic" charset="0"/>
              </a:rPr>
              <a:t>/</a:t>
            </a: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undirected </a:t>
            </a:r>
          </a:p>
          <a:p>
            <a:pPr eaLnBrk="1" hangingPunct="1">
              <a:spcBef>
                <a:spcPct val="20000"/>
              </a:spcBef>
            </a:pPr>
            <a:r>
              <a:rPr lang="en-US" sz="2000" b="1" dirty="0" smtClean="0">
                <a:solidFill>
                  <a:srgbClr val="000000"/>
                </a:solidFill>
                <a:latin typeface="Century Gothic" charset="0"/>
              </a:rPr>
              <a:t>n</a:t>
            </a: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-node </a:t>
            </a:r>
            <a:r>
              <a:rPr lang="en-US" sz="2000" b="1" dirty="0" smtClean="0">
                <a:solidFill>
                  <a:srgbClr val="000000"/>
                </a:solidFill>
                <a:latin typeface="Century Gothic" charset="0"/>
              </a:rPr>
              <a:t>m</a:t>
            </a: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-edge graph G=(V,E), </a:t>
            </a:r>
          </a:p>
          <a:p>
            <a:pPr eaLnBrk="1" hangingPunct="1">
              <a:spcBef>
                <a:spcPct val="20000"/>
              </a:spcBef>
            </a:pP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with non-negative integer </a:t>
            </a:r>
          </a:p>
          <a:p>
            <a:pPr eaLnBrk="1" hangingPunct="1">
              <a:spcBef>
                <a:spcPct val="20000"/>
              </a:spcBef>
            </a:pP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edge weights </a:t>
            </a:r>
            <a:r>
              <a:rPr lang="en-US" sz="2000" dirty="0" err="1" smtClean="0">
                <a:solidFill>
                  <a:srgbClr val="000000"/>
                </a:solidFill>
                <a:latin typeface="Century Gothic" charset="0"/>
              </a:rPr>
              <a:t>w:E</a:t>
            </a:r>
            <a:r>
              <a:rPr lang="en-US" sz="2000" dirty="0" smtClean="0">
                <a:latin typeface="Century Gothic"/>
                <a:cs typeface="Century Gothic"/>
                <a:sym typeface="Symbol"/>
              </a:rPr>
              <a:t>{0,1,...,</a:t>
            </a:r>
            <a:r>
              <a:rPr lang="en-US" sz="2000" b="1" dirty="0" smtClean="0">
                <a:latin typeface="Century Gothic"/>
                <a:cs typeface="Century Gothic"/>
                <a:sym typeface="Symbol"/>
              </a:rPr>
              <a:t>M</a:t>
            </a:r>
            <a:r>
              <a:rPr lang="en-US" sz="2000" dirty="0" smtClean="0">
                <a:latin typeface="Century Gothic"/>
                <a:cs typeface="Century Gothic"/>
                <a:sym typeface="Symbol"/>
              </a:rPr>
              <a:t>}</a:t>
            </a:r>
          </a:p>
        </p:txBody>
      </p:sp>
      <p:sp>
        <p:nvSpPr>
          <p:cNvPr id="166" name="Content Placeholder 2"/>
          <p:cNvSpPr txBox="1">
            <a:spLocks/>
          </p:cNvSpPr>
          <p:nvPr/>
        </p:nvSpPr>
        <p:spPr bwMode="auto">
          <a:xfrm>
            <a:off x="147892" y="2787464"/>
            <a:ext cx="4774870" cy="840631"/>
          </a:xfrm>
          <a:prstGeom prst="rect">
            <a:avLst/>
          </a:prstGeom>
          <a:noFill/>
          <a:ln w="28575" cmpd="sng">
            <a:solidFill>
              <a:srgbClr val="BC0EF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n-US" sz="2000" b="1" dirty="0" err="1" smtClean="0">
                <a:solidFill>
                  <a:srgbClr val="BC0EF3"/>
                </a:solidFill>
                <a:latin typeface="Century Gothic" charset="0"/>
              </a:rPr>
              <a:t>Prb</a:t>
            </a:r>
            <a:r>
              <a:rPr lang="en-US" sz="2000" b="1" dirty="0" smtClean="0">
                <a:solidFill>
                  <a:srgbClr val="BC0EF3"/>
                </a:solidFill>
                <a:latin typeface="Century Gothic" charset="0"/>
              </a:rPr>
              <a:t>:</a:t>
            </a:r>
            <a:r>
              <a:rPr lang="en-US" sz="2000" dirty="0" smtClean="0">
                <a:solidFill>
                  <a:srgbClr val="7F7F7F"/>
                </a:solidFill>
                <a:latin typeface="Century Gothic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Century Gothic"/>
                <a:cs typeface="Century Gothic"/>
                <a:sym typeface="Symbol"/>
              </a:rPr>
              <a:t>How “</a:t>
            </a:r>
            <a:r>
              <a:rPr lang="en-US" sz="2000" b="1" dirty="0">
                <a:solidFill>
                  <a:srgbClr val="000000"/>
                </a:solidFill>
                <a:latin typeface="Century Gothic"/>
                <a:cs typeface="Century Gothic"/>
                <a:sym typeface="Symbol"/>
              </a:rPr>
              <a:t>central</a:t>
            </a:r>
            <a:r>
              <a:rPr lang="en-US" sz="2000" dirty="0">
                <a:solidFill>
                  <a:srgbClr val="000000"/>
                </a:solidFill>
                <a:latin typeface="Century Gothic"/>
                <a:cs typeface="Century Gothic"/>
                <a:sym typeface="Symbol"/>
              </a:rPr>
              <a:t>” / “</a:t>
            </a:r>
            <a:r>
              <a:rPr lang="en-US" sz="2000" b="1" dirty="0">
                <a:solidFill>
                  <a:srgbClr val="000000"/>
                </a:solidFill>
                <a:latin typeface="Century Gothic"/>
                <a:cs typeface="Century Gothic"/>
                <a:sym typeface="Symbol"/>
              </a:rPr>
              <a:t>important</a:t>
            </a:r>
            <a:r>
              <a:rPr lang="en-US" sz="2000" dirty="0">
                <a:solidFill>
                  <a:srgbClr val="000000"/>
                </a:solidFill>
                <a:latin typeface="Century Gothic"/>
                <a:cs typeface="Century Gothic"/>
                <a:sym typeface="Symbol"/>
              </a:rPr>
              <a:t>” is some node v in G?</a:t>
            </a:r>
            <a:endParaRPr lang="en-US" sz="2000" b="1" dirty="0">
              <a:solidFill>
                <a:srgbClr val="000000"/>
              </a:solidFill>
              <a:latin typeface="Century Gothic" charset="0"/>
            </a:endParaRPr>
          </a:p>
        </p:txBody>
      </p:sp>
      <p:sp>
        <p:nvSpPr>
          <p:cNvPr id="180" name="Content Placeholder 2"/>
          <p:cNvSpPr txBox="1">
            <a:spLocks/>
          </p:cNvSpPr>
          <p:nvPr/>
        </p:nvSpPr>
        <p:spPr bwMode="auto">
          <a:xfrm>
            <a:off x="147892" y="3840753"/>
            <a:ext cx="8875156" cy="2243150"/>
          </a:xfrm>
          <a:prstGeom prst="rect">
            <a:avLst/>
          </a:prstGeom>
          <a:noFill/>
          <a:ln w="28575" cmpd="sng">
            <a:solidFill>
              <a:srgbClr val="1FFF17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000" b="1" dirty="0" smtClean="0">
                <a:solidFill>
                  <a:srgbClr val="1FFF17"/>
                </a:solidFill>
                <a:latin typeface="Century Gothic" charset="0"/>
              </a:rPr>
              <a:t>Rem:</a:t>
            </a:r>
            <a:r>
              <a:rPr lang="en-US" sz="2000" dirty="0" smtClean="0">
                <a:solidFill>
                  <a:srgbClr val="7F7F7F"/>
                </a:solidFill>
                <a:latin typeface="Century Gothic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Measuring the importance of nodes is a crucial goal in the analysis/management of networks, and in particular of:</a:t>
            </a:r>
          </a:p>
          <a:p>
            <a:pPr marL="342900" indent="-342900" eaLnBrk="1" hangingPunct="1">
              <a:spcBef>
                <a:spcPct val="20000"/>
              </a:spcBef>
              <a:buFont typeface="Arial"/>
              <a:buChar char="•"/>
            </a:pPr>
            <a:r>
              <a:rPr lang="en-US" sz="2000" b="1" dirty="0" smtClean="0">
                <a:solidFill>
                  <a:srgbClr val="000000"/>
                </a:solidFill>
                <a:latin typeface="Century Gothic" charset="0"/>
              </a:rPr>
              <a:t>Social networks </a:t>
            </a: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(recommendation networks, terrorist networks...)</a:t>
            </a:r>
          </a:p>
          <a:p>
            <a:pPr marL="342900" indent="-342900" eaLnBrk="1" hangingPunct="1">
              <a:spcBef>
                <a:spcPct val="20000"/>
              </a:spcBef>
              <a:buFont typeface="Arial"/>
              <a:buChar char="•"/>
            </a:pPr>
            <a:r>
              <a:rPr lang="en-US" sz="2000" b="1" dirty="0" smtClean="0">
                <a:solidFill>
                  <a:srgbClr val="000000"/>
                </a:solidFill>
                <a:latin typeface="Century Gothic" charset="0"/>
              </a:rPr>
              <a:t>Biological systems </a:t>
            </a: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(protein networks, sexual networks...)</a:t>
            </a:r>
          </a:p>
          <a:p>
            <a:pPr marL="342900" indent="-342900" eaLnBrk="1" hangingPunct="1">
              <a:spcBef>
                <a:spcPct val="20000"/>
              </a:spcBef>
              <a:buFont typeface="Arial"/>
              <a:buChar char="•"/>
            </a:pPr>
            <a:r>
              <a:rPr lang="en-US" sz="2000" b="1" dirty="0" smtClean="0">
                <a:solidFill>
                  <a:srgbClr val="000000"/>
                </a:solidFill>
                <a:latin typeface="Century Gothic" charset="0"/>
              </a:rPr>
              <a:t>Computer networks </a:t>
            </a: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(Internet, peer-to-peer networks...)</a:t>
            </a:r>
          </a:p>
          <a:p>
            <a:pPr marL="342900" indent="-342900" eaLnBrk="1" hangingPunct="1">
              <a:spcBef>
                <a:spcPct val="20000"/>
              </a:spcBef>
              <a:buFont typeface="Arial"/>
              <a:buChar char="•"/>
            </a:pPr>
            <a:r>
              <a:rPr lang="en-US" sz="2000" b="1" dirty="0" smtClean="0">
                <a:solidFill>
                  <a:srgbClr val="000000"/>
                </a:solidFill>
                <a:latin typeface="Century Gothic" charset="0"/>
              </a:rPr>
              <a:t>Transportation networks </a:t>
            </a: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(public transportation, road networks...)</a:t>
            </a:r>
            <a:r>
              <a:rPr lang="en-US" sz="2000" b="1" dirty="0" smtClean="0">
                <a:solidFill>
                  <a:srgbClr val="000000"/>
                </a:solidFill>
                <a:latin typeface="Century Gothic" charset="0"/>
              </a:rPr>
              <a:t> </a:t>
            </a:r>
            <a:endParaRPr lang="en-US" sz="2000" b="1" dirty="0">
              <a:solidFill>
                <a:srgbClr val="000000"/>
              </a:solidFill>
              <a:latin typeface="Century Gothic" charset="0"/>
            </a:endParaRPr>
          </a:p>
        </p:txBody>
      </p:sp>
      <p:cxnSp>
        <p:nvCxnSpPr>
          <p:cNvPr id="181" name="Straight Connector 180"/>
          <p:cNvCxnSpPr/>
          <p:nvPr/>
        </p:nvCxnSpPr>
        <p:spPr>
          <a:xfrm flipV="1">
            <a:off x="6044324" y="2981871"/>
            <a:ext cx="2011282" cy="1883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2" name="TextBox 181"/>
          <p:cNvSpPr txBox="1"/>
          <p:nvPr/>
        </p:nvSpPr>
        <p:spPr>
          <a:xfrm>
            <a:off x="6898742" y="2582689"/>
            <a:ext cx="31394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entury Gothic"/>
                <a:cs typeface="Century Gothic"/>
              </a:rPr>
              <a:t>3</a:t>
            </a:r>
          </a:p>
        </p:txBody>
      </p:sp>
      <p:sp>
        <p:nvSpPr>
          <p:cNvPr id="183" name="Freeform 182"/>
          <p:cNvSpPr/>
          <p:nvPr/>
        </p:nvSpPr>
        <p:spPr>
          <a:xfrm>
            <a:off x="5902906" y="3170369"/>
            <a:ext cx="2307620" cy="364386"/>
          </a:xfrm>
          <a:custGeom>
            <a:avLst/>
            <a:gdLst>
              <a:gd name="connsiteX0" fmla="*/ 0 w 1037167"/>
              <a:gd name="connsiteY0" fmla="*/ 0 h 201095"/>
              <a:gd name="connsiteX1" fmla="*/ 529167 w 1037167"/>
              <a:gd name="connsiteY1" fmla="*/ 201083 h 201095"/>
              <a:gd name="connsiteX2" fmla="*/ 1037167 w 1037167"/>
              <a:gd name="connsiteY2" fmla="*/ 10583 h 201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37167" h="201095">
                <a:moveTo>
                  <a:pt x="0" y="0"/>
                </a:moveTo>
                <a:cubicBezTo>
                  <a:pt x="178153" y="99659"/>
                  <a:pt x="356306" y="199319"/>
                  <a:pt x="529167" y="201083"/>
                </a:cubicBezTo>
                <a:cubicBezTo>
                  <a:pt x="702028" y="202847"/>
                  <a:pt x="1037167" y="10583"/>
                  <a:pt x="1037167" y="10583"/>
                </a:cubicBezTo>
              </a:path>
            </a:pathLst>
          </a:custGeom>
          <a:ln>
            <a:solidFill>
              <a:schemeClr val="tx2">
                <a:lumMod val="60000"/>
                <a:lumOff val="40000"/>
              </a:schemeClr>
            </a:solidFill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4" name="Group 183"/>
          <p:cNvGrpSpPr/>
          <p:nvPr/>
        </p:nvGrpSpPr>
        <p:grpSpPr>
          <a:xfrm>
            <a:off x="6901268" y="856147"/>
            <a:ext cx="375722" cy="433708"/>
            <a:chOff x="6615325" y="4741335"/>
            <a:chExt cx="375722" cy="433708"/>
          </a:xfrm>
        </p:grpSpPr>
        <p:sp>
          <p:nvSpPr>
            <p:cNvPr id="185" name="Oval 184"/>
            <p:cNvSpPr/>
            <p:nvPr/>
          </p:nvSpPr>
          <p:spPr>
            <a:xfrm>
              <a:off x="6615325" y="4801813"/>
              <a:ext cx="375722" cy="373230"/>
            </a:xfrm>
            <a:prstGeom prst="ellipse">
              <a:avLst/>
            </a:prstGeom>
            <a:noFill/>
            <a:ln w="28575" cmpd="sng">
              <a:solidFill>
                <a:srgbClr val="7097D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86" name="TextBox 185"/>
            <p:cNvSpPr txBox="1"/>
            <p:nvPr/>
          </p:nvSpPr>
          <p:spPr>
            <a:xfrm>
              <a:off x="6670524" y="4741335"/>
              <a:ext cx="263601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b="1" dirty="0">
                  <a:latin typeface="Century Gothic"/>
                  <a:cs typeface="Century Gothic"/>
                </a:rPr>
                <a:t>f</a:t>
              </a:r>
            </a:p>
          </p:txBody>
        </p:sp>
      </p:grpSp>
      <p:grpSp>
        <p:nvGrpSpPr>
          <p:cNvPr id="187" name="Group 186"/>
          <p:cNvGrpSpPr/>
          <p:nvPr/>
        </p:nvGrpSpPr>
        <p:grpSpPr>
          <a:xfrm>
            <a:off x="8055606" y="1570633"/>
            <a:ext cx="382165" cy="447819"/>
            <a:chOff x="6615325" y="4727224"/>
            <a:chExt cx="382165" cy="447819"/>
          </a:xfrm>
        </p:grpSpPr>
        <p:sp>
          <p:nvSpPr>
            <p:cNvPr id="188" name="Oval 187"/>
            <p:cNvSpPr/>
            <p:nvPr/>
          </p:nvSpPr>
          <p:spPr>
            <a:xfrm>
              <a:off x="6615325" y="4801813"/>
              <a:ext cx="375722" cy="373230"/>
            </a:xfrm>
            <a:prstGeom prst="ellipse">
              <a:avLst/>
            </a:prstGeom>
            <a:noFill/>
            <a:ln w="28575" cmpd="sng">
              <a:solidFill>
                <a:srgbClr val="7097D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89" name="TextBox 188"/>
            <p:cNvSpPr txBox="1"/>
            <p:nvPr/>
          </p:nvSpPr>
          <p:spPr>
            <a:xfrm>
              <a:off x="6632223" y="4727224"/>
              <a:ext cx="365267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b="1" dirty="0">
                  <a:latin typeface="Century Gothic"/>
                  <a:cs typeface="Century Gothic"/>
                </a:rPr>
                <a:t>e</a:t>
              </a:r>
            </a:p>
          </p:txBody>
        </p:sp>
      </p:grpSp>
      <p:grpSp>
        <p:nvGrpSpPr>
          <p:cNvPr id="190" name="Group 189"/>
          <p:cNvGrpSpPr/>
          <p:nvPr/>
        </p:nvGrpSpPr>
        <p:grpSpPr>
          <a:xfrm>
            <a:off x="5653521" y="1597131"/>
            <a:ext cx="375722" cy="430887"/>
            <a:chOff x="6615325" y="4753430"/>
            <a:chExt cx="375722" cy="430887"/>
          </a:xfrm>
        </p:grpSpPr>
        <p:sp>
          <p:nvSpPr>
            <p:cNvPr id="191" name="Oval 190"/>
            <p:cNvSpPr/>
            <p:nvPr/>
          </p:nvSpPr>
          <p:spPr>
            <a:xfrm>
              <a:off x="6615325" y="4801813"/>
              <a:ext cx="375722" cy="373230"/>
            </a:xfrm>
            <a:prstGeom prst="ellipse">
              <a:avLst/>
            </a:prstGeom>
            <a:noFill/>
            <a:ln w="28575" cmpd="sng">
              <a:solidFill>
                <a:srgbClr val="7097D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92" name="TextBox 191"/>
            <p:cNvSpPr txBox="1"/>
            <p:nvPr/>
          </p:nvSpPr>
          <p:spPr>
            <a:xfrm>
              <a:off x="6618112" y="4753430"/>
              <a:ext cx="370915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b="1" dirty="0">
                  <a:latin typeface="Century Gothic"/>
                  <a:cs typeface="Century Gothic"/>
                </a:rPr>
                <a:t>d</a:t>
              </a:r>
            </a:p>
          </p:txBody>
        </p:sp>
      </p:grpSp>
      <p:grpSp>
        <p:nvGrpSpPr>
          <p:cNvPr id="193" name="Group 192"/>
          <p:cNvGrpSpPr/>
          <p:nvPr/>
        </p:nvGrpSpPr>
        <p:grpSpPr>
          <a:xfrm>
            <a:off x="6892240" y="2089299"/>
            <a:ext cx="380998" cy="461930"/>
            <a:chOff x="6610049" y="4713113"/>
            <a:chExt cx="380998" cy="461930"/>
          </a:xfrm>
        </p:grpSpPr>
        <p:sp>
          <p:nvSpPr>
            <p:cNvPr id="194" name="Oval 193"/>
            <p:cNvSpPr/>
            <p:nvPr/>
          </p:nvSpPr>
          <p:spPr>
            <a:xfrm>
              <a:off x="6615325" y="4801813"/>
              <a:ext cx="375722" cy="373230"/>
            </a:xfrm>
            <a:prstGeom prst="ellipse">
              <a:avLst/>
            </a:prstGeom>
            <a:noFill/>
            <a:ln w="28575" cmpd="sng">
              <a:solidFill>
                <a:srgbClr val="7097D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95" name="TextBox 194"/>
            <p:cNvSpPr txBox="1"/>
            <p:nvPr/>
          </p:nvSpPr>
          <p:spPr>
            <a:xfrm>
              <a:off x="6610049" y="4713113"/>
              <a:ext cx="370915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b="1" dirty="0">
                  <a:latin typeface="Century Gothic"/>
                  <a:cs typeface="Century Gothic"/>
                </a:rPr>
                <a:t>a</a:t>
              </a:r>
            </a:p>
          </p:txBody>
        </p:sp>
      </p:grpSp>
      <p:sp>
        <p:nvSpPr>
          <p:cNvPr id="196" name="Oval 195"/>
          <p:cNvSpPr/>
          <p:nvPr/>
        </p:nvSpPr>
        <p:spPr>
          <a:xfrm>
            <a:off x="5668602" y="2797139"/>
            <a:ext cx="375722" cy="373230"/>
          </a:xfrm>
          <a:prstGeom prst="ellipse">
            <a:avLst/>
          </a:prstGeom>
          <a:noFill/>
          <a:ln w="28575" cmpd="sng">
            <a:solidFill>
              <a:srgbClr val="7097D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7" name="TextBox 196"/>
          <p:cNvSpPr txBox="1"/>
          <p:nvPr/>
        </p:nvSpPr>
        <p:spPr>
          <a:xfrm>
            <a:off x="5699611" y="2748756"/>
            <a:ext cx="37091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>
                <a:latin typeface="Century Gothic"/>
                <a:cs typeface="Century Gothic"/>
              </a:rPr>
              <a:t>b</a:t>
            </a:r>
          </a:p>
        </p:txBody>
      </p:sp>
      <p:grpSp>
        <p:nvGrpSpPr>
          <p:cNvPr id="198" name="Group 197"/>
          <p:cNvGrpSpPr/>
          <p:nvPr/>
        </p:nvGrpSpPr>
        <p:grpSpPr>
          <a:xfrm>
            <a:off x="8055606" y="2730746"/>
            <a:ext cx="384181" cy="437740"/>
            <a:chOff x="6615325" y="4737303"/>
            <a:chExt cx="384181" cy="437740"/>
          </a:xfrm>
        </p:grpSpPr>
        <p:sp>
          <p:nvSpPr>
            <p:cNvPr id="199" name="Oval 198"/>
            <p:cNvSpPr/>
            <p:nvPr/>
          </p:nvSpPr>
          <p:spPr>
            <a:xfrm>
              <a:off x="6615325" y="4801813"/>
              <a:ext cx="375722" cy="373230"/>
            </a:xfrm>
            <a:prstGeom prst="ellipse">
              <a:avLst/>
            </a:prstGeom>
            <a:noFill/>
            <a:ln w="28575" cmpd="sng">
              <a:solidFill>
                <a:srgbClr val="7097D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00" name="TextBox 199"/>
            <p:cNvSpPr txBox="1"/>
            <p:nvPr/>
          </p:nvSpPr>
          <p:spPr>
            <a:xfrm>
              <a:off x="6634239" y="4737303"/>
              <a:ext cx="365267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b="1" dirty="0" smtClean="0">
                  <a:latin typeface="Century Gothic"/>
                  <a:cs typeface="Century Gothic"/>
                </a:rPr>
                <a:t>c</a:t>
              </a:r>
              <a:endParaRPr lang="en-US" sz="2200" b="1" dirty="0">
                <a:latin typeface="Century Gothic"/>
                <a:cs typeface="Century Gothic"/>
              </a:endParaRPr>
            </a:p>
          </p:txBody>
        </p:sp>
      </p:grpSp>
      <p:sp>
        <p:nvSpPr>
          <p:cNvPr id="201" name="TextBox 200"/>
          <p:cNvSpPr txBox="1"/>
          <p:nvPr/>
        </p:nvSpPr>
        <p:spPr>
          <a:xfrm>
            <a:off x="6907065" y="3144154"/>
            <a:ext cx="31394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entury Gothic"/>
                <a:cs typeface="Century Gothic"/>
              </a:rPr>
              <a:t>1</a:t>
            </a:r>
            <a:endParaRPr lang="en-US" b="1" dirty="0">
              <a:latin typeface="Century Gothic"/>
              <a:cs typeface="Century Gothic"/>
            </a:endParaRPr>
          </a:p>
        </p:txBody>
      </p:sp>
      <p:cxnSp>
        <p:nvCxnSpPr>
          <p:cNvPr id="202" name="Straight Connector 201"/>
          <p:cNvCxnSpPr>
            <a:endCxn id="194" idx="3"/>
          </p:cNvCxnSpPr>
          <p:nvPr/>
        </p:nvCxnSpPr>
        <p:spPr>
          <a:xfrm flipV="1">
            <a:off x="5936366" y="2496571"/>
            <a:ext cx="1016173" cy="352978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3" name="TextBox 202"/>
          <p:cNvSpPr txBox="1"/>
          <p:nvPr/>
        </p:nvSpPr>
        <p:spPr>
          <a:xfrm>
            <a:off x="5948461" y="2382377"/>
            <a:ext cx="31394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entury Gothic"/>
                <a:cs typeface="Century Gothic"/>
              </a:rPr>
              <a:t>2</a:t>
            </a:r>
            <a:endParaRPr lang="en-US" b="1" dirty="0">
              <a:latin typeface="Century Gothic"/>
              <a:cs typeface="Century Gothic"/>
            </a:endParaRPr>
          </a:p>
        </p:txBody>
      </p:sp>
      <p:cxnSp>
        <p:nvCxnSpPr>
          <p:cNvPr id="204" name="Straight Connector 203"/>
          <p:cNvCxnSpPr>
            <a:stCxn id="194" idx="5"/>
            <a:endCxn id="199" idx="1"/>
          </p:cNvCxnSpPr>
          <p:nvPr/>
        </p:nvCxnSpPr>
        <p:spPr>
          <a:xfrm>
            <a:off x="7230310" y="2496571"/>
            <a:ext cx="892414" cy="353343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5" name="TextBox 204"/>
          <p:cNvSpPr txBox="1"/>
          <p:nvPr/>
        </p:nvSpPr>
        <p:spPr>
          <a:xfrm>
            <a:off x="7687543" y="2348107"/>
            <a:ext cx="31394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entury Gothic"/>
                <a:cs typeface="Century Gothic"/>
              </a:rPr>
              <a:t>4</a:t>
            </a:r>
            <a:endParaRPr lang="en-US" b="1" dirty="0">
              <a:latin typeface="Century Gothic"/>
              <a:cs typeface="Century Gothic"/>
            </a:endParaRPr>
          </a:p>
        </p:txBody>
      </p:sp>
      <p:cxnSp>
        <p:nvCxnSpPr>
          <p:cNvPr id="206" name="Straight Connector 205"/>
          <p:cNvCxnSpPr/>
          <p:nvPr/>
        </p:nvCxnSpPr>
        <p:spPr>
          <a:xfrm>
            <a:off x="5962125" y="1964086"/>
            <a:ext cx="978319" cy="268571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7" name="TextBox 206"/>
          <p:cNvSpPr txBox="1"/>
          <p:nvPr/>
        </p:nvSpPr>
        <p:spPr>
          <a:xfrm>
            <a:off x="5950477" y="1947893"/>
            <a:ext cx="31394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entury Gothic"/>
                <a:cs typeface="Century Gothic"/>
              </a:rPr>
              <a:t>3</a:t>
            </a:r>
          </a:p>
        </p:txBody>
      </p:sp>
      <p:cxnSp>
        <p:nvCxnSpPr>
          <p:cNvPr id="208" name="Straight Connector 207"/>
          <p:cNvCxnSpPr>
            <a:stCxn id="194" idx="7"/>
            <a:endCxn id="188" idx="3"/>
          </p:cNvCxnSpPr>
          <p:nvPr/>
        </p:nvCxnSpPr>
        <p:spPr>
          <a:xfrm flipV="1">
            <a:off x="7218215" y="1963794"/>
            <a:ext cx="892414" cy="268863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9" name="TextBox 208"/>
          <p:cNvSpPr txBox="1"/>
          <p:nvPr/>
        </p:nvSpPr>
        <p:spPr>
          <a:xfrm>
            <a:off x="7701654" y="1958523"/>
            <a:ext cx="31394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entury Gothic"/>
                <a:cs typeface="Century Gothic"/>
              </a:rPr>
              <a:t>2</a:t>
            </a:r>
            <a:endParaRPr lang="en-US" b="1" dirty="0">
              <a:latin typeface="Century Gothic"/>
              <a:cs typeface="Century Gothic"/>
            </a:endParaRPr>
          </a:p>
        </p:txBody>
      </p:sp>
      <p:cxnSp>
        <p:nvCxnSpPr>
          <p:cNvPr id="210" name="Straight Connector 209"/>
          <p:cNvCxnSpPr>
            <a:stCxn id="191" idx="6"/>
            <a:endCxn id="188" idx="2"/>
          </p:cNvCxnSpPr>
          <p:nvPr/>
        </p:nvCxnSpPr>
        <p:spPr>
          <a:xfrm flipV="1">
            <a:off x="6041338" y="1831837"/>
            <a:ext cx="2026363" cy="292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1" name="TextBox 210"/>
          <p:cNvSpPr txBox="1"/>
          <p:nvPr/>
        </p:nvSpPr>
        <p:spPr>
          <a:xfrm>
            <a:off x="6889561" y="1441754"/>
            <a:ext cx="31394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entury Gothic"/>
                <a:cs typeface="Century Gothic"/>
              </a:rPr>
              <a:t>4</a:t>
            </a:r>
            <a:endParaRPr lang="en-US" b="1" dirty="0">
              <a:latin typeface="Century Gothic"/>
              <a:cs typeface="Century Gothic"/>
            </a:endParaRPr>
          </a:p>
        </p:txBody>
      </p:sp>
      <p:cxnSp>
        <p:nvCxnSpPr>
          <p:cNvPr id="212" name="Straight Connector 211"/>
          <p:cNvCxnSpPr>
            <a:endCxn id="185" idx="5"/>
          </p:cNvCxnSpPr>
          <p:nvPr/>
        </p:nvCxnSpPr>
        <p:spPr>
          <a:xfrm flipH="1" flipV="1">
            <a:off x="7221967" y="1235197"/>
            <a:ext cx="888662" cy="464975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3" name="TextBox 212"/>
          <p:cNvSpPr txBox="1"/>
          <p:nvPr/>
        </p:nvSpPr>
        <p:spPr>
          <a:xfrm>
            <a:off x="7598854" y="1099214"/>
            <a:ext cx="31394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entury Gothic"/>
                <a:cs typeface="Century Gothic"/>
              </a:rPr>
              <a:t>0</a:t>
            </a:r>
          </a:p>
        </p:txBody>
      </p:sp>
      <p:cxnSp>
        <p:nvCxnSpPr>
          <p:cNvPr id="214" name="Straight Connector 213"/>
          <p:cNvCxnSpPr>
            <a:stCxn id="185" idx="3"/>
            <a:endCxn id="191" idx="7"/>
          </p:cNvCxnSpPr>
          <p:nvPr/>
        </p:nvCxnSpPr>
        <p:spPr>
          <a:xfrm flipH="1">
            <a:off x="5986316" y="1235197"/>
            <a:ext cx="982071" cy="464975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5" name="TextBox 214"/>
          <p:cNvSpPr txBox="1"/>
          <p:nvPr/>
        </p:nvSpPr>
        <p:spPr>
          <a:xfrm>
            <a:off x="6243424" y="1088453"/>
            <a:ext cx="31394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entury Gothic"/>
                <a:cs typeface="Century Gothic"/>
              </a:rPr>
              <a:t>1</a:t>
            </a:r>
            <a:endParaRPr lang="en-US" b="1" dirty="0">
              <a:latin typeface="Century Gothic"/>
              <a:cs typeface="Century Gothic"/>
            </a:endParaRPr>
          </a:p>
        </p:txBody>
      </p:sp>
      <p:cxnSp>
        <p:nvCxnSpPr>
          <p:cNvPr id="216" name="Straight Connector 215"/>
          <p:cNvCxnSpPr>
            <a:stCxn id="191" idx="4"/>
            <a:endCxn id="196" idx="0"/>
          </p:cNvCxnSpPr>
          <p:nvPr/>
        </p:nvCxnSpPr>
        <p:spPr>
          <a:xfrm>
            <a:off x="5841382" y="2018744"/>
            <a:ext cx="15081" cy="778395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7" name="TextBox 216"/>
          <p:cNvSpPr txBox="1"/>
          <p:nvPr/>
        </p:nvSpPr>
        <p:spPr>
          <a:xfrm>
            <a:off x="5568304" y="2145870"/>
            <a:ext cx="31394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entury Gothic"/>
                <a:cs typeface="Century Gothic"/>
              </a:rPr>
              <a:t>1</a:t>
            </a:r>
            <a:endParaRPr lang="en-US" b="1" dirty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116080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" grpId="0" animBg="1"/>
      <p:bldP spid="180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1"/>
          <p:cNvSpPr>
            <a:spLocks noGrp="1"/>
          </p:cNvSpPr>
          <p:nvPr>
            <p:ph type="title"/>
          </p:nvPr>
        </p:nvSpPr>
        <p:spPr>
          <a:xfrm>
            <a:off x="0" y="8363"/>
            <a:ext cx="9144000" cy="71688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800" dirty="0" smtClean="0">
                <a:ea typeface="+mj-ea"/>
                <a:cs typeface="+mj-cs"/>
              </a:rPr>
              <a:t>Other </a:t>
            </a:r>
            <a:r>
              <a:rPr lang="en-US" sz="4800" dirty="0" err="1" smtClean="0">
                <a:ea typeface="+mj-ea"/>
                <a:cs typeface="+mj-cs"/>
              </a:rPr>
              <a:t>Subcubic</a:t>
            </a:r>
            <a:r>
              <a:rPr lang="en-US" sz="4800" dirty="0" smtClean="0">
                <a:ea typeface="+mj-ea"/>
                <a:cs typeface="+mj-cs"/>
              </a:rPr>
              <a:t> Reductions</a:t>
            </a:r>
            <a:endParaRPr lang="en-US" sz="4800" dirty="0">
              <a:ea typeface="+mj-ea"/>
              <a:cs typeface="+mj-cs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2154961" y="935379"/>
            <a:ext cx="1993698" cy="810381"/>
            <a:chOff x="1731636" y="1753809"/>
            <a:chExt cx="1993698" cy="810381"/>
          </a:xfrm>
          <a:effectLst/>
        </p:grpSpPr>
        <p:sp>
          <p:nvSpPr>
            <p:cNvPr id="67" name="Oval 66"/>
            <p:cNvSpPr/>
            <p:nvPr/>
          </p:nvSpPr>
          <p:spPr>
            <a:xfrm>
              <a:off x="1731636" y="1753809"/>
              <a:ext cx="1993698" cy="810381"/>
            </a:xfrm>
            <a:prstGeom prst="ellipse">
              <a:avLst/>
            </a:prstGeom>
            <a:solidFill>
              <a:srgbClr val="1BF9FF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2239236" y="1922121"/>
              <a:ext cx="94544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rgbClr val="000000"/>
                  </a:solidFill>
                  <a:latin typeface="Century Gothic"/>
                  <a:cs typeface="Century Gothic"/>
                </a:rPr>
                <a:t>APSP</a:t>
              </a:r>
              <a:endParaRPr lang="en-US" sz="2400" dirty="0">
                <a:solidFill>
                  <a:srgbClr val="000000"/>
                </a:solidFill>
                <a:latin typeface="Century Gothic"/>
                <a:cs typeface="Century Gothic"/>
              </a:endParaRP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4742261" y="935379"/>
            <a:ext cx="1993698" cy="810381"/>
            <a:chOff x="4318936" y="1753809"/>
            <a:chExt cx="1993698" cy="810381"/>
          </a:xfrm>
          <a:effectLst/>
        </p:grpSpPr>
        <p:sp>
          <p:nvSpPr>
            <p:cNvPr id="69" name="Oval 68"/>
            <p:cNvSpPr/>
            <p:nvPr/>
          </p:nvSpPr>
          <p:spPr>
            <a:xfrm>
              <a:off x="4318936" y="1753809"/>
              <a:ext cx="1993698" cy="810381"/>
            </a:xfrm>
            <a:prstGeom prst="ellipse">
              <a:avLst/>
            </a:prstGeom>
            <a:solidFill>
              <a:srgbClr val="1BF9FF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4535714" y="1920077"/>
              <a:ext cx="173563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rgbClr val="000000"/>
                  </a:solidFill>
                  <a:latin typeface="Century Gothic"/>
                  <a:cs typeface="Century Gothic"/>
                </a:rPr>
                <a:t>Diameter</a:t>
              </a:r>
              <a:endParaRPr lang="en-US" sz="2400" dirty="0">
                <a:solidFill>
                  <a:srgbClr val="000000"/>
                </a:solidFill>
                <a:latin typeface="Century Gothic"/>
                <a:cs typeface="Century Gothic"/>
              </a:endParaRPr>
            </a:p>
          </p:txBody>
        </p:sp>
      </p:grpSp>
      <p:sp>
        <p:nvSpPr>
          <p:cNvPr id="71" name="Freeform 70"/>
          <p:cNvSpPr/>
          <p:nvPr/>
        </p:nvSpPr>
        <p:spPr>
          <a:xfrm>
            <a:off x="3797906" y="1651628"/>
            <a:ext cx="1307214" cy="188263"/>
          </a:xfrm>
          <a:custGeom>
            <a:avLst/>
            <a:gdLst>
              <a:gd name="connsiteX0" fmla="*/ 0 w 1037167"/>
              <a:gd name="connsiteY0" fmla="*/ 0 h 201095"/>
              <a:gd name="connsiteX1" fmla="*/ 529167 w 1037167"/>
              <a:gd name="connsiteY1" fmla="*/ 201083 h 201095"/>
              <a:gd name="connsiteX2" fmla="*/ 1037167 w 1037167"/>
              <a:gd name="connsiteY2" fmla="*/ 10583 h 201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37167" h="201095">
                <a:moveTo>
                  <a:pt x="0" y="0"/>
                </a:moveTo>
                <a:cubicBezTo>
                  <a:pt x="178153" y="99659"/>
                  <a:pt x="356306" y="199319"/>
                  <a:pt x="529167" y="201083"/>
                </a:cubicBezTo>
                <a:cubicBezTo>
                  <a:pt x="702028" y="202847"/>
                  <a:pt x="1037167" y="10583"/>
                  <a:pt x="1037167" y="10583"/>
                </a:cubicBezTo>
              </a:path>
            </a:pathLst>
          </a:custGeom>
          <a:ln>
            <a:solidFill>
              <a:srgbClr val="FF0000"/>
            </a:solidFill>
            <a:prstDash val="dash"/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76" name="Oval 75"/>
          <p:cNvSpPr/>
          <p:nvPr/>
        </p:nvSpPr>
        <p:spPr>
          <a:xfrm>
            <a:off x="1310512" y="2237853"/>
            <a:ext cx="1993698" cy="810381"/>
          </a:xfrm>
          <a:prstGeom prst="ellipse">
            <a:avLst/>
          </a:prstGeom>
          <a:solidFill>
            <a:srgbClr val="FFFD29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Freeform 80"/>
          <p:cNvSpPr/>
          <p:nvPr/>
        </p:nvSpPr>
        <p:spPr>
          <a:xfrm rot="17704265">
            <a:off x="2910056" y="2038953"/>
            <a:ext cx="761625" cy="51117"/>
          </a:xfrm>
          <a:custGeom>
            <a:avLst/>
            <a:gdLst>
              <a:gd name="connsiteX0" fmla="*/ 0 w 1037167"/>
              <a:gd name="connsiteY0" fmla="*/ 0 h 201095"/>
              <a:gd name="connsiteX1" fmla="*/ 529167 w 1037167"/>
              <a:gd name="connsiteY1" fmla="*/ 201083 h 201095"/>
              <a:gd name="connsiteX2" fmla="*/ 1037167 w 1037167"/>
              <a:gd name="connsiteY2" fmla="*/ 10583 h 201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37167" h="201095">
                <a:moveTo>
                  <a:pt x="0" y="0"/>
                </a:moveTo>
                <a:cubicBezTo>
                  <a:pt x="178153" y="99659"/>
                  <a:pt x="356306" y="199319"/>
                  <a:pt x="529167" y="201083"/>
                </a:cubicBezTo>
                <a:cubicBezTo>
                  <a:pt x="702028" y="202847"/>
                  <a:pt x="1037167" y="10583"/>
                  <a:pt x="1037167" y="10583"/>
                </a:cubicBezTo>
              </a:path>
            </a:pathLst>
          </a:custGeom>
          <a:ln>
            <a:solidFill>
              <a:srgbClr val="FF0000"/>
            </a:solidFill>
            <a:prstDash val="dash"/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83" name="Freeform 82"/>
          <p:cNvSpPr/>
          <p:nvPr/>
        </p:nvSpPr>
        <p:spPr>
          <a:xfrm rot="7073622">
            <a:off x="1787186" y="1894353"/>
            <a:ext cx="761625" cy="51117"/>
          </a:xfrm>
          <a:custGeom>
            <a:avLst/>
            <a:gdLst>
              <a:gd name="connsiteX0" fmla="*/ 0 w 1037167"/>
              <a:gd name="connsiteY0" fmla="*/ 0 h 201095"/>
              <a:gd name="connsiteX1" fmla="*/ 529167 w 1037167"/>
              <a:gd name="connsiteY1" fmla="*/ 201083 h 201095"/>
              <a:gd name="connsiteX2" fmla="*/ 1037167 w 1037167"/>
              <a:gd name="connsiteY2" fmla="*/ 10583 h 201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37167" h="201095">
                <a:moveTo>
                  <a:pt x="0" y="0"/>
                </a:moveTo>
                <a:cubicBezTo>
                  <a:pt x="178153" y="99659"/>
                  <a:pt x="356306" y="199319"/>
                  <a:pt x="529167" y="201083"/>
                </a:cubicBezTo>
                <a:cubicBezTo>
                  <a:pt x="702028" y="202847"/>
                  <a:pt x="1037167" y="10583"/>
                  <a:pt x="1037167" y="10583"/>
                </a:cubicBezTo>
              </a:path>
            </a:pathLst>
          </a:cu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2122611" y="1751080"/>
            <a:ext cx="116718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entury Gothic"/>
                <a:cs typeface="Century Gothic"/>
              </a:rPr>
              <a:t>[V&amp;W’10]</a:t>
            </a:r>
            <a:endParaRPr lang="en-US" b="1" dirty="0">
              <a:latin typeface="Century Gothic"/>
              <a:cs typeface="Century Gothic"/>
            </a:endParaRPr>
          </a:p>
        </p:txBody>
      </p:sp>
      <p:grpSp>
        <p:nvGrpSpPr>
          <p:cNvPr id="49" name="Group 48"/>
          <p:cNvGrpSpPr/>
          <p:nvPr/>
        </p:nvGrpSpPr>
        <p:grpSpPr>
          <a:xfrm>
            <a:off x="161263" y="3394930"/>
            <a:ext cx="1993698" cy="810381"/>
            <a:chOff x="1731636" y="1753809"/>
            <a:chExt cx="1993698" cy="810381"/>
          </a:xfrm>
          <a:effectLst/>
        </p:grpSpPr>
        <p:sp>
          <p:nvSpPr>
            <p:cNvPr id="50" name="Oval 49"/>
            <p:cNvSpPr/>
            <p:nvPr/>
          </p:nvSpPr>
          <p:spPr>
            <a:xfrm>
              <a:off x="1731636" y="1753809"/>
              <a:ext cx="1993698" cy="810381"/>
            </a:xfrm>
            <a:prstGeom prst="ellipse">
              <a:avLst/>
            </a:prstGeom>
            <a:solidFill>
              <a:srgbClr val="1FFF17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1FFF17"/>
                </a:solidFill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2164245" y="1922121"/>
              <a:ext cx="117565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rgbClr val="000000"/>
                  </a:solidFill>
                  <a:latin typeface="Century Gothic"/>
                  <a:cs typeface="Century Gothic"/>
                </a:rPr>
                <a:t>Radius</a:t>
              </a:r>
              <a:endParaRPr lang="en-US" sz="2400" dirty="0">
                <a:solidFill>
                  <a:srgbClr val="000000"/>
                </a:solidFill>
                <a:latin typeface="Century Gothic"/>
                <a:cs typeface="Century Gothic"/>
              </a:endParaRPr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2394241" y="3443626"/>
            <a:ext cx="1993698" cy="810381"/>
            <a:chOff x="1731636" y="1753809"/>
            <a:chExt cx="1993698" cy="810381"/>
          </a:xfrm>
          <a:effectLst/>
        </p:grpSpPr>
        <p:sp>
          <p:nvSpPr>
            <p:cNvPr id="53" name="Oval 52"/>
            <p:cNvSpPr/>
            <p:nvPr/>
          </p:nvSpPr>
          <p:spPr>
            <a:xfrm>
              <a:off x="1731636" y="1753809"/>
              <a:ext cx="1993698" cy="810381"/>
            </a:xfrm>
            <a:prstGeom prst="ellipse">
              <a:avLst/>
            </a:prstGeom>
            <a:solidFill>
              <a:srgbClr val="1FFF17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1FFF17"/>
                </a:solidFill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2072826" y="1922121"/>
              <a:ext cx="133682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rgbClr val="000000"/>
                  </a:solidFill>
                  <a:latin typeface="Century Gothic"/>
                  <a:cs typeface="Century Gothic"/>
                </a:rPr>
                <a:t>Median</a:t>
              </a:r>
              <a:endParaRPr lang="en-US" sz="2400" dirty="0">
                <a:solidFill>
                  <a:srgbClr val="000000"/>
                </a:solidFill>
                <a:latin typeface="Century Gothic"/>
                <a:cs typeface="Century Gothic"/>
              </a:endParaRPr>
            </a:p>
          </p:txBody>
        </p:sp>
      </p:grpSp>
      <p:sp>
        <p:nvSpPr>
          <p:cNvPr id="63" name="Freeform 62"/>
          <p:cNvSpPr/>
          <p:nvPr/>
        </p:nvSpPr>
        <p:spPr>
          <a:xfrm rot="7073622">
            <a:off x="728953" y="3042188"/>
            <a:ext cx="761625" cy="51117"/>
          </a:xfrm>
          <a:custGeom>
            <a:avLst/>
            <a:gdLst>
              <a:gd name="connsiteX0" fmla="*/ 0 w 1037167"/>
              <a:gd name="connsiteY0" fmla="*/ 0 h 201095"/>
              <a:gd name="connsiteX1" fmla="*/ 529167 w 1037167"/>
              <a:gd name="connsiteY1" fmla="*/ 201083 h 201095"/>
              <a:gd name="connsiteX2" fmla="*/ 1037167 w 1037167"/>
              <a:gd name="connsiteY2" fmla="*/ 10583 h 201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37167" h="201095">
                <a:moveTo>
                  <a:pt x="0" y="0"/>
                </a:moveTo>
                <a:cubicBezTo>
                  <a:pt x="178153" y="99659"/>
                  <a:pt x="356306" y="199319"/>
                  <a:pt x="529167" y="201083"/>
                </a:cubicBezTo>
                <a:cubicBezTo>
                  <a:pt x="702028" y="202847"/>
                  <a:pt x="1037167" y="10583"/>
                  <a:pt x="1037167" y="10583"/>
                </a:cubicBezTo>
              </a:path>
            </a:pathLst>
          </a:cu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64" name="Freeform 63"/>
          <p:cNvSpPr/>
          <p:nvPr/>
        </p:nvSpPr>
        <p:spPr>
          <a:xfrm rot="15987906" flipV="1">
            <a:off x="2345087" y="3244146"/>
            <a:ext cx="577145" cy="143646"/>
          </a:xfrm>
          <a:custGeom>
            <a:avLst/>
            <a:gdLst>
              <a:gd name="connsiteX0" fmla="*/ 0 w 1037167"/>
              <a:gd name="connsiteY0" fmla="*/ 0 h 201095"/>
              <a:gd name="connsiteX1" fmla="*/ 529167 w 1037167"/>
              <a:gd name="connsiteY1" fmla="*/ 201083 h 201095"/>
              <a:gd name="connsiteX2" fmla="*/ 1037167 w 1037167"/>
              <a:gd name="connsiteY2" fmla="*/ 10583 h 201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37167" h="201095">
                <a:moveTo>
                  <a:pt x="0" y="0"/>
                </a:moveTo>
                <a:cubicBezTo>
                  <a:pt x="178153" y="99659"/>
                  <a:pt x="356306" y="199319"/>
                  <a:pt x="529167" y="201083"/>
                </a:cubicBezTo>
                <a:cubicBezTo>
                  <a:pt x="702028" y="202847"/>
                  <a:pt x="1037167" y="10583"/>
                  <a:pt x="1037167" y="10583"/>
                </a:cubicBezTo>
              </a:path>
            </a:pathLst>
          </a:custGeom>
          <a:ln>
            <a:solidFill>
              <a:srgbClr val="FF0000"/>
            </a:solidFill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</a:endParaRPr>
          </a:p>
        </p:txBody>
      </p:sp>
      <p:cxnSp>
        <p:nvCxnSpPr>
          <p:cNvPr id="66" name="Straight Connector 65"/>
          <p:cNvCxnSpPr/>
          <p:nvPr/>
        </p:nvCxnSpPr>
        <p:spPr>
          <a:xfrm>
            <a:off x="7422959" y="829152"/>
            <a:ext cx="639207" cy="0"/>
          </a:xfrm>
          <a:prstGeom prst="line">
            <a:avLst/>
          </a:prstGeom>
          <a:ln>
            <a:solidFill>
              <a:srgbClr val="FF0000"/>
            </a:solidFill>
            <a:prstDash val="dash"/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8074882" y="842032"/>
            <a:ext cx="638647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entury Gothic"/>
                <a:cs typeface="Century Gothic"/>
              </a:rPr>
              <a:t>[</a:t>
            </a:r>
            <a:r>
              <a:rPr lang="en-US" b="1" dirty="0" err="1" smtClean="0">
                <a:latin typeface="Century Gothic"/>
                <a:cs typeface="Century Gothic"/>
              </a:rPr>
              <a:t>flk</a:t>
            </a:r>
            <a:r>
              <a:rPr lang="en-US" b="1" dirty="0" smtClean="0">
                <a:latin typeface="Century Gothic"/>
                <a:cs typeface="Century Gothic"/>
              </a:rPr>
              <a:t>]</a:t>
            </a:r>
            <a:endParaRPr lang="en-US" b="1" dirty="0">
              <a:latin typeface="Century Gothic"/>
              <a:cs typeface="Century Gothic"/>
            </a:endParaRPr>
          </a:p>
        </p:txBody>
      </p:sp>
      <p:sp>
        <p:nvSpPr>
          <p:cNvPr id="86" name="Freeform 85"/>
          <p:cNvSpPr/>
          <p:nvPr/>
        </p:nvSpPr>
        <p:spPr>
          <a:xfrm rot="17118182">
            <a:off x="2473863" y="2502523"/>
            <a:ext cx="1845768" cy="85675"/>
          </a:xfrm>
          <a:custGeom>
            <a:avLst/>
            <a:gdLst>
              <a:gd name="connsiteX0" fmla="*/ 0 w 1037167"/>
              <a:gd name="connsiteY0" fmla="*/ 0 h 201095"/>
              <a:gd name="connsiteX1" fmla="*/ 529167 w 1037167"/>
              <a:gd name="connsiteY1" fmla="*/ 201083 h 201095"/>
              <a:gd name="connsiteX2" fmla="*/ 1037167 w 1037167"/>
              <a:gd name="connsiteY2" fmla="*/ 10583 h 201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37167" h="201095">
                <a:moveTo>
                  <a:pt x="0" y="0"/>
                </a:moveTo>
                <a:cubicBezTo>
                  <a:pt x="178153" y="99659"/>
                  <a:pt x="356306" y="199319"/>
                  <a:pt x="529167" y="201083"/>
                </a:cubicBezTo>
                <a:cubicBezTo>
                  <a:pt x="702028" y="202847"/>
                  <a:pt x="1037167" y="10583"/>
                  <a:pt x="1037167" y="10583"/>
                </a:cubicBezTo>
              </a:path>
            </a:pathLst>
          </a:custGeom>
          <a:ln>
            <a:solidFill>
              <a:srgbClr val="FF0000"/>
            </a:solidFill>
            <a:prstDash val="dash"/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88" name="Freeform 87"/>
          <p:cNvSpPr/>
          <p:nvPr/>
        </p:nvSpPr>
        <p:spPr>
          <a:xfrm rot="7453814">
            <a:off x="85002" y="2274193"/>
            <a:ext cx="2531229" cy="176666"/>
          </a:xfrm>
          <a:custGeom>
            <a:avLst/>
            <a:gdLst>
              <a:gd name="connsiteX0" fmla="*/ 0 w 1037167"/>
              <a:gd name="connsiteY0" fmla="*/ 0 h 201095"/>
              <a:gd name="connsiteX1" fmla="*/ 529167 w 1037167"/>
              <a:gd name="connsiteY1" fmla="*/ 201083 h 201095"/>
              <a:gd name="connsiteX2" fmla="*/ 1037167 w 1037167"/>
              <a:gd name="connsiteY2" fmla="*/ 10583 h 201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37167" h="201095">
                <a:moveTo>
                  <a:pt x="0" y="0"/>
                </a:moveTo>
                <a:cubicBezTo>
                  <a:pt x="178153" y="99659"/>
                  <a:pt x="356306" y="199319"/>
                  <a:pt x="529167" y="201083"/>
                </a:cubicBezTo>
                <a:cubicBezTo>
                  <a:pt x="702028" y="202847"/>
                  <a:pt x="1037167" y="10583"/>
                  <a:pt x="1037167" y="10583"/>
                </a:cubicBezTo>
              </a:path>
            </a:pathLst>
          </a:custGeom>
          <a:ln>
            <a:solidFill>
              <a:srgbClr val="FF0000"/>
            </a:solidFill>
            <a:prstDash val="dash"/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34" name="Oval 33"/>
          <p:cNvSpPr/>
          <p:nvPr/>
        </p:nvSpPr>
        <p:spPr>
          <a:xfrm>
            <a:off x="6081184" y="2220281"/>
            <a:ext cx="1993698" cy="810381"/>
          </a:xfrm>
          <a:prstGeom prst="ellipse">
            <a:avLst/>
          </a:prstGeom>
          <a:solidFill>
            <a:srgbClr val="FFFD29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 rot="14258006">
            <a:off x="6356195" y="1858280"/>
            <a:ext cx="761625" cy="51117"/>
          </a:xfrm>
          <a:custGeom>
            <a:avLst/>
            <a:gdLst>
              <a:gd name="connsiteX0" fmla="*/ 0 w 1037167"/>
              <a:gd name="connsiteY0" fmla="*/ 0 h 201095"/>
              <a:gd name="connsiteX1" fmla="*/ 529167 w 1037167"/>
              <a:gd name="connsiteY1" fmla="*/ 201083 h 201095"/>
              <a:gd name="connsiteX2" fmla="*/ 1037167 w 1037167"/>
              <a:gd name="connsiteY2" fmla="*/ 10583 h 201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37167" h="201095">
                <a:moveTo>
                  <a:pt x="0" y="0"/>
                </a:moveTo>
                <a:cubicBezTo>
                  <a:pt x="178153" y="99659"/>
                  <a:pt x="356306" y="199319"/>
                  <a:pt x="529167" y="201083"/>
                </a:cubicBezTo>
                <a:cubicBezTo>
                  <a:pt x="702028" y="202847"/>
                  <a:pt x="1037167" y="10583"/>
                  <a:pt x="1037167" y="10583"/>
                </a:cubicBezTo>
              </a:path>
            </a:pathLst>
          </a:cu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38" name="Freeform 37"/>
          <p:cNvSpPr/>
          <p:nvPr/>
        </p:nvSpPr>
        <p:spPr>
          <a:xfrm rot="3880502">
            <a:off x="5704268" y="2038902"/>
            <a:ext cx="761625" cy="51117"/>
          </a:xfrm>
          <a:custGeom>
            <a:avLst/>
            <a:gdLst>
              <a:gd name="connsiteX0" fmla="*/ 0 w 1037167"/>
              <a:gd name="connsiteY0" fmla="*/ 0 h 201095"/>
              <a:gd name="connsiteX1" fmla="*/ 529167 w 1037167"/>
              <a:gd name="connsiteY1" fmla="*/ 201083 h 201095"/>
              <a:gd name="connsiteX2" fmla="*/ 1037167 w 1037167"/>
              <a:gd name="connsiteY2" fmla="*/ 10583 h 201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37167" h="201095">
                <a:moveTo>
                  <a:pt x="0" y="0"/>
                </a:moveTo>
                <a:cubicBezTo>
                  <a:pt x="178153" y="99659"/>
                  <a:pt x="356306" y="199319"/>
                  <a:pt x="529167" y="201083"/>
                </a:cubicBezTo>
                <a:cubicBezTo>
                  <a:pt x="702028" y="202847"/>
                  <a:pt x="1037167" y="10583"/>
                  <a:pt x="1037167" y="10583"/>
                </a:cubicBezTo>
              </a:path>
            </a:pathLst>
          </a:cu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</a:endParaRPr>
          </a:p>
        </p:txBody>
      </p:sp>
      <p:grpSp>
        <p:nvGrpSpPr>
          <p:cNvPr id="39" name="Group 38"/>
          <p:cNvGrpSpPr/>
          <p:nvPr/>
        </p:nvGrpSpPr>
        <p:grpSpPr>
          <a:xfrm>
            <a:off x="6289463" y="3437125"/>
            <a:ext cx="1993698" cy="810381"/>
            <a:chOff x="1731636" y="1753809"/>
            <a:chExt cx="1993698" cy="810381"/>
          </a:xfrm>
          <a:effectLst/>
        </p:grpSpPr>
        <p:sp>
          <p:nvSpPr>
            <p:cNvPr id="40" name="Oval 39"/>
            <p:cNvSpPr/>
            <p:nvPr/>
          </p:nvSpPr>
          <p:spPr>
            <a:xfrm>
              <a:off x="1731636" y="1753809"/>
              <a:ext cx="1993698" cy="810381"/>
            </a:xfrm>
            <a:prstGeom prst="ellipse">
              <a:avLst/>
            </a:prstGeom>
            <a:solidFill>
              <a:srgbClr val="1FFF17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1FFF17"/>
                </a:solidFill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887977" y="1760491"/>
              <a:ext cx="168254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  <a:latin typeface="Century Gothic"/>
                  <a:cs typeface="Century Gothic"/>
                </a:rPr>
                <a:t>Reach </a:t>
              </a:r>
            </a:p>
            <a:p>
              <a:pPr algn="ctr"/>
              <a:r>
                <a:rPr lang="en-US" sz="2000" dirty="0" smtClean="0">
                  <a:solidFill>
                    <a:srgbClr val="000000"/>
                  </a:solidFill>
                  <a:latin typeface="Century Gothic"/>
                  <a:cs typeface="Century Gothic"/>
                </a:rPr>
                <a:t>Centrality</a:t>
              </a:r>
              <a:endParaRPr lang="en-US" sz="2000" dirty="0">
                <a:solidFill>
                  <a:srgbClr val="000000"/>
                </a:solidFill>
                <a:latin typeface="Century Gothic"/>
                <a:cs typeface="Century Gothic"/>
              </a:endParaRPr>
            </a:p>
          </p:txBody>
        </p:sp>
      </p:grpSp>
      <p:sp>
        <p:nvSpPr>
          <p:cNvPr id="42" name="Freeform 41"/>
          <p:cNvSpPr/>
          <p:nvPr/>
        </p:nvSpPr>
        <p:spPr>
          <a:xfrm rot="5240212">
            <a:off x="6222063" y="3231029"/>
            <a:ext cx="606613" cy="55873"/>
          </a:xfrm>
          <a:custGeom>
            <a:avLst/>
            <a:gdLst>
              <a:gd name="connsiteX0" fmla="*/ 0 w 1037167"/>
              <a:gd name="connsiteY0" fmla="*/ 0 h 201095"/>
              <a:gd name="connsiteX1" fmla="*/ 529167 w 1037167"/>
              <a:gd name="connsiteY1" fmla="*/ 201083 h 201095"/>
              <a:gd name="connsiteX2" fmla="*/ 1037167 w 1037167"/>
              <a:gd name="connsiteY2" fmla="*/ 10583 h 201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37167" h="201095">
                <a:moveTo>
                  <a:pt x="0" y="0"/>
                </a:moveTo>
                <a:cubicBezTo>
                  <a:pt x="178153" y="99659"/>
                  <a:pt x="356306" y="199319"/>
                  <a:pt x="529167" y="201083"/>
                </a:cubicBezTo>
                <a:cubicBezTo>
                  <a:pt x="702028" y="202847"/>
                  <a:pt x="1037167" y="10583"/>
                  <a:pt x="1037167" y="10583"/>
                </a:cubicBezTo>
              </a:path>
            </a:pathLst>
          </a:custGeom>
          <a:ln>
            <a:solidFill>
              <a:srgbClr val="FF0000"/>
            </a:solidFill>
            <a:prstDash val="dash"/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43" name="Freeform 42"/>
          <p:cNvSpPr/>
          <p:nvPr/>
        </p:nvSpPr>
        <p:spPr>
          <a:xfrm rot="16200000">
            <a:off x="7411280" y="3170922"/>
            <a:ext cx="520018" cy="55347"/>
          </a:xfrm>
          <a:custGeom>
            <a:avLst/>
            <a:gdLst>
              <a:gd name="connsiteX0" fmla="*/ 0 w 1037167"/>
              <a:gd name="connsiteY0" fmla="*/ 0 h 201095"/>
              <a:gd name="connsiteX1" fmla="*/ 529167 w 1037167"/>
              <a:gd name="connsiteY1" fmla="*/ 201083 h 201095"/>
              <a:gd name="connsiteX2" fmla="*/ 1037167 w 1037167"/>
              <a:gd name="connsiteY2" fmla="*/ 10583 h 201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37167" h="201095">
                <a:moveTo>
                  <a:pt x="0" y="0"/>
                </a:moveTo>
                <a:cubicBezTo>
                  <a:pt x="178153" y="99659"/>
                  <a:pt x="356306" y="199319"/>
                  <a:pt x="529167" y="201083"/>
                </a:cubicBezTo>
                <a:cubicBezTo>
                  <a:pt x="702028" y="202847"/>
                  <a:pt x="1037167" y="10583"/>
                  <a:pt x="1037167" y="10583"/>
                </a:cubicBezTo>
              </a:path>
            </a:pathLst>
          </a:cu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161999" y="2377048"/>
            <a:ext cx="20929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  <a:latin typeface="Century Gothic"/>
                <a:cs typeface="Century Gothic"/>
              </a:rPr>
              <a:t>Positive BC</a:t>
            </a:r>
            <a:endParaRPr lang="en-US" sz="2400" dirty="0">
              <a:solidFill>
                <a:srgbClr val="000000"/>
              </a:solidFill>
              <a:latin typeface="Century Gothic"/>
              <a:cs typeface="Century Gothic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477229" y="2289136"/>
            <a:ext cx="16086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0000"/>
                </a:solidFill>
                <a:latin typeface="Century Gothic"/>
                <a:cs typeface="Century Gothic"/>
              </a:rPr>
              <a:t>Negative Triangle</a:t>
            </a:r>
            <a:endParaRPr lang="en-US" sz="2000" dirty="0">
              <a:solidFill>
                <a:srgbClr val="000000"/>
              </a:solidFill>
              <a:latin typeface="Century Gothic"/>
              <a:cs typeface="Century Gothic"/>
            </a:endParaRPr>
          </a:p>
        </p:txBody>
      </p:sp>
      <p:sp>
        <p:nvSpPr>
          <p:cNvPr id="54" name="Content Placeholder 2"/>
          <p:cNvSpPr txBox="1">
            <a:spLocks/>
          </p:cNvSpPr>
          <p:nvPr/>
        </p:nvSpPr>
        <p:spPr bwMode="auto">
          <a:xfrm>
            <a:off x="200607" y="4370800"/>
            <a:ext cx="3871646" cy="1251860"/>
          </a:xfrm>
          <a:prstGeom prst="rect">
            <a:avLst/>
          </a:prstGeom>
          <a:noFill/>
          <a:ln w="28575" cmpd="sng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n-US" sz="2000" b="1" dirty="0" err="1" smtClean="0">
                <a:solidFill>
                  <a:srgbClr val="FF0000"/>
                </a:solidFill>
                <a:latin typeface="Century Gothic" charset="0"/>
              </a:rPr>
              <a:t>Def</a:t>
            </a:r>
            <a:r>
              <a:rPr lang="en-US" sz="2000" b="1" dirty="0" smtClean="0">
                <a:solidFill>
                  <a:srgbClr val="FF0000"/>
                </a:solidFill>
                <a:latin typeface="Century Gothic" charset="0"/>
              </a:rPr>
              <a:t>:</a:t>
            </a:r>
            <a:r>
              <a:rPr lang="en-US" sz="2000" dirty="0" smtClean="0">
                <a:solidFill>
                  <a:srgbClr val="7F7F7F"/>
                </a:solidFill>
                <a:latin typeface="Century Gothic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the </a:t>
            </a:r>
            <a:r>
              <a:rPr lang="en-US" sz="2000" b="1" dirty="0" smtClean="0">
                <a:solidFill>
                  <a:srgbClr val="FF0000"/>
                </a:solidFill>
                <a:latin typeface="Century Gothic" charset="0"/>
              </a:rPr>
              <a:t>Radius</a:t>
            </a: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 problem is to </a:t>
            </a:r>
          </a:p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compute </a:t>
            </a:r>
          </a:p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n-US" sz="2000" b="1" dirty="0" smtClean="0">
                <a:solidFill>
                  <a:srgbClr val="000000"/>
                </a:solidFill>
                <a:latin typeface="Century Gothic" charset="0"/>
              </a:rPr>
              <a:t>R*:=</a:t>
            </a:r>
            <a:r>
              <a:rPr lang="en-US" sz="2000" b="1" dirty="0" err="1" smtClean="0">
                <a:solidFill>
                  <a:srgbClr val="000000"/>
                </a:solidFill>
                <a:latin typeface="Century Gothic" charset="0"/>
              </a:rPr>
              <a:t>min</a:t>
            </a:r>
            <a:r>
              <a:rPr lang="en-US" sz="2000" b="1" baseline="-25000" dirty="0" err="1">
                <a:solidFill>
                  <a:srgbClr val="000000"/>
                </a:solidFill>
                <a:latin typeface="Century Gothic" charset="0"/>
              </a:rPr>
              <a:t>v</a:t>
            </a:r>
            <a:r>
              <a:rPr lang="en-US" sz="2000" b="1" baseline="-25000" dirty="0" err="1" smtClean="0">
                <a:solidFill>
                  <a:srgbClr val="000000"/>
                </a:solidFill>
                <a:latin typeface="Century Gothic"/>
                <a:cs typeface="Century Gothic"/>
                <a:sym typeface="Symbol"/>
              </a:rPr>
              <a:t>V</a:t>
            </a:r>
            <a:r>
              <a:rPr lang="en-US" sz="2000" b="1" dirty="0" err="1">
                <a:solidFill>
                  <a:srgbClr val="000000"/>
                </a:solidFill>
                <a:latin typeface="Century Gothic" charset="0"/>
              </a:rPr>
              <a:t>max</a:t>
            </a:r>
            <a:r>
              <a:rPr lang="en-US" sz="2000" b="1" baseline="-25000" dirty="0" err="1">
                <a:solidFill>
                  <a:srgbClr val="000000"/>
                </a:solidFill>
                <a:latin typeface="Century Gothic" charset="0"/>
              </a:rPr>
              <a:t>w</a:t>
            </a:r>
            <a:r>
              <a:rPr lang="en-US" sz="2000" b="1" baseline="-25000" dirty="0" err="1">
                <a:solidFill>
                  <a:srgbClr val="000000"/>
                </a:solidFill>
                <a:latin typeface="Century Gothic"/>
                <a:cs typeface="Century Gothic"/>
                <a:sym typeface="Symbol"/>
              </a:rPr>
              <a:t>V</a:t>
            </a:r>
            <a:r>
              <a:rPr lang="en-US" sz="2000" b="1" dirty="0">
                <a:solidFill>
                  <a:srgbClr val="000000"/>
                </a:solidFill>
                <a:latin typeface="Century Gothic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entury Gothic" charset="0"/>
              </a:rPr>
              <a:t>dist</a:t>
            </a:r>
            <a:r>
              <a:rPr lang="en-US" sz="2000" b="1" dirty="0">
                <a:solidFill>
                  <a:srgbClr val="000000"/>
                </a:solidFill>
                <a:latin typeface="Century Gothic" charset="0"/>
              </a:rPr>
              <a:t>(</a:t>
            </a:r>
            <a:r>
              <a:rPr lang="en-US" sz="2000" b="1" dirty="0" err="1">
                <a:solidFill>
                  <a:srgbClr val="000000"/>
                </a:solidFill>
                <a:latin typeface="Century Gothic" charset="0"/>
              </a:rPr>
              <a:t>v,w</a:t>
            </a:r>
            <a:r>
              <a:rPr lang="en-US" sz="2000" b="1" dirty="0" smtClean="0">
                <a:solidFill>
                  <a:srgbClr val="000000"/>
                </a:solidFill>
                <a:latin typeface="Century Gothic" charset="0"/>
              </a:rPr>
              <a:t>)</a:t>
            </a:r>
            <a:endParaRPr lang="en-US" sz="2000" b="1" dirty="0">
              <a:solidFill>
                <a:srgbClr val="000000"/>
              </a:solidFill>
              <a:latin typeface="Century Gothic" charset="0"/>
            </a:endParaRPr>
          </a:p>
        </p:txBody>
      </p:sp>
      <p:sp>
        <p:nvSpPr>
          <p:cNvPr id="55" name="Content Placeholder 2"/>
          <p:cNvSpPr txBox="1">
            <a:spLocks/>
          </p:cNvSpPr>
          <p:nvPr/>
        </p:nvSpPr>
        <p:spPr bwMode="auto">
          <a:xfrm>
            <a:off x="4327331" y="4787783"/>
            <a:ext cx="4424158" cy="827314"/>
          </a:xfrm>
          <a:prstGeom prst="rect">
            <a:avLst/>
          </a:prstGeom>
          <a:noFill/>
          <a:ln w="28575" cmpd="sng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n-US" sz="2000" b="1" dirty="0" err="1" smtClean="0">
                <a:solidFill>
                  <a:srgbClr val="FF0000"/>
                </a:solidFill>
                <a:latin typeface="Century Gothic" charset="0"/>
              </a:rPr>
              <a:t>Def</a:t>
            </a:r>
            <a:r>
              <a:rPr lang="en-US" sz="2000" b="1" dirty="0" smtClean="0">
                <a:solidFill>
                  <a:srgbClr val="FF0000"/>
                </a:solidFill>
                <a:latin typeface="Century Gothic" charset="0"/>
              </a:rPr>
              <a:t>:</a:t>
            </a:r>
            <a:r>
              <a:rPr lang="en-US" sz="2000" dirty="0" smtClean="0">
                <a:solidFill>
                  <a:srgbClr val="7F7F7F"/>
                </a:solidFill>
                <a:latin typeface="Century Gothic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the </a:t>
            </a:r>
            <a:r>
              <a:rPr lang="en-US" sz="2000" b="1" dirty="0" smtClean="0">
                <a:solidFill>
                  <a:srgbClr val="FF0000"/>
                </a:solidFill>
                <a:latin typeface="Century Gothic" charset="0"/>
              </a:rPr>
              <a:t>Median</a:t>
            </a: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 problem is to compute </a:t>
            </a:r>
            <a:r>
              <a:rPr lang="en-US" sz="2000" b="1" dirty="0">
                <a:solidFill>
                  <a:srgbClr val="000000"/>
                </a:solidFill>
                <a:latin typeface="Century Gothic" charset="0"/>
              </a:rPr>
              <a:t>M</a:t>
            </a:r>
            <a:r>
              <a:rPr lang="en-US" sz="2000" b="1" dirty="0" smtClean="0">
                <a:solidFill>
                  <a:srgbClr val="000000"/>
                </a:solidFill>
                <a:latin typeface="Century Gothic" charset="0"/>
              </a:rPr>
              <a:t>*:=</a:t>
            </a:r>
            <a:r>
              <a:rPr lang="en-US" sz="2000" b="1" dirty="0" err="1" smtClean="0">
                <a:solidFill>
                  <a:srgbClr val="000000"/>
                </a:solidFill>
                <a:latin typeface="Century Gothic" charset="0"/>
              </a:rPr>
              <a:t>min</a:t>
            </a:r>
            <a:r>
              <a:rPr lang="en-US" sz="2000" b="1" baseline="-25000" dirty="0" err="1">
                <a:solidFill>
                  <a:srgbClr val="000000"/>
                </a:solidFill>
                <a:latin typeface="Century Gothic" charset="0"/>
              </a:rPr>
              <a:t>v</a:t>
            </a:r>
            <a:r>
              <a:rPr lang="en-US" sz="2000" b="1" baseline="-25000" dirty="0" err="1" smtClean="0">
                <a:solidFill>
                  <a:srgbClr val="000000"/>
                </a:solidFill>
                <a:latin typeface="Century Gothic"/>
                <a:cs typeface="Century Gothic"/>
                <a:sym typeface="Symbol"/>
              </a:rPr>
              <a:t>V</a:t>
            </a:r>
            <a:r>
              <a:rPr lang="en-US" sz="2000" dirty="0" err="1">
                <a:solidFill>
                  <a:srgbClr val="000000"/>
                </a:solidFill>
                <a:latin typeface="Century Gothic"/>
                <a:cs typeface="Century Gothic"/>
                <a:sym typeface="Symbol"/>
              </a:rPr>
              <a:t></a:t>
            </a:r>
            <a:r>
              <a:rPr lang="en-US" sz="2000" b="1" baseline="-25000" dirty="0" err="1">
                <a:solidFill>
                  <a:srgbClr val="000000"/>
                </a:solidFill>
                <a:latin typeface="Century Gothic" charset="0"/>
              </a:rPr>
              <a:t>w</a:t>
            </a:r>
            <a:r>
              <a:rPr lang="en-US" sz="2000" b="1" baseline="-25000" dirty="0" err="1">
                <a:solidFill>
                  <a:srgbClr val="000000"/>
                </a:solidFill>
                <a:latin typeface="Century Gothic"/>
                <a:cs typeface="Century Gothic"/>
                <a:sym typeface="Symbol"/>
              </a:rPr>
              <a:t>V</a:t>
            </a:r>
            <a:r>
              <a:rPr lang="en-US" sz="2000" b="1" dirty="0">
                <a:solidFill>
                  <a:srgbClr val="000000"/>
                </a:solidFill>
                <a:latin typeface="Century Gothic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entury Gothic" charset="0"/>
              </a:rPr>
              <a:t>dist</a:t>
            </a:r>
            <a:r>
              <a:rPr lang="en-US" sz="2000" b="1" dirty="0">
                <a:solidFill>
                  <a:srgbClr val="000000"/>
                </a:solidFill>
                <a:latin typeface="Century Gothic" charset="0"/>
              </a:rPr>
              <a:t>(</a:t>
            </a:r>
            <a:r>
              <a:rPr lang="en-US" sz="2000" b="1" dirty="0" err="1">
                <a:solidFill>
                  <a:srgbClr val="000000"/>
                </a:solidFill>
                <a:latin typeface="Century Gothic" charset="0"/>
              </a:rPr>
              <a:t>v,w</a:t>
            </a:r>
            <a:r>
              <a:rPr lang="en-US" sz="2000" b="1" dirty="0" smtClean="0">
                <a:solidFill>
                  <a:srgbClr val="000000"/>
                </a:solidFill>
                <a:latin typeface="Century Gothic" charset="0"/>
              </a:rPr>
              <a:t>)</a:t>
            </a:r>
            <a:endParaRPr lang="en-US" sz="2000" b="1" dirty="0">
              <a:solidFill>
                <a:srgbClr val="000000"/>
              </a:solidFill>
              <a:latin typeface="Century Gothic" charset="0"/>
            </a:endParaRPr>
          </a:p>
        </p:txBody>
      </p:sp>
      <p:sp>
        <p:nvSpPr>
          <p:cNvPr id="57" name="Content Placeholder 2"/>
          <p:cNvSpPr txBox="1">
            <a:spLocks/>
          </p:cNvSpPr>
          <p:nvPr/>
        </p:nvSpPr>
        <p:spPr bwMode="auto">
          <a:xfrm>
            <a:off x="183550" y="5736531"/>
            <a:ext cx="7713902" cy="959834"/>
          </a:xfrm>
          <a:prstGeom prst="rect">
            <a:avLst/>
          </a:prstGeom>
          <a:noFill/>
          <a:ln w="28575" cmpd="sng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n-US" sz="2000" b="1" dirty="0" err="1" smtClean="0">
                <a:solidFill>
                  <a:srgbClr val="FF0000"/>
                </a:solidFill>
                <a:latin typeface="Century Gothic" charset="0"/>
              </a:rPr>
              <a:t>Def</a:t>
            </a:r>
            <a:r>
              <a:rPr lang="en-US" sz="2000" b="1" dirty="0" smtClean="0">
                <a:solidFill>
                  <a:srgbClr val="FF0000"/>
                </a:solidFill>
                <a:latin typeface="Century Gothic" charset="0"/>
              </a:rPr>
              <a:t>:</a:t>
            </a:r>
            <a:r>
              <a:rPr lang="en-US" sz="2000" dirty="0" smtClean="0">
                <a:solidFill>
                  <a:srgbClr val="7F7F7F"/>
                </a:solidFill>
                <a:latin typeface="Century Gothic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Century Gothic" charset="0"/>
              </a:rPr>
              <a:t>the </a:t>
            </a:r>
            <a:r>
              <a:rPr lang="en-US" sz="2000" b="1" dirty="0">
                <a:solidFill>
                  <a:srgbClr val="FF0000"/>
                </a:solidFill>
                <a:latin typeface="Century Gothic" charset="0"/>
              </a:rPr>
              <a:t>Reach Centrality</a:t>
            </a:r>
            <a:r>
              <a:rPr lang="en-US" sz="2000" dirty="0">
                <a:solidFill>
                  <a:srgbClr val="000000"/>
                </a:solidFill>
                <a:latin typeface="Century Gothic" charset="0"/>
              </a:rPr>
              <a:t> problem is to </a:t>
            </a: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compute, for given v,</a:t>
            </a:r>
          </a:p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n-US" sz="2000" b="1" dirty="0" smtClean="0">
                <a:solidFill>
                  <a:srgbClr val="000000"/>
                </a:solidFill>
                <a:latin typeface="Century Gothic" charset="0"/>
              </a:rPr>
              <a:t>RC(v) = </a:t>
            </a:r>
            <a:r>
              <a:rPr lang="en-US" sz="2000" b="1" dirty="0" err="1" smtClean="0">
                <a:solidFill>
                  <a:srgbClr val="000000"/>
                </a:solidFill>
                <a:latin typeface="Century Gothic" charset="0"/>
              </a:rPr>
              <a:t>max</a:t>
            </a:r>
            <a:r>
              <a:rPr lang="en-US" sz="2000" b="1" baseline="-25000" dirty="0" err="1" smtClean="0">
                <a:solidFill>
                  <a:srgbClr val="000000"/>
                </a:solidFill>
                <a:latin typeface="Century Gothic" charset="0"/>
              </a:rPr>
              <a:t>s,t</a:t>
            </a:r>
            <a:r>
              <a:rPr lang="en-US" sz="2000" b="1" baseline="-25000" dirty="0" err="1">
                <a:solidFill>
                  <a:srgbClr val="000000"/>
                </a:solidFill>
                <a:latin typeface="Century Gothic"/>
                <a:cs typeface="Century Gothic"/>
                <a:sym typeface="Symbol"/>
              </a:rPr>
              <a:t></a:t>
            </a:r>
            <a:r>
              <a:rPr lang="en-US" sz="2000" b="1" baseline="-25000" dirty="0" err="1" smtClean="0">
                <a:solidFill>
                  <a:srgbClr val="000000"/>
                </a:solidFill>
                <a:latin typeface="Century Gothic" charset="0"/>
              </a:rPr>
              <a:t>V:dist</a:t>
            </a:r>
            <a:r>
              <a:rPr lang="en-US" sz="2000" b="1" baseline="-25000" dirty="0" smtClean="0">
                <a:solidFill>
                  <a:srgbClr val="000000"/>
                </a:solidFill>
                <a:latin typeface="Century Gothic" charset="0"/>
              </a:rPr>
              <a:t>(</a:t>
            </a:r>
            <a:r>
              <a:rPr lang="en-US" sz="2000" b="1" baseline="-25000" dirty="0" err="1" smtClean="0">
                <a:solidFill>
                  <a:srgbClr val="000000"/>
                </a:solidFill>
                <a:latin typeface="Century Gothic" charset="0"/>
              </a:rPr>
              <a:t>s,t</a:t>
            </a:r>
            <a:r>
              <a:rPr lang="en-US" sz="2000" b="1" baseline="-25000" dirty="0" smtClean="0">
                <a:solidFill>
                  <a:srgbClr val="000000"/>
                </a:solidFill>
                <a:latin typeface="Century Gothic" charset="0"/>
              </a:rPr>
              <a:t>)=</a:t>
            </a:r>
            <a:r>
              <a:rPr lang="en-US" sz="2000" b="1" baseline="-25000" dirty="0" err="1" smtClean="0">
                <a:solidFill>
                  <a:srgbClr val="000000"/>
                </a:solidFill>
                <a:latin typeface="Century Gothic" charset="0"/>
              </a:rPr>
              <a:t>dist</a:t>
            </a:r>
            <a:r>
              <a:rPr lang="en-US" sz="2000" b="1" baseline="-25000" dirty="0" smtClean="0">
                <a:solidFill>
                  <a:srgbClr val="000000"/>
                </a:solidFill>
                <a:latin typeface="Century Gothic" charset="0"/>
              </a:rPr>
              <a:t>(</a:t>
            </a:r>
            <a:r>
              <a:rPr lang="en-US" sz="2000" b="1" baseline="-25000" dirty="0" err="1" smtClean="0">
                <a:solidFill>
                  <a:srgbClr val="000000"/>
                </a:solidFill>
                <a:latin typeface="Century Gothic" charset="0"/>
              </a:rPr>
              <a:t>s,v</a:t>
            </a:r>
            <a:r>
              <a:rPr lang="en-US" sz="2000" b="1" baseline="-25000" dirty="0" smtClean="0">
                <a:solidFill>
                  <a:srgbClr val="000000"/>
                </a:solidFill>
                <a:latin typeface="Century Gothic" charset="0"/>
              </a:rPr>
              <a:t>)+</a:t>
            </a:r>
            <a:r>
              <a:rPr lang="en-US" sz="2000" b="1" baseline="-25000" dirty="0" err="1" smtClean="0">
                <a:solidFill>
                  <a:srgbClr val="000000"/>
                </a:solidFill>
                <a:latin typeface="Century Gothic" charset="0"/>
              </a:rPr>
              <a:t>dist</a:t>
            </a:r>
            <a:r>
              <a:rPr lang="en-US" sz="2000" b="1" baseline="-25000" dirty="0" smtClean="0">
                <a:solidFill>
                  <a:srgbClr val="000000"/>
                </a:solidFill>
                <a:latin typeface="Century Gothic" charset="0"/>
              </a:rPr>
              <a:t>(</a:t>
            </a:r>
            <a:r>
              <a:rPr lang="en-US" sz="2000" b="1" baseline="-25000" dirty="0" err="1" smtClean="0">
                <a:solidFill>
                  <a:srgbClr val="000000"/>
                </a:solidFill>
                <a:latin typeface="Century Gothic" charset="0"/>
              </a:rPr>
              <a:t>v,t</a:t>
            </a:r>
            <a:r>
              <a:rPr lang="en-US" sz="2000" b="1" baseline="-25000" dirty="0" smtClean="0">
                <a:solidFill>
                  <a:srgbClr val="000000"/>
                </a:solidFill>
                <a:latin typeface="Century Gothic" charset="0"/>
              </a:rPr>
              <a:t>)</a:t>
            </a:r>
            <a:r>
              <a:rPr lang="en-US" sz="2000" b="1" dirty="0" smtClean="0">
                <a:solidFill>
                  <a:srgbClr val="000000"/>
                </a:solidFill>
                <a:latin typeface="Century Gothic" charset="0"/>
              </a:rPr>
              <a:t> { min{ </a:t>
            </a:r>
            <a:r>
              <a:rPr lang="en-US" sz="2000" b="1" dirty="0" err="1" smtClean="0">
                <a:solidFill>
                  <a:srgbClr val="000000"/>
                </a:solidFill>
                <a:latin typeface="Century Gothic" charset="0"/>
              </a:rPr>
              <a:t>dist</a:t>
            </a:r>
            <a:r>
              <a:rPr lang="en-US" sz="2000" b="1" dirty="0" smtClean="0">
                <a:solidFill>
                  <a:srgbClr val="000000"/>
                </a:solidFill>
                <a:latin typeface="Century Gothic" charset="0"/>
              </a:rPr>
              <a:t>(</a:t>
            </a:r>
            <a:r>
              <a:rPr lang="en-US" sz="2000" b="1" dirty="0" err="1" smtClean="0">
                <a:solidFill>
                  <a:srgbClr val="000000"/>
                </a:solidFill>
                <a:latin typeface="Century Gothic" charset="0"/>
              </a:rPr>
              <a:t>s,v</a:t>
            </a:r>
            <a:r>
              <a:rPr lang="en-US" sz="2000" b="1" dirty="0" smtClean="0">
                <a:solidFill>
                  <a:srgbClr val="000000"/>
                </a:solidFill>
                <a:latin typeface="Century Gothic" charset="0"/>
              </a:rPr>
              <a:t>), </a:t>
            </a:r>
            <a:r>
              <a:rPr lang="en-US" sz="2000" b="1" dirty="0" err="1" smtClean="0">
                <a:solidFill>
                  <a:srgbClr val="000000"/>
                </a:solidFill>
                <a:latin typeface="Century Gothic" charset="0"/>
              </a:rPr>
              <a:t>dist</a:t>
            </a:r>
            <a:r>
              <a:rPr lang="en-US" sz="2000" b="1" dirty="0" smtClean="0">
                <a:solidFill>
                  <a:srgbClr val="000000"/>
                </a:solidFill>
                <a:latin typeface="Century Gothic" charset="0"/>
              </a:rPr>
              <a:t>(</a:t>
            </a:r>
            <a:r>
              <a:rPr lang="en-US" sz="2000" b="1" dirty="0" err="1" smtClean="0">
                <a:solidFill>
                  <a:srgbClr val="000000"/>
                </a:solidFill>
                <a:latin typeface="Century Gothic" charset="0"/>
              </a:rPr>
              <a:t>v,t</a:t>
            </a:r>
            <a:r>
              <a:rPr lang="en-US" sz="2000" b="1" dirty="0" smtClean="0">
                <a:solidFill>
                  <a:srgbClr val="000000"/>
                </a:solidFill>
                <a:latin typeface="Century Gothic" charset="0"/>
              </a:rPr>
              <a:t>) } }</a:t>
            </a:r>
            <a:endParaRPr lang="en-US" sz="2000" b="1" dirty="0">
              <a:solidFill>
                <a:srgbClr val="000000"/>
              </a:solidFill>
              <a:latin typeface="Century 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4022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 animBg="1"/>
      <p:bldP spid="64" grpId="0" animBg="1"/>
      <p:bldP spid="86" grpId="0" animBg="1"/>
      <p:bldP spid="88" grpId="0" animBg="1"/>
      <p:bldP spid="42" grpId="0" animBg="1"/>
      <p:bldP spid="43" grpId="0" animBg="1"/>
      <p:bldP spid="54" grpId="0" animBg="1"/>
      <p:bldP spid="55" grpId="0" animBg="1"/>
      <p:bldP spid="5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2" name="Straight Connector 91"/>
          <p:cNvCxnSpPr>
            <a:stCxn id="200" idx="1"/>
            <a:endCxn id="213" idx="3"/>
          </p:cNvCxnSpPr>
          <p:nvPr/>
        </p:nvCxnSpPr>
        <p:spPr>
          <a:xfrm flipH="1" flipV="1">
            <a:off x="6149941" y="236954"/>
            <a:ext cx="576002" cy="2055599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itle 1"/>
          <p:cNvSpPr>
            <a:spLocks noGrp="1"/>
          </p:cNvSpPr>
          <p:nvPr>
            <p:ph type="title"/>
          </p:nvPr>
        </p:nvSpPr>
        <p:spPr>
          <a:xfrm>
            <a:off x="0" y="8363"/>
            <a:ext cx="9144000" cy="716882"/>
          </a:xfrm>
        </p:spPr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800" dirty="0" smtClean="0">
                <a:ea typeface="+mj-ea"/>
                <a:cs typeface="+mj-cs"/>
              </a:rPr>
              <a:t>Median</a:t>
            </a:r>
            <a:endParaRPr lang="en-US" sz="4800" dirty="0">
              <a:ea typeface="+mj-ea"/>
              <a:cs typeface="+mj-cs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6654939" y="2194331"/>
            <a:ext cx="428322" cy="416794"/>
            <a:chOff x="3478143" y="1479068"/>
            <a:chExt cx="428322" cy="416794"/>
          </a:xfrm>
        </p:grpSpPr>
        <p:sp>
          <p:nvSpPr>
            <p:cNvPr id="199" name="TextBox 198"/>
            <p:cNvSpPr txBox="1"/>
            <p:nvPr/>
          </p:nvSpPr>
          <p:spPr>
            <a:xfrm>
              <a:off x="3478143" y="1479068"/>
              <a:ext cx="4283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Century Gothic"/>
                  <a:cs typeface="Century Gothic"/>
                </a:rPr>
                <a:t>0</a:t>
              </a:r>
              <a:r>
                <a:rPr lang="en-US" baseline="-25000" dirty="0">
                  <a:latin typeface="Century Gothic"/>
                  <a:cs typeface="Century Gothic"/>
                </a:rPr>
                <a:t>A</a:t>
              </a:r>
            </a:p>
          </p:txBody>
        </p:sp>
        <p:sp>
          <p:nvSpPr>
            <p:cNvPr id="200" name="Oval 199"/>
            <p:cNvSpPr/>
            <p:nvPr/>
          </p:nvSpPr>
          <p:spPr>
            <a:xfrm>
              <a:off x="3494124" y="1522632"/>
              <a:ext cx="375722" cy="373230"/>
            </a:xfrm>
            <a:prstGeom prst="ellipse">
              <a:avLst/>
            </a:prstGeom>
            <a:noFill/>
            <a:ln w="28575" cmpd="sng">
              <a:solidFill>
                <a:srgbClr val="7097D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grpSp>
        <p:nvGrpSpPr>
          <p:cNvPr id="201" name="Group 200"/>
          <p:cNvGrpSpPr/>
          <p:nvPr/>
        </p:nvGrpSpPr>
        <p:grpSpPr>
          <a:xfrm>
            <a:off x="6654939" y="2720423"/>
            <a:ext cx="428322" cy="416794"/>
            <a:chOff x="3478143" y="1479068"/>
            <a:chExt cx="428322" cy="416794"/>
          </a:xfrm>
        </p:grpSpPr>
        <p:sp>
          <p:nvSpPr>
            <p:cNvPr id="202" name="TextBox 201"/>
            <p:cNvSpPr txBox="1"/>
            <p:nvPr/>
          </p:nvSpPr>
          <p:spPr>
            <a:xfrm>
              <a:off x="3478143" y="1479068"/>
              <a:ext cx="4283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entury Gothic"/>
                  <a:cs typeface="Century Gothic"/>
                </a:rPr>
                <a:t>1</a:t>
              </a:r>
              <a:r>
                <a:rPr lang="en-US" baseline="-25000" dirty="0" smtClean="0">
                  <a:latin typeface="Century Gothic"/>
                  <a:cs typeface="Century Gothic"/>
                </a:rPr>
                <a:t>A</a:t>
              </a:r>
              <a:endParaRPr lang="en-US" baseline="-25000" dirty="0">
                <a:latin typeface="Century Gothic"/>
                <a:cs typeface="Century Gothic"/>
              </a:endParaRPr>
            </a:p>
          </p:txBody>
        </p:sp>
        <p:sp>
          <p:nvSpPr>
            <p:cNvPr id="203" name="Oval 202"/>
            <p:cNvSpPr/>
            <p:nvPr/>
          </p:nvSpPr>
          <p:spPr>
            <a:xfrm>
              <a:off x="3494124" y="1522632"/>
              <a:ext cx="375722" cy="373230"/>
            </a:xfrm>
            <a:prstGeom prst="ellipse">
              <a:avLst/>
            </a:prstGeom>
            <a:noFill/>
            <a:ln w="28575" cmpd="sng">
              <a:solidFill>
                <a:srgbClr val="7097D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grpSp>
        <p:nvGrpSpPr>
          <p:cNvPr id="205" name="Group 204"/>
          <p:cNvGrpSpPr/>
          <p:nvPr/>
        </p:nvGrpSpPr>
        <p:grpSpPr>
          <a:xfrm>
            <a:off x="6654939" y="3276709"/>
            <a:ext cx="428322" cy="416794"/>
            <a:chOff x="3478143" y="1479068"/>
            <a:chExt cx="428322" cy="416794"/>
          </a:xfrm>
        </p:grpSpPr>
        <p:sp>
          <p:nvSpPr>
            <p:cNvPr id="206" name="TextBox 205"/>
            <p:cNvSpPr txBox="1"/>
            <p:nvPr/>
          </p:nvSpPr>
          <p:spPr>
            <a:xfrm>
              <a:off x="3478143" y="1479068"/>
              <a:ext cx="4283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Century Gothic"/>
                  <a:cs typeface="Century Gothic"/>
                </a:rPr>
                <a:t>2</a:t>
              </a:r>
              <a:r>
                <a:rPr lang="en-US" baseline="-25000" dirty="0" smtClean="0">
                  <a:latin typeface="Century Gothic"/>
                  <a:cs typeface="Century Gothic"/>
                </a:rPr>
                <a:t>A</a:t>
              </a:r>
              <a:endParaRPr lang="en-US" baseline="-25000" dirty="0">
                <a:latin typeface="Century Gothic"/>
                <a:cs typeface="Century Gothic"/>
              </a:endParaRPr>
            </a:p>
          </p:txBody>
        </p:sp>
        <p:sp>
          <p:nvSpPr>
            <p:cNvPr id="207" name="Oval 206"/>
            <p:cNvSpPr/>
            <p:nvPr/>
          </p:nvSpPr>
          <p:spPr>
            <a:xfrm>
              <a:off x="3494124" y="1522632"/>
              <a:ext cx="375722" cy="373230"/>
            </a:xfrm>
            <a:prstGeom prst="ellipse">
              <a:avLst/>
            </a:prstGeom>
            <a:noFill/>
            <a:ln w="28575" cmpd="sng">
              <a:solidFill>
                <a:srgbClr val="7097D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grpSp>
        <p:nvGrpSpPr>
          <p:cNvPr id="209" name="Group 208"/>
          <p:cNvGrpSpPr/>
          <p:nvPr/>
        </p:nvGrpSpPr>
        <p:grpSpPr>
          <a:xfrm>
            <a:off x="6654939" y="3845903"/>
            <a:ext cx="428322" cy="416794"/>
            <a:chOff x="3478143" y="1479068"/>
            <a:chExt cx="428322" cy="416794"/>
          </a:xfrm>
        </p:grpSpPr>
        <p:sp>
          <p:nvSpPr>
            <p:cNvPr id="210" name="TextBox 209"/>
            <p:cNvSpPr txBox="1"/>
            <p:nvPr/>
          </p:nvSpPr>
          <p:spPr>
            <a:xfrm>
              <a:off x="3478143" y="1479068"/>
              <a:ext cx="4283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entury Gothic"/>
                  <a:cs typeface="Century Gothic"/>
                </a:rPr>
                <a:t>3</a:t>
              </a:r>
              <a:r>
                <a:rPr lang="en-US" baseline="-25000" dirty="0" smtClean="0">
                  <a:latin typeface="Century Gothic"/>
                  <a:cs typeface="Century Gothic"/>
                </a:rPr>
                <a:t>A</a:t>
              </a:r>
              <a:endParaRPr lang="en-US" baseline="-25000" dirty="0">
                <a:latin typeface="Century Gothic"/>
                <a:cs typeface="Century Gothic"/>
              </a:endParaRPr>
            </a:p>
          </p:txBody>
        </p:sp>
        <p:sp>
          <p:nvSpPr>
            <p:cNvPr id="211" name="Oval 210"/>
            <p:cNvSpPr/>
            <p:nvPr/>
          </p:nvSpPr>
          <p:spPr>
            <a:xfrm>
              <a:off x="3494124" y="1522632"/>
              <a:ext cx="375722" cy="373230"/>
            </a:xfrm>
            <a:prstGeom prst="ellipse">
              <a:avLst/>
            </a:prstGeom>
            <a:noFill/>
            <a:ln w="28575" cmpd="sng">
              <a:solidFill>
                <a:srgbClr val="7097D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grpSp>
        <p:nvGrpSpPr>
          <p:cNvPr id="212" name="Group 211"/>
          <p:cNvGrpSpPr/>
          <p:nvPr/>
        </p:nvGrpSpPr>
        <p:grpSpPr>
          <a:xfrm>
            <a:off x="5748982" y="52288"/>
            <a:ext cx="400959" cy="416794"/>
            <a:chOff x="3478143" y="1479068"/>
            <a:chExt cx="400959" cy="416794"/>
          </a:xfrm>
        </p:grpSpPr>
        <p:sp>
          <p:nvSpPr>
            <p:cNvPr id="213" name="TextBox 212"/>
            <p:cNvSpPr txBox="1"/>
            <p:nvPr/>
          </p:nvSpPr>
          <p:spPr>
            <a:xfrm>
              <a:off x="3478143" y="1479068"/>
              <a:ext cx="4009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Century Gothic"/>
                  <a:cs typeface="Century Gothic"/>
                </a:rPr>
                <a:t>0</a:t>
              </a:r>
              <a:r>
                <a:rPr lang="en-US" baseline="-25000" dirty="0" smtClean="0">
                  <a:latin typeface="Century Gothic"/>
                  <a:cs typeface="Century Gothic"/>
                </a:rPr>
                <a:t>B</a:t>
              </a:r>
              <a:endParaRPr lang="en-US" baseline="-25000" dirty="0">
                <a:latin typeface="Century Gothic"/>
                <a:cs typeface="Century Gothic"/>
              </a:endParaRPr>
            </a:p>
          </p:txBody>
        </p:sp>
        <p:sp>
          <p:nvSpPr>
            <p:cNvPr id="214" name="Oval 213"/>
            <p:cNvSpPr/>
            <p:nvPr/>
          </p:nvSpPr>
          <p:spPr>
            <a:xfrm>
              <a:off x="3494124" y="1522632"/>
              <a:ext cx="375722" cy="373230"/>
            </a:xfrm>
            <a:prstGeom prst="ellipse">
              <a:avLst/>
            </a:prstGeom>
            <a:noFill/>
            <a:ln w="28575" cmpd="sng">
              <a:solidFill>
                <a:srgbClr val="7097D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grpSp>
        <p:nvGrpSpPr>
          <p:cNvPr id="216" name="Group 215"/>
          <p:cNvGrpSpPr/>
          <p:nvPr/>
        </p:nvGrpSpPr>
        <p:grpSpPr>
          <a:xfrm>
            <a:off x="5560842" y="578380"/>
            <a:ext cx="400959" cy="416794"/>
            <a:chOff x="3478143" y="1479068"/>
            <a:chExt cx="400959" cy="416794"/>
          </a:xfrm>
        </p:grpSpPr>
        <p:sp>
          <p:nvSpPr>
            <p:cNvPr id="217" name="TextBox 216"/>
            <p:cNvSpPr txBox="1"/>
            <p:nvPr/>
          </p:nvSpPr>
          <p:spPr>
            <a:xfrm>
              <a:off x="3478143" y="1479068"/>
              <a:ext cx="4009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Century Gothic"/>
                  <a:cs typeface="Century Gothic"/>
                </a:rPr>
                <a:t>1</a:t>
              </a:r>
              <a:r>
                <a:rPr lang="en-US" baseline="-25000" dirty="0">
                  <a:latin typeface="Century Gothic"/>
                  <a:cs typeface="Century Gothic"/>
                </a:rPr>
                <a:t>B</a:t>
              </a:r>
            </a:p>
          </p:txBody>
        </p:sp>
        <p:sp>
          <p:nvSpPr>
            <p:cNvPr id="219" name="Oval 218"/>
            <p:cNvSpPr/>
            <p:nvPr/>
          </p:nvSpPr>
          <p:spPr>
            <a:xfrm>
              <a:off x="3494124" y="1522632"/>
              <a:ext cx="375722" cy="373230"/>
            </a:xfrm>
            <a:prstGeom prst="ellipse">
              <a:avLst/>
            </a:prstGeom>
            <a:noFill/>
            <a:ln w="28575" cmpd="sng">
              <a:solidFill>
                <a:srgbClr val="7097D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grpSp>
        <p:nvGrpSpPr>
          <p:cNvPr id="220" name="Group 219"/>
          <p:cNvGrpSpPr/>
          <p:nvPr/>
        </p:nvGrpSpPr>
        <p:grpSpPr>
          <a:xfrm>
            <a:off x="5353888" y="1134666"/>
            <a:ext cx="400959" cy="416794"/>
            <a:chOff x="3478143" y="1479068"/>
            <a:chExt cx="400959" cy="416794"/>
          </a:xfrm>
        </p:grpSpPr>
        <p:sp>
          <p:nvSpPr>
            <p:cNvPr id="221" name="TextBox 220"/>
            <p:cNvSpPr txBox="1"/>
            <p:nvPr/>
          </p:nvSpPr>
          <p:spPr>
            <a:xfrm>
              <a:off x="3478143" y="1479068"/>
              <a:ext cx="4009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Century Gothic"/>
                  <a:cs typeface="Century Gothic"/>
                </a:rPr>
                <a:t>2</a:t>
              </a:r>
              <a:r>
                <a:rPr lang="en-US" baseline="-25000" dirty="0">
                  <a:latin typeface="Century Gothic"/>
                  <a:cs typeface="Century Gothic"/>
                </a:rPr>
                <a:t>B</a:t>
              </a:r>
            </a:p>
          </p:txBody>
        </p:sp>
        <p:sp>
          <p:nvSpPr>
            <p:cNvPr id="223" name="Oval 222"/>
            <p:cNvSpPr/>
            <p:nvPr/>
          </p:nvSpPr>
          <p:spPr>
            <a:xfrm>
              <a:off x="3494124" y="1522632"/>
              <a:ext cx="375722" cy="373230"/>
            </a:xfrm>
            <a:prstGeom prst="ellipse">
              <a:avLst/>
            </a:prstGeom>
            <a:noFill/>
            <a:ln w="28575" cmpd="sng">
              <a:solidFill>
                <a:srgbClr val="7097D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grpSp>
        <p:nvGrpSpPr>
          <p:cNvPr id="224" name="Group 223"/>
          <p:cNvGrpSpPr/>
          <p:nvPr/>
        </p:nvGrpSpPr>
        <p:grpSpPr>
          <a:xfrm>
            <a:off x="5109306" y="1703860"/>
            <a:ext cx="400959" cy="416794"/>
            <a:chOff x="3478143" y="1479068"/>
            <a:chExt cx="400959" cy="416794"/>
          </a:xfrm>
        </p:grpSpPr>
        <p:sp>
          <p:nvSpPr>
            <p:cNvPr id="225" name="TextBox 224"/>
            <p:cNvSpPr txBox="1"/>
            <p:nvPr/>
          </p:nvSpPr>
          <p:spPr>
            <a:xfrm>
              <a:off x="3478143" y="1479068"/>
              <a:ext cx="4009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Century Gothic"/>
                  <a:cs typeface="Century Gothic"/>
                </a:rPr>
                <a:t>3</a:t>
              </a:r>
              <a:r>
                <a:rPr lang="en-US" baseline="-25000" dirty="0">
                  <a:latin typeface="Century Gothic"/>
                  <a:cs typeface="Century Gothic"/>
                </a:rPr>
                <a:t>B</a:t>
              </a:r>
            </a:p>
          </p:txBody>
        </p:sp>
        <p:sp>
          <p:nvSpPr>
            <p:cNvPr id="227" name="Oval 226"/>
            <p:cNvSpPr/>
            <p:nvPr/>
          </p:nvSpPr>
          <p:spPr>
            <a:xfrm>
              <a:off x="3494124" y="1522632"/>
              <a:ext cx="375722" cy="373230"/>
            </a:xfrm>
            <a:prstGeom prst="ellipse">
              <a:avLst/>
            </a:prstGeom>
            <a:noFill/>
            <a:ln w="28575" cmpd="sng">
              <a:solidFill>
                <a:srgbClr val="7097D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grpSp>
        <p:nvGrpSpPr>
          <p:cNvPr id="228" name="Group 227"/>
          <p:cNvGrpSpPr/>
          <p:nvPr/>
        </p:nvGrpSpPr>
        <p:grpSpPr>
          <a:xfrm>
            <a:off x="7470576" y="48927"/>
            <a:ext cx="454985" cy="416794"/>
            <a:chOff x="3478143" y="1479068"/>
            <a:chExt cx="454985" cy="416794"/>
          </a:xfrm>
        </p:grpSpPr>
        <p:sp>
          <p:nvSpPr>
            <p:cNvPr id="229" name="TextBox 228"/>
            <p:cNvSpPr txBox="1"/>
            <p:nvPr/>
          </p:nvSpPr>
          <p:spPr>
            <a:xfrm>
              <a:off x="3478143" y="1479068"/>
              <a:ext cx="45498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Century Gothic"/>
                  <a:cs typeface="Century Gothic"/>
                </a:rPr>
                <a:t>0</a:t>
              </a:r>
              <a:r>
                <a:rPr lang="en-US" baseline="-25000" dirty="0" smtClean="0">
                  <a:latin typeface="Century Gothic"/>
                  <a:cs typeface="Century Gothic"/>
                </a:rPr>
                <a:t>B’</a:t>
              </a:r>
              <a:endParaRPr lang="en-US" baseline="-25000" dirty="0">
                <a:latin typeface="Century Gothic"/>
                <a:cs typeface="Century Gothic"/>
              </a:endParaRPr>
            </a:p>
          </p:txBody>
        </p:sp>
        <p:sp>
          <p:nvSpPr>
            <p:cNvPr id="230" name="Oval 229"/>
            <p:cNvSpPr/>
            <p:nvPr/>
          </p:nvSpPr>
          <p:spPr>
            <a:xfrm>
              <a:off x="3494124" y="1522632"/>
              <a:ext cx="375722" cy="373230"/>
            </a:xfrm>
            <a:prstGeom prst="ellipse">
              <a:avLst/>
            </a:prstGeom>
            <a:noFill/>
            <a:ln w="28575" cmpd="sng">
              <a:solidFill>
                <a:srgbClr val="7097D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grpSp>
        <p:nvGrpSpPr>
          <p:cNvPr id="231" name="Group 230"/>
          <p:cNvGrpSpPr/>
          <p:nvPr/>
        </p:nvGrpSpPr>
        <p:grpSpPr>
          <a:xfrm>
            <a:off x="7705751" y="575019"/>
            <a:ext cx="454985" cy="416794"/>
            <a:chOff x="3478143" y="1479068"/>
            <a:chExt cx="454985" cy="416794"/>
          </a:xfrm>
        </p:grpSpPr>
        <p:sp>
          <p:nvSpPr>
            <p:cNvPr id="233" name="TextBox 232"/>
            <p:cNvSpPr txBox="1"/>
            <p:nvPr/>
          </p:nvSpPr>
          <p:spPr>
            <a:xfrm>
              <a:off x="3478143" y="1479068"/>
              <a:ext cx="45498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Century Gothic"/>
                  <a:cs typeface="Century Gothic"/>
                </a:rPr>
                <a:t>1</a:t>
              </a:r>
              <a:r>
                <a:rPr lang="en-US" baseline="-25000" dirty="0" smtClean="0">
                  <a:latin typeface="Century Gothic"/>
                  <a:cs typeface="Century Gothic"/>
                </a:rPr>
                <a:t>B’</a:t>
              </a:r>
              <a:endParaRPr lang="en-US" baseline="-25000" dirty="0">
                <a:latin typeface="Century Gothic"/>
                <a:cs typeface="Century Gothic"/>
              </a:endParaRPr>
            </a:p>
          </p:txBody>
        </p:sp>
        <p:sp>
          <p:nvSpPr>
            <p:cNvPr id="246" name="Oval 245"/>
            <p:cNvSpPr/>
            <p:nvPr/>
          </p:nvSpPr>
          <p:spPr>
            <a:xfrm>
              <a:off x="3494124" y="1522632"/>
              <a:ext cx="375722" cy="373230"/>
            </a:xfrm>
            <a:prstGeom prst="ellipse">
              <a:avLst/>
            </a:prstGeom>
            <a:noFill/>
            <a:ln w="28575" cmpd="sng">
              <a:solidFill>
                <a:srgbClr val="7097D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grpSp>
        <p:nvGrpSpPr>
          <p:cNvPr id="247" name="Group 246"/>
          <p:cNvGrpSpPr/>
          <p:nvPr/>
        </p:nvGrpSpPr>
        <p:grpSpPr>
          <a:xfrm>
            <a:off x="7978554" y="1131305"/>
            <a:ext cx="454985" cy="416794"/>
            <a:chOff x="3478143" y="1479068"/>
            <a:chExt cx="454985" cy="416794"/>
          </a:xfrm>
        </p:grpSpPr>
        <p:sp>
          <p:nvSpPr>
            <p:cNvPr id="248" name="TextBox 247"/>
            <p:cNvSpPr txBox="1"/>
            <p:nvPr/>
          </p:nvSpPr>
          <p:spPr>
            <a:xfrm>
              <a:off x="3478143" y="1479068"/>
              <a:ext cx="45498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Century Gothic"/>
                  <a:cs typeface="Century Gothic"/>
                </a:rPr>
                <a:t>2</a:t>
              </a:r>
              <a:r>
                <a:rPr lang="en-US" baseline="-25000" dirty="0" smtClean="0">
                  <a:latin typeface="Century Gothic"/>
                  <a:cs typeface="Century Gothic"/>
                </a:rPr>
                <a:t>B’</a:t>
              </a:r>
              <a:endParaRPr lang="en-US" baseline="-25000" dirty="0">
                <a:latin typeface="Century Gothic"/>
                <a:cs typeface="Century Gothic"/>
              </a:endParaRPr>
            </a:p>
          </p:txBody>
        </p:sp>
        <p:sp>
          <p:nvSpPr>
            <p:cNvPr id="250" name="Oval 249"/>
            <p:cNvSpPr/>
            <p:nvPr/>
          </p:nvSpPr>
          <p:spPr>
            <a:xfrm>
              <a:off x="3494124" y="1522632"/>
              <a:ext cx="375722" cy="373230"/>
            </a:xfrm>
            <a:prstGeom prst="ellipse">
              <a:avLst/>
            </a:prstGeom>
            <a:noFill/>
            <a:ln w="28575" cmpd="sng">
              <a:solidFill>
                <a:srgbClr val="7097D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grpSp>
        <p:nvGrpSpPr>
          <p:cNvPr id="251" name="Group 250"/>
          <p:cNvGrpSpPr/>
          <p:nvPr/>
        </p:nvGrpSpPr>
        <p:grpSpPr>
          <a:xfrm>
            <a:off x="8232543" y="1700499"/>
            <a:ext cx="454985" cy="416794"/>
            <a:chOff x="3478143" y="1479068"/>
            <a:chExt cx="454985" cy="416794"/>
          </a:xfrm>
        </p:grpSpPr>
        <p:sp>
          <p:nvSpPr>
            <p:cNvPr id="252" name="TextBox 251"/>
            <p:cNvSpPr txBox="1"/>
            <p:nvPr/>
          </p:nvSpPr>
          <p:spPr>
            <a:xfrm>
              <a:off x="3478143" y="1479068"/>
              <a:ext cx="45498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Century Gothic"/>
                  <a:cs typeface="Century Gothic"/>
                </a:rPr>
                <a:t>3</a:t>
              </a:r>
              <a:r>
                <a:rPr lang="en-US" baseline="-25000" dirty="0" smtClean="0">
                  <a:latin typeface="Century Gothic"/>
                  <a:cs typeface="Century Gothic"/>
                </a:rPr>
                <a:t>B’</a:t>
              </a:r>
              <a:endParaRPr lang="en-US" baseline="-25000" dirty="0">
                <a:latin typeface="Century Gothic"/>
                <a:cs typeface="Century Gothic"/>
              </a:endParaRPr>
            </a:p>
          </p:txBody>
        </p:sp>
        <p:sp>
          <p:nvSpPr>
            <p:cNvPr id="253" name="Oval 252"/>
            <p:cNvSpPr/>
            <p:nvPr/>
          </p:nvSpPr>
          <p:spPr>
            <a:xfrm>
              <a:off x="3494124" y="1522632"/>
              <a:ext cx="375722" cy="373230"/>
            </a:xfrm>
            <a:prstGeom prst="ellipse">
              <a:avLst/>
            </a:prstGeom>
            <a:noFill/>
            <a:ln w="28575" cmpd="sng">
              <a:solidFill>
                <a:srgbClr val="7097D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grpSp>
        <p:nvGrpSpPr>
          <p:cNvPr id="264" name="Group 263"/>
          <p:cNvGrpSpPr/>
          <p:nvPr/>
        </p:nvGrpSpPr>
        <p:grpSpPr>
          <a:xfrm>
            <a:off x="4619596" y="3372752"/>
            <a:ext cx="437702" cy="416794"/>
            <a:chOff x="3478143" y="1479068"/>
            <a:chExt cx="437702" cy="416794"/>
          </a:xfrm>
        </p:grpSpPr>
        <p:sp>
          <p:nvSpPr>
            <p:cNvPr id="265" name="TextBox 264"/>
            <p:cNvSpPr txBox="1"/>
            <p:nvPr/>
          </p:nvSpPr>
          <p:spPr>
            <a:xfrm>
              <a:off x="3478143" y="1479068"/>
              <a:ext cx="4377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Century Gothic"/>
                  <a:cs typeface="Century Gothic"/>
                </a:rPr>
                <a:t>0</a:t>
              </a:r>
              <a:r>
                <a:rPr lang="en-US" baseline="-25000" dirty="0" smtClean="0">
                  <a:latin typeface="Century Gothic"/>
                  <a:cs typeface="Century Gothic"/>
                </a:rPr>
                <a:t>C</a:t>
              </a:r>
              <a:endParaRPr lang="en-US" baseline="-25000" dirty="0">
                <a:latin typeface="Century Gothic"/>
                <a:cs typeface="Century Gothic"/>
              </a:endParaRPr>
            </a:p>
          </p:txBody>
        </p:sp>
        <p:sp>
          <p:nvSpPr>
            <p:cNvPr id="266" name="Oval 265"/>
            <p:cNvSpPr/>
            <p:nvPr/>
          </p:nvSpPr>
          <p:spPr>
            <a:xfrm>
              <a:off x="3494124" y="1522632"/>
              <a:ext cx="375722" cy="373230"/>
            </a:xfrm>
            <a:prstGeom prst="ellipse">
              <a:avLst/>
            </a:prstGeom>
            <a:noFill/>
            <a:ln w="28575" cmpd="sng">
              <a:solidFill>
                <a:srgbClr val="7097D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271" name="TextBox 270"/>
          <p:cNvSpPr txBox="1"/>
          <p:nvPr/>
        </p:nvSpPr>
        <p:spPr>
          <a:xfrm>
            <a:off x="4798285" y="3929766"/>
            <a:ext cx="4377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entury Gothic"/>
                <a:cs typeface="Century Gothic"/>
              </a:rPr>
              <a:t>1</a:t>
            </a:r>
            <a:r>
              <a:rPr lang="en-US" baseline="-25000" dirty="0">
                <a:latin typeface="Century Gothic"/>
                <a:cs typeface="Century Gothic"/>
              </a:rPr>
              <a:t>C</a:t>
            </a:r>
          </a:p>
        </p:txBody>
      </p:sp>
      <p:sp>
        <p:nvSpPr>
          <p:cNvPr id="272" name="Oval 271"/>
          <p:cNvSpPr/>
          <p:nvPr/>
        </p:nvSpPr>
        <p:spPr>
          <a:xfrm>
            <a:off x="4844978" y="3982515"/>
            <a:ext cx="375722" cy="373230"/>
          </a:xfrm>
          <a:prstGeom prst="ellipse">
            <a:avLst/>
          </a:prstGeom>
          <a:noFill/>
          <a:ln w="28575" cmpd="sng">
            <a:solidFill>
              <a:srgbClr val="7097D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274" name="Group 273"/>
          <p:cNvGrpSpPr/>
          <p:nvPr/>
        </p:nvGrpSpPr>
        <p:grpSpPr>
          <a:xfrm>
            <a:off x="5099899" y="4495237"/>
            <a:ext cx="437702" cy="416794"/>
            <a:chOff x="3478143" y="1479068"/>
            <a:chExt cx="437702" cy="416794"/>
          </a:xfrm>
        </p:grpSpPr>
        <p:sp>
          <p:nvSpPr>
            <p:cNvPr id="275" name="TextBox 274"/>
            <p:cNvSpPr txBox="1"/>
            <p:nvPr/>
          </p:nvSpPr>
          <p:spPr>
            <a:xfrm>
              <a:off x="3478143" y="1479068"/>
              <a:ext cx="4377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Century Gothic"/>
                  <a:cs typeface="Century Gothic"/>
                </a:rPr>
                <a:t>2</a:t>
              </a:r>
              <a:r>
                <a:rPr lang="en-US" baseline="-25000" dirty="0">
                  <a:latin typeface="Century Gothic"/>
                  <a:cs typeface="Century Gothic"/>
                </a:rPr>
                <a:t>C</a:t>
              </a:r>
            </a:p>
          </p:txBody>
        </p:sp>
        <p:sp>
          <p:nvSpPr>
            <p:cNvPr id="276" name="Oval 275"/>
            <p:cNvSpPr/>
            <p:nvPr/>
          </p:nvSpPr>
          <p:spPr>
            <a:xfrm>
              <a:off x="3494124" y="1522632"/>
              <a:ext cx="375722" cy="373230"/>
            </a:xfrm>
            <a:prstGeom prst="ellipse">
              <a:avLst/>
            </a:prstGeom>
            <a:noFill/>
            <a:ln w="28575" cmpd="sng">
              <a:solidFill>
                <a:srgbClr val="7097D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grpSp>
        <p:nvGrpSpPr>
          <p:cNvPr id="277" name="Group 276"/>
          <p:cNvGrpSpPr/>
          <p:nvPr/>
        </p:nvGrpSpPr>
        <p:grpSpPr>
          <a:xfrm>
            <a:off x="5300821" y="5063702"/>
            <a:ext cx="437702" cy="416794"/>
            <a:chOff x="3478143" y="1479068"/>
            <a:chExt cx="437702" cy="416794"/>
          </a:xfrm>
        </p:grpSpPr>
        <p:sp>
          <p:nvSpPr>
            <p:cNvPr id="278" name="TextBox 277"/>
            <p:cNvSpPr txBox="1"/>
            <p:nvPr/>
          </p:nvSpPr>
          <p:spPr>
            <a:xfrm>
              <a:off x="3478143" y="1479068"/>
              <a:ext cx="4377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Century Gothic"/>
                  <a:cs typeface="Century Gothic"/>
                </a:rPr>
                <a:t>3</a:t>
              </a:r>
              <a:r>
                <a:rPr lang="en-US" baseline="-25000" dirty="0">
                  <a:latin typeface="Century Gothic"/>
                  <a:cs typeface="Century Gothic"/>
                </a:rPr>
                <a:t>C</a:t>
              </a:r>
            </a:p>
          </p:txBody>
        </p:sp>
        <p:sp>
          <p:nvSpPr>
            <p:cNvPr id="279" name="Oval 278"/>
            <p:cNvSpPr/>
            <p:nvPr/>
          </p:nvSpPr>
          <p:spPr>
            <a:xfrm>
              <a:off x="3494124" y="1522632"/>
              <a:ext cx="375722" cy="373230"/>
            </a:xfrm>
            <a:prstGeom prst="ellipse">
              <a:avLst/>
            </a:prstGeom>
            <a:noFill/>
            <a:ln w="28575" cmpd="sng">
              <a:solidFill>
                <a:srgbClr val="7097D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grpSp>
        <p:nvGrpSpPr>
          <p:cNvPr id="280" name="Group 279"/>
          <p:cNvGrpSpPr/>
          <p:nvPr/>
        </p:nvGrpSpPr>
        <p:grpSpPr>
          <a:xfrm>
            <a:off x="8668716" y="3408519"/>
            <a:ext cx="491729" cy="397980"/>
            <a:chOff x="3459329" y="1497882"/>
            <a:chExt cx="491729" cy="397980"/>
          </a:xfrm>
        </p:grpSpPr>
        <p:sp>
          <p:nvSpPr>
            <p:cNvPr id="281" name="TextBox 280"/>
            <p:cNvSpPr txBox="1"/>
            <p:nvPr/>
          </p:nvSpPr>
          <p:spPr>
            <a:xfrm>
              <a:off x="3459329" y="1497882"/>
              <a:ext cx="4917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Century Gothic"/>
                  <a:cs typeface="Century Gothic"/>
                </a:rPr>
                <a:t>0</a:t>
              </a:r>
              <a:r>
                <a:rPr lang="en-US" baseline="-25000" dirty="0" smtClean="0">
                  <a:latin typeface="Century Gothic"/>
                  <a:cs typeface="Century Gothic"/>
                </a:rPr>
                <a:t>C’</a:t>
              </a:r>
              <a:endParaRPr lang="en-US" baseline="-25000" dirty="0">
                <a:latin typeface="Century Gothic"/>
                <a:cs typeface="Century Gothic"/>
              </a:endParaRPr>
            </a:p>
          </p:txBody>
        </p:sp>
        <p:sp>
          <p:nvSpPr>
            <p:cNvPr id="282" name="Oval 281"/>
            <p:cNvSpPr/>
            <p:nvPr/>
          </p:nvSpPr>
          <p:spPr>
            <a:xfrm>
              <a:off x="3494124" y="1522632"/>
              <a:ext cx="375722" cy="373230"/>
            </a:xfrm>
            <a:prstGeom prst="ellipse">
              <a:avLst/>
            </a:prstGeom>
            <a:noFill/>
            <a:ln w="28575" cmpd="sng">
              <a:solidFill>
                <a:srgbClr val="7097D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grpSp>
        <p:nvGrpSpPr>
          <p:cNvPr id="284" name="Group 283"/>
          <p:cNvGrpSpPr/>
          <p:nvPr/>
        </p:nvGrpSpPr>
        <p:grpSpPr>
          <a:xfrm>
            <a:off x="8402448" y="3953716"/>
            <a:ext cx="491729" cy="407387"/>
            <a:chOff x="3459329" y="1488475"/>
            <a:chExt cx="491729" cy="407387"/>
          </a:xfrm>
        </p:grpSpPr>
        <p:sp>
          <p:nvSpPr>
            <p:cNvPr id="285" name="TextBox 284"/>
            <p:cNvSpPr txBox="1"/>
            <p:nvPr/>
          </p:nvSpPr>
          <p:spPr>
            <a:xfrm>
              <a:off x="3459329" y="1488475"/>
              <a:ext cx="4917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Century Gothic"/>
                  <a:cs typeface="Century Gothic"/>
                </a:rPr>
                <a:t>1</a:t>
              </a:r>
              <a:r>
                <a:rPr lang="en-US" baseline="-25000" dirty="0" smtClean="0">
                  <a:latin typeface="Century Gothic"/>
                  <a:cs typeface="Century Gothic"/>
                </a:rPr>
                <a:t>C’</a:t>
              </a:r>
              <a:endParaRPr lang="en-US" baseline="-25000" dirty="0">
                <a:latin typeface="Century Gothic"/>
                <a:cs typeface="Century Gothic"/>
              </a:endParaRPr>
            </a:p>
          </p:txBody>
        </p:sp>
        <p:sp>
          <p:nvSpPr>
            <p:cNvPr id="287" name="Oval 286"/>
            <p:cNvSpPr/>
            <p:nvPr/>
          </p:nvSpPr>
          <p:spPr>
            <a:xfrm>
              <a:off x="3494124" y="1522632"/>
              <a:ext cx="375722" cy="373230"/>
            </a:xfrm>
            <a:prstGeom prst="ellipse">
              <a:avLst/>
            </a:prstGeom>
            <a:noFill/>
            <a:ln w="28575" cmpd="sng">
              <a:solidFill>
                <a:srgbClr val="7097D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grpSp>
        <p:nvGrpSpPr>
          <p:cNvPr id="288" name="Group 287"/>
          <p:cNvGrpSpPr/>
          <p:nvPr/>
        </p:nvGrpSpPr>
        <p:grpSpPr>
          <a:xfrm>
            <a:off x="8126233" y="4510002"/>
            <a:ext cx="491729" cy="407387"/>
            <a:chOff x="3459329" y="1488475"/>
            <a:chExt cx="491729" cy="407387"/>
          </a:xfrm>
        </p:grpSpPr>
        <p:sp>
          <p:nvSpPr>
            <p:cNvPr id="289" name="TextBox 288"/>
            <p:cNvSpPr txBox="1"/>
            <p:nvPr/>
          </p:nvSpPr>
          <p:spPr>
            <a:xfrm>
              <a:off x="3459329" y="1488475"/>
              <a:ext cx="4917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Century Gothic"/>
                  <a:cs typeface="Century Gothic"/>
                </a:rPr>
                <a:t>2</a:t>
              </a:r>
              <a:r>
                <a:rPr lang="en-US" baseline="-25000" dirty="0" smtClean="0">
                  <a:latin typeface="Century Gothic"/>
                  <a:cs typeface="Century Gothic"/>
                </a:rPr>
                <a:t>C’</a:t>
              </a:r>
              <a:endParaRPr lang="en-US" baseline="-25000" dirty="0">
                <a:latin typeface="Century Gothic"/>
                <a:cs typeface="Century Gothic"/>
              </a:endParaRPr>
            </a:p>
          </p:txBody>
        </p:sp>
        <p:sp>
          <p:nvSpPr>
            <p:cNvPr id="290" name="Oval 289"/>
            <p:cNvSpPr/>
            <p:nvPr/>
          </p:nvSpPr>
          <p:spPr>
            <a:xfrm>
              <a:off x="3494124" y="1522632"/>
              <a:ext cx="375722" cy="373230"/>
            </a:xfrm>
            <a:prstGeom prst="ellipse">
              <a:avLst/>
            </a:prstGeom>
            <a:noFill/>
            <a:ln w="28575" cmpd="sng">
              <a:solidFill>
                <a:srgbClr val="7097D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grpSp>
        <p:nvGrpSpPr>
          <p:cNvPr id="291" name="Group 290"/>
          <p:cNvGrpSpPr/>
          <p:nvPr/>
        </p:nvGrpSpPr>
        <p:grpSpPr>
          <a:xfrm>
            <a:off x="7891326" y="5113353"/>
            <a:ext cx="491729" cy="416794"/>
            <a:chOff x="3459329" y="1479068"/>
            <a:chExt cx="491729" cy="416794"/>
          </a:xfrm>
        </p:grpSpPr>
        <p:sp>
          <p:nvSpPr>
            <p:cNvPr id="292" name="TextBox 291"/>
            <p:cNvSpPr txBox="1"/>
            <p:nvPr/>
          </p:nvSpPr>
          <p:spPr>
            <a:xfrm>
              <a:off x="3459329" y="1479068"/>
              <a:ext cx="4917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Century Gothic"/>
                  <a:cs typeface="Century Gothic"/>
                </a:rPr>
                <a:t>3</a:t>
              </a:r>
              <a:r>
                <a:rPr lang="en-US" baseline="-25000" dirty="0" smtClean="0">
                  <a:latin typeface="Century Gothic"/>
                  <a:cs typeface="Century Gothic"/>
                </a:rPr>
                <a:t>C’</a:t>
              </a:r>
              <a:endParaRPr lang="en-US" baseline="-25000" dirty="0">
                <a:latin typeface="Century Gothic"/>
                <a:cs typeface="Century Gothic"/>
              </a:endParaRPr>
            </a:p>
          </p:txBody>
        </p:sp>
        <p:sp>
          <p:nvSpPr>
            <p:cNvPr id="293" name="Oval 292"/>
            <p:cNvSpPr/>
            <p:nvPr/>
          </p:nvSpPr>
          <p:spPr>
            <a:xfrm>
              <a:off x="3494124" y="1522632"/>
              <a:ext cx="375722" cy="373230"/>
            </a:xfrm>
            <a:prstGeom prst="ellipse">
              <a:avLst/>
            </a:prstGeom>
            <a:noFill/>
            <a:ln w="28575" cmpd="sng">
              <a:solidFill>
                <a:srgbClr val="7097D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cxnSp>
        <p:nvCxnSpPr>
          <p:cNvPr id="318" name="Straight Connector 317"/>
          <p:cNvCxnSpPr>
            <a:stCxn id="200" idx="1"/>
            <a:endCxn id="219" idx="6"/>
          </p:cNvCxnSpPr>
          <p:nvPr/>
        </p:nvCxnSpPr>
        <p:spPr>
          <a:xfrm flipH="1" flipV="1">
            <a:off x="5952545" y="808559"/>
            <a:ext cx="773398" cy="1483994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0" name="Straight Connector 319"/>
          <p:cNvCxnSpPr>
            <a:stCxn id="200" idx="1"/>
            <a:endCxn id="223" idx="6"/>
          </p:cNvCxnSpPr>
          <p:nvPr/>
        </p:nvCxnSpPr>
        <p:spPr>
          <a:xfrm flipH="1" flipV="1">
            <a:off x="5745591" y="1364845"/>
            <a:ext cx="980352" cy="927708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1" name="Straight Connector 320"/>
          <p:cNvCxnSpPr>
            <a:stCxn id="200" idx="1"/>
            <a:endCxn id="227" idx="6"/>
          </p:cNvCxnSpPr>
          <p:nvPr/>
        </p:nvCxnSpPr>
        <p:spPr>
          <a:xfrm flipH="1" flipV="1">
            <a:off x="5501009" y="1934039"/>
            <a:ext cx="1224934" cy="358514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2" name="TextBox 321"/>
          <p:cNvSpPr txBox="1"/>
          <p:nvPr/>
        </p:nvSpPr>
        <p:spPr>
          <a:xfrm>
            <a:off x="6140244" y="276135"/>
            <a:ext cx="644289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Century Gothic"/>
                <a:cs typeface="Century Gothic"/>
              </a:rPr>
              <a:t>Q+16</a:t>
            </a:r>
            <a:endParaRPr lang="en-US" sz="1400" b="1" dirty="0">
              <a:latin typeface="Century Gothic"/>
              <a:cs typeface="Century Gothic"/>
            </a:endParaRPr>
          </a:p>
        </p:txBody>
      </p:sp>
      <p:sp>
        <p:nvSpPr>
          <p:cNvPr id="323" name="TextBox 322"/>
          <p:cNvSpPr txBox="1"/>
          <p:nvPr/>
        </p:nvSpPr>
        <p:spPr>
          <a:xfrm>
            <a:off x="5703949" y="1062096"/>
            <a:ext cx="511390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Century Gothic"/>
                <a:cs typeface="Century Gothic"/>
              </a:rPr>
              <a:t>Q-8</a:t>
            </a:r>
            <a:endParaRPr lang="en-US" sz="1400" b="1" dirty="0">
              <a:latin typeface="Century Gothic"/>
              <a:cs typeface="Century Gothic"/>
            </a:endParaRPr>
          </a:p>
        </p:txBody>
      </p:sp>
      <p:sp>
        <p:nvSpPr>
          <p:cNvPr id="324" name="TextBox 323"/>
          <p:cNvSpPr txBox="1"/>
          <p:nvPr/>
        </p:nvSpPr>
        <p:spPr>
          <a:xfrm>
            <a:off x="5580618" y="1558588"/>
            <a:ext cx="543739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Century Gothic"/>
                <a:cs typeface="Century Gothic"/>
              </a:rPr>
              <a:t>Q+4</a:t>
            </a:r>
            <a:endParaRPr lang="en-US" sz="1400" b="1" dirty="0">
              <a:latin typeface="Century Gothic"/>
              <a:cs typeface="Century Gothic"/>
            </a:endParaRPr>
          </a:p>
        </p:txBody>
      </p:sp>
      <p:sp>
        <p:nvSpPr>
          <p:cNvPr id="325" name="TextBox 324"/>
          <p:cNvSpPr txBox="1"/>
          <p:nvPr/>
        </p:nvSpPr>
        <p:spPr>
          <a:xfrm>
            <a:off x="5708828" y="2055500"/>
            <a:ext cx="543739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Century Gothic"/>
                <a:cs typeface="Century Gothic"/>
              </a:rPr>
              <a:t>Q+6</a:t>
            </a:r>
            <a:endParaRPr lang="en-US" sz="1400" b="1" dirty="0">
              <a:latin typeface="Century Gothic"/>
              <a:cs typeface="Century Gothic"/>
            </a:endParaRPr>
          </a:p>
        </p:txBody>
      </p:sp>
      <p:sp>
        <p:nvSpPr>
          <p:cNvPr id="326" name="TextBox 325"/>
          <p:cNvSpPr txBox="1"/>
          <p:nvPr/>
        </p:nvSpPr>
        <p:spPr>
          <a:xfrm>
            <a:off x="4157019" y="99750"/>
            <a:ext cx="1108785" cy="369332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entury Gothic"/>
                <a:cs typeface="Century Gothic"/>
              </a:rPr>
              <a:t>Q=O(M)</a:t>
            </a:r>
            <a:endParaRPr lang="en-US" dirty="0">
              <a:latin typeface="Century Gothic"/>
              <a:cs typeface="Century Gothic"/>
            </a:endParaRPr>
          </a:p>
        </p:txBody>
      </p:sp>
      <p:cxnSp>
        <p:nvCxnSpPr>
          <p:cNvPr id="327" name="Straight Connector 326"/>
          <p:cNvCxnSpPr>
            <a:stCxn id="200" idx="7"/>
            <a:endCxn id="230" idx="2"/>
          </p:cNvCxnSpPr>
          <p:nvPr/>
        </p:nvCxnSpPr>
        <p:spPr>
          <a:xfrm flipV="1">
            <a:off x="6991619" y="279106"/>
            <a:ext cx="494938" cy="2013447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8" name="Straight Connector 327"/>
          <p:cNvCxnSpPr>
            <a:stCxn id="200" idx="7"/>
            <a:endCxn id="246" idx="2"/>
          </p:cNvCxnSpPr>
          <p:nvPr/>
        </p:nvCxnSpPr>
        <p:spPr>
          <a:xfrm flipV="1">
            <a:off x="6991619" y="805198"/>
            <a:ext cx="730113" cy="1487355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9" name="Straight Connector 328"/>
          <p:cNvCxnSpPr>
            <a:stCxn id="200" idx="7"/>
            <a:endCxn id="250" idx="2"/>
          </p:cNvCxnSpPr>
          <p:nvPr/>
        </p:nvCxnSpPr>
        <p:spPr>
          <a:xfrm flipV="1">
            <a:off x="6991619" y="1361484"/>
            <a:ext cx="1002916" cy="931069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0" name="Straight Connector 329"/>
          <p:cNvCxnSpPr>
            <a:stCxn id="200" idx="7"/>
            <a:endCxn id="253" idx="2"/>
          </p:cNvCxnSpPr>
          <p:nvPr/>
        </p:nvCxnSpPr>
        <p:spPr>
          <a:xfrm flipV="1">
            <a:off x="6991619" y="1930678"/>
            <a:ext cx="1256905" cy="361875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8" name="TextBox 337"/>
          <p:cNvSpPr txBox="1"/>
          <p:nvPr/>
        </p:nvSpPr>
        <p:spPr>
          <a:xfrm>
            <a:off x="7486557" y="2072971"/>
            <a:ext cx="511390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Century Gothic"/>
                <a:cs typeface="Century Gothic"/>
              </a:rPr>
              <a:t>Q-6</a:t>
            </a:r>
            <a:endParaRPr lang="en-US" sz="1400" b="1" dirty="0">
              <a:latin typeface="Century Gothic"/>
              <a:cs typeface="Century Gothic"/>
            </a:endParaRPr>
          </a:p>
        </p:txBody>
      </p:sp>
      <p:sp>
        <p:nvSpPr>
          <p:cNvPr id="339" name="TextBox 338"/>
          <p:cNvSpPr txBox="1"/>
          <p:nvPr/>
        </p:nvSpPr>
        <p:spPr>
          <a:xfrm>
            <a:off x="7519208" y="1633246"/>
            <a:ext cx="511390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Century Gothic"/>
                <a:cs typeface="Century Gothic"/>
              </a:rPr>
              <a:t>Q-4</a:t>
            </a:r>
            <a:endParaRPr lang="en-US" sz="1400" b="1" dirty="0">
              <a:latin typeface="Century Gothic"/>
              <a:cs typeface="Century Gothic"/>
            </a:endParaRPr>
          </a:p>
        </p:txBody>
      </p:sp>
      <p:sp>
        <p:nvSpPr>
          <p:cNvPr id="340" name="TextBox 339"/>
          <p:cNvSpPr txBox="1"/>
          <p:nvPr/>
        </p:nvSpPr>
        <p:spPr>
          <a:xfrm>
            <a:off x="7432311" y="1110897"/>
            <a:ext cx="543739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Century Gothic"/>
                <a:cs typeface="Century Gothic"/>
              </a:rPr>
              <a:t>Q+8</a:t>
            </a:r>
            <a:endParaRPr lang="en-US" sz="1400" b="1" dirty="0">
              <a:latin typeface="Century Gothic"/>
              <a:cs typeface="Century Gothic"/>
            </a:endParaRPr>
          </a:p>
        </p:txBody>
      </p:sp>
      <p:sp>
        <p:nvSpPr>
          <p:cNvPr id="341" name="TextBox 340"/>
          <p:cNvSpPr txBox="1"/>
          <p:nvPr/>
        </p:nvSpPr>
        <p:spPr>
          <a:xfrm>
            <a:off x="6872821" y="273178"/>
            <a:ext cx="611941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Century Gothic"/>
                <a:cs typeface="Century Gothic"/>
              </a:rPr>
              <a:t>Q-16</a:t>
            </a:r>
            <a:endParaRPr lang="en-US" sz="1400" b="1" dirty="0">
              <a:latin typeface="Century Gothic"/>
              <a:cs typeface="Century Gothic"/>
            </a:endParaRPr>
          </a:p>
        </p:txBody>
      </p:sp>
      <p:cxnSp>
        <p:nvCxnSpPr>
          <p:cNvPr id="342" name="Straight Connector 341"/>
          <p:cNvCxnSpPr>
            <a:stCxn id="200" idx="3"/>
            <a:endCxn id="266" idx="6"/>
          </p:cNvCxnSpPr>
          <p:nvPr/>
        </p:nvCxnSpPr>
        <p:spPr>
          <a:xfrm flipH="1">
            <a:off x="5011299" y="2556467"/>
            <a:ext cx="1714644" cy="1046464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3" name="TextBox 342"/>
          <p:cNvSpPr txBox="1"/>
          <p:nvPr/>
        </p:nvSpPr>
        <p:spPr>
          <a:xfrm>
            <a:off x="7245443" y="4917389"/>
            <a:ext cx="644289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Century Gothic"/>
                <a:cs typeface="Century Gothic"/>
              </a:rPr>
              <a:t>2Q+6</a:t>
            </a:r>
            <a:endParaRPr lang="en-US" sz="1400" b="1" dirty="0">
              <a:latin typeface="Century Gothic"/>
              <a:cs typeface="Century Gothic"/>
            </a:endParaRPr>
          </a:p>
        </p:txBody>
      </p:sp>
      <p:cxnSp>
        <p:nvCxnSpPr>
          <p:cNvPr id="347" name="Straight Connector 346"/>
          <p:cNvCxnSpPr>
            <a:stCxn id="200" idx="3"/>
            <a:endCxn id="272" idx="6"/>
          </p:cNvCxnSpPr>
          <p:nvPr/>
        </p:nvCxnSpPr>
        <p:spPr>
          <a:xfrm flipH="1">
            <a:off x="5220700" y="2556467"/>
            <a:ext cx="1505243" cy="1612663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0" name="Straight Connector 349"/>
          <p:cNvCxnSpPr>
            <a:stCxn id="200" idx="3"/>
            <a:endCxn id="276" idx="6"/>
          </p:cNvCxnSpPr>
          <p:nvPr/>
        </p:nvCxnSpPr>
        <p:spPr>
          <a:xfrm flipH="1">
            <a:off x="5491602" y="2556467"/>
            <a:ext cx="1234341" cy="2168949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2" name="Straight Connector 351"/>
          <p:cNvCxnSpPr>
            <a:stCxn id="200" idx="3"/>
            <a:endCxn id="279" idx="6"/>
          </p:cNvCxnSpPr>
          <p:nvPr/>
        </p:nvCxnSpPr>
        <p:spPr>
          <a:xfrm flipH="1">
            <a:off x="5692524" y="2556467"/>
            <a:ext cx="1033419" cy="2737414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3" name="Straight Connector 352"/>
          <p:cNvCxnSpPr>
            <a:stCxn id="200" idx="5"/>
            <a:endCxn id="282" idx="2"/>
          </p:cNvCxnSpPr>
          <p:nvPr/>
        </p:nvCxnSpPr>
        <p:spPr>
          <a:xfrm>
            <a:off x="6991619" y="2556467"/>
            <a:ext cx="1711892" cy="1063417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4" name="Straight Connector 353"/>
          <p:cNvCxnSpPr>
            <a:stCxn id="200" idx="5"/>
            <a:endCxn id="287" idx="2"/>
          </p:cNvCxnSpPr>
          <p:nvPr/>
        </p:nvCxnSpPr>
        <p:spPr>
          <a:xfrm>
            <a:off x="6991619" y="2556467"/>
            <a:ext cx="1445624" cy="1618021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5" name="Straight Connector 354"/>
          <p:cNvCxnSpPr>
            <a:stCxn id="200" idx="5"/>
            <a:endCxn id="290" idx="2"/>
          </p:cNvCxnSpPr>
          <p:nvPr/>
        </p:nvCxnSpPr>
        <p:spPr>
          <a:xfrm>
            <a:off x="6991619" y="2556467"/>
            <a:ext cx="1169409" cy="2174307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6" name="Straight Connector 355"/>
          <p:cNvCxnSpPr>
            <a:stCxn id="200" idx="5"/>
            <a:endCxn id="293" idx="2"/>
          </p:cNvCxnSpPr>
          <p:nvPr/>
        </p:nvCxnSpPr>
        <p:spPr>
          <a:xfrm>
            <a:off x="6991619" y="2556467"/>
            <a:ext cx="934502" cy="2787065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7" name="TextBox 356"/>
          <p:cNvSpPr txBox="1"/>
          <p:nvPr/>
        </p:nvSpPr>
        <p:spPr>
          <a:xfrm>
            <a:off x="8002539" y="4271374"/>
            <a:ext cx="644289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Century Gothic"/>
                <a:cs typeface="Century Gothic"/>
              </a:rPr>
              <a:t>2Q+4</a:t>
            </a:r>
            <a:endParaRPr lang="en-US" sz="1400" b="1" dirty="0">
              <a:latin typeface="Century Gothic"/>
              <a:cs typeface="Century Gothic"/>
            </a:endParaRPr>
          </a:p>
        </p:txBody>
      </p:sp>
      <p:sp>
        <p:nvSpPr>
          <p:cNvPr id="358" name="TextBox 357"/>
          <p:cNvSpPr txBox="1"/>
          <p:nvPr/>
        </p:nvSpPr>
        <p:spPr>
          <a:xfrm>
            <a:off x="8217178" y="3675733"/>
            <a:ext cx="611941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Century Gothic"/>
                <a:cs typeface="Century Gothic"/>
              </a:rPr>
              <a:t>2Q-8</a:t>
            </a:r>
            <a:endParaRPr lang="en-US" sz="1400" b="1" dirty="0">
              <a:latin typeface="Century Gothic"/>
              <a:cs typeface="Century Gothic"/>
            </a:endParaRPr>
          </a:p>
        </p:txBody>
      </p:sp>
      <p:sp>
        <p:nvSpPr>
          <p:cNvPr id="359" name="TextBox 358"/>
          <p:cNvSpPr txBox="1"/>
          <p:nvPr/>
        </p:nvSpPr>
        <p:spPr>
          <a:xfrm>
            <a:off x="4635577" y="3048572"/>
            <a:ext cx="712492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Century Gothic"/>
                <a:cs typeface="Century Gothic"/>
              </a:rPr>
              <a:t>2Q-16</a:t>
            </a:r>
            <a:endParaRPr lang="en-US" sz="1400" b="1" dirty="0">
              <a:latin typeface="Century Gothic"/>
              <a:cs typeface="Century Gothic"/>
            </a:endParaRPr>
          </a:p>
        </p:txBody>
      </p:sp>
      <p:sp>
        <p:nvSpPr>
          <p:cNvPr id="360" name="TextBox 359"/>
          <p:cNvSpPr txBox="1"/>
          <p:nvPr/>
        </p:nvSpPr>
        <p:spPr>
          <a:xfrm>
            <a:off x="5725418" y="4917389"/>
            <a:ext cx="611941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Century Gothic"/>
                <a:cs typeface="Century Gothic"/>
              </a:rPr>
              <a:t>2Q-6</a:t>
            </a:r>
            <a:endParaRPr lang="en-US" sz="1400" b="1" dirty="0">
              <a:latin typeface="Century Gothic"/>
              <a:cs typeface="Century Gothic"/>
            </a:endParaRPr>
          </a:p>
        </p:txBody>
      </p:sp>
      <p:sp>
        <p:nvSpPr>
          <p:cNvPr id="361" name="TextBox 360"/>
          <p:cNvSpPr txBox="1"/>
          <p:nvPr/>
        </p:nvSpPr>
        <p:spPr>
          <a:xfrm>
            <a:off x="5039275" y="4231901"/>
            <a:ext cx="611941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Century Gothic"/>
                <a:cs typeface="Century Gothic"/>
              </a:rPr>
              <a:t>2Q-4</a:t>
            </a:r>
            <a:endParaRPr lang="en-US" sz="1400" b="1" dirty="0">
              <a:latin typeface="Century Gothic"/>
              <a:cs typeface="Century Gothic"/>
            </a:endParaRPr>
          </a:p>
        </p:txBody>
      </p:sp>
      <p:sp>
        <p:nvSpPr>
          <p:cNvPr id="362" name="TextBox 361"/>
          <p:cNvSpPr txBox="1"/>
          <p:nvPr/>
        </p:nvSpPr>
        <p:spPr>
          <a:xfrm>
            <a:off x="4829855" y="3667915"/>
            <a:ext cx="644289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Century Gothic"/>
                <a:cs typeface="Century Gothic"/>
              </a:rPr>
              <a:t>2Q+8</a:t>
            </a:r>
            <a:endParaRPr lang="en-US" sz="1400" b="1" dirty="0">
              <a:latin typeface="Century Gothic"/>
              <a:cs typeface="Century Gothic"/>
            </a:endParaRPr>
          </a:p>
        </p:txBody>
      </p:sp>
      <p:sp>
        <p:nvSpPr>
          <p:cNvPr id="363" name="TextBox 362"/>
          <p:cNvSpPr txBox="1"/>
          <p:nvPr/>
        </p:nvSpPr>
        <p:spPr>
          <a:xfrm>
            <a:off x="8264526" y="3114039"/>
            <a:ext cx="744840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Century Gothic"/>
                <a:cs typeface="Century Gothic"/>
              </a:rPr>
              <a:t>2Q+16</a:t>
            </a:r>
            <a:endParaRPr lang="en-US" sz="1400" b="1" dirty="0">
              <a:latin typeface="Century Gothic"/>
              <a:cs typeface="Century Gothic"/>
            </a:endParaRPr>
          </a:p>
        </p:txBody>
      </p:sp>
      <p:cxnSp>
        <p:nvCxnSpPr>
          <p:cNvPr id="364" name="Straight Connector 363"/>
          <p:cNvCxnSpPr>
            <a:stCxn id="211" idx="6"/>
            <a:endCxn id="367" idx="3"/>
          </p:cNvCxnSpPr>
          <p:nvPr/>
        </p:nvCxnSpPr>
        <p:spPr>
          <a:xfrm flipV="1">
            <a:off x="7046642" y="2764266"/>
            <a:ext cx="1203575" cy="1311816"/>
          </a:xfrm>
          <a:prstGeom prst="line">
            <a:avLst/>
          </a:prstGeom>
          <a:ln>
            <a:solidFill>
              <a:srgbClr val="1FFF17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65" name="Group 364"/>
          <p:cNvGrpSpPr/>
          <p:nvPr/>
        </p:nvGrpSpPr>
        <p:grpSpPr>
          <a:xfrm>
            <a:off x="8195194" y="2414225"/>
            <a:ext cx="375722" cy="404699"/>
            <a:chOff x="3494124" y="1491163"/>
            <a:chExt cx="375722" cy="404699"/>
          </a:xfrm>
        </p:grpSpPr>
        <p:sp>
          <p:nvSpPr>
            <p:cNvPr id="366" name="TextBox 365"/>
            <p:cNvSpPr txBox="1"/>
            <p:nvPr/>
          </p:nvSpPr>
          <p:spPr>
            <a:xfrm>
              <a:off x="3550713" y="1491163"/>
              <a:ext cx="2540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entury Gothic"/>
                  <a:cs typeface="Century Gothic"/>
                </a:rPr>
                <a:t>r</a:t>
              </a:r>
              <a:endParaRPr lang="en-US" baseline="-25000" dirty="0">
                <a:latin typeface="Century Gothic"/>
                <a:cs typeface="Century Gothic"/>
              </a:endParaRPr>
            </a:p>
          </p:txBody>
        </p:sp>
        <p:sp>
          <p:nvSpPr>
            <p:cNvPr id="367" name="Oval 366"/>
            <p:cNvSpPr/>
            <p:nvPr/>
          </p:nvSpPr>
          <p:spPr>
            <a:xfrm>
              <a:off x="3494124" y="1522632"/>
              <a:ext cx="375722" cy="373230"/>
            </a:xfrm>
            <a:prstGeom prst="ellipse">
              <a:avLst/>
            </a:prstGeom>
            <a:noFill/>
            <a:ln w="28575" cmpd="sng">
              <a:solidFill>
                <a:srgbClr val="7097D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cxnSp>
        <p:nvCxnSpPr>
          <p:cNvPr id="368" name="Straight Connector 367"/>
          <p:cNvCxnSpPr>
            <a:stCxn id="207" idx="6"/>
            <a:endCxn id="367" idx="2"/>
          </p:cNvCxnSpPr>
          <p:nvPr/>
        </p:nvCxnSpPr>
        <p:spPr>
          <a:xfrm flipV="1">
            <a:off x="7046642" y="2632309"/>
            <a:ext cx="1148552" cy="874579"/>
          </a:xfrm>
          <a:prstGeom prst="line">
            <a:avLst/>
          </a:prstGeom>
          <a:ln>
            <a:solidFill>
              <a:srgbClr val="1FFF17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9" name="Straight Connector 368"/>
          <p:cNvCxnSpPr>
            <a:stCxn id="203" idx="6"/>
            <a:endCxn id="367" idx="2"/>
          </p:cNvCxnSpPr>
          <p:nvPr/>
        </p:nvCxnSpPr>
        <p:spPr>
          <a:xfrm flipV="1">
            <a:off x="7046642" y="2632309"/>
            <a:ext cx="1148552" cy="318293"/>
          </a:xfrm>
          <a:prstGeom prst="line">
            <a:avLst/>
          </a:prstGeom>
          <a:ln>
            <a:solidFill>
              <a:srgbClr val="1FFF17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0" name="Straight Connector 369"/>
          <p:cNvCxnSpPr>
            <a:stCxn id="200" idx="6"/>
            <a:endCxn id="367" idx="1"/>
          </p:cNvCxnSpPr>
          <p:nvPr/>
        </p:nvCxnSpPr>
        <p:spPr>
          <a:xfrm>
            <a:off x="7046642" y="2424510"/>
            <a:ext cx="1203575" cy="75842"/>
          </a:xfrm>
          <a:prstGeom prst="line">
            <a:avLst/>
          </a:prstGeom>
          <a:ln>
            <a:solidFill>
              <a:srgbClr val="1FFF17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2" name="Straight Connector 381"/>
          <p:cNvCxnSpPr/>
          <p:nvPr/>
        </p:nvCxnSpPr>
        <p:spPr>
          <a:xfrm>
            <a:off x="8123806" y="431336"/>
            <a:ext cx="941053" cy="0"/>
          </a:xfrm>
          <a:prstGeom prst="line">
            <a:avLst/>
          </a:prstGeom>
          <a:ln>
            <a:solidFill>
              <a:srgbClr val="1FFF17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6" name="TextBox 385"/>
          <p:cNvSpPr txBox="1"/>
          <p:nvPr/>
        </p:nvSpPr>
        <p:spPr>
          <a:xfrm>
            <a:off x="8261340" y="48927"/>
            <a:ext cx="613983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entury Gothic"/>
                <a:cs typeface="Century Gothic"/>
              </a:rPr>
              <a:t>Q/4</a:t>
            </a:r>
            <a:endParaRPr lang="en-US" b="1" dirty="0">
              <a:latin typeface="Century Gothic"/>
              <a:cs typeface="Century Gothic"/>
            </a:endParaRPr>
          </a:p>
        </p:txBody>
      </p:sp>
      <p:cxnSp>
        <p:nvCxnSpPr>
          <p:cNvPr id="387" name="Curved Connector 386"/>
          <p:cNvCxnSpPr>
            <a:stCxn id="223" idx="2"/>
            <a:endCxn id="272" idx="2"/>
          </p:cNvCxnSpPr>
          <p:nvPr/>
        </p:nvCxnSpPr>
        <p:spPr>
          <a:xfrm rot="10800000" flipV="1">
            <a:off x="4844979" y="1364844"/>
            <a:ext cx="524891" cy="2804285"/>
          </a:xfrm>
          <a:prstGeom prst="curvedConnector3">
            <a:avLst>
              <a:gd name="adj1" fmla="val 169947"/>
            </a:avLst>
          </a:prstGeom>
          <a:ln>
            <a:solidFill>
              <a:schemeClr val="tx2">
                <a:lumMod val="60000"/>
                <a:lumOff val="40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2" name="TextBox 391"/>
          <p:cNvSpPr txBox="1"/>
          <p:nvPr/>
        </p:nvSpPr>
        <p:spPr>
          <a:xfrm>
            <a:off x="4263990" y="1360280"/>
            <a:ext cx="543739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Century Gothic"/>
                <a:cs typeface="Century Gothic"/>
              </a:rPr>
              <a:t>Q+2</a:t>
            </a:r>
            <a:endParaRPr lang="en-US" sz="1400" b="1" dirty="0">
              <a:latin typeface="Century Gothic"/>
              <a:cs typeface="Century Gothic"/>
            </a:endParaRPr>
          </a:p>
        </p:txBody>
      </p:sp>
      <p:cxnSp>
        <p:nvCxnSpPr>
          <p:cNvPr id="393" name="Straight Connector 392"/>
          <p:cNvCxnSpPr/>
          <p:nvPr/>
        </p:nvCxnSpPr>
        <p:spPr>
          <a:xfrm flipH="1" flipV="1">
            <a:off x="5738065" y="1358018"/>
            <a:ext cx="980352" cy="927708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3" name="Content Placeholder 2"/>
          <p:cNvSpPr txBox="1">
            <a:spLocks/>
          </p:cNvSpPr>
          <p:nvPr/>
        </p:nvSpPr>
        <p:spPr bwMode="auto">
          <a:xfrm>
            <a:off x="67404" y="732057"/>
            <a:ext cx="3661778" cy="1231361"/>
          </a:xfrm>
          <a:prstGeom prst="rect">
            <a:avLst/>
          </a:prstGeom>
          <a:noFill/>
          <a:ln w="28575" cmpd="sng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000" b="1" dirty="0" err="1" smtClean="0">
                <a:solidFill>
                  <a:srgbClr val="FF0000"/>
                </a:solidFill>
                <a:latin typeface="Century Gothic" charset="0"/>
              </a:rPr>
              <a:t>Def</a:t>
            </a:r>
            <a:r>
              <a:rPr lang="en-US" sz="2000" b="1" dirty="0" smtClean="0">
                <a:solidFill>
                  <a:srgbClr val="FF0000"/>
                </a:solidFill>
                <a:latin typeface="Century Gothic" charset="0"/>
              </a:rPr>
              <a:t>:</a:t>
            </a:r>
            <a:r>
              <a:rPr lang="en-US" sz="2000" dirty="0" smtClean="0">
                <a:solidFill>
                  <a:srgbClr val="7F7F7F"/>
                </a:solidFill>
                <a:latin typeface="Century Gothic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the </a:t>
            </a:r>
            <a:r>
              <a:rPr lang="en-US" sz="2000" b="1" dirty="0" smtClean="0">
                <a:solidFill>
                  <a:srgbClr val="FF0000"/>
                </a:solidFill>
                <a:latin typeface="Century Gothic" charset="0"/>
              </a:rPr>
              <a:t>Median</a:t>
            </a: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 problem is to compute </a:t>
            </a:r>
          </a:p>
          <a:p>
            <a:pPr eaLnBrk="1" hangingPunct="1">
              <a:spcBef>
                <a:spcPct val="20000"/>
              </a:spcBef>
            </a:pPr>
            <a:r>
              <a:rPr lang="en-US" sz="2000" b="1" dirty="0" smtClean="0">
                <a:solidFill>
                  <a:srgbClr val="000000"/>
                </a:solidFill>
                <a:latin typeface="Century Gothic" charset="0"/>
              </a:rPr>
              <a:t>M*:=</a:t>
            </a:r>
            <a:r>
              <a:rPr lang="en-US" sz="2000" b="1" dirty="0" err="1" smtClean="0">
                <a:solidFill>
                  <a:srgbClr val="000000"/>
                </a:solidFill>
                <a:latin typeface="Century Gothic" charset="0"/>
              </a:rPr>
              <a:t>min</a:t>
            </a:r>
            <a:r>
              <a:rPr lang="en-US" sz="2000" b="1" baseline="-25000" dirty="0" err="1">
                <a:solidFill>
                  <a:srgbClr val="000000"/>
                </a:solidFill>
                <a:latin typeface="Century Gothic" charset="0"/>
              </a:rPr>
              <a:t>v</a:t>
            </a:r>
            <a:r>
              <a:rPr lang="en-US" sz="2000" b="1" baseline="-25000" dirty="0" err="1" smtClean="0">
                <a:solidFill>
                  <a:srgbClr val="000000"/>
                </a:solidFill>
                <a:latin typeface="Century Gothic"/>
                <a:cs typeface="Century Gothic"/>
                <a:sym typeface="Symbol"/>
              </a:rPr>
              <a:t>V</a:t>
            </a:r>
            <a:r>
              <a:rPr lang="en-US" sz="2000" b="1" baseline="-25000" dirty="0" smtClean="0">
                <a:solidFill>
                  <a:srgbClr val="000000"/>
                </a:solidFill>
                <a:latin typeface="Century Gothic"/>
                <a:cs typeface="Century Gothic"/>
                <a:sym typeface="Symbol"/>
              </a:rPr>
              <a:t> </a:t>
            </a:r>
            <a:r>
              <a:rPr lang="en-US" sz="2000" b="1" dirty="0" smtClean="0">
                <a:solidFill>
                  <a:srgbClr val="000000"/>
                </a:solidFill>
                <a:latin typeface="Century Gothic"/>
                <a:cs typeface="Century Gothic"/>
                <a:sym typeface="Symbol"/>
              </a:rPr>
              <a:t>{ </a:t>
            </a:r>
            <a:r>
              <a:rPr lang="en-US" sz="2000" dirty="0" smtClean="0">
                <a:solidFill>
                  <a:srgbClr val="000000"/>
                </a:solidFill>
                <a:latin typeface="Century Gothic"/>
                <a:cs typeface="Century Gothic"/>
                <a:sym typeface="Symbol"/>
              </a:rPr>
              <a:t></a:t>
            </a:r>
            <a:r>
              <a:rPr lang="en-US" sz="2000" b="1" baseline="-25000" dirty="0" err="1">
                <a:solidFill>
                  <a:srgbClr val="000000"/>
                </a:solidFill>
                <a:latin typeface="Century Gothic" charset="0"/>
              </a:rPr>
              <a:t>w</a:t>
            </a:r>
            <a:r>
              <a:rPr lang="en-US" sz="2000" b="1" baseline="-25000" dirty="0" err="1">
                <a:solidFill>
                  <a:srgbClr val="000000"/>
                </a:solidFill>
                <a:latin typeface="Century Gothic"/>
                <a:cs typeface="Century Gothic"/>
                <a:sym typeface="Symbol"/>
              </a:rPr>
              <a:t>V</a:t>
            </a:r>
            <a:r>
              <a:rPr lang="en-US" sz="2000" b="1" dirty="0">
                <a:solidFill>
                  <a:srgbClr val="000000"/>
                </a:solidFill>
                <a:latin typeface="Century Gothic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entury Gothic" charset="0"/>
              </a:rPr>
              <a:t>dist</a:t>
            </a:r>
            <a:r>
              <a:rPr lang="en-US" sz="2000" b="1" dirty="0">
                <a:solidFill>
                  <a:srgbClr val="000000"/>
                </a:solidFill>
                <a:latin typeface="Century Gothic" charset="0"/>
              </a:rPr>
              <a:t>(</a:t>
            </a:r>
            <a:r>
              <a:rPr lang="en-US" sz="2000" b="1" dirty="0" err="1">
                <a:solidFill>
                  <a:srgbClr val="000000"/>
                </a:solidFill>
                <a:latin typeface="Century Gothic" charset="0"/>
              </a:rPr>
              <a:t>v,w</a:t>
            </a:r>
            <a:r>
              <a:rPr lang="en-US" sz="2000" b="1" dirty="0" smtClean="0">
                <a:solidFill>
                  <a:srgbClr val="000000"/>
                </a:solidFill>
                <a:latin typeface="Century Gothic" charset="0"/>
              </a:rPr>
              <a:t>) }</a:t>
            </a: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 </a:t>
            </a:r>
            <a:endParaRPr lang="en-US" sz="2000" b="1" dirty="0">
              <a:solidFill>
                <a:srgbClr val="000000"/>
              </a:solidFill>
              <a:latin typeface="Century Gothic" charset="0"/>
            </a:endParaRPr>
          </a:p>
        </p:txBody>
      </p:sp>
      <p:cxnSp>
        <p:nvCxnSpPr>
          <p:cNvPr id="155" name="Curved Connector 154"/>
          <p:cNvCxnSpPr>
            <a:stCxn id="223" idx="2"/>
            <a:endCxn id="272" idx="2"/>
          </p:cNvCxnSpPr>
          <p:nvPr/>
        </p:nvCxnSpPr>
        <p:spPr>
          <a:xfrm rot="10800000" flipV="1">
            <a:off x="4844979" y="1364844"/>
            <a:ext cx="524891" cy="2804285"/>
          </a:xfrm>
          <a:prstGeom prst="curvedConnector3">
            <a:avLst>
              <a:gd name="adj1" fmla="val 169947"/>
            </a:avLst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6" name="Content Placeholder 2"/>
          <p:cNvSpPr txBox="1">
            <a:spLocks/>
          </p:cNvSpPr>
          <p:nvPr/>
        </p:nvSpPr>
        <p:spPr bwMode="auto">
          <a:xfrm>
            <a:off x="3990479" y="2358609"/>
            <a:ext cx="2126188" cy="718953"/>
          </a:xfrm>
          <a:prstGeom prst="rect">
            <a:avLst/>
          </a:prstGeom>
          <a:solidFill>
            <a:srgbClr val="FFFFFF"/>
          </a:solidFill>
          <a:ln w="28575" cmpd="sng">
            <a:solidFill>
              <a:srgbClr val="1FFF17"/>
            </a:solidFill>
            <a:miter lim="800000"/>
            <a:headEnd/>
            <a:tailEnd/>
          </a:ln>
          <a:extLst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1600" b="1" dirty="0" err="1" smtClean="0">
                <a:solidFill>
                  <a:srgbClr val="000000"/>
                </a:solidFill>
                <a:latin typeface="Century Gothic" charset="0"/>
              </a:rPr>
              <a:t>Q+w</a:t>
            </a:r>
            <a:r>
              <a:rPr lang="en-US" sz="1600" b="1" dirty="0" smtClean="0">
                <a:solidFill>
                  <a:srgbClr val="000000"/>
                </a:solidFill>
                <a:latin typeface="Century Gothic" charset="0"/>
              </a:rPr>
              <a:t>(0,</a:t>
            </a:r>
            <a:r>
              <a:rPr lang="en-US" sz="1600" b="1" dirty="0">
                <a:solidFill>
                  <a:srgbClr val="000000"/>
                </a:solidFill>
                <a:latin typeface="Century Gothic" charset="0"/>
              </a:rPr>
              <a:t>2</a:t>
            </a:r>
            <a:r>
              <a:rPr lang="en-US" sz="1600" b="1" dirty="0" smtClean="0">
                <a:solidFill>
                  <a:srgbClr val="000000"/>
                </a:solidFill>
                <a:latin typeface="Century Gothic" charset="0"/>
              </a:rPr>
              <a:t>)+</a:t>
            </a:r>
            <a:r>
              <a:rPr lang="en-US" sz="1600" b="1" dirty="0" err="1" smtClean="0">
                <a:solidFill>
                  <a:srgbClr val="000000"/>
                </a:solidFill>
                <a:latin typeface="Century Gothic" charset="0"/>
              </a:rPr>
              <a:t>Q+w</a:t>
            </a:r>
            <a:r>
              <a:rPr lang="en-US" sz="1600" b="1" dirty="0" smtClean="0">
                <a:solidFill>
                  <a:srgbClr val="000000"/>
                </a:solidFill>
                <a:latin typeface="Century Gothic" charset="0"/>
              </a:rPr>
              <a:t>(2,</a:t>
            </a:r>
            <a:r>
              <a:rPr lang="en-US" sz="1600" b="1" dirty="0">
                <a:solidFill>
                  <a:srgbClr val="000000"/>
                </a:solidFill>
                <a:latin typeface="Century Gothic" charset="0"/>
              </a:rPr>
              <a:t>1</a:t>
            </a:r>
            <a:r>
              <a:rPr lang="en-US" sz="1600" b="1" dirty="0" smtClean="0">
                <a:solidFill>
                  <a:srgbClr val="000000"/>
                </a:solidFill>
                <a:latin typeface="Century Gothic" charset="0"/>
              </a:rPr>
              <a:t>)</a:t>
            </a:r>
          </a:p>
          <a:p>
            <a:pPr eaLnBrk="1" hangingPunct="1">
              <a:spcBef>
                <a:spcPct val="20000"/>
              </a:spcBef>
            </a:pPr>
            <a:r>
              <a:rPr lang="en-US" sz="1600" b="1" dirty="0" smtClean="0">
                <a:solidFill>
                  <a:srgbClr val="000000"/>
                </a:solidFill>
                <a:latin typeface="Century Gothic" charset="0"/>
              </a:rPr>
              <a:t>&lt; 2Q-w(0,1)</a:t>
            </a:r>
          </a:p>
        </p:txBody>
      </p:sp>
      <p:cxnSp>
        <p:nvCxnSpPr>
          <p:cNvPr id="8" name="Straight Connector 7"/>
          <p:cNvCxnSpPr>
            <a:stCxn id="16" idx="6"/>
            <a:endCxn id="18" idx="2"/>
          </p:cNvCxnSpPr>
          <p:nvPr/>
        </p:nvCxnSpPr>
        <p:spPr>
          <a:xfrm>
            <a:off x="1029918" y="5373194"/>
            <a:ext cx="952221" cy="12227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361097" y="5311575"/>
            <a:ext cx="31394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entury Gothic"/>
                <a:cs typeface="Century Gothic"/>
              </a:rPr>
              <a:t>2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1321689" y="3850350"/>
            <a:ext cx="375722" cy="379278"/>
            <a:chOff x="6615325" y="4795765"/>
            <a:chExt cx="375722" cy="379278"/>
          </a:xfrm>
        </p:grpSpPr>
        <p:sp>
          <p:nvSpPr>
            <p:cNvPr id="11" name="Oval 10"/>
            <p:cNvSpPr/>
            <p:nvPr/>
          </p:nvSpPr>
          <p:spPr>
            <a:xfrm>
              <a:off x="6615325" y="4801813"/>
              <a:ext cx="375722" cy="373230"/>
            </a:xfrm>
            <a:prstGeom prst="ellipse">
              <a:avLst/>
            </a:prstGeom>
            <a:noFill/>
            <a:ln w="28575" cmpd="sng">
              <a:solidFill>
                <a:srgbClr val="7097D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639078" y="4795765"/>
              <a:ext cx="3139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entury Gothic"/>
                  <a:cs typeface="Century Gothic"/>
                </a:rPr>
                <a:t>3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1317937" y="4603719"/>
            <a:ext cx="375722" cy="397980"/>
            <a:chOff x="6615325" y="4777063"/>
            <a:chExt cx="375722" cy="397980"/>
          </a:xfrm>
        </p:grpSpPr>
        <p:sp>
          <p:nvSpPr>
            <p:cNvPr id="14" name="Oval 13"/>
            <p:cNvSpPr/>
            <p:nvPr/>
          </p:nvSpPr>
          <p:spPr>
            <a:xfrm>
              <a:off x="6615325" y="4801813"/>
              <a:ext cx="375722" cy="373230"/>
            </a:xfrm>
            <a:prstGeom prst="ellipse">
              <a:avLst/>
            </a:prstGeom>
            <a:noFill/>
            <a:ln w="28575" cmpd="sng">
              <a:solidFill>
                <a:srgbClr val="7097D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646379" y="4777063"/>
              <a:ext cx="31259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Century Gothic"/>
                  <a:cs typeface="Century Gothic"/>
                </a:rPr>
                <a:t>0</a:t>
              </a:r>
              <a:endParaRPr lang="en-US" dirty="0">
                <a:latin typeface="Century Gothic"/>
                <a:cs typeface="Century Gothic"/>
              </a:endParaRPr>
            </a:p>
          </p:txBody>
        </p:sp>
      </p:grpSp>
      <p:sp>
        <p:nvSpPr>
          <p:cNvPr id="16" name="Oval 15"/>
          <p:cNvSpPr/>
          <p:nvPr/>
        </p:nvSpPr>
        <p:spPr>
          <a:xfrm>
            <a:off x="654196" y="5186579"/>
            <a:ext cx="375722" cy="373230"/>
          </a:xfrm>
          <a:prstGeom prst="ellipse">
            <a:avLst/>
          </a:prstGeom>
          <a:noFill/>
          <a:ln w="28575" cmpd="sng">
            <a:solidFill>
              <a:srgbClr val="7097D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17" name="Group 16"/>
          <p:cNvGrpSpPr/>
          <p:nvPr/>
        </p:nvGrpSpPr>
        <p:grpSpPr>
          <a:xfrm>
            <a:off x="1982139" y="5168164"/>
            <a:ext cx="375722" cy="403872"/>
            <a:chOff x="6615325" y="4771171"/>
            <a:chExt cx="375722" cy="403872"/>
          </a:xfrm>
        </p:grpSpPr>
        <p:sp>
          <p:nvSpPr>
            <p:cNvPr id="18" name="Oval 17"/>
            <p:cNvSpPr/>
            <p:nvPr/>
          </p:nvSpPr>
          <p:spPr>
            <a:xfrm>
              <a:off x="6615325" y="4801813"/>
              <a:ext cx="375722" cy="373230"/>
            </a:xfrm>
            <a:prstGeom prst="ellipse">
              <a:avLst/>
            </a:prstGeom>
            <a:noFill/>
            <a:ln w="28575" cmpd="sng">
              <a:solidFill>
                <a:srgbClr val="7097D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643917" y="4771171"/>
              <a:ext cx="3139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entury Gothic"/>
                  <a:cs typeface="Century Gothic"/>
                </a:rPr>
                <a:t>2</a:t>
              </a:r>
            </a:p>
          </p:txBody>
        </p:sp>
      </p:grpSp>
      <p:cxnSp>
        <p:nvCxnSpPr>
          <p:cNvPr id="20" name="Straight Connector 19"/>
          <p:cNvCxnSpPr>
            <a:stCxn id="16" idx="7"/>
            <a:endCxn id="14" idx="3"/>
          </p:cNvCxnSpPr>
          <p:nvPr/>
        </p:nvCxnSpPr>
        <p:spPr>
          <a:xfrm flipV="1">
            <a:off x="974895" y="4947041"/>
            <a:ext cx="398065" cy="294196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917868" y="4762375"/>
            <a:ext cx="410877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entury Gothic"/>
                <a:cs typeface="Century Gothic"/>
              </a:rPr>
              <a:t>-8</a:t>
            </a:r>
            <a:endParaRPr lang="en-US" b="1" dirty="0">
              <a:latin typeface="Century Gothic"/>
              <a:cs typeface="Century Gothic"/>
            </a:endParaRPr>
          </a:p>
        </p:txBody>
      </p:sp>
      <p:cxnSp>
        <p:nvCxnSpPr>
          <p:cNvPr id="24" name="Straight Connector 23"/>
          <p:cNvCxnSpPr>
            <a:stCxn id="14" idx="5"/>
            <a:endCxn id="18" idx="1"/>
          </p:cNvCxnSpPr>
          <p:nvPr/>
        </p:nvCxnSpPr>
        <p:spPr>
          <a:xfrm>
            <a:off x="1638636" y="4947041"/>
            <a:ext cx="398526" cy="306423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730809" y="4781480"/>
            <a:ext cx="31394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entury Gothic"/>
                <a:cs typeface="Century Gothic"/>
              </a:rPr>
              <a:t>4</a:t>
            </a:r>
            <a:endParaRPr lang="en-US" b="1" dirty="0">
              <a:latin typeface="Century Gothic"/>
              <a:cs typeface="Century Gothic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453921" y="4222967"/>
            <a:ext cx="31394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entury Gothic"/>
                <a:cs typeface="Century Gothic"/>
              </a:rPr>
              <a:t>6</a:t>
            </a:r>
          </a:p>
        </p:txBody>
      </p:sp>
      <p:cxnSp>
        <p:nvCxnSpPr>
          <p:cNvPr id="31" name="Straight Connector 30"/>
          <p:cNvCxnSpPr>
            <a:stCxn id="14" idx="0"/>
            <a:endCxn id="11" idx="4"/>
          </p:cNvCxnSpPr>
          <p:nvPr/>
        </p:nvCxnSpPr>
        <p:spPr>
          <a:xfrm flipV="1">
            <a:off x="1505798" y="4229628"/>
            <a:ext cx="3752" cy="398841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11" idx="3"/>
            <a:endCxn id="16" idx="0"/>
          </p:cNvCxnSpPr>
          <p:nvPr/>
        </p:nvCxnSpPr>
        <p:spPr>
          <a:xfrm flipH="1">
            <a:off x="842057" y="4174970"/>
            <a:ext cx="534655" cy="1011609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820958" y="4441968"/>
            <a:ext cx="31394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entury Gothic"/>
                <a:cs typeface="Century Gothic"/>
              </a:rPr>
              <a:t>4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694234" y="5171480"/>
            <a:ext cx="3125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entury Gothic"/>
                <a:cs typeface="Century Gothic"/>
              </a:rPr>
              <a:t>1</a:t>
            </a:r>
          </a:p>
        </p:txBody>
      </p:sp>
      <p:sp>
        <p:nvSpPr>
          <p:cNvPr id="113" name="Content Placeholder 2"/>
          <p:cNvSpPr txBox="1">
            <a:spLocks/>
          </p:cNvSpPr>
          <p:nvPr/>
        </p:nvSpPr>
        <p:spPr bwMode="auto">
          <a:xfrm>
            <a:off x="171489" y="5745497"/>
            <a:ext cx="3642363" cy="1032296"/>
          </a:xfrm>
          <a:prstGeom prst="rect">
            <a:avLst/>
          </a:prstGeom>
          <a:noFill/>
          <a:ln w="28575" cmpd="sng">
            <a:solidFill>
              <a:srgbClr val="1FFF17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Losing </a:t>
            </a:r>
            <a:r>
              <a:rPr lang="en-US" sz="2000" dirty="0" err="1" smtClean="0">
                <a:solidFill>
                  <a:srgbClr val="000000"/>
                </a:solidFill>
                <a:latin typeface="Century Gothic" charset="0"/>
              </a:rPr>
              <a:t>sparsity</a:t>
            </a: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, add missing edges with weight 2M (no new neg. </a:t>
            </a:r>
            <a:r>
              <a:rPr lang="en-US" sz="2000" dirty="0">
                <a:solidFill>
                  <a:srgbClr val="000000"/>
                </a:solidFill>
                <a:latin typeface="Century Gothic" charset="0"/>
              </a:rPr>
              <a:t>t</a:t>
            </a: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riangles)</a:t>
            </a:r>
          </a:p>
        </p:txBody>
      </p:sp>
      <p:cxnSp>
        <p:nvCxnSpPr>
          <p:cNvPr id="195" name="Straight Connector 194"/>
          <p:cNvCxnSpPr>
            <a:stCxn id="11" idx="5"/>
            <a:endCxn id="18" idx="0"/>
          </p:cNvCxnSpPr>
          <p:nvPr/>
        </p:nvCxnSpPr>
        <p:spPr>
          <a:xfrm>
            <a:off x="1642388" y="4174970"/>
            <a:ext cx="527612" cy="1023836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6" name="TextBox 195"/>
          <p:cNvSpPr txBox="1"/>
          <p:nvPr/>
        </p:nvSpPr>
        <p:spPr>
          <a:xfrm>
            <a:off x="1324993" y="3440109"/>
            <a:ext cx="385768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Century Gothic"/>
                <a:cs typeface="Century Gothic"/>
              </a:rPr>
              <a:t>16</a:t>
            </a:r>
            <a:endParaRPr lang="en-US" sz="1400" b="1" dirty="0">
              <a:latin typeface="Century Gothic"/>
              <a:cs typeface="Century Gothic"/>
            </a:endParaRPr>
          </a:p>
        </p:txBody>
      </p:sp>
      <p:cxnSp>
        <p:nvCxnSpPr>
          <p:cNvPr id="298" name="Curved Connector 297"/>
          <p:cNvCxnSpPr>
            <a:stCxn id="11" idx="1"/>
            <a:endCxn id="11" idx="7"/>
          </p:cNvCxnSpPr>
          <p:nvPr/>
        </p:nvCxnSpPr>
        <p:spPr>
          <a:xfrm rot="5400000" flipH="1" flipV="1">
            <a:off x="1509550" y="3778218"/>
            <a:ext cx="12700" cy="265676"/>
          </a:xfrm>
          <a:prstGeom prst="curvedConnector3">
            <a:avLst>
              <a:gd name="adj1" fmla="val 1619268"/>
            </a:avLst>
          </a:prstGeom>
          <a:ln>
            <a:solidFill>
              <a:schemeClr val="tx2">
                <a:lumMod val="60000"/>
                <a:lumOff val="40000"/>
              </a:schemeClr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2" name="Curved Connector 301"/>
          <p:cNvCxnSpPr/>
          <p:nvPr/>
        </p:nvCxnSpPr>
        <p:spPr>
          <a:xfrm rot="5400000" flipH="1" flipV="1">
            <a:off x="1497977" y="4824409"/>
            <a:ext cx="12700" cy="265676"/>
          </a:xfrm>
          <a:prstGeom prst="curvedConnector3">
            <a:avLst>
              <a:gd name="adj1" fmla="val -1491843"/>
            </a:avLst>
          </a:prstGeom>
          <a:ln>
            <a:solidFill>
              <a:schemeClr val="tx2">
                <a:lumMod val="60000"/>
                <a:lumOff val="40000"/>
              </a:schemeClr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4" name="TextBox 303"/>
          <p:cNvSpPr txBox="1"/>
          <p:nvPr/>
        </p:nvSpPr>
        <p:spPr>
          <a:xfrm>
            <a:off x="2461941" y="5217170"/>
            <a:ext cx="385768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Century Gothic"/>
                <a:cs typeface="Century Gothic"/>
              </a:rPr>
              <a:t>16</a:t>
            </a:r>
            <a:endParaRPr lang="en-US" sz="1400" b="1" dirty="0">
              <a:latin typeface="Century Gothic"/>
              <a:cs typeface="Century Gothic"/>
            </a:endParaRPr>
          </a:p>
        </p:txBody>
      </p:sp>
      <p:sp>
        <p:nvSpPr>
          <p:cNvPr id="305" name="TextBox 304"/>
          <p:cNvSpPr txBox="1"/>
          <p:nvPr/>
        </p:nvSpPr>
        <p:spPr>
          <a:xfrm>
            <a:off x="127686" y="5204615"/>
            <a:ext cx="385768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Century Gothic"/>
                <a:cs typeface="Century Gothic"/>
              </a:rPr>
              <a:t>16</a:t>
            </a:r>
            <a:endParaRPr lang="en-US" sz="1400" b="1" dirty="0">
              <a:latin typeface="Century Gothic"/>
              <a:cs typeface="Century Gothic"/>
            </a:endParaRPr>
          </a:p>
        </p:txBody>
      </p:sp>
      <p:cxnSp>
        <p:nvCxnSpPr>
          <p:cNvPr id="306" name="Curved Connector 305"/>
          <p:cNvCxnSpPr>
            <a:stCxn id="18" idx="7"/>
            <a:endCxn id="18" idx="5"/>
          </p:cNvCxnSpPr>
          <p:nvPr/>
        </p:nvCxnSpPr>
        <p:spPr>
          <a:xfrm rot="16200000" flipH="1">
            <a:off x="2170881" y="5385421"/>
            <a:ext cx="263914" cy="12700"/>
          </a:xfrm>
          <a:prstGeom prst="curvedConnector5">
            <a:avLst>
              <a:gd name="adj1" fmla="val -9090"/>
              <a:gd name="adj2" fmla="val 1936299"/>
              <a:gd name="adj3" fmla="val 109090"/>
            </a:avLst>
          </a:prstGeom>
          <a:ln>
            <a:solidFill>
              <a:schemeClr val="tx2">
                <a:lumMod val="60000"/>
                <a:lumOff val="40000"/>
              </a:schemeClr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3" name="Curved Connector 312"/>
          <p:cNvCxnSpPr/>
          <p:nvPr/>
        </p:nvCxnSpPr>
        <p:spPr>
          <a:xfrm rot="16200000" flipH="1">
            <a:off x="555927" y="5368983"/>
            <a:ext cx="263914" cy="12700"/>
          </a:xfrm>
          <a:prstGeom prst="curvedConnector5">
            <a:avLst>
              <a:gd name="adj1" fmla="val -9090"/>
              <a:gd name="adj2" fmla="val -1897039"/>
              <a:gd name="adj3" fmla="val 109090"/>
            </a:avLst>
          </a:prstGeom>
          <a:ln>
            <a:solidFill>
              <a:schemeClr val="tx2">
                <a:lumMod val="60000"/>
                <a:lumOff val="40000"/>
              </a:schemeClr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6" name="TextBox 315"/>
          <p:cNvSpPr txBox="1"/>
          <p:nvPr/>
        </p:nvSpPr>
        <p:spPr>
          <a:xfrm>
            <a:off x="1314842" y="5076395"/>
            <a:ext cx="385768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Century Gothic"/>
                <a:cs typeface="Century Gothic"/>
              </a:rPr>
              <a:t>16</a:t>
            </a:r>
            <a:endParaRPr lang="en-US" sz="1400" b="1" dirty="0">
              <a:latin typeface="Century Gothic"/>
              <a:cs typeface="Century Gothic"/>
            </a:endParaRPr>
          </a:p>
        </p:txBody>
      </p:sp>
      <p:sp>
        <p:nvSpPr>
          <p:cNvPr id="317" name="TextBox 316"/>
          <p:cNvSpPr txBox="1"/>
          <p:nvPr/>
        </p:nvSpPr>
        <p:spPr>
          <a:xfrm>
            <a:off x="1826876" y="4416189"/>
            <a:ext cx="385768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Century Gothic"/>
                <a:cs typeface="Century Gothic"/>
              </a:rPr>
              <a:t>16</a:t>
            </a:r>
            <a:endParaRPr lang="en-US" sz="1400" b="1" dirty="0">
              <a:latin typeface="Century Gothic"/>
              <a:cs typeface="Century Gothic"/>
            </a:endParaRPr>
          </a:p>
        </p:txBody>
      </p:sp>
      <p:sp>
        <p:nvSpPr>
          <p:cNvPr id="144" name="Content Placeholder 2"/>
          <p:cNvSpPr txBox="1">
            <a:spLocks/>
          </p:cNvSpPr>
          <p:nvPr/>
        </p:nvSpPr>
        <p:spPr bwMode="auto">
          <a:xfrm>
            <a:off x="66832" y="2053963"/>
            <a:ext cx="3662350" cy="1358443"/>
          </a:xfrm>
          <a:prstGeom prst="rect">
            <a:avLst/>
          </a:prstGeom>
          <a:noFill/>
          <a:ln w="28575" cmpd="sng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n-US" sz="2000" b="1" dirty="0" err="1" smtClean="0">
                <a:solidFill>
                  <a:srgbClr val="FF0000"/>
                </a:solidFill>
                <a:latin typeface="Century Gothic" charset="0"/>
              </a:rPr>
              <a:t>Lem</a:t>
            </a:r>
            <a:r>
              <a:rPr lang="en-US" sz="2000" b="1" dirty="0" smtClean="0">
                <a:solidFill>
                  <a:srgbClr val="FF0000"/>
                </a:solidFill>
                <a:latin typeface="Century Gothic" charset="0"/>
              </a:rPr>
              <a:t>:</a:t>
            </a:r>
            <a:r>
              <a:rPr lang="en-US" sz="2000" dirty="0" smtClean="0">
                <a:solidFill>
                  <a:srgbClr val="7F7F7F"/>
                </a:solidFill>
                <a:latin typeface="Century Gothic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Given a </a:t>
            </a:r>
            <a:r>
              <a:rPr lang="en-US" sz="2000" b="1" dirty="0" smtClean="0">
                <a:solidFill>
                  <a:srgbClr val="000000"/>
                </a:solidFill>
                <a:latin typeface="Century Gothic" charset="0"/>
              </a:rPr>
              <a:t>T(</a:t>
            </a:r>
            <a:r>
              <a:rPr lang="en-US" sz="2000" b="1" dirty="0" err="1" smtClean="0">
                <a:solidFill>
                  <a:srgbClr val="000000"/>
                </a:solidFill>
                <a:latin typeface="Century Gothic" charset="0"/>
              </a:rPr>
              <a:t>n,M</a:t>
            </a:r>
            <a:r>
              <a:rPr lang="en-US" sz="2000" b="1" dirty="0" smtClean="0">
                <a:solidFill>
                  <a:srgbClr val="000000"/>
                </a:solidFill>
                <a:latin typeface="Century Gothic" charset="0"/>
              </a:rPr>
              <a:t>)</a:t>
            </a: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-time algorithm for Median, there is a </a:t>
            </a:r>
            <a:r>
              <a:rPr lang="en-US" sz="2000" b="1" dirty="0" err="1" smtClean="0">
                <a:solidFill>
                  <a:srgbClr val="000000"/>
                </a:solidFill>
                <a:latin typeface="Century Gothic"/>
                <a:cs typeface="Century Gothic"/>
              </a:rPr>
              <a:t>Õ</a:t>
            </a:r>
            <a:r>
              <a:rPr lang="en-US" sz="2000" b="1" dirty="0" smtClean="0">
                <a:solidFill>
                  <a:srgbClr val="000000"/>
                </a:solidFill>
                <a:latin typeface="Century Gothic"/>
                <a:cs typeface="Century Gothic"/>
              </a:rPr>
              <a:t>(</a:t>
            </a:r>
            <a:r>
              <a:rPr lang="en-US" sz="2000" b="1" dirty="0">
                <a:solidFill>
                  <a:srgbClr val="000000"/>
                </a:solidFill>
                <a:latin typeface="Century Gothic" charset="0"/>
              </a:rPr>
              <a:t>T(</a:t>
            </a:r>
            <a:r>
              <a:rPr lang="en-US" sz="2000" b="1" dirty="0" err="1">
                <a:solidFill>
                  <a:srgbClr val="000000"/>
                </a:solidFill>
                <a:latin typeface="Century Gothic" charset="0"/>
              </a:rPr>
              <a:t>n</a:t>
            </a:r>
            <a:r>
              <a:rPr lang="en-US" sz="2000" b="1" dirty="0" err="1" smtClean="0">
                <a:solidFill>
                  <a:srgbClr val="000000"/>
                </a:solidFill>
                <a:latin typeface="Century Gothic" charset="0"/>
              </a:rPr>
              <a:t>,M</a:t>
            </a:r>
            <a:r>
              <a:rPr lang="en-US" sz="2000" b="1" dirty="0">
                <a:solidFill>
                  <a:srgbClr val="000000"/>
                </a:solidFill>
                <a:latin typeface="Century Gothic" charset="0"/>
              </a:rPr>
              <a:t>)</a:t>
            </a:r>
            <a:r>
              <a:rPr lang="en-US" sz="2000" b="1" dirty="0" smtClean="0">
                <a:solidFill>
                  <a:srgbClr val="000000"/>
                </a:solidFill>
                <a:latin typeface="Century Gothic"/>
                <a:cs typeface="Century Gothic"/>
              </a:rPr>
              <a:t>)</a:t>
            </a:r>
            <a:r>
              <a:rPr lang="en-US" sz="2000" dirty="0" smtClean="0">
                <a:solidFill>
                  <a:srgbClr val="000000"/>
                </a:solidFill>
                <a:latin typeface="Century Gothic"/>
                <a:cs typeface="Century Gothic"/>
              </a:rPr>
              <a:t>-time algorithm for Neg. Triangle</a:t>
            </a: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 </a:t>
            </a:r>
            <a:endParaRPr lang="en-US" sz="2000" dirty="0">
              <a:solidFill>
                <a:srgbClr val="000000"/>
              </a:solidFill>
              <a:latin typeface="Century Gothic" charset="0"/>
            </a:endParaRPr>
          </a:p>
        </p:txBody>
      </p:sp>
      <p:sp>
        <p:nvSpPr>
          <p:cNvPr id="145" name="Content Placeholder 2"/>
          <p:cNvSpPr txBox="1">
            <a:spLocks/>
          </p:cNvSpPr>
          <p:nvPr/>
        </p:nvSpPr>
        <p:spPr bwMode="auto">
          <a:xfrm>
            <a:off x="2383930" y="4460235"/>
            <a:ext cx="2637452" cy="663070"/>
          </a:xfrm>
          <a:prstGeom prst="rect">
            <a:avLst/>
          </a:prstGeom>
          <a:noFill/>
          <a:ln w="28575" cmpd="sng">
            <a:solidFill>
              <a:srgbClr val="1FFF17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1600" b="1" dirty="0" smtClean="0">
                <a:solidFill>
                  <a:srgbClr val="000000"/>
                </a:solidFill>
                <a:latin typeface="Century Gothic" charset="0"/>
              </a:rPr>
              <a:t>Med(</a:t>
            </a:r>
            <a:r>
              <a:rPr lang="en-US" sz="1600" b="1" dirty="0" err="1" smtClean="0">
                <a:solidFill>
                  <a:srgbClr val="000000"/>
                </a:solidFill>
                <a:latin typeface="Century Gothic" charset="0"/>
              </a:rPr>
              <a:t>i</a:t>
            </a:r>
            <a:r>
              <a:rPr lang="en-US" sz="1600" b="1" baseline="-25000" dirty="0" err="1" smtClean="0">
                <a:solidFill>
                  <a:srgbClr val="000000"/>
                </a:solidFill>
                <a:latin typeface="Century Gothic" charset="0"/>
              </a:rPr>
              <a:t>A</a:t>
            </a:r>
            <a:r>
              <a:rPr lang="en-US" sz="1600" b="1" dirty="0" smtClean="0">
                <a:solidFill>
                  <a:srgbClr val="000000"/>
                </a:solidFill>
                <a:latin typeface="Century Gothic" charset="0"/>
              </a:rPr>
              <a:t>)=26Qn/4-Q/4=M’ </a:t>
            </a:r>
          </a:p>
          <a:p>
            <a:pPr eaLnBrk="1" hangingPunct="1">
              <a:spcBef>
                <a:spcPct val="20000"/>
              </a:spcBef>
            </a:pPr>
            <a:r>
              <a:rPr lang="en-US" sz="1600" b="1" dirty="0" smtClean="0">
                <a:solidFill>
                  <a:srgbClr val="000000"/>
                </a:solidFill>
                <a:latin typeface="Century Gothic" charset="0"/>
              </a:rPr>
              <a:t>Med(r) </a:t>
            </a:r>
            <a:r>
              <a:rPr lang="en-US" sz="1600" b="1" dirty="0" smtClean="0">
                <a:solidFill>
                  <a:srgbClr val="000000"/>
                </a:solidFill>
                <a:latin typeface="Century Gothic"/>
                <a:cs typeface="Century Gothic"/>
              </a:rPr>
              <a:t>≥</a:t>
            </a:r>
            <a:r>
              <a:rPr lang="en-US" sz="1600" b="1" dirty="0" smtClean="0">
                <a:solidFill>
                  <a:srgbClr val="000000"/>
                </a:solidFill>
                <a:latin typeface="Century Gothic" charset="0"/>
              </a:rPr>
              <a:t>29Qn/4-8Mn&gt;M’</a:t>
            </a:r>
          </a:p>
        </p:txBody>
      </p:sp>
      <p:sp>
        <p:nvSpPr>
          <p:cNvPr id="170" name="Content Placeholder 2"/>
          <p:cNvSpPr txBox="1">
            <a:spLocks/>
          </p:cNvSpPr>
          <p:nvPr/>
        </p:nvSpPr>
        <p:spPr bwMode="auto">
          <a:xfrm>
            <a:off x="4000977" y="6006624"/>
            <a:ext cx="4251431" cy="771169"/>
          </a:xfrm>
          <a:prstGeom prst="rect">
            <a:avLst/>
          </a:prstGeom>
          <a:noFill/>
          <a:ln w="28575" cmpd="sng">
            <a:solidFill>
              <a:srgbClr val="1FFF17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M*=M’ if there is no neg. triangle and M*&lt;M’ otherwise</a:t>
            </a:r>
          </a:p>
        </p:txBody>
      </p:sp>
    </p:spTree>
    <p:extLst>
      <p:ext uri="{BB962C8B-B14F-4D97-AF65-F5344CB8AC3E}">
        <p14:creationId xmlns:p14="http://schemas.microsoft.com/office/powerpoint/2010/main" val="349642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8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1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4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0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3"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6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9" dur="5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2" dur="5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5" dur="500"/>
                                        <p:tgtEl>
                                          <p:spTgt spid="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8" dur="500"/>
                                        <p:tgtEl>
                                          <p:spTgt spid="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1" dur="500"/>
                                        <p:tgtEl>
                                          <p:spTgt spid="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4" dur="500"/>
                                        <p:tgtEl>
                                          <p:spTgt spid="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7" dur="500"/>
                                        <p:tgtEl>
                                          <p:spTgt spid="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0" dur="500"/>
                                        <p:tgtEl>
                                          <p:spTgt spid="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3" dur="500"/>
                                        <p:tgtEl>
                                          <p:spTgt spid="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6" dur="500"/>
                                        <p:tgtEl>
                                          <p:spTgt spid="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1" dur="500"/>
                                        <p:tgtEl>
                                          <p:spTgt spid="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4" dur="500"/>
                                        <p:tgtEl>
                                          <p:spTgt spid="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7" dur="500"/>
                                        <p:tgtEl>
                                          <p:spTgt spid="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3" dur="500"/>
                                        <p:tgtEl>
                                          <p:spTgt spid="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6" dur="500"/>
                                        <p:tgtEl>
                                          <p:spTgt spid="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9" dur="500"/>
                                        <p:tgtEl>
                                          <p:spTgt spid="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2" dur="500"/>
                                        <p:tgtEl>
                                          <p:spTgt spid="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5" dur="500"/>
                                        <p:tgtEl>
                                          <p:spTgt spid="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0" dur="500"/>
                                        <p:tgtEl>
                                          <p:spTgt spid="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3" dur="500"/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6" dur="500"/>
                                        <p:tgtEl>
                                          <p:spTgt spid="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9" dur="500"/>
                                        <p:tgtEl>
                                          <p:spTgt spid="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2" dur="500"/>
                                        <p:tgtEl>
                                          <p:spTgt spid="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5" dur="500"/>
                                        <p:tgtEl>
                                          <p:spTgt spid="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8" dur="500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1" dur="500"/>
                                        <p:tgtEl>
                                          <p:spTgt spid="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6" dur="500"/>
                                        <p:tgtEl>
                                          <p:spTgt spid="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9" dur="500"/>
                                        <p:tgtEl>
                                          <p:spTgt spid="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2" dur="500"/>
                                        <p:tgtEl>
                                          <p:spTgt spid="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5" dur="500"/>
                                        <p:tgtEl>
                                          <p:spTgt spid="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8" dur="500"/>
                                        <p:tgtEl>
                                          <p:spTgt spid="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1" dur="500"/>
                                        <p:tgtEl>
                                          <p:spTgt spid="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4" dur="500"/>
                                        <p:tgtEl>
                                          <p:spTgt spid="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7" dur="500"/>
                                        <p:tgtEl>
                                          <p:spTgt spid="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0" dur="500"/>
                                        <p:tgtEl>
                                          <p:spTgt spid="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3" dur="500"/>
                                        <p:tgtEl>
                                          <p:spTgt spid="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6" dur="500"/>
                                        <p:tgtEl>
                                          <p:spTgt spid="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9" dur="500"/>
                                        <p:tgtEl>
                                          <p:spTgt spid="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2" dur="500"/>
                                        <p:tgtEl>
                                          <p:spTgt spid="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5" dur="500"/>
                                        <p:tgtEl>
                                          <p:spTgt spid="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8" dur="500"/>
                                        <p:tgtEl>
                                          <p:spTgt spid="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1" dur="500"/>
                                        <p:tgtEl>
                                          <p:spTgt spid="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>
                      <p:stCondLst>
                        <p:cond delay="indefinite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6" dur="500"/>
                                        <p:tgtEl>
                                          <p:spTgt spid="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9" dur="500"/>
                                        <p:tgtEl>
                                          <p:spTgt spid="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2" dur="500"/>
                                        <p:tgtEl>
                                          <p:spTgt spid="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5" dur="500"/>
                                        <p:tgtEl>
                                          <p:spTgt spid="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8" dur="500"/>
                                        <p:tgtEl>
                                          <p:spTgt spid="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1" dur="500"/>
                                        <p:tgtEl>
                                          <p:spTgt spid="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4" dur="500"/>
                                        <p:tgtEl>
                                          <p:spTgt spid="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9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0" fill="hold">
                      <p:stCondLst>
                        <p:cond delay="indefinite"/>
                      </p:stCondLst>
                      <p:childTnLst>
                        <p:par>
                          <p:cTn id="291" fill="hold">
                            <p:stCondLst>
                              <p:cond delay="0"/>
                            </p:stCondLst>
                            <p:childTnLst>
                              <p:par>
                                <p:cTn id="29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4" dur="500"/>
                                        <p:tgtEl>
                                          <p:spTgt spid="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7" dur="500"/>
                                        <p:tgtEl>
                                          <p:spTgt spid="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8" fill="hold">
                      <p:stCondLst>
                        <p:cond delay="indefinite"/>
                      </p:stCondLst>
                      <p:childTnLst>
                        <p:par>
                          <p:cTn id="299" fill="hold">
                            <p:stCondLst>
                              <p:cond delay="0"/>
                            </p:stCondLst>
                            <p:childTnLst>
                              <p:par>
                                <p:cTn id="30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2" dur="500"/>
                                        <p:tgtEl>
                                          <p:spTgt spid="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5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6" fill="hold">
                      <p:stCondLst>
                        <p:cond delay="indefinite"/>
                      </p:stCondLst>
                      <p:childTnLst>
                        <p:par>
                          <p:cTn id="307" fill="hold">
                            <p:stCondLst>
                              <p:cond delay="0"/>
                            </p:stCondLst>
                            <p:childTnLst>
                              <p:par>
                                <p:cTn id="30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0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1" fill="hold">
                      <p:stCondLst>
                        <p:cond delay="indefinite"/>
                      </p:stCondLst>
                      <p:childTnLst>
                        <p:par>
                          <p:cTn id="312" fill="hold">
                            <p:stCondLst>
                              <p:cond delay="0"/>
                            </p:stCondLst>
                            <p:childTnLst>
                              <p:par>
                                <p:cTn id="3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5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1" grpId="0"/>
      <p:bldP spid="272" grpId="0" animBg="1"/>
      <p:bldP spid="322" grpId="0"/>
      <p:bldP spid="323" grpId="0"/>
      <p:bldP spid="324" grpId="0"/>
      <p:bldP spid="325" grpId="0"/>
      <p:bldP spid="326" grpId="0" animBg="1"/>
      <p:bldP spid="338" grpId="0"/>
      <p:bldP spid="339" grpId="0"/>
      <p:bldP spid="340" grpId="0"/>
      <p:bldP spid="341" grpId="0"/>
      <p:bldP spid="343" grpId="0"/>
      <p:bldP spid="357" grpId="0"/>
      <p:bldP spid="358" grpId="0"/>
      <p:bldP spid="359" grpId="0"/>
      <p:bldP spid="360" grpId="0"/>
      <p:bldP spid="361" grpId="0"/>
      <p:bldP spid="362" grpId="0"/>
      <p:bldP spid="363" grpId="0"/>
      <p:bldP spid="386" grpId="0"/>
      <p:bldP spid="392" grpId="0"/>
      <p:bldP spid="146" grpId="0" animBg="1"/>
      <p:bldP spid="9" grpId="0"/>
      <p:bldP spid="16" grpId="0" animBg="1"/>
      <p:bldP spid="21" grpId="0"/>
      <p:bldP spid="25" grpId="0"/>
      <p:bldP spid="30" grpId="0"/>
      <p:bldP spid="33" grpId="0"/>
      <p:bldP spid="34" grpId="0"/>
      <p:bldP spid="113" grpId="0" animBg="1"/>
      <p:bldP spid="196" grpId="0"/>
      <p:bldP spid="304" grpId="0"/>
      <p:bldP spid="305" grpId="0"/>
      <p:bldP spid="316" grpId="0"/>
      <p:bldP spid="317" grpId="0"/>
      <p:bldP spid="144" grpId="0" animBg="1"/>
      <p:bldP spid="145" grpId="0" animBg="1"/>
      <p:bldP spid="170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Content Placeholder 2"/>
          <p:cNvSpPr>
            <a:spLocks noGrp="1"/>
          </p:cNvSpPr>
          <p:nvPr>
            <p:ph idx="1"/>
          </p:nvPr>
        </p:nvSpPr>
        <p:spPr>
          <a:xfrm>
            <a:off x="0" y="4571249"/>
            <a:ext cx="9144000" cy="1006475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en-US" sz="5400" dirty="0" smtClean="0">
                <a:solidFill>
                  <a:srgbClr val="FF0000"/>
                </a:solidFill>
                <a:latin typeface="Century Gothic" charset="0"/>
              </a:rPr>
              <a:t>Thanks! Questions?</a:t>
            </a:r>
            <a:endParaRPr lang="en-US" sz="5400" dirty="0">
              <a:solidFill>
                <a:srgbClr val="FF0000"/>
              </a:solidFill>
              <a:latin typeface="Century Gothic" charset="0"/>
            </a:endParaRP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0" y="8363"/>
            <a:ext cx="9144000" cy="71688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800" dirty="0" smtClean="0">
                <a:ea typeface="+mj-ea"/>
                <a:cs typeface="+mj-cs"/>
              </a:rPr>
              <a:t>Open Problems</a:t>
            </a:r>
            <a:endParaRPr lang="en-US" sz="4800" dirty="0">
              <a:ea typeface="+mj-ea"/>
              <a:cs typeface="+mj-cs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147892" y="1062891"/>
            <a:ext cx="8778394" cy="514537"/>
          </a:xfrm>
          <a:prstGeom prst="rect">
            <a:avLst/>
          </a:prstGeom>
          <a:noFill/>
          <a:ln w="28575" cmpd="sng">
            <a:solidFill>
              <a:srgbClr val="BC0EF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n-US" sz="2000" b="1" dirty="0" err="1" smtClean="0">
                <a:solidFill>
                  <a:srgbClr val="BC0EF3"/>
                </a:solidFill>
                <a:latin typeface="Century Gothic" charset="0"/>
              </a:rPr>
              <a:t>Prb</a:t>
            </a:r>
            <a:r>
              <a:rPr lang="en-US" sz="2000" b="1" dirty="0" smtClean="0">
                <a:solidFill>
                  <a:srgbClr val="BC0EF3"/>
                </a:solidFill>
                <a:latin typeface="Century Gothic" charset="0"/>
              </a:rPr>
              <a:t>:</a:t>
            </a:r>
            <a:r>
              <a:rPr lang="en-US" sz="2000" dirty="0" smtClean="0">
                <a:solidFill>
                  <a:srgbClr val="7F7F7F"/>
                </a:solidFill>
                <a:latin typeface="Century Gothic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Century Gothic"/>
                <a:cs typeface="Century Gothic"/>
                <a:sym typeface="Symbol"/>
              </a:rPr>
              <a:t>Is </a:t>
            </a:r>
            <a:r>
              <a:rPr lang="en-US" sz="2000" b="1" dirty="0" smtClean="0">
                <a:solidFill>
                  <a:srgbClr val="000000"/>
                </a:solidFill>
                <a:latin typeface="Century Gothic"/>
                <a:cs typeface="Century Gothic"/>
                <a:sym typeface="Symbol"/>
              </a:rPr>
              <a:t>Diameter</a:t>
            </a:r>
            <a:r>
              <a:rPr lang="en-US" sz="2000" dirty="0" smtClean="0">
                <a:solidFill>
                  <a:srgbClr val="000000"/>
                </a:solidFill>
                <a:latin typeface="Century Gothic"/>
                <a:cs typeface="Century Gothic"/>
                <a:sym typeface="Symbol"/>
              </a:rPr>
              <a:t> equivalent to </a:t>
            </a:r>
            <a:r>
              <a:rPr lang="en-US" sz="2000" b="1" dirty="0" smtClean="0">
                <a:solidFill>
                  <a:srgbClr val="000000"/>
                </a:solidFill>
                <a:latin typeface="Century Gothic"/>
                <a:cs typeface="Century Gothic"/>
                <a:sym typeface="Symbol"/>
              </a:rPr>
              <a:t>APSP</a:t>
            </a:r>
            <a:r>
              <a:rPr lang="en-US" sz="2000" dirty="0" smtClean="0">
                <a:solidFill>
                  <a:srgbClr val="000000"/>
                </a:solidFill>
                <a:latin typeface="Century Gothic"/>
                <a:cs typeface="Century Gothic"/>
                <a:sym typeface="Symbol"/>
              </a:rPr>
              <a:t> under </a:t>
            </a:r>
            <a:r>
              <a:rPr lang="en-US" sz="2000" dirty="0" err="1" smtClean="0">
                <a:solidFill>
                  <a:srgbClr val="000000"/>
                </a:solidFill>
                <a:latin typeface="Century Gothic"/>
                <a:cs typeface="Century Gothic"/>
                <a:sym typeface="Symbol"/>
              </a:rPr>
              <a:t>subcubic</a:t>
            </a:r>
            <a:r>
              <a:rPr lang="en-US" sz="2000" dirty="0" smtClean="0">
                <a:solidFill>
                  <a:srgbClr val="000000"/>
                </a:solidFill>
                <a:latin typeface="Century Gothic"/>
                <a:cs typeface="Century Gothic"/>
                <a:sym typeface="Symbol"/>
              </a:rPr>
              <a:t> reductions?</a:t>
            </a:r>
            <a:endParaRPr lang="en-US" sz="2000" b="1" dirty="0">
              <a:solidFill>
                <a:srgbClr val="000000"/>
              </a:solidFill>
              <a:latin typeface="Century Gothic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147892" y="1937696"/>
            <a:ext cx="8778394" cy="1930956"/>
          </a:xfrm>
          <a:prstGeom prst="rect">
            <a:avLst/>
          </a:prstGeom>
          <a:noFill/>
          <a:ln w="28575" cmpd="sng">
            <a:solidFill>
              <a:srgbClr val="BC0EF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n-US" sz="2000" b="1" dirty="0" err="1" smtClean="0">
                <a:solidFill>
                  <a:srgbClr val="BC0EF3"/>
                </a:solidFill>
                <a:latin typeface="Century Gothic" charset="0"/>
              </a:rPr>
              <a:t>Prb</a:t>
            </a:r>
            <a:r>
              <a:rPr lang="en-US" sz="2000" b="1" dirty="0" smtClean="0">
                <a:solidFill>
                  <a:srgbClr val="BC0EF3"/>
                </a:solidFill>
                <a:latin typeface="Century Gothic" charset="0"/>
              </a:rPr>
              <a:t>:</a:t>
            </a:r>
            <a:r>
              <a:rPr lang="en-US" sz="2000" dirty="0">
                <a:solidFill>
                  <a:srgbClr val="7F7F7F"/>
                </a:solidFill>
                <a:latin typeface="Century Gothic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Century Gothic"/>
                <a:cs typeface="Century Gothic"/>
                <a:sym typeface="Symbol"/>
              </a:rPr>
              <a:t>APSP can be solved in time </a:t>
            </a:r>
            <a:r>
              <a:rPr lang="en-US" sz="2000" b="1" dirty="0" err="1" smtClean="0">
                <a:solidFill>
                  <a:srgbClr val="000000"/>
                </a:solidFill>
                <a:latin typeface="Century Gothic"/>
                <a:cs typeface="Century Gothic"/>
              </a:rPr>
              <a:t>Õ</a:t>
            </a:r>
            <a:r>
              <a:rPr lang="en-US" sz="2000" b="1" dirty="0">
                <a:solidFill>
                  <a:srgbClr val="000000"/>
                </a:solidFill>
                <a:latin typeface="Century Gothic" charset="0"/>
              </a:rPr>
              <a:t>(</a:t>
            </a:r>
            <a:r>
              <a:rPr lang="en-US" sz="2000" b="1" dirty="0" smtClean="0">
                <a:solidFill>
                  <a:srgbClr val="000000"/>
                </a:solidFill>
                <a:latin typeface="Century Gothic" charset="0"/>
              </a:rPr>
              <a:t>M</a:t>
            </a:r>
            <a:r>
              <a:rPr lang="en-US" sz="2000" b="1" baseline="30000" dirty="0" smtClean="0">
                <a:solidFill>
                  <a:srgbClr val="000000"/>
                </a:solidFill>
                <a:latin typeface="Century Gothic" charset="0"/>
              </a:rPr>
              <a:t>0.69</a:t>
            </a:r>
            <a:r>
              <a:rPr lang="en-US" sz="2000" b="1" dirty="0" smtClean="0">
                <a:solidFill>
                  <a:srgbClr val="000000"/>
                </a:solidFill>
                <a:latin typeface="Century Gothic" charset="0"/>
              </a:rPr>
              <a:t>n</a:t>
            </a:r>
            <a:r>
              <a:rPr lang="en-US" sz="2000" b="1" baseline="30000" dirty="0" smtClean="0">
                <a:latin typeface="Lucida Grande"/>
                <a:ea typeface="Lucida Grande"/>
                <a:cs typeface="Lucida Grande"/>
                <a:sym typeface="Symbol"/>
              </a:rPr>
              <a:t>2.58</a:t>
            </a:r>
            <a:r>
              <a:rPr lang="en-US" sz="2000" b="1" dirty="0" smtClean="0">
                <a:solidFill>
                  <a:srgbClr val="000000"/>
                </a:solidFill>
                <a:latin typeface="Century Gothic" charset="0"/>
              </a:rPr>
              <a:t>)</a:t>
            </a: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/</a:t>
            </a:r>
            <a:r>
              <a:rPr lang="en-US" sz="2000" b="1" dirty="0" err="1" smtClean="0">
                <a:solidFill>
                  <a:srgbClr val="000000"/>
                </a:solidFill>
                <a:latin typeface="Century Gothic"/>
                <a:cs typeface="Century Gothic"/>
              </a:rPr>
              <a:t>Õ</a:t>
            </a:r>
            <a:r>
              <a:rPr lang="en-US" sz="2000" b="1" dirty="0">
                <a:solidFill>
                  <a:srgbClr val="000000"/>
                </a:solidFill>
                <a:latin typeface="Century Gothic" charset="0"/>
              </a:rPr>
              <a:t>(</a:t>
            </a:r>
            <a:r>
              <a:rPr lang="en-US" sz="2000" b="1" dirty="0" smtClean="0">
                <a:solidFill>
                  <a:srgbClr val="000000"/>
                </a:solidFill>
                <a:latin typeface="Century Gothic" charset="0"/>
              </a:rPr>
              <a:t>Mn</a:t>
            </a:r>
            <a:r>
              <a:rPr lang="en-US" sz="2000" b="1" baseline="30000" dirty="0" smtClean="0">
                <a:latin typeface="Lucida Grande"/>
                <a:ea typeface="Lucida Grande"/>
                <a:cs typeface="Lucida Grande"/>
                <a:sym typeface="Symbol"/>
              </a:rPr>
              <a:t>2.38</a:t>
            </a:r>
            <a:r>
              <a:rPr lang="en-US" sz="2000" b="1" dirty="0" smtClean="0">
                <a:solidFill>
                  <a:srgbClr val="000000"/>
                </a:solidFill>
                <a:latin typeface="Century Gothic" charset="0"/>
              </a:rPr>
              <a:t>)</a:t>
            </a:r>
            <a:r>
              <a:rPr lang="en-US" sz="2000" dirty="0" smtClean="0">
                <a:solidFill>
                  <a:srgbClr val="000000"/>
                </a:solidFill>
                <a:latin typeface="Century Gothic"/>
                <a:cs typeface="Century Gothic"/>
                <a:sym typeface="Symbol"/>
              </a:rPr>
              <a:t> in directed/undirected graphs. But in directed graphs we can solve:  </a:t>
            </a:r>
          </a:p>
          <a:p>
            <a:pPr marL="342900" indent="-342900" eaLnBrk="1" hangingPunct="1">
              <a:spcBef>
                <a:spcPct val="20000"/>
              </a:spcBef>
              <a:buFont typeface="Arial"/>
              <a:buChar char="•"/>
            </a:pPr>
            <a:r>
              <a:rPr lang="en-US" sz="2000" b="1" dirty="0" smtClean="0">
                <a:solidFill>
                  <a:srgbClr val="000000"/>
                </a:solidFill>
                <a:latin typeface="Century Gothic"/>
                <a:cs typeface="Century Gothic"/>
                <a:sym typeface="Symbol"/>
              </a:rPr>
              <a:t>Radius</a:t>
            </a:r>
            <a:r>
              <a:rPr lang="en-US" sz="2000" dirty="0" smtClean="0">
                <a:solidFill>
                  <a:srgbClr val="000000"/>
                </a:solidFill>
                <a:latin typeface="Century Gothic"/>
                <a:cs typeface="Century Gothic"/>
                <a:sym typeface="Symbol"/>
              </a:rPr>
              <a:t> in </a:t>
            </a:r>
            <a:r>
              <a:rPr lang="en-US" sz="2000" b="1" dirty="0" err="1">
                <a:solidFill>
                  <a:srgbClr val="000000"/>
                </a:solidFill>
                <a:latin typeface="Century Gothic"/>
                <a:cs typeface="Century Gothic"/>
              </a:rPr>
              <a:t>Õ</a:t>
            </a:r>
            <a:r>
              <a:rPr lang="en-US" sz="2000" b="1" dirty="0" smtClean="0">
                <a:solidFill>
                  <a:srgbClr val="000000"/>
                </a:solidFill>
                <a:latin typeface="Century Gothic" charset="0"/>
              </a:rPr>
              <a:t>(Mn</a:t>
            </a:r>
            <a:r>
              <a:rPr lang="en-US" sz="2000" b="1" baseline="30000" dirty="0" smtClean="0">
                <a:latin typeface="Lucida Grande"/>
                <a:ea typeface="Lucida Grande"/>
                <a:cs typeface="Lucida Grande"/>
                <a:sym typeface="Symbol"/>
              </a:rPr>
              <a:t>2.38</a:t>
            </a:r>
            <a:r>
              <a:rPr lang="en-US" sz="2000" b="1" dirty="0" smtClean="0">
                <a:solidFill>
                  <a:srgbClr val="000000"/>
                </a:solidFill>
                <a:latin typeface="Century Gothic" charset="0"/>
              </a:rPr>
              <a:t>) </a:t>
            </a:r>
            <a:r>
              <a:rPr lang="en-US" sz="2000" dirty="0" smtClean="0">
                <a:solidFill>
                  <a:srgbClr val="000000"/>
                </a:solidFill>
                <a:latin typeface="Century Gothic"/>
                <a:cs typeface="Century Gothic"/>
                <a:sym typeface="Symbol"/>
              </a:rPr>
              <a:t>time [Cygan,Gabow,Sankowski-FOCS’12]</a:t>
            </a:r>
            <a:endParaRPr lang="en-US" sz="2000" dirty="0">
              <a:solidFill>
                <a:srgbClr val="000000"/>
              </a:solidFill>
              <a:latin typeface="Century Gothic"/>
              <a:cs typeface="Century Gothic"/>
              <a:sym typeface="Symbol"/>
            </a:endParaRPr>
          </a:p>
          <a:p>
            <a:pPr marL="342900" indent="-342900" eaLnBrk="1" hangingPunct="1">
              <a:spcBef>
                <a:spcPct val="20000"/>
              </a:spcBef>
              <a:buFont typeface="Arial"/>
              <a:buChar char="•"/>
            </a:pPr>
            <a:r>
              <a:rPr lang="en-US" sz="2000" b="1" dirty="0" smtClean="0">
                <a:solidFill>
                  <a:srgbClr val="000000"/>
                </a:solidFill>
                <a:latin typeface="Century Gothic"/>
                <a:cs typeface="Century Gothic"/>
                <a:sym typeface="Symbol"/>
              </a:rPr>
              <a:t>Reach Centrality</a:t>
            </a:r>
            <a:r>
              <a:rPr lang="en-US" sz="2000" dirty="0" smtClean="0">
                <a:solidFill>
                  <a:srgbClr val="000000"/>
                </a:solidFill>
                <a:latin typeface="Century Gothic"/>
                <a:cs typeface="Century Gothic"/>
                <a:sym typeface="Symbol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Century Gothic"/>
                <a:cs typeface="Century Gothic"/>
                <a:sym typeface="Symbol"/>
              </a:rPr>
              <a:t>in </a:t>
            </a:r>
            <a:r>
              <a:rPr lang="en-US" sz="2000" b="1" dirty="0" err="1">
                <a:solidFill>
                  <a:srgbClr val="000000"/>
                </a:solidFill>
                <a:latin typeface="Century Gothic"/>
                <a:cs typeface="Century Gothic"/>
              </a:rPr>
              <a:t>Õ</a:t>
            </a:r>
            <a:r>
              <a:rPr lang="en-US" sz="2000" b="1" dirty="0">
                <a:solidFill>
                  <a:srgbClr val="000000"/>
                </a:solidFill>
                <a:latin typeface="Century Gothic" charset="0"/>
              </a:rPr>
              <a:t>(</a:t>
            </a:r>
            <a:r>
              <a:rPr lang="en-US" sz="2000" b="1" dirty="0" smtClean="0">
                <a:solidFill>
                  <a:srgbClr val="000000"/>
                </a:solidFill>
                <a:latin typeface="Century Gothic" charset="0"/>
              </a:rPr>
              <a:t>Mn</a:t>
            </a:r>
            <a:r>
              <a:rPr lang="en-US" sz="2000" b="1" baseline="30000" dirty="0" smtClean="0">
                <a:latin typeface="Lucida Grande"/>
                <a:ea typeface="Lucida Grande"/>
                <a:cs typeface="Lucida Grande"/>
                <a:sym typeface="Symbol"/>
              </a:rPr>
              <a:t>2.38</a:t>
            </a:r>
            <a:r>
              <a:rPr lang="en-US" sz="2000" b="1" dirty="0" smtClean="0">
                <a:solidFill>
                  <a:srgbClr val="000000"/>
                </a:solidFill>
                <a:latin typeface="Century Gothic" charset="0"/>
              </a:rPr>
              <a:t>) </a:t>
            </a:r>
            <a:r>
              <a:rPr lang="en-US" sz="2000" dirty="0" smtClean="0">
                <a:solidFill>
                  <a:srgbClr val="000000"/>
                </a:solidFill>
                <a:latin typeface="Century Gothic"/>
                <a:cs typeface="Century Gothic"/>
                <a:sym typeface="Symbol"/>
              </a:rPr>
              <a:t>time [this work] </a:t>
            </a:r>
          </a:p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n-US" sz="2000" dirty="0" smtClean="0">
                <a:solidFill>
                  <a:srgbClr val="000000"/>
                </a:solidFill>
                <a:latin typeface="Century Gothic"/>
                <a:cs typeface="Century Gothic"/>
                <a:sym typeface="Symbol"/>
              </a:rPr>
              <a:t>Can we also do that for </a:t>
            </a:r>
            <a:r>
              <a:rPr lang="en-US" sz="2000" b="1" dirty="0" smtClean="0">
                <a:solidFill>
                  <a:srgbClr val="000000"/>
                </a:solidFill>
                <a:latin typeface="Century Gothic"/>
                <a:cs typeface="Century Gothic"/>
                <a:sym typeface="Symbol"/>
              </a:rPr>
              <a:t>Median</a:t>
            </a:r>
            <a:r>
              <a:rPr lang="en-US" sz="2000" dirty="0" smtClean="0">
                <a:solidFill>
                  <a:srgbClr val="000000"/>
                </a:solidFill>
                <a:latin typeface="Century Gothic"/>
                <a:cs typeface="Century Gothic"/>
                <a:sym typeface="Symbol"/>
              </a:rPr>
              <a:t> and </a:t>
            </a:r>
            <a:r>
              <a:rPr lang="en-US" sz="2000" b="1" dirty="0" smtClean="0">
                <a:solidFill>
                  <a:srgbClr val="000000"/>
                </a:solidFill>
                <a:latin typeface="Century Gothic"/>
                <a:cs typeface="Century Gothic"/>
                <a:sym typeface="Symbol"/>
              </a:rPr>
              <a:t>BC </a:t>
            </a:r>
            <a:r>
              <a:rPr lang="en-US" sz="2000" dirty="0" smtClean="0">
                <a:solidFill>
                  <a:srgbClr val="000000"/>
                </a:solidFill>
                <a:latin typeface="Century Gothic"/>
                <a:cs typeface="Century Gothic"/>
                <a:sym typeface="Symbol"/>
              </a:rPr>
              <a:t>(in directed graphs)?</a:t>
            </a:r>
            <a:endParaRPr lang="en-US" sz="2000" b="1" dirty="0">
              <a:solidFill>
                <a:srgbClr val="000000"/>
              </a:solidFill>
              <a:latin typeface="Century 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1956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14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1" grpId="0" build="p"/>
      <p:bldP spid="4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0" y="2736278"/>
            <a:ext cx="9144000" cy="158172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>
                <a:ea typeface="+mj-ea"/>
                <a:cs typeface="+mj-cs"/>
              </a:rPr>
              <a:t>Betwenness</a:t>
            </a:r>
            <a:r>
              <a:rPr lang="en-US" dirty="0" smtClean="0">
                <a:ea typeface="+mj-ea"/>
                <a:cs typeface="+mj-cs"/>
              </a:rPr>
              <a:t> </a:t>
            </a:r>
            <a:br>
              <a:rPr lang="en-US" dirty="0" smtClean="0">
                <a:ea typeface="+mj-ea"/>
                <a:cs typeface="+mj-cs"/>
              </a:rPr>
            </a:br>
            <a:r>
              <a:rPr lang="en-US" dirty="0" smtClean="0">
                <a:ea typeface="+mj-ea"/>
                <a:cs typeface="+mj-cs"/>
              </a:rPr>
              <a:t>Centrality</a:t>
            </a:r>
            <a:endParaRPr lang="en-US" dirty="0"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293977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1"/>
          <p:cNvSpPr>
            <a:spLocks noGrp="1"/>
          </p:cNvSpPr>
          <p:nvPr>
            <p:ph type="title"/>
          </p:nvPr>
        </p:nvSpPr>
        <p:spPr>
          <a:xfrm>
            <a:off x="0" y="8363"/>
            <a:ext cx="9144000" cy="71688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800" dirty="0" err="1" smtClean="0">
                <a:ea typeface="+mj-ea"/>
                <a:cs typeface="+mj-cs"/>
              </a:rPr>
              <a:t>Betweenness</a:t>
            </a:r>
            <a:r>
              <a:rPr lang="en-US" sz="4800" dirty="0" smtClean="0">
                <a:ea typeface="+mj-ea"/>
                <a:cs typeface="+mj-cs"/>
              </a:rPr>
              <a:t> Centrality</a:t>
            </a:r>
            <a:endParaRPr lang="en-US" sz="4800" dirty="0">
              <a:ea typeface="+mj-ea"/>
              <a:cs typeface="+mj-cs"/>
            </a:endParaRPr>
          </a:p>
        </p:txBody>
      </p:sp>
      <p:cxnSp>
        <p:nvCxnSpPr>
          <p:cNvPr id="64" name="Straight Connector 63"/>
          <p:cNvCxnSpPr/>
          <p:nvPr/>
        </p:nvCxnSpPr>
        <p:spPr>
          <a:xfrm flipV="1">
            <a:off x="6044324" y="2981871"/>
            <a:ext cx="2011282" cy="1883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8" name="TextBox 97"/>
          <p:cNvSpPr txBox="1"/>
          <p:nvPr/>
        </p:nvSpPr>
        <p:spPr>
          <a:xfrm>
            <a:off x="6898742" y="2582689"/>
            <a:ext cx="31394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entury Gothic"/>
                <a:cs typeface="Century Gothic"/>
              </a:rPr>
              <a:t>3</a:t>
            </a:r>
          </a:p>
        </p:txBody>
      </p:sp>
      <p:sp>
        <p:nvSpPr>
          <p:cNvPr id="102" name="Freeform 101"/>
          <p:cNvSpPr/>
          <p:nvPr/>
        </p:nvSpPr>
        <p:spPr>
          <a:xfrm>
            <a:off x="5902906" y="3170369"/>
            <a:ext cx="2307620" cy="364386"/>
          </a:xfrm>
          <a:custGeom>
            <a:avLst/>
            <a:gdLst>
              <a:gd name="connsiteX0" fmla="*/ 0 w 1037167"/>
              <a:gd name="connsiteY0" fmla="*/ 0 h 201095"/>
              <a:gd name="connsiteX1" fmla="*/ 529167 w 1037167"/>
              <a:gd name="connsiteY1" fmla="*/ 201083 h 201095"/>
              <a:gd name="connsiteX2" fmla="*/ 1037167 w 1037167"/>
              <a:gd name="connsiteY2" fmla="*/ 10583 h 201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37167" h="201095">
                <a:moveTo>
                  <a:pt x="0" y="0"/>
                </a:moveTo>
                <a:cubicBezTo>
                  <a:pt x="178153" y="99659"/>
                  <a:pt x="356306" y="199319"/>
                  <a:pt x="529167" y="201083"/>
                </a:cubicBezTo>
                <a:cubicBezTo>
                  <a:pt x="702028" y="202847"/>
                  <a:pt x="1037167" y="10583"/>
                  <a:pt x="1037167" y="10583"/>
                </a:cubicBezTo>
              </a:path>
            </a:pathLst>
          </a:custGeom>
          <a:ln>
            <a:solidFill>
              <a:schemeClr val="tx2">
                <a:lumMod val="60000"/>
                <a:lumOff val="40000"/>
              </a:schemeClr>
            </a:solidFill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6901268" y="856147"/>
            <a:ext cx="375722" cy="433708"/>
            <a:chOff x="6615325" y="4741335"/>
            <a:chExt cx="375722" cy="433708"/>
          </a:xfrm>
        </p:grpSpPr>
        <p:sp>
          <p:nvSpPr>
            <p:cNvPr id="103" name="Oval 102"/>
            <p:cNvSpPr/>
            <p:nvPr/>
          </p:nvSpPr>
          <p:spPr>
            <a:xfrm>
              <a:off x="6615325" y="4801813"/>
              <a:ext cx="375722" cy="373230"/>
            </a:xfrm>
            <a:prstGeom prst="ellipse">
              <a:avLst/>
            </a:prstGeom>
            <a:noFill/>
            <a:ln w="28575" cmpd="sng">
              <a:solidFill>
                <a:srgbClr val="7097D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670524" y="4741335"/>
              <a:ext cx="263601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b="1" dirty="0">
                  <a:latin typeface="Century Gothic"/>
                  <a:cs typeface="Century Gothic"/>
                </a:rPr>
                <a:t>f</a:t>
              </a:r>
            </a:p>
          </p:txBody>
        </p:sp>
      </p:grpSp>
      <p:grpSp>
        <p:nvGrpSpPr>
          <p:cNvPr id="104" name="Group 103"/>
          <p:cNvGrpSpPr/>
          <p:nvPr/>
        </p:nvGrpSpPr>
        <p:grpSpPr>
          <a:xfrm>
            <a:off x="8055606" y="1570633"/>
            <a:ext cx="382165" cy="447819"/>
            <a:chOff x="6615325" y="4727224"/>
            <a:chExt cx="382165" cy="447819"/>
          </a:xfrm>
        </p:grpSpPr>
        <p:sp>
          <p:nvSpPr>
            <p:cNvPr id="105" name="Oval 104"/>
            <p:cNvSpPr/>
            <p:nvPr/>
          </p:nvSpPr>
          <p:spPr>
            <a:xfrm>
              <a:off x="6615325" y="4801813"/>
              <a:ext cx="375722" cy="373230"/>
            </a:xfrm>
            <a:prstGeom prst="ellipse">
              <a:avLst/>
            </a:prstGeom>
            <a:noFill/>
            <a:ln w="28575" cmpd="sng">
              <a:solidFill>
                <a:srgbClr val="7097D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6632223" y="4727224"/>
              <a:ext cx="365267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b="1" dirty="0">
                  <a:latin typeface="Century Gothic"/>
                  <a:cs typeface="Century Gothic"/>
                </a:rPr>
                <a:t>e</a:t>
              </a:r>
            </a:p>
          </p:txBody>
        </p:sp>
      </p:grpSp>
      <p:grpSp>
        <p:nvGrpSpPr>
          <p:cNvPr id="107" name="Group 106"/>
          <p:cNvGrpSpPr/>
          <p:nvPr/>
        </p:nvGrpSpPr>
        <p:grpSpPr>
          <a:xfrm>
            <a:off x="5653521" y="1597131"/>
            <a:ext cx="375722" cy="430887"/>
            <a:chOff x="6615325" y="4753430"/>
            <a:chExt cx="375722" cy="430887"/>
          </a:xfrm>
        </p:grpSpPr>
        <p:sp>
          <p:nvSpPr>
            <p:cNvPr id="108" name="Oval 107"/>
            <p:cNvSpPr/>
            <p:nvPr/>
          </p:nvSpPr>
          <p:spPr>
            <a:xfrm>
              <a:off x="6615325" y="4801813"/>
              <a:ext cx="375722" cy="373230"/>
            </a:xfrm>
            <a:prstGeom prst="ellipse">
              <a:avLst/>
            </a:prstGeom>
            <a:noFill/>
            <a:ln w="28575" cmpd="sng">
              <a:solidFill>
                <a:srgbClr val="7097D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6618112" y="4753430"/>
              <a:ext cx="370915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b="1" dirty="0">
                  <a:latin typeface="Century Gothic"/>
                  <a:cs typeface="Century Gothic"/>
                </a:rPr>
                <a:t>d</a:t>
              </a:r>
            </a:p>
          </p:txBody>
        </p:sp>
      </p:grpSp>
      <p:grpSp>
        <p:nvGrpSpPr>
          <p:cNvPr id="110" name="Group 109"/>
          <p:cNvGrpSpPr/>
          <p:nvPr/>
        </p:nvGrpSpPr>
        <p:grpSpPr>
          <a:xfrm>
            <a:off x="6892240" y="2089299"/>
            <a:ext cx="380998" cy="461930"/>
            <a:chOff x="6610049" y="4713113"/>
            <a:chExt cx="380998" cy="461930"/>
          </a:xfrm>
        </p:grpSpPr>
        <p:sp>
          <p:nvSpPr>
            <p:cNvPr id="111" name="Oval 110"/>
            <p:cNvSpPr/>
            <p:nvPr/>
          </p:nvSpPr>
          <p:spPr>
            <a:xfrm>
              <a:off x="6615325" y="4801813"/>
              <a:ext cx="375722" cy="373230"/>
            </a:xfrm>
            <a:prstGeom prst="ellipse">
              <a:avLst/>
            </a:prstGeom>
            <a:noFill/>
            <a:ln w="28575" cmpd="sng">
              <a:solidFill>
                <a:srgbClr val="7097D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6610049" y="4713113"/>
              <a:ext cx="370915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b="1" dirty="0">
                  <a:latin typeface="Century Gothic"/>
                  <a:cs typeface="Century Gothic"/>
                </a:rPr>
                <a:t>a</a:t>
              </a:r>
            </a:p>
          </p:txBody>
        </p:sp>
      </p:grpSp>
      <p:sp>
        <p:nvSpPr>
          <p:cNvPr id="114" name="Oval 113"/>
          <p:cNvSpPr/>
          <p:nvPr/>
        </p:nvSpPr>
        <p:spPr>
          <a:xfrm>
            <a:off x="5668602" y="2797139"/>
            <a:ext cx="375722" cy="373230"/>
          </a:xfrm>
          <a:prstGeom prst="ellipse">
            <a:avLst/>
          </a:prstGeom>
          <a:noFill/>
          <a:ln w="28575" cmpd="sng">
            <a:solidFill>
              <a:srgbClr val="7097D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5" name="TextBox 114"/>
          <p:cNvSpPr txBox="1"/>
          <p:nvPr/>
        </p:nvSpPr>
        <p:spPr>
          <a:xfrm>
            <a:off x="5699611" y="2748756"/>
            <a:ext cx="37091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>
                <a:latin typeface="Century Gothic"/>
                <a:cs typeface="Century Gothic"/>
              </a:rPr>
              <a:t>b</a:t>
            </a:r>
          </a:p>
        </p:txBody>
      </p:sp>
      <p:grpSp>
        <p:nvGrpSpPr>
          <p:cNvPr id="116" name="Group 115"/>
          <p:cNvGrpSpPr/>
          <p:nvPr/>
        </p:nvGrpSpPr>
        <p:grpSpPr>
          <a:xfrm>
            <a:off x="8055606" y="2730746"/>
            <a:ext cx="384181" cy="437740"/>
            <a:chOff x="6615325" y="4737303"/>
            <a:chExt cx="384181" cy="437740"/>
          </a:xfrm>
        </p:grpSpPr>
        <p:sp>
          <p:nvSpPr>
            <p:cNvPr id="117" name="Oval 116"/>
            <p:cNvSpPr/>
            <p:nvPr/>
          </p:nvSpPr>
          <p:spPr>
            <a:xfrm>
              <a:off x="6615325" y="4801813"/>
              <a:ext cx="375722" cy="373230"/>
            </a:xfrm>
            <a:prstGeom prst="ellipse">
              <a:avLst/>
            </a:prstGeom>
            <a:noFill/>
            <a:ln w="28575" cmpd="sng">
              <a:solidFill>
                <a:srgbClr val="7097D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8" name="TextBox 117"/>
            <p:cNvSpPr txBox="1"/>
            <p:nvPr/>
          </p:nvSpPr>
          <p:spPr>
            <a:xfrm>
              <a:off x="6634239" y="4737303"/>
              <a:ext cx="365267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b="1" dirty="0" smtClean="0">
                  <a:latin typeface="Century Gothic"/>
                  <a:cs typeface="Century Gothic"/>
                </a:rPr>
                <a:t>c</a:t>
              </a:r>
              <a:endParaRPr lang="en-US" sz="2200" b="1" dirty="0">
                <a:latin typeface="Century Gothic"/>
                <a:cs typeface="Century Gothic"/>
              </a:endParaRPr>
            </a:p>
          </p:txBody>
        </p:sp>
      </p:grpSp>
      <p:sp>
        <p:nvSpPr>
          <p:cNvPr id="119" name="TextBox 118"/>
          <p:cNvSpPr txBox="1"/>
          <p:nvPr/>
        </p:nvSpPr>
        <p:spPr>
          <a:xfrm>
            <a:off x="6907065" y="3144154"/>
            <a:ext cx="31394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entury Gothic"/>
                <a:cs typeface="Century Gothic"/>
              </a:rPr>
              <a:t>1</a:t>
            </a:r>
            <a:endParaRPr lang="en-US" b="1" dirty="0">
              <a:latin typeface="Century Gothic"/>
              <a:cs typeface="Century Gothic"/>
            </a:endParaRPr>
          </a:p>
        </p:txBody>
      </p:sp>
      <p:cxnSp>
        <p:nvCxnSpPr>
          <p:cNvPr id="121" name="Straight Connector 120"/>
          <p:cNvCxnSpPr>
            <a:endCxn id="111" idx="3"/>
          </p:cNvCxnSpPr>
          <p:nvPr/>
        </p:nvCxnSpPr>
        <p:spPr>
          <a:xfrm flipV="1">
            <a:off x="5936366" y="2496571"/>
            <a:ext cx="1016173" cy="352978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2" name="TextBox 121"/>
          <p:cNvSpPr txBox="1"/>
          <p:nvPr/>
        </p:nvSpPr>
        <p:spPr>
          <a:xfrm>
            <a:off x="5948461" y="2382377"/>
            <a:ext cx="31394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entury Gothic"/>
                <a:cs typeface="Century Gothic"/>
              </a:rPr>
              <a:t>2</a:t>
            </a:r>
            <a:endParaRPr lang="en-US" b="1" dirty="0">
              <a:latin typeface="Century Gothic"/>
              <a:cs typeface="Century Gothic"/>
            </a:endParaRPr>
          </a:p>
        </p:txBody>
      </p:sp>
      <p:cxnSp>
        <p:nvCxnSpPr>
          <p:cNvPr id="124" name="Straight Connector 123"/>
          <p:cNvCxnSpPr>
            <a:stCxn id="111" idx="5"/>
            <a:endCxn id="117" idx="1"/>
          </p:cNvCxnSpPr>
          <p:nvPr/>
        </p:nvCxnSpPr>
        <p:spPr>
          <a:xfrm>
            <a:off x="7230310" y="2496571"/>
            <a:ext cx="892414" cy="353343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TextBox 124"/>
          <p:cNvSpPr txBox="1"/>
          <p:nvPr/>
        </p:nvSpPr>
        <p:spPr>
          <a:xfrm>
            <a:off x="7687543" y="2348107"/>
            <a:ext cx="31394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entury Gothic"/>
                <a:cs typeface="Century Gothic"/>
              </a:rPr>
              <a:t>4</a:t>
            </a:r>
            <a:endParaRPr lang="en-US" b="1" dirty="0">
              <a:latin typeface="Century Gothic"/>
              <a:cs typeface="Century Gothic"/>
            </a:endParaRPr>
          </a:p>
        </p:txBody>
      </p:sp>
      <p:cxnSp>
        <p:nvCxnSpPr>
          <p:cNvPr id="127" name="Straight Connector 126"/>
          <p:cNvCxnSpPr/>
          <p:nvPr/>
        </p:nvCxnSpPr>
        <p:spPr>
          <a:xfrm>
            <a:off x="5962125" y="1964086"/>
            <a:ext cx="978319" cy="268571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8" name="TextBox 127"/>
          <p:cNvSpPr txBox="1"/>
          <p:nvPr/>
        </p:nvSpPr>
        <p:spPr>
          <a:xfrm>
            <a:off x="5950477" y="1947893"/>
            <a:ext cx="31394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entury Gothic"/>
                <a:cs typeface="Century Gothic"/>
              </a:rPr>
              <a:t>3</a:t>
            </a:r>
          </a:p>
        </p:txBody>
      </p:sp>
      <p:cxnSp>
        <p:nvCxnSpPr>
          <p:cNvPr id="132" name="Straight Connector 131"/>
          <p:cNvCxnSpPr>
            <a:stCxn id="111" idx="7"/>
            <a:endCxn id="105" idx="3"/>
          </p:cNvCxnSpPr>
          <p:nvPr/>
        </p:nvCxnSpPr>
        <p:spPr>
          <a:xfrm flipV="1">
            <a:off x="7218215" y="1963794"/>
            <a:ext cx="892414" cy="268863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3" name="TextBox 132"/>
          <p:cNvSpPr txBox="1"/>
          <p:nvPr/>
        </p:nvSpPr>
        <p:spPr>
          <a:xfrm>
            <a:off x="7701654" y="1958523"/>
            <a:ext cx="31394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entury Gothic"/>
                <a:cs typeface="Century Gothic"/>
              </a:rPr>
              <a:t>2</a:t>
            </a:r>
            <a:endParaRPr lang="en-US" b="1" dirty="0">
              <a:latin typeface="Century Gothic"/>
              <a:cs typeface="Century Gothic"/>
            </a:endParaRPr>
          </a:p>
        </p:txBody>
      </p:sp>
      <p:cxnSp>
        <p:nvCxnSpPr>
          <p:cNvPr id="137" name="Straight Connector 136"/>
          <p:cNvCxnSpPr>
            <a:stCxn id="108" idx="6"/>
            <a:endCxn id="105" idx="2"/>
          </p:cNvCxnSpPr>
          <p:nvPr/>
        </p:nvCxnSpPr>
        <p:spPr>
          <a:xfrm flipV="1">
            <a:off x="6041338" y="1831837"/>
            <a:ext cx="2026363" cy="292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8" name="TextBox 137"/>
          <p:cNvSpPr txBox="1"/>
          <p:nvPr/>
        </p:nvSpPr>
        <p:spPr>
          <a:xfrm>
            <a:off x="6889561" y="1441754"/>
            <a:ext cx="31394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entury Gothic"/>
                <a:cs typeface="Century Gothic"/>
              </a:rPr>
              <a:t>4</a:t>
            </a:r>
            <a:endParaRPr lang="en-US" b="1" dirty="0">
              <a:latin typeface="Century Gothic"/>
              <a:cs typeface="Century Gothic"/>
            </a:endParaRPr>
          </a:p>
        </p:txBody>
      </p:sp>
      <p:cxnSp>
        <p:nvCxnSpPr>
          <p:cNvPr id="142" name="Straight Connector 141"/>
          <p:cNvCxnSpPr>
            <a:endCxn id="103" idx="5"/>
          </p:cNvCxnSpPr>
          <p:nvPr/>
        </p:nvCxnSpPr>
        <p:spPr>
          <a:xfrm flipH="1" flipV="1">
            <a:off x="7221967" y="1235197"/>
            <a:ext cx="888662" cy="464975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3" name="TextBox 142"/>
          <p:cNvSpPr txBox="1"/>
          <p:nvPr/>
        </p:nvSpPr>
        <p:spPr>
          <a:xfrm>
            <a:off x="7598854" y="1099214"/>
            <a:ext cx="31394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entury Gothic"/>
                <a:cs typeface="Century Gothic"/>
              </a:rPr>
              <a:t>0</a:t>
            </a:r>
          </a:p>
        </p:txBody>
      </p:sp>
      <p:cxnSp>
        <p:nvCxnSpPr>
          <p:cNvPr id="150" name="Straight Connector 149"/>
          <p:cNvCxnSpPr>
            <a:stCxn id="103" idx="3"/>
            <a:endCxn id="108" idx="7"/>
          </p:cNvCxnSpPr>
          <p:nvPr/>
        </p:nvCxnSpPr>
        <p:spPr>
          <a:xfrm flipH="1">
            <a:off x="5986316" y="1235197"/>
            <a:ext cx="982071" cy="464975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1" name="TextBox 150"/>
          <p:cNvSpPr txBox="1"/>
          <p:nvPr/>
        </p:nvSpPr>
        <p:spPr>
          <a:xfrm>
            <a:off x="6243424" y="1088453"/>
            <a:ext cx="31394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entury Gothic"/>
                <a:cs typeface="Century Gothic"/>
              </a:rPr>
              <a:t>1</a:t>
            </a:r>
            <a:endParaRPr lang="en-US" b="1" dirty="0">
              <a:latin typeface="Century Gothic"/>
              <a:cs typeface="Century Gothic"/>
            </a:endParaRPr>
          </a:p>
        </p:txBody>
      </p:sp>
      <p:cxnSp>
        <p:nvCxnSpPr>
          <p:cNvPr id="156" name="Straight Connector 155"/>
          <p:cNvCxnSpPr>
            <a:stCxn id="108" idx="4"/>
            <a:endCxn id="114" idx="0"/>
          </p:cNvCxnSpPr>
          <p:nvPr/>
        </p:nvCxnSpPr>
        <p:spPr>
          <a:xfrm>
            <a:off x="5841382" y="2018744"/>
            <a:ext cx="15081" cy="778395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7" name="TextBox 156"/>
          <p:cNvSpPr txBox="1"/>
          <p:nvPr/>
        </p:nvSpPr>
        <p:spPr>
          <a:xfrm>
            <a:off x="5568304" y="2145870"/>
            <a:ext cx="31394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entury Gothic"/>
                <a:cs typeface="Century Gothic"/>
              </a:rPr>
              <a:t>1</a:t>
            </a:r>
            <a:endParaRPr lang="en-US" b="1" dirty="0">
              <a:latin typeface="Century Gothic"/>
              <a:cs typeface="Century Gothic"/>
            </a:endParaRPr>
          </a:p>
        </p:txBody>
      </p:sp>
      <p:sp>
        <p:nvSpPr>
          <p:cNvPr id="46" name="Content Placeholder 2"/>
          <p:cNvSpPr txBox="1">
            <a:spLocks/>
          </p:cNvSpPr>
          <p:nvPr/>
        </p:nvSpPr>
        <p:spPr bwMode="auto">
          <a:xfrm>
            <a:off x="147891" y="706061"/>
            <a:ext cx="5290017" cy="1676316"/>
          </a:xfrm>
          <a:prstGeom prst="rect">
            <a:avLst/>
          </a:prstGeom>
          <a:noFill/>
          <a:ln w="28575" cmpd="sng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n-US" sz="2000" b="1" dirty="0" err="1" smtClean="0">
                <a:solidFill>
                  <a:srgbClr val="FF0000"/>
                </a:solidFill>
                <a:latin typeface="Century Gothic" charset="0"/>
              </a:rPr>
              <a:t>Def</a:t>
            </a:r>
            <a:r>
              <a:rPr lang="en-US" sz="2000" b="1" dirty="0" smtClean="0">
                <a:solidFill>
                  <a:srgbClr val="FF0000"/>
                </a:solidFill>
                <a:latin typeface="Century Gothic" charset="0"/>
              </a:rPr>
              <a:t>:</a:t>
            </a:r>
            <a:r>
              <a:rPr lang="en-US" sz="2000" dirty="0" smtClean="0">
                <a:solidFill>
                  <a:srgbClr val="7F7F7F"/>
                </a:solidFill>
                <a:latin typeface="Century Gothic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given a </a:t>
            </a:r>
            <a:r>
              <a:rPr lang="en-US" sz="2000" dirty="0">
                <a:solidFill>
                  <a:srgbClr val="000000"/>
                </a:solidFill>
                <a:latin typeface="Century Gothic" charset="0"/>
              </a:rPr>
              <a:t>directed/undirected graph </a:t>
            </a: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G and a node v, the </a:t>
            </a:r>
            <a:r>
              <a:rPr lang="en-US" sz="2000" b="1" dirty="0" err="1">
                <a:solidFill>
                  <a:srgbClr val="FF0000"/>
                </a:solidFill>
                <a:latin typeface="Century Gothic" charset="0"/>
              </a:rPr>
              <a:t>B</a:t>
            </a:r>
            <a:r>
              <a:rPr lang="en-US" sz="2000" b="1" dirty="0" err="1" smtClean="0">
                <a:solidFill>
                  <a:srgbClr val="FF0000"/>
                </a:solidFill>
                <a:latin typeface="Century Gothic" charset="0"/>
              </a:rPr>
              <a:t>etweenness</a:t>
            </a:r>
            <a:r>
              <a:rPr lang="en-US" sz="2000" b="1" dirty="0" smtClean="0">
                <a:solidFill>
                  <a:srgbClr val="FF0000"/>
                </a:solidFill>
                <a:latin typeface="Century Gothic" charset="0"/>
              </a:rPr>
              <a:t> </a:t>
            </a:r>
            <a:r>
              <a:rPr lang="en-US" sz="2000" b="1" dirty="0">
                <a:solidFill>
                  <a:srgbClr val="FF0000"/>
                </a:solidFill>
                <a:latin typeface="Century Gothic" charset="0"/>
              </a:rPr>
              <a:t>C</a:t>
            </a:r>
            <a:r>
              <a:rPr lang="en-US" sz="2000" b="1" dirty="0" smtClean="0">
                <a:solidFill>
                  <a:srgbClr val="FF0000"/>
                </a:solidFill>
                <a:latin typeface="Century Gothic" charset="0"/>
              </a:rPr>
              <a:t>entrality</a:t>
            </a: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 problem (BC) is to compute the </a:t>
            </a:r>
            <a:r>
              <a:rPr lang="en-US" sz="2000" dirty="0">
                <a:solidFill>
                  <a:srgbClr val="000000"/>
                </a:solidFill>
                <a:latin typeface="Century Gothic" charset="0"/>
              </a:rPr>
              <a:t>#</a:t>
            </a: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 of </a:t>
            </a:r>
            <a:r>
              <a:rPr lang="en-US" sz="2000" dirty="0">
                <a:solidFill>
                  <a:srgbClr val="000000"/>
                </a:solidFill>
                <a:latin typeface="Century Gothic" charset="0"/>
              </a:rPr>
              <a:t>pairs </a:t>
            </a:r>
            <a:r>
              <a:rPr lang="en-US" sz="2000" dirty="0" err="1">
                <a:solidFill>
                  <a:srgbClr val="000000"/>
                </a:solidFill>
                <a:latin typeface="Century Gothic" charset="0"/>
              </a:rPr>
              <a:t>s,t</a:t>
            </a:r>
            <a:r>
              <a:rPr lang="en-US" sz="2000" dirty="0" err="1">
                <a:solidFill>
                  <a:srgbClr val="000000"/>
                </a:solidFill>
                <a:latin typeface="Century Gothic"/>
                <a:cs typeface="Century Gothic"/>
                <a:sym typeface="Symbol"/>
              </a:rPr>
              <a:t></a:t>
            </a:r>
            <a:r>
              <a:rPr lang="en-US" sz="2000" dirty="0" err="1">
                <a:solidFill>
                  <a:srgbClr val="000000"/>
                </a:solidFill>
                <a:latin typeface="Century Gothic" charset="0"/>
              </a:rPr>
              <a:t>V</a:t>
            </a:r>
            <a:r>
              <a:rPr lang="en-US" sz="2000" dirty="0">
                <a:solidFill>
                  <a:srgbClr val="000000"/>
                </a:solidFill>
                <a:latin typeface="Century Gothic" charset="0"/>
              </a:rPr>
              <a:t>-{v},</a:t>
            </a:r>
            <a:r>
              <a:rPr lang="en-US" sz="2000" dirty="0" err="1">
                <a:solidFill>
                  <a:srgbClr val="000000"/>
                </a:solidFill>
                <a:latin typeface="Century Gothic" charset="0"/>
              </a:rPr>
              <a:t>s</a:t>
            </a:r>
            <a:r>
              <a:rPr lang="en-US" sz="2000" dirty="0" err="1">
                <a:latin typeface="Century Gothic"/>
                <a:cs typeface="Century Gothic"/>
              </a:rPr>
              <a:t>≠</a:t>
            </a:r>
            <a:r>
              <a:rPr lang="en-US" sz="2000" dirty="0" err="1">
                <a:solidFill>
                  <a:srgbClr val="000000"/>
                </a:solidFill>
                <a:latin typeface="Century Gothic" charset="0"/>
              </a:rPr>
              <a:t>t</a:t>
            </a:r>
            <a:r>
              <a:rPr lang="en-US" sz="2000" b="1" baseline="-25000" dirty="0">
                <a:solidFill>
                  <a:srgbClr val="000000"/>
                </a:solidFill>
                <a:latin typeface="Century Gothic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Century Gothic" charset="0"/>
              </a:rPr>
              <a:t>so that </a:t>
            </a:r>
            <a:r>
              <a:rPr lang="en-US" sz="2000" dirty="0" err="1">
                <a:solidFill>
                  <a:srgbClr val="000000"/>
                </a:solidFill>
                <a:latin typeface="Century Gothic" charset="0"/>
              </a:rPr>
              <a:t>dist</a:t>
            </a:r>
            <a:r>
              <a:rPr lang="en-US" sz="2000" dirty="0">
                <a:solidFill>
                  <a:srgbClr val="000000"/>
                </a:solidFill>
                <a:latin typeface="Century Gothic" charset="0"/>
              </a:rPr>
              <a:t>(</a:t>
            </a:r>
            <a:r>
              <a:rPr lang="en-US" sz="2000" dirty="0" err="1">
                <a:solidFill>
                  <a:srgbClr val="000000"/>
                </a:solidFill>
                <a:latin typeface="Century Gothic" charset="0"/>
              </a:rPr>
              <a:t>s,t</a:t>
            </a:r>
            <a:r>
              <a:rPr lang="en-US" sz="2000" dirty="0">
                <a:solidFill>
                  <a:srgbClr val="000000"/>
                </a:solidFill>
                <a:latin typeface="Century Gothic" charset="0"/>
              </a:rPr>
              <a:t>)=</a:t>
            </a:r>
            <a:r>
              <a:rPr lang="en-US" sz="2000" dirty="0" err="1">
                <a:solidFill>
                  <a:srgbClr val="000000"/>
                </a:solidFill>
                <a:latin typeface="Century Gothic" charset="0"/>
              </a:rPr>
              <a:t>dist</a:t>
            </a:r>
            <a:r>
              <a:rPr lang="en-US" sz="2000" dirty="0">
                <a:solidFill>
                  <a:srgbClr val="000000"/>
                </a:solidFill>
                <a:latin typeface="Century Gothic" charset="0"/>
              </a:rPr>
              <a:t>(</a:t>
            </a:r>
            <a:r>
              <a:rPr lang="en-US" sz="2000" dirty="0" err="1">
                <a:solidFill>
                  <a:srgbClr val="000000"/>
                </a:solidFill>
                <a:latin typeface="Century Gothic" charset="0"/>
              </a:rPr>
              <a:t>s,v</a:t>
            </a:r>
            <a:r>
              <a:rPr lang="en-US" sz="2000" dirty="0">
                <a:solidFill>
                  <a:srgbClr val="000000"/>
                </a:solidFill>
                <a:latin typeface="Century Gothic" charset="0"/>
              </a:rPr>
              <a:t>)+</a:t>
            </a:r>
            <a:r>
              <a:rPr lang="en-US" sz="2000" dirty="0" err="1">
                <a:solidFill>
                  <a:srgbClr val="000000"/>
                </a:solidFill>
                <a:latin typeface="Century Gothic" charset="0"/>
              </a:rPr>
              <a:t>dist</a:t>
            </a:r>
            <a:r>
              <a:rPr lang="en-US" sz="2000" dirty="0">
                <a:solidFill>
                  <a:srgbClr val="000000"/>
                </a:solidFill>
                <a:latin typeface="Century Gothic" charset="0"/>
              </a:rPr>
              <a:t>(</a:t>
            </a:r>
            <a:r>
              <a:rPr lang="en-US" sz="2000" dirty="0" err="1">
                <a:solidFill>
                  <a:srgbClr val="000000"/>
                </a:solidFill>
                <a:latin typeface="Century Gothic" charset="0"/>
              </a:rPr>
              <a:t>v,t</a:t>
            </a: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)</a:t>
            </a:r>
            <a:endParaRPr lang="en-US" sz="2000" dirty="0">
              <a:solidFill>
                <a:srgbClr val="000000"/>
              </a:solidFill>
              <a:latin typeface="Century Gothic" charset="0"/>
            </a:endParaRPr>
          </a:p>
        </p:txBody>
      </p:sp>
      <p:sp>
        <p:nvSpPr>
          <p:cNvPr id="49" name="Oval 48"/>
          <p:cNvSpPr/>
          <p:nvPr/>
        </p:nvSpPr>
        <p:spPr>
          <a:xfrm>
            <a:off x="6892240" y="2183667"/>
            <a:ext cx="375722" cy="373230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7765143" y="3534755"/>
            <a:ext cx="1209523" cy="369332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entury Gothic"/>
                <a:cs typeface="Century Gothic"/>
              </a:rPr>
              <a:t>B</a:t>
            </a:r>
            <a:r>
              <a:rPr lang="en-US" dirty="0" smtClean="0">
                <a:latin typeface="Century Gothic"/>
                <a:cs typeface="Century Gothic"/>
              </a:rPr>
              <a:t>C(a)=6</a:t>
            </a:r>
            <a:endParaRPr lang="en-US" dirty="0">
              <a:latin typeface="Century Gothic"/>
              <a:cs typeface="Century Gothic"/>
            </a:endParaRPr>
          </a:p>
        </p:txBody>
      </p:sp>
      <p:sp>
        <p:nvSpPr>
          <p:cNvPr id="50" name="Freeform 49"/>
          <p:cNvSpPr/>
          <p:nvPr/>
        </p:nvSpPr>
        <p:spPr>
          <a:xfrm>
            <a:off x="5899154" y="3170369"/>
            <a:ext cx="2307620" cy="364386"/>
          </a:xfrm>
          <a:custGeom>
            <a:avLst/>
            <a:gdLst>
              <a:gd name="connsiteX0" fmla="*/ 0 w 1037167"/>
              <a:gd name="connsiteY0" fmla="*/ 0 h 201095"/>
              <a:gd name="connsiteX1" fmla="*/ 529167 w 1037167"/>
              <a:gd name="connsiteY1" fmla="*/ 201083 h 201095"/>
              <a:gd name="connsiteX2" fmla="*/ 1037167 w 1037167"/>
              <a:gd name="connsiteY2" fmla="*/ 10583 h 201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37167" h="201095">
                <a:moveTo>
                  <a:pt x="0" y="0"/>
                </a:moveTo>
                <a:cubicBezTo>
                  <a:pt x="178153" y="99659"/>
                  <a:pt x="356306" y="199319"/>
                  <a:pt x="529167" y="201083"/>
                </a:cubicBezTo>
                <a:cubicBezTo>
                  <a:pt x="702028" y="202847"/>
                  <a:pt x="1037167" y="10583"/>
                  <a:pt x="1037167" y="10583"/>
                </a:cubicBezTo>
              </a:path>
            </a:pathLst>
          </a:custGeom>
          <a:ln>
            <a:solidFill>
              <a:srgbClr val="FF0000"/>
            </a:solidFill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Connector 56"/>
          <p:cNvCxnSpPr/>
          <p:nvPr/>
        </p:nvCxnSpPr>
        <p:spPr>
          <a:xfrm flipV="1">
            <a:off x="5932614" y="2496571"/>
            <a:ext cx="1016173" cy="352978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flipV="1">
            <a:off x="7214463" y="1963794"/>
            <a:ext cx="892414" cy="268863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H="1" flipV="1">
            <a:off x="7218215" y="1235197"/>
            <a:ext cx="888662" cy="464975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H="1">
            <a:off x="5982564" y="1235197"/>
            <a:ext cx="982071" cy="464975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Content Placeholder 2"/>
          <p:cNvSpPr txBox="1">
            <a:spLocks/>
          </p:cNvSpPr>
          <p:nvPr/>
        </p:nvSpPr>
        <p:spPr bwMode="auto">
          <a:xfrm>
            <a:off x="147891" y="3637043"/>
            <a:ext cx="5290017" cy="3093943"/>
          </a:xfrm>
          <a:prstGeom prst="rect">
            <a:avLst/>
          </a:prstGeom>
          <a:noFill/>
          <a:ln w="28575" cmpd="sng">
            <a:solidFill>
              <a:srgbClr val="1FFF17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9pPr>
          </a:lstStyle>
          <a:p>
            <a:pPr marL="342900" indent="-342900" eaLnBrk="1" hangingPunct="1">
              <a:spcBef>
                <a:spcPct val="20000"/>
              </a:spcBef>
              <a:buFont typeface="Arial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The fastest known algorithm to solve BC first solves </a:t>
            </a:r>
            <a:r>
              <a:rPr lang="en-US" sz="2000" b="1" dirty="0" smtClean="0">
                <a:solidFill>
                  <a:srgbClr val="000000"/>
                </a:solidFill>
                <a:latin typeface="Century Gothic" charset="0"/>
              </a:rPr>
              <a:t>APSP</a:t>
            </a:r>
            <a:r>
              <a:rPr lang="en-US" sz="2000" dirty="0">
                <a:solidFill>
                  <a:srgbClr val="000000"/>
                </a:solidFill>
                <a:latin typeface="Century Gothic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and then checks how often </a:t>
            </a:r>
            <a:r>
              <a:rPr lang="en-US" sz="2000" dirty="0" err="1" smtClean="0">
                <a:solidFill>
                  <a:srgbClr val="000000"/>
                </a:solidFill>
                <a:latin typeface="Century Gothic" charset="0"/>
              </a:rPr>
              <a:t>dist</a:t>
            </a: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(</a:t>
            </a:r>
            <a:r>
              <a:rPr lang="en-US" sz="2000" dirty="0" err="1" smtClean="0">
                <a:solidFill>
                  <a:srgbClr val="000000"/>
                </a:solidFill>
                <a:latin typeface="Century Gothic" charset="0"/>
              </a:rPr>
              <a:t>s,t</a:t>
            </a: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)=</a:t>
            </a:r>
            <a:r>
              <a:rPr lang="en-US" sz="2000" dirty="0" err="1" smtClean="0">
                <a:solidFill>
                  <a:srgbClr val="000000"/>
                </a:solidFill>
                <a:latin typeface="Century Gothic" charset="0"/>
              </a:rPr>
              <a:t>dist</a:t>
            </a: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(</a:t>
            </a:r>
            <a:r>
              <a:rPr lang="en-US" sz="2000" dirty="0" err="1" smtClean="0">
                <a:solidFill>
                  <a:srgbClr val="000000"/>
                </a:solidFill>
                <a:latin typeface="Century Gothic" charset="0"/>
              </a:rPr>
              <a:t>s,v</a:t>
            </a: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)+</a:t>
            </a:r>
            <a:r>
              <a:rPr lang="en-US" sz="2000" dirty="0" err="1" smtClean="0">
                <a:solidFill>
                  <a:srgbClr val="000000"/>
                </a:solidFill>
                <a:latin typeface="Century Gothic" charset="0"/>
              </a:rPr>
              <a:t>dist</a:t>
            </a: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(</a:t>
            </a:r>
            <a:r>
              <a:rPr lang="en-US" sz="2000" dirty="0" err="1" smtClean="0">
                <a:solidFill>
                  <a:srgbClr val="000000"/>
                </a:solidFill>
                <a:latin typeface="Century Gothic" charset="0"/>
              </a:rPr>
              <a:t>v,t</a:t>
            </a: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) </a:t>
            </a:r>
          </a:p>
          <a:p>
            <a:pPr marL="342900" indent="-342900" eaLnBrk="1" hangingPunct="1">
              <a:spcBef>
                <a:spcPct val="20000"/>
              </a:spcBef>
              <a:buFont typeface="Arial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This takes O(T(APSP)+n</a:t>
            </a:r>
            <a:r>
              <a:rPr lang="en-US" sz="2000" baseline="30000" dirty="0" smtClean="0">
                <a:solidFill>
                  <a:srgbClr val="000000"/>
                </a:solidFill>
                <a:latin typeface="Century Gothic" charset="0"/>
              </a:rPr>
              <a:t>2</a:t>
            </a: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) time</a:t>
            </a:r>
          </a:p>
          <a:p>
            <a:pPr marL="342900" indent="-342900" eaLnBrk="1" hangingPunct="1">
              <a:spcBef>
                <a:spcPct val="20000"/>
              </a:spcBef>
              <a:buFont typeface="Arial"/>
              <a:buChar char="•"/>
            </a:pPr>
            <a:r>
              <a:rPr lang="en-US" sz="2000" dirty="0">
                <a:solidFill>
                  <a:srgbClr val="000000"/>
                </a:solidFill>
                <a:latin typeface="Century Gothic" charset="0"/>
              </a:rPr>
              <a:t>Solving APSP </a:t>
            </a: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takes </a:t>
            </a:r>
            <a:r>
              <a:rPr lang="en-US" sz="2000" b="1" dirty="0" err="1">
                <a:solidFill>
                  <a:srgbClr val="000000"/>
                </a:solidFill>
                <a:latin typeface="Century Gothic"/>
                <a:cs typeface="Century Gothic"/>
              </a:rPr>
              <a:t>Õ</a:t>
            </a:r>
            <a:r>
              <a:rPr lang="en-US" sz="2000" b="1" dirty="0">
                <a:solidFill>
                  <a:srgbClr val="000000"/>
                </a:solidFill>
                <a:latin typeface="Century Gothic"/>
                <a:cs typeface="Century Gothic"/>
              </a:rPr>
              <a:t>(n</a:t>
            </a:r>
            <a:r>
              <a:rPr lang="en-US" sz="2000" b="1" baseline="30000" dirty="0">
                <a:solidFill>
                  <a:srgbClr val="000000"/>
                </a:solidFill>
                <a:latin typeface="Century Gothic"/>
                <a:cs typeface="Century Gothic"/>
              </a:rPr>
              <a:t>3</a:t>
            </a:r>
            <a:r>
              <a:rPr lang="en-US" sz="2000" b="1" dirty="0">
                <a:solidFill>
                  <a:srgbClr val="000000"/>
                </a:solidFill>
                <a:latin typeface="Century Gothic"/>
                <a:cs typeface="Century Gothic"/>
              </a:rPr>
              <a:t>) </a:t>
            </a:r>
            <a:r>
              <a:rPr lang="en-US" sz="2000" dirty="0">
                <a:solidFill>
                  <a:srgbClr val="000000"/>
                </a:solidFill>
                <a:latin typeface="Century Gothic"/>
                <a:cs typeface="Century Gothic"/>
              </a:rPr>
              <a:t>time, where </a:t>
            </a:r>
            <a:r>
              <a:rPr lang="en-US" sz="2000" dirty="0" err="1">
                <a:solidFill>
                  <a:srgbClr val="000000"/>
                </a:solidFill>
                <a:latin typeface="Century Gothic"/>
                <a:cs typeface="Century Gothic"/>
              </a:rPr>
              <a:t>Õ</a:t>
            </a:r>
            <a:r>
              <a:rPr lang="en-US" sz="2000" dirty="0">
                <a:solidFill>
                  <a:srgbClr val="000000"/>
                </a:solidFill>
                <a:latin typeface="Century Gothic"/>
                <a:cs typeface="Century Gothic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Century Gothic"/>
                <a:cs typeface="Century Gothic"/>
              </a:rPr>
              <a:t>suppresses </a:t>
            </a:r>
            <a:r>
              <a:rPr lang="en-US" sz="2000" u="sng" dirty="0" err="1" smtClean="0">
                <a:solidFill>
                  <a:srgbClr val="000000"/>
                </a:solidFill>
                <a:latin typeface="Century Gothic"/>
                <a:cs typeface="Century Gothic"/>
              </a:rPr>
              <a:t>subpoly</a:t>
            </a:r>
            <a:r>
              <a:rPr lang="en-US" sz="2000" dirty="0" smtClean="0">
                <a:solidFill>
                  <a:srgbClr val="000000"/>
                </a:solidFill>
                <a:latin typeface="Century Gothic"/>
                <a:cs typeface="Century Gothic"/>
              </a:rPr>
              <a:t> factors</a:t>
            </a:r>
          </a:p>
          <a:p>
            <a:pPr marL="342900" indent="-342900" eaLnBrk="1" hangingPunct="1">
              <a:spcBef>
                <a:spcPct val="20000"/>
              </a:spcBef>
              <a:buFont typeface="Arial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Century Gothic"/>
                <a:cs typeface="Century Gothic"/>
              </a:rPr>
              <a:t>A big open problem is to solve APSP in </a:t>
            </a:r>
            <a:r>
              <a:rPr lang="en-US" sz="2000" b="1" dirty="0">
                <a:solidFill>
                  <a:srgbClr val="FF0000"/>
                </a:solidFill>
                <a:latin typeface="Century Gothic"/>
                <a:cs typeface="Century Gothic"/>
                <a:sym typeface="Symbol"/>
              </a:rPr>
              <a:t>truly </a:t>
            </a:r>
            <a:r>
              <a:rPr lang="en-US" sz="2000" b="1" dirty="0" err="1">
                <a:solidFill>
                  <a:srgbClr val="FF0000"/>
                </a:solidFill>
                <a:latin typeface="Century Gothic"/>
                <a:cs typeface="Century Gothic"/>
                <a:sym typeface="Symbol"/>
              </a:rPr>
              <a:t>subcubic</a:t>
            </a:r>
            <a:r>
              <a:rPr lang="en-US" sz="2000" dirty="0">
                <a:solidFill>
                  <a:srgbClr val="000000"/>
                </a:solidFill>
                <a:latin typeface="Century Gothic"/>
                <a:cs typeface="Century Gothic"/>
                <a:sym typeface="Symbol"/>
              </a:rPr>
              <a:t> time, i.e. in time </a:t>
            </a:r>
            <a:r>
              <a:rPr lang="en-US" sz="2000" b="1" dirty="0" err="1">
                <a:solidFill>
                  <a:srgbClr val="000000"/>
                </a:solidFill>
                <a:latin typeface="Century Gothic"/>
                <a:cs typeface="Century Gothic"/>
              </a:rPr>
              <a:t>Õ</a:t>
            </a:r>
            <a:r>
              <a:rPr lang="en-US" sz="2000" b="1" dirty="0">
                <a:solidFill>
                  <a:srgbClr val="000000"/>
                </a:solidFill>
                <a:latin typeface="Century Gothic" charset="0"/>
              </a:rPr>
              <a:t>(n</a:t>
            </a:r>
            <a:r>
              <a:rPr lang="en-US" sz="2000" b="1" baseline="30000" dirty="0">
                <a:solidFill>
                  <a:srgbClr val="000000"/>
                </a:solidFill>
                <a:latin typeface="Century Gothic" charset="0"/>
              </a:rPr>
              <a:t>3-</a:t>
            </a:r>
            <a:r>
              <a:rPr lang="en-US" sz="2000" b="1" baseline="30000" dirty="0">
                <a:solidFill>
                  <a:srgbClr val="000000"/>
                </a:solidFill>
                <a:latin typeface="Century Gothic"/>
                <a:ea typeface="Lucida Grande"/>
                <a:cs typeface="Century Gothic"/>
              </a:rPr>
              <a:t>ε</a:t>
            </a:r>
            <a:r>
              <a:rPr lang="en-US" sz="2000" b="1" dirty="0">
                <a:solidFill>
                  <a:srgbClr val="000000"/>
                </a:solidFill>
                <a:latin typeface="Century Gothic" charset="0"/>
              </a:rPr>
              <a:t>)</a:t>
            </a:r>
            <a:r>
              <a:rPr lang="en-US" sz="2000" dirty="0">
                <a:solidFill>
                  <a:srgbClr val="000000"/>
                </a:solidFill>
                <a:latin typeface="Century Gothic" charset="0"/>
              </a:rPr>
              <a:t> for some </a:t>
            </a:r>
            <a:r>
              <a:rPr lang="en-US" sz="2000" b="1" dirty="0">
                <a:solidFill>
                  <a:srgbClr val="000000"/>
                </a:solidFill>
                <a:latin typeface="Century Gothic" charset="0"/>
              </a:rPr>
              <a:t>constant </a:t>
            </a:r>
            <a:r>
              <a:rPr lang="en-US" sz="2000" b="1" dirty="0" err="1">
                <a:solidFill>
                  <a:srgbClr val="000000"/>
                </a:solidFill>
                <a:latin typeface="Century Gothic"/>
                <a:ea typeface="Lucida Grande"/>
                <a:cs typeface="Century Gothic"/>
              </a:rPr>
              <a:t>ε</a:t>
            </a:r>
            <a:r>
              <a:rPr lang="en-US" sz="2000" b="1" dirty="0">
                <a:solidFill>
                  <a:srgbClr val="000000"/>
                </a:solidFill>
                <a:latin typeface="Century Gothic"/>
                <a:ea typeface="Lucida Grande"/>
                <a:cs typeface="Century Gothic"/>
              </a:rPr>
              <a:t>&gt;0</a:t>
            </a:r>
            <a:r>
              <a:rPr lang="en-US" sz="2000" dirty="0" smtClean="0">
                <a:solidFill>
                  <a:srgbClr val="000000"/>
                </a:solidFill>
                <a:latin typeface="Century Gothic"/>
                <a:cs typeface="Century Gothic"/>
              </a:rPr>
              <a:t> </a:t>
            </a:r>
            <a:endParaRPr lang="en-US" sz="2000" dirty="0">
              <a:solidFill>
                <a:srgbClr val="000000"/>
              </a:solidFill>
              <a:latin typeface="Century Gothic" charset="0"/>
            </a:endParaRPr>
          </a:p>
        </p:txBody>
      </p:sp>
      <p:sp>
        <p:nvSpPr>
          <p:cNvPr id="61" name="Content Placeholder 2"/>
          <p:cNvSpPr txBox="1">
            <a:spLocks/>
          </p:cNvSpPr>
          <p:nvPr/>
        </p:nvSpPr>
        <p:spPr bwMode="auto">
          <a:xfrm>
            <a:off x="5629235" y="4230645"/>
            <a:ext cx="3379342" cy="1415086"/>
          </a:xfrm>
          <a:prstGeom prst="rect">
            <a:avLst/>
          </a:prstGeom>
          <a:noFill/>
          <a:ln w="28575" cmpd="sng">
            <a:solidFill>
              <a:srgbClr val="BC0EF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000" b="1" dirty="0" err="1" smtClean="0">
                <a:solidFill>
                  <a:srgbClr val="BC0EF3"/>
                </a:solidFill>
                <a:latin typeface="Century Gothic" charset="0"/>
              </a:rPr>
              <a:t>Prb</a:t>
            </a:r>
            <a:r>
              <a:rPr lang="en-US" sz="2000" b="1" dirty="0" smtClean="0">
                <a:solidFill>
                  <a:srgbClr val="BC0EF3"/>
                </a:solidFill>
                <a:latin typeface="Century Gothic" charset="0"/>
              </a:rPr>
              <a:t>:</a:t>
            </a:r>
            <a:r>
              <a:rPr lang="en-US" sz="2000" dirty="0" smtClean="0">
                <a:solidFill>
                  <a:srgbClr val="7F7F7F"/>
                </a:solidFill>
                <a:latin typeface="Century Gothic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Century Gothic"/>
                <a:cs typeface="Century Gothic"/>
                <a:sym typeface="Symbol"/>
              </a:rPr>
              <a:t>Can we solve BC in truly </a:t>
            </a:r>
            <a:r>
              <a:rPr lang="en-US" sz="2000" dirty="0" err="1" smtClean="0">
                <a:solidFill>
                  <a:srgbClr val="000000"/>
                </a:solidFill>
                <a:latin typeface="Century Gothic"/>
                <a:cs typeface="Century Gothic"/>
                <a:sym typeface="Symbol"/>
              </a:rPr>
              <a:t>subcubic</a:t>
            </a:r>
            <a:r>
              <a:rPr lang="en-US" sz="2000" dirty="0" smtClean="0">
                <a:solidFill>
                  <a:srgbClr val="000000"/>
                </a:solidFill>
                <a:latin typeface="Century Gothic"/>
                <a:cs typeface="Century Gothic"/>
                <a:sym typeface="Symbol"/>
              </a:rPr>
              <a:t> time</a:t>
            </a:r>
            <a:r>
              <a:rPr lang="en-US" sz="2000" b="1" dirty="0" smtClean="0">
                <a:solidFill>
                  <a:srgbClr val="000000"/>
                </a:solidFill>
                <a:latin typeface="Century Gothic"/>
                <a:ea typeface="Lucida Grande"/>
                <a:cs typeface="Century Gothic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Century Gothic"/>
                <a:ea typeface="Lucida Grande"/>
                <a:cs typeface="Century Gothic"/>
              </a:rPr>
              <a:t>(without doing that for APSP as well)?</a:t>
            </a:r>
            <a:endParaRPr lang="en-US" sz="2000" b="1" dirty="0">
              <a:solidFill>
                <a:srgbClr val="000000"/>
              </a:solidFill>
              <a:latin typeface="Century Gothic" charset="0"/>
            </a:endParaRPr>
          </a:p>
        </p:txBody>
      </p:sp>
      <p:sp>
        <p:nvSpPr>
          <p:cNvPr id="62" name="Content Placeholder 2"/>
          <p:cNvSpPr txBox="1">
            <a:spLocks/>
          </p:cNvSpPr>
          <p:nvPr/>
        </p:nvSpPr>
        <p:spPr bwMode="auto">
          <a:xfrm>
            <a:off x="5633182" y="5874316"/>
            <a:ext cx="3375396" cy="845140"/>
          </a:xfrm>
          <a:prstGeom prst="rect">
            <a:avLst/>
          </a:prstGeom>
          <a:noFill/>
          <a:ln w="28575" cmpd="sng">
            <a:solidFill>
              <a:srgbClr val="BC0EF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000" b="1" dirty="0" err="1" smtClean="0">
                <a:solidFill>
                  <a:srgbClr val="BC0EF3"/>
                </a:solidFill>
                <a:latin typeface="Century Gothic" charset="0"/>
              </a:rPr>
              <a:t>Prb</a:t>
            </a:r>
            <a:r>
              <a:rPr lang="en-US" sz="2000" b="1" dirty="0" smtClean="0">
                <a:solidFill>
                  <a:srgbClr val="BC0EF3"/>
                </a:solidFill>
                <a:latin typeface="Century Gothic" charset="0"/>
              </a:rPr>
              <a:t>:</a:t>
            </a:r>
            <a:r>
              <a:rPr lang="en-US" sz="2000" dirty="0" smtClean="0">
                <a:solidFill>
                  <a:srgbClr val="7F7F7F"/>
                </a:solidFill>
                <a:latin typeface="Century Gothic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Century Gothic"/>
                <a:cs typeface="Century Gothic"/>
                <a:sym typeface="Symbol"/>
              </a:rPr>
              <a:t>What about  approximate solutions?</a:t>
            </a:r>
            <a:endParaRPr lang="en-US" sz="2000" b="1" dirty="0">
              <a:solidFill>
                <a:srgbClr val="000000"/>
              </a:solidFill>
              <a:latin typeface="Century Gothic" charset="0"/>
            </a:endParaRPr>
          </a:p>
        </p:txBody>
      </p:sp>
      <p:sp>
        <p:nvSpPr>
          <p:cNvPr id="52" name="Content Placeholder 2"/>
          <p:cNvSpPr txBox="1">
            <a:spLocks/>
          </p:cNvSpPr>
          <p:nvPr/>
        </p:nvSpPr>
        <p:spPr bwMode="auto">
          <a:xfrm>
            <a:off x="147891" y="2641455"/>
            <a:ext cx="5290017" cy="437025"/>
          </a:xfrm>
          <a:prstGeom prst="rect">
            <a:avLst/>
          </a:prstGeom>
          <a:noFill/>
          <a:ln w="28575" cmpd="sng">
            <a:solidFill>
              <a:srgbClr val="1FFF17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000" b="1" dirty="0" smtClean="0">
                <a:solidFill>
                  <a:srgbClr val="1FFF17"/>
                </a:solidFill>
                <a:latin typeface="Century Gothic" charset="0"/>
              </a:rPr>
              <a:t>Rem:</a:t>
            </a: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 BC(v)</a:t>
            </a:r>
            <a:r>
              <a:rPr lang="en-US" sz="2000" dirty="0" smtClean="0">
                <a:solidFill>
                  <a:srgbClr val="000000"/>
                </a:solidFill>
                <a:latin typeface="Century Gothic"/>
                <a:cs typeface="Century Gothic"/>
                <a:sym typeface="Symbol"/>
              </a:rPr>
              <a:t>{0,...,(n-1)(n-2)}</a:t>
            </a:r>
            <a:endParaRPr lang="en-US" sz="2000" b="1" dirty="0">
              <a:solidFill>
                <a:srgbClr val="000000"/>
              </a:solidFill>
              <a:latin typeface="Century 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4662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4" grpId="0" animBg="1"/>
      <p:bldP spid="50" grpId="0" animBg="1"/>
      <p:bldP spid="51" grpId="0" animBg="1"/>
      <p:bldP spid="61" grpId="0" animBg="1"/>
      <p:bldP spid="62" grpId="0" animBg="1"/>
      <p:bldP spid="5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1"/>
          <p:cNvSpPr>
            <a:spLocks noGrp="1"/>
          </p:cNvSpPr>
          <p:nvPr>
            <p:ph type="title"/>
          </p:nvPr>
        </p:nvSpPr>
        <p:spPr>
          <a:xfrm>
            <a:off x="0" y="8363"/>
            <a:ext cx="9144000" cy="71688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800" dirty="0" err="1" smtClean="0">
                <a:ea typeface="+mj-ea"/>
                <a:cs typeface="+mj-cs"/>
              </a:rPr>
              <a:t>Subcubic</a:t>
            </a:r>
            <a:r>
              <a:rPr lang="en-US" sz="4800" dirty="0" smtClean="0">
                <a:ea typeface="+mj-ea"/>
                <a:cs typeface="+mj-cs"/>
              </a:rPr>
              <a:t> Reduction</a:t>
            </a:r>
            <a:endParaRPr lang="en-US" sz="4800" dirty="0">
              <a:ea typeface="+mj-ea"/>
              <a:cs typeface="+mj-cs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147892" y="700985"/>
            <a:ext cx="8851718" cy="1377197"/>
          </a:xfrm>
          <a:prstGeom prst="rect">
            <a:avLst/>
          </a:prstGeom>
          <a:noFill/>
          <a:ln w="28575" cmpd="sng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000" b="1" dirty="0" err="1" smtClean="0">
                <a:solidFill>
                  <a:srgbClr val="FF0000"/>
                </a:solidFill>
                <a:latin typeface="Century Gothic" charset="0"/>
              </a:rPr>
              <a:t>Def</a:t>
            </a:r>
            <a:r>
              <a:rPr lang="en-US" sz="2000" b="1" dirty="0" smtClean="0">
                <a:solidFill>
                  <a:srgbClr val="FF0000"/>
                </a:solidFill>
                <a:latin typeface="Century Gothic" charset="0"/>
              </a:rPr>
              <a:t>: </a:t>
            </a: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A </a:t>
            </a:r>
            <a:r>
              <a:rPr lang="en-US" sz="2000" b="1" dirty="0" err="1" smtClean="0">
                <a:solidFill>
                  <a:srgbClr val="FF0000"/>
                </a:solidFill>
                <a:latin typeface="Century Gothic" charset="0"/>
              </a:rPr>
              <a:t>subcubic</a:t>
            </a:r>
            <a:r>
              <a:rPr lang="en-US" sz="2000" b="1" dirty="0" smtClean="0">
                <a:solidFill>
                  <a:srgbClr val="FF0000"/>
                </a:solidFill>
                <a:latin typeface="Century Gothic" charset="0"/>
              </a:rPr>
              <a:t> reduction</a:t>
            </a: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 [Vassilevska,Williams-FOCS’10] from problem A to problem B is an algorithm that, given a black-box access to a procedure solving B in truly </a:t>
            </a:r>
            <a:r>
              <a:rPr lang="en-US" sz="2000" dirty="0" err="1" smtClean="0">
                <a:solidFill>
                  <a:srgbClr val="000000"/>
                </a:solidFill>
                <a:latin typeface="Century Gothic" charset="0"/>
              </a:rPr>
              <a:t>subcubic</a:t>
            </a: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 time</a:t>
            </a:r>
            <a:r>
              <a:rPr lang="en-US" sz="2000" dirty="0" smtClean="0">
                <a:solidFill>
                  <a:srgbClr val="000000"/>
                </a:solidFill>
                <a:latin typeface="Century Gothic"/>
                <a:cs typeface="Century Gothic"/>
              </a:rPr>
              <a:t>, solves A in truly </a:t>
            </a:r>
            <a:r>
              <a:rPr lang="en-US" sz="2000" dirty="0" err="1" smtClean="0">
                <a:solidFill>
                  <a:srgbClr val="000000"/>
                </a:solidFill>
                <a:latin typeface="Century Gothic"/>
                <a:cs typeface="Century Gothic"/>
              </a:rPr>
              <a:t>subcubic</a:t>
            </a:r>
            <a:r>
              <a:rPr lang="en-US" sz="2000" dirty="0" smtClean="0">
                <a:solidFill>
                  <a:srgbClr val="000000"/>
                </a:solidFill>
                <a:latin typeface="Century Gothic"/>
                <a:cs typeface="Century Gothic"/>
              </a:rPr>
              <a:t> time</a:t>
            </a:r>
            <a:endParaRPr lang="en-US" sz="2000" dirty="0">
              <a:solidFill>
                <a:srgbClr val="000000"/>
              </a:solidFill>
              <a:latin typeface="Century Gothic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02637" y="2270022"/>
            <a:ext cx="123435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>
                <a:solidFill>
                  <a:srgbClr val="000000"/>
                </a:solidFill>
                <a:latin typeface="Century Gothic"/>
                <a:cs typeface="Century Gothic"/>
              </a:rPr>
              <a:t>A,</a:t>
            </a:r>
          </a:p>
          <a:p>
            <a:pPr algn="ctr"/>
            <a:r>
              <a:rPr lang="en-US" sz="2200" dirty="0" smtClean="0">
                <a:solidFill>
                  <a:srgbClr val="000000"/>
                </a:solidFill>
                <a:latin typeface="Century Gothic"/>
                <a:cs typeface="Century Gothic"/>
              </a:rPr>
              <a:t>|A|=n </a:t>
            </a:r>
            <a:endParaRPr lang="en-US" sz="2200" b="1" dirty="0">
              <a:solidFill>
                <a:srgbClr val="000000"/>
              </a:solidFill>
              <a:latin typeface="Century Gothic"/>
              <a:cs typeface="Century Gothic"/>
            </a:endParaRPr>
          </a:p>
        </p:txBody>
      </p:sp>
      <p:sp>
        <p:nvSpPr>
          <p:cNvPr id="10" name="Right Arrow 9"/>
          <p:cNvSpPr/>
          <p:nvPr/>
        </p:nvSpPr>
        <p:spPr>
          <a:xfrm>
            <a:off x="2579267" y="2362691"/>
            <a:ext cx="709080" cy="57901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449803" y="2225444"/>
            <a:ext cx="1775290" cy="769441"/>
          </a:xfrm>
          <a:prstGeom prst="rect">
            <a:avLst/>
          </a:prstGeom>
          <a:noFill/>
          <a:ln w="38100" cmpd="sng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200" dirty="0" err="1">
                <a:solidFill>
                  <a:srgbClr val="000000"/>
                </a:solidFill>
                <a:latin typeface="Century Gothic"/>
                <a:cs typeface="Century Gothic"/>
              </a:rPr>
              <a:t>s</a:t>
            </a:r>
            <a:r>
              <a:rPr lang="en-US" sz="2200" dirty="0" err="1" smtClean="0">
                <a:solidFill>
                  <a:srgbClr val="000000"/>
                </a:solidFill>
                <a:latin typeface="Century Gothic"/>
                <a:cs typeface="Century Gothic"/>
              </a:rPr>
              <a:t>ubcubic</a:t>
            </a:r>
            <a:r>
              <a:rPr lang="en-US" sz="2200" dirty="0" smtClean="0">
                <a:solidFill>
                  <a:srgbClr val="000000"/>
                </a:solidFill>
                <a:latin typeface="Century Gothic"/>
                <a:cs typeface="Century Gothic"/>
              </a:rPr>
              <a:t> </a:t>
            </a:r>
            <a:r>
              <a:rPr lang="en-US" sz="2200" dirty="0">
                <a:solidFill>
                  <a:srgbClr val="000000"/>
                </a:solidFill>
                <a:latin typeface="Century Gothic"/>
                <a:cs typeface="Century Gothic"/>
              </a:rPr>
              <a:t>r</a:t>
            </a:r>
            <a:r>
              <a:rPr lang="en-US" sz="2200" dirty="0" smtClean="0">
                <a:solidFill>
                  <a:srgbClr val="000000"/>
                </a:solidFill>
                <a:latin typeface="Century Gothic"/>
                <a:cs typeface="Century Gothic"/>
              </a:rPr>
              <a:t>eduction</a:t>
            </a:r>
            <a:endParaRPr lang="en-US" sz="2200" b="1" dirty="0">
              <a:solidFill>
                <a:srgbClr val="000000"/>
              </a:solidFill>
              <a:latin typeface="Century Gothic"/>
              <a:cs typeface="Century Gothic"/>
            </a:endParaRPr>
          </a:p>
        </p:txBody>
      </p:sp>
      <p:sp>
        <p:nvSpPr>
          <p:cNvPr id="21" name="Content Placeholder 2"/>
          <p:cNvSpPr txBox="1">
            <a:spLocks/>
          </p:cNvSpPr>
          <p:nvPr/>
        </p:nvSpPr>
        <p:spPr bwMode="auto">
          <a:xfrm>
            <a:off x="245754" y="4887094"/>
            <a:ext cx="8753856" cy="1047274"/>
          </a:xfrm>
          <a:prstGeom prst="rect">
            <a:avLst/>
          </a:prstGeom>
          <a:noFill/>
          <a:ln w="28575" cmpd="sng">
            <a:solidFill>
              <a:srgbClr val="1FFF17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000" b="1" dirty="0" smtClean="0">
                <a:solidFill>
                  <a:srgbClr val="1FFF17"/>
                </a:solidFill>
                <a:latin typeface="Century Gothic" charset="0"/>
              </a:rPr>
              <a:t>Rem:</a:t>
            </a: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 We can think of A as a </a:t>
            </a:r>
            <a:r>
              <a:rPr lang="en-US" sz="2000" b="1" dirty="0" smtClean="0">
                <a:solidFill>
                  <a:srgbClr val="000000"/>
                </a:solidFill>
                <a:latin typeface="Century Gothic" charset="0"/>
              </a:rPr>
              <a:t>prototypical</a:t>
            </a: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 (very well studied) problem, for which the fastest known algorithm takes </a:t>
            </a:r>
            <a:r>
              <a:rPr lang="en-US" sz="2000" b="1" dirty="0" err="1" smtClean="0">
                <a:solidFill>
                  <a:srgbClr val="000000"/>
                </a:solidFill>
                <a:latin typeface="Century Gothic"/>
                <a:cs typeface="Century Gothic"/>
              </a:rPr>
              <a:t>Õ</a:t>
            </a:r>
            <a:r>
              <a:rPr lang="en-US" sz="2000" b="1" dirty="0" smtClean="0">
                <a:solidFill>
                  <a:srgbClr val="000000"/>
                </a:solidFill>
                <a:latin typeface="Century Gothic"/>
                <a:cs typeface="Century Gothic"/>
              </a:rPr>
              <a:t>(</a:t>
            </a:r>
            <a:r>
              <a:rPr lang="en-US" sz="2000" b="1" dirty="0">
                <a:solidFill>
                  <a:srgbClr val="000000"/>
                </a:solidFill>
                <a:latin typeface="Century Gothic"/>
                <a:cs typeface="Century Gothic"/>
              </a:rPr>
              <a:t>n</a:t>
            </a:r>
            <a:r>
              <a:rPr lang="en-US" sz="2000" b="1" baseline="30000" dirty="0">
                <a:solidFill>
                  <a:srgbClr val="000000"/>
                </a:solidFill>
                <a:latin typeface="Century Gothic" charset="0"/>
              </a:rPr>
              <a:t>3</a:t>
            </a:r>
            <a:r>
              <a:rPr lang="en-US" sz="2000" b="1" dirty="0" smtClean="0">
                <a:solidFill>
                  <a:srgbClr val="000000"/>
                </a:solidFill>
                <a:latin typeface="Century Gothic"/>
                <a:cs typeface="Century Gothic"/>
              </a:rPr>
              <a:t>) time</a:t>
            </a:r>
            <a:r>
              <a:rPr lang="en-US" sz="2000" dirty="0" smtClean="0">
                <a:solidFill>
                  <a:srgbClr val="000000"/>
                </a:solidFill>
                <a:latin typeface="Century Gothic"/>
                <a:cs typeface="Century Gothic"/>
              </a:rPr>
              <a:t>. This gives an evidence that B might not admit a truly </a:t>
            </a:r>
            <a:r>
              <a:rPr lang="en-US" sz="2000" dirty="0" err="1" smtClean="0">
                <a:solidFill>
                  <a:srgbClr val="000000"/>
                </a:solidFill>
                <a:latin typeface="Century Gothic"/>
                <a:cs typeface="Century Gothic"/>
              </a:rPr>
              <a:t>subcubic</a:t>
            </a:r>
            <a:r>
              <a:rPr lang="en-US" sz="2000" dirty="0" smtClean="0">
                <a:solidFill>
                  <a:srgbClr val="000000"/>
                </a:solidFill>
                <a:latin typeface="Century Gothic"/>
                <a:cs typeface="Century Gothic"/>
              </a:rPr>
              <a:t> algorithm</a:t>
            </a:r>
            <a:endParaRPr lang="en-US" sz="2000" dirty="0" smtClean="0">
              <a:solidFill>
                <a:srgbClr val="000000"/>
              </a:solidFill>
              <a:latin typeface="Century Gothic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449803" y="3914142"/>
            <a:ext cx="1775290" cy="769441"/>
          </a:xfrm>
          <a:prstGeom prst="rect">
            <a:avLst/>
          </a:prstGeom>
          <a:noFill/>
          <a:ln w="38100" cmpd="sng">
            <a:solidFill>
              <a:srgbClr val="1FFF17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>
                <a:solidFill>
                  <a:srgbClr val="000000"/>
                </a:solidFill>
                <a:latin typeface="Century Gothic"/>
                <a:cs typeface="Century Gothic"/>
              </a:rPr>
              <a:t>procedure </a:t>
            </a:r>
          </a:p>
          <a:p>
            <a:pPr algn="ctr"/>
            <a:r>
              <a:rPr lang="en-US" sz="2200" dirty="0" smtClean="0">
                <a:solidFill>
                  <a:srgbClr val="000000"/>
                </a:solidFill>
                <a:latin typeface="Century Gothic"/>
                <a:cs typeface="Century Gothic"/>
              </a:rPr>
              <a:t>to solve B</a:t>
            </a:r>
            <a:endParaRPr lang="en-US" sz="2200" b="1" dirty="0">
              <a:solidFill>
                <a:srgbClr val="000000"/>
              </a:solidFill>
              <a:latin typeface="Century Gothic"/>
              <a:cs typeface="Century Gothic"/>
            </a:endParaRPr>
          </a:p>
        </p:txBody>
      </p:sp>
      <p:sp>
        <p:nvSpPr>
          <p:cNvPr id="23" name="Right Arrow 22"/>
          <p:cNvSpPr/>
          <p:nvPr/>
        </p:nvSpPr>
        <p:spPr>
          <a:xfrm>
            <a:off x="5560919" y="2362691"/>
            <a:ext cx="743676" cy="57901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6195938" y="2245660"/>
            <a:ext cx="21976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>
                <a:solidFill>
                  <a:srgbClr val="000000"/>
                </a:solidFill>
                <a:latin typeface="Century Gothic"/>
                <a:cs typeface="Century Gothic"/>
              </a:rPr>
              <a:t>Sol. A in </a:t>
            </a:r>
          </a:p>
          <a:p>
            <a:pPr algn="ctr"/>
            <a:r>
              <a:rPr lang="en-US" sz="2200" dirty="0" err="1" smtClean="0">
                <a:solidFill>
                  <a:srgbClr val="000000"/>
                </a:solidFill>
                <a:latin typeface="Century Gothic"/>
                <a:cs typeface="Century Gothic"/>
              </a:rPr>
              <a:t>Õ</a:t>
            </a:r>
            <a:r>
              <a:rPr lang="en-US" sz="2200" dirty="0" smtClean="0">
                <a:solidFill>
                  <a:srgbClr val="000000"/>
                </a:solidFill>
                <a:latin typeface="Century Gothic"/>
                <a:cs typeface="Century Gothic"/>
              </a:rPr>
              <a:t>(n</a:t>
            </a:r>
            <a:r>
              <a:rPr lang="en-US" sz="2200" b="1" baseline="30000" dirty="0" smtClean="0">
                <a:solidFill>
                  <a:srgbClr val="000000"/>
                </a:solidFill>
                <a:latin typeface="Century Gothic" charset="0"/>
              </a:rPr>
              <a:t>3-</a:t>
            </a:r>
            <a:r>
              <a:rPr lang="en-US" sz="2200" b="1" baseline="30000" dirty="0" smtClean="0">
                <a:solidFill>
                  <a:srgbClr val="000000"/>
                </a:solidFill>
                <a:latin typeface="Century Gothic"/>
                <a:ea typeface="Lucida Grande"/>
                <a:cs typeface="Century Gothic"/>
              </a:rPr>
              <a:t>f(</a:t>
            </a:r>
            <a:r>
              <a:rPr lang="en-US" sz="2200" b="1" baseline="30000" dirty="0" err="1">
                <a:solidFill>
                  <a:srgbClr val="000000"/>
                </a:solidFill>
                <a:latin typeface="Century Gothic"/>
                <a:ea typeface="Lucida Grande"/>
                <a:cs typeface="Century Gothic"/>
              </a:rPr>
              <a:t>ε</a:t>
            </a:r>
            <a:r>
              <a:rPr lang="en-US" sz="2200" b="1" baseline="30000" dirty="0" smtClean="0">
                <a:solidFill>
                  <a:srgbClr val="000000"/>
                </a:solidFill>
                <a:latin typeface="Century Gothic"/>
                <a:ea typeface="Lucida Grande"/>
                <a:cs typeface="Century Gothic"/>
              </a:rPr>
              <a:t>)</a:t>
            </a:r>
            <a:r>
              <a:rPr lang="en-US" sz="2200" dirty="0" smtClean="0">
                <a:solidFill>
                  <a:srgbClr val="000000"/>
                </a:solidFill>
                <a:latin typeface="Century Gothic"/>
                <a:cs typeface="Century Gothic"/>
              </a:rPr>
              <a:t>) time</a:t>
            </a:r>
            <a:endParaRPr lang="en-US" sz="2200" b="1" dirty="0">
              <a:solidFill>
                <a:srgbClr val="000000"/>
              </a:solidFill>
              <a:latin typeface="Century Gothic"/>
              <a:cs typeface="Century Gothic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927417" y="3080211"/>
            <a:ext cx="206912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>
                <a:solidFill>
                  <a:srgbClr val="000000"/>
                </a:solidFill>
                <a:latin typeface="Century Gothic"/>
                <a:cs typeface="Century Gothic"/>
              </a:rPr>
              <a:t>Sol. B in </a:t>
            </a:r>
          </a:p>
          <a:p>
            <a:pPr algn="ctr"/>
            <a:r>
              <a:rPr lang="en-US" sz="2200" dirty="0" err="1" smtClean="0">
                <a:solidFill>
                  <a:srgbClr val="000000"/>
                </a:solidFill>
                <a:latin typeface="Century Gothic"/>
                <a:cs typeface="Century Gothic"/>
              </a:rPr>
              <a:t>Õ</a:t>
            </a:r>
            <a:r>
              <a:rPr lang="en-US" sz="2200" dirty="0" smtClean="0">
                <a:solidFill>
                  <a:srgbClr val="000000"/>
                </a:solidFill>
                <a:latin typeface="Century Gothic"/>
                <a:cs typeface="Century Gothic"/>
              </a:rPr>
              <a:t>(N</a:t>
            </a:r>
            <a:r>
              <a:rPr lang="en-US" sz="2200" b="1" baseline="30000" dirty="0" smtClean="0">
                <a:solidFill>
                  <a:srgbClr val="000000"/>
                </a:solidFill>
                <a:latin typeface="Century Gothic" charset="0"/>
              </a:rPr>
              <a:t>3-</a:t>
            </a:r>
            <a:r>
              <a:rPr lang="en-US" sz="2200" b="1" baseline="30000" dirty="0" smtClean="0">
                <a:solidFill>
                  <a:srgbClr val="000000"/>
                </a:solidFill>
                <a:latin typeface="Century Gothic"/>
                <a:ea typeface="Lucida Grande"/>
                <a:cs typeface="Century Gothic"/>
              </a:rPr>
              <a:t>ε</a:t>
            </a:r>
            <a:r>
              <a:rPr lang="en-US" sz="2200" dirty="0" smtClean="0">
                <a:solidFill>
                  <a:srgbClr val="000000"/>
                </a:solidFill>
                <a:latin typeface="Century Gothic"/>
                <a:cs typeface="Century Gothic"/>
              </a:rPr>
              <a:t>) time</a:t>
            </a:r>
            <a:endParaRPr lang="en-US" sz="2200" b="1" dirty="0">
              <a:solidFill>
                <a:srgbClr val="000000"/>
              </a:solidFill>
              <a:latin typeface="Century Gothic"/>
              <a:cs typeface="Century Gothic"/>
            </a:endParaRPr>
          </a:p>
        </p:txBody>
      </p:sp>
      <p:sp>
        <p:nvSpPr>
          <p:cNvPr id="28" name="Content Placeholder 2"/>
          <p:cNvSpPr txBox="1">
            <a:spLocks/>
          </p:cNvSpPr>
          <p:nvPr/>
        </p:nvSpPr>
        <p:spPr bwMode="auto">
          <a:xfrm>
            <a:off x="245754" y="6052288"/>
            <a:ext cx="8753856" cy="664703"/>
          </a:xfrm>
          <a:prstGeom prst="rect">
            <a:avLst/>
          </a:prstGeom>
          <a:noFill/>
          <a:ln w="28575" cmpd="sng">
            <a:solidFill>
              <a:srgbClr val="1FFF17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000" b="1" dirty="0">
                <a:solidFill>
                  <a:srgbClr val="1FFF17"/>
                </a:solidFill>
                <a:latin typeface="Century Gothic" charset="0"/>
              </a:rPr>
              <a:t>Rem</a:t>
            </a:r>
            <a:r>
              <a:rPr lang="en-US" sz="2000" b="1" dirty="0" smtClean="0">
                <a:solidFill>
                  <a:srgbClr val="1FFF17"/>
                </a:solidFill>
                <a:latin typeface="Century Gothic" charset="0"/>
              </a:rPr>
              <a:t>: </a:t>
            </a: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V&amp;W use APSP as their prototypical problem</a:t>
            </a:r>
            <a:r>
              <a:rPr lang="en-US" sz="2000" b="1" dirty="0" smtClean="0">
                <a:solidFill>
                  <a:srgbClr val="000000"/>
                </a:solidFill>
                <a:latin typeface="Century Gothic"/>
                <a:cs typeface="Century Gothic"/>
              </a:rPr>
              <a:t>. </a:t>
            </a:r>
            <a:r>
              <a:rPr lang="en-US" sz="2000" dirty="0" smtClean="0">
                <a:solidFill>
                  <a:srgbClr val="000000"/>
                </a:solidFill>
                <a:latin typeface="Century Gothic"/>
                <a:cs typeface="Century Gothic"/>
              </a:rPr>
              <a:t>We will use both </a:t>
            </a:r>
            <a:r>
              <a:rPr lang="en-US" sz="2000" b="1" dirty="0" smtClean="0">
                <a:solidFill>
                  <a:srgbClr val="000000"/>
                </a:solidFill>
                <a:latin typeface="Century Gothic"/>
                <a:cs typeface="Century Gothic"/>
              </a:rPr>
              <a:t>APSP</a:t>
            </a:r>
            <a:r>
              <a:rPr lang="en-US" sz="2000" dirty="0" smtClean="0">
                <a:solidFill>
                  <a:srgbClr val="000000"/>
                </a:solidFill>
                <a:latin typeface="Century Gothic"/>
                <a:cs typeface="Century Gothic"/>
              </a:rPr>
              <a:t> and </a:t>
            </a:r>
            <a:r>
              <a:rPr lang="en-US" sz="2000" b="1" dirty="0" smtClean="0">
                <a:solidFill>
                  <a:srgbClr val="000000"/>
                </a:solidFill>
                <a:latin typeface="Century Gothic"/>
                <a:cs typeface="Century Gothic"/>
              </a:rPr>
              <a:t>Diameter</a:t>
            </a:r>
            <a:endParaRPr lang="en-US" sz="2000" b="1" dirty="0" smtClean="0">
              <a:solidFill>
                <a:srgbClr val="000000"/>
              </a:solidFill>
              <a:latin typeface="Century Gothic" charset="0"/>
            </a:endParaRPr>
          </a:p>
        </p:txBody>
      </p:sp>
      <p:sp>
        <p:nvSpPr>
          <p:cNvPr id="17" name="Right Arrow 16"/>
          <p:cNvSpPr/>
          <p:nvPr/>
        </p:nvSpPr>
        <p:spPr>
          <a:xfrm rot="5400000">
            <a:off x="3696485" y="3145244"/>
            <a:ext cx="709080" cy="57901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Arrow 17"/>
          <p:cNvSpPr/>
          <p:nvPr/>
        </p:nvSpPr>
        <p:spPr>
          <a:xfrm rot="16200000">
            <a:off x="4252870" y="3145243"/>
            <a:ext cx="709080" cy="57901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2407093" y="3247859"/>
            <a:ext cx="15391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Century Gothic"/>
                <a:cs typeface="Century Gothic"/>
              </a:rPr>
              <a:t>B</a:t>
            </a:r>
            <a:r>
              <a:rPr lang="en-US" sz="2200" dirty="0" smtClean="0">
                <a:solidFill>
                  <a:srgbClr val="000000"/>
                </a:solidFill>
                <a:latin typeface="Century Gothic"/>
                <a:cs typeface="Century Gothic"/>
              </a:rPr>
              <a:t>,|B|=N </a:t>
            </a:r>
            <a:endParaRPr lang="en-US" sz="2200" b="1" dirty="0">
              <a:solidFill>
                <a:srgbClr val="000000"/>
              </a:solidFill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887377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 animBg="1"/>
      <p:bldP spid="16" grpId="0" animBg="1"/>
      <p:bldP spid="21" grpId="0" animBg="1"/>
      <p:bldP spid="22" grpId="0" animBg="1"/>
      <p:bldP spid="23" grpId="0" animBg="1"/>
      <p:bldP spid="24" grpId="0"/>
      <p:bldP spid="25" grpId="0"/>
      <p:bldP spid="28" grpId="0" animBg="1"/>
      <p:bldP spid="17" grpId="0" animBg="1"/>
      <p:bldP spid="18" grpId="0" animBg="1"/>
      <p:bldP spid="2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1"/>
          <p:cNvSpPr>
            <a:spLocks noGrp="1"/>
          </p:cNvSpPr>
          <p:nvPr>
            <p:ph type="title"/>
          </p:nvPr>
        </p:nvSpPr>
        <p:spPr>
          <a:xfrm>
            <a:off x="0" y="8363"/>
            <a:ext cx="9144000" cy="71688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800" dirty="0" smtClean="0">
                <a:ea typeface="+mj-ea"/>
                <a:cs typeface="+mj-cs"/>
              </a:rPr>
              <a:t>BC Reductions</a:t>
            </a:r>
            <a:endParaRPr lang="en-US" sz="4800" dirty="0">
              <a:ea typeface="+mj-ea"/>
              <a:cs typeface="+mj-cs"/>
            </a:endParaRPr>
          </a:p>
        </p:txBody>
      </p:sp>
      <p:sp>
        <p:nvSpPr>
          <p:cNvPr id="22" name="Content Placeholder 2"/>
          <p:cNvSpPr txBox="1">
            <a:spLocks/>
          </p:cNvSpPr>
          <p:nvPr/>
        </p:nvSpPr>
        <p:spPr bwMode="auto">
          <a:xfrm>
            <a:off x="147892" y="2854984"/>
            <a:ext cx="5282870" cy="817084"/>
          </a:xfrm>
          <a:prstGeom prst="rect">
            <a:avLst/>
          </a:prstGeom>
          <a:noFill/>
          <a:ln w="28575" cmpd="sng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n-US" sz="2000" b="1" dirty="0" err="1" smtClean="0">
                <a:solidFill>
                  <a:srgbClr val="FF0000"/>
                </a:solidFill>
                <a:latin typeface="Century Gothic" charset="0"/>
              </a:rPr>
              <a:t>Def</a:t>
            </a:r>
            <a:r>
              <a:rPr lang="en-US" sz="2000" b="1" dirty="0" smtClean="0">
                <a:solidFill>
                  <a:srgbClr val="FF0000"/>
                </a:solidFill>
                <a:latin typeface="Century Gothic" charset="0"/>
              </a:rPr>
              <a:t>:</a:t>
            </a:r>
            <a:r>
              <a:rPr lang="en-US" sz="2000" dirty="0" smtClean="0">
                <a:solidFill>
                  <a:srgbClr val="7F7F7F"/>
                </a:solidFill>
                <a:latin typeface="Century Gothic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the </a:t>
            </a:r>
            <a:r>
              <a:rPr lang="en-US" sz="2000" b="1" dirty="0">
                <a:solidFill>
                  <a:srgbClr val="FF0000"/>
                </a:solidFill>
                <a:latin typeface="Century Gothic" charset="0"/>
              </a:rPr>
              <a:t>D</a:t>
            </a:r>
            <a:r>
              <a:rPr lang="en-US" sz="2000" b="1" dirty="0" smtClean="0">
                <a:solidFill>
                  <a:srgbClr val="FF0000"/>
                </a:solidFill>
                <a:latin typeface="Century Gothic" charset="0"/>
              </a:rPr>
              <a:t>iameter </a:t>
            </a: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problem is to compute the largest distance </a:t>
            </a:r>
            <a:r>
              <a:rPr lang="en-US" sz="2000" dirty="0">
                <a:solidFill>
                  <a:srgbClr val="000000"/>
                </a:solidFill>
                <a:latin typeface="Century Gothic" charset="0"/>
              </a:rPr>
              <a:t>D</a:t>
            </a: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* in a graph G. </a:t>
            </a:r>
          </a:p>
        </p:txBody>
      </p:sp>
      <p:cxnSp>
        <p:nvCxnSpPr>
          <p:cNvPr id="23" name="Straight Connector 22"/>
          <p:cNvCxnSpPr/>
          <p:nvPr/>
        </p:nvCxnSpPr>
        <p:spPr>
          <a:xfrm flipV="1">
            <a:off x="6274337" y="4623470"/>
            <a:ext cx="2011282" cy="1883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7128755" y="4224288"/>
            <a:ext cx="31394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entury Gothic"/>
                <a:cs typeface="Century Gothic"/>
              </a:rPr>
              <a:t>3</a:t>
            </a:r>
          </a:p>
        </p:txBody>
      </p:sp>
      <p:sp>
        <p:nvSpPr>
          <p:cNvPr id="25" name="Freeform 24"/>
          <p:cNvSpPr/>
          <p:nvPr/>
        </p:nvSpPr>
        <p:spPr>
          <a:xfrm>
            <a:off x="6132919" y="4811968"/>
            <a:ext cx="2307620" cy="364386"/>
          </a:xfrm>
          <a:custGeom>
            <a:avLst/>
            <a:gdLst>
              <a:gd name="connsiteX0" fmla="*/ 0 w 1037167"/>
              <a:gd name="connsiteY0" fmla="*/ 0 h 201095"/>
              <a:gd name="connsiteX1" fmla="*/ 529167 w 1037167"/>
              <a:gd name="connsiteY1" fmla="*/ 201083 h 201095"/>
              <a:gd name="connsiteX2" fmla="*/ 1037167 w 1037167"/>
              <a:gd name="connsiteY2" fmla="*/ 10583 h 201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37167" h="201095">
                <a:moveTo>
                  <a:pt x="0" y="0"/>
                </a:moveTo>
                <a:cubicBezTo>
                  <a:pt x="178153" y="99659"/>
                  <a:pt x="356306" y="199319"/>
                  <a:pt x="529167" y="201083"/>
                </a:cubicBezTo>
                <a:cubicBezTo>
                  <a:pt x="702028" y="202847"/>
                  <a:pt x="1037167" y="10583"/>
                  <a:pt x="1037167" y="10583"/>
                </a:cubicBezTo>
              </a:path>
            </a:pathLst>
          </a:custGeom>
          <a:ln>
            <a:solidFill>
              <a:schemeClr val="tx2">
                <a:lumMod val="60000"/>
                <a:lumOff val="40000"/>
              </a:schemeClr>
            </a:solidFill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6" name="Group 25"/>
          <p:cNvGrpSpPr/>
          <p:nvPr/>
        </p:nvGrpSpPr>
        <p:grpSpPr>
          <a:xfrm>
            <a:off x="7131281" y="2497746"/>
            <a:ext cx="375722" cy="433708"/>
            <a:chOff x="6615325" y="4741335"/>
            <a:chExt cx="375722" cy="433708"/>
          </a:xfrm>
        </p:grpSpPr>
        <p:sp>
          <p:nvSpPr>
            <p:cNvPr id="27" name="Oval 26"/>
            <p:cNvSpPr/>
            <p:nvPr/>
          </p:nvSpPr>
          <p:spPr>
            <a:xfrm>
              <a:off x="6615325" y="4801813"/>
              <a:ext cx="375722" cy="373230"/>
            </a:xfrm>
            <a:prstGeom prst="ellipse">
              <a:avLst/>
            </a:prstGeom>
            <a:noFill/>
            <a:ln w="28575" cmpd="sng">
              <a:solidFill>
                <a:srgbClr val="7097D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6670524" y="4741335"/>
              <a:ext cx="263601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b="1" dirty="0">
                  <a:latin typeface="Century Gothic"/>
                  <a:cs typeface="Century Gothic"/>
                </a:rPr>
                <a:t>f</a:t>
              </a: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8285619" y="3212232"/>
            <a:ext cx="382165" cy="447819"/>
            <a:chOff x="6615325" y="4727224"/>
            <a:chExt cx="382165" cy="447819"/>
          </a:xfrm>
        </p:grpSpPr>
        <p:sp>
          <p:nvSpPr>
            <p:cNvPr id="31" name="Oval 30"/>
            <p:cNvSpPr/>
            <p:nvPr/>
          </p:nvSpPr>
          <p:spPr>
            <a:xfrm>
              <a:off x="6615325" y="4801813"/>
              <a:ext cx="375722" cy="373230"/>
            </a:xfrm>
            <a:prstGeom prst="ellipse">
              <a:avLst/>
            </a:prstGeom>
            <a:noFill/>
            <a:ln w="28575" cmpd="sng">
              <a:solidFill>
                <a:srgbClr val="7097D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632223" y="4727224"/>
              <a:ext cx="365267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b="1" dirty="0">
                  <a:latin typeface="Century Gothic"/>
                  <a:cs typeface="Century Gothic"/>
                </a:rPr>
                <a:t>e</a:t>
              </a: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5883534" y="3238730"/>
            <a:ext cx="375722" cy="430887"/>
            <a:chOff x="6615325" y="4753430"/>
            <a:chExt cx="375722" cy="430887"/>
          </a:xfrm>
        </p:grpSpPr>
        <p:sp>
          <p:nvSpPr>
            <p:cNvPr id="34" name="Oval 33"/>
            <p:cNvSpPr/>
            <p:nvPr/>
          </p:nvSpPr>
          <p:spPr>
            <a:xfrm>
              <a:off x="6615325" y="4801813"/>
              <a:ext cx="375722" cy="373230"/>
            </a:xfrm>
            <a:prstGeom prst="ellipse">
              <a:avLst/>
            </a:prstGeom>
            <a:noFill/>
            <a:ln w="28575" cmpd="sng">
              <a:solidFill>
                <a:srgbClr val="7097D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6618112" y="4753430"/>
              <a:ext cx="370915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b="1" dirty="0">
                  <a:latin typeface="Century Gothic"/>
                  <a:cs typeface="Century Gothic"/>
                </a:rPr>
                <a:t>d</a:t>
              </a: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7122253" y="3730898"/>
            <a:ext cx="380998" cy="461930"/>
            <a:chOff x="6610049" y="4713113"/>
            <a:chExt cx="380998" cy="461930"/>
          </a:xfrm>
        </p:grpSpPr>
        <p:sp>
          <p:nvSpPr>
            <p:cNvPr id="37" name="Oval 36"/>
            <p:cNvSpPr/>
            <p:nvPr/>
          </p:nvSpPr>
          <p:spPr>
            <a:xfrm>
              <a:off x="6615325" y="4801813"/>
              <a:ext cx="375722" cy="373230"/>
            </a:xfrm>
            <a:prstGeom prst="ellipse">
              <a:avLst/>
            </a:prstGeom>
            <a:noFill/>
            <a:ln w="28575" cmpd="sng">
              <a:solidFill>
                <a:srgbClr val="7097D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6610049" y="4713113"/>
              <a:ext cx="370915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b="1" dirty="0">
                  <a:latin typeface="Century Gothic"/>
                  <a:cs typeface="Century Gothic"/>
                </a:rPr>
                <a:t>a</a:t>
              </a:r>
            </a:p>
          </p:txBody>
        </p:sp>
      </p:grpSp>
      <p:sp>
        <p:nvSpPr>
          <p:cNvPr id="39" name="Oval 38"/>
          <p:cNvSpPr/>
          <p:nvPr/>
        </p:nvSpPr>
        <p:spPr>
          <a:xfrm>
            <a:off x="5898615" y="4438738"/>
            <a:ext cx="375722" cy="373230"/>
          </a:xfrm>
          <a:prstGeom prst="ellipse">
            <a:avLst/>
          </a:prstGeom>
          <a:noFill/>
          <a:ln w="28575" cmpd="sng">
            <a:solidFill>
              <a:srgbClr val="7097D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5929624" y="4390355"/>
            <a:ext cx="37091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>
                <a:latin typeface="Century Gothic"/>
                <a:cs typeface="Century Gothic"/>
              </a:rPr>
              <a:t>b</a:t>
            </a:r>
          </a:p>
        </p:txBody>
      </p:sp>
      <p:grpSp>
        <p:nvGrpSpPr>
          <p:cNvPr id="41" name="Group 40"/>
          <p:cNvGrpSpPr/>
          <p:nvPr/>
        </p:nvGrpSpPr>
        <p:grpSpPr>
          <a:xfrm>
            <a:off x="8285619" y="4372345"/>
            <a:ext cx="384181" cy="437740"/>
            <a:chOff x="6615325" y="4737303"/>
            <a:chExt cx="384181" cy="437740"/>
          </a:xfrm>
        </p:grpSpPr>
        <p:sp>
          <p:nvSpPr>
            <p:cNvPr id="42" name="Oval 41"/>
            <p:cNvSpPr/>
            <p:nvPr/>
          </p:nvSpPr>
          <p:spPr>
            <a:xfrm>
              <a:off x="6615325" y="4801813"/>
              <a:ext cx="375722" cy="373230"/>
            </a:xfrm>
            <a:prstGeom prst="ellipse">
              <a:avLst/>
            </a:prstGeom>
            <a:noFill/>
            <a:ln w="28575" cmpd="sng">
              <a:solidFill>
                <a:srgbClr val="7097D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6634239" y="4737303"/>
              <a:ext cx="365267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b="1" dirty="0" smtClean="0">
                  <a:latin typeface="Century Gothic"/>
                  <a:cs typeface="Century Gothic"/>
                </a:rPr>
                <a:t>c</a:t>
              </a:r>
              <a:endParaRPr lang="en-US" sz="2200" b="1" dirty="0">
                <a:latin typeface="Century Gothic"/>
                <a:cs typeface="Century Gothic"/>
              </a:endParaRPr>
            </a:p>
          </p:txBody>
        </p:sp>
      </p:grpSp>
      <p:sp>
        <p:nvSpPr>
          <p:cNvPr id="44" name="TextBox 43"/>
          <p:cNvSpPr txBox="1"/>
          <p:nvPr/>
        </p:nvSpPr>
        <p:spPr>
          <a:xfrm>
            <a:off x="7137078" y="4785753"/>
            <a:ext cx="31394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entury Gothic"/>
                <a:cs typeface="Century Gothic"/>
              </a:rPr>
              <a:t>1</a:t>
            </a:r>
            <a:endParaRPr lang="en-US" b="1" dirty="0">
              <a:latin typeface="Century Gothic"/>
              <a:cs typeface="Century Gothic"/>
            </a:endParaRPr>
          </a:p>
        </p:txBody>
      </p:sp>
      <p:cxnSp>
        <p:nvCxnSpPr>
          <p:cNvPr id="45" name="Straight Connector 44"/>
          <p:cNvCxnSpPr>
            <a:endCxn id="37" idx="3"/>
          </p:cNvCxnSpPr>
          <p:nvPr/>
        </p:nvCxnSpPr>
        <p:spPr>
          <a:xfrm flipV="1">
            <a:off x="6166379" y="4138170"/>
            <a:ext cx="1016173" cy="352978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6178474" y="4023976"/>
            <a:ext cx="31394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entury Gothic"/>
                <a:cs typeface="Century Gothic"/>
              </a:rPr>
              <a:t>2</a:t>
            </a:r>
            <a:endParaRPr lang="en-US" b="1" dirty="0">
              <a:latin typeface="Century Gothic"/>
              <a:cs typeface="Century Gothic"/>
            </a:endParaRPr>
          </a:p>
        </p:txBody>
      </p:sp>
      <p:cxnSp>
        <p:nvCxnSpPr>
          <p:cNvPr id="47" name="Straight Connector 46"/>
          <p:cNvCxnSpPr>
            <a:stCxn id="37" idx="5"/>
            <a:endCxn id="42" idx="1"/>
          </p:cNvCxnSpPr>
          <p:nvPr/>
        </p:nvCxnSpPr>
        <p:spPr>
          <a:xfrm>
            <a:off x="7460323" y="4138170"/>
            <a:ext cx="892414" cy="353343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7917556" y="3989706"/>
            <a:ext cx="31394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entury Gothic"/>
                <a:cs typeface="Century Gothic"/>
              </a:rPr>
              <a:t>4</a:t>
            </a:r>
            <a:endParaRPr lang="en-US" b="1" dirty="0">
              <a:latin typeface="Century Gothic"/>
              <a:cs typeface="Century Gothic"/>
            </a:endParaRPr>
          </a:p>
        </p:txBody>
      </p:sp>
      <p:cxnSp>
        <p:nvCxnSpPr>
          <p:cNvPr id="49" name="Straight Connector 48"/>
          <p:cNvCxnSpPr/>
          <p:nvPr/>
        </p:nvCxnSpPr>
        <p:spPr>
          <a:xfrm>
            <a:off x="6192138" y="3605685"/>
            <a:ext cx="978319" cy="268571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6180490" y="3589492"/>
            <a:ext cx="31394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entury Gothic"/>
                <a:cs typeface="Century Gothic"/>
              </a:rPr>
              <a:t>3</a:t>
            </a:r>
          </a:p>
        </p:txBody>
      </p:sp>
      <p:cxnSp>
        <p:nvCxnSpPr>
          <p:cNvPr id="51" name="Straight Connector 50"/>
          <p:cNvCxnSpPr>
            <a:stCxn id="37" idx="7"/>
            <a:endCxn id="31" idx="3"/>
          </p:cNvCxnSpPr>
          <p:nvPr/>
        </p:nvCxnSpPr>
        <p:spPr>
          <a:xfrm flipV="1">
            <a:off x="7448228" y="3605393"/>
            <a:ext cx="892414" cy="268863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7931667" y="3600122"/>
            <a:ext cx="31394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entury Gothic"/>
                <a:cs typeface="Century Gothic"/>
              </a:rPr>
              <a:t>2</a:t>
            </a:r>
            <a:endParaRPr lang="en-US" b="1" dirty="0">
              <a:latin typeface="Century Gothic"/>
              <a:cs typeface="Century Gothic"/>
            </a:endParaRPr>
          </a:p>
        </p:txBody>
      </p:sp>
      <p:cxnSp>
        <p:nvCxnSpPr>
          <p:cNvPr id="53" name="Straight Connector 52"/>
          <p:cNvCxnSpPr>
            <a:stCxn id="34" idx="6"/>
            <a:endCxn id="31" idx="2"/>
          </p:cNvCxnSpPr>
          <p:nvPr/>
        </p:nvCxnSpPr>
        <p:spPr>
          <a:xfrm flipV="1">
            <a:off x="6271351" y="3473436"/>
            <a:ext cx="2026363" cy="292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7119574" y="3083353"/>
            <a:ext cx="31394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entury Gothic"/>
                <a:cs typeface="Century Gothic"/>
              </a:rPr>
              <a:t>4</a:t>
            </a:r>
            <a:endParaRPr lang="en-US" b="1" dirty="0">
              <a:latin typeface="Century Gothic"/>
              <a:cs typeface="Century Gothic"/>
            </a:endParaRPr>
          </a:p>
        </p:txBody>
      </p:sp>
      <p:cxnSp>
        <p:nvCxnSpPr>
          <p:cNvPr id="55" name="Straight Connector 54"/>
          <p:cNvCxnSpPr>
            <a:endCxn id="27" idx="5"/>
          </p:cNvCxnSpPr>
          <p:nvPr/>
        </p:nvCxnSpPr>
        <p:spPr>
          <a:xfrm flipH="1" flipV="1">
            <a:off x="7451980" y="2876796"/>
            <a:ext cx="888662" cy="464975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7828867" y="2740813"/>
            <a:ext cx="31394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entury Gothic"/>
                <a:cs typeface="Century Gothic"/>
              </a:rPr>
              <a:t>0</a:t>
            </a:r>
          </a:p>
        </p:txBody>
      </p:sp>
      <p:cxnSp>
        <p:nvCxnSpPr>
          <p:cNvPr id="57" name="Straight Connector 56"/>
          <p:cNvCxnSpPr>
            <a:stCxn id="27" idx="3"/>
            <a:endCxn id="34" idx="7"/>
          </p:cNvCxnSpPr>
          <p:nvPr/>
        </p:nvCxnSpPr>
        <p:spPr>
          <a:xfrm flipH="1">
            <a:off x="6216329" y="2876796"/>
            <a:ext cx="982071" cy="464975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6473437" y="2730052"/>
            <a:ext cx="31394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entury Gothic"/>
                <a:cs typeface="Century Gothic"/>
              </a:rPr>
              <a:t>1</a:t>
            </a:r>
            <a:endParaRPr lang="en-US" b="1" dirty="0">
              <a:latin typeface="Century Gothic"/>
              <a:cs typeface="Century Gothic"/>
            </a:endParaRPr>
          </a:p>
        </p:txBody>
      </p:sp>
      <p:cxnSp>
        <p:nvCxnSpPr>
          <p:cNvPr id="59" name="Straight Connector 58"/>
          <p:cNvCxnSpPr>
            <a:stCxn id="34" idx="4"/>
            <a:endCxn id="39" idx="0"/>
          </p:cNvCxnSpPr>
          <p:nvPr/>
        </p:nvCxnSpPr>
        <p:spPr>
          <a:xfrm>
            <a:off x="6071395" y="3660343"/>
            <a:ext cx="15081" cy="778395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5798317" y="3787469"/>
            <a:ext cx="31394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entury Gothic"/>
                <a:cs typeface="Century Gothic"/>
              </a:rPr>
              <a:t>1</a:t>
            </a:r>
            <a:endParaRPr lang="en-US" b="1" dirty="0">
              <a:latin typeface="Century Gothic"/>
              <a:cs typeface="Century Gothic"/>
            </a:endParaRPr>
          </a:p>
        </p:txBody>
      </p:sp>
      <p:sp>
        <p:nvSpPr>
          <p:cNvPr id="62" name="Freeform 61"/>
          <p:cNvSpPr/>
          <p:nvPr/>
        </p:nvSpPr>
        <p:spPr>
          <a:xfrm>
            <a:off x="6132919" y="4820918"/>
            <a:ext cx="2307620" cy="364386"/>
          </a:xfrm>
          <a:custGeom>
            <a:avLst/>
            <a:gdLst>
              <a:gd name="connsiteX0" fmla="*/ 0 w 1037167"/>
              <a:gd name="connsiteY0" fmla="*/ 0 h 201095"/>
              <a:gd name="connsiteX1" fmla="*/ 529167 w 1037167"/>
              <a:gd name="connsiteY1" fmla="*/ 201083 h 201095"/>
              <a:gd name="connsiteX2" fmla="*/ 1037167 w 1037167"/>
              <a:gd name="connsiteY2" fmla="*/ 10583 h 201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37167" h="201095">
                <a:moveTo>
                  <a:pt x="0" y="0"/>
                </a:moveTo>
                <a:cubicBezTo>
                  <a:pt x="178153" y="99659"/>
                  <a:pt x="356306" y="199319"/>
                  <a:pt x="529167" y="201083"/>
                </a:cubicBezTo>
                <a:cubicBezTo>
                  <a:pt x="702028" y="202847"/>
                  <a:pt x="1037167" y="10583"/>
                  <a:pt x="1037167" y="10583"/>
                </a:cubicBezTo>
              </a:path>
            </a:pathLst>
          </a:custGeom>
          <a:ln>
            <a:solidFill>
              <a:srgbClr val="FF0000"/>
            </a:solidFill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3" name="Straight Connector 62"/>
          <p:cNvCxnSpPr/>
          <p:nvPr/>
        </p:nvCxnSpPr>
        <p:spPr>
          <a:xfrm flipV="1">
            <a:off x="6166379" y="4147120"/>
            <a:ext cx="1016173" cy="352978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V="1">
            <a:off x="7448228" y="3614343"/>
            <a:ext cx="892414" cy="268863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flipH="1" flipV="1">
            <a:off x="7451980" y="2885746"/>
            <a:ext cx="888662" cy="464975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H="1">
            <a:off x="6216329" y="2885746"/>
            <a:ext cx="982071" cy="464975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" name="Group 2"/>
          <p:cNvGrpSpPr/>
          <p:nvPr/>
        </p:nvGrpSpPr>
        <p:grpSpPr>
          <a:xfrm>
            <a:off x="2154961" y="1189369"/>
            <a:ext cx="1993698" cy="810381"/>
            <a:chOff x="1731636" y="1753809"/>
            <a:chExt cx="1993698" cy="810381"/>
          </a:xfrm>
          <a:effectLst/>
        </p:grpSpPr>
        <p:sp>
          <p:nvSpPr>
            <p:cNvPr id="67" name="Oval 66"/>
            <p:cNvSpPr/>
            <p:nvPr/>
          </p:nvSpPr>
          <p:spPr>
            <a:xfrm>
              <a:off x="1731636" y="1753809"/>
              <a:ext cx="1993698" cy="810381"/>
            </a:xfrm>
            <a:prstGeom prst="ellipse">
              <a:avLst/>
            </a:prstGeom>
            <a:solidFill>
              <a:srgbClr val="1BF9FF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2239236" y="1928168"/>
              <a:ext cx="94544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rgbClr val="000000"/>
                  </a:solidFill>
                  <a:latin typeface="Century Gothic"/>
                  <a:cs typeface="Century Gothic"/>
                </a:rPr>
                <a:t>APSP</a:t>
              </a:r>
              <a:endParaRPr lang="en-US" sz="2400" dirty="0">
                <a:solidFill>
                  <a:srgbClr val="000000"/>
                </a:solidFill>
                <a:latin typeface="Century Gothic"/>
                <a:cs typeface="Century Gothic"/>
              </a:endParaRP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4742261" y="1189369"/>
            <a:ext cx="1993698" cy="810381"/>
            <a:chOff x="4318936" y="1753809"/>
            <a:chExt cx="1993698" cy="810381"/>
          </a:xfrm>
          <a:effectLst/>
        </p:grpSpPr>
        <p:sp>
          <p:nvSpPr>
            <p:cNvPr id="69" name="Oval 68"/>
            <p:cNvSpPr/>
            <p:nvPr/>
          </p:nvSpPr>
          <p:spPr>
            <a:xfrm>
              <a:off x="4318936" y="1753809"/>
              <a:ext cx="1993698" cy="810381"/>
            </a:xfrm>
            <a:prstGeom prst="ellipse">
              <a:avLst/>
            </a:prstGeom>
            <a:solidFill>
              <a:srgbClr val="1BF9FF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4535714" y="1920077"/>
              <a:ext cx="173563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rgbClr val="000000"/>
                  </a:solidFill>
                  <a:latin typeface="Century Gothic"/>
                  <a:cs typeface="Century Gothic"/>
                </a:rPr>
                <a:t>Diameter</a:t>
              </a:r>
              <a:endParaRPr lang="en-US" sz="2400" dirty="0">
                <a:solidFill>
                  <a:srgbClr val="000000"/>
                </a:solidFill>
                <a:latin typeface="Century Gothic"/>
                <a:cs typeface="Century Gothic"/>
              </a:endParaRPr>
            </a:p>
          </p:txBody>
        </p:sp>
      </p:grpSp>
      <p:sp>
        <p:nvSpPr>
          <p:cNvPr id="71" name="Freeform 70"/>
          <p:cNvSpPr/>
          <p:nvPr/>
        </p:nvSpPr>
        <p:spPr>
          <a:xfrm>
            <a:off x="3797906" y="1905618"/>
            <a:ext cx="1307214" cy="188263"/>
          </a:xfrm>
          <a:custGeom>
            <a:avLst/>
            <a:gdLst>
              <a:gd name="connsiteX0" fmla="*/ 0 w 1037167"/>
              <a:gd name="connsiteY0" fmla="*/ 0 h 201095"/>
              <a:gd name="connsiteX1" fmla="*/ 529167 w 1037167"/>
              <a:gd name="connsiteY1" fmla="*/ 201083 h 201095"/>
              <a:gd name="connsiteX2" fmla="*/ 1037167 w 1037167"/>
              <a:gd name="connsiteY2" fmla="*/ 10583 h 201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37167" h="201095">
                <a:moveTo>
                  <a:pt x="0" y="0"/>
                </a:moveTo>
                <a:cubicBezTo>
                  <a:pt x="178153" y="99659"/>
                  <a:pt x="356306" y="199319"/>
                  <a:pt x="529167" y="201083"/>
                </a:cubicBezTo>
                <a:cubicBezTo>
                  <a:pt x="702028" y="202847"/>
                  <a:pt x="1037167" y="10583"/>
                  <a:pt x="1037167" y="10583"/>
                </a:cubicBezTo>
              </a:path>
            </a:pathLst>
          </a:custGeom>
          <a:ln>
            <a:solidFill>
              <a:srgbClr val="FF0000"/>
            </a:solidFill>
            <a:prstDash val="dash"/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72" name="Freeform 71"/>
          <p:cNvSpPr/>
          <p:nvPr/>
        </p:nvSpPr>
        <p:spPr>
          <a:xfrm rot="10800000">
            <a:off x="3797906" y="1083142"/>
            <a:ext cx="1307214" cy="188263"/>
          </a:xfrm>
          <a:custGeom>
            <a:avLst/>
            <a:gdLst>
              <a:gd name="connsiteX0" fmla="*/ 0 w 1037167"/>
              <a:gd name="connsiteY0" fmla="*/ 0 h 201095"/>
              <a:gd name="connsiteX1" fmla="*/ 529167 w 1037167"/>
              <a:gd name="connsiteY1" fmla="*/ 201083 h 201095"/>
              <a:gd name="connsiteX2" fmla="*/ 1037167 w 1037167"/>
              <a:gd name="connsiteY2" fmla="*/ 10583 h 201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37167" h="201095">
                <a:moveTo>
                  <a:pt x="0" y="0"/>
                </a:moveTo>
                <a:cubicBezTo>
                  <a:pt x="178153" y="99659"/>
                  <a:pt x="356306" y="199319"/>
                  <a:pt x="529167" y="201083"/>
                </a:cubicBezTo>
                <a:cubicBezTo>
                  <a:pt x="702028" y="202847"/>
                  <a:pt x="1037167" y="10583"/>
                  <a:pt x="1037167" y="10583"/>
                </a:cubicBezTo>
              </a:path>
            </a:pathLst>
          </a:custGeom>
          <a:ln>
            <a:solidFill>
              <a:srgbClr val="FF0000"/>
            </a:solidFill>
            <a:prstDash val="solid"/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TextBox 72"/>
          <p:cNvSpPr txBox="1"/>
          <p:nvPr/>
        </p:nvSpPr>
        <p:spPr>
          <a:xfrm>
            <a:off x="4309318" y="624618"/>
            <a:ext cx="357039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entury Gothic"/>
                <a:cs typeface="Century Gothic"/>
              </a:rPr>
              <a:t>?</a:t>
            </a:r>
          </a:p>
        </p:txBody>
      </p:sp>
      <p:cxnSp>
        <p:nvCxnSpPr>
          <p:cNvPr id="76" name="Straight Connector 75"/>
          <p:cNvCxnSpPr/>
          <p:nvPr/>
        </p:nvCxnSpPr>
        <p:spPr>
          <a:xfrm>
            <a:off x="7422959" y="1083142"/>
            <a:ext cx="639207" cy="0"/>
          </a:xfrm>
          <a:prstGeom prst="line">
            <a:avLst/>
          </a:prstGeom>
          <a:ln>
            <a:solidFill>
              <a:srgbClr val="FF0000"/>
            </a:solidFill>
            <a:prstDash val="dash"/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8074882" y="842032"/>
            <a:ext cx="638647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entury Gothic"/>
                <a:cs typeface="Century Gothic"/>
              </a:rPr>
              <a:t>[</a:t>
            </a:r>
            <a:r>
              <a:rPr lang="en-US" b="1" dirty="0" err="1" smtClean="0">
                <a:latin typeface="Century Gothic"/>
                <a:cs typeface="Century Gothic"/>
              </a:rPr>
              <a:t>flk</a:t>
            </a:r>
            <a:r>
              <a:rPr lang="en-US" b="1" dirty="0" smtClean="0">
                <a:latin typeface="Century Gothic"/>
                <a:cs typeface="Century Gothic"/>
              </a:rPr>
              <a:t>]</a:t>
            </a:r>
            <a:endParaRPr lang="en-US" b="1" dirty="0">
              <a:latin typeface="Century Gothic"/>
              <a:cs typeface="Century Gothic"/>
            </a:endParaRPr>
          </a:p>
        </p:txBody>
      </p:sp>
      <p:sp>
        <p:nvSpPr>
          <p:cNvPr id="78" name="Content Placeholder 2"/>
          <p:cNvSpPr txBox="1">
            <a:spLocks/>
          </p:cNvSpPr>
          <p:nvPr/>
        </p:nvSpPr>
        <p:spPr bwMode="auto">
          <a:xfrm>
            <a:off x="147343" y="3962402"/>
            <a:ext cx="5282870" cy="1094508"/>
          </a:xfrm>
          <a:prstGeom prst="rect">
            <a:avLst/>
          </a:prstGeom>
          <a:noFill/>
          <a:ln w="28575" cmpd="sng">
            <a:solidFill>
              <a:srgbClr val="1FFF17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000" b="1" dirty="0" smtClean="0">
                <a:solidFill>
                  <a:srgbClr val="1FFF17"/>
                </a:solidFill>
                <a:latin typeface="Century Gothic" charset="0"/>
              </a:rPr>
              <a:t>Rem:</a:t>
            </a:r>
            <a:r>
              <a:rPr lang="en-US" sz="2000" dirty="0" smtClean="0">
                <a:solidFill>
                  <a:srgbClr val="7F7F7F"/>
                </a:solidFill>
                <a:latin typeface="Century Gothic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The fastest known Diameter algorithm solves APSP and outputs the largest distance in </a:t>
            </a:r>
            <a:r>
              <a:rPr lang="en-US" sz="2000" b="1" dirty="0">
                <a:solidFill>
                  <a:srgbClr val="000000"/>
                </a:solidFill>
                <a:latin typeface="Century Gothic"/>
                <a:cs typeface="Century Gothic"/>
              </a:rPr>
              <a:t>O</a:t>
            </a:r>
            <a:r>
              <a:rPr lang="en-US" sz="2000" b="1" dirty="0" smtClean="0">
                <a:solidFill>
                  <a:srgbClr val="000000"/>
                </a:solidFill>
                <a:latin typeface="Century Gothic"/>
                <a:cs typeface="Century Gothic"/>
              </a:rPr>
              <a:t>(T(APSP)+n</a:t>
            </a:r>
            <a:r>
              <a:rPr lang="en-US" sz="2000" b="1" baseline="30000" dirty="0">
                <a:solidFill>
                  <a:srgbClr val="000000"/>
                </a:solidFill>
                <a:latin typeface="Century Gothic"/>
                <a:cs typeface="Century Gothic"/>
              </a:rPr>
              <a:t>2</a:t>
            </a:r>
            <a:r>
              <a:rPr lang="en-US" sz="2000" b="1" dirty="0" smtClean="0">
                <a:solidFill>
                  <a:srgbClr val="000000"/>
                </a:solidFill>
                <a:latin typeface="Century Gothic"/>
                <a:cs typeface="Century Gothic"/>
              </a:rPr>
              <a:t>) </a:t>
            </a:r>
            <a:r>
              <a:rPr lang="en-US" sz="2000" dirty="0" smtClean="0">
                <a:solidFill>
                  <a:srgbClr val="000000"/>
                </a:solidFill>
                <a:latin typeface="Century Gothic"/>
                <a:cs typeface="Century Gothic"/>
              </a:rPr>
              <a:t>time. </a:t>
            </a:r>
            <a:endParaRPr lang="en-US" sz="2000" dirty="0" smtClean="0">
              <a:solidFill>
                <a:srgbClr val="000000"/>
              </a:solidFill>
              <a:latin typeface="Century Gothic" charset="0"/>
            </a:endParaRPr>
          </a:p>
        </p:txBody>
      </p:sp>
      <p:sp>
        <p:nvSpPr>
          <p:cNvPr id="61" name="Content Placeholder 2"/>
          <p:cNvSpPr txBox="1">
            <a:spLocks/>
          </p:cNvSpPr>
          <p:nvPr/>
        </p:nvSpPr>
        <p:spPr bwMode="auto">
          <a:xfrm>
            <a:off x="147342" y="5472555"/>
            <a:ext cx="6640041" cy="1108357"/>
          </a:xfrm>
          <a:prstGeom prst="rect">
            <a:avLst/>
          </a:prstGeom>
          <a:noFill/>
          <a:ln w="28575" cmpd="sng">
            <a:solidFill>
              <a:srgbClr val="1FFF17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000" b="1" dirty="0" smtClean="0">
                <a:solidFill>
                  <a:srgbClr val="1FFF17"/>
                </a:solidFill>
                <a:latin typeface="Century Gothic" charset="0"/>
              </a:rPr>
              <a:t>Rem:</a:t>
            </a:r>
            <a:r>
              <a:rPr lang="en-US" sz="2000" dirty="0" smtClean="0">
                <a:solidFill>
                  <a:srgbClr val="7F7F7F"/>
                </a:solidFill>
                <a:latin typeface="Century Gothic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Finding a truly </a:t>
            </a:r>
            <a:r>
              <a:rPr lang="en-US" sz="2000" dirty="0" err="1" smtClean="0">
                <a:solidFill>
                  <a:srgbClr val="000000"/>
                </a:solidFill>
                <a:latin typeface="Century Gothic" charset="0"/>
              </a:rPr>
              <a:t>subcubic</a:t>
            </a: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 algorithm for Diameter or (possibly) show its </a:t>
            </a:r>
            <a:r>
              <a:rPr lang="en-US" sz="2000" b="1" dirty="0" err="1" smtClean="0">
                <a:solidFill>
                  <a:srgbClr val="000000"/>
                </a:solidFill>
                <a:latin typeface="Century Gothic" charset="0"/>
              </a:rPr>
              <a:t>subcubic</a:t>
            </a:r>
            <a:r>
              <a:rPr lang="en-US" sz="2000" b="1" dirty="0" smtClean="0">
                <a:solidFill>
                  <a:srgbClr val="000000"/>
                </a:solidFill>
                <a:latin typeface="Century Gothic" charset="0"/>
              </a:rPr>
              <a:t> equivalence</a:t>
            </a: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 with APSP is another big open problem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7933917" y="2188892"/>
            <a:ext cx="792778" cy="369332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entury Gothic"/>
                <a:cs typeface="Century Gothic"/>
              </a:rPr>
              <a:t>D*=6</a:t>
            </a:r>
            <a:endParaRPr lang="en-US" dirty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3809789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4" grpId="0"/>
      <p:bldP spid="25" grpId="0" animBg="1"/>
      <p:bldP spid="39" grpId="0" animBg="1"/>
      <p:bldP spid="40" grpId="0"/>
      <p:bldP spid="44" grpId="0"/>
      <p:bldP spid="46" grpId="0"/>
      <p:bldP spid="48" grpId="0"/>
      <p:bldP spid="50" grpId="0"/>
      <p:bldP spid="52" grpId="0"/>
      <p:bldP spid="54" grpId="0"/>
      <p:bldP spid="56" grpId="0"/>
      <p:bldP spid="58" grpId="0"/>
      <p:bldP spid="60" grpId="0"/>
      <p:bldP spid="62" grpId="0" animBg="1"/>
      <p:bldP spid="71" grpId="0" animBg="1"/>
      <p:bldP spid="72" grpId="0" animBg="1"/>
      <p:bldP spid="73" grpId="0"/>
      <p:bldP spid="77" grpId="0"/>
      <p:bldP spid="78" grpId="0" animBg="1"/>
      <p:bldP spid="61" grpId="0" animBg="1"/>
      <p:bldP spid="7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1"/>
          <p:cNvSpPr>
            <a:spLocks noGrp="1"/>
          </p:cNvSpPr>
          <p:nvPr>
            <p:ph type="title"/>
          </p:nvPr>
        </p:nvSpPr>
        <p:spPr>
          <a:xfrm>
            <a:off x="0" y="8363"/>
            <a:ext cx="9144000" cy="71688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800" dirty="0" smtClean="0">
                <a:ea typeface="+mj-ea"/>
                <a:cs typeface="+mj-cs"/>
              </a:rPr>
              <a:t>BC Reductions</a:t>
            </a:r>
            <a:endParaRPr lang="en-US" sz="4800" dirty="0">
              <a:ea typeface="+mj-ea"/>
              <a:cs typeface="+mj-cs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2154961" y="1189369"/>
            <a:ext cx="1993698" cy="810381"/>
            <a:chOff x="1731636" y="1753809"/>
            <a:chExt cx="1993698" cy="810381"/>
          </a:xfrm>
          <a:effectLst/>
        </p:grpSpPr>
        <p:sp>
          <p:nvSpPr>
            <p:cNvPr id="67" name="Oval 66"/>
            <p:cNvSpPr/>
            <p:nvPr/>
          </p:nvSpPr>
          <p:spPr>
            <a:xfrm>
              <a:off x="1731636" y="1753809"/>
              <a:ext cx="1993698" cy="810381"/>
            </a:xfrm>
            <a:prstGeom prst="ellipse">
              <a:avLst/>
            </a:prstGeom>
            <a:solidFill>
              <a:srgbClr val="1BF9FF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2239236" y="1922121"/>
              <a:ext cx="94544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rgbClr val="000000"/>
                  </a:solidFill>
                  <a:latin typeface="Century Gothic"/>
                  <a:cs typeface="Century Gothic"/>
                </a:rPr>
                <a:t>APSP</a:t>
              </a:r>
              <a:endParaRPr lang="en-US" sz="2400" dirty="0">
                <a:solidFill>
                  <a:srgbClr val="000000"/>
                </a:solidFill>
                <a:latin typeface="Century Gothic"/>
                <a:cs typeface="Century Gothic"/>
              </a:endParaRP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4742261" y="1189369"/>
            <a:ext cx="1993698" cy="810381"/>
            <a:chOff x="4318936" y="1753809"/>
            <a:chExt cx="1993698" cy="810381"/>
          </a:xfrm>
          <a:effectLst/>
        </p:grpSpPr>
        <p:sp>
          <p:nvSpPr>
            <p:cNvPr id="69" name="Oval 68"/>
            <p:cNvSpPr/>
            <p:nvPr/>
          </p:nvSpPr>
          <p:spPr>
            <a:xfrm>
              <a:off x="4318936" y="1753809"/>
              <a:ext cx="1993698" cy="810381"/>
            </a:xfrm>
            <a:prstGeom prst="ellipse">
              <a:avLst/>
            </a:prstGeom>
            <a:solidFill>
              <a:srgbClr val="1BF9FF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4535714" y="1920077"/>
              <a:ext cx="173563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rgbClr val="000000"/>
                  </a:solidFill>
                  <a:latin typeface="Century Gothic"/>
                  <a:cs typeface="Century Gothic"/>
                </a:rPr>
                <a:t>Diameter</a:t>
              </a:r>
              <a:endParaRPr lang="en-US" sz="2400" dirty="0">
                <a:solidFill>
                  <a:srgbClr val="000000"/>
                </a:solidFill>
                <a:latin typeface="Century Gothic"/>
                <a:cs typeface="Century Gothic"/>
              </a:endParaRPr>
            </a:p>
          </p:txBody>
        </p:sp>
      </p:grpSp>
      <p:sp>
        <p:nvSpPr>
          <p:cNvPr id="71" name="Freeform 70"/>
          <p:cNvSpPr/>
          <p:nvPr/>
        </p:nvSpPr>
        <p:spPr>
          <a:xfrm>
            <a:off x="3797906" y="1905618"/>
            <a:ext cx="1307214" cy="188263"/>
          </a:xfrm>
          <a:custGeom>
            <a:avLst/>
            <a:gdLst>
              <a:gd name="connsiteX0" fmla="*/ 0 w 1037167"/>
              <a:gd name="connsiteY0" fmla="*/ 0 h 201095"/>
              <a:gd name="connsiteX1" fmla="*/ 529167 w 1037167"/>
              <a:gd name="connsiteY1" fmla="*/ 201083 h 201095"/>
              <a:gd name="connsiteX2" fmla="*/ 1037167 w 1037167"/>
              <a:gd name="connsiteY2" fmla="*/ 10583 h 201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37167" h="201095">
                <a:moveTo>
                  <a:pt x="0" y="0"/>
                </a:moveTo>
                <a:cubicBezTo>
                  <a:pt x="178153" y="99659"/>
                  <a:pt x="356306" y="199319"/>
                  <a:pt x="529167" y="201083"/>
                </a:cubicBezTo>
                <a:cubicBezTo>
                  <a:pt x="702028" y="202847"/>
                  <a:pt x="1037167" y="10583"/>
                  <a:pt x="1037167" y="10583"/>
                </a:cubicBezTo>
              </a:path>
            </a:pathLst>
          </a:custGeom>
          <a:ln>
            <a:solidFill>
              <a:srgbClr val="FF0000"/>
            </a:solidFill>
            <a:prstDash val="dash"/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76" name="Oval 75"/>
          <p:cNvSpPr/>
          <p:nvPr/>
        </p:nvSpPr>
        <p:spPr>
          <a:xfrm>
            <a:off x="1310512" y="2491843"/>
            <a:ext cx="1993698" cy="810381"/>
          </a:xfrm>
          <a:prstGeom prst="ellipse">
            <a:avLst/>
          </a:prstGeom>
          <a:solidFill>
            <a:srgbClr val="FFFD29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Freeform 80"/>
          <p:cNvSpPr/>
          <p:nvPr/>
        </p:nvSpPr>
        <p:spPr>
          <a:xfrm rot="17704265">
            <a:off x="2910056" y="2292943"/>
            <a:ext cx="761625" cy="51117"/>
          </a:xfrm>
          <a:custGeom>
            <a:avLst/>
            <a:gdLst>
              <a:gd name="connsiteX0" fmla="*/ 0 w 1037167"/>
              <a:gd name="connsiteY0" fmla="*/ 0 h 201095"/>
              <a:gd name="connsiteX1" fmla="*/ 529167 w 1037167"/>
              <a:gd name="connsiteY1" fmla="*/ 201083 h 201095"/>
              <a:gd name="connsiteX2" fmla="*/ 1037167 w 1037167"/>
              <a:gd name="connsiteY2" fmla="*/ 10583 h 201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37167" h="201095">
                <a:moveTo>
                  <a:pt x="0" y="0"/>
                </a:moveTo>
                <a:cubicBezTo>
                  <a:pt x="178153" y="99659"/>
                  <a:pt x="356306" y="199319"/>
                  <a:pt x="529167" y="201083"/>
                </a:cubicBezTo>
                <a:cubicBezTo>
                  <a:pt x="702028" y="202847"/>
                  <a:pt x="1037167" y="10583"/>
                  <a:pt x="1037167" y="10583"/>
                </a:cubicBezTo>
              </a:path>
            </a:pathLst>
          </a:custGeom>
          <a:ln>
            <a:solidFill>
              <a:srgbClr val="FF0000"/>
            </a:solidFill>
            <a:prstDash val="dash"/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83" name="Freeform 82"/>
          <p:cNvSpPr/>
          <p:nvPr/>
        </p:nvSpPr>
        <p:spPr>
          <a:xfrm rot="7073622">
            <a:off x="1787186" y="2148343"/>
            <a:ext cx="761625" cy="51117"/>
          </a:xfrm>
          <a:custGeom>
            <a:avLst/>
            <a:gdLst>
              <a:gd name="connsiteX0" fmla="*/ 0 w 1037167"/>
              <a:gd name="connsiteY0" fmla="*/ 0 h 201095"/>
              <a:gd name="connsiteX1" fmla="*/ 529167 w 1037167"/>
              <a:gd name="connsiteY1" fmla="*/ 201083 h 201095"/>
              <a:gd name="connsiteX2" fmla="*/ 1037167 w 1037167"/>
              <a:gd name="connsiteY2" fmla="*/ 10583 h 201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37167" h="201095">
                <a:moveTo>
                  <a:pt x="0" y="0"/>
                </a:moveTo>
                <a:cubicBezTo>
                  <a:pt x="178153" y="99659"/>
                  <a:pt x="356306" y="199319"/>
                  <a:pt x="529167" y="201083"/>
                </a:cubicBezTo>
                <a:cubicBezTo>
                  <a:pt x="702028" y="202847"/>
                  <a:pt x="1037167" y="10583"/>
                  <a:pt x="1037167" y="10583"/>
                </a:cubicBezTo>
              </a:path>
            </a:pathLst>
          </a:cu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2122611" y="2005070"/>
            <a:ext cx="116718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entury Gothic"/>
                <a:cs typeface="Century Gothic"/>
              </a:rPr>
              <a:t>[V&amp;W’10]</a:t>
            </a:r>
            <a:endParaRPr lang="en-US" b="1" dirty="0">
              <a:latin typeface="Century Gothic"/>
              <a:cs typeface="Century Gothic"/>
            </a:endParaRPr>
          </a:p>
        </p:txBody>
      </p:sp>
      <p:grpSp>
        <p:nvGrpSpPr>
          <p:cNvPr id="58" name="Group 57"/>
          <p:cNvGrpSpPr/>
          <p:nvPr/>
        </p:nvGrpSpPr>
        <p:grpSpPr>
          <a:xfrm>
            <a:off x="1331055" y="3808939"/>
            <a:ext cx="2139932" cy="810381"/>
            <a:chOff x="1731636" y="1753809"/>
            <a:chExt cx="2139932" cy="810381"/>
          </a:xfrm>
          <a:effectLst/>
        </p:grpSpPr>
        <p:sp>
          <p:nvSpPr>
            <p:cNvPr id="59" name="Oval 58"/>
            <p:cNvSpPr/>
            <p:nvPr/>
          </p:nvSpPr>
          <p:spPr>
            <a:xfrm>
              <a:off x="1731636" y="1753809"/>
              <a:ext cx="1993698" cy="810381"/>
            </a:xfrm>
            <a:prstGeom prst="ellipse">
              <a:avLst/>
            </a:prstGeom>
            <a:solidFill>
              <a:srgbClr val="1FFF17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1FFF17"/>
                </a:solidFill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2388392" y="1922121"/>
              <a:ext cx="148317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rgbClr val="000000"/>
                  </a:solidFill>
                  <a:latin typeface="Century Gothic"/>
                  <a:cs typeface="Century Gothic"/>
                </a:rPr>
                <a:t>BC</a:t>
              </a:r>
              <a:endParaRPr lang="en-US" sz="2400" dirty="0">
                <a:solidFill>
                  <a:srgbClr val="000000"/>
                </a:solidFill>
                <a:latin typeface="Century Gothic"/>
                <a:cs typeface="Century Gothic"/>
              </a:endParaRPr>
            </a:p>
          </p:txBody>
        </p:sp>
      </p:grpSp>
      <p:sp>
        <p:nvSpPr>
          <p:cNvPr id="65" name="Freeform 64"/>
          <p:cNvSpPr/>
          <p:nvPr/>
        </p:nvSpPr>
        <p:spPr>
          <a:xfrm rot="14770384" flipV="1">
            <a:off x="1399460" y="3490988"/>
            <a:ext cx="699513" cy="116171"/>
          </a:xfrm>
          <a:custGeom>
            <a:avLst/>
            <a:gdLst>
              <a:gd name="connsiteX0" fmla="*/ 0 w 1037167"/>
              <a:gd name="connsiteY0" fmla="*/ 0 h 201095"/>
              <a:gd name="connsiteX1" fmla="*/ 529167 w 1037167"/>
              <a:gd name="connsiteY1" fmla="*/ 201083 h 201095"/>
              <a:gd name="connsiteX2" fmla="*/ 1037167 w 1037167"/>
              <a:gd name="connsiteY2" fmla="*/ 10583 h 201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37167" h="201095">
                <a:moveTo>
                  <a:pt x="0" y="0"/>
                </a:moveTo>
                <a:cubicBezTo>
                  <a:pt x="178153" y="99659"/>
                  <a:pt x="356306" y="199319"/>
                  <a:pt x="529167" y="201083"/>
                </a:cubicBezTo>
                <a:cubicBezTo>
                  <a:pt x="702028" y="202847"/>
                  <a:pt x="1037167" y="10583"/>
                  <a:pt x="1037167" y="10583"/>
                </a:cubicBezTo>
              </a:path>
            </a:pathLst>
          </a:custGeom>
          <a:ln>
            <a:solidFill>
              <a:srgbClr val="FF0000"/>
            </a:solidFill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</a:endParaRPr>
          </a:p>
        </p:txBody>
      </p:sp>
      <p:cxnSp>
        <p:nvCxnSpPr>
          <p:cNvPr id="66" name="Straight Connector 65"/>
          <p:cNvCxnSpPr/>
          <p:nvPr/>
        </p:nvCxnSpPr>
        <p:spPr>
          <a:xfrm>
            <a:off x="7422959" y="1083142"/>
            <a:ext cx="639207" cy="0"/>
          </a:xfrm>
          <a:prstGeom prst="line">
            <a:avLst/>
          </a:prstGeom>
          <a:ln>
            <a:solidFill>
              <a:srgbClr val="FF0000"/>
            </a:solidFill>
            <a:prstDash val="dash"/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8074882" y="842032"/>
            <a:ext cx="638647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entury Gothic"/>
                <a:cs typeface="Century Gothic"/>
              </a:rPr>
              <a:t>[</a:t>
            </a:r>
            <a:r>
              <a:rPr lang="en-US" b="1" dirty="0" err="1" smtClean="0">
                <a:latin typeface="Century Gothic"/>
                <a:cs typeface="Century Gothic"/>
              </a:rPr>
              <a:t>flk</a:t>
            </a:r>
            <a:r>
              <a:rPr lang="en-US" b="1" dirty="0" smtClean="0">
                <a:latin typeface="Century Gothic"/>
                <a:cs typeface="Century Gothic"/>
              </a:rPr>
              <a:t>]</a:t>
            </a:r>
            <a:endParaRPr lang="en-US" b="1" dirty="0">
              <a:latin typeface="Century Gothic"/>
              <a:cs typeface="Century Gothic"/>
            </a:endParaRPr>
          </a:p>
        </p:txBody>
      </p:sp>
      <p:sp>
        <p:nvSpPr>
          <p:cNvPr id="87" name="Freeform 86"/>
          <p:cNvSpPr/>
          <p:nvPr/>
        </p:nvSpPr>
        <p:spPr>
          <a:xfrm rot="17441537">
            <a:off x="2319742" y="2839287"/>
            <a:ext cx="2061598" cy="256637"/>
          </a:xfrm>
          <a:custGeom>
            <a:avLst/>
            <a:gdLst>
              <a:gd name="connsiteX0" fmla="*/ 0 w 1037167"/>
              <a:gd name="connsiteY0" fmla="*/ 0 h 201095"/>
              <a:gd name="connsiteX1" fmla="*/ 529167 w 1037167"/>
              <a:gd name="connsiteY1" fmla="*/ 201083 h 201095"/>
              <a:gd name="connsiteX2" fmla="*/ 1037167 w 1037167"/>
              <a:gd name="connsiteY2" fmla="*/ 10583 h 201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37167" h="201095">
                <a:moveTo>
                  <a:pt x="0" y="0"/>
                </a:moveTo>
                <a:cubicBezTo>
                  <a:pt x="178153" y="99659"/>
                  <a:pt x="356306" y="199319"/>
                  <a:pt x="529167" y="201083"/>
                </a:cubicBezTo>
                <a:cubicBezTo>
                  <a:pt x="702028" y="202847"/>
                  <a:pt x="1037167" y="10583"/>
                  <a:pt x="1037167" y="10583"/>
                </a:cubicBezTo>
              </a:path>
            </a:pathLst>
          </a:custGeom>
          <a:ln>
            <a:solidFill>
              <a:srgbClr val="FF0000"/>
            </a:solidFill>
            <a:prstDash val="dash"/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554789" y="2521615"/>
            <a:ext cx="16086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0000"/>
                </a:solidFill>
                <a:latin typeface="Century Gothic"/>
                <a:cs typeface="Century Gothic"/>
              </a:rPr>
              <a:t>Negative Triangle</a:t>
            </a:r>
            <a:endParaRPr lang="en-US" sz="2000" dirty="0">
              <a:solidFill>
                <a:srgbClr val="000000"/>
              </a:solidFill>
              <a:latin typeface="Century Gothic"/>
              <a:cs typeface="Century Gothic"/>
            </a:endParaRPr>
          </a:p>
        </p:txBody>
      </p:sp>
      <p:sp>
        <p:nvSpPr>
          <p:cNvPr id="24" name="Content Placeholder 2"/>
          <p:cNvSpPr txBox="1">
            <a:spLocks/>
          </p:cNvSpPr>
          <p:nvPr/>
        </p:nvSpPr>
        <p:spPr bwMode="auto">
          <a:xfrm>
            <a:off x="317300" y="4964557"/>
            <a:ext cx="5016699" cy="1476615"/>
          </a:xfrm>
          <a:prstGeom prst="rect">
            <a:avLst/>
          </a:prstGeom>
          <a:noFill/>
          <a:ln w="28575" cmpd="sng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000" b="1" dirty="0" err="1" smtClean="0">
                <a:solidFill>
                  <a:srgbClr val="FF0000"/>
                </a:solidFill>
                <a:latin typeface="Century Gothic" charset="0"/>
              </a:rPr>
              <a:t>Def</a:t>
            </a:r>
            <a:r>
              <a:rPr lang="en-US" sz="2000" b="1" dirty="0" smtClean="0">
                <a:solidFill>
                  <a:srgbClr val="FF0000"/>
                </a:solidFill>
                <a:latin typeface="Century Gothic" charset="0"/>
              </a:rPr>
              <a:t>:</a:t>
            </a:r>
            <a:r>
              <a:rPr lang="en-US" sz="2000" dirty="0" smtClean="0">
                <a:solidFill>
                  <a:srgbClr val="7F7F7F"/>
                </a:solidFill>
                <a:latin typeface="Century Gothic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the </a:t>
            </a:r>
            <a:r>
              <a:rPr lang="en-US" sz="2000" b="1" dirty="0">
                <a:solidFill>
                  <a:srgbClr val="FF0000"/>
                </a:solidFill>
                <a:latin typeface="Century Gothic" charset="0"/>
              </a:rPr>
              <a:t>Negative Triangle</a:t>
            </a:r>
            <a:r>
              <a:rPr lang="en-US" sz="2000" dirty="0">
                <a:solidFill>
                  <a:srgbClr val="000000"/>
                </a:solidFill>
                <a:latin typeface="Century Gothic" charset="0"/>
              </a:rPr>
              <a:t> problem is to determine whether </a:t>
            </a: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an undirected graph G with edge weights in {-M,...,M}contains </a:t>
            </a:r>
            <a:r>
              <a:rPr lang="en-US" sz="2000" dirty="0">
                <a:solidFill>
                  <a:srgbClr val="000000"/>
                </a:solidFill>
                <a:latin typeface="Century Gothic" charset="0"/>
              </a:rPr>
              <a:t>a triangle of </a:t>
            </a:r>
            <a:r>
              <a:rPr lang="en-US" sz="2000" b="1" dirty="0">
                <a:solidFill>
                  <a:srgbClr val="000000"/>
                </a:solidFill>
                <a:latin typeface="Century Gothic" charset="0"/>
              </a:rPr>
              <a:t>negative </a:t>
            </a:r>
            <a:r>
              <a:rPr lang="en-US" sz="2000" b="1" dirty="0" smtClean="0">
                <a:solidFill>
                  <a:srgbClr val="000000"/>
                </a:solidFill>
                <a:latin typeface="Century Gothic" charset="0"/>
              </a:rPr>
              <a:t>weight</a:t>
            </a:r>
            <a:endParaRPr lang="en-US" sz="2000" b="1" dirty="0">
              <a:solidFill>
                <a:srgbClr val="000000"/>
              </a:solidFill>
              <a:latin typeface="Century Gothic" charset="0"/>
            </a:endParaRPr>
          </a:p>
        </p:txBody>
      </p:sp>
      <p:cxnSp>
        <p:nvCxnSpPr>
          <p:cNvPr id="25" name="Straight Connector 24"/>
          <p:cNvCxnSpPr>
            <a:stCxn id="37" idx="6"/>
          </p:cNvCxnSpPr>
          <p:nvPr/>
        </p:nvCxnSpPr>
        <p:spPr>
          <a:xfrm flipV="1">
            <a:off x="6431572" y="6441172"/>
            <a:ext cx="1854047" cy="1882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7159143" y="6469953"/>
            <a:ext cx="31394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entury Gothic"/>
                <a:cs typeface="Century Gothic"/>
              </a:rPr>
              <a:t>2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7131281" y="4369877"/>
            <a:ext cx="375722" cy="379278"/>
            <a:chOff x="6615325" y="4795765"/>
            <a:chExt cx="375722" cy="379278"/>
          </a:xfrm>
        </p:grpSpPr>
        <p:sp>
          <p:nvSpPr>
            <p:cNvPr id="28" name="Oval 27"/>
            <p:cNvSpPr/>
            <p:nvPr/>
          </p:nvSpPr>
          <p:spPr>
            <a:xfrm>
              <a:off x="6615325" y="4801813"/>
              <a:ext cx="375722" cy="373230"/>
            </a:xfrm>
            <a:prstGeom prst="ellipse">
              <a:avLst/>
            </a:prstGeom>
            <a:noFill/>
            <a:ln w="28575" cmpd="sng">
              <a:solidFill>
                <a:srgbClr val="7097D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639078" y="4795765"/>
              <a:ext cx="3139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entury Gothic"/>
                  <a:cs typeface="Century Gothic"/>
                </a:rPr>
                <a:t>3</a:t>
              </a: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7127529" y="5347420"/>
            <a:ext cx="375722" cy="397019"/>
            <a:chOff x="6615325" y="4778024"/>
            <a:chExt cx="375722" cy="397019"/>
          </a:xfrm>
        </p:grpSpPr>
        <p:sp>
          <p:nvSpPr>
            <p:cNvPr id="32" name="Oval 31"/>
            <p:cNvSpPr/>
            <p:nvPr/>
          </p:nvSpPr>
          <p:spPr>
            <a:xfrm>
              <a:off x="6615325" y="4801813"/>
              <a:ext cx="375722" cy="373230"/>
            </a:xfrm>
            <a:prstGeom prst="ellipse">
              <a:avLst/>
            </a:prstGeom>
            <a:noFill/>
            <a:ln w="28575" cmpd="sng">
              <a:solidFill>
                <a:srgbClr val="7097D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646379" y="4778024"/>
              <a:ext cx="31259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Century Gothic"/>
                  <a:cs typeface="Century Gothic"/>
                </a:rPr>
                <a:t>0</a:t>
              </a:r>
              <a:endParaRPr lang="en-US" dirty="0">
                <a:latin typeface="Century Gothic"/>
                <a:cs typeface="Century Gothic"/>
              </a:endParaRPr>
            </a:p>
          </p:txBody>
        </p:sp>
      </p:grpSp>
      <p:sp>
        <p:nvSpPr>
          <p:cNvPr id="37" name="Oval 36"/>
          <p:cNvSpPr/>
          <p:nvPr/>
        </p:nvSpPr>
        <p:spPr>
          <a:xfrm>
            <a:off x="6055850" y="6256439"/>
            <a:ext cx="375722" cy="373230"/>
          </a:xfrm>
          <a:prstGeom prst="ellipse">
            <a:avLst/>
          </a:prstGeom>
          <a:noFill/>
          <a:ln w="28575" cmpd="sng">
            <a:solidFill>
              <a:srgbClr val="7097D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38" name="Group 37"/>
          <p:cNvGrpSpPr/>
          <p:nvPr/>
        </p:nvGrpSpPr>
        <p:grpSpPr>
          <a:xfrm>
            <a:off x="8285619" y="6223914"/>
            <a:ext cx="375722" cy="403872"/>
            <a:chOff x="6615325" y="4771171"/>
            <a:chExt cx="375722" cy="403872"/>
          </a:xfrm>
        </p:grpSpPr>
        <p:sp>
          <p:nvSpPr>
            <p:cNvPr id="39" name="Oval 38"/>
            <p:cNvSpPr/>
            <p:nvPr/>
          </p:nvSpPr>
          <p:spPr>
            <a:xfrm>
              <a:off x="6615325" y="4801813"/>
              <a:ext cx="375722" cy="373230"/>
            </a:xfrm>
            <a:prstGeom prst="ellipse">
              <a:avLst/>
            </a:prstGeom>
            <a:noFill/>
            <a:ln w="28575" cmpd="sng">
              <a:solidFill>
                <a:srgbClr val="7097D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6643917" y="4771171"/>
              <a:ext cx="3139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entury Gothic"/>
                  <a:cs typeface="Century Gothic"/>
                </a:rPr>
                <a:t>2</a:t>
              </a:r>
            </a:p>
          </p:txBody>
        </p:sp>
      </p:grpSp>
      <p:cxnSp>
        <p:nvCxnSpPr>
          <p:cNvPr id="41" name="Straight Connector 40"/>
          <p:cNvCxnSpPr>
            <a:stCxn id="37" idx="7"/>
            <a:endCxn id="32" idx="3"/>
          </p:cNvCxnSpPr>
          <p:nvPr/>
        </p:nvCxnSpPr>
        <p:spPr>
          <a:xfrm flipV="1">
            <a:off x="6376549" y="5689781"/>
            <a:ext cx="806003" cy="621316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6690495" y="5891191"/>
            <a:ext cx="410877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entury Gothic"/>
                <a:cs typeface="Century Gothic"/>
              </a:rPr>
              <a:t>-8</a:t>
            </a:r>
            <a:endParaRPr lang="en-US" b="1" dirty="0">
              <a:latin typeface="Century Gothic"/>
              <a:cs typeface="Century Gothic"/>
            </a:endParaRPr>
          </a:p>
        </p:txBody>
      </p:sp>
      <p:cxnSp>
        <p:nvCxnSpPr>
          <p:cNvPr id="43" name="Straight Connector 42"/>
          <p:cNvCxnSpPr>
            <a:stCxn id="32" idx="5"/>
            <a:endCxn id="39" idx="1"/>
          </p:cNvCxnSpPr>
          <p:nvPr/>
        </p:nvCxnSpPr>
        <p:spPr>
          <a:xfrm>
            <a:off x="7448228" y="5689781"/>
            <a:ext cx="892414" cy="619433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7748220" y="5639675"/>
            <a:ext cx="31394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entury Gothic"/>
                <a:cs typeface="Century Gothic"/>
              </a:rPr>
              <a:t>4</a:t>
            </a:r>
            <a:endParaRPr lang="en-US" b="1" dirty="0">
              <a:latin typeface="Century Gothic"/>
              <a:cs typeface="Century Gothic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263513" y="4850252"/>
            <a:ext cx="31394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entury Gothic"/>
                <a:cs typeface="Century Gothic"/>
              </a:rPr>
              <a:t>6</a:t>
            </a:r>
          </a:p>
        </p:txBody>
      </p:sp>
      <p:cxnSp>
        <p:nvCxnSpPr>
          <p:cNvPr id="46" name="Straight Connector 45"/>
          <p:cNvCxnSpPr>
            <a:stCxn id="32" idx="0"/>
            <a:endCxn id="28" idx="4"/>
          </p:cNvCxnSpPr>
          <p:nvPr/>
        </p:nvCxnSpPr>
        <p:spPr>
          <a:xfrm flipV="1">
            <a:off x="7315390" y="4749155"/>
            <a:ext cx="3752" cy="622054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28" idx="3"/>
            <a:endCxn id="37" idx="0"/>
          </p:cNvCxnSpPr>
          <p:nvPr/>
        </p:nvCxnSpPr>
        <p:spPr>
          <a:xfrm flipH="1">
            <a:off x="6243711" y="4694497"/>
            <a:ext cx="942593" cy="1561942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6376549" y="5146223"/>
            <a:ext cx="31394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entury Gothic"/>
                <a:cs typeface="Century Gothic"/>
              </a:rPr>
              <a:t>4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6093144" y="6244544"/>
            <a:ext cx="3125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entury Gothic"/>
                <a:cs typeface="Century Gothic"/>
              </a:rPr>
              <a:t>1</a:t>
            </a:r>
          </a:p>
        </p:txBody>
      </p:sp>
      <p:cxnSp>
        <p:nvCxnSpPr>
          <p:cNvPr id="50" name="Straight Connector 49"/>
          <p:cNvCxnSpPr/>
          <p:nvPr/>
        </p:nvCxnSpPr>
        <p:spPr>
          <a:xfrm flipV="1">
            <a:off x="6431572" y="6449740"/>
            <a:ext cx="1854047" cy="1882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V="1">
            <a:off x="6376549" y="5698349"/>
            <a:ext cx="806003" cy="621316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7448228" y="5698349"/>
            <a:ext cx="892414" cy="619433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4911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 animBg="1"/>
      <p:bldP spid="81" grpId="0" animBg="1"/>
      <p:bldP spid="83" grpId="0" animBg="1"/>
      <p:bldP spid="84" grpId="0"/>
      <p:bldP spid="65" grpId="0" animBg="1"/>
      <p:bldP spid="87" grpId="0" animBg="1"/>
      <p:bldP spid="34" grpId="0"/>
      <p:bldP spid="24" grpId="0" animBg="1"/>
      <p:bldP spid="26" grpId="0"/>
      <p:bldP spid="37" grpId="0" animBg="1"/>
      <p:bldP spid="42" grpId="0"/>
      <p:bldP spid="44" grpId="0"/>
      <p:bldP spid="45" grpId="0"/>
      <p:bldP spid="48" grpId="0"/>
      <p:bldP spid="4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TextBox 193"/>
          <p:cNvSpPr txBox="1"/>
          <p:nvPr/>
        </p:nvSpPr>
        <p:spPr>
          <a:xfrm>
            <a:off x="6285247" y="6001032"/>
            <a:ext cx="342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entury Gothic"/>
                <a:cs typeface="Century Gothic"/>
              </a:rPr>
              <a:t>b</a:t>
            </a:r>
            <a:endParaRPr lang="en-US" baseline="-25000" dirty="0">
              <a:latin typeface="Century Gothic"/>
              <a:cs typeface="Century Gothic"/>
            </a:endParaRPr>
          </a:p>
        </p:txBody>
      </p:sp>
      <p:sp>
        <p:nvSpPr>
          <p:cNvPr id="193" name="Oval 192"/>
          <p:cNvSpPr/>
          <p:nvPr/>
        </p:nvSpPr>
        <p:spPr>
          <a:xfrm>
            <a:off x="6251648" y="6020218"/>
            <a:ext cx="375722" cy="373230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4366539" y="3150291"/>
            <a:ext cx="3473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entury Gothic"/>
                <a:cs typeface="Century Gothic"/>
              </a:rPr>
              <a:t>1</a:t>
            </a:r>
            <a:r>
              <a:rPr lang="en-US" baseline="-25000" dirty="0" smtClean="0">
                <a:latin typeface="Century Gothic"/>
                <a:cs typeface="Century Gothic"/>
              </a:rPr>
              <a:t>I</a:t>
            </a:r>
            <a:endParaRPr lang="en-US" baseline="-25000" dirty="0">
              <a:latin typeface="Century Gothic"/>
              <a:cs typeface="Century Gothic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5651343" y="2341724"/>
            <a:ext cx="3867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entury Gothic"/>
                <a:cs typeface="Century Gothic"/>
              </a:rPr>
              <a:t>0</a:t>
            </a:r>
            <a:r>
              <a:rPr lang="en-US" baseline="-25000" dirty="0" smtClean="0">
                <a:latin typeface="Century Gothic"/>
                <a:cs typeface="Century Gothic"/>
              </a:rPr>
              <a:t>J</a:t>
            </a:r>
            <a:endParaRPr lang="en-US" baseline="-25000" dirty="0">
              <a:latin typeface="Century Gothic"/>
              <a:cs typeface="Century Gothic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4360774" y="4957924"/>
            <a:ext cx="3473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entury Gothic"/>
                <a:cs typeface="Century Gothic"/>
              </a:rPr>
              <a:t>3</a:t>
            </a:r>
            <a:r>
              <a:rPr lang="en-US" baseline="-25000" dirty="0" smtClean="0">
                <a:latin typeface="Century Gothic"/>
                <a:cs typeface="Century Gothic"/>
              </a:rPr>
              <a:t>I</a:t>
            </a:r>
            <a:endParaRPr lang="en-US" baseline="-25000" dirty="0">
              <a:latin typeface="Century Gothic"/>
              <a:cs typeface="Century Gothic"/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4750926" y="4914979"/>
            <a:ext cx="285217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entury Gothic"/>
                <a:cs typeface="Century Gothic"/>
              </a:rPr>
              <a:t>4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366539" y="2341724"/>
            <a:ext cx="3473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entury Gothic"/>
                <a:cs typeface="Century Gothic"/>
              </a:rPr>
              <a:t>0</a:t>
            </a:r>
            <a:r>
              <a:rPr lang="en-US" baseline="-25000" dirty="0" smtClean="0">
                <a:latin typeface="Century Gothic"/>
                <a:cs typeface="Century Gothic"/>
              </a:rPr>
              <a:t>I</a:t>
            </a:r>
            <a:endParaRPr lang="en-US" baseline="-25000" dirty="0">
              <a:latin typeface="Century Gothic"/>
              <a:cs typeface="Century Gothic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5651343" y="4054108"/>
            <a:ext cx="3867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entury Gothic"/>
                <a:cs typeface="Century Gothic"/>
              </a:rPr>
              <a:t>2</a:t>
            </a:r>
            <a:r>
              <a:rPr lang="en-US" baseline="-25000" dirty="0">
                <a:latin typeface="Century Gothic"/>
                <a:cs typeface="Century Gothic"/>
              </a:rPr>
              <a:t>J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5651343" y="3150291"/>
            <a:ext cx="3867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entury Gothic"/>
                <a:cs typeface="Century Gothic"/>
              </a:rPr>
              <a:t>1</a:t>
            </a:r>
            <a:r>
              <a:rPr lang="en-US" baseline="-25000" dirty="0">
                <a:latin typeface="Century Gothic"/>
                <a:cs typeface="Century Gothic"/>
              </a:rPr>
              <a:t>J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5656161" y="4957924"/>
            <a:ext cx="3867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entury Gothic"/>
                <a:cs typeface="Century Gothic"/>
              </a:rPr>
              <a:t>3</a:t>
            </a:r>
            <a:r>
              <a:rPr lang="en-US" baseline="-25000" dirty="0">
                <a:latin typeface="Century Gothic"/>
                <a:cs typeface="Century Gothic"/>
              </a:rPr>
              <a:t>J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4366539" y="4054108"/>
            <a:ext cx="3473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entury Gothic"/>
                <a:cs typeface="Century Gothic"/>
              </a:rPr>
              <a:t>2</a:t>
            </a:r>
            <a:r>
              <a:rPr lang="en-US" baseline="-25000" dirty="0" smtClean="0">
                <a:latin typeface="Century Gothic"/>
                <a:cs typeface="Century Gothic"/>
              </a:rPr>
              <a:t>I</a:t>
            </a:r>
            <a:endParaRPr lang="en-US" baseline="-25000" dirty="0">
              <a:latin typeface="Century Gothic"/>
              <a:cs typeface="Century Gothic"/>
            </a:endParaRPr>
          </a:p>
        </p:txBody>
      </p:sp>
      <p:sp>
        <p:nvSpPr>
          <p:cNvPr id="45" name="Oval 44"/>
          <p:cNvSpPr/>
          <p:nvPr/>
        </p:nvSpPr>
        <p:spPr>
          <a:xfrm>
            <a:off x="4335485" y="2366474"/>
            <a:ext cx="375722" cy="373230"/>
          </a:xfrm>
          <a:prstGeom prst="ellipse">
            <a:avLst/>
          </a:prstGeom>
          <a:noFill/>
          <a:ln w="28575" cmpd="sng">
            <a:solidFill>
              <a:srgbClr val="7097D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8" name="Oval 47"/>
          <p:cNvSpPr/>
          <p:nvPr/>
        </p:nvSpPr>
        <p:spPr>
          <a:xfrm>
            <a:off x="4335485" y="3175041"/>
            <a:ext cx="375722" cy="373230"/>
          </a:xfrm>
          <a:prstGeom prst="ellipse">
            <a:avLst/>
          </a:prstGeom>
          <a:noFill/>
          <a:ln w="28575" cmpd="sng">
            <a:solidFill>
              <a:srgbClr val="7097D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4" name="Oval 53"/>
          <p:cNvSpPr/>
          <p:nvPr/>
        </p:nvSpPr>
        <p:spPr>
          <a:xfrm>
            <a:off x="4329720" y="4982674"/>
            <a:ext cx="375722" cy="373230"/>
          </a:xfrm>
          <a:prstGeom prst="ellipse">
            <a:avLst/>
          </a:prstGeom>
          <a:noFill/>
          <a:ln w="28575" cmpd="sng">
            <a:solidFill>
              <a:srgbClr val="7097D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7" name="Oval 56"/>
          <p:cNvSpPr/>
          <p:nvPr/>
        </p:nvSpPr>
        <p:spPr>
          <a:xfrm>
            <a:off x="5662621" y="2366474"/>
            <a:ext cx="375722" cy="373230"/>
          </a:xfrm>
          <a:prstGeom prst="ellipse">
            <a:avLst/>
          </a:prstGeom>
          <a:noFill/>
          <a:ln w="28575" cmpd="sng">
            <a:solidFill>
              <a:srgbClr val="7097D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0" name="Oval 59"/>
          <p:cNvSpPr/>
          <p:nvPr/>
        </p:nvSpPr>
        <p:spPr>
          <a:xfrm>
            <a:off x="5662621" y="3175041"/>
            <a:ext cx="375722" cy="373230"/>
          </a:xfrm>
          <a:prstGeom prst="ellipse">
            <a:avLst/>
          </a:prstGeom>
          <a:noFill/>
          <a:ln w="28575" cmpd="sng">
            <a:solidFill>
              <a:srgbClr val="7097D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3" name="Oval 62"/>
          <p:cNvSpPr/>
          <p:nvPr/>
        </p:nvSpPr>
        <p:spPr>
          <a:xfrm>
            <a:off x="5662621" y="4078858"/>
            <a:ext cx="375722" cy="373230"/>
          </a:xfrm>
          <a:prstGeom prst="ellipse">
            <a:avLst/>
          </a:prstGeom>
          <a:noFill/>
          <a:ln w="28575" cmpd="sng">
            <a:solidFill>
              <a:srgbClr val="7097D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6" name="Oval 65"/>
          <p:cNvSpPr/>
          <p:nvPr/>
        </p:nvSpPr>
        <p:spPr>
          <a:xfrm>
            <a:off x="5656856" y="4982674"/>
            <a:ext cx="375722" cy="373230"/>
          </a:xfrm>
          <a:prstGeom prst="ellipse">
            <a:avLst/>
          </a:prstGeom>
          <a:noFill/>
          <a:ln w="28575" cmpd="sng">
            <a:solidFill>
              <a:srgbClr val="7097D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1" name="Oval 50"/>
          <p:cNvSpPr/>
          <p:nvPr/>
        </p:nvSpPr>
        <p:spPr>
          <a:xfrm>
            <a:off x="4335485" y="4078858"/>
            <a:ext cx="375722" cy="373230"/>
          </a:xfrm>
          <a:prstGeom prst="ellipse">
            <a:avLst/>
          </a:prstGeom>
          <a:noFill/>
          <a:ln w="28575" cmpd="sng">
            <a:solidFill>
              <a:srgbClr val="7097D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92" name="Straight Connector 91"/>
          <p:cNvCxnSpPr>
            <a:stCxn id="45" idx="7"/>
            <a:endCxn id="60" idx="1"/>
          </p:cNvCxnSpPr>
          <p:nvPr/>
        </p:nvCxnSpPr>
        <p:spPr>
          <a:xfrm>
            <a:off x="4656184" y="2421132"/>
            <a:ext cx="1061460" cy="808567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5" name="TextBox 94"/>
          <p:cNvSpPr txBox="1"/>
          <p:nvPr/>
        </p:nvSpPr>
        <p:spPr>
          <a:xfrm>
            <a:off x="4682593" y="2273756"/>
            <a:ext cx="360608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Century Gothic"/>
                <a:cs typeface="Century Gothic"/>
              </a:rPr>
              <a:t>-8</a:t>
            </a:r>
            <a:endParaRPr lang="en-US" sz="1400" b="1" dirty="0">
              <a:latin typeface="Century Gothic"/>
              <a:cs typeface="Century Gothic"/>
            </a:endParaRPr>
          </a:p>
        </p:txBody>
      </p:sp>
      <p:cxnSp>
        <p:nvCxnSpPr>
          <p:cNvPr id="96" name="Straight Connector 95"/>
          <p:cNvCxnSpPr>
            <a:stCxn id="45" idx="6"/>
            <a:endCxn id="63" idx="1"/>
          </p:cNvCxnSpPr>
          <p:nvPr/>
        </p:nvCxnSpPr>
        <p:spPr>
          <a:xfrm>
            <a:off x="4711207" y="2553089"/>
            <a:ext cx="1006437" cy="1580427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>
            <a:stCxn id="45" idx="5"/>
            <a:endCxn id="66" idx="1"/>
          </p:cNvCxnSpPr>
          <p:nvPr/>
        </p:nvCxnSpPr>
        <p:spPr>
          <a:xfrm>
            <a:off x="4656184" y="2685046"/>
            <a:ext cx="1055695" cy="2352286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>
            <a:stCxn id="48" idx="7"/>
            <a:endCxn id="57" idx="1"/>
          </p:cNvCxnSpPr>
          <p:nvPr/>
        </p:nvCxnSpPr>
        <p:spPr>
          <a:xfrm flipV="1">
            <a:off x="4656184" y="2421132"/>
            <a:ext cx="1061460" cy="808567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6" name="TextBox 105"/>
          <p:cNvSpPr txBox="1"/>
          <p:nvPr/>
        </p:nvSpPr>
        <p:spPr>
          <a:xfrm>
            <a:off x="5296185" y="2244354"/>
            <a:ext cx="360608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Century Gothic"/>
                <a:cs typeface="Century Gothic"/>
              </a:rPr>
              <a:t>-8</a:t>
            </a:r>
            <a:endParaRPr lang="en-US" sz="1400" b="1" dirty="0">
              <a:latin typeface="Century Gothic"/>
              <a:cs typeface="Century Gothic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5555933" y="3746875"/>
            <a:ext cx="285217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entury Gothic"/>
                <a:cs typeface="Century Gothic"/>
              </a:rPr>
              <a:t>4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5553638" y="4611076"/>
            <a:ext cx="285217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entury Gothic"/>
                <a:cs typeface="Century Gothic"/>
              </a:rPr>
              <a:t>6</a:t>
            </a:r>
          </a:p>
        </p:txBody>
      </p:sp>
      <p:cxnSp>
        <p:nvCxnSpPr>
          <p:cNvPr id="109" name="Straight Connector 108"/>
          <p:cNvCxnSpPr>
            <a:stCxn id="49" idx="3"/>
            <a:endCxn id="64" idx="1"/>
          </p:cNvCxnSpPr>
          <p:nvPr/>
        </p:nvCxnSpPr>
        <p:spPr>
          <a:xfrm>
            <a:off x="4713922" y="3334957"/>
            <a:ext cx="937421" cy="903817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2" name="TextBox 111"/>
          <p:cNvSpPr txBox="1"/>
          <p:nvPr/>
        </p:nvSpPr>
        <p:spPr>
          <a:xfrm>
            <a:off x="5408735" y="4153279"/>
            <a:ext cx="285217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Century Gothic"/>
                <a:cs typeface="Century Gothic"/>
              </a:rPr>
              <a:t>2</a:t>
            </a:r>
            <a:endParaRPr lang="en-US" sz="1400" b="1" dirty="0">
              <a:latin typeface="Century Gothic"/>
              <a:cs typeface="Century Gothic"/>
            </a:endParaRPr>
          </a:p>
        </p:txBody>
      </p:sp>
      <p:cxnSp>
        <p:nvCxnSpPr>
          <p:cNvPr id="114" name="Straight Connector 113"/>
          <p:cNvCxnSpPr>
            <a:stCxn id="48" idx="5"/>
            <a:endCxn id="66" idx="2"/>
          </p:cNvCxnSpPr>
          <p:nvPr/>
        </p:nvCxnSpPr>
        <p:spPr>
          <a:xfrm>
            <a:off x="4656184" y="3493613"/>
            <a:ext cx="1000672" cy="1675676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7" name="TextBox 116"/>
          <p:cNvSpPr txBox="1"/>
          <p:nvPr/>
        </p:nvSpPr>
        <p:spPr>
          <a:xfrm flipH="1">
            <a:off x="5306155" y="4813023"/>
            <a:ext cx="342894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Century Gothic"/>
                <a:cs typeface="Century Gothic"/>
              </a:rPr>
              <a:t>4</a:t>
            </a:r>
            <a:endParaRPr lang="en-US" sz="1400" b="1" dirty="0">
              <a:latin typeface="Century Gothic"/>
              <a:cs typeface="Century Gothic"/>
            </a:endParaRPr>
          </a:p>
        </p:txBody>
      </p:sp>
      <p:cxnSp>
        <p:nvCxnSpPr>
          <p:cNvPr id="118" name="Straight Connector 117"/>
          <p:cNvCxnSpPr>
            <a:stCxn id="52" idx="3"/>
            <a:endCxn id="60" idx="2"/>
          </p:cNvCxnSpPr>
          <p:nvPr/>
        </p:nvCxnSpPr>
        <p:spPr>
          <a:xfrm flipV="1">
            <a:off x="4713922" y="3361656"/>
            <a:ext cx="948699" cy="877118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TextBox 120"/>
          <p:cNvSpPr txBox="1"/>
          <p:nvPr/>
        </p:nvSpPr>
        <p:spPr>
          <a:xfrm>
            <a:off x="4688165" y="4097628"/>
            <a:ext cx="285217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Century Gothic"/>
                <a:cs typeface="Century Gothic"/>
              </a:rPr>
              <a:t>2</a:t>
            </a:r>
            <a:endParaRPr lang="en-US" sz="1400" b="1" dirty="0">
              <a:latin typeface="Century Gothic"/>
              <a:cs typeface="Century Gothic"/>
            </a:endParaRPr>
          </a:p>
        </p:txBody>
      </p:sp>
      <p:cxnSp>
        <p:nvCxnSpPr>
          <p:cNvPr id="122" name="Straight Connector 121"/>
          <p:cNvCxnSpPr>
            <a:stCxn id="51" idx="7"/>
            <a:endCxn id="58" idx="1"/>
          </p:cNvCxnSpPr>
          <p:nvPr/>
        </p:nvCxnSpPr>
        <p:spPr>
          <a:xfrm flipV="1">
            <a:off x="4656184" y="2526390"/>
            <a:ext cx="995159" cy="1607126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>
            <a:stCxn id="54" idx="6"/>
            <a:endCxn id="60" idx="3"/>
          </p:cNvCxnSpPr>
          <p:nvPr/>
        </p:nvCxnSpPr>
        <p:spPr>
          <a:xfrm flipV="1">
            <a:off x="4705442" y="3493613"/>
            <a:ext cx="1012202" cy="1675676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>
            <a:stCxn id="54" idx="7"/>
            <a:endCxn id="57" idx="3"/>
          </p:cNvCxnSpPr>
          <p:nvPr/>
        </p:nvCxnSpPr>
        <p:spPr>
          <a:xfrm flipV="1">
            <a:off x="4650419" y="2685046"/>
            <a:ext cx="1067225" cy="2352286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8358533" y="3150291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entury Gothic"/>
                <a:cs typeface="Century Gothic"/>
              </a:rPr>
              <a:t>1</a:t>
            </a:r>
            <a:r>
              <a:rPr lang="en-US" baseline="-25000" dirty="0">
                <a:latin typeface="Century Gothic"/>
                <a:cs typeface="Century Gothic"/>
              </a:rPr>
              <a:t>L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6967901" y="2341724"/>
            <a:ext cx="403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entury Gothic"/>
                <a:cs typeface="Century Gothic"/>
              </a:rPr>
              <a:t>0</a:t>
            </a:r>
            <a:r>
              <a:rPr lang="en-US" baseline="-25000" dirty="0" smtClean="0">
                <a:latin typeface="Century Gothic"/>
                <a:cs typeface="Century Gothic"/>
              </a:rPr>
              <a:t>K</a:t>
            </a:r>
            <a:endParaRPr lang="en-US" baseline="-25000" dirty="0">
              <a:latin typeface="Century Gothic"/>
              <a:cs typeface="Century Gothic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8345833" y="2341724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entury Gothic"/>
                <a:cs typeface="Century Gothic"/>
              </a:rPr>
              <a:t>0</a:t>
            </a:r>
            <a:r>
              <a:rPr lang="en-US" baseline="-25000" dirty="0">
                <a:latin typeface="Century Gothic"/>
                <a:cs typeface="Century Gothic"/>
              </a:rPr>
              <a:t>L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8311137" y="4957924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entury Gothic"/>
                <a:cs typeface="Century Gothic"/>
              </a:rPr>
              <a:t>3</a:t>
            </a:r>
            <a:r>
              <a:rPr lang="en-US" baseline="-25000" dirty="0">
                <a:latin typeface="Century Gothic"/>
                <a:cs typeface="Century Gothic"/>
              </a:rPr>
              <a:t>L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8335955" y="4054108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entury Gothic"/>
                <a:cs typeface="Century Gothic"/>
              </a:rPr>
              <a:t>2</a:t>
            </a:r>
            <a:r>
              <a:rPr lang="en-US" baseline="-25000" dirty="0">
                <a:latin typeface="Century Gothic"/>
                <a:cs typeface="Century Gothic"/>
              </a:rPr>
              <a:t>L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6962136" y="4957924"/>
            <a:ext cx="403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entury Gothic"/>
                <a:cs typeface="Century Gothic"/>
              </a:rPr>
              <a:t>3</a:t>
            </a:r>
            <a:r>
              <a:rPr lang="en-US" baseline="-25000" dirty="0">
                <a:latin typeface="Century Gothic"/>
                <a:cs typeface="Century Gothic"/>
              </a:rPr>
              <a:t>K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6986951" y="4054108"/>
            <a:ext cx="403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entury Gothic"/>
                <a:cs typeface="Century Gothic"/>
              </a:rPr>
              <a:t>2</a:t>
            </a:r>
            <a:r>
              <a:rPr lang="en-US" baseline="-25000" dirty="0">
                <a:latin typeface="Century Gothic"/>
                <a:cs typeface="Century Gothic"/>
              </a:rPr>
              <a:t>K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6965785" y="3150291"/>
            <a:ext cx="403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entury Gothic"/>
                <a:cs typeface="Century Gothic"/>
              </a:rPr>
              <a:t>1</a:t>
            </a:r>
            <a:r>
              <a:rPr lang="en-US" baseline="-25000" dirty="0">
                <a:latin typeface="Century Gothic"/>
                <a:cs typeface="Century Gothic"/>
              </a:rPr>
              <a:t>K</a:t>
            </a:r>
          </a:p>
        </p:txBody>
      </p:sp>
      <p:sp>
        <p:nvSpPr>
          <p:cNvPr id="69" name="Oval 68"/>
          <p:cNvSpPr/>
          <p:nvPr/>
        </p:nvSpPr>
        <p:spPr>
          <a:xfrm>
            <a:off x="6996113" y="2366474"/>
            <a:ext cx="375722" cy="373230"/>
          </a:xfrm>
          <a:prstGeom prst="ellipse">
            <a:avLst/>
          </a:prstGeom>
          <a:noFill/>
          <a:ln w="28575" cmpd="sng">
            <a:solidFill>
              <a:srgbClr val="7097D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2" name="Oval 71"/>
          <p:cNvSpPr/>
          <p:nvPr/>
        </p:nvSpPr>
        <p:spPr>
          <a:xfrm>
            <a:off x="6996113" y="3175041"/>
            <a:ext cx="375722" cy="373230"/>
          </a:xfrm>
          <a:prstGeom prst="ellipse">
            <a:avLst/>
          </a:prstGeom>
          <a:noFill/>
          <a:ln w="28575" cmpd="sng">
            <a:solidFill>
              <a:srgbClr val="7097D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         </a:t>
            </a:r>
            <a:endParaRPr lang="en-US" dirty="0"/>
          </a:p>
        </p:txBody>
      </p:sp>
      <p:sp>
        <p:nvSpPr>
          <p:cNvPr id="75" name="Oval 74"/>
          <p:cNvSpPr/>
          <p:nvPr/>
        </p:nvSpPr>
        <p:spPr>
          <a:xfrm>
            <a:off x="6996113" y="4078858"/>
            <a:ext cx="375722" cy="373230"/>
          </a:xfrm>
          <a:prstGeom prst="ellipse">
            <a:avLst/>
          </a:prstGeom>
          <a:noFill/>
          <a:ln w="28575" cmpd="sng">
            <a:solidFill>
              <a:srgbClr val="7097D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8" name="Oval 77"/>
          <p:cNvSpPr/>
          <p:nvPr/>
        </p:nvSpPr>
        <p:spPr>
          <a:xfrm>
            <a:off x="6990348" y="4982674"/>
            <a:ext cx="375722" cy="373230"/>
          </a:xfrm>
          <a:prstGeom prst="ellipse">
            <a:avLst/>
          </a:prstGeom>
          <a:noFill/>
          <a:ln w="28575" cmpd="sng">
            <a:solidFill>
              <a:srgbClr val="7097D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1" name="Oval 80"/>
          <p:cNvSpPr/>
          <p:nvPr/>
        </p:nvSpPr>
        <p:spPr>
          <a:xfrm>
            <a:off x="8342294" y="2366474"/>
            <a:ext cx="375722" cy="373230"/>
          </a:xfrm>
          <a:prstGeom prst="ellipse">
            <a:avLst/>
          </a:prstGeom>
          <a:noFill/>
          <a:ln w="28575" cmpd="sng">
            <a:solidFill>
              <a:srgbClr val="7097D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4" name="Oval 83"/>
          <p:cNvSpPr/>
          <p:nvPr/>
        </p:nvSpPr>
        <p:spPr>
          <a:xfrm>
            <a:off x="8350761" y="3175041"/>
            <a:ext cx="375722" cy="373230"/>
          </a:xfrm>
          <a:prstGeom prst="ellipse">
            <a:avLst/>
          </a:prstGeom>
          <a:noFill/>
          <a:ln w="28575" cmpd="sng">
            <a:solidFill>
              <a:srgbClr val="7097D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7" name="Oval 86"/>
          <p:cNvSpPr/>
          <p:nvPr/>
        </p:nvSpPr>
        <p:spPr>
          <a:xfrm>
            <a:off x="8325360" y="4078858"/>
            <a:ext cx="375722" cy="373230"/>
          </a:xfrm>
          <a:prstGeom prst="ellipse">
            <a:avLst/>
          </a:prstGeom>
          <a:noFill/>
          <a:ln w="28575" cmpd="sng">
            <a:solidFill>
              <a:srgbClr val="7097D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0" name="Oval 89"/>
          <p:cNvSpPr/>
          <p:nvPr/>
        </p:nvSpPr>
        <p:spPr>
          <a:xfrm>
            <a:off x="8319595" y="4982674"/>
            <a:ext cx="375722" cy="373230"/>
          </a:xfrm>
          <a:prstGeom prst="ellipse">
            <a:avLst/>
          </a:prstGeom>
          <a:noFill/>
          <a:ln w="28575" cmpd="sng">
            <a:solidFill>
              <a:srgbClr val="7097D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9" name="Title 1"/>
          <p:cNvSpPr>
            <a:spLocks noGrp="1"/>
          </p:cNvSpPr>
          <p:nvPr>
            <p:ph type="title"/>
          </p:nvPr>
        </p:nvSpPr>
        <p:spPr>
          <a:xfrm>
            <a:off x="0" y="8363"/>
            <a:ext cx="9144000" cy="71688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800" dirty="0" smtClean="0"/>
              <a:t>Negative </a:t>
            </a:r>
            <a:r>
              <a:rPr lang="en-US" sz="4800" dirty="0" err="1" smtClean="0"/>
              <a:t>Triangle</a:t>
            </a:r>
            <a:r>
              <a:rPr lang="en-US" sz="4800" dirty="0" err="1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sz="4800" dirty="0" err="1"/>
              <a:t>BC</a:t>
            </a:r>
            <a:endParaRPr lang="en-US" sz="4800" dirty="0">
              <a:ea typeface="+mj-ea"/>
              <a:cs typeface="+mj-cs"/>
            </a:endParaRPr>
          </a:p>
        </p:txBody>
      </p:sp>
      <p:cxnSp>
        <p:nvCxnSpPr>
          <p:cNvPr id="8" name="Straight Connector 7"/>
          <p:cNvCxnSpPr>
            <a:stCxn id="16" idx="6"/>
            <a:endCxn id="18" idx="2"/>
          </p:cNvCxnSpPr>
          <p:nvPr/>
        </p:nvCxnSpPr>
        <p:spPr>
          <a:xfrm>
            <a:off x="1583126" y="5588506"/>
            <a:ext cx="952221" cy="12227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914305" y="5526887"/>
            <a:ext cx="31394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entury Gothic"/>
                <a:cs typeface="Century Gothic"/>
              </a:rPr>
              <a:t>1</a:t>
            </a:r>
            <a:endParaRPr lang="en-US" b="1" dirty="0">
              <a:latin typeface="Century Gothic"/>
              <a:cs typeface="Century Gothic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1874897" y="4065662"/>
            <a:ext cx="375722" cy="379278"/>
            <a:chOff x="6615325" y="4795765"/>
            <a:chExt cx="375722" cy="379278"/>
          </a:xfrm>
        </p:grpSpPr>
        <p:sp>
          <p:nvSpPr>
            <p:cNvPr id="11" name="Oval 10"/>
            <p:cNvSpPr/>
            <p:nvPr/>
          </p:nvSpPr>
          <p:spPr>
            <a:xfrm>
              <a:off x="6615325" y="4801813"/>
              <a:ext cx="375722" cy="373230"/>
            </a:xfrm>
            <a:prstGeom prst="ellipse">
              <a:avLst/>
            </a:prstGeom>
            <a:noFill/>
            <a:ln w="28575" cmpd="sng">
              <a:solidFill>
                <a:srgbClr val="7097D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639078" y="4795765"/>
              <a:ext cx="3139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entury Gothic"/>
                  <a:cs typeface="Century Gothic"/>
                </a:rPr>
                <a:t>3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1871145" y="4819031"/>
            <a:ext cx="375722" cy="397980"/>
            <a:chOff x="6615325" y="4777063"/>
            <a:chExt cx="375722" cy="397980"/>
          </a:xfrm>
        </p:grpSpPr>
        <p:sp>
          <p:nvSpPr>
            <p:cNvPr id="14" name="Oval 13"/>
            <p:cNvSpPr/>
            <p:nvPr/>
          </p:nvSpPr>
          <p:spPr>
            <a:xfrm>
              <a:off x="6615325" y="4801813"/>
              <a:ext cx="375722" cy="373230"/>
            </a:xfrm>
            <a:prstGeom prst="ellipse">
              <a:avLst/>
            </a:prstGeom>
            <a:noFill/>
            <a:ln w="28575" cmpd="sng">
              <a:solidFill>
                <a:srgbClr val="7097D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646379" y="4777063"/>
              <a:ext cx="31259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Century Gothic"/>
                  <a:cs typeface="Century Gothic"/>
                </a:rPr>
                <a:t>0</a:t>
              </a:r>
              <a:endParaRPr lang="en-US" dirty="0">
                <a:latin typeface="Century Gothic"/>
                <a:cs typeface="Century Gothic"/>
              </a:endParaRPr>
            </a:p>
          </p:txBody>
        </p:sp>
      </p:grpSp>
      <p:sp>
        <p:nvSpPr>
          <p:cNvPr id="16" name="Oval 15"/>
          <p:cNvSpPr/>
          <p:nvPr/>
        </p:nvSpPr>
        <p:spPr>
          <a:xfrm>
            <a:off x="1207404" y="5401891"/>
            <a:ext cx="375722" cy="373230"/>
          </a:xfrm>
          <a:prstGeom prst="ellipse">
            <a:avLst/>
          </a:prstGeom>
          <a:noFill/>
          <a:ln w="28575" cmpd="sng">
            <a:solidFill>
              <a:srgbClr val="7097D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17" name="Group 16"/>
          <p:cNvGrpSpPr/>
          <p:nvPr/>
        </p:nvGrpSpPr>
        <p:grpSpPr>
          <a:xfrm>
            <a:off x="2535347" y="5383476"/>
            <a:ext cx="375722" cy="403872"/>
            <a:chOff x="6615325" y="4771171"/>
            <a:chExt cx="375722" cy="403872"/>
          </a:xfrm>
        </p:grpSpPr>
        <p:sp>
          <p:nvSpPr>
            <p:cNvPr id="18" name="Oval 17"/>
            <p:cNvSpPr/>
            <p:nvPr/>
          </p:nvSpPr>
          <p:spPr>
            <a:xfrm>
              <a:off x="6615325" y="4801813"/>
              <a:ext cx="375722" cy="373230"/>
            </a:xfrm>
            <a:prstGeom prst="ellipse">
              <a:avLst/>
            </a:prstGeom>
            <a:noFill/>
            <a:ln w="28575" cmpd="sng">
              <a:solidFill>
                <a:srgbClr val="7097D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643917" y="4771171"/>
              <a:ext cx="3139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entury Gothic"/>
                  <a:cs typeface="Century Gothic"/>
                </a:rPr>
                <a:t>2</a:t>
              </a:r>
            </a:p>
          </p:txBody>
        </p:sp>
      </p:grpSp>
      <p:cxnSp>
        <p:nvCxnSpPr>
          <p:cNvPr id="20" name="Straight Connector 19"/>
          <p:cNvCxnSpPr>
            <a:stCxn id="16" idx="7"/>
            <a:endCxn id="14" idx="3"/>
          </p:cNvCxnSpPr>
          <p:nvPr/>
        </p:nvCxnSpPr>
        <p:spPr>
          <a:xfrm flipV="1">
            <a:off x="1528103" y="5162353"/>
            <a:ext cx="398065" cy="294196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588051" y="5186732"/>
            <a:ext cx="410877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entury Gothic"/>
                <a:cs typeface="Century Gothic"/>
              </a:rPr>
              <a:t>-4</a:t>
            </a:r>
            <a:endParaRPr lang="en-US" b="1" dirty="0">
              <a:latin typeface="Century Gothic"/>
              <a:cs typeface="Century Gothic"/>
            </a:endParaRPr>
          </a:p>
        </p:txBody>
      </p:sp>
      <p:cxnSp>
        <p:nvCxnSpPr>
          <p:cNvPr id="24" name="Straight Connector 23"/>
          <p:cNvCxnSpPr>
            <a:stCxn id="14" idx="5"/>
            <a:endCxn id="18" idx="1"/>
          </p:cNvCxnSpPr>
          <p:nvPr/>
        </p:nvCxnSpPr>
        <p:spPr>
          <a:xfrm>
            <a:off x="2191844" y="5162353"/>
            <a:ext cx="398526" cy="306423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284017" y="4996792"/>
            <a:ext cx="31394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entury Gothic"/>
                <a:cs typeface="Century Gothic"/>
              </a:rPr>
              <a:t>2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007129" y="4438279"/>
            <a:ext cx="31394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entury Gothic"/>
                <a:cs typeface="Century Gothic"/>
              </a:rPr>
              <a:t>3</a:t>
            </a:r>
            <a:endParaRPr lang="en-US" b="1" dirty="0">
              <a:latin typeface="Century Gothic"/>
              <a:cs typeface="Century Gothic"/>
            </a:endParaRPr>
          </a:p>
        </p:txBody>
      </p:sp>
      <p:cxnSp>
        <p:nvCxnSpPr>
          <p:cNvPr id="31" name="Straight Connector 30"/>
          <p:cNvCxnSpPr>
            <a:stCxn id="14" idx="0"/>
            <a:endCxn id="11" idx="4"/>
          </p:cNvCxnSpPr>
          <p:nvPr/>
        </p:nvCxnSpPr>
        <p:spPr>
          <a:xfrm flipV="1">
            <a:off x="2059006" y="4444940"/>
            <a:ext cx="3752" cy="398841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11" idx="3"/>
            <a:endCxn id="16" idx="0"/>
          </p:cNvCxnSpPr>
          <p:nvPr/>
        </p:nvCxnSpPr>
        <p:spPr>
          <a:xfrm flipH="1">
            <a:off x="1395265" y="4390282"/>
            <a:ext cx="534655" cy="1011609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1374166" y="4657280"/>
            <a:ext cx="31394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entury Gothic"/>
                <a:cs typeface="Century Gothic"/>
              </a:rPr>
              <a:t>2</a:t>
            </a:r>
            <a:endParaRPr lang="en-US" b="1" dirty="0">
              <a:latin typeface="Century Gothic"/>
              <a:cs typeface="Century Gothic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247442" y="5386792"/>
            <a:ext cx="3125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entury Gothic"/>
                <a:cs typeface="Century Gothic"/>
              </a:rPr>
              <a:t>1</a:t>
            </a:r>
          </a:p>
        </p:txBody>
      </p:sp>
      <p:sp>
        <p:nvSpPr>
          <p:cNvPr id="113" name="Content Placeholder 2"/>
          <p:cNvSpPr txBox="1">
            <a:spLocks/>
          </p:cNvSpPr>
          <p:nvPr/>
        </p:nvSpPr>
        <p:spPr bwMode="auto">
          <a:xfrm>
            <a:off x="150338" y="6093083"/>
            <a:ext cx="3601935" cy="522457"/>
          </a:xfrm>
          <a:prstGeom prst="rect">
            <a:avLst/>
          </a:prstGeom>
          <a:noFill/>
          <a:ln w="28575" cmpd="sng">
            <a:solidFill>
              <a:srgbClr val="1FFF17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n-US" sz="2000" b="1" dirty="0" smtClean="0">
                <a:solidFill>
                  <a:srgbClr val="1FFF17"/>
                </a:solidFill>
                <a:latin typeface="Century Gothic" charset="0"/>
              </a:rPr>
              <a:t>Rem:</a:t>
            </a:r>
            <a:r>
              <a:rPr lang="en-US" sz="2000" dirty="0" smtClean="0">
                <a:solidFill>
                  <a:srgbClr val="7F7F7F"/>
                </a:solidFill>
                <a:latin typeface="Century Gothic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entury Gothic" charset="0"/>
              </a:rPr>
              <a:t>w.l.o.g</a:t>
            </a: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 even weights</a:t>
            </a:r>
            <a:endParaRPr lang="en-US" sz="2000" dirty="0">
              <a:solidFill>
                <a:srgbClr val="000000"/>
              </a:solidFill>
              <a:latin typeface="Century Gothic" charset="0"/>
            </a:endParaRPr>
          </a:p>
        </p:txBody>
      </p:sp>
      <p:sp>
        <p:nvSpPr>
          <p:cNvPr id="142" name="TextBox 141"/>
          <p:cNvSpPr txBox="1"/>
          <p:nvPr/>
        </p:nvSpPr>
        <p:spPr>
          <a:xfrm>
            <a:off x="4492838" y="4664667"/>
            <a:ext cx="285217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Century Gothic"/>
                <a:cs typeface="Century Gothic"/>
              </a:rPr>
              <a:t>6</a:t>
            </a:r>
            <a:endParaRPr lang="en-US" sz="1400" b="1" dirty="0">
              <a:latin typeface="Century Gothic"/>
              <a:cs typeface="Century Gothic"/>
            </a:endParaRPr>
          </a:p>
        </p:txBody>
      </p:sp>
      <p:sp>
        <p:nvSpPr>
          <p:cNvPr id="143" name="TextBox 142"/>
          <p:cNvSpPr txBox="1"/>
          <p:nvPr/>
        </p:nvSpPr>
        <p:spPr>
          <a:xfrm>
            <a:off x="4519504" y="3765419"/>
            <a:ext cx="285217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entury Gothic"/>
                <a:cs typeface="Century Gothic"/>
              </a:rPr>
              <a:t>4</a:t>
            </a:r>
          </a:p>
        </p:txBody>
      </p:sp>
      <p:sp>
        <p:nvSpPr>
          <p:cNvPr id="147" name="TextBox 146"/>
          <p:cNvSpPr txBox="1"/>
          <p:nvPr/>
        </p:nvSpPr>
        <p:spPr>
          <a:xfrm>
            <a:off x="6073466" y="4895485"/>
            <a:ext cx="285217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entury Gothic"/>
                <a:cs typeface="Century Gothic"/>
              </a:rPr>
              <a:t>4</a:t>
            </a:r>
          </a:p>
        </p:txBody>
      </p:sp>
      <p:cxnSp>
        <p:nvCxnSpPr>
          <p:cNvPr id="148" name="Straight Connector 147"/>
          <p:cNvCxnSpPr/>
          <p:nvPr/>
        </p:nvCxnSpPr>
        <p:spPr>
          <a:xfrm>
            <a:off x="5978724" y="2401638"/>
            <a:ext cx="1061460" cy="808567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9" name="TextBox 148"/>
          <p:cNvSpPr txBox="1"/>
          <p:nvPr/>
        </p:nvSpPr>
        <p:spPr>
          <a:xfrm>
            <a:off x="6005133" y="2254262"/>
            <a:ext cx="360608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Century Gothic"/>
                <a:cs typeface="Century Gothic"/>
              </a:rPr>
              <a:t>-8</a:t>
            </a:r>
            <a:endParaRPr lang="en-US" sz="1400" b="1" dirty="0">
              <a:latin typeface="Century Gothic"/>
              <a:cs typeface="Century Gothic"/>
            </a:endParaRPr>
          </a:p>
        </p:txBody>
      </p:sp>
      <p:cxnSp>
        <p:nvCxnSpPr>
          <p:cNvPr id="150" name="Straight Connector 149"/>
          <p:cNvCxnSpPr/>
          <p:nvPr/>
        </p:nvCxnSpPr>
        <p:spPr>
          <a:xfrm>
            <a:off x="6033747" y="2533595"/>
            <a:ext cx="1006437" cy="1580427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/>
          <p:nvPr/>
        </p:nvCxnSpPr>
        <p:spPr>
          <a:xfrm>
            <a:off x="5978724" y="2665552"/>
            <a:ext cx="1055695" cy="2352286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/>
          <p:cNvCxnSpPr/>
          <p:nvPr/>
        </p:nvCxnSpPr>
        <p:spPr>
          <a:xfrm flipV="1">
            <a:off x="5978724" y="2401638"/>
            <a:ext cx="1061460" cy="808567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3" name="TextBox 152"/>
          <p:cNvSpPr txBox="1"/>
          <p:nvPr/>
        </p:nvSpPr>
        <p:spPr>
          <a:xfrm>
            <a:off x="6618725" y="2224860"/>
            <a:ext cx="360608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Century Gothic"/>
                <a:cs typeface="Century Gothic"/>
              </a:rPr>
              <a:t>-8</a:t>
            </a:r>
            <a:endParaRPr lang="en-US" sz="1400" b="1" dirty="0">
              <a:latin typeface="Century Gothic"/>
              <a:cs typeface="Century Gothic"/>
            </a:endParaRPr>
          </a:p>
        </p:txBody>
      </p:sp>
      <p:sp>
        <p:nvSpPr>
          <p:cNvPr id="154" name="TextBox 153"/>
          <p:cNvSpPr txBox="1"/>
          <p:nvPr/>
        </p:nvSpPr>
        <p:spPr>
          <a:xfrm>
            <a:off x="6878473" y="3727381"/>
            <a:ext cx="285217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entury Gothic"/>
                <a:cs typeface="Century Gothic"/>
              </a:rPr>
              <a:t>4</a:t>
            </a:r>
          </a:p>
        </p:txBody>
      </p:sp>
      <p:sp>
        <p:nvSpPr>
          <p:cNvPr id="155" name="TextBox 154"/>
          <p:cNvSpPr txBox="1"/>
          <p:nvPr/>
        </p:nvSpPr>
        <p:spPr>
          <a:xfrm>
            <a:off x="6876178" y="4591582"/>
            <a:ext cx="285217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entury Gothic"/>
                <a:cs typeface="Century Gothic"/>
              </a:rPr>
              <a:t>6</a:t>
            </a:r>
          </a:p>
        </p:txBody>
      </p:sp>
      <p:cxnSp>
        <p:nvCxnSpPr>
          <p:cNvPr id="156" name="Straight Connector 155"/>
          <p:cNvCxnSpPr/>
          <p:nvPr/>
        </p:nvCxnSpPr>
        <p:spPr>
          <a:xfrm>
            <a:off x="6036462" y="3315463"/>
            <a:ext cx="937421" cy="903817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7" name="TextBox 156"/>
          <p:cNvSpPr txBox="1"/>
          <p:nvPr/>
        </p:nvSpPr>
        <p:spPr>
          <a:xfrm>
            <a:off x="6731275" y="4133785"/>
            <a:ext cx="285217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Century Gothic"/>
                <a:cs typeface="Century Gothic"/>
              </a:rPr>
              <a:t>2</a:t>
            </a:r>
            <a:endParaRPr lang="en-US" sz="1400" b="1" dirty="0">
              <a:latin typeface="Century Gothic"/>
              <a:cs typeface="Century Gothic"/>
            </a:endParaRPr>
          </a:p>
        </p:txBody>
      </p:sp>
      <p:cxnSp>
        <p:nvCxnSpPr>
          <p:cNvPr id="158" name="Straight Connector 157"/>
          <p:cNvCxnSpPr/>
          <p:nvPr/>
        </p:nvCxnSpPr>
        <p:spPr>
          <a:xfrm>
            <a:off x="5978724" y="3474119"/>
            <a:ext cx="1000672" cy="1675676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9" name="TextBox 158"/>
          <p:cNvSpPr txBox="1"/>
          <p:nvPr/>
        </p:nvSpPr>
        <p:spPr>
          <a:xfrm flipH="1">
            <a:off x="6628695" y="4793529"/>
            <a:ext cx="342894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Century Gothic"/>
                <a:cs typeface="Century Gothic"/>
              </a:rPr>
              <a:t>4</a:t>
            </a:r>
            <a:endParaRPr lang="en-US" sz="1400" b="1" dirty="0">
              <a:latin typeface="Century Gothic"/>
              <a:cs typeface="Century Gothic"/>
            </a:endParaRPr>
          </a:p>
        </p:txBody>
      </p:sp>
      <p:cxnSp>
        <p:nvCxnSpPr>
          <p:cNvPr id="160" name="Straight Connector 159"/>
          <p:cNvCxnSpPr/>
          <p:nvPr/>
        </p:nvCxnSpPr>
        <p:spPr>
          <a:xfrm flipV="1">
            <a:off x="6036462" y="3342162"/>
            <a:ext cx="948699" cy="877118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1" name="TextBox 160"/>
          <p:cNvSpPr txBox="1"/>
          <p:nvPr/>
        </p:nvSpPr>
        <p:spPr>
          <a:xfrm>
            <a:off x="6010705" y="4078134"/>
            <a:ext cx="285217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Century Gothic"/>
                <a:cs typeface="Century Gothic"/>
              </a:rPr>
              <a:t>2</a:t>
            </a:r>
            <a:endParaRPr lang="en-US" sz="1400" b="1" dirty="0">
              <a:latin typeface="Century Gothic"/>
              <a:cs typeface="Century Gothic"/>
            </a:endParaRPr>
          </a:p>
        </p:txBody>
      </p:sp>
      <p:cxnSp>
        <p:nvCxnSpPr>
          <p:cNvPr id="162" name="Straight Connector 161"/>
          <p:cNvCxnSpPr/>
          <p:nvPr/>
        </p:nvCxnSpPr>
        <p:spPr>
          <a:xfrm flipV="1">
            <a:off x="5978724" y="2506896"/>
            <a:ext cx="995159" cy="1607126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Connector 162"/>
          <p:cNvCxnSpPr/>
          <p:nvPr/>
        </p:nvCxnSpPr>
        <p:spPr>
          <a:xfrm flipV="1">
            <a:off x="6027982" y="3474119"/>
            <a:ext cx="1012202" cy="1675676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Connector 163"/>
          <p:cNvCxnSpPr/>
          <p:nvPr/>
        </p:nvCxnSpPr>
        <p:spPr>
          <a:xfrm flipV="1">
            <a:off x="5972959" y="2665552"/>
            <a:ext cx="1067225" cy="2352286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5" name="TextBox 164"/>
          <p:cNvSpPr txBox="1"/>
          <p:nvPr/>
        </p:nvSpPr>
        <p:spPr>
          <a:xfrm>
            <a:off x="5815378" y="4645173"/>
            <a:ext cx="285217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Century Gothic"/>
                <a:cs typeface="Century Gothic"/>
              </a:rPr>
              <a:t>6</a:t>
            </a:r>
            <a:endParaRPr lang="en-US" sz="1400" b="1" dirty="0">
              <a:latin typeface="Century Gothic"/>
              <a:cs typeface="Century Gothic"/>
            </a:endParaRPr>
          </a:p>
        </p:txBody>
      </p:sp>
      <p:sp>
        <p:nvSpPr>
          <p:cNvPr id="166" name="TextBox 165"/>
          <p:cNvSpPr txBox="1"/>
          <p:nvPr/>
        </p:nvSpPr>
        <p:spPr>
          <a:xfrm>
            <a:off x="5842044" y="3745925"/>
            <a:ext cx="285217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entury Gothic"/>
                <a:cs typeface="Century Gothic"/>
              </a:rPr>
              <a:t>4</a:t>
            </a:r>
          </a:p>
        </p:txBody>
      </p:sp>
      <p:sp>
        <p:nvSpPr>
          <p:cNvPr id="167" name="TextBox 166"/>
          <p:cNvSpPr txBox="1"/>
          <p:nvPr/>
        </p:nvSpPr>
        <p:spPr>
          <a:xfrm>
            <a:off x="7433982" y="4914979"/>
            <a:ext cx="285217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entury Gothic"/>
                <a:cs typeface="Century Gothic"/>
              </a:rPr>
              <a:t>4</a:t>
            </a:r>
          </a:p>
        </p:txBody>
      </p:sp>
      <p:cxnSp>
        <p:nvCxnSpPr>
          <p:cNvPr id="168" name="Straight Connector 167"/>
          <p:cNvCxnSpPr/>
          <p:nvPr/>
        </p:nvCxnSpPr>
        <p:spPr>
          <a:xfrm>
            <a:off x="7339240" y="2421132"/>
            <a:ext cx="1061460" cy="808567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9" name="TextBox 168"/>
          <p:cNvSpPr txBox="1"/>
          <p:nvPr/>
        </p:nvSpPr>
        <p:spPr>
          <a:xfrm>
            <a:off x="7365649" y="2273756"/>
            <a:ext cx="360608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Century Gothic"/>
                <a:cs typeface="Century Gothic"/>
              </a:rPr>
              <a:t>-8</a:t>
            </a:r>
            <a:endParaRPr lang="en-US" sz="1400" b="1" dirty="0">
              <a:latin typeface="Century Gothic"/>
              <a:cs typeface="Century Gothic"/>
            </a:endParaRPr>
          </a:p>
        </p:txBody>
      </p:sp>
      <p:cxnSp>
        <p:nvCxnSpPr>
          <p:cNvPr id="170" name="Straight Connector 169"/>
          <p:cNvCxnSpPr/>
          <p:nvPr/>
        </p:nvCxnSpPr>
        <p:spPr>
          <a:xfrm>
            <a:off x="7394263" y="2553089"/>
            <a:ext cx="1006437" cy="1580427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/>
          <p:cNvCxnSpPr/>
          <p:nvPr/>
        </p:nvCxnSpPr>
        <p:spPr>
          <a:xfrm>
            <a:off x="7339240" y="2685046"/>
            <a:ext cx="1055695" cy="2352286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Connector 171"/>
          <p:cNvCxnSpPr/>
          <p:nvPr/>
        </p:nvCxnSpPr>
        <p:spPr>
          <a:xfrm flipV="1">
            <a:off x="7339240" y="2421132"/>
            <a:ext cx="1061460" cy="808567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3" name="TextBox 172"/>
          <p:cNvSpPr txBox="1"/>
          <p:nvPr/>
        </p:nvSpPr>
        <p:spPr>
          <a:xfrm>
            <a:off x="7979241" y="2244354"/>
            <a:ext cx="360608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Century Gothic"/>
                <a:cs typeface="Century Gothic"/>
              </a:rPr>
              <a:t>-8</a:t>
            </a:r>
            <a:endParaRPr lang="en-US" sz="1400" b="1" dirty="0">
              <a:latin typeface="Century Gothic"/>
              <a:cs typeface="Century Gothic"/>
            </a:endParaRPr>
          </a:p>
        </p:txBody>
      </p:sp>
      <p:sp>
        <p:nvSpPr>
          <p:cNvPr id="174" name="TextBox 173"/>
          <p:cNvSpPr txBox="1"/>
          <p:nvPr/>
        </p:nvSpPr>
        <p:spPr>
          <a:xfrm>
            <a:off x="8238989" y="3746875"/>
            <a:ext cx="285217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entury Gothic"/>
                <a:cs typeface="Century Gothic"/>
              </a:rPr>
              <a:t>4</a:t>
            </a:r>
          </a:p>
        </p:txBody>
      </p:sp>
      <p:sp>
        <p:nvSpPr>
          <p:cNvPr id="175" name="TextBox 174"/>
          <p:cNvSpPr txBox="1"/>
          <p:nvPr/>
        </p:nvSpPr>
        <p:spPr>
          <a:xfrm>
            <a:off x="8236694" y="4611076"/>
            <a:ext cx="285217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entury Gothic"/>
                <a:cs typeface="Century Gothic"/>
              </a:rPr>
              <a:t>6</a:t>
            </a:r>
          </a:p>
        </p:txBody>
      </p:sp>
      <p:cxnSp>
        <p:nvCxnSpPr>
          <p:cNvPr id="176" name="Straight Connector 175"/>
          <p:cNvCxnSpPr/>
          <p:nvPr/>
        </p:nvCxnSpPr>
        <p:spPr>
          <a:xfrm>
            <a:off x="7396978" y="3334957"/>
            <a:ext cx="937421" cy="903817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7" name="TextBox 176"/>
          <p:cNvSpPr txBox="1"/>
          <p:nvPr/>
        </p:nvSpPr>
        <p:spPr>
          <a:xfrm>
            <a:off x="8091791" y="4153279"/>
            <a:ext cx="285217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Century Gothic"/>
                <a:cs typeface="Century Gothic"/>
              </a:rPr>
              <a:t>2</a:t>
            </a:r>
            <a:endParaRPr lang="en-US" sz="1400" b="1" dirty="0">
              <a:latin typeface="Century Gothic"/>
              <a:cs typeface="Century Gothic"/>
            </a:endParaRPr>
          </a:p>
        </p:txBody>
      </p:sp>
      <p:cxnSp>
        <p:nvCxnSpPr>
          <p:cNvPr id="178" name="Straight Connector 177"/>
          <p:cNvCxnSpPr/>
          <p:nvPr/>
        </p:nvCxnSpPr>
        <p:spPr>
          <a:xfrm>
            <a:off x="7339240" y="3493613"/>
            <a:ext cx="1000672" cy="1675676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9" name="TextBox 178"/>
          <p:cNvSpPr txBox="1"/>
          <p:nvPr/>
        </p:nvSpPr>
        <p:spPr>
          <a:xfrm flipH="1">
            <a:off x="7989211" y="4813023"/>
            <a:ext cx="342894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Century Gothic"/>
                <a:cs typeface="Century Gothic"/>
              </a:rPr>
              <a:t>4</a:t>
            </a:r>
            <a:endParaRPr lang="en-US" sz="1400" b="1" dirty="0">
              <a:latin typeface="Century Gothic"/>
              <a:cs typeface="Century Gothic"/>
            </a:endParaRPr>
          </a:p>
        </p:txBody>
      </p:sp>
      <p:cxnSp>
        <p:nvCxnSpPr>
          <p:cNvPr id="180" name="Straight Connector 179"/>
          <p:cNvCxnSpPr/>
          <p:nvPr/>
        </p:nvCxnSpPr>
        <p:spPr>
          <a:xfrm flipV="1">
            <a:off x="7396978" y="3361656"/>
            <a:ext cx="948699" cy="877118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1" name="TextBox 180"/>
          <p:cNvSpPr txBox="1"/>
          <p:nvPr/>
        </p:nvSpPr>
        <p:spPr>
          <a:xfrm>
            <a:off x="7371221" y="4097628"/>
            <a:ext cx="285217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Century Gothic"/>
                <a:cs typeface="Century Gothic"/>
              </a:rPr>
              <a:t>2</a:t>
            </a:r>
            <a:endParaRPr lang="en-US" sz="1400" b="1" dirty="0">
              <a:latin typeface="Century Gothic"/>
              <a:cs typeface="Century Gothic"/>
            </a:endParaRPr>
          </a:p>
        </p:txBody>
      </p:sp>
      <p:cxnSp>
        <p:nvCxnSpPr>
          <p:cNvPr id="182" name="Straight Connector 181"/>
          <p:cNvCxnSpPr/>
          <p:nvPr/>
        </p:nvCxnSpPr>
        <p:spPr>
          <a:xfrm flipV="1">
            <a:off x="7339240" y="2526390"/>
            <a:ext cx="995159" cy="1607126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Connector 182"/>
          <p:cNvCxnSpPr/>
          <p:nvPr/>
        </p:nvCxnSpPr>
        <p:spPr>
          <a:xfrm flipV="1">
            <a:off x="7388498" y="3493613"/>
            <a:ext cx="1012202" cy="1675676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Connector 183"/>
          <p:cNvCxnSpPr/>
          <p:nvPr/>
        </p:nvCxnSpPr>
        <p:spPr>
          <a:xfrm flipV="1">
            <a:off x="7333475" y="2685046"/>
            <a:ext cx="1067225" cy="2352286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5" name="TextBox 184"/>
          <p:cNvSpPr txBox="1"/>
          <p:nvPr/>
        </p:nvSpPr>
        <p:spPr>
          <a:xfrm>
            <a:off x="7175894" y="4664667"/>
            <a:ext cx="285217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Century Gothic"/>
                <a:cs typeface="Century Gothic"/>
              </a:rPr>
              <a:t>6</a:t>
            </a:r>
            <a:endParaRPr lang="en-US" sz="1400" b="1" dirty="0">
              <a:latin typeface="Century Gothic"/>
              <a:cs typeface="Century Gothic"/>
            </a:endParaRPr>
          </a:p>
        </p:txBody>
      </p:sp>
      <p:sp>
        <p:nvSpPr>
          <p:cNvPr id="186" name="TextBox 185"/>
          <p:cNvSpPr txBox="1"/>
          <p:nvPr/>
        </p:nvSpPr>
        <p:spPr>
          <a:xfrm>
            <a:off x="7202560" y="3765419"/>
            <a:ext cx="285217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entury Gothic"/>
                <a:cs typeface="Century Gothic"/>
              </a:rPr>
              <a:t>4</a:t>
            </a:r>
          </a:p>
        </p:txBody>
      </p:sp>
      <p:cxnSp>
        <p:nvCxnSpPr>
          <p:cNvPr id="187" name="Straight Connector 186"/>
          <p:cNvCxnSpPr/>
          <p:nvPr/>
        </p:nvCxnSpPr>
        <p:spPr>
          <a:xfrm>
            <a:off x="4665187" y="2422042"/>
            <a:ext cx="1061460" cy="808567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8" name="Straight Connector 187"/>
          <p:cNvCxnSpPr/>
          <p:nvPr/>
        </p:nvCxnSpPr>
        <p:spPr>
          <a:xfrm>
            <a:off x="6045465" y="3316373"/>
            <a:ext cx="937421" cy="903817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Connector 188"/>
          <p:cNvCxnSpPr/>
          <p:nvPr/>
        </p:nvCxnSpPr>
        <p:spPr>
          <a:xfrm flipV="1">
            <a:off x="7348243" y="2527300"/>
            <a:ext cx="995159" cy="1607126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Connector 189"/>
          <p:cNvCxnSpPr/>
          <p:nvPr/>
        </p:nvCxnSpPr>
        <p:spPr>
          <a:xfrm>
            <a:off x="1587463" y="5588506"/>
            <a:ext cx="952221" cy="12227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Connector 190"/>
          <p:cNvCxnSpPr/>
          <p:nvPr/>
        </p:nvCxnSpPr>
        <p:spPr>
          <a:xfrm flipV="1">
            <a:off x="1532440" y="5162353"/>
            <a:ext cx="398065" cy="294196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2" name="Straight Connector 191"/>
          <p:cNvCxnSpPr/>
          <p:nvPr/>
        </p:nvCxnSpPr>
        <p:spPr>
          <a:xfrm>
            <a:off x="2196181" y="5162353"/>
            <a:ext cx="398526" cy="306423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7" name="Curved Connector 196"/>
          <p:cNvCxnSpPr>
            <a:stCxn id="54" idx="2"/>
            <a:endCxn id="193" idx="2"/>
          </p:cNvCxnSpPr>
          <p:nvPr/>
        </p:nvCxnSpPr>
        <p:spPr>
          <a:xfrm rot="10800000" flipH="1" flipV="1">
            <a:off x="4329720" y="5169289"/>
            <a:ext cx="1921928" cy="1037544"/>
          </a:xfrm>
          <a:prstGeom prst="curvedConnector3">
            <a:avLst>
              <a:gd name="adj1" fmla="val -11894"/>
            </a:avLst>
          </a:prstGeom>
          <a:ln>
            <a:solidFill>
              <a:srgbClr val="1FFF17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8" name="Curved Connector 197"/>
          <p:cNvCxnSpPr>
            <a:stCxn id="51" idx="2"/>
            <a:endCxn id="193" idx="2"/>
          </p:cNvCxnSpPr>
          <p:nvPr/>
        </p:nvCxnSpPr>
        <p:spPr>
          <a:xfrm rot="10800000" flipH="1" flipV="1">
            <a:off x="4335484" y="4265473"/>
            <a:ext cx="1916163" cy="1941360"/>
          </a:xfrm>
          <a:prstGeom prst="curvedConnector3">
            <a:avLst>
              <a:gd name="adj1" fmla="val -11930"/>
            </a:avLst>
          </a:prstGeom>
          <a:ln>
            <a:solidFill>
              <a:srgbClr val="1FFF17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4" name="Curved Connector 203"/>
          <p:cNvCxnSpPr>
            <a:stCxn id="48" idx="2"/>
            <a:endCxn id="193" idx="2"/>
          </p:cNvCxnSpPr>
          <p:nvPr/>
        </p:nvCxnSpPr>
        <p:spPr>
          <a:xfrm rot="10800000" flipH="1" flipV="1">
            <a:off x="4335484" y="3361655"/>
            <a:ext cx="1916163" cy="2845177"/>
          </a:xfrm>
          <a:prstGeom prst="curvedConnector3">
            <a:avLst>
              <a:gd name="adj1" fmla="val -11930"/>
            </a:avLst>
          </a:prstGeom>
          <a:ln>
            <a:solidFill>
              <a:srgbClr val="1FFF17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8" name="Curved Connector 207"/>
          <p:cNvCxnSpPr>
            <a:stCxn id="46" idx="1"/>
            <a:endCxn id="193" idx="2"/>
          </p:cNvCxnSpPr>
          <p:nvPr/>
        </p:nvCxnSpPr>
        <p:spPr>
          <a:xfrm rot="10800000" flipH="1" flipV="1">
            <a:off x="4366538" y="2526389"/>
            <a:ext cx="1885109" cy="3680443"/>
          </a:xfrm>
          <a:prstGeom prst="curvedConnector3">
            <a:avLst>
              <a:gd name="adj1" fmla="val -12127"/>
            </a:avLst>
          </a:prstGeom>
          <a:ln>
            <a:solidFill>
              <a:srgbClr val="1FFF17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5" name="Curved Connector 214"/>
          <p:cNvCxnSpPr>
            <a:stCxn id="194" idx="3"/>
            <a:endCxn id="91" idx="3"/>
          </p:cNvCxnSpPr>
          <p:nvPr/>
        </p:nvCxnSpPr>
        <p:spPr>
          <a:xfrm flipV="1">
            <a:off x="6627370" y="5142590"/>
            <a:ext cx="2073617" cy="1043108"/>
          </a:xfrm>
          <a:prstGeom prst="curvedConnector3">
            <a:avLst>
              <a:gd name="adj1" fmla="val 111024"/>
            </a:avLst>
          </a:prstGeom>
          <a:ln>
            <a:solidFill>
              <a:srgbClr val="FF66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8" name="Curved Connector 217"/>
          <p:cNvCxnSpPr>
            <a:stCxn id="194" idx="3"/>
            <a:endCxn id="88" idx="3"/>
          </p:cNvCxnSpPr>
          <p:nvPr/>
        </p:nvCxnSpPr>
        <p:spPr>
          <a:xfrm flipV="1">
            <a:off x="6627370" y="4238774"/>
            <a:ext cx="2098435" cy="1946924"/>
          </a:xfrm>
          <a:prstGeom prst="curvedConnector3">
            <a:avLst>
              <a:gd name="adj1" fmla="val 110894"/>
            </a:avLst>
          </a:prstGeom>
          <a:ln>
            <a:solidFill>
              <a:srgbClr val="FF66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2" name="Curved Connector 221"/>
          <p:cNvCxnSpPr>
            <a:stCxn id="194" idx="3"/>
            <a:endCxn id="85" idx="3"/>
          </p:cNvCxnSpPr>
          <p:nvPr/>
        </p:nvCxnSpPr>
        <p:spPr>
          <a:xfrm flipV="1">
            <a:off x="6627370" y="3334957"/>
            <a:ext cx="2121013" cy="2850741"/>
          </a:xfrm>
          <a:prstGeom prst="curvedConnector3">
            <a:avLst>
              <a:gd name="adj1" fmla="val 110778"/>
            </a:avLst>
          </a:prstGeom>
          <a:ln>
            <a:solidFill>
              <a:srgbClr val="FF66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6" name="Curved Connector 225"/>
          <p:cNvCxnSpPr>
            <a:stCxn id="194" idx="3"/>
            <a:endCxn id="82" idx="3"/>
          </p:cNvCxnSpPr>
          <p:nvPr/>
        </p:nvCxnSpPr>
        <p:spPr>
          <a:xfrm flipV="1">
            <a:off x="6627370" y="2526390"/>
            <a:ext cx="2108313" cy="3659308"/>
          </a:xfrm>
          <a:prstGeom prst="curvedConnector3">
            <a:avLst>
              <a:gd name="adj1" fmla="val 110843"/>
            </a:avLst>
          </a:prstGeom>
          <a:ln>
            <a:solidFill>
              <a:srgbClr val="FF66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2" name="Straight Connector 231"/>
          <p:cNvCxnSpPr/>
          <p:nvPr/>
        </p:nvCxnSpPr>
        <p:spPr>
          <a:xfrm>
            <a:off x="4033405" y="6460617"/>
            <a:ext cx="882146" cy="0"/>
          </a:xfrm>
          <a:prstGeom prst="line">
            <a:avLst/>
          </a:prstGeom>
          <a:ln>
            <a:solidFill>
              <a:srgbClr val="1FFF17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4" name="TextBox 233"/>
          <p:cNvSpPr txBox="1"/>
          <p:nvPr/>
        </p:nvSpPr>
        <p:spPr>
          <a:xfrm>
            <a:off x="4339680" y="6155837"/>
            <a:ext cx="285217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Century Gothic"/>
                <a:cs typeface="Century Gothic"/>
              </a:rPr>
              <a:t>0</a:t>
            </a:r>
            <a:endParaRPr lang="en-US" sz="1400" b="1" dirty="0">
              <a:latin typeface="Century Gothic"/>
              <a:cs typeface="Century Gothic"/>
            </a:endParaRPr>
          </a:p>
        </p:txBody>
      </p:sp>
      <p:cxnSp>
        <p:nvCxnSpPr>
          <p:cNvPr id="235" name="Straight Connector 234"/>
          <p:cNvCxnSpPr/>
          <p:nvPr/>
        </p:nvCxnSpPr>
        <p:spPr>
          <a:xfrm>
            <a:off x="8078189" y="6460617"/>
            <a:ext cx="882146" cy="0"/>
          </a:xfrm>
          <a:prstGeom prst="line">
            <a:avLst/>
          </a:prstGeom>
          <a:ln>
            <a:solidFill>
              <a:srgbClr val="FF66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6" name="TextBox 235"/>
          <p:cNvSpPr txBox="1"/>
          <p:nvPr/>
        </p:nvSpPr>
        <p:spPr>
          <a:xfrm>
            <a:off x="8384464" y="6155837"/>
            <a:ext cx="360608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Century Gothic"/>
                <a:cs typeface="Century Gothic"/>
              </a:rPr>
              <a:t>-1</a:t>
            </a:r>
            <a:endParaRPr lang="en-US" sz="1400" b="1" dirty="0">
              <a:latin typeface="Century Gothic"/>
              <a:cs typeface="Century Gothic"/>
            </a:endParaRPr>
          </a:p>
        </p:txBody>
      </p:sp>
      <p:cxnSp>
        <p:nvCxnSpPr>
          <p:cNvPr id="237" name="Straight Connector 236"/>
          <p:cNvCxnSpPr/>
          <p:nvPr/>
        </p:nvCxnSpPr>
        <p:spPr>
          <a:xfrm flipV="1">
            <a:off x="4653739" y="2669452"/>
            <a:ext cx="1067225" cy="2352286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8" name="Straight Connector 237"/>
          <p:cNvCxnSpPr/>
          <p:nvPr/>
        </p:nvCxnSpPr>
        <p:spPr>
          <a:xfrm>
            <a:off x="5967933" y="2386044"/>
            <a:ext cx="1061460" cy="808567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9" name="Straight Connector 238"/>
          <p:cNvCxnSpPr/>
          <p:nvPr/>
        </p:nvCxnSpPr>
        <p:spPr>
          <a:xfrm>
            <a:off x="7328449" y="3478019"/>
            <a:ext cx="1000672" cy="1675676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0" name="Straight Connector 239"/>
          <p:cNvCxnSpPr/>
          <p:nvPr/>
        </p:nvCxnSpPr>
        <p:spPr>
          <a:xfrm flipV="1">
            <a:off x="2066892" y="4427927"/>
            <a:ext cx="3752" cy="398841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1" name="Straight Connector 240"/>
          <p:cNvCxnSpPr/>
          <p:nvPr/>
        </p:nvCxnSpPr>
        <p:spPr>
          <a:xfrm flipH="1">
            <a:off x="1403151" y="4373269"/>
            <a:ext cx="534655" cy="1011609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2" name="Straight Connector 241"/>
          <p:cNvCxnSpPr/>
          <p:nvPr/>
        </p:nvCxnSpPr>
        <p:spPr>
          <a:xfrm>
            <a:off x="4704573" y="3329149"/>
            <a:ext cx="937421" cy="903817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3" name="Straight Connector 242"/>
          <p:cNvCxnSpPr/>
          <p:nvPr/>
        </p:nvCxnSpPr>
        <p:spPr>
          <a:xfrm flipV="1">
            <a:off x="6027113" y="3336354"/>
            <a:ext cx="948699" cy="877118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4" name="Straight Connector 243"/>
          <p:cNvCxnSpPr/>
          <p:nvPr/>
        </p:nvCxnSpPr>
        <p:spPr>
          <a:xfrm flipV="1">
            <a:off x="7329891" y="2415324"/>
            <a:ext cx="1061460" cy="808567"/>
          </a:xfrm>
          <a:prstGeom prst="line">
            <a:avLst/>
          </a:prstGeom>
          <a:ln>
            <a:solidFill>
              <a:srgbClr val="FF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5" name="Curved Connector 244"/>
          <p:cNvCxnSpPr>
            <a:stCxn id="48" idx="2"/>
            <a:endCxn id="82" idx="3"/>
          </p:cNvCxnSpPr>
          <p:nvPr/>
        </p:nvCxnSpPr>
        <p:spPr>
          <a:xfrm rot="10800000" flipH="1">
            <a:off x="4335485" y="2526390"/>
            <a:ext cx="4400198" cy="835266"/>
          </a:xfrm>
          <a:prstGeom prst="curvedConnector5">
            <a:avLst>
              <a:gd name="adj1" fmla="val -5195"/>
              <a:gd name="adj2" fmla="val 175749"/>
              <a:gd name="adj3" fmla="val 105195"/>
            </a:avLst>
          </a:prstGeom>
          <a:ln>
            <a:solidFill>
              <a:srgbClr val="BC0EF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9" name="TextBox 248"/>
          <p:cNvSpPr txBox="1"/>
          <p:nvPr/>
        </p:nvSpPr>
        <p:spPr>
          <a:xfrm>
            <a:off x="6268087" y="1917083"/>
            <a:ext cx="360608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Century Gothic"/>
                <a:cs typeface="Century Gothic"/>
              </a:rPr>
              <a:t>-2</a:t>
            </a:r>
            <a:endParaRPr lang="en-US" sz="1400" b="1" dirty="0">
              <a:latin typeface="Century Gothic"/>
              <a:cs typeface="Century Gothic"/>
            </a:endParaRPr>
          </a:p>
        </p:txBody>
      </p:sp>
      <p:sp>
        <p:nvSpPr>
          <p:cNvPr id="196" name="Content Placeholder 2"/>
          <p:cNvSpPr txBox="1">
            <a:spLocks/>
          </p:cNvSpPr>
          <p:nvPr/>
        </p:nvSpPr>
        <p:spPr bwMode="auto">
          <a:xfrm>
            <a:off x="136240" y="2483196"/>
            <a:ext cx="3616034" cy="1396329"/>
          </a:xfrm>
          <a:prstGeom prst="rect">
            <a:avLst/>
          </a:prstGeom>
          <a:noFill/>
          <a:ln w="28575" cmpd="sng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n-US" sz="2000" b="1" dirty="0" err="1" smtClean="0">
                <a:solidFill>
                  <a:srgbClr val="FF0000"/>
                </a:solidFill>
                <a:latin typeface="Century Gothic" charset="0"/>
              </a:rPr>
              <a:t>Lem</a:t>
            </a:r>
            <a:r>
              <a:rPr lang="en-US" sz="2000" b="1" dirty="0" smtClean="0">
                <a:solidFill>
                  <a:srgbClr val="FF0000"/>
                </a:solidFill>
                <a:latin typeface="Century Gothic" charset="0"/>
              </a:rPr>
              <a:t>:</a:t>
            </a:r>
            <a:r>
              <a:rPr lang="en-US" sz="2000" dirty="0" smtClean="0">
                <a:solidFill>
                  <a:srgbClr val="7F7F7F"/>
                </a:solidFill>
                <a:latin typeface="Century Gothic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Given a </a:t>
            </a:r>
            <a:r>
              <a:rPr lang="en-US" sz="2000" b="1" dirty="0" smtClean="0">
                <a:solidFill>
                  <a:srgbClr val="000000"/>
                </a:solidFill>
                <a:latin typeface="Century Gothic" charset="0"/>
              </a:rPr>
              <a:t>T(</a:t>
            </a:r>
            <a:r>
              <a:rPr lang="en-US" sz="2000" b="1" dirty="0" err="1" smtClean="0">
                <a:solidFill>
                  <a:srgbClr val="000000"/>
                </a:solidFill>
                <a:latin typeface="Century Gothic" charset="0"/>
              </a:rPr>
              <a:t>n,m,M</a:t>
            </a:r>
            <a:r>
              <a:rPr lang="en-US" sz="2000" b="1" dirty="0" smtClean="0">
                <a:solidFill>
                  <a:srgbClr val="000000"/>
                </a:solidFill>
                <a:latin typeface="Century Gothic" charset="0"/>
              </a:rPr>
              <a:t>)</a:t>
            </a: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-time algorithm for BC there is a </a:t>
            </a:r>
            <a:r>
              <a:rPr lang="en-US" sz="2000" b="1" dirty="0" err="1" smtClean="0">
                <a:solidFill>
                  <a:srgbClr val="000000"/>
                </a:solidFill>
                <a:latin typeface="Century Gothic"/>
                <a:cs typeface="Century Gothic"/>
              </a:rPr>
              <a:t>Õ</a:t>
            </a:r>
            <a:r>
              <a:rPr lang="en-US" sz="2000" b="1" dirty="0" smtClean="0">
                <a:solidFill>
                  <a:srgbClr val="000000"/>
                </a:solidFill>
                <a:latin typeface="Century Gothic"/>
                <a:cs typeface="Century Gothic"/>
              </a:rPr>
              <a:t>(</a:t>
            </a:r>
            <a:r>
              <a:rPr lang="en-US" sz="2000" b="1" dirty="0">
                <a:solidFill>
                  <a:srgbClr val="000000"/>
                </a:solidFill>
                <a:latin typeface="Century Gothic" charset="0"/>
              </a:rPr>
              <a:t>T(</a:t>
            </a:r>
            <a:r>
              <a:rPr lang="en-US" sz="2000" b="1" dirty="0" err="1" smtClean="0">
                <a:solidFill>
                  <a:srgbClr val="000000"/>
                </a:solidFill>
                <a:latin typeface="Century Gothic" charset="0"/>
              </a:rPr>
              <a:t>n,m,M</a:t>
            </a:r>
            <a:r>
              <a:rPr lang="en-US" sz="2000" b="1" dirty="0" smtClean="0">
                <a:solidFill>
                  <a:srgbClr val="000000"/>
                </a:solidFill>
                <a:latin typeface="Century Gothic" charset="0"/>
              </a:rPr>
              <a:t>)</a:t>
            </a:r>
            <a:r>
              <a:rPr lang="en-US" sz="2000" b="1" dirty="0" smtClean="0">
                <a:solidFill>
                  <a:srgbClr val="000000"/>
                </a:solidFill>
                <a:latin typeface="Century Gothic"/>
                <a:cs typeface="Century Gothic"/>
              </a:rPr>
              <a:t>)</a:t>
            </a:r>
            <a:r>
              <a:rPr lang="en-US" sz="2000" dirty="0" smtClean="0">
                <a:solidFill>
                  <a:srgbClr val="000000"/>
                </a:solidFill>
                <a:latin typeface="Century Gothic"/>
                <a:cs typeface="Century Gothic"/>
              </a:rPr>
              <a:t>-time algorithm for Negative Triangle</a:t>
            </a: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 </a:t>
            </a:r>
            <a:endParaRPr lang="en-US" sz="2000" dirty="0">
              <a:solidFill>
                <a:srgbClr val="000000"/>
              </a:solidFill>
              <a:latin typeface="Century Gothic" charset="0"/>
            </a:endParaRPr>
          </a:p>
        </p:txBody>
      </p:sp>
      <p:sp>
        <p:nvSpPr>
          <p:cNvPr id="199" name="Content Placeholder 2"/>
          <p:cNvSpPr txBox="1">
            <a:spLocks/>
          </p:cNvSpPr>
          <p:nvPr/>
        </p:nvSpPr>
        <p:spPr bwMode="auto">
          <a:xfrm>
            <a:off x="4330703" y="944600"/>
            <a:ext cx="4364925" cy="741821"/>
          </a:xfrm>
          <a:prstGeom prst="rect">
            <a:avLst/>
          </a:prstGeom>
          <a:noFill/>
          <a:ln w="28575" cmpd="sng">
            <a:solidFill>
              <a:srgbClr val="1FFF17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BC(b) is n minus the # of nodes contained in a negative triangle</a:t>
            </a:r>
            <a:endParaRPr lang="en-US" sz="2000" dirty="0">
              <a:solidFill>
                <a:srgbClr val="000000"/>
              </a:solidFill>
              <a:latin typeface="Century Gothic" charset="0"/>
            </a:endParaRPr>
          </a:p>
        </p:txBody>
      </p:sp>
      <p:sp>
        <p:nvSpPr>
          <p:cNvPr id="202" name="TextBox 201"/>
          <p:cNvSpPr txBox="1"/>
          <p:nvPr/>
        </p:nvSpPr>
        <p:spPr>
          <a:xfrm>
            <a:off x="1364903" y="4647282"/>
            <a:ext cx="31394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entury Gothic"/>
                <a:cs typeface="Century Gothic"/>
              </a:rPr>
              <a:t>4</a:t>
            </a:r>
          </a:p>
        </p:txBody>
      </p:sp>
      <p:sp>
        <p:nvSpPr>
          <p:cNvPr id="203" name="TextBox 202"/>
          <p:cNvSpPr txBox="1"/>
          <p:nvPr/>
        </p:nvSpPr>
        <p:spPr>
          <a:xfrm>
            <a:off x="2000236" y="4439526"/>
            <a:ext cx="31394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entury Gothic"/>
                <a:cs typeface="Century Gothic"/>
              </a:rPr>
              <a:t>6</a:t>
            </a:r>
          </a:p>
        </p:txBody>
      </p:sp>
      <p:sp>
        <p:nvSpPr>
          <p:cNvPr id="205" name="TextBox 204"/>
          <p:cNvSpPr txBox="1"/>
          <p:nvPr/>
        </p:nvSpPr>
        <p:spPr>
          <a:xfrm>
            <a:off x="2274895" y="4989900"/>
            <a:ext cx="31394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entury Gothic"/>
                <a:cs typeface="Century Gothic"/>
              </a:rPr>
              <a:t>4</a:t>
            </a:r>
            <a:endParaRPr lang="en-US" b="1" dirty="0">
              <a:latin typeface="Century Gothic"/>
              <a:cs typeface="Century Gothic"/>
            </a:endParaRPr>
          </a:p>
        </p:txBody>
      </p:sp>
      <p:sp>
        <p:nvSpPr>
          <p:cNvPr id="206" name="TextBox 205"/>
          <p:cNvSpPr txBox="1"/>
          <p:nvPr/>
        </p:nvSpPr>
        <p:spPr>
          <a:xfrm>
            <a:off x="1582189" y="5189897"/>
            <a:ext cx="410877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entury Gothic"/>
                <a:cs typeface="Century Gothic"/>
              </a:rPr>
              <a:t>-8</a:t>
            </a:r>
            <a:endParaRPr lang="en-US" b="1" dirty="0">
              <a:latin typeface="Century Gothic"/>
              <a:cs typeface="Century Gothic"/>
            </a:endParaRPr>
          </a:p>
        </p:txBody>
      </p:sp>
      <p:sp>
        <p:nvSpPr>
          <p:cNvPr id="207" name="TextBox 206"/>
          <p:cNvSpPr txBox="1"/>
          <p:nvPr/>
        </p:nvSpPr>
        <p:spPr>
          <a:xfrm>
            <a:off x="1928264" y="5525278"/>
            <a:ext cx="31394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entury Gothic"/>
                <a:cs typeface="Century Gothic"/>
              </a:rPr>
              <a:t>2</a:t>
            </a:r>
          </a:p>
        </p:txBody>
      </p:sp>
      <p:sp>
        <p:nvSpPr>
          <p:cNvPr id="209" name="Content Placeholder 2"/>
          <p:cNvSpPr txBox="1">
            <a:spLocks/>
          </p:cNvSpPr>
          <p:nvPr/>
        </p:nvSpPr>
        <p:spPr bwMode="auto">
          <a:xfrm>
            <a:off x="147892" y="856146"/>
            <a:ext cx="3604382" cy="1372127"/>
          </a:xfrm>
          <a:prstGeom prst="rect">
            <a:avLst/>
          </a:prstGeom>
          <a:noFill/>
          <a:ln w="28575" cmpd="sng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n-US" sz="2000" b="1" dirty="0" err="1" smtClean="0">
                <a:solidFill>
                  <a:srgbClr val="FF0000"/>
                </a:solidFill>
                <a:latin typeface="Century Gothic" charset="0"/>
              </a:rPr>
              <a:t>Def</a:t>
            </a:r>
            <a:r>
              <a:rPr lang="en-US" sz="2000" b="1" dirty="0" smtClean="0">
                <a:solidFill>
                  <a:srgbClr val="FF0000"/>
                </a:solidFill>
                <a:latin typeface="Century Gothic" charset="0"/>
              </a:rPr>
              <a:t>:</a:t>
            </a:r>
            <a:r>
              <a:rPr lang="en-US" sz="2000" dirty="0" smtClean="0">
                <a:solidFill>
                  <a:srgbClr val="7F7F7F"/>
                </a:solidFill>
                <a:latin typeface="Century Gothic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BC is to compute the number of pairs </a:t>
            </a:r>
            <a:r>
              <a:rPr lang="en-US" sz="2000" dirty="0" err="1">
                <a:solidFill>
                  <a:srgbClr val="000000"/>
                </a:solidFill>
                <a:latin typeface="Century Gothic" charset="0"/>
              </a:rPr>
              <a:t>s,t</a:t>
            </a:r>
            <a:r>
              <a:rPr lang="en-US" sz="2000" dirty="0" err="1">
                <a:solidFill>
                  <a:srgbClr val="000000"/>
                </a:solidFill>
                <a:latin typeface="Century Gothic"/>
                <a:cs typeface="Century Gothic"/>
                <a:sym typeface="Symbol"/>
              </a:rPr>
              <a:t></a:t>
            </a:r>
            <a:r>
              <a:rPr lang="en-US" sz="2000" dirty="0" err="1">
                <a:solidFill>
                  <a:srgbClr val="000000"/>
                </a:solidFill>
                <a:latin typeface="Century Gothic" charset="0"/>
              </a:rPr>
              <a:t>V</a:t>
            </a:r>
            <a:r>
              <a:rPr lang="en-US" sz="2000" dirty="0">
                <a:solidFill>
                  <a:srgbClr val="000000"/>
                </a:solidFill>
                <a:latin typeface="Century Gothic" charset="0"/>
              </a:rPr>
              <a:t>-{v},</a:t>
            </a:r>
            <a:r>
              <a:rPr lang="en-US" sz="2000" dirty="0" err="1">
                <a:solidFill>
                  <a:srgbClr val="000000"/>
                </a:solidFill>
                <a:latin typeface="Century Gothic" charset="0"/>
              </a:rPr>
              <a:t>s</a:t>
            </a:r>
            <a:r>
              <a:rPr lang="en-US" sz="2000" dirty="0" err="1">
                <a:latin typeface="Century Gothic"/>
                <a:cs typeface="Century Gothic"/>
              </a:rPr>
              <a:t>≠</a:t>
            </a:r>
            <a:r>
              <a:rPr lang="en-US" sz="2000" dirty="0" err="1">
                <a:solidFill>
                  <a:srgbClr val="000000"/>
                </a:solidFill>
                <a:latin typeface="Century Gothic" charset="0"/>
              </a:rPr>
              <a:t>t</a:t>
            </a:r>
            <a:r>
              <a:rPr lang="en-US" sz="2000" b="1" baseline="-25000" dirty="0">
                <a:solidFill>
                  <a:srgbClr val="000000"/>
                </a:solidFill>
                <a:latin typeface="Century Gothic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so that </a:t>
            </a:r>
            <a:r>
              <a:rPr lang="en-US" sz="2000" dirty="0" err="1">
                <a:solidFill>
                  <a:srgbClr val="000000"/>
                </a:solidFill>
                <a:latin typeface="Century Gothic" charset="0"/>
              </a:rPr>
              <a:t>dist</a:t>
            </a:r>
            <a:r>
              <a:rPr lang="en-US" sz="2000" dirty="0">
                <a:solidFill>
                  <a:srgbClr val="000000"/>
                </a:solidFill>
                <a:latin typeface="Century Gothic" charset="0"/>
              </a:rPr>
              <a:t>(</a:t>
            </a:r>
            <a:r>
              <a:rPr lang="en-US" sz="2000" dirty="0" err="1">
                <a:solidFill>
                  <a:srgbClr val="000000"/>
                </a:solidFill>
                <a:latin typeface="Century Gothic" charset="0"/>
              </a:rPr>
              <a:t>s,t</a:t>
            </a:r>
            <a:r>
              <a:rPr lang="en-US" sz="2000" dirty="0">
                <a:solidFill>
                  <a:srgbClr val="000000"/>
                </a:solidFill>
                <a:latin typeface="Century Gothic" charset="0"/>
              </a:rPr>
              <a:t>)=</a:t>
            </a:r>
            <a:r>
              <a:rPr lang="en-US" sz="2000" dirty="0" err="1">
                <a:solidFill>
                  <a:srgbClr val="000000"/>
                </a:solidFill>
                <a:latin typeface="Century Gothic" charset="0"/>
              </a:rPr>
              <a:t>dist</a:t>
            </a:r>
            <a:r>
              <a:rPr lang="en-US" sz="2000" dirty="0">
                <a:solidFill>
                  <a:srgbClr val="000000"/>
                </a:solidFill>
                <a:latin typeface="Century Gothic" charset="0"/>
              </a:rPr>
              <a:t>(</a:t>
            </a:r>
            <a:r>
              <a:rPr lang="en-US" sz="2000" dirty="0" err="1">
                <a:solidFill>
                  <a:srgbClr val="000000"/>
                </a:solidFill>
                <a:latin typeface="Century Gothic" charset="0"/>
              </a:rPr>
              <a:t>s,v</a:t>
            </a:r>
            <a:r>
              <a:rPr lang="en-US" sz="2000" dirty="0">
                <a:solidFill>
                  <a:srgbClr val="000000"/>
                </a:solidFill>
                <a:latin typeface="Century Gothic" charset="0"/>
              </a:rPr>
              <a:t>)+</a:t>
            </a:r>
            <a:r>
              <a:rPr lang="en-US" sz="2000" dirty="0" err="1">
                <a:solidFill>
                  <a:srgbClr val="000000"/>
                </a:solidFill>
                <a:latin typeface="Century Gothic" charset="0"/>
              </a:rPr>
              <a:t>dist</a:t>
            </a:r>
            <a:r>
              <a:rPr lang="en-US" sz="2000" dirty="0">
                <a:solidFill>
                  <a:srgbClr val="000000"/>
                </a:solidFill>
                <a:latin typeface="Century Gothic" charset="0"/>
              </a:rPr>
              <a:t>(</a:t>
            </a:r>
            <a:r>
              <a:rPr lang="en-US" sz="2000" dirty="0" err="1">
                <a:solidFill>
                  <a:srgbClr val="000000"/>
                </a:solidFill>
                <a:latin typeface="Century Gothic" charset="0"/>
              </a:rPr>
              <a:t>v,t</a:t>
            </a: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)</a:t>
            </a:r>
            <a:endParaRPr lang="en-US" sz="2000" dirty="0">
              <a:solidFill>
                <a:srgbClr val="000000"/>
              </a:solidFill>
              <a:latin typeface="Century 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4689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8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3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4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6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9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2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5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8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1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4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7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0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3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6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9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2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5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8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1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6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9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2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5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8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1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4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7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0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3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6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9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2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5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8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1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4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7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0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3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6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9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2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5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8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1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4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7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0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3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6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9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2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5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8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1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4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7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0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3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4" fill="hold">
                      <p:stCondLst>
                        <p:cond delay="indefinite"/>
                      </p:stCondLst>
                      <p:childTnLst>
                        <p:par>
                          <p:cTn id="375" fill="hold">
                            <p:stCondLst>
                              <p:cond delay="0"/>
                            </p:stCondLst>
                            <p:childTnLst>
                              <p:par>
                                <p:cTn id="37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8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1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2" fill="hold">
                      <p:stCondLst>
                        <p:cond delay="indefinite"/>
                      </p:stCondLst>
                      <p:childTnLst>
                        <p:par>
                          <p:cTn id="383" fill="hold">
                            <p:stCondLst>
                              <p:cond delay="0"/>
                            </p:stCondLst>
                            <p:childTnLst>
                              <p:par>
                                <p:cTn id="38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6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9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2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5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8" dur="5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1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2" fill="hold">
                      <p:stCondLst>
                        <p:cond delay="indefinite"/>
                      </p:stCondLst>
                      <p:childTnLst>
                        <p:par>
                          <p:cTn id="403" fill="hold">
                            <p:stCondLst>
                              <p:cond delay="0"/>
                            </p:stCondLst>
                            <p:childTnLst>
                              <p:par>
                                <p:cTn id="40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6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9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2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5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8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1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2" fill="hold">
                      <p:stCondLst>
                        <p:cond delay="indefinite"/>
                      </p:stCondLst>
                      <p:childTnLst>
                        <p:par>
                          <p:cTn id="423" fill="hold">
                            <p:stCondLst>
                              <p:cond delay="0"/>
                            </p:stCondLst>
                            <p:childTnLst>
                              <p:par>
                                <p:cTn id="4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6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9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2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5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8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1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2" fill="hold">
                      <p:stCondLst>
                        <p:cond delay="indefinite"/>
                      </p:stCondLst>
                      <p:childTnLst>
                        <p:par>
                          <p:cTn id="443" fill="hold">
                            <p:stCondLst>
                              <p:cond delay="0"/>
                            </p:stCondLst>
                            <p:childTnLst>
                              <p:par>
                                <p:cTn id="44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6"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9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2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54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57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0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3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6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0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3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4" fill="hold">
                      <p:stCondLst>
                        <p:cond delay="indefinite"/>
                      </p:stCondLst>
                      <p:childTnLst>
                        <p:par>
                          <p:cTn id="475" fill="hold">
                            <p:stCondLst>
                              <p:cond delay="0"/>
                            </p:stCondLst>
                            <p:childTnLst>
                              <p:par>
                                <p:cTn id="476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7"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80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83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86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89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92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95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98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2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5" dur="5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8" dur="5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9" fill="hold">
                      <p:stCondLst>
                        <p:cond delay="indefinite"/>
                      </p:stCondLst>
                      <p:childTnLst>
                        <p:par>
                          <p:cTn id="510" fill="hold">
                            <p:stCondLst>
                              <p:cond delay="0"/>
                            </p:stCondLst>
                            <p:childTnLst>
                              <p:par>
                                <p:cTn id="5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3" dur="5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6" dur="5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7" fill="hold">
                      <p:stCondLst>
                        <p:cond delay="indefinite"/>
                      </p:stCondLst>
                      <p:childTnLst>
                        <p:par>
                          <p:cTn id="518" fill="hold">
                            <p:stCondLst>
                              <p:cond delay="0"/>
                            </p:stCondLst>
                            <p:childTnLst>
                              <p:par>
                                <p:cTn id="5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1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" grpId="0"/>
      <p:bldP spid="193" grpId="0" animBg="1"/>
      <p:bldP spid="49" grpId="0"/>
      <p:bldP spid="58" grpId="0"/>
      <p:bldP spid="55" grpId="0"/>
      <p:bldP spid="125" grpId="0"/>
      <p:bldP spid="46" grpId="0"/>
      <p:bldP spid="64" grpId="0"/>
      <p:bldP spid="61" grpId="0"/>
      <p:bldP spid="67" grpId="0"/>
      <p:bldP spid="52" grpId="0"/>
      <p:bldP spid="45" grpId="0" animBg="1"/>
      <p:bldP spid="48" grpId="0" animBg="1"/>
      <p:bldP spid="54" grpId="0" animBg="1"/>
      <p:bldP spid="57" grpId="0" animBg="1"/>
      <p:bldP spid="60" grpId="0" animBg="1"/>
      <p:bldP spid="63" grpId="0" animBg="1"/>
      <p:bldP spid="66" grpId="0" animBg="1"/>
      <p:bldP spid="51" grpId="0" animBg="1"/>
      <p:bldP spid="95" grpId="0"/>
      <p:bldP spid="106" grpId="0"/>
      <p:bldP spid="107" grpId="0"/>
      <p:bldP spid="108" grpId="0"/>
      <p:bldP spid="112" grpId="0"/>
      <p:bldP spid="117" grpId="0"/>
      <p:bldP spid="121" grpId="0"/>
      <p:bldP spid="85" grpId="0"/>
      <p:bldP spid="70" grpId="0"/>
      <p:bldP spid="82" grpId="0"/>
      <p:bldP spid="91" grpId="0"/>
      <p:bldP spid="88" grpId="0"/>
      <p:bldP spid="79" grpId="0"/>
      <p:bldP spid="76" grpId="0"/>
      <p:bldP spid="73" grpId="0"/>
      <p:bldP spid="69" grpId="0" animBg="1"/>
      <p:bldP spid="72" grpId="0" animBg="1"/>
      <p:bldP spid="75" grpId="0" animBg="1"/>
      <p:bldP spid="78" grpId="0" animBg="1"/>
      <p:bldP spid="81" grpId="0" animBg="1"/>
      <p:bldP spid="84" grpId="0" animBg="1"/>
      <p:bldP spid="87" grpId="0" animBg="1"/>
      <p:bldP spid="90" grpId="0" animBg="1"/>
      <p:bldP spid="9" grpId="0"/>
      <p:bldP spid="9" grpId="1"/>
      <p:bldP spid="16" grpId="0" animBg="1"/>
      <p:bldP spid="21" grpId="0"/>
      <p:bldP spid="21" grpId="1"/>
      <p:bldP spid="25" grpId="0"/>
      <p:bldP spid="25" grpId="1"/>
      <p:bldP spid="30" grpId="0"/>
      <p:bldP spid="30" grpId="1"/>
      <p:bldP spid="33" grpId="0"/>
      <p:bldP spid="33" grpId="1"/>
      <p:bldP spid="34" grpId="0"/>
      <p:bldP spid="113" grpId="0" animBg="1"/>
      <p:bldP spid="142" grpId="0"/>
      <p:bldP spid="143" grpId="0"/>
      <p:bldP spid="147" grpId="0"/>
      <p:bldP spid="149" grpId="0"/>
      <p:bldP spid="153" grpId="0"/>
      <p:bldP spid="154" grpId="0"/>
      <p:bldP spid="155" grpId="0"/>
      <p:bldP spid="157" grpId="0"/>
      <p:bldP spid="159" grpId="0"/>
      <p:bldP spid="161" grpId="0"/>
      <p:bldP spid="165" grpId="0"/>
      <p:bldP spid="166" grpId="0"/>
      <p:bldP spid="167" grpId="0"/>
      <p:bldP spid="169" grpId="0"/>
      <p:bldP spid="173" grpId="0"/>
      <p:bldP spid="174" grpId="0"/>
      <p:bldP spid="175" grpId="0"/>
      <p:bldP spid="177" grpId="0"/>
      <p:bldP spid="179" grpId="0"/>
      <p:bldP spid="181" grpId="0"/>
      <p:bldP spid="185" grpId="0"/>
      <p:bldP spid="186" grpId="0"/>
      <p:bldP spid="234" grpId="0"/>
      <p:bldP spid="236" grpId="0"/>
      <p:bldP spid="249" grpId="0"/>
      <p:bldP spid="196" grpId="0" animBg="1"/>
      <p:bldP spid="199" grpId="0" animBg="1"/>
      <p:bldP spid="202" grpId="0"/>
      <p:bldP spid="203" grpId="0"/>
      <p:bldP spid="205" grpId="0"/>
      <p:bldP spid="206" grpId="0"/>
      <p:bldP spid="20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TextBox 193"/>
          <p:cNvSpPr txBox="1"/>
          <p:nvPr/>
        </p:nvSpPr>
        <p:spPr>
          <a:xfrm>
            <a:off x="6285247" y="6001032"/>
            <a:ext cx="342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entury Gothic"/>
                <a:cs typeface="Century Gothic"/>
              </a:rPr>
              <a:t>b</a:t>
            </a:r>
            <a:endParaRPr lang="en-US" baseline="-25000" dirty="0">
              <a:latin typeface="Century Gothic"/>
              <a:cs typeface="Century Gothic"/>
            </a:endParaRPr>
          </a:p>
        </p:txBody>
      </p:sp>
      <p:sp>
        <p:nvSpPr>
          <p:cNvPr id="193" name="Oval 192"/>
          <p:cNvSpPr/>
          <p:nvPr/>
        </p:nvSpPr>
        <p:spPr>
          <a:xfrm>
            <a:off x="6251648" y="6020218"/>
            <a:ext cx="375722" cy="373230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4366539" y="3150291"/>
            <a:ext cx="3473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entury Gothic"/>
                <a:cs typeface="Century Gothic"/>
              </a:rPr>
              <a:t>1</a:t>
            </a:r>
            <a:r>
              <a:rPr lang="en-US" baseline="-25000" dirty="0" smtClean="0">
                <a:latin typeface="Century Gothic"/>
                <a:cs typeface="Century Gothic"/>
              </a:rPr>
              <a:t>I</a:t>
            </a:r>
            <a:endParaRPr lang="en-US" baseline="-25000" dirty="0">
              <a:latin typeface="Century Gothic"/>
              <a:cs typeface="Century Gothic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5651343" y="2341724"/>
            <a:ext cx="3867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entury Gothic"/>
                <a:cs typeface="Century Gothic"/>
              </a:rPr>
              <a:t>0</a:t>
            </a:r>
            <a:r>
              <a:rPr lang="en-US" baseline="-25000" dirty="0" smtClean="0">
                <a:latin typeface="Century Gothic"/>
                <a:cs typeface="Century Gothic"/>
              </a:rPr>
              <a:t>J</a:t>
            </a:r>
            <a:endParaRPr lang="en-US" baseline="-25000" dirty="0">
              <a:latin typeface="Century Gothic"/>
              <a:cs typeface="Century Gothic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4360774" y="4957924"/>
            <a:ext cx="3473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entury Gothic"/>
                <a:cs typeface="Century Gothic"/>
              </a:rPr>
              <a:t>3</a:t>
            </a:r>
            <a:r>
              <a:rPr lang="en-US" baseline="-25000" dirty="0" smtClean="0">
                <a:latin typeface="Century Gothic"/>
                <a:cs typeface="Century Gothic"/>
              </a:rPr>
              <a:t>I</a:t>
            </a:r>
            <a:endParaRPr lang="en-US" baseline="-25000" dirty="0">
              <a:latin typeface="Century Gothic"/>
              <a:cs typeface="Century Gothic"/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4750926" y="4914979"/>
            <a:ext cx="285217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entury Gothic"/>
                <a:cs typeface="Century Gothic"/>
              </a:rPr>
              <a:t>4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366539" y="2341724"/>
            <a:ext cx="3473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entury Gothic"/>
                <a:cs typeface="Century Gothic"/>
              </a:rPr>
              <a:t>0</a:t>
            </a:r>
            <a:r>
              <a:rPr lang="en-US" baseline="-25000" dirty="0" smtClean="0">
                <a:latin typeface="Century Gothic"/>
                <a:cs typeface="Century Gothic"/>
              </a:rPr>
              <a:t>I</a:t>
            </a:r>
            <a:endParaRPr lang="en-US" baseline="-25000" dirty="0">
              <a:latin typeface="Century Gothic"/>
              <a:cs typeface="Century Gothic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5651343" y="4054108"/>
            <a:ext cx="3867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entury Gothic"/>
                <a:cs typeface="Century Gothic"/>
              </a:rPr>
              <a:t>2</a:t>
            </a:r>
            <a:r>
              <a:rPr lang="en-US" baseline="-25000" dirty="0">
                <a:latin typeface="Century Gothic"/>
                <a:cs typeface="Century Gothic"/>
              </a:rPr>
              <a:t>J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5651343" y="3150291"/>
            <a:ext cx="3867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entury Gothic"/>
                <a:cs typeface="Century Gothic"/>
              </a:rPr>
              <a:t>1</a:t>
            </a:r>
            <a:r>
              <a:rPr lang="en-US" baseline="-25000" dirty="0">
                <a:latin typeface="Century Gothic"/>
                <a:cs typeface="Century Gothic"/>
              </a:rPr>
              <a:t>J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5656161" y="4957924"/>
            <a:ext cx="3867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entury Gothic"/>
                <a:cs typeface="Century Gothic"/>
              </a:rPr>
              <a:t>3</a:t>
            </a:r>
            <a:r>
              <a:rPr lang="en-US" baseline="-25000" dirty="0">
                <a:latin typeface="Century Gothic"/>
                <a:cs typeface="Century Gothic"/>
              </a:rPr>
              <a:t>J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4366539" y="4054108"/>
            <a:ext cx="3473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entury Gothic"/>
                <a:cs typeface="Century Gothic"/>
              </a:rPr>
              <a:t>2</a:t>
            </a:r>
            <a:r>
              <a:rPr lang="en-US" baseline="-25000" dirty="0" smtClean="0">
                <a:latin typeface="Century Gothic"/>
                <a:cs typeface="Century Gothic"/>
              </a:rPr>
              <a:t>I</a:t>
            </a:r>
            <a:endParaRPr lang="en-US" baseline="-25000" dirty="0">
              <a:latin typeface="Century Gothic"/>
              <a:cs typeface="Century Gothic"/>
            </a:endParaRPr>
          </a:p>
        </p:txBody>
      </p:sp>
      <p:sp>
        <p:nvSpPr>
          <p:cNvPr id="45" name="Oval 44"/>
          <p:cNvSpPr/>
          <p:nvPr/>
        </p:nvSpPr>
        <p:spPr>
          <a:xfrm>
            <a:off x="4335485" y="2366474"/>
            <a:ext cx="375722" cy="373230"/>
          </a:xfrm>
          <a:prstGeom prst="ellipse">
            <a:avLst/>
          </a:prstGeom>
          <a:noFill/>
          <a:ln w="28575" cmpd="sng">
            <a:solidFill>
              <a:srgbClr val="7097D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8" name="Oval 47"/>
          <p:cNvSpPr/>
          <p:nvPr/>
        </p:nvSpPr>
        <p:spPr>
          <a:xfrm>
            <a:off x="4335485" y="3175041"/>
            <a:ext cx="375722" cy="373230"/>
          </a:xfrm>
          <a:prstGeom prst="ellipse">
            <a:avLst/>
          </a:prstGeom>
          <a:noFill/>
          <a:ln w="28575" cmpd="sng">
            <a:solidFill>
              <a:srgbClr val="7097D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4" name="Oval 53"/>
          <p:cNvSpPr/>
          <p:nvPr/>
        </p:nvSpPr>
        <p:spPr>
          <a:xfrm>
            <a:off x="4329720" y="4982674"/>
            <a:ext cx="375722" cy="373230"/>
          </a:xfrm>
          <a:prstGeom prst="ellipse">
            <a:avLst/>
          </a:prstGeom>
          <a:noFill/>
          <a:ln w="28575" cmpd="sng">
            <a:solidFill>
              <a:srgbClr val="7097D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7" name="Oval 56"/>
          <p:cNvSpPr/>
          <p:nvPr/>
        </p:nvSpPr>
        <p:spPr>
          <a:xfrm>
            <a:off x="5662621" y="2366474"/>
            <a:ext cx="375722" cy="373230"/>
          </a:xfrm>
          <a:prstGeom prst="ellipse">
            <a:avLst/>
          </a:prstGeom>
          <a:noFill/>
          <a:ln w="28575" cmpd="sng">
            <a:solidFill>
              <a:srgbClr val="7097D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0" name="Oval 59"/>
          <p:cNvSpPr/>
          <p:nvPr/>
        </p:nvSpPr>
        <p:spPr>
          <a:xfrm>
            <a:off x="5662621" y="3175041"/>
            <a:ext cx="375722" cy="373230"/>
          </a:xfrm>
          <a:prstGeom prst="ellipse">
            <a:avLst/>
          </a:prstGeom>
          <a:noFill/>
          <a:ln w="28575" cmpd="sng">
            <a:solidFill>
              <a:srgbClr val="7097D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3" name="Oval 62"/>
          <p:cNvSpPr/>
          <p:nvPr/>
        </p:nvSpPr>
        <p:spPr>
          <a:xfrm>
            <a:off x="5662621" y="4078858"/>
            <a:ext cx="375722" cy="373230"/>
          </a:xfrm>
          <a:prstGeom prst="ellipse">
            <a:avLst/>
          </a:prstGeom>
          <a:noFill/>
          <a:ln w="28575" cmpd="sng">
            <a:solidFill>
              <a:srgbClr val="7097D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6" name="Oval 65"/>
          <p:cNvSpPr/>
          <p:nvPr/>
        </p:nvSpPr>
        <p:spPr>
          <a:xfrm>
            <a:off x="5656856" y="4982674"/>
            <a:ext cx="375722" cy="373230"/>
          </a:xfrm>
          <a:prstGeom prst="ellipse">
            <a:avLst/>
          </a:prstGeom>
          <a:noFill/>
          <a:ln w="28575" cmpd="sng">
            <a:solidFill>
              <a:srgbClr val="7097D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1" name="Oval 50"/>
          <p:cNvSpPr/>
          <p:nvPr/>
        </p:nvSpPr>
        <p:spPr>
          <a:xfrm>
            <a:off x="4335485" y="4078858"/>
            <a:ext cx="375722" cy="373230"/>
          </a:xfrm>
          <a:prstGeom prst="ellipse">
            <a:avLst/>
          </a:prstGeom>
          <a:noFill/>
          <a:ln w="28575" cmpd="sng">
            <a:solidFill>
              <a:srgbClr val="7097D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92" name="Straight Connector 91"/>
          <p:cNvCxnSpPr>
            <a:stCxn id="45" idx="7"/>
            <a:endCxn id="60" idx="1"/>
          </p:cNvCxnSpPr>
          <p:nvPr/>
        </p:nvCxnSpPr>
        <p:spPr>
          <a:xfrm>
            <a:off x="4656184" y="2421132"/>
            <a:ext cx="1061460" cy="808567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5" name="TextBox 94"/>
          <p:cNvSpPr txBox="1"/>
          <p:nvPr/>
        </p:nvSpPr>
        <p:spPr>
          <a:xfrm>
            <a:off x="4682593" y="2273756"/>
            <a:ext cx="360608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Century Gothic"/>
                <a:cs typeface="Century Gothic"/>
              </a:rPr>
              <a:t>-8</a:t>
            </a:r>
            <a:endParaRPr lang="en-US" sz="1400" b="1" dirty="0">
              <a:latin typeface="Century Gothic"/>
              <a:cs typeface="Century Gothic"/>
            </a:endParaRPr>
          </a:p>
        </p:txBody>
      </p:sp>
      <p:cxnSp>
        <p:nvCxnSpPr>
          <p:cNvPr id="96" name="Straight Connector 95"/>
          <p:cNvCxnSpPr>
            <a:stCxn id="45" idx="6"/>
            <a:endCxn id="63" idx="1"/>
          </p:cNvCxnSpPr>
          <p:nvPr/>
        </p:nvCxnSpPr>
        <p:spPr>
          <a:xfrm>
            <a:off x="4711207" y="2553089"/>
            <a:ext cx="1006437" cy="1580427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>
            <a:stCxn id="45" idx="5"/>
            <a:endCxn id="66" idx="1"/>
          </p:cNvCxnSpPr>
          <p:nvPr/>
        </p:nvCxnSpPr>
        <p:spPr>
          <a:xfrm>
            <a:off x="4656184" y="2685046"/>
            <a:ext cx="1055695" cy="2352286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>
            <a:stCxn id="48" idx="7"/>
            <a:endCxn id="57" idx="1"/>
          </p:cNvCxnSpPr>
          <p:nvPr/>
        </p:nvCxnSpPr>
        <p:spPr>
          <a:xfrm flipV="1">
            <a:off x="4656184" y="2421132"/>
            <a:ext cx="1061460" cy="808567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6" name="TextBox 105"/>
          <p:cNvSpPr txBox="1"/>
          <p:nvPr/>
        </p:nvSpPr>
        <p:spPr>
          <a:xfrm>
            <a:off x="5296185" y="2244354"/>
            <a:ext cx="360608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Century Gothic"/>
                <a:cs typeface="Century Gothic"/>
              </a:rPr>
              <a:t>-8</a:t>
            </a:r>
            <a:endParaRPr lang="en-US" sz="1400" b="1" dirty="0">
              <a:latin typeface="Century Gothic"/>
              <a:cs typeface="Century Gothic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5555933" y="3746875"/>
            <a:ext cx="285217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entury Gothic"/>
                <a:cs typeface="Century Gothic"/>
              </a:rPr>
              <a:t>4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5553638" y="4611076"/>
            <a:ext cx="285217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entury Gothic"/>
                <a:cs typeface="Century Gothic"/>
              </a:rPr>
              <a:t>6</a:t>
            </a:r>
          </a:p>
        </p:txBody>
      </p:sp>
      <p:cxnSp>
        <p:nvCxnSpPr>
          <p:cNvPr id="109" name="Straight Connector 108"/>
          <p:cNvCxnSpPr>
            <a:stCxn id="49" idx="3"/>
            <a:endCxn id="64" idx="1"/>
          </p:cNvCxnSpPr>
          <p:nvPr/>
        </p:nvCxnSpPr>
        <p:spPr>
          <a:xfrm>
            <a:off x="4713922" y="3334957"/>
            <a:ext cx="937421" cy="903817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2" name="TextBox 111"/>
          <p:cNvSpPr txBox="1"/>
          <p:nvPr/>
        </p:nvSpPr>
        <p:spPr>
          <a:xfrm>
            <a:off x="5408735" y="4153279"/>
            <a:ext cx="285217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Century Gothic"/>
                <a:cs typeface="Century Gothic"/>
              </a:rPr>
              <a:t>2</a:t>
            </a:r>
            <a:endParaRPr lang="en-US" sz="1400" b="1" dirty="0">
              <a:latin typeface="Century Gothic"/>
              <a:cs typeface="Century Gothic"/>
            </a:endParaRPr>
          </a:p>
        </p:txBody>
      </p:sp>
      <p:cxnSp>
        <p:nvCxnSpPr>
          <p:cNvPr id="114" name="Straight Connector 113"/>
          <p:cNvCxnSpPr>
            <a:stCxn id="48" idx="5"/>
            <a:endCxn id="66" idx="2"/>
          </p:cNvCxnSpPr>
          <p:nvPr/>
        </p:nvCxnSpPr>
        <p:spPr>
          <a:xfrm>
            <a:off x="4656184" y="3493613"/>
            <a:ext cx="1000672" cy="1675676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7" name="TextBox 116"/>
          <p:cNvSpPr txBox="1"/>
          <p:nvPr/>
        </p:nvSpPr>
        <p:spPr>
          <a:xfrm flipH="1">
            <a:off x="5306155" y="4813023"/>
            <a:ext cx="342894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Century Gothic"/>
                <a:cs typeface="Century Gothic"/>
              </a:rPr>
              <a:t>4</a:t>
            </a:r>
            <a:endParaRPr lang="en-US" sz="1400" b="1" dirty="0">
              <a:latin typeface="Century Gothic"/>
              <a:cs typeface="Century Gothic"/>
            </a:endParaRPr>
          </a:p>
        </p:txBody>
      </p:sp>
      <p:cxnSp>
        <p:nvCxnSpPr>
          <p:cNvPr id="118" name="Straight Connector 117"/>
          <p:cNvCxnSpPr>
            <a:stCxn id="52" idx="3"/>
            <a:endCxn id="60" idx="2"/>
          </p:cNvCxnSpPr>
          <p:nvPr/>
        </p:nvCxnSpPr>
        <p:spPr>
          <a:xfrm flipV="1">
            <a:off x="4713922" y="3361656"/>
            <a:ext cx="948699" cy="877118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TextBox 120"/>
          <p:cNvSpPr txBox="1"/>
          <p:nvPr/>
        </p:nvSpPr>
        <p:spPr>
          <a:xfrm>
            <a:off x="4688165" y="4097628"/>
            <a:ext cx="285217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Century Gothic"/>
                <a:cs typeface="Century Gothic"/>
              </a:rPr>
              <a:t>2</a:t>
            </a:r>
            <a:endParaRPr lang="en-US" sz="1400" b="1" dirty="0">
              <a:latin typeface="Century Gothic"/>
              <a:cs typeface="Century Gothic"/>
            </a:endParaRPr>
          </a:p>
        </p:txBody>
      </p:sp>
      <p:cxnSp>
        <p:nvCxnSpPr>
          <p:cNvPr id="122" name="Straight Connector 121"/>
          <p:cNvCxnSpPr>
            <a:stCxn id="51" idx="7"/>
            <a:endCxn id="58" idx="1"/>
          </p:cNvCxnSpPr>
          <p:nvPr/>
        </p:nvCxnSpPr>
        <p:spPr>
          <a:xfrm flipV="1">
            <a:off x="4656184" y="2526390"/>
            <a:ext cx="995159" cy="1607126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>
            <a:stCxn id="54" idx="6"/>
            <a:endCxn id="60" idx="3"/>
          </p:cNvCxnSpPr>
          <p:nvPr/>
        </p:nvCxnSpPr>
        <p:spPr>
          <a:xfrm flipV="1">
            <a:off x="4705442" y="3493613"/>
            <a:ext cx="1012202" cy="1675676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>
            <a:stCxn id="54" idx="7"/>
            <a:endCxn id="57" idx="3"/>
          </p:cNvCxnSpPr>
          <p:nvPr/>
        </p:nvCxnSpPr>
        <p:spPr>
          <a:xfrm flipV="1">
            <a:off x="4650419" y="2685046"/>
            <a:ext cx="1067225" cy="2352286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8358533" y="3150291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entury Gothic"/>
                <a:cs typeface="Century Gothic"/>
              </a:rPr>
              <a:t>1</a:t>
            </a:r>
            <a:r>
              <a:rPr lang="en-US" baseline="-25000" dirty="0">
                <a:latin typeface="Century Gothic"/>
                <a:cs typeface="Century Gothic"/>
              </a:rPr>
              <a:t>L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6967901" y="2341724"/>
            <a:ext cx="403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entury Gothic"/>
                <a:cs typeface="Century Gothic"/>
              </a:rPr>
              <a:t>0</a:t>
            </a:r>
            <a:r>
              <a:rPr lang="en-US" baseline="-25000" dirty="0" smtClean="0">
                <a:latin typeface="Century Gothic"/>
                <a:cs typeface="Century Gothic"/>
              </a:rPr>
              <a:t>K</a:t>
            </a:r>
            <a:endParaRPr lang="en-US" baseline="-25000" dirty="0">
              <a:latin typeface="Century Gothic"/>
              <a:cs typeface="Century Gothic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8345833" y="2341724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entury Gothic"/>
                <a:cs typeface="Century Gothic"/>
              </a:rPr>
              <a:t>0</a:t>
            </a:r>
            <a:r>
              <a:rPr lang="en-US" baseline="-25000" dirty="0">
                <a:latin typeface="Century Gothic"/>
                <a:cs typeface="Century Gothic"/>
              </a:rPr>
              <a:t>L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8311137" y="4957924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entury Gothic"/>
                <a:cs typeface="Century Gothic"/>
              </a:rPr>
              <a:t>3</a:t>
            </a:r>
            <a:r>
              <a:rPr lang="en-US" baseline="-25000" dirty="0">
                <a:latin typeface="Century Gothic"/>
                <a:cs typeface="Century Gothic"/>
              </a:rPr>
              <a:t>L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8335955" y="4054108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entury Gothic"/>
                <a:cs typeface="Century Gothic"/>
              </a:rPr>
              <a:t>2</a:t>
            </a:r>
            <a:r>
              <a:rPr lang="en-US" baseline="-25000" dirty="0">
                <a:latin typeface="Century Gothic"/>
                <a:cs typeface="Century Gothic"/>
              </a:rPr>
              <a:t>L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6962136" y="4957924"/>
            <a:ext cx="403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entury Gothic"/>
                <a:cs typeface="Century Gothic"/>
              </a:rPr>
              <a:t>3</a:t>
            </a:r>
            <a:r>
              <a:rPr lang="en-US" baseline="-25000" dirty="0">
                <a:latin typeface="Century Gothic"/>
                <a:cs typeface="Century Gothic"/>
              </a:rPr>
              <a:t>K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6986951" y="4054108"/>
            <a:ext cx="403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entury Gothic"/>
                <a:cs typeface="Century Gothic"/>
              </a:rPr>
              <a:t>2</a:t>
            </a:r>
            <a:r>
              <a:rPr lang="en-US" baseline="-25000" dirty="0">
                <a:latin typeface="Century Gothic"/>
                <a:cs typeface="Century Gothic"/>
              </a:rPr>
              <a:t>K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6965785" y="3150291"/>
            <a:ext cx="403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entury Gothic"/>
                <a:cs typeface="Century Gothic"/>
              </a:rPr>
              <a:t>1</a:t>
            </a:r>
            <a:r>
              <a:rPr lang="en-US" baseline="-25000" dirty="0">
                <a:latin typeface="Century Gothic"/>
                <a:cs typeface="Century Gothic"/>
              </a:rPr>
              <a:t>K</a:t>
            </a:r>
          </a:p>
        </p:txBody>
      </p:sp>
      <p:sp>
        <p:nvSpPr>
          <p:cNvPr id="69" name="Oval 68"/>
          <p:cNvSpPr/>
          <p:nvPr/>
        </p:nvSpPr>
        <p:spPr>
          <a:xfrm>
            <a:off x="6996113" y="2366474"/>
            <a:ext cx="375722" cy="373230"/>
          </a:xfrm>
          <a:prstGeom prst="ellipse">
            <a:avLst/>
          </a:prstGeom>
          <a:noFill/>
          <a:ln w="28575" cmpd="sng">
            <a:solidFill>
              <a:srgbClr val="7097D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2" name="Oval 71"/>
          <p:cNvSpPr/>
          <p:nvPr/>
        </p:nvSpPr>
        <p:spPr>
          <a:xfrm>
            <a:off x="6996113" y="3175041"/>
            <a:ext cx="375722" cy="373230"/>
          </a:xfrm>
          <a:prstGeom prst="ellipse">
            <a:avLst/>
          </a:prstGeom>
          <a:noFill/>
          <a:ln w="28575" cmpd="sng">
            <a:solidFill>
              <a:srgbClr val="7097D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         </a:t>
            </a:r>
            <a:endParaRPr lang="en-US" dirty="0"/>
          </a:p>
        </p:txBody>
      </p:sp>
      <p:sp>
        <p:nvSpPr>
          <p:cNvPr id="75" name="Oval 74"/>
          <p:cNvSpPr/>
          <p:nvPr/>
        </p:nvSpPr>
        <p:spPr>
          <a:xfrm>
            <a:off x="6996113" y="4078858"/>
            <a:ext cx="375722" cy="373230"/>
          </a:xfrm>
          <a:prstGeom prst="ellipse">
            <a:avLst/>
          </a:prstGeom>
          <a:noFill/>
          <a:ln w="28575" cmpd="sng">
            <a:solidFill>
              <a:srgbClr val="7097D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8" name="Oval 77"/>
          <p:cNvSpPr/>
          <p:nvPr/>
        </p:nvSpPr>
        <p:spPr>
          <a:xfrm>
            <a:off x="6990348" y="4982674"/>
            <a:ext cx="375722" cy="373230"/>
          </a:xfrm>
          <a:prstGeom prst="ellipse">
            <a:avLst/>
          </a:prstGeom>
          <a:noFill/>
          <a:ln w="28575" cmpd="sng">
            <a:solidFill>
              <a:srgbClr val="7097D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1" name="Oval 80"/>
          <p:cNvSpPr/>
          <p:nvPr/>
        </p:nvSpPr>
        <p:spPr>
          <a:xfrm>
            <a:off x="8342294" y="2366474"/>
            <a:ext cx="375722" cy="373230"/>
          </a:xfrm>
          <a:prstGeom prst="ellipse">
            <a:avLst/>
          </a:prstGeom>
          <a:noFill/>
          <a:ln w="28575" cmpd="sng">
            <a:solidFill>
              <a:srgbClr val="7097D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4" name="Oval 83"/>
          <p:cNvSpPr/>
          <p:nvPr/>
        </p:nvSpPr>
        <p:spPr>
          <a:xfrm>
            <a:off x="8350761" y="3175041"/>
            <a:ext cx="375722" cy="373230"/>
          </a:xfrm>
          <a:prstGeom prst="ellipse">
            <a:avLst/>
          </a:prstGeom>
          <a:noFill/>
          <a:ln w="28575" cmpd="sng">
            <a:solidFill>
              <a:srgbClr val="7097D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7" name="Oval 86"/>
          <p:cNvSpPr/>
          <p:nvPr/>
        </p:nvSpPr>
        <p:spPr>
          <a:xfrm>
            <a:off x="8325360" y="4078858"/>
            <a:ext cx="375722" cy="373230"/>
          </a:xfrm>
          <a:prstGeom prst="ellipse">
            <a:avLst/>
          </a:prstGeom>
          <a:noFill/>
          <a:ln w="28575" cmpd="sng">
            <a:solidFill>
              <a:srgbClr val="7097D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0" name="Oval 89"/>
          <p:cNvSpPr/>
          <p:nvPr/>
        </p:nvSpPr>
        <p:spPr>
          <a:xfrm>
            <a:off x="8319595" y="4982674"/>
            <a:ext cx="375722" cy="373230"/>
          </a:xfrm>
          <a:prstGeom prst="ellipse">
            <a:avLst/>
          </a:prstGeom>
          <a:noFill/>
          <a:ln w="28575" cmpd="sng">
            <a:solidFill>
              <a:srgbClr val="7097D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9" name="Title 1"/>
          <p:cNvSpPr>
            <a:spLocks noGrp="1"/>
          </p:cNvSpPr>
          <p:nvPr>
            <p:ph type="title"/>
          </p:nvPr>
        </p:nvSpPr>
        <p:spPr>
          <a:xfrm>
            <a:off x="0" y="8363"/>
            <a:ext cx="9144000" cy="71688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800" dirty="0" smtClean="0"/>
              <a:t>Negative </a:t>
            </a:r>
            <a:r>
              <a:rPr lang="en-US" sz="4800" dirty="0" err="1" smtClean="0"/>
              <a:t>Triangle</a:t>
            </a:r>
            <a:r>
              <a:rPr lang="en-US" sz="4800" dirty="0" err="1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sz="4800" dirty="0" err="1"/>
              <a:t>BC</a:t>
            </a:r>
            <a:endParaRPr lang="en-US" sz="4800" dirty="0">
              <a:ea typeface="+mj-ea"/>
              <a:cs typeface="+mj-cs"/>
            </a:endParaRPr>
          </a:p>
        </p:txBody>
      </p:sp>
      <p:cxnSp>
        <p:nvCxnSpPr>
          <p:cNvPr id="8" name="Straight Connector 7"/>
          <p:cNvCxnSpPr>
            <a:stCxn id="16" idx="6"/>
            <a:endCxn id="18" idx="2"/>
          </p:cNvCxnSpPr>
          <p:nvPr/>
        </p:nvCxnSpPr>
        <p:spPr>
          <a:xfrm>
            <a:off x="1583126" y="5588506"/>
            <a:ext cx="952221" cy="12227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914305" y="5526887"/>
            <a:ext cx="31394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entury Gothic"/>
                <a:cs typeface="Century Gothic"/>
              </a:rPr>
              <a:t>2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1874897" y="4065662"/>
            <a:ext cx="375722" cy="379278"/>
            <a:chOff x="6615325" y="4795765"/>
            <a:chExt cx="375722" cy="379278"/>
          </a:xfrm>
        </p:grpSpPr>
        <p:sp>
          <p:nvSpPr>
            <p:cNvPr id="11" name="Oval 10"/>
            <p:cNvSpPr/>
            <p:nvPr/>
          </p:nvSpPr>
          <p:spPr>
            <a:xfrm>
              <a:off x="6615325" y="4801813"/>
              <a:ext cx="375722" cy="373230"/>
            </a:xfrm>
            <a:prstGeom prst="ellipse">
              <a:avLst/>
            </a:prstGeom>
            <a:noFill/>
            <a:ln w="28575" cmpd="sng">
              <a:solidFill>
                <a:srgbClr val="7097D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639078" y="4795765"/>
              <a:ext cx="3139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entury Gothic"/>
                  <a:cs typeface="Century Gothic"/>
                </a:rPr>
                <a:t>3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1871145" y="4819031"/>
            <a:ext cx="375722" cy="397980"/>
            <a:chOff x="6615325" y="4777063"/>
            <a:chExt cx="375722" cy="397980"/>
          </a:xfrm>
        </p:grpSpPr>
        <p:sp>
          <p:nvSpPr>
            <p:cNvPr id="14" name="Oval 13"/>
            <p:cNvSpPr/>
            <p:nvPr/>
          </p:nvSpPr>
          <p:spPr>
            <a:xfrm>
              <a:off x="6615325" y="4801813"/>
              <a:ext cx="375722" cy="373230"/>
            </a:xfrm>
            <a:prstGeom prst="ellipse">
              <a:avLst/>
            </a:prstGeom>
            <a:noFill/>
            <a:ln w="28575" cmpd="sng">
              <a:solidFill>
                <a:srgbClr val="7097D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646379" y="4777063"/>
              <a:ext cx="31259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Century Gothic"/>
                  <a:cs typeface="Century Gothic"/>
                </a:rPr>
                <a:t>0</a:t>
              </a:r>
              <a:endParaRPr lang="en-US" dirty="0">
                <a:latin typeface="Century Gothic"/>
                <a:cs typeface="Century Gothic"/>
              </a:endParaRPr>
            </a:p>
          </p:txBody>
        </p:sp>
      </p:grpSp>
      <p:sp>
        <p:nvSpPr>
          <p:cNvPr id="16" name="Oval 15"/>
          <p:cNvSpPr/>
          <p:nvPr/>
        </p:nvSpPr>
        <p:spPr>
          <a:xfrm>
            <a:off x="1207404" y="5401891"/>
            <a:ext cx="375722" cy="373230"/>
          </a:xfrm>
          <a:prstGeom prst="ellipse">
            <a:avLst/>
          </a:prstGeom>
          <a:noFill/>
          <a:ln w="28575" cmpd="sng">
            <a:solidFill>
              <a:srgbClr val="7097D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17" name="Group 16"/>
          <p:cNvGrpSpPr/>
          <p:nvPr/>
        </p:nvGrpSpPr>
        <p:grpSpPr>
          <a:xfrm>
            <a:off x="2535347" y="5383476"/>
            <a:ext cx="375722" cy="403872"/>
            <a:chOff x="6615325" y="4771171"/>
            <a:chExt cx="375722" cy="403872"/>
          </a:xfrm>
        </p:grpSpPr>
        <p:sp>
          <p:nvSpPr>
            <p:cNvPr id="18" name="Oval 17"/>
            <p:cNvSpPr/>
            <p:nvPr/>
          </p:nvSpPr>
          <p:spPr>
            <a:xfrm>
              <a:off x="6615325" y="4801813"/>
              <a:ext cx="375722" cy="373230"/>
            </a:xfrm>
            <a:prstGeom prst="ellipse">
              <a:avLst/>
            </a:prstGeom>
            <a:noFill/>
            <a:ln w="28575" cmpd="sng">
              <a:solidFill>
                <a:srgbClr val="7097D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643917" y="4771171"/>
              <a:ext cx="3139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entury Gothic"/>
                  <a:cs typeface="Century Gothic"/>
                </a:rPr>
                <a:t>2</a:t>
              </a:r>
            </a:p>
          </p:txBody>
        </p:sp>
      </p:grpSp>
      <p:cxnSp>
        <p:nvCxnSpPr>
          <p:cNvPr id="20" name="Straight Connector 19"/>
          <p:cNvCxnSpPr>
            <a:stCxn id="16" idx="7"/>
            <a:endCxn id="14" idx="3"/>
          </p:cNvCxnSpPr>
          <p:nvPr/>
        </p:nvCxnSpPr>
        <p:spPr>
          <a:xfrm flipV="1">
            <a:off x="1528103" y="5162353"/>
            <a:ext cx="398065" cy="294196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588051" y="5186732"/>
            <a:ext cx="410877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entury Gothic"/>
                <a:cs typeface="Century Gothic"/>
              </a:rPr>
              <a:t>-8</a:t>
            </a:r>
            <a:endParaRPr lang="en-US" b="1" dirty="0">
              <a:latin typeface="Century Gothic"/>
              <a:cs typeface="Century Gothic"/>
            </a:endParaRPr>
          </a:p>
        </p:txBody>
      </p:sp>
      <p:cxnSp>
        <p:nvCxnSpPr>
          <p:cNvPr id="24" name="Straight Connector 23"/>
          <p:cNvCxnSpPr>
            <a:stCxn id="14" idx="5"/>
            <a:endCxn id="18" idx="1"/>
          </p:cNvCxnSpPr>
          <p:nvPr/>
        </p:nvCxnSpPr>
        <p:spPr>
          <a:xfrm>
            <a:off x="2191844" y="5162353"/>
            <a:ext cx="398526" cy="306423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284017" y="4996792"/>
            <a:ext cx="31394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entury Gothic"/>
                <a:cs typeface="Century Gothic"/>
              </a:rPr>
              <a:t>4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007129" y="4438279"/>
            <a:ext cx="31394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entury Gothic"/>
                <a:cs typeface="Century Gothic"/>
              </a:rPr>
              <a:t>6</a:t>
            </a:r>
          </a:p>
        </p:txBody>
      </p:sp>
      <p:cxnSp>
        <p:nvCxnSpPr>
          <p:cNvPr id="31" name="Straight Connector 30"/>
          <p:cNvCxnSpPr>
            <a:stCxn id="14" idx="0"/>
            <a:endCxn id="11" idx="4"/>
          </p:cNvCxnSpPr>
          <p:nvPr/>
        </p:nvCxnSpPr>
        <p:spPr>
          <a:xfrm flipV="1">
            <a:off x="2059006" y="4444940"/>
            <a:ext cx="3752" cy="398841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11" idx="3"/>
            <a:endCxn id="16" idx="0"/>
          </p:cNvCxnSpPr>
          <p:nvPr/>
        </p:nvCxnSpPr>
        <p:spPr>
          <a:xfrm flipH="1">
            <a:off x="1395265" y="4390282"/>
            <a:ext cx="534655" cy="1011609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1374166" y="4657280"/>
            <a:ext cx="31394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entury Gothic"/>
                <a:cs typeface="Century Gothic"/>
              </a:rPr>
              <a:t>4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247442" y="5386792"/>
            <a:ext cx="3125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entury Gothic"/>
                <a:cs typeface="Century Gothic"/>
              </a:rPr>
              <a:t>1</a:t>
            </a:r>
          </a:p>
        </p:txBody>
      </p:sp>
      <p:sp>
        <p:nvSpPr>
          <p:cNvPr id="113" name="Content Placeholder 2"/>
          <p:cNvSpPr txBox="1">
            <a:spLocks/>
          </p:cNvSpPr>
          <p:nvPr/>
        </p:nvSpPr>
        <p:spPr bwMode="auto">
          <a:xfrm>
            <a:off x="150338" y="6093083"/>
            <a:ext cx="3601935" cy="522457"/>
          </a:xfrm>
          <a:prstGeom prst="rect">
            <a:avLst/>
          </a:prstGeom>
          <a:noFill/>
          <a:ln w="28575" cmpd="sng">
            <a:solidFill>
              <a:srgbClr val="1FFF17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n-US" sz="2000" b="1" dirty="0" smtClean="0">
                <a:solidFill>
                  <a:srgbClr val="1FFF17"/>
                </a:solidFill>
                <a:latin typeface="Century Gothic" charset="0"/>
              </a:rPr>
              <a:t>Rem:</a:t>
            </a:r>
            <a:r>
              <a:rPr lang="en-US" sz="2000" dirty="0" smtClean="0">
                <a:solidFill>
                  <a:srgbClr val="7F7F7F"/>
                </a:solidFill>
                <a:latin typeface="Century Gothic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entury Gothic" charset="0"/>
              </a:rPr>
              <a:t>w.l.o.g</a:t>
            </a: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 even weights</a:t>
            </a:r>
            <a:endParaRPr lang="en-US" sz="2000" dirty="0">
              <a:solidFill>
                <a:srgbClr val="000000"/>
              </a:solidFill>
              <a:latin typeface="Century Gothic" charset="0"/>
            </a:endParaRPr>
          </a:p>
        </p:txBody>
      </p:sp>
      <p:sp>
        <p:nvSpPr>
          <p:cNvPr id="142" name="TextBox 141"/>
          <p:cNvSpPr txBox="1"/>
          <p:nvPr/>
        </p:nvSpPr>
        <p:spPr>
          <a:xfrm>
            <a:off x="4492838" y="4664667"/>
            <a:ext cx="285217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Century Gothic"/>
                <a:cs typeface="Century Gothic"/>
              </a:rPr>
              <a:t>6</a:t>
            </a:r>
            <a:endParaRPr lang="en-US" sz="1400" b="1" dirty="0">
              <a:latin typeface="Century Gothic"/>
              <a:cs typeface="Century Gothic"/>
            </a:endParaRPr>
          </a:p>
        </p:txBody>
      </p:sp>
      <p:sp>
        <p:nvSpPr>
          <p:cNvPr id="143" name="TextBox 142"/>
          <p:cNvSpPr txBox="1"/>
          <p:nvPr/>
        </p:nvSpPr>
        <p:spPr>
          <a:xfrm>
            <a:off x="4519504" y="3765419"/>
            <a:ext cx="285217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entury Gothic"/>
                <a:cs typeface="Century Gothic"/>
              </a:rPr>
              <a:t>4</a:t>
            </a:r>
          </a:p>
        </p:txBody>
      </p:sp>
      <p:sp>
        <p:nvSpPr>
          <p:cNvPr id="147" name="TextBox 146"/>
          <p:cNvSpPr txBox="1"/>
          <p:nvPr/>
        </p:nvSpPr>
        <p:spPr>
          <a:xfrm>
            <a:off x="6073466" y="4895485"/>
            <a:ext cx="285217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entury Gothic"/>
                <a:cs typeface="Century Gothic"/>
              </a:rPr>
              <a:t>4</a:t>
            </a:r>
          </a:p>
        </p:txBody>
      </p:sp>
      <p:cxnSp>
        <p:nvCxnSpPr>
          <p:cNvPr id="148" name="Straight Connector 147"/>
          <p:cNvCxnSpPr/>
          <p:nvPr/>
        </p:nvCxnSpPr>
        <p:spPr>
          <a:xfrm>
            <a:off x="5978724" y="2401638"/>
            <a:ext cx="1061460" cy="808567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9" name="TextBox 148"/>
          <p:cNvSpPr txBox="1"/>
          <p:nvPr/>
        </p:nvSpPr>
        <p:spPr>
          <a:xfrm>
            <a:off x="6005133" y="2254262"/>
            <a:ext cx="360608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Century Gothic"/>
                <a:cs typeface="Century Gothic"/>
              </a:rPr>
              <a:t>-8</a:t>
            </a:r>
            <a:endParaRPr lang="en-US" sz="1400" b="1" dirty="0">
              <a:latin typeface="Century Gothic"/>
              <a:cs typeface="Century Gothic"/>
            </a:endParaRPr>
          </a:p>
        </p:txBody>
      </p:sp>
      <p:cxnSp>
        <p:nvCxnSpPr>
          <p:cNvPr id="150" name="Straight Connector 149"/>
          <p:cNvCxnSpPr/>
          <p:nvPr/>
        </p:nvCxnSpPr>
        <p:spPr>
          <a:xfrm>
            <a:off x="6033747" y="2533595"/>
            <a:ext cx="1006437" cy="1580427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/>
          <p:nvPr/>
        </p:nvCxnSpPr>
        <p:spPr>
          <a:xfrm>
            <a:off x="5978724" y="2665552"/>
            <a:ext cx="1055695" cy="2352286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/>
          <p:cNvCxnSpPr/>
          <p:nvPr/>
        </p:nvCxnSpPr>
        <p:spPr>
          <a:xfrm flipV="1">
            <a:off x="5978724" y="2401638"/>
            <a:ext cx="1061460" cy="808567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3" name="TextBox 152"/>
          <p:cNvSpPr txBox="1"/>
          <p:nvPr/>
        </p:nvSpPr>
        <p:spPr>
          <a:xfrm>
            <a:off x="6618725" y="2224860"/>
            <a:ext cx="360608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Century Gothic"/>
                <a:cs typeface="Century Gothic"/>
              </a:rPr>
              <a:t>-8</a:t>
            </a:r>
            <a:endParaRPr lang="en-US" sz="1400" b="1" dirty="0">
              <a:latin typeface="Century Gothic"/>
              <a:cs typeface="Century Gothic"/>
            </a:endParaRPr>
          </a:p>
        </p:txBody>
      </p:sp>
      <p:sp>
        <p:nvSpPr>
          <p:cNvPr id="154" name="TextBox 153"/>
          <p:cNvSpPr txBox="1"/>
          <p:nvPr/>
        </p:nvSpPr>
        <p:spPr>
          <a:xfrm>
            <a:off x="6878473" y="3727381"/>
            <a:ext cx="285217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entury Gothic"/>
                <a:cs typeface="Century Gothic"/>
              </a:rPr>
              <a:t>4</a:t>
            </a:r>
          </a:p>
        </p:txBody>
      </p:sp>
      <p:sp>
        <p:nvSpPr>
          <p:cNvPr id="155" name="TextBox 154"/>
          <p:cNvSpPr txBox="1"/>
          <p:nvPr/>
        </p:nvSpPr>
        <p:spPr>
          <a:xfrm>
            <a:off x="6876178" y="4591582"/>
            <a:ext cx="285217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entury Gothic"/>
                <a:cs typeface="Century Gothic"/>
              </a:rPr>
              <a:t>6</a:t>
            </a:r>
          </a:p>
        </p:txBody>
      </p:sp>
      <p:cxnSp>
        <p:nvCxnSpPr>
          <p:cNvPr id="156" name="Straight Connector 155"/>
          <p:cNvCxnSpPr/>
          <p:nvPr/>
        </p:nvCxnSpPr>
        <p:spPr>
          <a:xfrm>
            <a:off x="6036462" y="3315463"/>
            <a:ext cx="937421" cy="903817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7" name="TextBox 156"/>
          <p:cNvSpPr txBox="1"/>
          <p:nvPr/>
        </p:nvSpPr>
        <p:spPr>
          <a:xfrm>
            <a:off x="6731275" y="4133785"/>
            <a:ext cx="285217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Century Gothic"/>
                <a:cs typeface="Century Gothic"/>
              </a:rPr>
              <a:t>2</a:t>
            </a:r>
            <a:endParaRPr lang="en-US" sz="1400" b="1" dirty="0">
              <a:latin typeface="Century Gothic"/>
              <a:cs typeface="Century Gothic"/>
            </a:endParaRPr>
          </a:p>
        </p:txBody>
      </p:sp>
      <p:cxnSp>
        <p:nvCxnSpPr>
          <p:cNvPr id="158" name="Straight Connector 157"/>
          <p:cNvCxnSpPr/>
          <p:nvPr/>
        </p:nvCxnSpPr>
        <p:spPr>
          <a:xfrm>
            <a:off x="5978724" y="3474119"/>
            <a:ext cx="1000672" cy="1675676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9" name="TextBox 158"/>
          <p:cNvSpPr txBox="1"/>
          <p:nvPr/>
        </p:nvSpPr>
        <p:spPr>
          <a:xfrm flipH="1">
            <a:off x="6628695" y="4793529"/>
            <a:ext cx="342894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Century Gothic"/>
                <a:cs typeface="Century Gothic"/>
              </a:rPr>
              <a:t>4</a:t>
            </a:r>
            <a:endParaRPr lang="en-US" sz="1400" b="1" dirty="0">
              <a:latin typeface="Century Gothic"/>
              <a:cs typeface="Century Gothic"/>
            </a:endParaRPr>
          </a:p>
        </p:txBody>
      </p:sp>
      <p:cxnSp>
        <p:nvCxnSpPr>
          <p:cNvPr id="160" name="Straight Connector 159"/>
          <p:cNvCxnSpPr/>
          <p:nvPr/>
        </p:nvCxnSpPr>
        <p:spPr>
          <a:xfrm flipV="1">
            <a:off x="6036462" y="3342162"/>
            <a:ext cx="948699" cy="877118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1" name="TextBox 160"/>
          <p:cNvSpPr txBox="1"/>
          <p:nvPr/>
        </p:nvSpPr>
        <p:spPr>
          <a:xfrm>
            <a:off x="6010705" y="4078134"/>
            <a:ext cx="285217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Century Gothic"/>
                <a:cs typeface="Century Gothic"/>
              </a:rPr>
              <a:t>2</a:t>
            </a:r>
            <a:endParaRPr lang="en-US" sz="1400" b="1" dirty="0">
              <a:latin typeface="Century Gothic"/>
              <a:cs typeface="Century Gothic"/>
            </a:endParaRPr>
          </a:p>
        </p:txBody>
      </p:sp>
      <p:cxnSp>
        <p:nvCxnSpPr>
          <p:cNvPr id="162" name="Straight Connector 161"/>
          <p:cNvCxnSpPr/>
          <p:nvPr/>
        </p:nvCxnSpPr>
        <p:spPr>
          <a:xfrm flipV="1">
            <a:off x="5978724" y="2506896"/>
            <a:ext cx="995159" cy="1607126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Connector 162"/>
          <p:cNvCxnSpPr/>
          <p:nvPr/>
        </p:nvCxnSpPr>
        <p:spPr>
          <a:xfrm flipV="1">
            <a:off x="6027982" y="3474119"/>
            <a:ext cx="1012202" cy="1675676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Connector 163"/>
          <p:cNvCxnSpPr/>
          <p:nvPr/>
        </p:nvCxnSpPr>
        <p:spPr>
          <a:xfrm flipV="1">
            <a:off x="5972959" y="2665552"/>
            <a:ext cx="1067225" cy="2352286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5" name="TextBox 164"/>
          <p:cNvSpPr txBox="1"/>
          <p:nvPr/>
        </p:nvSpPr>
        <p:spPr>
          <a:xfrm>
            <a:off x="5815378" y="4645173"/>
            <a:ext cx="285217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Century Gothic"/>
                <a:cs typeface="Century Gothic"/>
              </a:rPr>
              <a:t>6</a:t>
            </a:r>
            <a:endParaRPr lang="en-US" sz="1400" b="1" dirty="0">
              <a:latin typeface="Century Gothic"/>
              <a:cs typeface="Century Gothic"/>
            </a:endParaRPr>
          </a:p>
        </p:txBody>
      </p:sp>
      <p:sp>
        <p:nvSpPr>
          <p:cNvPr id="166" name="TextBox 165"/>
          <p:cNvSpPr txBox="1"/>
          <p:nvPr/>
        </p:nvSpPr>
        <p:spPr>
          <a:xfrm>
            <a:off x="5842044" y="3745925"/>
            <a:ext cx="285217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entury Gothic"/>
                <a:cs typeface="Century Gothic"/>
              </a:rPr>
              <a:t>4</a:t>
            </a:r>
          </a:p>
        </p:txBody>
      </p:sp>
      <p:sp>
        <p:nvSpPr>
          <p:cNvPr id="167" name="TextBox 166"/>
          <p:cNvSpPr txBox="1"/>
          <p:nvPr/>
        </p:nvSpPr>
        <p:spPr>
          <a:xfrm>
            <a:off x="7433982" y="4914979"/>
            <a:ext cx="285217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entury Gothic"/>
                <a:cs typeface="Century Gothic"/>
              </a:rPr>
              <a:t>4</a:t>
            </a:r>
          </a:p>
        </p:txBody>
      </p:sp>
      <p:cxnSp>
        <p:nvCxnSpPr>
          <p:cNvPr id="168" name="Straight Connector 167"/>
          <p:cNvCxnSpPr/>
          <p:nvPr/>
        </p:nvCxnSpPr>
        <p:spPr>
          <a:xfrm>
            <a:off x="7339240" y="2421132"/>
            <a:ext cx="1061460" cy="808567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9" name="TextBox 168"/>
          <p:cNvSpPr txBox="1"/>
          <p:nvPr/>
        </p:nvSpPr>
        <p:spPr>
          <a:xfrm>
            <a:off x="7365649" y="2273756"/>
            <a:ext cx="360608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Century Gothic"/>
                <a:cs typeface="Century Gothic"/>
              </a:rPr>
              <a:t>-8</a:t>
            </a:r>
            <a:endParaRPr lang="en-US" sz="1400" b="1" dirty="0">
              <a:latin typeface="Century Gothic"/>
              <a:cs typeface="Century Gothic"/>
            </a:endParaRPr>
          </a:p>
        </p:txBody>
      </p:sp>
      <p:cxnSp>
        <p:nvCxnSpPr>
          <p:cNvPr id="170" name="Straight Connector 169"/>
          <p:cNvCxnSpPr/>
          <p:nvPr/>
        </p:nvCxnSpPr>
        <p:spPr>
          <a:xfrm>
            <a:off x="7394263" y="2553089"/>
            <a:ext cx="1006437" cy="1580427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/>
          <p:cNvCxnSpPr/>
          <p:nvPr/>
        </p:nvCxnSpPr>
        <p:spPr>
          <a:xfrm>
            <a:off x="7339240" y="2685046"/>
            <a:ext cx="1055695" cy="2352286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Connector 171"/>
          <p:cNvCxnSpPr/>
          <p:nvPr/>
        </p:nvCxnSpPr>
        <p:spPr>
          <a:xfrm flipV="1">
            <a:off x="7339240" y="2421132"/>
            <a:ext cx="1061460" cy="808567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3" name="TextBox 172"/>
          <p:cNvSpPr txBox="1"/>
          <p:nvPr/>
        </p:nvSpPr>
        <p:spPr>
          <a:xfrm>
            <a:off x="7979241" y="2244354"/>
            <a:ext cx="360608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Century Gothic"/>
                <a:cs typeface="Century Gothic"/>
              </a:rPr>
              <a:t>-8</a:t>
            </a:r>
            <a:endParaRPr lang="en-US" sz="1400" b="1" dirty="0">
              <a:latin typeface="Century Gothic"/>
              <a:cs typeface="Century Gothic"/>
            </a:endParaRPr>
          </a:p>
        </p:txBody>
      </p:sp>
      <p:sp>
        <p:nvSpPr>
          <p:cNvPr id="174" name="TextBox 173"/>
          <p:cNvSpPr txBox="1"/>
          <p:nvPr/>
        </p:nvSpPr>
        <p:spPr>
          <a:xfrm>
            <a:off x="8238989" y="3746875"/>
            <a:ext cx="285217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entury Gothic"/>
                <a:cs typeface="Century Gothic"/>
              </a:rPr>
              <a:t>4</a:t>
            </a:r>
          </a:p>
        </p:txBody>
      </p:sp>
      <p:sp>
        <p:nvSpPr>
          <p:cNvPr id="175" name="TextBox 174"/>
          <p:cNvSpPr txBox="1"/>
          <p:nvPr/>
        </p:nvSpPr>
        <p:spPr>
          <a:xfrm>
            <a:off x="8236694" y="4611076"/>
            <a:ext cx="285217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entury Gothic"/>
                <a:cs typeface="Century Gothic"/>
              </a:rPr>
              <a:t>6</a:t>
            </a:r>
          </a:p>
        </p:txBody>
      </p:sp>
      <p:cxnSp>
        <p:nvCxnSpPr>
          <p:cNvPr id="176" name="Straight Connector 175"/>
          <p:cNvCxnSpPr/>
          <p:nvPr/>
        </p:nvCxnSpPr>
        <p:spPr>
          <a:xfrm>
            <a:off x="7396978" y="3334957"/>
            <a:ext cx="937421" cy="903817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7" name="TextBox 176"/>
          <p:cNvSpPr txBox="1"/>
          <p:nvPr/>
        </p:nvSpPr>
        <p:spPr>
          <a:xfrm>
            <a:off x="8091791" y="4153279"/>
            <a:ext cx="285217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Century Gothic"/>
                <a:cs typeface="Century Gothic"/>
              </a:rPr>
              <a:t>2</a:t>
            </a:r>
            <a:endParaRPr lang="en-US" sz="1400" b="1" dirty="0">
              <a:latin typeface="Century Gothic"/>
              <a:cs typeface="Century Gothic"/>
            </a:endParaRPr>
          </a:p>
        </p:txBody>
      </p:sp>
      <p:cxnSp>
        <p:nvCxnSpPr>
          <p:cNvPr id="178" name="Straight Connector 177"/>
          <p:cNvCxnSpPr/>
          <p:nvPr/>
        </p:nvCxnSpPr>
        <p:spPr>
          <a:xfrm>
            <a:off x="7339240" y="3493613"/>
            <a:ext cx="1000672" cy="1675676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9" name="TextBox 178"/>
          <p:cNvSpPr txBox="1"/>
          <p:nvPr/>
        </p:nvSpPr>
        <p:spPr>
          <a:xfrm flipH="1">
            <a:off x="7989211" y="4813023"/>
            <a:ext cx="342894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Century Gothic"/>
                <a:cs typeface="Century Gothic"/>
              </a:rPr>
              <a:t>4</a:t>
            </a:r>
            <a:endParaRPr lang="en-US" sz="1400" b="1" dirty="0">
              <a:latin typeface="Century Gothic"/>
              <a:cs typeface="Century Gothic"/>
            </a:endParaRPr>
          </a:p>
        </p:txBody>
      </p:sp>
      <p:cxnSp>
        <p:nvCxnSpPr>
          <p:cNvPr id="180" name="Straight Connector 179"/>
          <p:cNvCxnSpPr/>
          <p:nvPr/>
        </p:nvCxnSpPr>
        <p:spPr>
          <a:xfrm flipV="1">
            <a:off x="7396978" y="3361656"/>
            <a:ext cx="948699" cy="877118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1" name="TextBox 180"/>
          <p:cNvSpPr txBox="1"/>
          <p:nvPr/>
        </p:nvSpPr>
        <p:spPr>
          <a:xfrm>
            <a:off x="7371221" y="4097628"/>
            <a:ext cx="285217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Century Gothic"/>
                <a:cs typeface="Century Gothic"/>
              </a:rPr>
              <a:t>2</a:t>
            </a:r>
            <a:endParaRPr lang="en-US" sz="1400" b="1" dirty="0">
              <a:latin typeface="Century Gothic"/>
              <a:cs typeface="Century Gothic"/>
            </a:endParaRPr>
          </a:p>
        </p:txBody>
      </p:sp>
      <p:cxnSp>
        <p:nvCxnSpPr>
          <p:cNvPr id="182" name="Straight Connector 181"/>
          <p:cNvCxnSpPr/>
          <p:nvPr/>
        </p:nvCxnSpPr>
        <p:spPr>
          <a:xfrm flipV="1">
            <a:off x="7339240" y="2526390"/>
            <a:ext cx="995159" cy="1607126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Connector 182"/>
          <p:cNvCxnSpPr/>
          <p:nvPr/>
        </p:nvCxnSpPr>
        <p:spPr>
          <a:xfrm flipV="1">
            <a:off x="7388498" y="3493613"/>
            <a:ext cx="1012202" cy="1675676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Connector 183"/>
          <p:cNvCxnSpPr/>
          <p:nvPr/>
        </p:nvCxnSpPr>
        <p:spPr>
          <a:xfrm flipV="1">
            <a:off x="7333475" y="2685046"/>
            <a:ext cx="1067225" cy="2352286"/>
          </a:xfrm>
          <a:prstGeom prst="line">
            <a:avLst/>
          </a:prstGeom>
          <a:ln>
            <a:solidFill>
              <a:srgbClr val="7097D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5" name="TextBox 184"/>
          <p:cNvSpPr txBox="1"/>
          <p:nvPr/>
        </p:nvSpPr>
        <p:spPr>
          <a:xfrm>
            <a:off x="7175894" y="4664667"/>
            <a:ext cx="285217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Century Gothic"/>
                <a:cs typeface="Century Gothic"/>
              </a:rPr>
              <a:t>6</a:t>
            </a:r>
            <a:endParaRPr lang="en-US" sz="1400" b="1" dirty="0">
              <a:latin typeface="Century Gothic"/>
              <a:cs typeface="Century Gothic"/>
            </a:endParaRPr>
          </a:p>
        </p:txBody>
      </p:sp>
      <p:sp>
        <p:nvSpPr>
          <p:cNvPr id="186" name="TextBox 185"/>
          <p:cNvSpPr txBox="1"/>
          <p:nvPr/>
        </p:nvSpPr>
        <p:spPr>
          <a:xfrm>
            <a:off x="7202560" y="3765419"/>
            <a:ext cx="285217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entury Gothic"/>
                <a:cs typeface="Century Gothic"/>
              </a:rPr>
              <a:t>4</a:t>
            </a:r>
          </a:p>
        </p:txBody>
      </p:sp>
      <p:cxnSp>
        <p:nvCxnSpPr>
          <p:cNvPr id="197" name="Curved Connector 196"/>
          <p:cNvCxnSpPr>
            <a:stCxn id="54" idx="2"/>
            <a:endCxn id="193" idx="2"/>
          </p:cNvCxnSpPr>
          <p:nvPr/>
        </p:nvCxnSpPr>
        <p:spPr>
          <a:xfrm rot="10800000" flipH="1" flipV="1">
            <a:off x="4329720" y="5169289"/>
            <a:ext cx="1921928" cy="1037544"/>
          </a:xfrm>
          <a:prstGeom prst="curvedConnector3">
            <a:avLst>
              <a:gd name="adj1" fmla="val -11894"/>
            </a:avLst>
          </a:prstGeom>
          <a:ln>
            <a:solidFill>
              <a:srgbClr val="1FFF17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8" name="Curved Connector 197"/>
          <p:cNvCxnSpPr>
            <a:stCxn id="51" idx="2"/>
            <a:endCxn id="193" idx="2"/>
          </p:cNvCxnSpPr>
          <p:nvPr/>
        </p:nvCxnSpPr>
        <p:spPr>
          <a:xfrm rot="10800000" flipH="1" flipV="1">
            <a:off x="4335484" y="4265473"/>
            <a:ext cx="1916163" cy="1941360"/>
          </a:xfrm>
          <a:prstGeom prst="curvedConnector3">
            <a:avLst>
              <a:gd name="adj1" fmla="val -11930"/>
            </a:avLst>
          </a:prstGeom>
          <a:ln>
            <a:solidFill>
              <a:srgbClr val="1FFF17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4" name="Curved Connector 203"/>
          <p:cNvCxnSpPr>
            <a:stCxn id="48" idx="2"/>
            <a:endCxn id="193" idx="2"/>
          </p:cNvCxnSpPr>
          <p:nvPr/>
        </p:nvCxnSpPr>
        <p:spPr>
          <a:xfrm rot="10800000" flipH="1" flipV="1">
            <a:off x="4335484" y="3361655"/>
            <a:ext cx="1916163" cy="2845177"/>
          </a:xfrm>
          <a:prstGeom prst="curvedConnector3">
            <a:avLst>
              <a:gd name="adj1" fmla="val -11930"/>
            </a:avLst>
          </a:prstGeom>
          <a:ln>
            <a:solidFill>
              <a:srgbClr val="1FFF17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8" name="Curved Connector 207"/>
          <p:cNvCxnSpPr>
            <a:stCxn id="46" idx="1"/>
            <a:endCxn id="193" idx="2"/>
          </p:cNvCxnSpPr>
          <p:nvPr/>
        </p:nvCxnSpPr>
        <p:spPr>
          <a:xfrm rot="10800000" flipH="1" flipV="1">
            <a:off x="4366538" y="2526389"/>
            <a:ext cx="1885109" cy="3680443"/>
          </a:xfrm>
          <a:prstGeom prst="curvedConnector3">
            <a:avLst>
              <a:gd name="adj1" fmla="val -12127"/>
            </a:avLst>
          </a:prstGeom>
          <a:ln>
            <a:solidFill>
              <a:srgbClr val="1FFF17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5" name="Curved Connector 214"/>
          <p:cNvCxnSpPr>
            <a:stCxn id="194" idx="3"/>
            <a:endCxn id="91" idx="3"/>
          </p:cNvCxnSpPr>
          <p:nvPr/>
        </p:nvCxnSpPr>
        <p:spPr>
          <a:xfrm flipV="1">
            <a:off x="6627370" y="5142590"/>
            <a:ext cx="2073617" cy="1043108"/>
          </a:xfrm>
          <a:prstGeom prst="curvedConnector3">
            <a:avLst>
              <a:gd name="adj1" fmla="val 111024"/>
            </a:avLst>
          </a:prstGeom>
          <a:ln>
            <a:solidFill>
              <a:srgbClr val="FF66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8" name="Curved Connector 217"/>
          <p:cNvCxnSpPr>
            <a:stCxn id="194" idx="3"/>
            <a:endCxn id="88" idx="3"/>
          </p:cNvCxnSpPr>
          <p:nvPr/>
        </p:nvCxnSpPr>
        <p:spPr>
          <a:xfrm flipV="1">
            <a:off x="6627370" y="4238774"/>
            <a:ext cx="2098435" cy="1946924"/>
          </a:xfrm>
          <a:prstGeom prst="curvedConnector3">
            <a:avLst>
              <a:gd name="adj1" fmla="val 110894"/>
            </a:avLst>
          </a:prstGeom>
          <a:ln>
            <a:solidFill>
              <a:srgbClr val="FF66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2" name="Curved Connector 221"/>
          <p:cNvCxnSpPr>
            <a:stCxn id="194" idx="3"/>
            <a:endCxn id="85" idx="3"/>
          </p:cNvCxnSpPr>
          <p:nvPr/>
        </p:nvCxnSpPr>
        <p:spPr>
          <a:xfrm flipV="1">
            <a:off x="6627370" y="3334957"/>
            <a:ext cx="2121013" cy="2850741"/>
          </a:xfrm>
          <a:prstGeom prst="curvedConnector3">
            <a:avLst>
              <a:gd name="adj1" fmla="val 110778"/>
            </a:avLst>
          </a:prstGeom>
          <a:ln>
            <a:solidFill>
              <a:srgbClr val="FF66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6" name="Curved Connector 225"/>
          <p:cNvCxnSpPr>
            <a:stCxn id="194" idx="3"/>
            <a:endCxn id="82" idx="3"/>
          </p:cNvCxnSpPr>
          <p:nvPr/>
        </p:nvCxnSpPr>
        <p:spPr>
          <a:xfrm flipV="1">
            <a:off x="6627370" y="2526390"/>
            <a:ext cx="2108313" cy="3659308"/>
          </a:xfrm>
          <a:prstGeom prst="curvedConnector3">
            <a:avLst>
              <a:gd name="adj1" fmla="val 110843"/>
            </a:avLst>
          </a:prstGeom>
          <a:ln>
            <a:solidFill>
              <a:srgbClr val="FF66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2" name="Straight Connector 231"/>
          <p:cNvCxnSpPr/>
          <p:nvPr/>
        </p:nvCxnSpPr>
        <p:spPr>
          <a:xfrm>
            <a:off x="4033405" y="6460617"/>
            <a:ext cx="882146" cy="0"/>
          </a:xfrm>
          <a:prstGeom prst="line">
            <a:avLst/>
          </a:prstGeom>
          <a:ln>
            <a:solidFill>
              <a:srgbClr val="1FFF17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4" name="TextBox 233"/>
          <p:cNvSpPr txBox="1"/>
          <p:nvPr/>
        </p:nvSpPr>
        <p:spPr>
          <a:xfrm>
            <a:off x="4339680" y="6155837"/>
            <a:ext cx="285217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Century Gothic"/>
                <a:cs typeface="Century Gothic"/>
              </a:rPr>
              <a:t>0</a:t>
            </a:r>
            <a:endParaRPr lang="en-US" sz="1400" b="1" dirty="0">
              <a:latin typeface="Century Gothic"/>
              <a:cs typeface="Century Gothic"/>
            </a:endParaRPr>
          </a:p>
        </p:txBody>
      </p:sp>
      <p:cxnSp>
        <p:nvCxnSpPr>
          <p:cNvPr id="235" name="Straight Connector 234"/>
          <p:cNvCxnSpPr/>
          <p:nvPr/>
        </p:nvCxnSpPr>
        <p:spPr>
          <a:xfrm>
            <a:off x="8078189" y="6460617"/>
            <a:ext cx="882146" cy="0"/>
          </a:xfrm>
          <a:prstGeom prst="line">
            <a:avLst/>
          </a:prstGeom>
          <a:ln>
            <a:solidFill>
              <a:srgbClr val="FF66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6" name="TextBox 235"/>
          <p:cNvSpPr txBox="1"/>
          <p:nvPr/>
        </p:nvSpPr>
        <p:spPr>
          <a:xfrm>
            <a:off x="8384464" y="6155837"/>
            <a:ext cx="360608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Century Gothic"/>
                <a:cs typeface="Century Gothic"/>
              </a:rPr>
              <a:t>-1</a:t>
            </a:r>
            <a:endParaRPr lang="en-US" sz="1400" b="1" dirty="0">
              <a:latin typeface="Century Gothic"/>
              <a:cs typeface="Century Gothic"/>
            </a:endParaRPr>
          </a:p>
        </p:txBody>
      </p:sp>
      <p:cxnSp>
        <p:nvCxnSpPr>
          <p:cNvPr id="245" name="Curved Connector 244"/>
          <p:cNvCxnSpPr>
            <a:stCxn id="48" idx="2"/>
            <a:endCxn id="82" idx="3"/>
          </p:cNvCxnSpPr>
          <p:nvPr/>
        </p:nvCxnSpPr>
        <p:spPr>
          <a:xfrm rot="10800000" flipH="1">
            <a:off x="4335485" y="2526390"/>
            <a:ext cx="4400198" cy="835266"/>
          </a:xfrm>
          <a:prstGeom prst="curvedConnector5">
            <a:avLst>
              <a:gd name="adj1" fmla="val -5195"/>
              <a:gd name="adj2" fmla="val 175749"/>
              <a:gd name="adj3" fmla="val 105195"/>
            </a:avLst>
          </a:prstGeom>
          <a:ln>
            <a:solidFill>
              <a:srgbClr val="BC0EF3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9" name="TextBox 248"/>
          <p:cNvSpPr txBox="1"/>
          <p:nvPr/>
        </p:nvSpPr>
        <p:spPr>
          <a:xfrm>
            <a:off x="6268087" y="1917083"/>
            <a:ext cx="360608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Century Gothic"/>
                <a:cs typeface="Century Gothic"/>
              </a:rPr>
              <a:t>-2</a:t>
            </a:r>
            <a:endParaRPr lang="en-US" sz="1400" b="1" dirty="0">
              <a:latin typeface="Century Gothic"/>
              <a:cs typeface="Century Gothic"/>
            </a:endParaRPr>
          </a:p>
        </p:txBody>
      </p:sp>
      <p:sp>
        <p:nvSpPr>
          <p:cNvPr id="196" name="Content Placeholder 2"/>
          <p:cNvSpPr txBox="1">
            <a:spLocks/>
          </p:cNvSpPr>
          <p:nvPr/>
        </p:nvSpPr>
        <p:spPr bwMode="auto">
          <a:xfrm>
            <a:off x="136240" y="2483196"/>
            <a:ext cx="3616034" cy="1396329"/>
          </a:xfrm>
          <a:prstGeom prst="rect">
            <a:avLst/>
          </a:prstGeom>
          <a:noFill/>
          <a:ln w="28575" cmpd="sng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n-US" sz="2000" b="1" dirty="0" err="1" smtClean="0">
                <a:solidFill>
                  <a:srgbClr val="FF0000"/>
                </a:solidFill>
                <a:latin typeface="Century Gothic" charset="0"/>
              </a:rPr>
              <a:t>Lem</a:t>
            </a:r>
            <a:r>
              <a:rPr lang="en-US" sz="2000" b="1" dirty="0" smtClean="0">
                <a:solidFill>
                  <a:srgbClr val="FF0000"/>
                </a:solidFill>
                <a:latin typeface="Century Gothic" charset="0"/>
              </a:rPr>
              <a:t>:</a:t>
            </a:r>
            <a:r>
              <a:rPr lang="en-US" sz="2000" dirty="0" smtClean="0">
                <a:solidFill>
                  <a:srgbClr val="7F7F7F"/>
                </a:solidFill>
                <a:latin typeface="Century Gothic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Given a </a:t>
            </a:r>
            <a:r>
              <a:rPr lang="en-US" sz="2000" b="1" dirty="0" smtClean="0">
                <a:solidFill>
                  <a:srgbClr val="000000"/>
                </a:solidFill>
                <a:latin typeface="Century Gothic" charset="0"/>
              </a:rPr>
              <a:t>T(</a:t>
            </a:r>
            <a:r>
              <a:rPr lang="en-US" sz="2000" b="1" dirty="0" err="1" smtClean="0">
                <a:solidFill>
                  <a:srgbClr val="000000"/>
                </a:solidFill>
                <a:latin typeface="Century Gothic" charset="0"/>
              </a:rPr>
              <a:t>n,m,M</a:t>
            </a:r>
            <a:r>
              <a:rPr lang="en-US" sz="2000" b="1" dirty="0" smtClean="0">
                <a:solidFill>
                  <a:srgbClr val="000000"/>
                </a:solidFill>
                <a:latin typeface="Century Gothic" charset="0"/>
              </a:rPr>
              <a:t>)</a:t>
            </a: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-time algorithm for BC there is a </a:t>
            </a:r>
            <a:r>
              <a:rPr lang="en-US" sz="2000" b="1" dirty="0" err="1" smtClean="0">
                <a:solidFill>
                  <a:srgbClr val="000000"/>
                </a:solidFill>
                <a:latin typeface="Century Gothic"/>
                <a:cs typeface="Century Gothic"/>
              </a:rPr>
              <a:t>Õ</a:t>
            </a:r>
            <a:r>
              <a:rPr lang="en-US" sz="2000" b="1" dirty="0" smtClean="0">
                <a:solidFill>
                  <a:srgbClr val="000000"/>
                </a:solidFill>
                <a:latin typeface="Century Gothic"/>
                <a:cs typeface="Century Gothic"/>
              </a:rPr>
              <a:t>(</a:t>
            </a:r>
            <a:r>
              <a:rPr lang="en-US" sz="2000" b="1" dirty="0">
                <a:solidFill>
                  <a:srgbClr val="000000"/>
                </a:solidFill>
                <a:latin typeface="Century Gothic" charset="0"/>
              </a:rPr>
              <a:t>T(</a:t>
            </a:r>
            <a:r>
              <a:rPr lang="en-US" sz="2000" b="1" dirty="0" err="1" smtClean="0">
                <a:solidFill>
                  <a:srgbClr val="000000"/>
                </a:solidFill>
                <a:latin typeface="Century Gothic" charset="0"/>
              </a:rPr>
              <a:t>n,m,M</a:t>
            </a:r>
            <a:r>
              <a:rPr lang="en-US" sz="2000" b="1" dirty="0" smtClean="0">
                <a:solidFill>
                  <a:srgbClr val="000000"/>
                </a:solidFill>
                <a:latin typeface="Century Gothic" charset="0"/>
              </a:rPr>
              <a:t>)</a:t>
            </a:r>
            <a:r>
              <a:rPr lang="en-US" sz="2000" b="1" dirty="0" smtClean="0">
                <a:solidFill>
                  <a:srgbClr val="000000"/>
                </a:solidFill>
                <a:latin typeface="Century Gothic"/>
                <a:cs typeface="Century Gothic"/>
              </a:rPr>
              <a:t>)</a:t>
            </a:r>
            <a:r>
              <a:rPr lang="en-US" sz="2000" dirty="0" smtClean="0">
                <a:solidFill>
                  <a:srgbClr val="000000"/>
                </a:solidFill>
                <a:latin typeface="Century Gothic"/>
                <a:cs typeface="Century Gothic"/>
              </a:rPr>
              <a:t>-time algorithm for Negative Triangle</a:t>
            </a: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 </a:t>
            </a:r>
            <a:endParaRPr lang="en-US" sz="2000" dirty="0">
              <a:solidFill>
                <a:srgbClr val="000000"/>
              </a:solidFill>
              <a:latin typeface="Century Gothic" charset="0"/>
            </a:endParaRPr>
          </a:p>
        </p:txBody>
      </p:sp>
      <p:sp>
        <p:nvSpPr>
          <p:cNvPr id="209" name="Content Placeholder 2"/>
          <p:cNvSpPr txBox="1">
            <a:spLocks/>
          </p:cNvSpPr>
          <p:nvPr/>
        </p:nvSpPr>
        <p:spPr bwMode="auto">
          <a:xfrm>
            <a:off x="147892" y="856146"/>
            <a:ext cx="3604382" cy="1372127"/>
          </a:xfrm>
          <a:prstGeom prst="rect">
            <a:avLst/>
          </a:prstGeom>
          <a:noFill/>
          <a:ln w="28575" cmpd="sng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n-US" sz="2000" b="1" dirty="0" err="1" smtClean="0">
                <a:solidFill>
                  <a:srgbClr val="FF0000"/>
                </a:solidFill>
                <a:latin typeface="Century Gothic" charset="0"/>
              </a:rPr>
              <a:t>Def</a:t>
            </a:r>
            <a:r>
              <a:rPr lang="en-US" sz="2000" b="1" dirty="0" smtClean="0">
                <a:solidFill>
                  <a:srgbClr val="FF0000"/>
                </a:solidFill>
                <a:latin typeface="Century Gothic" charset="0"/>
              </a:rPr>
              <a:t>:</a:t>
            </a:r>
            <a:r>
              <a:rPr lang="en-US" sz="2000" dirty="0" smtClean="0">
                <a:solidFill>
                  <a:srgbClr val="7F7F7F"/>
                </a:solidFill>
                <a:latin typeface="Century Gothic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BC is to compute the number of pairs </a:t>
            </a:r>
            <a:r>
              <a:rPr lang="en-US" sz="2000" dirty="0" err="1">
                <a:solidFill>
                  <a:srgbClr val="000000"/>
                </a:solidFill>
                <a:latin typeface="Century Gothic" charset="0"/>
              </a:rPr>
              <a:t>s,t</a:t>
            </a:r>
            <a:r>
              <a:rPr lang="en-US" sz="2000" dirty="0" err="1">
                <a:solidFill>
                  <a:srgbClr val="000000"/>
                </a:solidFill>
                <a:latin typeface="Century Gothic"/>
                <a:cs typeface="Century Gothic"/>
                <a:sym typeface="Symbol"/>
              </a:rPr>
              <a:t></a:t>
            </a:r>
            <a:r>
              <a:rPr lang="en-US" sz="2000" dirty="0" err="1">
                <a:solidFill>
                  <a:srgbClr val="000000"/>
                </a:solidFill>
                <a:latin typeface="Century Gothic" charset="0"/>
              </a:rPr>
              <a:t>V</a:t>
            </a:r>
            <a:r>
              <a:rPr lang="en-US" sz="2000" dirty="0">
                <a:solidFill>
                  <a:srgbClr val="000000"/>
                </a:solidFill>
                <a:latin typeface="Century Gothic" charset="0"/>
              </a:rPr>
              <a:t>-{v},</a:t>
            </a:r>
            <a:r>
              <a:rPr lang="en-US" sz="2000" dirty="0" err="1">
                <a:solidFill>
                  <a:srgbClr val="000000"/>
                </a:solidFill>
                <a:latin typeface="Century Gothic" charset="0"/>
              </a:rPr>
              <a:t>s</a:t>
            </a:r>
            <a:r>
              <a:rPr lang="en-US" sz="2000" dirty="0" err="1">
                <a:latin typeface="Century Gothic"/>
                <a:cs typeface="Century Gothic"/>
              </a:rPr>
              <a:t>≠</a:t>
            </a:r>
            <a:r>
              <a:rPr lang="en-US" sz="2000" dirty="0" err="1">
                <a:solidFill>
                  <a:srgbClr val="000000"/>
                </a:solidFill>
                <a:latin typeface="Century Gothic" charset="0"/>
              </a:rPr>
              <a:t>t</a:t>
            </a:r>
            <a:r>
              <a:rPr lang="en-US" sz="2000" b="1" baseline="-25000" dirty="0">
                <a:solidFill>
                  <a:srgbClr val="000000"/>
                </a:solidFill>
                <a:latin typeface="Century Gothic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so that </a:t>
            </a:r>
            <a:r>
              <a:rPr lang="en-US" sz="2000" dirty="0" err="1">
                <a:solidFill>
                  <a:srgbClr val="000000"/>
                </a:solidFill>
                <a:latin typeface="Century Gothic" charset="0"/>
              </a:rPr>
              <a:t>dist</a:t>
            </a:r>
            <a:r>
              <a:rPr lang="en-US" sz="2000" dirty="0">
                <a:solidFill>
                  <a:srgbClr val="000000"/>
                </a:solidFill>
                <a:latin typeface="Century Gothic" charset="0"/>
              </a:rPr>
              <a:t>(</a:t>
            </a:r>
            <a:r>
              <a:rPr lang="en-US" sz="2000" dirty="0" err="1">
                <a:solidFill>
                  <a:srgbClr val="000000"/>
                </a:solidFill>
                <a:latin typeface="Century Gothic" charset="0"/>
              </a:rPr>
              <a:t>s,t</a:t>
            </a:r>
            <a:r>
              <a:rPr lang="en-US" sz="2000" dirty="0">
                <a:solidFill>
                  <a:srgbClr val="000000"/>
                </a:solidFill>
                <a:latin typeface="Century Gothic" charset="0"/>
              </a:rPr>
              <a:t>)=</a:t>
            </a:r>
            <a:r>
              <a:rPr lang="en-US" sz="2000" dirty="0" err="1">
                <a:solidFill>
                  <a:srgbClr val="000000"/>
                </a:solidFill>
                <a:latin typeface="Century Gothic" charset="0"/>
              </a:rPr>
              <a:t>dist</a:t>
            </a:r>
            <a:r>
              <a:rPr lang="en-US" sz="2000" dirty="0">
                <a:solidFill>
                  <a:srgbClr val="000000"/>
                </a:solidFill>
                <a:latin typeface="Century Gothic" charset="0"/>
              </a:rPr>
              <a:t>(</a:t>
            </a:r>
            <a:r>
              <a:rPr lang="en-US" sz="2000" dirty="0" err="1">
                <a:solidFill>
                  <a:srgbClr val="000000"/>
                </a:solidFill>
                <a:latin typeface="Century Gothic" charset="0"/>
              </a:rPr>
              <a:t>s,v</a:t>
            </a:r>
            <a:r>
              <a:rPr lang="en-US" sz="2000" dirty="0">
                <a:solidFill>
                  <a:srgbClr val="000000"/>
                </a:solidFill>
                <a:latin typeface="Century Gothic" charset="0"/>
              </a:rPr>
              <a:t>)+</a:t>
            </a:r>
            <a:r>
              <a:rPr lang="en-US" sz="2000" dirty="0" err="1">
                <a:solidFill>
                  <a:srgbClr val="000000"/>
                </a:solidFill>
                <a:latin typeface="Century Gothic" charset="0"/>
              </a:rPr>
              <a:t>dist</a:t>
            </a:r>
            <a:r>
              <a:rPr lang="en-US" sz="2000" dirty="0">
                <a:solidFill>
                  <a:srgbClr val="000000"/>
                </a:solidFill>
                <a:latin typeface="Century Gothic" charset="0"/>
              </a:rPr>
              <a:t>(</a:t>
            </a:r>
            <a:r>
              <a:rPr lang="en-US" sz="2000" dirty="0" err="1">
                <a:solidFill>
                  <a:srgbClr val="000000"/>
                </a:solidFill>
                <a:latin typeface="Century Gothic" charset="0"/>
              </a:rPr>
              <a:t>v,t</a:t>
            </a: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)</a:t>
            </a:r>
            <a:endParaRPr lang="en-US" sz="2000" dirty="0">
              <a:solidFill>
                <a:srgbClr val="000000"/>
              </a:solidFill>
              <a:latin typeface="Century Gothic" charset="0"/>
            </a:endParaRPr>
          </a:p>
        </p:txBody>
      </p:sp>
      <p:sp>
        <p:nvSpPr>
          <p:cNvPr id="195" name="Content Placeholder 2"/>
          <p:cNvSpPr txBox="1">
            <a:spLocks/>
          </p:cNvSpPr>
          <p:nvPr/>
        </p:nvSpPr>
        <p:spPr bwMode="auto">
          <a:xfrm>
            <a:off x="4102952" y="798421"/>
            <a:ext cx="4857383" cy="968036"/>
          </a:xfrm>
          <a:prstGeom prst="rect">
            <a:avLst/>
          </a:prstGeom>
          <a:noFill/>
          <a:ln w="28575" cmpd="sng">
            <a:solidFill>
              <a:srgbClr val="BC0EF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 Linotype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n-US" sz="2000" b="1" dirty="0" err="1" smtClean="0">
                <a:solidFill>
                  <a:srgbClr val="BC0EF3"/>
                </a:solidFill>
                <a:latin typeface="Century Gothic" charset="0"/>
              </a:rPr>
              <a:t>Prb</a:t>
            </a:r>
            <a:r>
              <a:rPr lang="en-US" sz="2000" b="1" dirty="0" smtClean="0">
                <a:solidFill>
                  <a:srgbClr val="BC0EF3"/>
                </a:solidFill>
                <a:latin typeface="Century Gothic" charset="0"/>
              </a:rPr>
              <a:t>:</a:t>
            </a:r>
            <a:r>
              <a:rPr lang="en-US" sz="2000" dirty="0" smtClean="0">
                <a:solidFill>
                  <a:srgbClr val="7F7F7F"/>
                </a:solidFill>
                <a:latin typeface="Century Gothic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Century Gothic" charset="0"/>
              </a:rPr>
              <a:t>we can enforce </a:t>
            </a: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non-negative </a:t>
            </a:r>
            <a:r>
              <a:rPr lang="en-US" sz="2000" dirty="0">
                <a:solidFill>
                  <a:srgbClr val="000000"/>
                </a:solidFill>
                <a:latin typeface="Century Gothic" charset="0"/>
              </a:rPr>
              <a:t>weights by adding O(M) </a:t>
            </a:r>
            <a:r>
              <a:rPr lang="en-US" sz="2000" dirty="0" smtClean="0">
                <a:solidFill>
                  <a:srgbClr val="000000"/>
                </a:solidFill>
                <a:latin typeface="Century Gothic" charset="0"/>
              </a:rPr>
              <a:t>offsets. </a:t>
            </a:r>
            <a:r>
              <a:rPr lang="en-US" sz="2000" dirty="0" smtClean="0">
                <a:solidFill>
                  <a:srgbClr val="000000"/>
                </a:solidFill>
                <a:latin typeface="Century Gothic"/>
                <a:cs typeface="Century Gothic"/>
                <a:sym typeface="Symbol"/>
              </a:rPr>
              <a:t>How to preserve m?</a:t>
            </a:r>
            <a:endParaRPr lang="en-US" sz="2000" b="1" dirty="0">
              <a:solidFill>
                <a:srgbClr val="000000"/>
              </a:solidFill>
              <a:latin typeface="Century 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7445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Executive.thmx</Template>
  <TotalTime>86133</TotalTime>
  <Words>2563</Words>
  <Application>Microsoft Macintosh PowerPoint</Application>
  <PresentationFormat>On-screen Show (4:3)</PresentationFormat>
  <Paragraphs>554</Paragraphs>
  <Slides>22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Executive</vt:lpstr>
      <vt:lpstr>Subcubic Equivalences Between Graph Centrality Problems,  APSP and Diameter </vt:lpstr>
      <vt:lpstr>Graph Centrality Measures</vt:lpstr>
      <vt:lpstr>Betwenness  Centrality</vt:lpstr>
      <vt:lpstr>Betweenness Centrality</vt:lpstr>
      <vt:lpstr>Subcubic Reduction</vt:lpstr>
      <vt:lpstr>BC Reductions</vt:lpstr>
      <vt:lpstr>BC Reductions</vt:lpstr>
      <vt:lpstr>Negative TriangleBC</vt:lpstr>
      <vt:lpstr>Negative TriangleBC</vt:lpstr>
      <vt:lpstr>Negative TriangleBC</vt:lpstr>
      <vt:lpstr>Approximating  Betwenness  Centrality</vt:lpstr>
      <vt:lpstr>BC Reductions</vt:lpstr>
      <vt:lpstr>DiameterPositive BC</vt:lpstr>
      <vt:lpstr>Positive BCDiameter</vt:lpstr>
      <vt:lpstr>Apx BCPositive BC</vt:lpstr>
      <vt:lpstr>BC Reductions</vt:lpstr>
      <vt:lpstr>Sparse Graphs</vt:lpstr>
      <vt:lpstr>Sparse Graphs</vt:lpstr>
      <vt:lpstr>Other Subcubic  Reductions</vt:lpstr>
      <vt:lpstr>Other Subcubic Reductions</vt:lpstr>
      <vt:lpstr>Median</vt:lpstr>
      <vt:lpstr>Open Problems</vt:lpstr>
    </vt:vector>
  </TitlesOfParts>
  <Company>獫票楧栮捯洀鉭曮㞱Û뜰⠲쎔딁烊皭〼፥ᙼ䕸忤઱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Approaches to Network Design (NEWNET)</dc:title>
  <dc:creator>乩歫椠䱡畳椀㸲㻸ꔿ㌋䬮ꍰ䞮誀圇짗꾬钒붤鏊꣊㥊揤鞁</dc:creator>
  <cp:lastModifiedBy>Fabrizio grandoni</cp:lastModifiedBy>
  <cp:revision>863</cp:revision>
  <dcterms:created xsi:type="dcterms:W3CDTF">2011-02-28T13:15:08Z</dcterms:created>
  <dcterms:modified xsi:type="dcterms:W3CDTF">2015-12-06T19:40:21Z</dcterms:modified>
</cp:coreProperties>
</file>