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01" r:id="rId3"/>
    <p:sldId id="307" r:id="rId4"/>
    <p:sldId id="303" r:id="rId5"/>
    <p:sldId id="305" r:id="rId6"/>
    <p:sldId id="302" r:id="rId7"/>
    <p:sldId id="304" r:id="rId8"/>
    <p:sldId id="308" r:id="rId9"/>
    <p:sldId id="333" r:id="rId10"/>
    <p:sldId id="309" r:id="rId11"/>
    <p:sldId id="310" r:id="rId12"/>
    <p:sldId id="315" r:id="rId13"/>
    <p:sldId id="316" r:id="rId14"/>
    <p:sldId id="317" r:id="rId15"/>
    <p:sldId id="318" r:id="rId16"/>
    <p:sldId id="311" r:id="rId17"/>
    <p:sldId id="319" r:id="rId18"/>
    <p:sldId id="312" r:id="rId19"/>
    <p:sldId id="332" r:id="rId20"/>
    <p:sldId id="313" r:id="rId21"/>
    <p:sldId id="336" r:id="rId22"/>
    <p:sldId id="335" r:id="rId23"/>
    <p:sldId id="330" r:id="rId24"/>
    <p:sldId id="334" r:id="rId25"/>
    <p:sldId id="331" r:id="rId26"/>
    <p:sldId id="337"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turs Backurs" initials="AB" lastIdx="1" clrIdx="0">
    <p:extLst>
      <p:ext uri="{19B8F6BF-5375-455C-9EA6-DF929625EA0E}">
        <p15:presenceInfo xmlns:p15="http://schemas.microsoft.com/office/powerpoint/2012/main" userId="343dbef82c8b46f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FF00"/>
    <a:srgbClr val="FF6600"/>
    <a:srgbClr val="FF9900"/>
    <a:srgbClr val="009999"/>
    <a:srgbClr val="9933FF"/>
    <a:srgbClr val="CC00CC"/>
    <a:srgbClr val="00FF00"/>
    <a:srgbClr val="FF00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84" autoAdjust="0"/>
    <p:restoredTop sz="73429" autoAdjust="0"/>
  </p:normalViewPr>
  <p:slideViewPr>
    <p:cSldViewPr snapToGrid="0">
      <p:cViewPr varScale="1">
        <p:scale>
          <a:sx n="54" d="100"/>
          <a:sy n="54" d="100"/>
        </p:scale>
        <p:origin x="123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C58FDA-9916-43F4-B51F-E8D620F0C222}" type="datetimeFigureOut">
              <a:rPr lang="en-US" smtClean="0"/>
              <a:t>12/4/2015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208587-4534-401C-9C07-23AC15BDADD8}" type="slidenum">
              <a:rPr lang="en-US" smtClean="0"/>
              <a:t>‹#›</a:t>
            </a:fld>
            <a:endParaRPr lang="en-US"/>
          </a:p>
        </p:txBody>
      </p:sp>
    </p:spTree>
    <p:extLst>
      <p:ext uri="{BB962C8B-B14F-4D97-AF65-F5344CB8AC3E}">
        <p14:creationId xmlns:p14="http://schemas.microsoft.com/office/powerpoint/2010/main" val="1596067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I will talk about</a:t>
            </a:r>
            <a:r>
              <a:rPr lang="lv-LV" baseline="0" dirty="0" smtClean="0"/>
              <a:t> classification of regular expression pattern matching problems according to the computation complexity. This is joint work with Piotr Indyk.</a:t>
            </a:r>
          </a:p>
          <a:p>
            <a:r>
              <a:rPr lang="lv-LV" baseline="0" dirty="0" smtClean="0"/>
              <a:t>I will start with the definition of regular expressions.</a:t>
            </a:r>
            <a:endParaRPr lang="lv-LV" dirty="0" smtClean="0"/>
          </a:p>
        </p:txBody>
      </p:sp>
      <p:sp>
        <p:nvSpPr>
          <p:cNvPr id="4" name="Slide Number Placeholder 3"/>
          <p:cNvSpPr>
            <a:spLocks noGrp="1"/>
          </p:cNvSpPr>
          <p:nvPr>
            <p:ph type="sldNum" sz="quarter" idx="10"/>
          </p:nvPr>
        </p:nvSpPr>
        <p:spPr/>
        <p:txBody>
          <a:bodyPr/>
          <a:lstStyle/>
          <a:p>
            <a:fld id="{F8208587-4534-401C-9C07-23AC15BDADD8}" type="slidenum">
              <a:rPr lang="en-US" smtClean="0"/>
              <a:t>1</a:t>
            </a:fld>
            <a:endParaRPr lang="en-US"/>
          </a:p>
        </p:txBody>
      </p:sp>
    </p:spTree>
    <p:extLst>
      <p:ext uri="{BB962C8B-B14F-4D97-AF65-F5344CB8AC3E}">
        <p14:creationId xmlns:p14="http://schemas.microsoft.com/office/powerpoint/2010/main" val="23524980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We show</a:t>
            </a:r>
            <a:r>
              <a:rPr lang="lv-LV" baseline="0" dirty="0" smtClean="0"/>
              <a:t> the following results.</a:t>
            </a:r>
          </a:p>
          <a:p>
            <a:r>
              <a:rPr lang="lv-LV" baseline="0" dirty="0" smtClean="0"/>
              <a:t>Consider type concatenation of plus. Regexp of this type might look like this. We want to know whether a substring of text can be derived from it.</a:t>
            </a:r>
          </a:p>
          <a:p>
            <a:r>
              <a:rPr lang="lv-LV" baseline="0" dirty="0" smtClean="0"/>
              <a:t>We reduce this problem to two instances of pattern matching, one is subset matching instance, another is wildcard matching instance. Since both can be solved in nearly linear time, we get nearly linear time for this type regexps.</a:t>
            </a:r>
          </a:p>
          <a:p>
            <a:r>
              <a:rPr lang="lv-LV" baseline="0" dirty="0" smtClean="0"/>
              <a:t>Consider type concatenation of star. Regexp of this type might look like this. We just replace all pluses with stars from the previous example. We show that, perhaps surprising, this simple change makes problem much harder. It requires nearly quadratic runtime assuming strong exponential time hypothesis.</a:t>
            </a:r>
          </a:p>
          <a:p>
            <a:r>
              <a:rPr lang="lv-LV" baseline="0" dirty="0" smtClean="0"/>
              <a:t>I will give sketch of the proof later in the talk.</a:t>
            </a:r>
          </a:p>
          <a:p>
            <a:r>
              <a:rPr lang="lv-LV" baseline="0" dirty="0" smtClean="0"/>
              <a:t>All other type regexp matching problems can be solved by using trivial algorithms.</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10</a:t>
            </a:fld>
            <a:endParaRPr lang="en-US"/>
          </a:p>
        </p:txBody>
      </p:sp>
    </p:spTree>
    <p:extLst>
      <p:ext uri="{BB962C8B-B14F-4D97-AF65-F5344CB8AC3E}">
        <p14:creationId xmlns:p14="http://schemas.microsoft.com/office/powerpoint/2010/main" val="26234449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For depth 3 regexp matching we show that out of all 36 types, 30 types can be reduced</a:t>
            </a:r>
            <a:r>
              <a:rPr lang="lv-LV" baseline="0" dirty="0" smtClean="0"/>
              <a:t> to depth 2 types.</a:t>
            </a:r>
          </a:p>
          <a:p>
            <a:r>
              <a:rPr lang="lv-LV" baseline="0" dirty="0" smtClean="0"/>
              <a:t>I will give two examples of what I mean by this reduction.</a:t>
            </a:r>
          </a:p>
          <a:p>
            <a:r>
              <a:rPr lang="lv-LV" baseline="0" dirty="0" smtClean="0"/>
              <a:t>Consider type plus of OR of concatenation. Regexp of this type produces a substring of the text if and only if, when we remove Kleene star, the resulting regexp produces a substring of the text. And we know from before that OR of concatenation can be solved in nearly linear time. It is Superset matching problem.</a:t>
            </a:r>
          </a:p>
          <a:p>
            <a:r>
              <a:rPr lang="lv-LV" baseline="0" dirty="0" smtClean="0"/>
              <a:t>Consider type OR of concatenation of star. It is hard since as a special case, it contains regexps of type concatenation of star which require nearly quadratic time as we will soon see.</a:t>
            </a:r>
          </a:p>
          <a:p>
            <a:r>
              <a:rPr lang="lv-LV" baseline="0" dirty="0" smtClean="0"/>
              <a:t>6 remaining types require nearly quadratic time assuming strong exponential time hypothesis. </a:t>
            </a:r>
          </a:p>
          <a:p>
            <a:r>
              <a:rPr lang="lv-LV" baseline="0" dirty="0" smtClean="0"/>
              <a:t>You can see the paper of these hardness proofs.</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11</a:t>
            </a:fld>
            <a:endParaRPr lang="en-US"/>
          </a:p>
        </p:txBody>
      </p:sp>
    </p:spTree>
    <p:extLst>
      <p:ext uri="{BB962C8B-B14F-4D97-AF65-F5344CB8AC3E}">
        <p14:creationId xmlns:p14="http://schemas.microsoft.com/office/powerpoint/2010/main" val="42462744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In the remainder of the talk I will</a:t>
            </a:r>
            <a:r>
              <a:rPr lang="lv-LV" baseline="0" dirty="0" smtClean="0"/>
              <a:t> sketch hardness proof for concatenation of star.</a:t>
            </a:r>
          </a:p>
          <a:p>
            <a:r>
              <a:rPr lang="lv-LV" baseline="0" dirty="0" smtClean="0"/>
              <a:t>We will show that time complexity of this pattern matching problem can’t be improved by a polynomial factor unless strong exponential time hypothesis is false. I have to define what is this hypothesis. It states that the SAT problem can’t be solved in time much faster than the exhaustive search.</a:t>
            </a:r>
          </a:p>
          <a:p>
            <a:r>
              <a:rPr lang="lv-LV" baseline="0" dirty="0" smtClean="0"/>
              <a:t>To simplify our proof, in the rest of the talk we assume that the length of the pattern and the text is of equal length which we denote by capital L.</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12</a:t>
            </a:fld>
            <a:endParaRPr lang="en-US"/>
          </a:p>
        </p:txBody>
      </p:sp>
    </p:spTree>
    <p:extLst>
      <p:ext uri="{BB962C8B-B14F-4D97-AF65-F5344CB8AC3E}">
        <p14:creationId xmlns:p14="http://schemas.microsoft.com/office/powerpoint/2010/main" val="25209848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baseline="0" dirty="0" smtClean="0"/>
              <a:t>What we show is a stronger result: the pattern matching problem can’t be solved in strongly subquadratic time unless Orthogonal Vectors conjecture is false. This conjecture is implied by SETH. To define what this conjecture is, we have to define orthogonal vectors problem. In this problem we are given two sets of equal size of binary vectors. We want to decide whether there are two vectors that are orthogonal, one from each set. Notice that the summation is over the integers, it is not modulo 2. Otherwise the problem can be solved in nearly linear time.</a:t>
            </a:r>
          </a:p>
          <a:p>
            <a:r>
              <a:rPr lang="lv-LV" baseline="0" dirty="0" smtClean="0"/>
              <a:t>There is trivial algorithm that runs in time number of vectors squared times the dimensionality. And the best algorithm for this problem still runs in nearly quadratic time if the dimensionality is superlogarithmic in the number of vectors. We can ask question: can we solve this problem in strongly subquadratic time in the number of vectors?</a:t>
            </a:r>
          </a:p>
        </p:txBody>
      </p:sp>
      <p:sp>
        <p:nvSpPr>
          <p:cNvPr id="4" name="Slide Number Placeholder 3"/>
          <p:cNvSpPr>
            <a:spLocks noGrp="1"/>
          </p:cNvSpPr>
          <p:nvPr>
            <p:ph type="sldNum" sz="quarter" idx="10"/>
          </p:nvPr>
        </p:nvSpPr>
        <p:spPr/>
        <p:txBody>
          <a:bodyPr/>
          <a:lstStyle/>
          <a:p>
            <a:fld id="{F8208587-4534-401C-9C07-23AC15BDADD8}" type="slidenum">
              <a:rPr lang="en-US" smtClean="0"/>
              <a:t>13</a:t>
            </a:fld>
            <a:endParaRPr lang="en-US"/>
          </a:p>
        </p:txBody>
      </p:sp>
    </p:spTree>
    <p:extLst>
      <p:ext uri="{BB962C8B-B14F-4D97-AF65-F5344CB8AC3E}">
        <p14:creationId xmlns:p14="http://schemas.microsoft.com/office/powerpoint/2010/main" val="33600354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baseline="0" dirty="0" smtClean="0"/>
              <a:t>The orthogonal vectors conjecture says that is is not possible.</a:t>
            </a:r>
          </a:p>
          <a:p>
            <a:r>
              <a:rPr lang="lv-LV" baseline="0" dirty="0" smtClean="0"/>
              <a:t>It is known that this conjecture is implied by SETH.</a:t>
            </a:r>
          </a:p>
          <a:p>
            <a:r>
              <a:rPr lang="lv-LV" baseline="0" dirty="0" smtClean="0"/>
              <a:t>For the rest of the talk we can think that the dimensionality of the vectors is small, say, log of number of vectors squared. If we would disprove orthogonal vectors conjecture in this regime, we would have faster algorithm for SAT.</a:t>
            </a:r>
            <a:endParaRPr lang="en-US" baseline="0" dirty="0" smtClean="0"/>
          </a:p>
        </p:txBody>
      </p:sp>
      <p:sp>
        <p:nvSpPr>
          <p:cNvPr id="4" name="Slide Number Placeholder 3"/>
          <p:cNvSpPr>
            <a:spLocks noGrp="1"/>
          </p:cNvSpPr>
          <p:nvPr>
            <p:ph type="sldNum" sz="quarter" idx="10"/>
          </p:nvPr>
        </p:nvSpPr>
        <p:spPr/>
        <p:txBody>
          <a:bodyPr/>
          <a:lstStyle/>
          <a:p>
            <a:fld id="{F8208587-4534-401C-9C07-23AC15BDADD8}" type="slidenum">
              <a:rPr lang="en-US" smtClean="0"/>
              <a:t>14</a:t>
            </a:fld>
            <a:endParaRPr lang="en-US"/>
          </a:p>
        </p:txBody>
      </p:sp>
    </p:spTree>
    <p:extLst>
      <p:ext uri="{BB962C8B-B14F-4D97-AF65-F5344CB8AC3E}">
        <p14:creationId xmlns:p14="http://schemas.microsoft.com/office/powerpoint/2010/main" val="15475207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The high level idea of the proof</a:t>
            </a:r>
            <a:r>
              <a:rPr lang="lv-LV" baseline="0" dirty="0" smtClean="0"/>
              <a:t> </a:t>
            </a:r>
            <a:r>
              <a:rPr lang="en-US" baseline="0" dirty="0" smtClean="0"/>
              <a:t>is as follows.</a:t>
            </a:r>
          </a:p>
          <a:p>
            <a:r>
              <a:rPr lang="en-US" baseline="0" dirty="0" smtClean="0"/>
              <a:t>Given the first set of vectors from the orthogonal vectors instance, we want to construct </a:t>
            </a:r>
            <a:r>
              <a:rPr lang="en-US" baseline="0" dirty="0" err="1" smtClean="0"/>
              <a:t>regexp</a:t>
            </a:r>
            <a:r>
              <a:rPr lang="en-US" baseline="0" dirty="0" smtClean="0"/>
              <a:t> pattern</a:t>
            </a:r>
          </a:p>
          <a:p>
            <a:r>
              <a:rPr lang="en-US" baseline="0" dirty="0" smtClean="0"/>
              <a:t>Given the second set of vectors from the orthogonal vectors </a:t>
            </a:r>
            <a:r>
              <a:rPr lang="en-US" baseline="0" dirty="0" err="1" smtClean="0"/>
              <a:t>insance</a:t>
            </a:r>
            <a:r>
              <a:rPr lang="en-US" baseline="0" dirty="0" smtClean="0"/>
              <a:t>, we want to construct text so that if there are two orthogonal vectors, a substring of the text can be derived from the pattern. Otherwise, there is no such </a:t>
            </a:r>
            <a:r>
              <a:rPr lang="en-US" baseline="0" dirty="0" err="1" smtClean="0"/>
              <a:t>subsring</a:t>
            </a:r>
            <a:r>
              <a:rPr lang="en-US" baseline="0" dirty="0" smtClean="0"/>
              <a:t>. We want to have construction time to be </a:t>
            </a:r>
            <a:r>
              <a:rPr lang="en-US" baseline="0" dirty="0" err="1" smtClean="0"/>
              <a:t>strogly</a:t>
            </a:r>
            <a:r>
              <a:rPr lang="en-US" baseline="0" dirty="0" smtClean="0"/>
              <a:t> </a:t>
            </a:r>
            <a:r>
              <a:rPr lang="en-US" baseline="0" dirty="0" err="1" smtClean="0"/>
              <a:t>subquadratic</a:t>
            </a:r>
            <a:r>
              <a:rPr lang="en-US" baseline="0" dirty="0" smtClean="0"/>
              <a:t> but in fact it will be nearly linear.</a:t>
            </a:r>
          </a:p>
          <a:p>
            <a:r>
              <a:rPr lang="en-US" baseline="0" dirty="0" smtClean="0"/>
              <a:t>Having such a construction immediately yields hardness results that we aim for.</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15</a:t>
            </a:fld>
            <a:endParaRPr lang="en-US"/>
          </a:p>
        </p:txBody>
      </p:sp>
    </p:spTree>
    <p:extLst>
      <p:ext uri="{BB962C8B-B14F-4D97-AF65-F5344CB8AC3E}">
        <p14:creationId xmlns:p14="http://schemas.microsoft.com/office/powerpoint/2010/main" val="1173432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going in the proof, I will</a:t>
            </a:r>
            <a:r>
              <a:rPr lang="en-US" baseline="0" dirty="0" smtClean="0"/>
              <a:t> mention some simplifying assumptions that we make about the orthogonal vectors problem.</a:t>
            </a:r>
          </a:p>
          <a:p>
            <a:r>
              <a:rPr lang="en-US" baseline="0" dirty="0" smtClean="0"/>
              <a:t>We assume that the number of vectors and the dimensionality is odd. This is </a:t>
            </a:r>
            <a:r>
              <a:rPr lang="en-US" baseline="0" dirty="0" err="1" smtClean="0"/>
              <a:t>wlog</a:t>
            </a:r>
            <a:r>
              <a:rPr lang="en-US" baseline="0" dirty="0" smtClean="0"/>
              <a:t> since otherwise we can add extra vector and coordinate to make it true without changing the answer to the problem.</a:t>
            </a:r>
          </a:p>
          <a:p>
            <a:r>
              <a:rPr lang="en-US" baseline="0" dirty="0" smtClean="0"/>
              <a:t>We assume that the number of dimensions is at least 100. We can do this because otherwise we can solve the problem in nearly linear time.</a:t>
            </a:r>
          </a:p>
          <a:p>
            <a:r>
              <a:rPr lang="en-US" baseline="0" dirty="0" smtClean="0"/>
              <a:t>We assume that, if there are two orthogonal vectors, then there are two such that the indices of those are equal modulo two. If this is not satisfy, we can randomly reorder the vectors and the condition is satisfied with probability at least ½. We can increase the probability by doing several reductions.</a:t>
            </a:r>
          </a:p>
          <a:p>
            <a:r>
              <a:rPr lang="en-US" baseline="0" dirty="0" smtClean="0"/>
              <a:t>We assume that every vectors in the second set starts and ends with 0. If this is not the case, we can add two entries 0 to the vectors.</a:t>
            </a:r>
          </a:p>
          <a:p>
            <a:r>
              <a:rPr lang="en-US" baseline="0" dirty="0" smtClean="0"/>
              <a:t>Finally, we assume that the first vectors from the first set is not orthogonal to any vector from the second set. We can check this in nearly linear time and, </a:t>
            </a:r>
            <a:r>
              <a:rPr lang="en-US" baseline="0" dirty="0" err="1" smtClean="0"/>
              <a:t>ff</a:t>
            </a:r>
            <a:r>
              <a:rPr lang="en-US" baseline="0" dirty="0" smtClean="0"/>
              <a:t> this happens, we found two orthogonal vectors and the problem is solved. </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16</a:t>
            </a:fld>
            <a:endParaRPr lang="en-US"/>
          </a:p>
        </p:txBody>
      </p:sp>
    </p:spTree>
    <p:extLst>
      <p:ext uri="{BB962C8B-B14F-4D97-AF65-F5344CB8AC3E}">
        <p14:creationId xmlns:p14="http://schemas.microsoft.com/office/powerpoint/2010/main" val="1274906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start with vector gadget construction. Given a vector</a:t>
            </a:r>
            <a:r>
              <a:rPr lang="en-US" baseline="0" dirty="0" smtClean="0"/>
              <a:t> from the first set, we want to produce a </a:t>
            </a:r>
            <a:r>
              <a:rPr lang="en-US" baseline="0" dirty="0" err="1" smtClean="0"/>
              <a:t>regexp</a:t>
            </a:r>
            <a:r>
              <a:rPr lang="en-US" baseline="0" dirty="0" smtClean="0"/>
              <a:t> and, given a vector from the second set of vectors, we want to produce sequence with following properties.</a:t>
            </a:r>
          </a:p>
          <a:p>
            <a:r>
              <a:rPr lang="en-US" baseline="0" dirty="0" smtClean="0"/>
              <a:t>If the original two vectors are orthogonal, the sequence can be derived from the </a:t>
            </a:r>
            <a:r>
              <a:rPr lang="en-US" baseline="0" dirty="0" err="1" smtClean="0"/>
              <a:t>regexp</a:t>
            </a:r>
            <a:r>
              <a:rPr lang="en-US" baseline="0" dirty="0" smtClean="0"/>
              <a:t> and otherwise it can’t be derived.</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17</a:t>
            </a:fld>
            <a:endParaRPr lang="en-US"/>
          </a:p>
        </p:txBody>
      </p:sp>
    </p:spTree>
    <p:extLst>
      <p:ext uri="{BB962C8B-B14F-4D97-AF65-F5344CB8AC3E}">
        <p14:creationId xmlns:p14="http://schemas.microsoft.com/office/powerpoint/2010/main" val="1231967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a:t>
            </a:r>
            <a:r>
              <a:rPr lang="en-US" baseline="0" dirty="0" smtClean="0"/>
              <a:t> give this construction by an example. Here is reminder what properties do we want from the vector gadgets.</a:t>
            </a:r>
          </a:p>
          <a:p>
            <a:r>
              <a:rPr lang="en-US" baseline="0" dirty="0" smtClean="0"/>
              <a:t>Assume that the first vector is 1 follows by four zeroes.</a:t>
            </a:r>
          </a:p>
          <a:p>
            <a:r>
              <a:rPr lang="en-US" baseline="0" dirty="0" smtClean="0"/>
              <a:t>Every entry 1 we replace by three symbols with star applied to the third symbol. Every entry 0 we replace by two symbols with start with start applied to the second symbol.</a:t>
            </a:r>
          </a:p>
          <a:p>
            <a:r>
              <a:rPr lang="en-US" baseline="0" dirty="0" smtClean="0"/>
              <a:t>We replace 1 with three </a:t>
            </a:r>
            <a:r>
              <a:rPr lang="en-US" baseline="0" dirty="0" err="1" smtClean="0"/>
              <a:t>ys</a:t>
            </a:r>
            <a:r>
              <a:rPr lang="en-US" baseline="0" dirty="0" smtClean="0"/>
              <a:t>, 0 with 2 </a:t>
            </a:r>
            <a:r>
              <a:rPr lang="en-US" baseline="0" dirty="0" err="1" smtClean="0"/>
              <a:t>xs</a:t>
            </a:r>
            <a:r>
              <a:rPr lang="en-US" baseline="0" dirty="0" smtClean="0"/>
              <a:t>, 0 with 2 </a:t>
            </a:r>
            <a:r>
              <a:rPr lang="en-US" baseline="0" dirty="0" err="1" smtClean="0"/>
              <a:t>ys</a:t>
            </a:r>
            <a:r>
              <a:rPr lang="en-US" baseline="0" dirty="0" smtClean="0"/>
              <a:t>. We alternate between symbols y and x. We continue and obtain or </a:t>
            </a:r>
            <a:r>
              <a:rPr lang="en-US" baseline="0" dirty="0" err="1" smtClean="0"/>
              <a:t>regexp</a:t>
            </a:r>
            <a:r>
              <a:rPr lang="en-US" baseline="0" dirty="0" smtClean="0"/>
              <a:t> for the first vector.</a:t>
            </a:r>
          </a:p>
          <a:p>
            <a:r>
              <a:rPr lang="en-US" baseline="0" dirty="0" smtClean="0"/>
              <a:t>Assume that the second vector is equal to this one. We replace every 0 with two symbols and every 1 with one symbol and we alternate between </a:t>
            </a:r>
            <a:r>
              <a:rPr lang="en-US" baseline="0" dirty="0" err="1" smtClean="0"/>
              <a:t>ys</a:t>
            </a:r>
            <a:r>
              <a:rPr lang="en-US" baseline="0" dirty="0" smtClean="0"/>
              <a:t> and </a:t>
            </a:r>
            <a:r>
              <a:rPr lang="en-US" baseline="0" dirty="0" err="1" smtClean="0"/>
              <a:t>xs</a:t>
            </a:r>
            <a:r>
              <a:rPr lang="en-US" baseline="0" dirty="0" smtClean="0"/>
              <a:t>. We obtain vector gadget for the vector. Now notice that the vectors are orthogonal and we should be able to derive the text from the </a:t>
            </a:r>
            <a:r>
              <a:rPr lang="en-US" baseline="0" dirty="0" err="1" smtClean="0"/>
              <a:t>regexp</a:t>
            </a:r>
            <a:r>
              <a:rPr lang="en-US" baseline="0" dirty="0" smtClean="0"/>
              <a:t> and it can be done. Let’s look at this </a:t>
            </a:r>
            <a:r>
              <a:rPr lang="en-US" baseline="0" dirty="0" err="1" smtClean="0"/>
              <a:t>regexp</a:t>
            </a:r>
            <a:r>
              <a:rPr lang="en-US" baseline="0" dirty="0" smtClean="0"/>
              <a:t>. It can derive </a:t>
            </a:r>
            <a:r>
              <a:rPr lang="en-US" baseline="0" dirty="0" err="1" smtClean="0"/>
              <a:t>yy</a:t>
            </a:r>
            <a:r>
              <a:rPr lang="en-US" baseline="0" dirty="0" smtClean="0"/>
              <a:t> by replacing y star with the empty sequence. Let’s look at this </a:t>
            </a:r>
            <a:r>
              <a:rPr lang="en-US" baseline="0" dirty="0" err="1" smtClean="0"/>
              <a:t>regexp</a:t>
            </a:r>
            <a:r>
              <a:rPr lang="en-US" baseline="0" dirty="0" smtClean="0"/>
              <a:t>. It can derive </a:t>
            </a:r>
            <a:r>
              <a:rPr lang="en-US" baseline="0" dirty="0" err="1" smtClean="0"/>
              <a:t>yy</a:t>
            </a:r>
            <a:r>
              <a:rPr lang="en-US" baseline="0" dirty="0" smtClean="0"/>
              <a:t> by </a:t>
            </a:r>
            <a:r>
              <a:rPr lang="en-US" baseline="0" dirty="0" err="1" smtClean="0"/>
              <a:t>replaceing</a:t>
            </a:r>
            <a:r>
              <a:rPr lang="en-US" baseline="0" dirty="0" smtClean="0"/>
              <a:t> y star with y. </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18</a:t>
            </a:fld>
            <a:endParaRPr lang="en-US"/>
          </a:p>
        </p:txBody>
      </p:sp>
    </p:spTree>
    <p:extLst>
      <p:ext uri="{BB962C8B-B14F-4D97-AF65-F5344CB8AC3E}">
        <p14:creationId xmlns:p14="http://schemas.microsoft.com/office/powerpoint/2010/main" val="40949263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look at example when</a:t>
            </a:r>
            <a:r>
              <a:rPr lang="en-US" baseline="0" dirty="0" smtClean="0"/>
              <a:t> vectors are not orthogonal. In this case we see that we can’t derive x from xx and x with star. I hope it’s clear from these example why this reduction works for any pair of vectors. We will need a different vector gadget VG’’ which start and ends with four symbols y and otherwise it is the same as VG prime.</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19</a:t>
            </a:fld>
            <a:endParaRPr lang="en-US"/>
          </a:p>
        </p:txBody>
      </p:sp>
    </p:spTree>
    <p:extLst>
      <p:ext uri="{BB962C8B-B14F-4D97-AF65-F5344CB8AC3E}">
        <p14:creationId xmlns:p14="http://schemas.microsoft.com/office/powerpoint/2010/main" val="2166008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talk is about algorithms and hardness of problems involving regular expressions. I guess all of you know what regular expressions are, but for completeness here is the definition.</a:t>
            </a:r>
            <a:endParaRPr lang="lv-LV" dirty="0" smtClean="0"/>
          </a:p>
          <a:p>
            <a:endParaRPr lang="lv-LV" dirty="0" smtClean="0"/>
          </a:p>
          <a:p>
            <a:endParaRPr lang="lv-LV" dirty="0" smtClean="0"/>
          </a:p>
          <a:p>
            <a:endParaRPr lang="lv-LV" dirty="0" smtClean="0"/>
          </a:p>
          <a:p>
            <a:endParaRPr lang="lv-LV" dirty="0" smtClean="0"/>
          </a:p>
          <a:p>
            <a:r>
              <a:rPr lang="lv-LV" dirty="0" smtClean="0"/>
              <a:t>Regular</a:t>
            </a:r>
            <a:r>
              <a:rPr lang="lv-LV" baseline="0" dirty="0" smtClean="0"/>
              <a:t> expression describes a set of sequences. It consists of individual symbols and operators.</a:t>
            </a:r>
          </a:p>
          <a:p>
            <a:r>
              <a:rPr lang="lv-LV" baseline="0" dirty="0" smtClean="0"/>
              <a:t>We allow concatenation operator, which we denote by circle. Here is regular expression that uses concatenation. The set of sequences that it describes consists of single sequence xyy. Later in the talk we will omit concatenation operator in the regular expressions for the sake of simplicity.</a:t>
            </a:r>
          </a:p>
          <a:p>
            <a:r>
              <a:rPr lang="lv-LV" baseline="0" dirty="0" smtClean="0"/>
              <a:t>We also allow OR operator which we denote by vertical line. Here is an example. It describes this set of sequences.</a:t>
            </a:r>
          </a:p>
          <a:p>
            <a:r>
              <a:rPr lang="lv-LV" baseline="0" dirty="0" smtClean="0"/>
              <a:t>We allow operator which is called Kleene star. The corresponding set consists of empty sequence, sequence xyy repeated one, two, three and so forth many times.</a:t>
            </a:r>
          </a:p>
          <a:p>
            <a:r>
              <a:rPr lang="lv-LV" baseline="0" dirty="0" smtClean="0"/>
              <a:t>Kleene star is similar except the set does not contain the empty sequence. </a:t>
            </a:r>
            <a:endParaRPr lang="en-US" baseline="0" dirty="0" smtClean="0"/>
          </a:p>
          <a:p>
            <a:r>
              <a:rPr lang="lv-LV" baseline="0" dirty="0" smtClean="0"/>
              <a:t>Regular expression is combination of the operators and symbols.</a:t>
            </a:r>
          </a:p>
          <a:p>
            <a:r>
              <a:rPr lang="lv-LV" baseline="0" dirty="0" smtClean="0"/>
              <a:t>For example, this regular expression any sequence that can be obtained by concatenating sequences x and yy.</a:t>
            </a:r>
          </a:p>
        </p:txBody>
      </p:sp>
      <p:sp>
        <p:nvSpPr>
          <p:cNvPr id="4" name="Slide Number Placeholder 3"/>
          <p:cNvSpPr>
            <a:spLocks noGrp="1"/>
          </p:cNvSpPr>
          <p:nvPr>
            <p:ph type="sldNum" sz="quarter" idx="10"/>
          </p:nvPr>
        </p:nvSpPr>
        <p:spPr/>
        <p:txBody>
          <a:bodyPr/>
          <a:lstStyle/>
          <a:p>
            <a:fld id="{F8208587-4534-401C-9C07-23AC15BDADD8}" type="slidenum">
              <a:rPr lang="en-US" smtClean="0"/>
              <a:t>2</a:t>
            </a:fld>
            <a:endParaRPr lang="en-US"/>
          </a:p>
        </p:txBody>
      </p:sp>
    </p:spTree>
    <p:extLst>
      <p:ext uri="{BB962C8B-B14F-4D97-AF65-F5344CB8AC3E}">
        <p14:creationId xmlns:p14="http://schemas.microsoft.com/office/powerpoint/2010/main" val="28827736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I will describe our construction</a:t>
            </a:r>
            <a:r>
              <a:rPr lang="en-US" baseline="0" dirty="0" smtClean="0"/>
              <a:t> of the required pattern and text. Here is the reminder what vector gadgets we have.</a:t>
            </a:r>
          </a:p>
          <a:p>
            <a:r>
              <a:rPr lang="en-US" baseline="0" dirty="0" smtClean="0"/>
              <a:t>Assume that each set contains five vectors. We apply vector gadget construction for every vector a and we get five vector gadgets which we put in order. In between every two vector gadget we put blue star. Which is regular expression consisting of alternating x star and y star. The number of symbols in blue star is 2s plus 21. We chose number 21 because it’s odd and it’s not too small and not too large. In every empty space we put 10 symbols x. Finally, we start and end the pattern with four symbols y. That’s our pattern.</a:t>
            </a:r>
          </a:p>
          <a:p>
            <a:r>
              <a:rPr lang="en-US" baseline="0" dirty="0" smtClean="0"/>
              <a:t>Our text is constructed similarly. We put vector gadgets in order and we alternate between VG prime and VG double prime. We also put 5 vectors gadgets at front and at back corresponding to all 1s vector. In between every two vector gadgets we put green star which is vector gadget corresponding to all 0s vector. Finally, in every empty space we put 10 symbols x. That’s our text. Now let me give intuition why this construction works. </a:t>
            </a:r>
          </a:p>
          <a:p>
            <a:endParaRPr lang="en-US" baseline="0" dirty="0" smtClean="0"/>
          </a:p>
          <a:p>
            <a:r>
              <a:rPr lang="en-US" baseline="0" dirty="0" smtClean="0"/>
              <a:t>We will show that, if a substring of the text can be derived from the pattern, then there are two orthogonal vectors.</a:t>
            </a:r>
          </a:p>
          <a:p>
            <a:endParaRPr lang="en-US" baseline="0" dirty="0" smtClean="0"/>
          </a:p>
          <a:p>
            <a:r>
              <a:rPr lang="en-US" baseline="0" dirty="0" smtClean="0"/>
              <a:t>Consider this sequence of 10 symbols x. It must be mapped to some sequence of 10 symbols x in the text. Which must be one of these sequences. Since it is in front of four symbols y, we must have that 10 </a:t>
            </a:r>
            <a:r>
              <a:rPr lang="en-US" baseline="0" dirty="0" err="1" smtClean="0"/>
              <a:t>xs</a:t>
            </a:r>
            <a:r>
              <a:rPr lang="en-US" baseline="0" dirty="0" smtClean="0"/>
              <a:t> come right after VG double prime since otherwise we don’t have four </a:t>
            </a:r>
            <a:r>
              <a:rPr lang="en-US" baseline="0" dirty="0" err="1" smtClean="0"/>
              <a:t>ys</a:t>
            </a:r>
            <a:r>
              <a:rPr lang="en-US" baseline="0" dirty="0" smtClean="0"/>
              <a:t>. Let’s assume that we map these 10 </a:t>
            </a:r>
            <a:r>
              <a:rPr lang="en-US" baseline="0" dirty="0" err="1" smtClean="0"/>
              <a:t>xs</a:t>
            </a:r>
            <a:r>
              <a:rPr lang="en-US" baseline="0" dirty="0" smtClean="0"/>
              <a:t> to these 10 </a:t>
            </a:r>
            <a:r>
              <a:rPr lang="en-US" baseline="0" dirty="0" err="1" smtClean="0"/>
              <a:t>xs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20</a:t>
            </a:fld>
            <a:endParaRPr lang="en-US"/>
          </a:p>
        </p:txBody>
      </p:sp>
    </p:spTree>
    <p:extLst>
      <p:ext uri="{BB962C8B-B14F-4D97-AF65-F5344CB8AC3E}">
        <p14:creationId xmlns:p14="http://schemas.microsoft.com/office/powerpoint/2010/main" val="21499358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I will describe our construction</a:t>
            </a:r>
            <a:r>
              <a:rPr lang="en-US" baseline="0" dirty="0" smtClean="0"/>
              <a:t> of the required pattern and text. Here is the reminder what vector gadgets we have.</a:t>
            </a:r>
          </a:p>
          <a:p>
            <a:r>
              <a:rPr lang="en-US" baseline="0" dirty="0" smtClean="0"/>
              <a:t>Assume that each set contains five vectors. We apply vector gadget construction for every vector a and we get five vector gadgets which we put in order. In between every two vector gadget we put blue star. Which is regular expression consisting of alternating x star and y star. The number of symbols in blue star is 2s plus 21. We chose number 21 because it’s odd and it’s not too small and not too large. In every empty space we put 10 symbols x. Finally, we start and end the pattern with four symbols y. That’s our pattern.</a:t>
            </a:r>
          </a:p>
          <a:p>
            <a:r>
              <a:rPr lang="en-US" baseline="0" dirty="0" smtClean="0"/>
              <a:t>Our text is constructed similarly. We put vector gadgets in order and we alternate between VG prime and VG double prime. We also put 5 vectors gadgets at front and at back corresponding to all 1s vector. In between every two vector gadgets we put green star which is vector gadget corresponding to all 0s vector. Finally, in every empty space we put 10 symbols x. That’s our text. Now let me give intuition why this construction works. </a:t>
            </a:r>
          </a:p>
          <a:p>
            <a:endParaRPr lang="en-US" baseline="0" dirty="0" smtClean="0"/>
          </a:p>
          <a:p>
            <a:r>
              <a:rPr lang="en-US" baseline="0" dirty="0" smtClean="0"/>
              <a:t>We will show that, if a substring of the text can be derived from the pattern, then there are two orthogonal vectors.</a:t>
            </a:r>
          </a:p>
          <a:p>
            <a:endParaRPr lang="en-US" baseline="0" dirty="0" smtClean="0"/>
          </a:p>
          <a:p>
            <a:r>
              <a:rPr lang="en-US" baseline="0" dirty="0" smtClean="0"/>
              <a:t>Consider this sequence of 10 symbols x. It must be mapped to some sequence of 10 symbols x in the text. Which must be one of these sequences. Since it is in front of four symbols y, we must have that 10 </a:t>
            </a:r>
            <a:r>
              <a:rPr lang="en-US" baseline="0" dirty="0" err="1" smtClean="0"/>
              <a:t>xs</a:t>
            </a:r>
            <a:r>
              <a:rPr lang="en-US" baseline="0" dirty="0" smtClean="0"/>
              <a:t> come right after VG double prime since otherwise we don’t have four </a:t>
            </a:r>
            <a:r>
              <a:rPr lang="en-US" baseline="0" dirty="0" err="1" smtClean="0"/>
              <a:t>ys</a:t>
            </a:r>
            <a:r>
              <a:rPr lang="en-US" baseline="0" dirty="0" smtClean="0"/>
              <a:t>. Let’s assume that we map these 10 </a:t>
            </a:r>
            <a:r>
              <a:rPr lang="en-US" baseline="0" dirty="0" err="1" smtClean="0"/>
              <a:t>xs</a:t>
            </a:r>
            <a:r>
              <a:rPr lang="en-US" baseline="0" dirty="0" smtClean="0"/>
              <a:t> to these 10 </a:t>
            </a:r>
            <a:r>
              <a:rPr lang="en-US" baseline="0" dirty="0" err="1" smtClean="0"/>
              <a:t>xs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21</a:t>
            </a:fld>
            <a:endParaRPr lang="en-US"/>
          </a:p>
        </p:txBody>
      </p:sp>
    </p:spTree>
    <p:extLst>
      <p:ext uri="{BB962C8B-B14F-4D97-AF65-F5344CB8AC3E}">
        <p14:creationId xmlns:p14="http://schemas.microsoft.com/office/powerpoint/2010/main" val="6956871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I will describe our construction</a:t>
            </a:r>
            <a:r>
              <a:rPr lang="en-US" baseline="0" dirty="0" smtClean="0"/>
              <a:t> of the required pattern and text. Here is the reminder what vector gadgets we have.</a:t>
            </a:r>
          </a:p>
          <a:p>
            <a:r>
              <a:rPr lang="en-US" baseline="0" dirty="0" smtClean="0"/>
              <a:t>Assume that each set contains five vectors. We apply vector gadget construction for every vector a and we get five vector gadgets which we put in order. In between every two vector gadget we put blue star. Which is regular expression consisting of alternating x star and y star. The number of symbols in blue star is 2s plus 21. We chose number 21 because it’s odd and it’s not too small and not too large. In every empty space we put 10 symbols x. Finally, we start and end the pattern with four symbols y. That’s our pattern.</a:t>
            </a:r>
          </a:p>
          <a:p>
            <a:r>
              <a:rPr lang="en-US" baseline="0" dirty="0" smtClean="0"/>
              <a:t>Our text is constructed similarly. We put vector gadgets in order and we alternate between VG prime and VG double prime. We also put 5 vectors gadgets at front and at back corresponding to all 1s vector. In between every two vector gadgets we put green star which is vector gadget corresponding to all 0s vector. Finally, in every empty space we put 10 symbols x. That’s our text. Now let me give intuition why this construction works. </a:t>
            </a:r>
          </a:p>
          <a:p>
            <a:endParaRPr lang="en-US" baseline="0" dirty="0" smtClean="0"/>
          </a:p>
          <a:p>
            <a:r>
              <a:rPr lang="en-US" baseline="0" dirty="0" smtClean="0"/>
              <a:t>We will show that, if a substring of the text can be derived from the pattern, then there are two orthogonal vectors.</a:t>
            </a:r>
          </a:p>
          <a:p>
            <a:endParaRPr lang="en-US" baseline="0" dirty="0" smtClean="0"/>
          </a:p>
          <a:p>
            <a:r>
              <a:rPr lang="en-US" baseline="0" dirty="0" smtClean="0"/>
              <a:t>Consider this sequence of 10 symbols x. It must be mapped to some sequence of 10 symbols x in the text. Which must be one of these sequences. Since it is in front of four symbols y, we must have that 10 </a:t>
            </a:r>
            <a:r>
              <a:rPr lang="en-US" baseline="0" dirty="0" err="1" smtClean="0"/>
              <a:t>xs</a:t>
            </a:r>
            <a:r>
              <a:rPr lang="en-US" baseline="0" dirty="0" smtClean="0"/>
              <a:t> come right after VG double prime since otherwise we don’t have four </a:t>
            </a:r>
            <a:r>
              <a:rPr lang="en-US" baseline="0" dirty="0" err="1" smtClean="0"/>
              <a:t>ys</a:t>
            </a:r>
            <a:r>
              <a:rPr lang="en-US" baseline="0" dirty="0" smtClean="0"/>
              <a:t>. Let’s assume that we map these 10 </a:t>
            </a:r>
            <a:r>
              <a:rPr lang="en-US" baseline="0" dirty="0" err="1" smtClean="0"/>
              <a:t>xs</a:t>
            </a:r>
            <a:r>
              <a:rPr lang="en-US" baseline="0" dirty="0" smtClean="0"/>
              <a:t> to these 10 </a:t>
            </a:r>
            <a:r>
              <a:rPr lang="en-US" baseline="0" dirty="0" err="1" smtClean="0"/>
              <a:t>xs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22</a:t>
            </a:fld>
            <a:endParaRPr lang="en-US"/>
          </a:p>
        </p:txBody>
      </p:sp>
    </p:spTree>
    <p:extLst>
      <p:ext uri="{BB962C8B-B14F-4D97-AF65-F5344CB8AC3E}">
        <p14:creationId xmlns:p14="http://schemas.microsoft.com/office/powerpoint/2010/main" val="18798823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 conveniently</a:t>
            </a:r>
            <a:r>
              <a:rPr lang="en-US" baseline="0" dirty="0" smtClean="0"/>
              <a:t> put them one under another. We must map this vector gadget to this one and this can be done since these two vectors are orthogonal. We map now this to this. Now consider this blue start. Let’s look at these 10 </a:t>
            </a:r>
            <a:r>
              <a:rPr lang="en-US" baseline="0" dirty="0" err="1" smtClean="0"/>
              <a:t>xs</a:t>
            </a:r>
            <a:r>
              <a:rPr lang="en-US" baseline="0" dirty="0" smtClean="0"/>
              <a:t>. These must be mapped to one of these possibilities. We can rule out all but two of them. If these 10 </a:t>
            </a:r>
            <a:r>
              <a:rPr lang="en-US" baseline="0" dirty="0" err="1" smtClean="0"/>
              <a:t>xs</a:t>
            </a:r>
            <a:r>
              <a:rPr lang="en-US" baseline="0" dirty="0" smtClean="0"/>
              <a:t> map to </a:t>
            </a:r>
            <a:r>
              <a:rPr lang="en-US" baseline="0" dirty="0" err="1" smtClean="0"/>
              <a:t>to</a:t>
            </a:r>
            <a:r>
              <a:rPr lang="en-US" baseline="0" dirty="0" smtClean="0"/>
              <a:t> these or to the rights, the blue star mast produce to many vector gadgets which it can’t do because of limited number of symbols. We are left with two possibilities. Now we make assumption that 10 </a:t>
            </a:r>
            <a:r>
              <a:rPr lang="en-US" baseline="0" dirty="0" err="1" smtClean="0"/>
              <a:t>xs</a:t>
            </a:r>
            <a:r>
              <a:rPr lang="en-US" baseline="0" dirty="0" smtClean="0"/>
              <a:t> map to the leftmost sequence of </a:t>
            </a:r>
            <a:r>
              <a:rPr lang="en-US" baseline="0" dirty="0" err="1" smtClean="0"/>
              <a:t>xs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23</a:t>
            </a:fld>
            <a:endParaRPr lang="en-US"/>
          </a:p>
        </p:txBody>
      </p:sp>
    </p:spTree>
    <p:extLst>
      <p:ext uri="{BB962C8B-B14F-4D97-AF65-F5344CB8AC3E}">
        <p14:creationId xmlns:p14="http://schemas.microsoft.com/office/powerpoint/2010/main" val="12817407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a:t>
            </a:r>
            <a:r>
              <a:rPr lang="en-US" baseline="0" dirty="0" smtClean="0"/>
              <a:t> we make choices…….</a:t>
            </a:r>
          </a:p>
          <a:p>
            <a:r>
              <a:rPr lang="en-US" baseline="0" dirty="0" smtClean="0"/>
              <a:t>We must have that these 4 </a:t>
            </a:r>
            <a:r>
              <a:rPr lang="en-US" baseline="0" dirty="0" err="1" smtClean="0"/>
              <a:t>ys</a:t>
            </a:r>
            <a:r>
              <a:rPr lang="en-US" baseline="0" dirty="0" smtClean="0"/>
              <a:t> map to VG prime which is impossible since it does not start with four </a:t>
            </a:r>
            <a:r>
              <a:rPr lang="en-US" baseline="0" dirty="0" err="1" smtClean="0"/>
              <a:t>ys</a:t>
            </a:r>
            <a:r>
              <a:rPr lang="en-US" baseline="0" dirty="0" smtClean="0"/>
              <a:t>. Thus our assumption was wrong that 10xs map always to the leftmost possibility.</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24</a:t>
            </a:fld>
            <a:endParaRPr lang="en-US"/>
          </a:p>
        </p:txBody>
      </p:sp>
    </p:spTree>
    <p:extLst>
      <p:ext uri="{BB962C8B-B14F-4D97-AF65-F5344CB8AC3E}">
        <p14:creationId xmlns:p14="http://schemas.microsoft.com/office/powerpoint/2010/main" val="39846421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consider the first 10 </a:t>
            </a:r>
            <a:r>
              <a:rPr lang="en-US" dirty="0" err="1" smtClean="0"/>
              <a:t>xs</a:t>
            </a:r>
            <a:r>
              <a:rPr lang="en-US" dirty="0" smtClean="0"/>
              <a:t> that map to the rightmost possibility. We must</a:t>
            </a:r>
            <a:r>
              <a:rPr lang="en-US" baseline="0" dirty="0" smtClean="0"/>
              <a:t> have vector gadgets corresponding to vector a3 and b5 map to each other with implies that vectors are orthogonal.</a:t>
            </a:r>
          </a:p>
          <a:p>
            <a:r>
              <a:rPr lang="en-US" baseline="0" dirty="0" smtClean="0"/>
              <a:t>I hope I gave some intuition why this construction works.</a:t>
            </a:r>
          </a:p>
          <a:p>
            <a:r>
              <a:rPr lang="en-US" baseline="0" dirty="0" smtClean="0"/>
              <a:t>The remaining details of the proof are in </a:t>
            </a:r>
            <a:r>
              <a:rPr lang="en-US" baseline="0" smtClean="0"/>
              <a:t>the paper.</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25</a:t>
            </a:fld>
            <a:endParaRPr lang="en-US"/>
          </a:p>
        </p:txBody>
      </p:sp>
    </p:spTree>
    <p:extLst>
      <p:ext uri="{BB962C8B-B14F-4D97-AF65-F5344CB8AC3E}">
        <p14:creationId xmlns:p14="http://schemas.microsoft.com/office/powerpoint/2010/main" val="1058382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the algorithmic perspective, one of the basic problems involving regular expressions is membership testing</a:t>
            </a:r>
            <a:r>
              <a:rPr lang="lv-LV" dirty="0" smtClean="0"/>
              <a:t>.</a:t>
            </a:r>
          </a:p>
          <a:p>
            <a:endParaRPr lang="lv-LV" dirty="0" smtClean="0"/>
          </a:p>
          <a:p>
            <a:endParaRPr lang="lv-LV" dirty="0" smtClean="0"/>
          </a:p>
          <a:p>
            <a:endParaRPr lang="lv-LV" dirty="0" smtClean="0"/>
          </a:p>
          <a:p>
            <a:r>
              <a:rPr lang="lv-LV" dirty="0" smtClean="0"/>
              <a:t>We define regular expression membership problem.</a:t>
            </a:r>
          </a:p>
          <a:p>
            <a:r>
              <a:rPr lang="lv-LV" dirty="0" smtClean="0"/>
              <a:t>In</a:t>
            </a:r>
            <a:r>
              <a:rPr lang="lv-LV" baseline="0" dirty="0" smtClean="0"/>
              <a:t> this problem we are given pattern which is regular expression and text which is sequence of symbols.</a:t>
            </a:r>
          </a:p>
          <a:p>
            <a:r>
              <a:rPr lang="lv-LV" baseline="0" dirty="0" smtClean="0"/>
              <a:t>We have to output whether we can derive the text from the pattern.</a:t>
            </a:r>
          </a:p>
          <a:p>
            <a:r>
              <a:rPr lang="lv-LV" baseline="0" dirty="0" smtClean="0"/>
              <a:t>For example consider this pattern and consider this text.</a:t>
            </a:r>
          </a:p>
          <a:p>
            <a:r>
              <a:rPr lang="lv-LV" baseline="0" dirty="0" smtClean="0"/>
              <a:t>We can derive text from the pattern by deriving 2000 from this regexp, Jan from this regexp and 01 from this regexp.</a:t>
            </a:r>
          </a:p>
          <a:p>
            <a:r>
              <a:rPr lang="lv-LV" baseline="0" dirty="0" smtClean="0"/>
              <a:t>Consider this text. This can’t be derived from the pattern since Kleene star requires invoking the argument regexp at least once. We must have at least one digit at the end.</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3</a:t>
            </a:fld>
            <a:endParaRPr lang="en-US"/>
          </a:p>
        </p:txBody>
      </p:sp>
    </p:spTree>
    <p:extLst>
      <p:ext uri="{BB962C8B-B14F-4D97-AF65-F5344CB8AC3E}">
        <p14:creationId xmlns:p14="http://schemas.microsoft.com/office/powerpoint/2010/main" val="2379734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smtClean="0"/>
          </a:p>
          <a:p>
            <a:endParaRPr lang="lv-LV" dirty="0" smtClean="0"/>
          </a:p>
          <a:p>
            <a:r>
              <a:rPr lang="lv-LV" dirty="0" smtClean="0"/>
              <a:t>The regular expression</a:t>
            </a:r>
            <a:r>
              <a:rPr lang="lv-LV" baseline="0" dirty="0" smtClean="0"/>
              <a:t> membership problem can be solved in time length of pattern time the length of text.</a:t>
            </a:r>
          </a:p>
          <a:p>
            <a:r>
              <a:rPr lang="lv-LV" baseline="0" dirty="0" smtClean="0"/>
              <a:t>We do that by building nondeterministic automata for pattern of linear size.</a:t>
            </a:r>
          </a:p>
          <a:p>
            <a:r>
              <a:rPr lang="lv-LV" baseline="0" dirty="0" smtClean="0"/>
              <a:t>We read one symbol after another from the text and we maintain the reachable states of the automata.</a:t>
            </a:r>
          </a:p>
          <a:p>
            <a:r>
              <a:rPr lang="lv-LV" baseline="0" dirty="0" smtClean="0"/>
              <a:t>This gives the stated runtime.</a:t>
            </a:r>
          </a:p>
          <a:p>
            <a:r>
              <a:rPr lang="lv-LV" baseline="0" dirty="0" smtClean="0"/>
              <a:t>This runtime can be improved by polylogarithmic factors but we don’t know how it improve it by a polynomial factor.</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4</a:t>
            </a:fld>
            <a:endParaRPr lang="en-US"/>
          </a:p>
        </p:txBody>
      </p:sp>
    </p:spTree>
    <p:extLst>
      <p:ext uri="{BB962C8B-B14F-4D97-AF65-F5344CB8AC3E}">
        <p14:creationId xmlns:p14="http://schemas.microsoft.com/office/powerpoint/2010/main" val="22256216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this talk we will focus on another (but closely related) problem, namely regular expression </a:t>
            </a:r>
            <a:r>
              <a:rPr lang="lv-LV" dirty="0" smtClean="0"/>
              <a:t>pattern </a:t>
            </a:r>
            <a:r>
              <a:rPr lang="en-US" dirty="0" smtClean="0"/>
              <a:t>matching. Here, the goal is to check whether a given text has a *substring* that belongs to the language. </a:t>
            </a:r>
            <a:endParaRPr lang="lv-LV" dirty="0" smtClean="0"/>
          </a:p>
          <a:p>
            <a:endParaRPr lang="lv-LV" dirty="0" smtClean="0"/>
          </a:p>
          <a:p>
            <a:endParaRPr lang="lv-LV" dirty="0" smtClean="0"/>
          </a:p>
          <a:p>
            <a:r>
              <a:rPr lang="lv-LV" dirty="0" smtClean="0"/>
              <a:t>The problem</a:t>
            </a:r>
            <a:r>
              <a:rPr lang="lv-LV" baseline="0" dirty="0" smtClean="0"/>
              <a:t> that we consider in our work is regexp pattern matching problem.</a:t>
            </a:r>
          </a:p>
          <a:p>
            <a:r>
              <a:rPr lang="lv-LV" baseline="0" dirty="0" smtClean="0"/>
              <a:t>We are given pattern and text and we want to decide whether a substring of the text can be derived from the pattern.</a:t>
            </a:r>
          </a:p>
          <a:p>
            <a:r>
              <a:rPr lang="lv-LV" baseline="0" dirty="0" smtClean="0"/>
              <a:t>Let’s consider the previous pattern expression.</a:t>
            </a:r>
          </a:p>
          <a:p>
            <a:r>
              <a:rPr lang="lv-LV" baseline="0" dirty="0" smtClean="0"/>
              <a:t>Now text is as follows.</a:t>
            </a:r>
          </a:p>
          <a:p>
            <a:r>
              <a:rPr lang="lv-LV" baseline="0" dirty="0" smtClean="0"/>
              <a:t>We see that we can derive the green substring.</a:t>
            </a:r>
          </a:p>
          <a:p>
            <a:r>
              <a:rPr lang="lv-LV" baseline="0" dirty="0" smtClean="0"/>
              <a:t>We can’t derive the red substring because is does not end with a digit.</a:t>
            </a:r>
          </a:p>
          <a:p>
            <a:r>
              <a:rPr lang="lv-LV" baseline="0" dirty="0" smtClean="0"/>
              <a:t>Using similar algorithm as before, we can solve this problem in time length of pattern times the length of the text.</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5</a:t>
            </a:fld>
            <a:endParaRPr lang="en-US"/>
          </a:p>
        </p:txBody>
      </p:sp>
    </p:spTree>
    <p:extLst>
      <p:ext uri="{BB962C8B-B14F-4D97-AF65-F5344CB8AC3E}">
        <p14:creationId xmlns:p14="http://schemas.microsoft.com/office/powerpoint/2010/main" val="3713583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Before I go</a:t>
            </a:r>
            <a:r>
              <a:rPr lang="lv-LV" baseline="0" dirty="0" smtClean="0"/>
              <a:t> into describing the results, I will mention some applications of regexp pattern matching and membership problems.</a:t>
            </a:r>
          </a:p>
          <a:p>
            <a:r>
              <a:rPr lang="lv-LV" baseline="0" dirty="0" smtClean="0"/>
              <a:t>It is computational primitive in many programming languages.</a:t>
            </a:r>
          </a:p>
          <a:p>
            <a:endParaRPr lang="lv-LV" baseline="0" dirty="0" smtClean="0"/>
          </a:p>
          <a:p>
            <a:r>
              <a:rPr lang="lv-LV" baseline="0" dirty="0" smtClean="0"/>
              <a:t>It has applications in </a:t>
            </a:r>
          </a:p>
          <a:p>
            <a:pPr marL="171450" indent="-171450">
              <a:buFont typeface="Arial" panose="020B0604020202020204" pitchFamily="34" charset="0"/>
              <a:buChar char="•"/>
            </a:pPr>
            <a:r>
              <a:rPr lang="lv-LV" baseline="0" dirty="0" smtClean="0"/>
              <a:t>examining network data packets</a:t>
            </a:r>
          </a:p>
          <a:p>
            <a:pPr marL="171450" indent="-171450">
              <a:buFont typeface="Arial" panose="020B0604020202020204" pitchFamily="34" charset="0"/>
              <a:buChar char="•"/>
            </a:pPr>
            <a:r>
              <a:rPr lang="lv-LV" baseline="0" dirty="0" smtClean="0"/>
              <a:t>finding frequent patterns in databases of sequences</a:t>
            </a:r>
          </a:p>
          <a:p>
            <a:pPr marL="0" indent="0">
              <a:buFont typeface="Arial" panose="020B0604020202020204" pitchFamily="34" charset="0"/>
              <a:buNone/>
            </a:pPr>
            <a:r>
              <a:rPr lang="lv-LV" baseline="0" dirty="0" smtClean="0"/>
              <a:t>and in user gesture recognition</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6</a:t>
            </a:fld>
            <a:endParaRPr lang="en-US"/>
          </a:p>
        </p:txBody>
      </p:sp>
    </p:spTree>
    <p:extLst>
      <p:ext uri="{BB962C8B-B14F-4D97-AF65-F5344CB8AC3E}">
        <p14:creationId xmlns:p14="http://schemas.microsoft.com/office/powerpoint/2010/main" val="333575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goal of this talk to classify the complexity of regular expression </a:t>
            </a:r>
            <a:r>
              <a:rPr lang="lv-LV" dirty="0" smtClean="0"/>
              <a:t>pattern </a:t>
            </a:r>
            <a:r>
              <a:rPr lang="en-US" dirty="0" smtClean="0"/>
              <a:t>matching problems. To do this, we need a taxonomy of regular expressions that will help us define various classes. To this end, we focus on regular expressions that are *</a:t>
            </a:r>
            <a:r>
              <a:rPr lang="en-US" dirty="0" err="1" smtClean="0"/>
              <a:t>homogen</a:t>
            </a:r>
            <a:r>
              <a:rPr lang="lv-LV" dirty="0" smtClean="0"/>
              <a:t>e</a:t>
            </a:r>
            <a:r>
              <a:rPr lang="en-US" dirty="0" err="1" smtClean="0"/>
              <a:t>ous</a:t>
            </a:r>
            <a:r>
              <a:rPr lang="en-US" dirty="0" smtClean="0"/>
              <a:t>*,.....</a:t>
            </a:r>
            <a:endParaRPr lang="lv-LV" dirty="0" smtClean="0"/>
          </a:p>
          <a:p>
            <a:endParaRPr lang="lv-LV" dirty="0" smtClean="0"/>
          </a:p>
          <a:p>
            <a:endParaRPr lang="lv-LV" dirty="0" smtClean="0"/>
          </a:p>
          <a:p>
            <a:r>
              <a:rPr lang="lv-LV" dirty="0" smtClean="0"/>
              <a:t>To describe</a:t>
            </a:r>
            <a:r>
              <a:rPr lang="lv-LV" baseline="0" dirty="0" smtClean="0"/>
              <a:t> our results, we need to define homogeneous regexps.</a:t>
            </a:r>
          </a:p>
          <a:p>
            <a:r>
              <a:rPr lang="lv-LV" baseline="0" dirty="0" smtClean="0"/>
              <a:t>We interpret regexp as formula. Consider the following regexp. It can be visualized as the following formula tree.</a:t>
            </a:r>
          </a:p>
          <a:p>
            <a:r>
              <a:rPr lang="lv-LV" baseline="0" dirty="0" smtClean="0"/>
              <a:t>We call regexp homogeneous if all operators at the same level are equal. As we see, there are two operators in the second level that are not equal. Thus, the formula is not homogeneous.</a:t>
            </a:r>
          </a:p>
          <a:p>
            <a:r>
              <a:rPr lang="lv-LV" baseline="0" dirty="0" smtClean="0"/>
              <a:t>We can easily make it homogeneous by replace the star with plus. Now the formula tree looks as follows and the resulting regexp is homogeneous.</a:t>
            </a:r>
          </a:p>
          <a:p>
            <a:r>
              <a:rPr lang="lv-LV" baseline="0" dirty="0" smtClean="0"/>
              <a:t>We define the type of homogeneous regexp to be the list of operators that we obtain by reading operators from the root to one of the deepest leaves.</a:t>
            </a:r>
          </a:p>
          <a:p>
            <a:r>
              <a:rPr lang="lv-LV" baseline="0" dirty="0" smtClean="0"/>
              <a:t>For example for this regexp the type is concatenation of plus of OR.</a:t>
            </a:r>
          </a:p>
          <a:p>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7</a:t>
            </a:fld>
            <a:endParaRPr lang="en-US"/>
          </a:p>
        </p:txBody>
      </p:sp>
    </p:spTree>
    <p:extLst>
      <p:ext uri="{BB962C8B-B14F-4D97-AF65-F5344CB8AC3E}">
        <p14:creationId xmlns:p14="http://schemas.microsoft.com/office/powerpoint/2010/main" val="2954235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Two</a:t>
            </a:r>
            <a:r>
              <a:rPr lang="lv-LV" baseline="0" dirty="0" smtClean="0"/>
              <a:t> of the depth 2 regexp pattern matching problems were studied before.</a:t>
            </a:r>
          </a:p>
          <a:p>
            <a:r>
              <a:rPr lang="lv-LV" baseline="0" dirty="0" smtClean="0"/>
              <a:t>Consider regexp type concatenation of OR.</a:t>
            </a:r>
          </a:p>
          <a:p>
            <a:r>
              <a:rPr lang="lv-LV" baseline="0" dirty="0" smtClean="0"/>
              <a:t>An example of regexp of this type looks like this and we are asked to decide whether we can choose one symbol from each OR so that the resulting sequence is a substring of the text. This is special case of problem known as Superset Matching problem and it can be solved in nearly linear time.</a:t>
            </a:r>
          </a:p>
          <a:p>
            <a:r>
              <a:rPr lang="lv-LV" baseline="0" dirty="0" smtClean="0"/>
              <a:t>Consider regexp type OR of concatenation. An example of such regexp looks like this. We want to decide whether any of these sequences appears in the text as substring. This problem is known as dictionary matching problem and it can be solved in linear time.</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8</a:t>
            </a:fld>
            <a:endParaRPr lang="en-US"/>
          </a:p>
        </p:txBody>
      </p:sp>
    </p:spTree>
    <p:extLst>
      <p:ext uri="{BB962C8B-B14F-4D97-AF65-F5344CB8AC3E}">
        <p14:creationId xmlns:p14="http://schemas.microsoft.com/office/powerpoint/2010/main" val="2240169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Now our results can be stated as follows. </a:t>
            </a:r>
          </a:p>
          <a:p>
            <a:r>
              <a:rPr lang="lv-LV" dirty="0" smtClean="0"/>
              <a:t>We classify homogeneous regexp pattern</a:t>
            </a:r>
            <a:r>
              <a:rPr lang="lv-LV" baseline="0" dirty="0" smtClean="0"/>
              <a:t> matching problems.</a:t>
            </a:r>
            <a:endParaRPr lang="lv-LV" dirty="0" smtClean="0"/>
          </a:p>
          <a:p>
            <a:r>
              <a:rPr lang="lv-LV" dirty="0" smtClean="0"/>
              <a:t>We show that</a:t>
            </a:r>
            <a:r>
              <a:rPr lang="lv-LV" baseline="0" dirty="0" smtClean="0"/>
              <a:t> all depth 2 types can be solved in nealry linear time except for type concatenation of star.</a:t>
            </a:r>
          </a:p>
          <a:p>
            <a:r>
              <a:rPr lang="lv-LV" baseline="0" dirty="0" smtClean="0"/>
              <a:t>I will give more details about this in the next two slides.</a:t>
            </a:r>
          </a:p>
          <a:p>
            <a:r>
              <a:rPr lang="lv-LV" baseline="0" dirty="0" smtClean="0"/>
              <a:t>For depth 3 regexps, we show that 6 types reguire nearly quadratic time assuming strong exponential time hypothesis which I will define later.</a:t>
            </a:r>
          </a:p>
          <a:p>
            <a:r>
              <a:rPr lang="lv-LV" baseline="0" dirty="0" smtClean="0"/>
              <a:t>All the remaining types can be reduced to depth 2 types.</a:t>
            </a:r>
          </a:p>
          <a:p>
            <a:r>
              <a:rPr lang="lv-LV" baseline="0" dirty="0" smtClean="0"/>
              <a:t>I will give more details about this later in the talk.</a:t>
            </a:r>
            <a:endParaRPr lang="en-US" dirty="0"/>
          </a:p>
        </p:txBody>
      </p:sp>
      <p:sp>
        <p:nvSpPr>
          <p:cNvPr id="4" name="Slide Number Placeholder 3"/>
          <p:cNvSpPr>
            <a:spLocks noGrp="1"/>
          </p:cNvSpPr>
          <p:nvPr>
            <p:ph type="sldNum" sz="quarter" idx="10"/>
          </p:nvPr>
        </p:nvSpPr>
        <p:spPr/>
        <p:txBody>
          <a:bodyPr/>
          <a:lstStyle/>
          <a:p>
            <a:fld id="{F8208587-4534-401C-9C07-23AC15BDADD8}" type="slidenum">
              <a:rPr lang="en-US" smtClean="0"/>
              <a:t>9</a:t>
            </a:fld>
            <a:endParaRPr lang="en-US"/>
          </a:p>
        </p:txBody>
      </p:sp>
    </p:spTree>
    <p:extLst>
      <p:ext uri="{BB962C8B-B14F-4D97-AF65-F5344CB8AC3E}">
        <p14:creationId xmlns:p14="http://schemas.microsoft.com/office/powerpoint/2010/main" val="3664586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34CD42-4EE5-44EB-86A4-00E8D0CD59E1}" type="datetime1">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4E411-20BF-4F7C-8D43-D8CECD5A1521}" type="slidenum">
              <a:rPr lang="en-US" smtClean="0"/>
              <a:t>‹#›</a:t>
            </a:fld>
            <a:endParaRPr lang="en-US"/>
          </a:p>
        </p:txBody>
      </p:sp>
    </p:spTree>
    <p:extLst>
      <p:ext uri="{BB962C8B-B14F-4D97-AF65-F5344CB8AC3E}">
        <p14:creationId xmlns:p14="http://schemas.microsoft.com/office/powerpoint/2010/main" val="798303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4260F4-5C91-4FD7-AFD8-1155C0787149}" type="datetime1">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4E411-20BF-4F7C-8D43-D8CECD5A1521}" type="slidenum">
              <a:rPr lang="en-US" smtClean="0"/>
              <a:t>‹#›</a:t>
            </a:fld>
            <a:endParaRPr lang="en-US"/>
          </a:p>
        </p:txBody>
      </p:sp>
    </p:spTree>
    <p:extLst>
      <p:ext uri="{BB962C8B-B14F-4D97-AF65-F5344CB8AC3E}">
        <p14:creationId xmlns:p14="http://schemas.microsoft.com/office/powerpoint/2010/main" val="2521569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7E07CB-C163-4120-8904-7800978483F1}" type="datetime1">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4E411-20BF-4F7C-8D43-D8CECD5A1521}" type="slidenum">
              <a:rPr lang="en-US" smtClean="0"/>
              <a:t>‹#›</a:t>
            </a:fld>
            <a:endParaRPr lang="en-US"/>
          </a:p>
        </p:txBody>
      </p:sp>
    </p:spTree>
    <p:extLst>
      <p:ext uri="{BB962C8B-B14F-4D97-AF65-F5344CB8AC3E}">
        <p14:creationId xmlns:p14="http://schemas.microsoft.com/office/powerpoint/2010/main" val="539556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E74383-58A5-47AD-935B-71C37E6EA01F}" type="datetime1">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4E411-20BF-4F7C-8D43-D8CECD5A1521}" type="slidenum">
              <a:rPr lang="en-US" smtClean="0"/>
              <a:t>‹#›</a:t>
            </a:fld>
            <a:endParaRPr lang="en-US"/>
          </a:p>
        </p:txBody>
      </p:sp>
    </p:spTree>
    <p:extLst>
      <p:ext uri="{BB962C8B-B14F-4D97-AF65-F5344CB8AC3E}">
        <p14:creationId xmlns:p14="http://schemas.microsoft.com/office/powerpoint/2010/main" val="729016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9F4230-01AB-4CD5-875A-3FB8D215CC20}" type="datetime1">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4E411-20BF-4F7C-8D43-D8CECD5A1521}" type="slidenum">
              <a:rPr lang="en-US" smtClean="0"/>
              <a:t>‹#›</a:t>
            </a:fld>
            <a:endParaRPr lang="en-US"/>
          </a:p>
        </p:txBody>
      </p:sp>
    </p:spTree>
    <p:extLst>
      <p:ext uri="{BB962C8B-B14F-4D97-AF65-F5344CB8AC3E}">
        <p14:creationId xmlns:p14="http://schemas.microsoft.com/office/powerpoint/2010/main" val="3267179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C73ED0-0A93-4ACB-B801-0BD5BFD0199B}" type="datetime1">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94E411-20BF-4F7C-8D43-D8CECD5A1521}" type="slidenum">
              <a:rPr lang="en-US" smtClean="0"/>
              <a:t>‹#›</a:t>
            </a:fld>
            <a:endParaRPr lang="en-US"/>
          </a:p>
        </p:txBody>
      </p:sp>
    </p:spTree>
    <p:extLst>
      <p:ext uri="{BB962C8B-B14F-4D97-AF65-F5344CB8AC3E}">
        <p14:creationId xmlns:p14="http://schemas.microsoft.com/office/powerpoint/2010/main" val="1465785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C50531-DE87-4AB5-9F55-866E9EB2E645}" type="datetime1">
              <a:rPr lang="en-US" smtClean="0"/>
              <a:t>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94E411-20BF-4F7C-8D43-D8CECD5A1521}" type="slidenum">
              <a:rPr lang="en-US" smtClean="0"/>
              <a:t>‹#›</a:t>
            </a:fld>
            <a:endParaRPr lang="en-US"/>
          </a:p>
        </p:txBody>
      </p:sp>
    </p:spTree>
    <p:extLst>
      <p:ext uri="{BB962C8B-B14F-4D97-AF65-F5344CB8AC3E}">
        <p14:creationId xmlns:p14="http://schemas.microsoft.com/office/powerpoint/2010/main" val="3361106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C355B4-89E4-43D5-8ACD-410DAE757663}" type="datetime1">
              <a:rPr lang="en-US" smtClean="0"/>
              <a:t>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94E411-20BF-4F7C-8D43-D8CECD5A1521}" type="slidenum">
              <a:rPr lang="en-US" smtClean="0"/>
              <a:t>‹#›</a:t>
            </a:fld>
            <a:endParaRPr lang="en-US"/>
          </a:p>
        </p:txBody>
      </p:sp>
    </p:spTree>
    <p:extLst>
      <p:ext uri="{BB962C8B-B14F-4D97-AF65-F5344CB8AC3E}">
        <p14:creationId xmlns:p14="http://schemas.microsoft.com/office/powerpoint/2010/main" val="2377067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CE235E-7B4B-4EB7-9F52-AADDEF077DA3}" type="datetime1">
              <a:rPr lang="en-US" smtClean="0"/>
              <a:t>12/4/2015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94E411-20BF-4F7C-8D43-D8CECD5A1521}" type="slidenum">
              <a:rPr lang="en-US" smtClean="0"/>
              <a:t>‹#›</a:t>
            </a:fld>
            <a:endParaRPr lang="en-US"/>
          </a:p>
        </p:txBody>
      </p:sp>
    </p:spTree>
    <p:extLst>
      <p:ext uri="{BB962C8B-B14F-4D97-AF65-F5344CB8AC3E}">
        <p14:creationId xmlns:p14="http://schemas.microsoft.com/office/powerpoint/2010/main" val="3528216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CA39F2-FB9C-48DD-A8FA-3CBEB0351A62}" type="datetime1">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94E411-20BF-4F7C-8D43-D8CECD5A1521}" type="slidenum">
              <a:rPr lang="en-US" smtClean="0"/>
              <a:t>‹#›</a:t>
            </a:fld>
            <a:endParaRPr lang="en-US"/>
          </a:p>
        </p:txBody>
      </p:sp>
    </p:spTree>
    <p:extLst>
      <p:ext uri="{BB962C8B-B14F-4D97-AF65-F5344CB8AC3E}">
        <p14:creationId xmlns:p14="http://schemas.microsoft.com/office/powerpoint/2010/main" val="3208900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3C04A8-F943-4613-B987-18A2D12F338B}" type="datetime1">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94E411-20BF-4F7C-8D43-D8CECD5A1521}" type="slidenum">
              <a:rPr lang="en-US" smtClean="0"/>
              <a:t>‹#›</a:t>
            </a:fld>
            <a:endParaRPr lang="en-US"/>
          </a:p>
        </p:txBody>
      </p:sp>
    </p:spTree>
    <p:extLst>
      <p:ext uri="{BB962C8B-B14F-4D97-AF65-F5344CB8AC3E}">
        <p14:creationId xmlns:p14="http://schemas.microsoft.com/office/powerpoint/2010/main" val="2241564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5FAAC7-3C24-466F-B0B4-4EC37DA4843D}" type="datetime1">
              <a:rPr lang="en-US" smtClean="0"/>
              <a:t>12/4/2015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94E411-20BF-4F7C-8D43-D8CECD5A1521}" type="slidenum">
              <a:rPr lang="en-US" smtClean="0"/>
              <a:t>‹#›</a:t>
            </a:fld>
            <a:endParaRPr lang="en-US"/>
          </a:p>
        </p:txBody>
      </p:sp>
    </p:spTree>
    <p:extLst>
      <p:ext uri="{BB962C8B-B14F-4D97-AF65-F5344CB8AC3E}">
        <p14:creationId xmlns:p14="http://schemas.microsoft.com/office/powerpoint/2010/main" val="447654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5033" y="665163"/>
            <a:ext cx="10941934" cy="2387600"/>
          </a:xfrm>
        </p:spPr>
        <p:txBody>
          <a:bodyPr>
            <a:normAutofit/>
          </a:bodyPr>
          <a:lstStyle/>
          <a:p>
            <a:r>
              <a:rPr lang="en-US" b="1" dirty="0"/>
              <a:t>Which Regular Expression Patterns are Hard to Match?</a:t>
            </a:r>
          </a:p>
        </p:txBody>
      </p:sp>
      <p:sp>
        <p:nvSpPr>
          <p:cNvPr id="3" name="Subtitle 2"/>
          <p:cNvSpPr>
            <a:spLocks noGrp="1"/>
          </p:cNvSpPr>
          <p:nvPr>
            <p:ph type="subTitle" idx="1"/>
          </p:nvPr>
        </p:nvSpPr>
        <p:spPr>
          <a:xfrm>
            <a:off x="1524000" y="3615065"/>
            <a:ext cx="9144000" cy="1655762"/>
          </a:xfrm>
        </p:spPr>
        <p:txBody>
          <a:bodyPr/>
          <a:lstStyle/>
          <a:p>
            <a:r>
              <a:rPr lang="lv-LV" u="sng" dirty="0" smtClean="0"/>
              <a:t>Arturs Backurs</a:t>
            </a:r>
            <a:r>
              <a:rPr lang="lv-LV" dirty="0" smtClean="0"/>
              <a:t>       Piotr Indyk</a:t>
            </a:r>
            <a:endParaRPr lang="en-US" dirty="0"/>
          </a:p>
        </p:txBody>
      </p:sp>
      <p:sp>
        <p:nvSpPr>
          <p:cNvPr id="4" name="Slide Number Placeholder 3"/>
          <p:cNvSpPr>
            <a:spLocks noGrp="1"/>
          </p:cNvSpPr>
          <p:nvPr>
            <p:ph type="sldNum" sz="quarter" idx="12"/>
          </p:nvPr>
        </p:nvSpPr>
        <p:spPr/>
        <p:txBody>
          <a:bodyPr/>
          <a:lstStyle/>
          <a:p>
            <a:fld id="{FF94E411-20BF-4F7C-8D43-D8CECD5A1521}" type="slidenum">
              <a:rPr lang="en-US" smtClean="0"/>
              <a:t>1</a:t>
            </a:fld>
            <a:endParaRPr lang="en-US"/>
          </a:p>
        </p:txBody>
      </p:sp>
      <p:pic>
        <p:nvPicPr>
          <p:cNvPr id="1026" name="Picture 2" descr="http://static1.squarespace.com/static/5503382ee4b055a8f6540dfe/55270c08e4b09173e4ab6fc5/55270c49e4b04bab25ce0610/1428622411376/MIT+logo.png?format=1500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30625" y="3986735"/>
            <a:ext cx="2730748" cy="118519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158090" y="6093717"/>
            <a:ext cx="4169731" cy="369332"/>
          </a:xfrm>
          <a:prstGeom prst="rect">
            <a:avLst/>
          </a:prstGeom>
          <a:noFill/>
        </p:spPr>
        <p:txBody>
          <a:bodyPr wrap="none" rtlCol="0">
            <a:spAutoFit/>
          </a:bodyPr>
          <a:lstStyle/>
          <a:p>
            <a:r>
              <a:rPr lang="en-US" dirty="0">
                <a:solidFill>
                  <a:schemeClr val="bg1">
                    <a:lumMod val="65000"/>
                  </a:schemeClr>
                </a:solidFill>
              </a:rPr>
              <a:t>(0|1 … 9)</a:t>
            </a:r>
            <a:r>
              <a:rPr lang="en-US" baseline="30000" dirty="0">
                <a:solidFill>
                  <a:schemeClr val="bg1">
                    <a:lumMod val="65000"/>
                  </a:schemeClr>
                </a:solidFill>
              </a:rPr>
              <a:t>+</a:t>
            </a:r>
            <a:r>
              <a:rPr lang="en-US" dirty="0">
                <a:solidFill>
                  <a:schemeClr val="bg1">
                    <a:lumMod val="65000"/>
                  </a:schemeClr>
                </a:solidFill>
              </a:rPr>
              <a:t> - (</a:t>
            </a:r>
            <a:r>
              <a:rPr lang="en-US" dirty="0" err="1">
                <a:solidFill>
                  <a:schemeClr val="bg1">
                    <a:lumMod val="65000"/>
                  </a:schemeClr>
                </a:solidFill>
              </a:rPr>
              <a:t>a|b</a:t>
            </a:r>
            <a:r>
              <a:rPr lang="en-US" dirty="0">
                <a:solidFill>
                  <a:schemeClr val="bg1">
                    <a:lumMod val="65000"/>
                  </a:schemeClr>
                </a:solidFill>
              </a:rPr>
              <a:t> … </a:t>
            </a:r>
            <a:r>
              <a:rPr lang="en-US" dirty="0" err="1">
                <a:solidFill>
                  <a:schemeClr val="bg1">
                    <a:lumMod val="65000"/>
                  </a:schemeClr>
                </a:solidFill>
              </a:rPr>
              <a:t>z|A|B</a:t>
            </a:r>
            <a:r>
              <a:rPr lang="en-US" dirty="0">
                <a:solidFill>
                  <a:schemeClr val="bg1">
                    <a:lumMod val="65000"/>
                  </a:schemeClr>
                </a:solidFill>
              </a:rPr>
              <a:t> … Z)</a:t>
            </a:r>
            <a:r>
              <a:rPr lang="en-US" baseline="30000" dirty="0">
                <a:solidFill>
                  <a:schemeClr val="bg1">
                    <a:lumMod val="65000"/>
                  </a:schemeClr>
                </a:solidFill>
              </a:rPr>
              <a:t>+</a:t>
            </a:r>
            <a:r>
              <a:rPr lang="en-US" dirty="0">
                <a:solidFill>
                  <a:schemeClr val="bg1">
                    <a:lumMod val="65000"/>
                  </a:schemeClr>
                </a:solidFill>
              </a:rPr>
              <a:t> - (0|1 … 9)</a:t>
            </a:r>
            <a:r>
              <a:rPr lang="en-US" baseline="30000" dirty="0">
                <a:solidFill>
                  <a:schemeClr val="bg1">
                    <a:lumMod val="65000"/>
                  </a:schemeClr>
                </a:solidFill>
              </a:rPr>
              <a:t>+</a:t>
            </a:r>
            <a:endParaRPr lang="en-US" dirty="0">
              <a:solidFill>
                <a:schemeClr val="bg1">
                  <a:lumMod val="65000"/>
                </a:schemeClr>
              </a:solidFill>
            </a:endParaRPr>
          </a:p>
        </p:txBody>
      </p:sp>
      <p:sp>
        <p:nvSpPr>
          <p:cNvPr id="6" name="TextBox 5"/>
          <p:cNvSpPr txBox="1"/>
          <p:nvPr/>
        </p:nvSpPr>
        <p:spPr>
          <a:xfrm>
            <a:off x="5275901" y="5358932"/>
            <a:ext cx="1640193" cy="369332"/>
          </a:xfrm>
          <a:prstGeom prst="rect">
            <a:avLst/>
          </a:prstGeom>
          <a:noFill/>
        </p:spPr>
        <p:txBody>
          <a:bodyPr wrap="none" rtlCol="0">
            <a:spAutoFit/>
          </a:bodyPr>
          <a:lstStyle/>
          <a:p>
            <a:r>
              <a:rPr lang="en-US" dirty="0" smtClean="0"/>
              <a:t>2015 - Dec - 01</a:t>
            </a:r>
            <a:endParaRPr lang="en-US" dirty="0"/>
          </a:p>
        </p:txBody>
      </p:sp>
      <p:cxnSp>
        <p:nvCxnSpPr>
          <p:cNvPr id="15" name="Straight Arrow Connector 14"/>
          <p:cNvCxnSpPr/>
          <p:nvPr/>
        </p:nvCxnSpPr>
        <p:spPr>
          <a:xfrm flipV="1">
            <a:off x="4730625" y="5728265"/>
            <a:ext cx="796596" cy="365451"/>
          </a:xfrm>
          <a:prstGeom prst="straightConnector1">
            <a:avLst/>
          </a:prstGeom>
          <a:ln w="127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0"/>
          </p:cNvCxnSpPr>
          <p:nvPr/>
        </p:nvCxnSpPr>
        <p:spPr>
          <a:xfrm flipH="1" flipV="1">
            <a:off x="6231122" y="5728263"/>
            <a:ext cx="11834" cy="365454"/>
          </a:xfrm>
          <a:prstGeom prst="straightConnector1">
            <a:avLst/>
          </a:prstGeom>
          <a:ln w="127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6664777" y="5728265"/>
            <a:ext cx="1050473" cy="365452"/>
          </a:xfrm>
          <a:prstGeom prst="straightConnector1">
            <a:avLst/>
          </a:prstGeom>
          <a:ln w="127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06107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7847" y="1825625"/>
            <a:ext cx="11056306" cy="4351338"/>
          </a:xfrm>
        </p:spPr>
        <p:txBody>
          <a:bodyPr/>
          <a:lstStyle/>
          <a:p>
            <a:r>
              <a:rPr lang="en-US" dirty="0" smtClean="0"/>
              <a:t>Depth-</a:t>
            </a:r>
            <a:r>
              <a:rPr lang="en-US" dirty="0" smtClean="0">
                <a:solidFill>
                  <a:srgbClr val="009999"/>
                </a:solidFill>
              </a:rPr>
              <a:t>2</a:t>
            </a:r>
            <a:r>
              <a:rPr lang="en-US" dirty="0" smtClean="0"/>
              <a:t> </a:t>
            </a:r>
            <a:r>
              <a:rPr lang="en-US" dirty="0" err="1" smtClean="0"/>
              <a:t>regexp</a:t>
            </a:r>
            <a:r>
              <a:rPr lang="lv-LV" dirty="0" smtClean="0"/>
              <a:t> matching: our results</a:t>
            </a:r>
            <a:endParaRPr lang="en-US" dirty="0" smtClean="0"/>
          </a:p>
          <a:p>
            <a:pPr lvl="1"/>
            <a:r>
              <a:rPr lang="en-US" dirty="0" smtClean="0"/>
              <a:t>Type </a:t>
            </a:r>
            <a:r>
              <a:rPr lang="lv-LV" dirty="0">
                <a:solidFill>
                  <a:srgbClr val="009999"/>
                </a:solidFill>
              </a:rPr>
              <a:t>◦ </a:t>
            </a:r>
            <a:r>
              <a:rPr lang="en-US" dirty="0" smtClean="0">
                <a:solidFill>
                  <a:srgbClr val="009999"/>
                </a:solidFill>
              </a:rPr>
              <a:t>+</a:t>
            </a:r>
            <a:r>
              <a:rPr lang="en-US" dirty="0" smtClean="0"/>
              <a:t> </a:t>
            </a:r>
            <a:r>
              <a:rPr lang="en-US" dirty="0" err="1" smtClean="0"/>
              <a:t>regexps</a:t>
            </a:r>
            <a:endParaRPr lang="en-US" dirty="0" smtClean="0"/>
          </a:p>
          <a:p>
            <a:pPr lvl="2"/>
            <a:r>
              <a:rPr lang="en-US" dirty="0" smtClean="0"/>
              <a:t>Example: </a:t>
            </a:r>
            <a:r>
              <a:rPr lang="en-US" dirty="0" err="1" smtClean="0">
                <a:solidFill>
                  <a:schemeClr val="accent2">
                    <a:lumMod val="75000"/>
                  </a:schemeClr>
                </a:solidFill>
              </a:rPr>
              <a:t>xyy</a:t>
            </a:r>
            <a:r>
              <a:rPr lang="en-US" baseline="30000" dirty="0" err="1" smtClean="0">
                <a:solidFill>
                  <a:schemeClr val="accent2">
                    <a:lumMod val="75000"/>
                  </a:schemeClr>
                </a:solidFill>
              </a:rPr>
              <a:t>+</a:t>
            </a:r>
            <a:r>
              <a:rPr lang="en-US" dirty="0" err="1" smtClean="0">
                <a:solidFill>
                  <a:schemeClr val="accent2">
                    <a:lumMod val="75000"/>
                  </a:schemeClr>
                </a:solidFill>
              </a:rPr>
              <a:t>x</a:t>
            </a:r>
            <a:r>
              <a:rPr lang="en-US" baseline="30000" dirty="0" err="1" smtClean="0">
                <a:solidFill>
                  <a:schemeClr val="accent2">
                    <a:lumMod val="75000"/>
                  </a:schemeClr>
                </a:solidFill>
              </a:rPr>
              <a:t>+</a:t>
            </a:r>
            <a:r>
              <a:rPr lang="en-US" dirty="0" err="1" smtClean="0">
                <a:solidFill>
                  <a:schemeClr val="accent2">
                    <a:lumMod val="75000"/>
                  </a:schemeClr>
                </a:solidFill>
              </a:rPr>
              <a:t>x</a:t>
            </a:r>
            <a:r>
              <a:rPr lang="en-US" baseline="30000" dirty="0" err="1" smtClean="0">
                <a:solidFill>
                  <a:schemeClr val="accent2">
                    <a:lumMod val="75000"/>
                  </a:schemeClr>
                </a:solidFill>
              </a:rPr>
              <a:t>+</a:t>
            </a:r>
            <a:r>
              <a:rPr lang="en-US" dirty="0" err="1" smtClean="0">
                <a:solidFill>
                  <a:schemeClr val="accent2">
                    <a:lumMod val="75000"/>
                  </a:schemeClr>
                </a:solidFill>
              </a:rPr>
              <a:t>xyx</a:t>
            </a:r>
            <a:r>
              <a:rPr lang="en-US" baseline="30000" dirty="0" smtClean="0">
                <a:solidFill>
                  <a:schemeClr val="accent2">
                    <a:lumMod val="75000"/>
                  </a:schemeClr>
                </a:solidFill>
              </a:rPr>
              <a:t>+</a:t>
            </a:r>
          </a:p>
          <a:p>
            <a:pPr lvl="2"/>
            <a:r>
              <a:rPr lang="en-US" dirty="0" smtClean="0"/>
              <a:t>Can be solved in nearly linear time (reduction to </a:t>
            </a:r>
            <a:r>
              <a:rPr lang="en-US" dirty="0" smtClean="0">
                <a:solidFill>
                  <a:schemeClr val="accent5">
                    <a:lumMod val="75000"/>
                  </a:schemeClr>
                </a:solidFill>
              </a:rPr>
              <a:t>Subset Matching </a:t>
            </a:r>
            <a:r>
              <a:rPr lang="en-US" dirty="0" smtClean="0"/>
              <a:t>and </a:t>
            </a:r>
            <a:r>
              <a:rPr lang="en-US" dirty="0" smtClean="0">
                <a:solidFill>
                  <a:schemeClr val="accent5">
                    <a:lumMod val="75000"/>
                  </a:schemeClr>
                </a:solidFill>
              </a:rPr>
              <a:t>Wildcard Matching</a:t>
            </a:r>
            <a:r>
              <a:rPr lang="en-US" dirty="0" smtClean="0"/>
              <a:t>)</a:t>
            </a:r>
          </a:p>
          <a:p>
            <a:pPr lvl="1"/>
            <a:r>
              <a:rPr lang="en-US" dirty="0" smtClean="0"/>
              <a:t>Type </a:t>
            </a:r>
            <a:r>
              <a:rPr lang="lv-LV" dirty="0">
                <a:solidFill>
                  <a:srgbClr val="FF0000"/>
                </a:solidFill>
              </a:rPr>
              <a:t>◦ </a:t>
            </a:r>
            <a:r>
              <a:rPr lang="en-US" dirty="0" smtClean="0">
                <a:solidFill>
                  <a:srgbClr val="FF0000"/>
                </a:solidFill>
              </a:rPr>
              <a:t>*</a:t>
            </a:r>
            <a:r>
              <a:rPr lang="en-US" dirty="0" smtClean="0"/>
              <a:t> </a:t>
            </a:r>
            <a:r>
              <a:rPr lang="en-US" dirty="0" err="1" smtClean="0"/>
              <a:t>regexps</a:t>
            </a:r>
            <a:endParaRPr lang="en-US" dirty="0" smtClean="0"/>
          </a:p>
          <a:p>
            <a:pPr lvl="2"/>
            <a:r>
              <a:rPr lang="en-US" dirty="0"/>
              <a:t>Example: </a:t>
            </a:r>
            <a:r>
              <a:rPr lang="en-US" dirty="0" err="1" smtClean="0">
                <a:solidFill>
                  <a:schemeClr val="accent2">
                    <a:lumMod val="75000"/>
                  </a:schemeClr>
                </a:solidFill>
              </a:rPr>
              <a:t>xyy</a:t>
            </a:r>
            <a:r>
              <a:rPr lang="en-US" baseline="30000" dirty="0" smtClean="0">
                <a:solidFill>
                  <a:schemeClr val="accent2">
                    <a:lumMod val="75000"/>
                  </a:schemeClr>
                </a:solidFill>
              </a:rPr>
              <a:t>*</a:t>
            </a:r>
            <a:r>
              <a:rPr lang="en-US" dirty="0" smtClean="0">
                <a:solidFill>
                  <a:schemeClr val="accent2">
                    <a:lumMod val="75000"/>
                  </a:schemeClr>
                </a:solidFill>
              </a:rPr>
              <a:t>x</a:t>
            </a:r>
            <a:r>
              <a:rPr lang="en-US" baseline="30000" dirty="0" smtClean="0">
                <a:solidFill>
                  <a:schemeClr val="accent2">
                    <a:lumMod val="75000"/>
                  </a:schemeClr>
                </a:solidFill>
              </a:rPr>
              <a:t>*</a:t>
            </a:r>
            <a:r>
              <a:rPr lang="en-US" dirty="0" smtClean="0">
                <a:solidFill>
                  <a:schemeClr val="accent2">
                    <a:lumMod val="75000"/>
                  </a:schemeClr>
                </a:solidFill>
              </a:rPr>
              <a:t>x</a:t>
            </a:r>
            <a:r>
              <a:rPr lang="en-US" baseline="30000" dirty="0" smtClean="0">
                <a:solidFill>
                  <a:schemeClr val="accent2">
                    <a:lumMod val="75000"/>
                  </a:schemeClr>
                </a:solidFill>
              </a:rPr>
              <a:t>*</a:t>
            </a:r>
            <a:r>
              <a:rPr lang="en-US" dirty="0" err="1" smtClean="0">
                <a:solidFill>
                  <a:schemeClr val="accent2">
                    <a:lumMod val="75000"/>
                  </a:schemeClr>
                </a:solidFill>
              </a:rPr>
              <a:t>xyx</a:t>
            </a:r>
            <a:r>
              <a:rPr lang="en-US" baseline="30000" dirty="0" smtClean="0">
                <a:solidFill>
                  <a:schemeClr val="accent2">
                    <a:lumMod val="75000"/>
                  </a:schemeClr>
                </a:solidFill>
              </a:rPr>
              <a:t>*</a:t>
            </a:r>
            <a:endParaRPr lang="en-US" baseline="30000" dirty="0">
              <a:solidFill>
                <a:schemeClr val="accent2">
                  <a:lumMod val="75000"/>
                </a:schemeClr>
              </a:solidFill>
            </a:endParaRPr>
          </a:p>
          <a:p>
            <a:pPr lvl="2"/>
            <a:r>
              <a:rPr lang="en-US" dirty="0" smtClean="0"/>
              <a:t>Requires nearly quadratic time (assuming </a:t>
            </a:r>
            <a:r>
              <a:rPr lang="en-US" dirty="0" smtClean="0">
                <a:solidFill>
                  <a:srgbClr val="FF0000"/>
                </a:solidFill>
              </a:rPr>
              <a:t>SETH</a:t>
            </a:r>
            <a:r>
              <a:rPr lang="en-US" dirty="0" smtClean="0"/>
              <a:t>)</a:t>
            </a:r>
          </a:p>
          <a:p>
            <a:pPr lvl="2"/>
            <a:r>
              <a:rPr lang="en-US" dirty="0" smtClean="0"/>
              <a:t>Sketch of the proof: later in the talk</a:t>
            </a:r>
          </a:p>
          <a:p>
            <a:pPr lvl="1"/>
            <a:r>
              <a:rPr lang="en-US" dirty="0" smtClean="0"/>
              <a:t>Type </a:t>
            </a:r>
            <a:r>
              <a:rPr lang="lv-LV" dirty="0" smtClean="0">
                <a:solidFill>
                  <a:srgbClr val="009999"/>
                </a:solidFill>
              </a:rPr>
              <a:t>◦</a:t>
            </a:r>
            <a:r>
              <a:rPr lang="en-US" dirty="0" smtClean="0">
                <a:solidFill>
                  <a:srgbClr val="009999"/>
                </a:solidFill>
              </a:rPr>
              <a:t> |</a:t>
            </a:r>
            <a:r>
              <a:rPr lang="en-US" dirty="0"/>
              <a:t> </a:t>
            </a:r>
            <a:r>
              <a:rPr lang="en-US" dirty="0" smtClean="0"/>
              <a:t>and </a:t>
            </a:r>
            <a:r>
              <a:rPr lang="en-US" dirty="0" smtClean="0">
                <a:solidFill>
                  <a:srgbClr val="009999"/>
                </a:solidFill>
              </a:rPr>
              <a:t>| </a:t>
            </a:r>
            <a:r>
              <a:rPr lang="lv-LV" dirty="0" smtClean="0">
                <a:solidFill>
                  <a:srgbClr val="009999"/>
                </a:solidFill>
              </a:rPr>
              <a:t>◦</a:t>
            </a:r>
            <a:r>
              <a:rPr lang="en-US" dirty="0" smtClean="0"/>
              <a:t>,</a:t>
            </a:r>
            <a:r>
              <a:rPr lang="en-US" dirty="0" smtClean="0">
                <a:solidFill>
                  <a:srgbClr val="009999"/>
                </a:solidFill>
              </a:rPr>
              <a:t> </a:t>
            </a:r>
            <a:r>
              <a:rPr lang="en-US" dirty="0"/>
              <a:t>and</a:t>
            </a:r>
            <a:r>
              <a:rPr lang="en-US" dirty="0">
                <a:solidFill>
                  <a:srgbClr val="009999"/>
                </a:solidFill>
              </a:rPr>
              <a:t>  + </a:t>
            </a:r>
            <a:r>
              <a:rPr lang="en-US" dirty="0" smtClean="0">
                <a:solidFill>
                  <a:srgbClr val="009999"/>
                </a:solidFill>
              </a:rPr>
              <a:t>◦ </a:t>
            </a:r>
            <a:r>
              <a:rPr lang="en-US" dirty="0" smtClean="0"/>
              <a:t>can be solved in nearly linear time (prior work)</a:t>
            </a:r>
          </a:p>
          <a:p>
            <a:pPr lvl="1"/>
            <a:r>
              <a:rPr lang="en-US" dirty="0" smtClean="0"/>
              <a:t>Other depth-</a:t>
            </a:r>
            <a:r>
              <a:rPr lang="en-US" dirty="0" smtClean="0">
                <a:solidFill>
                  <a:srgbClr val="009999"/>
                </a:solidFill>
              </a:rPr>
              <a:t>2</a:t>
            </a:r>
            <a:r>
              <a:rPr lang="en-US" dirty="0" smtClean="0"/>
              <a:t> </a:t>
            </a:r>
            <a:r>
              <a:rPr lang="en-US" dirty="0" err="1" smtClean="0"/>
              <a:t>regexps</a:t>
            </a:r>
            <a:r>
              <a:rPr lang="en-US" dirty="0" smtClean="0"/>
              <a:t>: linear time trivial solutions</a:t>
            </a:r>
            <a:endParaRPr lang="en-US" dirty="0"/>
          </a:p>
        </p:txBody>
      </p:sp>
      <p:sp>
        <p:nvSpPr>
          <p:cNvPr id="4" name="Slide Number Placeholder 3"/>
          <p:cNvSpPr>
            <a:spLocks noGrp="1"/>
          </p:cNvSpPr>
          <p:nvPr>
            <p:ph type="sldNum" sz="quarter" idx="12"/>
          </p:nvPr>
        </p:nvSpPr>
        <p:spPr/>
        <p:txBody>
          <a:bodyPr/>
          <a:lstStyle/>
          <a:p>
            <a:fld id="{FF94E411-20BF-4F7C-8D43-D8CECD5A1521}" type="slidenum">
              <a:rPr lang="en-US" smtClean="0"/>
              <a:t>10</a:t>
            </a:fld>
            <a:endParaRPr lang="en-US"/>
          </a:p>
        </p:txBody>
      </p:sp>
      <p:sp>
        <p:nvSpPr>
          <p:cNvPr id="6" name="Title 1"/>
          <p:cNvSpPr>
            <a:spLocks noGrp="1"/>
          </p:cNvSpPr>
          <p:nvPr>
            <p:ph type="title"/>
          </p:nvPr>
        </p:nvSpPr>
        <p:spPr>
          <a:xfrm>
            <a:off x="455271" y="365125"/>
            <a:ext cx="11281458" cy="1325563"/>
          </a:xfrm>
        </p:spPr>
        <p:txBody>
          <a:bodyPr>
            <a:normAutofit fontScale="90000"/>
          </a:bodyPr>
          <a:lstStyle/>
          <a:p>
            <a:r>
              <a:rPr lang="lv-LV" dirty="0" smtClean="0"/>
              <a:t>Our results</a:t>
            </a:r>
            <a:r>
              <a:rPr lang="en-US" dirty="0"/>
              <a:t>: Classification of homogeneous </a:t>
            </a:r>
            <a:r>
              <a:rPr lang="en-US" dirty="0" err="1"/>
              <a:t>regexps</a:t>
            </a:r>
            <a:r>
              <a:rPr lang="en-US" dirty="0"/>
              <a:t/>
            </a:r>
            <a:br>
              <a:rPr lang="en-US" dirty="0"/>
            </a:b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698179937"/>
              </p:ext>
            </p:extLst>
          </p:nvPr>
        </p:nvGraphicFramePr>
        <p:xfrm>
          <a:off x="9730740" y="1269365"/>
          <a:ext cx="2240280" cy="1112520"/>
        </p:xfrm>
        <a:graphic>
          <a:graphicData uri="http://schemas.openxmlformats.org/drawingml/2006/table">
            <a:tbl>
              <a:tblPr firstRow="1" bandRow="1">
                <a:tableStyleId>{073A0DAA-6AF3-43AB-8588-CEC1D06C72B9}</a:tableStyleId>
              </a:tblPr>
              <a:tblGrid>
                <a:gridCol w="579120"/>
                <a:gridCol w="548640"/>
                <a:gridCol w="586740"/>
                <a:gridCol w="525780"/>
              </a:tblGrid>
              <a:tr h="370840">
                <a:tc>
                  <a:txBody>
                    <a:bodyPr/>
                    <a:lstStyle/>
                    <a:p>
                      <a:r>
                        <a:rPr lang="en-US" b="1" dirty="0" smtClean="0">
                          <a:solidFill>
                            <a:schemeClr val="tx1"/>
                          </a:solidFill>
                        </a:rPr>
                        <a:t>◦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b="1" dirty="0" smtClean="0">
                          <a:solidFill>
                            <a:schemeClr val="tx1"/>
                          </a:solidFill>
                        </a:rPr>
                        <a:t>◦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a:t>
                      </a:r>
                      <a:r>
                        <a:rPr lang="en-US" b="1" baseline="0"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954486247"/>
              </p:ext>
            </p:extLst>
          </p:nvPr>
        </p:nvGraphicFramePr>
        <p:xfrm>
          <a:off x="9730740" y="1269365"/>
          <a:ext cx="2240280" cy="1112520"/>
        </p:xfrm>
        <a:graphic>
          <a:graphicData uri="http://schemas.openxmlformats.org/drawingml/2006/table">
            <a:tbl>
              <a:tblPr firstRow="1" bandRow="1">
                <a:tableStyleId>{073A0DAA-6AF3-43AB-8588-CEC1D06C72B9}</a:tableStyleId>
              </a:tblPr>
              <a:tblGrid>
                <a:gridCol w="579120"/>
                <a:gridCol w="548640"/>
                <a:gridCol w="586740"/>
                <a:gridCol w="525780"/>
              </a:tblGrid>
              <a:tr h="370840">
                <a:tc>
                  <a:txBody>
                    <a:bodyPr/>
                    <a:lstStyle/>
                    <a:p>
                      <a:r>
                        <a:rPr lang="en-US" b="1" dirty="0" smtClean="0">
                          <a:solidFill>
                            <a:srgbClr val="009999"/>
                          </a:solidFill>
                        </a:rPr>
                        <a:t>◦ +</a:t>
                      </a:r>
                      <a:endParaRPr lang="en-US" b="1" dirty="0">
                        <a:solidFill>
                          <a:srgbClr val="009999"/>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b="1" dirty="0" smtClean="0">
                          <a:solidFill>
                            <a:schemeClr val="tx1"/>
                          </a:solidFill>
                        </a:rPr>
                        <a:t>◦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a:t>
                      </a:r>
                      <a:r>
                        <a:rPr lang="en-US" b="1" baseline="0"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434471948"/>
              </p:ext>
            </p:extLst>
          </p:nvPr>
        </p:nvGraphicFramePr>
        <p:xfrm>
          <a:off x="9730740" y="1269365"/>
          <a:ext cx="2240280" cy="1112520"/>
        </p:xfrm>
        <a:graphic>
          <a:graphicData uri="http://schemas.openxmlformats.org/drawingml/2006/table">
            <a:tbl>
              <a:tblPr firstRow="1" bandRow="1">
                <a:tableStyleId>{073A0DAA-6AF3-43AB-8588-CEC1D06C72B9}</a:tableStyleId>
              </a:tblPr>
              <a:tblGrid>
                <a:gridCol w="579120"/>
                <a:gridCol w="548640"/>
                <a:gridCol w="586740"/>
                <a:gridCol w="525780"/>
              </a:tblGrid>
              <a:tr h="370840">
                <a:tc>
                  <a:txBody>
                    <a:bodyPr/>
                    <a:lstStyle/>
                    <a:p>
                      <a:r>
                        <a:rPr lang="en-US" b="1" dirty="0" smtClean="0">
                          <a:solidFill>
                            <a:srgbClr val="009999"/>
                          </a:solidFill>
                        </a:rPr>
                        <a:t>◦ +</a:t>
                      </a:r>
                      <a:endParaRPr lang="en-US" b="1" dirty="0">
                        <a:solidFill>
                          <a:srgbClr val="009999"/>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b="1" dirty="0" smtClean="0">
                          <a:solidFill>
                            <a:srgbClr val="FF0000"/>
                          </a:solidFill>
                        </a:rPr>
                        <a:t>◦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a:t>
                      </a:r>
                      <a:r>
                        <a:rPr lang="en-US" b="1" baseline="0"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289258056"/>
              </p:ext>
            </p:extLst>
          </p:nvPr>
        </p:nvGraphicFramePr>
        <p:xfrm>
          <a:off x="9730740" y="1269365"/>
          <a:ext cx="2240280" cy="1112520"/>
        </p:xfrm>
        <a:graphic>
          <a:graphicData uri="http://schemas.openxmlformats.org/drawingml/2006/table">
            <a:tbl>
              <a:tblPr firstRow="1" bandRow="1">
                <a:tableStyleId>{073A0DAA-6AF3-43AB-8588-CEC1D06C72B9}</a:tableStyleId>
              </a:tblPr>
              <a:tblGrid>
                <a:gridCol w="579120"/>
                <a:gridCol w="548640"/>
                <a:gridCol w="586740"/>
                <a:gridCol w="525780"/>
              </a:tblGrid>
              <a:tr h="370840">
                <a:tc>
                  <a:txBody>
                    <a:bodyPr/>
                    <a:lstStyle/>
                    <a:p>
                      <a:r>
                        <a:rPr lang="en-US" b="1" dirty="0" smtClean="0">
                          <a:solidFill>
                            <a:srgbClr val="009999"/>
                          </a:solidFill>
                        </a:rPr>
                        <a:t>◦ +</a:t>
                      </a:r>
                      <a:endParaRPr lang="en-US" b="1" dirty="0">
                        <a:solidFill>
                          <a:srgbClr val="009999"/>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009999"/>
                          </a:solidFill>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b="1" dirty="0" smtClean="0">
                          <a:solidFill>
                            <a:srgbClr val="FF0000"/>
                          </a:solidFill>
                        </a:rPr>
                        <a:t>◦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009999"/>
                          </a:solidFill>
                        </a:rPr>
                        <a:t>◦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a:t>
                      </a:r>
                      <a:r>
                        <a:rPr lang="en-US" b="1" baseline="0"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1" name="TextBox 10"/>
          <p:cNvSpPr txBox="1"/>
          <p:nvPr/>
        </p:nvSpPr>
        <p:spPr>
          <a:xfrm>
            <a:off x="11370535" y="2415540"/>
            <a:ext cx="600485" cy="369332"/>
          </a:xfrm>
          <a:prstGeom prst="rect">
            <a:avLst/>
          </a:prstGeom>
          <a:noFill/>
        </p:spPr>
        <p:txBody>
          <a:bodyPr wrap="none" rtlCol="0">
            <a:spAutoFit/>
          </a:bodyPr>
          <a:lstStyle/>
          <a:p>
            <a:r>
              <a:rPr lang="en-US" dirty="0" smtClean="0">
                <a:solidFill>
                  <a:srgbClr val="009999"/>
                </a:solidFill>
              </a:rPr>
              <a:t>easy</a:t>
            </a:r>
            <a:endParaRPr lang="en-US" dirty="0">
              <a:solidFill>
                <a:srgbClr val="009999"/>
              </a:solidFill>
            </a:endParaRPr>
          </a:p>
        </p:txBody>
      </p:sp>
      <p:sp>
        <p:nvSpPr>
          <p:cNvPr id="12" name="TextBox 11"/>
          <p:cNvSpPr txBox="1"/>
          <p:nvPr/>
        </p:nvSpPr>
        <p:spPr>
          <a:xfrm>
            <a:off x="11370535" y="2735143"/>
            <a:ext cx="615938" cy="369332"/>
          </a:xfrm>
          <a:prstGeom prst="rect">
            <a:avLst/>
          </a:prstGeom>
          <a:noFill/>
        </p:spPr>
        <p:txBody>
          <a:bodyPr wrap="none" rtlCol="0">
            <a:spAutoFit/>
          </a:bodyPr>
          <a:lstStyle/>
          <a:p>
            <a:r>
              <a:rPr lang="en-US" dirty="0" smtClean="0">
                <a:solidFill>
                  <a:srgbClr val="FF0000"/>
                </a:solidFill>
              </a:rPr>
              <a:t>hard</a:t>
            </a:r>
            <a:endParaRPr lang="en-US" dirty="0">
              <a:solidFill>
                <a:srgbClr val="FF0000"/>
              </a:solidFill>
            </a:endParaRPr>
          </a:p>
        </p:txBody>
      </p:sp>
      <p:sp>
        <p:nvSpPr>
          <p:cNvPr id="13" name="TextBox 12"/>
          <p:cNvSpPr txBox="1"/>
          <p:nvPr/>
        </p:nvSpPr>
        <p:spPr>
          <a:xfrm>
            <a:off x="11353800" y="3042266"/>
            <a:ext cx="715260" cy="369332"/>
          </a:xfrm>
          <a:prstGeom prst="rect">
            <a:avLst/>
          </a:prstGeom>
          <a:noFill/>
        </p:spPr>
        <p:txBody>
          <a:bodyPr wrap="none" rtlCol="0">
            <a:spAutoFit/>
          </a:bodyPr>
          <a:lstStyle/>
          <a:p>
            <a:r>
              <a:rPr lang="en-US" dirty="0" smtClean="0"/>
              <a:t>trivial</a:t>
            </a:r>
            <a:endParaRPr lang="en-US" dirty="0"/>
          </a:p>
        </p:txBody>
      </p:sp>
    </p:spTree>
    <p:extLst>
      <p:ext uri="{BB962C8B-B14F-4D97-AF65-F5344CB8AC3E}">
        <p14:creationId xmlns:p14="http://schemas.microsoft.com/office/powerpoint/2010/main" val="3184216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7924800" cy="4351338"/>
          </a:xfrm>
        </p:spPr>
        <p:txBody>
          <a:bodyPr>
            <a:noAutofit/>
          </a:bodyPr>
          <a:lstStyle/>
          <a:p>
            <a:r>
              <a:rPr lang="en-US" dirty="0" smtClean="0"/>
              <a:t>Depth-</a:t>
            </a:r>
            <a:r>
              <a:rPr lang="en-US" dirty="0" smtClean="0">
                <a:solidFill>
                  <a:srgbClr val="009999"/>
                </a:solidFill>
              </a:rPr>
              <a:t>3</a:t>
            </a:r>
            <a:r>
              <a:rPr lang="en-US" dirty="0" smtClean="0"/>
              <a:t> </a:t>
            </a:r>
            <a:r>
              <a:rPr lang="en-US" dirty="0" err="1" smtClean="0"/>
              <a:t>regexps</a:t>
            </a:r>
            <a:endParaRPr lang="en-US" dirty="0" smtClean="0"/>
          </a:p>
          <a:p>
            <a:pPr lvl="1"/>
            <a:r>
              <a:rPr lang="en-US" dirty="0" smtClean="0">
                <a:solidFill>
                  <a:srgbClr val="009999"/>
                </a:solidFill>
              </a:rPr>
              <a:t>36</a:t>
            </a:r>
            <a:r>
              <a:rPr lang="en-US" dirty="0" smtClean="0"/>
              <a:t> types in total</a:t>
            </a:r>
          </a:p>
          <a:p>
            <a:pPr lvl="1"/>
            <a:r>
              <a:rPr lang="en-US" dirty="0" smtClean="0">
                <a:solidFill>
                  <a:srgbClr val="009999"/>
                </a:solidFill>
              </a:rPr>
              <a:t>30</a:t>
            </a:r>
            <a:r>
              <a:rPr lang="en-US" dirty="0" smtClean="0"/>
              <a:t> types can be reduced to depth-</a:t>
            </a:r>
            <a:r>
              <a:rPr lang="en-US" dirty="0" smtClean="0">
                <a:solidFill>
                  <a:srgbClr val="009999"/>
                </a:solidFill>
              </a:rPr>
              <a:t>2</a:t>
            </a:r>
            <a:r>
              <a:rPr lang="en-US" dirty="0" smtClean="0"/>
              <a:t> types</a:t>
            </a:r>
          </a:p>
          <a:p>
            <a:pPr lvl="2"/>
            <a:r>
              <a:rPr lang="lv-LV" dirty="0" smtClean="0"/>
              <a:t>Example:     </a:t>
            </a:r>
            <a:r>
              <a:rPr lang="lv-LV" dirty="0" smtClean="0">
                <a:solidFill>
                  <a:srgbClr val="009999"/>
                </a:solidFill>
              </a:rPr>
              <a:t>+| ◦</a:t>
            </a:r>
            <a:endParaRPr lang="en-US" dirty="0" smtClean="0">
              <a:solidFill>
                <a:srgbClr val="009999"/>
              </a:solidFill>
            </a:endParaRPr>
          </a:p>
          <a:p>
            <a:pPr lvl="2"/>
            <a:endParaRPr lang="en-US" dirty="0" smtClean="0"/>
          </a:p>
          <a:p>
            <a:pPr lvl="2"/>
            <a:r>
              <a:rPr lang="lv-LV" dirty="0" smtClean="0"/>
              <a:t>Example:     </a:t>
            </a:r>
            <a:r>
              <a:rPr lang="lv-LV" dirty="0" smtClean="0">
                <a:solidFill>
                  <a:srgbClr val="FF0000"/>
                </a:solidFill>
              </a:rPr>
              <a:t>| ◦ * </a:t>
            </a:r>
            <a:r>
              <a:rPr lang="lv-LV" dirty="0" smtClean="0"/>
              <a:t>is hard since</a:t>
            </a:r>
            <a:r>
              <a:rPr lang="lv-LV" dirty="0" smtClean="0">
                <a:solidFill>
                  <a:srgbClr val="009999"/>
                </a:solidFill>
              </a:rPr>
              <a:t> </a:t>
            </a:r>
            <a:r>
              <a:rPr lang="lv-LV" dirty="0" smtClean="0">
                <a:solidFill>
                  <a:srgbClr val="FF0000"/>
                </a:solidFill>
              </a:rPr>
              <a:t>◦ *</a:t>
            </a:r>
            <a:r>
              <a:rPr lang="lv-LV" dirty="0" smtClean="0">
                <a:solidFill>
                  <a:srgbClr val="009999"/>
                </a:solidFill>
              </a:rPr>
              <a:t> </a:t>
            </a:r>
            <a:r>
              <a:rPr lang="lv-LV" dirty="0" smtClean="0"/>
              <a:t>requires nearly quadratic time</a:t>
            </a:r>
            <a:endParaRPr lang="en-US" dirty="0" smtClean="0"/>
          </a:p>
          <a:p>
            <a:pPr lvl="1"/>
            <a:r>
              <a:rPr lang="en-US" dirty="0" smtClean="0">
                <a:solidFill>
                  <a:srgbClr val="9933FF"/>
                </a:solidFill>
              </a:rPr>
              <a:t>6</a:t>
            </a:r>
            <a:r>
              <a:rPr lang="en-US" dirty="0" smtClean="0"/>
              <a:t> types require nearly quadratic time (assuming </a:t>
            </a:r>
            <a:r>
              <a:rPr lang="en-US" dirty="0" smtClean="0">
                <a:solidFill>
                  <a:srgbClr val="FF0000"/>
                </a:solidFill>
              </a:rPr>
              <a:t>SETH</a:t>
            </a:r>
            <a:r>
              <a:rPr lang="en-US" dirty="0" smtClean="0"/>
              <a:t>)</a:t>
            </a:r>
          </a:p>
          <a:p>
            <a:pPr lvl="1"/>
            <a:r>
              <a:rPr lang="en-US" dirty="0" smtClean="0"/>
              <a:t>See the paper for the proofs</a:t>
            </a:r>
          </a:p>
          <a:p>
            <a:r>
              <a:rPr lang="en-US" dirty="0" smtClean="0"/>
              <a:t>All depth-</a:t>
            </a:r>
            <a:r>
              <a:rPr lang="en-US" dirty="0" smtClean="0">
                <a:solidFill>
                  <a:srgbClr val="009999"/>
                </a:solidFill>
              </a:rPr>
              <a:t>4, 5, … </a:t>
            </a:r>
            <a:r>
              <a:rPr lang="en-US" dirty="0" err="1" smtClean="0"/>
              <a:t>regexps</a:t>
            </a:r>
            <a:r>
              <a:rPr lang="en-US" dirty="0" smtClean="0"/>
              <a:t> </a:t>
            </a:r>
            <a:br>
              <a:rPr lang="en-US" dirty="0" smtClean="0"/>
            </a:br>
            <a:r>
              <a:rPr lang="en-US" dirty="0" smtClean="0"/>
              <a:t>can be reduced to depth-</a:t>
            </a:r>
            <a:r>
              <a:rPr lang="en-US" dirty="0" smtClean="0">
                <a:solidFill>
                  <a:srgbClr val="009999"/>
                </a:solidFill>
              </a:rPr>
              <a:t>3</a:t>
            </a:r>
            <a:r>
              <a:rPr lang="en-US" dirty="0" smtClean="0"/>
              <a:t> </a:t>
            </a:r>
            <a:r>
              <a:rPr lang="en-US" dirty="0" err="1" smtClean="0"/>
              <a:t>regexps</a:t>
            </a:r>
            <a:endParaRPr lang="en-US" dirty="0"/>
          </a:p>
        </p:txBody>
      </p:sp>
      <p:sp>
        <p:nvSpPr>
          <p:cNvPr id="4" name="Slide Number Placeholder 3"/>
          <p:cNvSpPr>
            <a:spLocks noGrp="1"/>
          </p:cNvSpPr>
          <p:nvPr>
            <p:ph type="sldNum" sz="quarter" idx="12"/>
          </p:nvPr>
        </p:nvSpPr>
        <p:spPr/>
        <p:txBody>
          <a:bodyPr/>
          <a:lstStyle/>
          <a:p>
            <a:fld id="{FF94E411-20BF-4F7C-8D43-D8CECD5A1521}" type="slidenum">
              <a:rPr lang="en-US" smtClean="0"/>
              <a:t>11</a:t>
            </a:fld>
            <a:endParaRPr lang="en-US"/>
          </a:p>
        </p:txBody>
      </p:sp>
      <p:sp>
        <p:nvSpPr>
          <p:cNvPr id="5" name="TextBox 4"/>
          <p:cNvSpPr txBox="1"/>
          <p:nvPr/>
        </p:nvSpPr>
        <p:spPr>
          <a:xfrm>
            <a:off x="4382642" y="3344971"/>
            <a:ext cx="3443763" cy="400110"/>
          </a:xfrm>
          <a:prstGeom prst="rect">
            <a:avLst/>
          </a:prstGeom>
          <a:noFill/>
        </p:spPr>
        <p:txBody>
          <a:bodyPr wrap="none" rtlCol="0">
            <a:spAutoFit/>
          </a:bodyPr>
          <a:lstStyle/>
          <a:p>
            <a:r>
              <a:rPr lang="en-US" sz="2000" dirty="0" smtClean="0"/>
              <a:t> </a:t>
            </a:r>
            <a:r>
              <a:rPr lang="lv-LV" sz="2000" dirty="0" smtClean="0"/>
              <a:t>      </a:t>
            </a:r>
            <a:r>
              <a:rPr lang="lv-LV" sz="2000" dirty="0"/>
              <a:t>can be solved in </a:t>
            </a:r>
            <a:r>
              <a:rPr lang="lv-LV" sz="2000" dirty="0" smtClean="0"/>
              <a:t>linear </a:t>
            </a:r>
            <a:r>
              <a:rPr lang="lv-LV" sz="2000" dirty="0"/>
              <a:t>time</a:t>
            </a:r>
            <a:endParaRPr lang="en-US" sz="2000" dirty="0"/>
          </a:p>
        </p:txBody>
      </p:sp>
      <p:sp>
        <p:nvSpPr>
          <p:cNvPr id="7" name="Title 1"/>
          <p:cNvSpPr>
            <a:spLocks noGrp="1"/>
          </p:cNvSpPr>
          <p:nvPr>
            <p:ph type="title"/>
          </p:nvPr>
        </p:nvSpPr>
        <p:spPr>
          <a:xfrm>
            <a:off x="455271" y="365125"/>
            <a:ext cx="11281458" cy="1325563"/>
          </a:xfrm>
        </p:spPr>
        <p:txBody>
          <a:bodyPr>
            <a:normAutofit fontScale="90000"/>
          </a:bodyPr>
          <a:lstStyle/>
          <a:p>
            <a:r>
              <a:rPr lang="lv-LV" dirty="0" smtClean="0"/>
              <a:t>Our results</a:t>
            </a:r>
            <a:r>
              <a:rPr lang="en-US" dirty="0"/>
              <a:t>: Classification of homogeneous </a:t>
            </a:r>
            <a:r>
              <a:rPr lang="en-US" dirty="0" err="1"/>
              <a:t>regexps</a:t>
            </a:r>
            <a:r>
              <a:rPr lang="en-US" dirty="0"/>
              <a:t/>
            </a:r>
            <a:br>
              <a:rPr lang="en-US" dirty="0"/>
            </a:b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796793823"/>
              </p:ext>
            </p:extLst>
          </p:nvPr>
        </p:nvGraphicFramePr>
        <p:xfrm>
          <a:off x="8889731" y="1142231"/>
          <a:ext cx="3110232" cy="3735495"/>
        </p:xfrm>
        <a:graphic>
          <a:graphicData uri="http://schemas.openxmlformats.org/drawingml/2006/table">
            <a:tbl>
              <a:tblPr firstRow="1" bandRow="1">
                <a:tableStyleId>{073A0DAA-6AF3-43AB-8588-CEC1D06C72B9}</a:tableStyleId>
              </a:tblPr>
              <a:tblGrid>
                <a:gridCol w="777558"/>
                <a:gridCol w="777558"/>
                <a:gridCol w="777558"/>
                <a:gridCol w="777558"/>
              </a:tblGrid>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r>
                        <a:rPr lang="en-US" b="1" baseline="0" dirty="0" smtClean="0">
                          <a:solidFill>
                            <a:schemeClr val="tx1"/>
                          </a:solidFill>
                        </a:rPr>
                        <a:t> </a:t>
                      </a:r>
                      <a:r>
                        <a:rPr lang="en-US" b="1" dirty="0" smtClean="0">
                          <a:solidFill>
                            <a:schemeClr val="tx1"/>
                          </a:solidFill>
                        </a:rPr>
                        <a:t>◦</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r>
                        <a:rPr lang="en-US" b="1" baseline="0" dirty="0" smtClean="0">
                          <a:solidFill>
                            <a:schemeClr val="tx1"/>
                          </a:solidFill>
                        </a:rPr>
                        <a:t> </a:t>
                      </a:r>
                      <a:r>
                        <a:rPr lang="en-US" b="1" dirty="0" smtClean="0">
                          <a:solidFill>
                            <a:schemeClr val="tx1"/>
                          </a:solidFill>
                        </a:rPr>
                        <a:t>◦</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9" name="TextBox 8"/>
          <p:cNvSpPr txBox="1"/>
          <p:nvPr/>
        </p:nvSpPr>
        <p:spPr>
          <a:xfrm>
            <a:off x="8763000" y="4991100"/>
            <a:ext cx="2720745" cy="369332"/>
          </a:xfrm>
          <a:prstGeom prst="rect">
            <a:avLst/>
          </a:prstGeom>
          <a:noFill/>
        </p:spPr>
        <p:txBody>
          <a:bodyPr wrap="none" rtlCol="0">
            <a:spAutoFit/>
          </a:bodyPr>
          <a:lstStyle/>
          <a:p>
            <a:r>
              <a:rPr lang="en-US" dirty="0" smtClean="0">
                <a:solidFill>
                  <a:srgbClr val="009999"/>
                </a:solidFill>
              </a:rPr>
              <a:t>easy – reducible to depth 2</a:t>
            </a:r>
            <a:endParaRPr lang="en-US" dirty="0">
              <a:solidFill>
                <a:srgbClr val="009999"/>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335767474"/>
              </p:ext>
            </p:extLst>
          </p:nvPr>
        </p:nvGraphicFramePr>
        <p:xfrm>
          <a:off x="8891001" y="1139372"/>
          <a:ext cx="3110232" cy="3735495"/>
        </p:xfrm>
        <a:graphic>
          <a:graphicData uri="http://schemas.openxmlformats.org/drawingml/2006/table">
            <a:tbl>
              <a:tblPr firstRow="1" bandRow="1">
                <a:tableStyleId>{073A0DAA-6AF3-43AB-8588-CEC1D06C72B9}</a:tableStyleId>
              </a:tblPr>
              <a:tblGrid>
                <a:gridCol w="777558"/>
                <a:gridCol w="777558"/>
                <a:gridCol w="777558"/>
                <a:gridCol w="777558"/>
              </a:tblGrid>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a:t>
                      </a:r>
                      <a:r>
                        <a:rPr lang="en-US" b="1" baseline="0" dirty="0" smtClean="0">
                          <a:solidFill>
                            <a:srgbClr val="009999"/>
                          </a:solidFill>
                        </a:rPr>
                        <a:t> </a:t>
                      </a:r>
                      <a:r>
                        <a:rPr lang="en-US" b="1" dirty="0" smtClean="0">
                          <a:solidFill>
                            <a:srgbClr val="009999"/>
                          </a:solidFill>
                        </a:rPr>
                        <a:t>◦</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a:t>
                      </a:r>
                      <a:r>
                        <a:rPr lang="en-US" b="1" baseline="0" dirty="0" smtClean="0">
                          <a:solidFill>
                            <a:srgbClr val="009999"/>
                          </a:solidFill>
                        </a:rPr>
                        <a:t> </a:t>
                      </a:r>
                      <a:r>
                        <a:rPr lang="en-US" b="1" dirty="0" smtClean="0">
                          <a:solidFill>
                            <a:srgbClr val="009999"/>
                          </a:solidFill>
                        </a:rPr>
                        <a:t>◦</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1" name="TextBox 10"/>
          <p:cNvSpPr txBox="1"/>
          <p:nvPr/>
        </p:nvSpPr>
        <p:spPr>
          <a:xfrm>
            <a:off x="8763000" y="5399365"/>
            <a:ext cx="2765694" cy="369332"/>
          </a:xfrm>
          <a:prstGeom prst="rect">
            <a:avLst/>
          </a:prstGeom>
          <a:noFill/>
        </p:spPr>
        <p:txBody>
          <a:bodyPr wrap="none" rtlCol="0">
            <a:spAutoFit/>
          </a:bodyPr>
          <a:lstStyle/>
          <a:p>
            <a:r>
              <a:rPr lang="en-US" dirty="0" smtClean="0">
                <a:solidFill>
                  <a:srgbClr val="FF0066"/>
                </a:solidFill>
              </a:rPr>
              <a:t>hard – reducible to depth 2</a:t>
            </a:r>
            <a:endParaRPr lang="en-US" dirty="0">
              <a:solidFill>
                <a:srgbClr val="FF0066"/>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2850305643"/>
              </p:ext>
            </p:extLst>
          </p:nvPr>
        </p:nvGraphicFramePr>
        <p:xfrm>
          <a:off x="8891001" y="1134609"/>
          <a:ext cx="3110232" cy="3735495"/>
        </p:xfrm>
        <a:graphic>
          <a:graphicData uri="http://schemas.openxmlformats.org/drawingml/2006/table">
            <a:tbl>
              <a:tblPr firstRow="1" bandRow="1">
                <a:tableStyleId>{073A0DAA-6AF3-43AB-8588-CEC1D06C72B9}</a:tableStyleId>
              </a:tblPr>
              <a:tblGrid>
                <a:gridCol w="777558"/>
                <a:gridCol w="777558"/>
                <a:gridCol w="777558"/>
                <a:gridCol w="777558"/>
              </a:tblGrid>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FF0000"/>
                          </a:solidFill>
                        </a:rPr>
                        <a:t>◦ |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FF0000"/>
                          </a:solidFill>
                        </a:rPr>
                        <a:t>| ◦ *</a:t>
                      </a:r>
                      <a:endParaRPr lang="en-US" b="1"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FF0000"/>
                          </a:solidFill>
                        </a:rPr>
                        <a:t>+ ◦ *</a:t>
                      </a: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a:t>
                      </a:r>
                      <a:r>
                        <a:rPr lang="en-US" b="1" baseline="0" dirty="0" smtClean="0">
                          <a:solidFill>
                            <a:srgbClr val="009999"/>
                          </a:solidFill>
                        </a:rPr>
                        <a:t> </a:t>
                      </a:r>
                      <a:r>
                        <a:rPr lang="en-US" b="1" dirty="0" smtClean="0">
                          <a:solidFill>
                            <a:srgbClr val="009999"/>
                          </a:solidFill>
                        </a:rPr>
                        <a:t>◦</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FF0000"/>
                          </a:solidFill>
                        </a:rPr>
                        <a:t>◦ +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chemeClr val="tx1"/>
                          </a:solidFill>
                        </a:rPr>
                        <a:t>◦ +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FF0000"/>
                          </a:solidFill>
                        </a:rPr>
                        <a:t>◦ *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a:t>
                      </a:r>
                      <a:r>
                        <a:rPr lang="en-US" b="1" baseline="0" dirty="0" smtClean="0">
                          <a:solidFill>
                            <a:srgbClr val="009999"/>
                          </a:solidFill>
                        </a:rPr>
                        <a:t> </a:t>
                      </a:r>
                      <a:r>
                        <a:rPr lang="en-US" b="1" dirty="0" smtClean="0">
                          <a:solidFill>
                            <a:srgbClr val="009999"/>
                          </a:solidFill>
                        </a:rPr>
                        <a:t>◦</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FF0000"/>
                          </a:solidFill>
                        </a:rPr>
                        <a:t>◦ *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FF0000"/>
                          </a:solidFill>
                        </a:rPr>
                        <a:t>◦ *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749711566"/>
              </p:ext>
            </p:extLst>
          </p:nvPr>
        </p:nvGraphicFramePr>
        <p:xfrm>
          <a:off x="8894289" y="1142231"/>
          <a:ext cx="3110232" cy="3735495"/>
        </p:xfrm>
        <a:graphic>
          <a:graphicData uri="http://schemas.openxmlformats.org/drawingml/2006/table">
            <a:tbl>
              <a:tblPr firstRow="1" bandRow="1">
                <a:tableStyleId>{073A0DAA-6AF3-43AB-8588-CEC1D06C72B9}</a:tableStyleId>
              </a:tblPr>
              <a:tblGrid>
                <a:gridCol w="777558"/>
                <a:gridCol w="777558"/>
                <a:gridCol w="777558"/>
                <a:gridCol w="777558"/>
              </a:tblGrid>
              <a:tr h="415055">
                <a:tc>
                  <a:txBody>
                    <a:bodyPr/>
                    <a:lstStyle/>
                    <a:p>
                      <a:r>
                        <a:rPr lang="en-US" b="1" dirty="0" smtClean="0">
                          <a:solidFill>
                            <a:srgbClr val="9933FF"/>
                          </a:solidFill>
                        </a:rPr>
                        <a:t>◦ | ◦</a:t>
                      </a:r>
                      <a:endParaRPr lang="en-US" b="1" dirty="0">
                        <a:solidFill>
                          <a:srgbClr val="9933FF"/>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9933FF"/>
                          </a:solidFill>
                        </a:rPr>
                        <a:t>| ◦ |</a:t>
                      </a:r>
                      <a:endParaRPr lang="en-US" b="1" dirty="0">
                        <a:solidFill>
                          <a:srgbClr val="9933FF"/>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FF0066"/>
                          </a:solidFill>
                        </a:rPr>
                        <a:t>◦ | *</a:t>
                      </a:r>
                      <a:endParaRPr lang="en-US" b="1" dirty="0">
                        <a:solidFill>
                          <a:srgbClr val="FF0066"/>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9933FF"/>
                          </a:solidFill>
                        </a:rPr>
                        <a:t>| ◦ +</a:t>
                      </a:r>
                      <a:endParaRPr lang="en-US" b="1" dirty="0">
                        <a:solidFill>
                          <a:srgbClr val="9933FF"/>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9933FF"/>
                          </a:solidFill>
                        </a:rPr>
                        <a:t>◦ | +</a:t>
                      </a:r>
                      <a:endParaRPr lang="en-US" b="1" dirty="0">
                        <a:solidFill>
                          <a:srgbClr val="9933FF"/>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FF0000"/>
                          </a:solidFill>
                        </a:rPr>
                        <a:t>| ◦ *</a:t>
                      </a:r>
                      <a:endParaRPr lang="en-US" b="1"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FF0000"/>
                          </a:solidFill>
                        </a:rPr>
                        <a:t>+ ◦ *</a:t>
                      </a: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9933FF"/>
                          </a:solidFill>
                        </a:rPr>
                        <a:t>◦ + ◦</a:t>
                      </a:r>
                      <a:endParaRPr lang="en-US" b="1" dirty="0">
                        <a:solidFill>
                          <a:srgbClr val="9933FF"/>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a:t>
                      </a:r>
                      <a:r>
                        <a:rPr lang="en-US" b="1" baseline="0" dirty="0" smtClean="0">
                          <a:solidFill>
                            <a:srgbClr val="009999"/>
                          </a:solidFill>
                        </a:rPr>
                        <a:t> </a:t>
                      </a:r>
                      <a:r>
                        <a:rPr lang="en-US" b="1" dirty="0" smtClean="0">
                          <a:solidFill>
                            <a:srgbClr val="009999"/>
                          </a:solidFill>
                        </a:rPr>
                        <a:t>◦</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FF0000"/>
                          </a:solidFill>
                        </a:rPr>
                        <a:t>◦ +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9933FF"/>
                          </a:solidFill>
                        </a:rPr>
                        <a:t>◦ + |</a:t>
                      </a:r>
                      <a:endParaRPr lang="en-US" b="1" dirty="0">
                        <a:solidFill>
                          <a:srgbClr val="9933FF"/>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FF0000"/>
                          </a:solidFill>
                        </a:rPr>
                        <a:t>◦ *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a:t>
                      </a:r>
                      <a:r>
                        <a:rPr lang="en-US" b="1" baseline="0" dirty="0" smtClean="0">
                          <a:solidFill>
                            <a:srgbClr val="009999"/>
                          </a:solidFill>
                        </a:rPr>
                        <a:t> </a:t>
                      </a:r>
                      <a:r>
                        <a:rPr lang="en-US" b="1" dirty="0" smtClean="0">
                          <a:solidFill>
                            <a:srgbClr val="009999"/>
                          </a:solidFill>
                        </a:rPr>
                        <a:t>◦</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FF0000"/>
                          </a:solidFill>
                        </a:rPr>
                        <a:t>◦ *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FF0000"/>
                          </a:solidFill>
                        </a:rPr>
                        <a:t>◦ *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009999"/>
                          </a:solidFill>
                        </a:rPr>
                        <a:t>+ * |</a:t>
                      </a:r>
                      <a:endParaRPr lang="en-US" b="1" dirty="0">
                        <a:solidFill>
                          <a:srgbClr val="009999"/>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4" name="TextBox 13"/>
          <p:cNvSpPr txBox="1"/>
          <p:nvPr/>
        </p:nvSpPr>
        <p:spPr>
          <a:xfrm>
            <a:off x="8763000" y="5807630"/>
            <a:ext cx="2130263" cy="369332"/>
          </a:xfrm>
          <a:prstGeom prst="rect">
            <a:avLst/>
          </a:prstGeom>
          <a:noFill/>
        </p:spPr>
        <p:txBody>
          <a:bodyPr wrap="none" rtlCol="0">
            <a:spAutoFit/>
          </a:bodyPr>
          <a:lstStyle/>
          <a:p>
            <a:r>
              <a:rPr lang="en-US" dirty="0" smtClean="0">
                <a:solidFill>
                  <a:srgbClr val="9933FF"/>
                </a:solidFill>
              </a:rPr>
              <a:t>hard – needs a proof</a:t>
            </a:r>
            <a:endParaRPr lang="en-US" dirty="0">
              <a:solidFill>
                <a:srgbClr val="9933FF"/>
              </a:solidFill>
            </a:endParaRPr>
          </a:p>
        </p:txBody>
      </p:sp>
      <p:sp>
        <p:nvSpPr>
          <p:cNvPr id="15" name="TextBox 14"/>
          <p:cNvSpPr txBox="1"/>
          <p:nvPr/>
        </p:nvSpPr>
        <p:spPr>
          <a:xfrm>
            <a:off x="3733800" y="3009979"/>
            <a:ext cx="1608646" cy="400110"/>
          </a:xfrm>
          <a:prstGeom prst="rect">
            <a:avLst/>
          </a:prstGeom>
          <a:noFill/>
        </p:spPr>
        <p:txBody>
          <a:bodyPr wrap="none" rtlCol="0">
            <a:spAutoFit/>
          </a:bodyPr>
          <a:lstStyle/>
          <a:p>
            <a:r>
              <a:rPr lang="lv-LV" sz="2000" dirty="0"/>
              <a:t>reduces to </a:t>
            </a:r>
            <a:r>
              <a:rPr lang="lv-LV" sz="2000" dirty="0">
                <a:solidFill>
                  <a:srgbClr val="009999"/>
                </a:solidFill>
              </a:rPr>
              <a:t>| ◦</a:t>
            </a:r>
            <a:endParaRPr lang="en-US" sz="2000" dirty="0"/>
          </a:p>
        </p:txBody>
      </p:sp>
      <p:sp>
        <p:nvSpPr>
          <p:cNvPr id="16" name="TextBox 15"/>
          <p:cNvSpPr txBox="1"/>
          <p:nvPr/>
        </p:nvSpPr>
        <p:spPr>
          <a:xfrm>
            <a:off x="3097057" y="3377530"/>
            <a:ext cx="1021081" cy="400110"/>
          </a:xfrm>
          <a:prstGeom prst="rect">
            <a:avLst/>
          </a:prstGeom>
          <a:noFill/>
        </p:spPr>
        <p:txBody>
          <a:bodyPr wrap="square" rtlCol="0">
            <a:spAutoFit/>
          </a:bodyPr>
          <a:lstStyle/>
          <a:p>
            <a:pPr marL="0" lvl="2"/>
            <a:r>
              <a:rPr lang="en-US" sz="2000" dirty="0">
                <a:solidFill>
                  <a:schemeClr val="accent2">
                    <a:lumMod val="75000"/>
                  </a:schemeClr>
                </a:solidFill>
              </a:rPr>
              <a:t>(x | </a:t>
            </a:r>
            <a:r>
              <a:rPr lang="en-US" sz="2000" dirty="0" err="1">
                <a:solidFill>
                  <a:schemeClr val="accent2">
                    <a:lumMod val="75000"/>
                  </a:schemeClr>
                </a:solidFill>
              </a:rPr>
              <a:t>yy</a:t>
            </a:r>
            <a:r>
              <a:rPr lang="en-US" sz="2000" dirty="0" smtClean="0">
                <a:solidFill>
                  <a:schemeClr val="accent2">
                    <a:lumMod val="75000"/>
                  </a:schemeClr>
                </a:solidFill>
              </a:rPr>
              <a:t>)</a:t>
            </a:r>
            <a:r>
              <a:rPr lang="en-US" sz="2000" baseline="30000" dirty="0" smtClean="0">
                <a:solidFill>
                  <a:schemeClr val="accent2">
                    <a:lumMod val="75000"/>
                  </a:schemeClr>
                </a:solidFill>
              </a:rPr>
              <a:t>+</a:t>
            </a:r>
            <a:endParaRPr lang="en-US" sz="2000" dirty="0">
              <a:solidFill>
                <a:schemeClr val="accent2">
                  <a:lumMod val="75000"/>
                </a:schemeClr>
              </a:solidFill>
            </a:endParaRPr>
          </a:p>
        </p:txBody>
      </p:sp>
      <p:sp>
        <p:nvSpPr>
          <p:cNvPr id="17" name="TextBox 16"/>
          <p:cNvSpPr txBox="1"/>
          <p:nvPr/>
        </p:nvSpPr>
        <p:spPr>
          <a:xfrm>
            <a:off x="3097056" y="3377530"/>
            <a:ext cx="1021081" cy="400110"/>
          </a:xfrm>
          <a:prstGeom prst="rect">
            <a:avLst/>
          </a:prstGeom>
          <a:noFill/>
        </p:spPr>
        <p:txBody>
          <a:bodyPr wrap="square" rtlCol="0">
            <a:spAutoFit/>
          </a:bodyPr>
          <a:lstStyle/>
          <a:p>
            <a:pPr marL="0" lvl="2"/>
            <a:r>
              <a:rPr lang="en-US" sz="2000" dirty="0">
                <a:solidFill>
                  <a:schemeClr val="bg1"/>
                </a:solidFill>
              </a:rPr>
              <a:t>(</a:t>
            </a:r>
            <a:r>
              <a:rPr lang="en-US" sz="2000" dirty="0" smtClean="0">
                <a:solidFill>
                  <a:schemeClr val="accent2">
                    <a:lumMod val="75000"/>
                  </a:schemeClr>
                </a:solidFill>
              </a:rPr>
              <a:t>x </a:t>
            </a:r>
            <a:r>
              <a:rPr lang="en-US" sz="2000" dirty="0">
                <a:solidFill>
                  <a:schemeClr val="accent2">
                    <a:lumMod val="75000"/>
                  </a:schemeClr>
                </a:solidFill>
              </a:rPr>
              <a:t>| </a:t>
            </a:r>
            <a:r>
              <a:rPr lang="en-US" sz="2000" dirty="0" err="1" smtClean="0">
                <a:solidFill>
                  <a:schemeClr val="accent2">
                    <a:lumMod val="75000"/>
                  </a:schemeClr>
                </a:solidFill>
              </a:rPr>
              <a:t>yy</a:t>
            </a:r>
            <a:endParaRPr lang="en-US" sz="2000" dirty="0">
              <a:solidFill>
                <a:schemeClr val="accent2">
                  <a:lumMod val="75000"/>
                </a:schemeClr>
              </a:solidFill>
            </a:endParaRPr>
          </a:p>
        </p:txBody>
      </p:sp>
    </p:spTree>
    <p:extLst>
      <p:ext uri="{BB962C8B-B14F-4D97-AF65-F5344CB8AC3E}">
        <p14:creationId xmlns:p14="http://schemas.microsoft.com/office/powerpoint/2010/main" val="1205790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6"/>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9" grpId="0"/>
      <p:bldP spid="11" grpId="0"/>
      <p:bldP spid="15" grpId="0"/>
      <p:bldP spid="16" grpId="0"/>
      <p:bldP spid="16" grpId="1"/>
      <p:bldP spid="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t>
            </a:r>
            <a:r>
              <a:rPr lang="lv-LV" dirty="0" smtClean="0"/>
              <a:t>ardness </a:t>
            </a:r>
            <a:r>
              <a:rPr lang="en-US" dirty="0" smtClean="0"/>
              <a:t>for type </a:t>
            </a:r>
            <a:r>
              <a:rPr lang="lv-LV" dirty="0"/>
              <a:t>◦ </a:t>
            </a:r>
            <a:r>
              <a:rPr lang="en-US" dirty="0" smtClean="0"/>
              <a:t>*</a:t>
            </a:r>
            <a:endParaRPr lang="en-US" dirty="0"/>
          </a:p>
        </p:txBody>
      </p:sp>
      <p:sp>
        <p:nvSpPr>
          <p:cNvPr id="3" name="Content Placeholder 2"/>
          <p:cNvSpPr>
            <a:spLocks noGrp="1"/>
          </p:cNvSpPr>
          <p:nvPr>
            <p:ph idx="1"/>
          </p:nvPr>
        </p:nvSpPr>
        <p:spPr/>
        <p:txBody>
          <a:bodyPr/>
          <a:lstStyle/>
          <a:p>
            <a:endParaRPr lang="en-US" dirty="0"/>
          </a:p>
          <a:p>
            <a:endParaRPr lang="lv-LV" dirty="0" smtClean="0">
              <a:solidFill>
                <a:srgbClr val="FF0000"/>
              </a:solidFill>
            </a:endParaRPr>
          </a:p>
          <a:p>
            <a:endParaRPr lang="lv-LV" dirty="0" smtClean="0">
              <a:solidFill>
                <a:srgbClr val="FF0000"/>
              </a:solidFill>
            </a:endParaRPr>
          </a:p>
          <a:p>
            <a:r>
              <a:rPr lang="en-US" dirty="0" smtClean="0">
                <a:solidFill>
                  <a:srgbClr val="FF0000"/>
                </a:solidFill>
              </a:rPr>
              <a:t>SETH</a:t>
            </a:r>
            <a:r>
              <a:rPr lang="en-US" dirty="0" smtClean="0"/>
              <a:t> </a:t>
            </a:r>
            <a:r>
              <a:rPr lang="en-US" dirty="0"/>
              <a:t>(</a:t>
            </a:r>
            <a:r>
              <a:rPr lang="en-US" dirty="0">
                <a:solidFill>
                  <a:srgbClr val="FF0000"/>
                </a:solidFill>
              </a:rPr>
              <a:t>Strong Exponential Time </a:t>
            </a:r>
            <a:r>
              <a:rPr lang="en-US" dirty="0" smtClean="0">
                <a:solidFill>
                  <a:srgbClr val="FF0000"/>
                </a:solidFill>
              </a:rPr>
              <a:t>Hypothesis</a:t>
            </a:r>
            <a:r>
              <a:rPr lang="en-US" dirty="0" smtClean="0"/>
              <a:t>). </a:t>
            </a:r>
            <a:r>
              <a:rPr lang="lv-LV" dirty="0" smtClean="0">
                <a:solidFill>
                  <a:srgbClr val="009999"/>
                </a:solidFill>
              </a:rPr>
              <a:t>CNF-</a:t>
            </a:r>
            <a:r>
              <a:rPr lang="en-US" dirty="0" smtClean="0">
                <a:solidFill>
                  <a:srgbClr val="009999"/>
                </a:solidFill>
              </a:rPr>
              <a:t>SAT</a:t>
            </a:r>
            <a:r>
              <a:rPr lang="en-US" dirty="0" smtClean="0"/>
              <a:t> problem can’t be solved in </a:t>
            </a:r>
            <a:r>
              <a:rPr lang="en-US" dirty="0" smtClean="0">
                <a:solidFill>
                  <a:srgbClr val="009999"/>
                </a:solidFill>
              </a:rPr>
              <a:t>1.99</a:t>
            </a:r>
            <a:r>
              <a:rPr lang="en-US" baseline="30000" dirty="0" smtClean="0">
                <a:solidFill>
                  <a:srgbClr val="009999"/>
                </a:solidFill>
              </a:rPr>
              <a:t>#Variables</a:t>
            </a:r>
            <a:r>
              <a:rPr lang="en-US" dirty="0" smtClean="0">
                <a:solidFill>
                  <a:srgbClr val="009999"/>
                </a:solidFill>
              </a:rPr>
              <a:t> </a:t>
            </a:r>
            <a:r>
              <a:rPr lang="en-US" dirty="0" smtClean="0"/>
              <a:t>time</a:t>
            </a:r>
          </a:p>
          <a:p>
            <a:pPr marL="0" indent="0">
              <a:buNone/>
            </a:pPr>
            <a:endParaRPr lang="en-US" dirty="0"/>
          </a:p>
          <a:p>
            <a:r>
              <a:rPr lang="en-US" dirty="0" smtClean="0"/>
              <a:t>For the rest of the talk: </a:t>
            </a:r>
            <a:r>
              <a:rPr lang="en-US" dirty="0" smtClean="0">
                <a:solidFill>
                  <a:srgbClr val="009999"/>
                </a:solidFill>
              </a:rPr>
              <a:t>|pattern|=|text|=L</a:t>
            </a:r>
          </a:p>
        </p:txBody>
      </p:sp>
      <p:sp>
        <p:nvSpPr>
          <p:cNvPr id="4" name="Slide Number Placeholder 3"/>
          <p:cNvSpPr>
            <a:spLocks noGrp="1"/>
          </p:cNvSpPr>
          <p:nvPr>
            <p:ph type="sldNum" sz="quarter" idx="12"/>
          </p:nvPr>
        </p:nvSpPr>
        <p:spPr/>
        <p:txBody>
          <a:bodyPr/>
          <a:lstStyle/>
          <a:p>
            <a:fld id="{FF94E411-20BF-4F7C-8D43-D8CECD5A1521}" type="slidenum">
              <a:rPr lang="en-US" smtClean="0"/>
              <a:t>12</a:t>
            </a:fld>
            <a:endParaRPr lang="en-US"/>
          </a:p>
        </p:txBody>
      </p:sp>
      <p:sp>
        <p:nvSpPr>
          <p:cNvPr id="5" name="Rounded Rectangle 4"/>
          <p:cNvSpPr/>
          <p:nvPr/>
        </p:nvSpPr>
        <p:spPr>
          <a:xfrm>
            <a:off x="838200" y="1624857"/>
            <a:ext cx="10303213" cy="1089405"/>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lv-LV" sz="2800" dirty="0">
                <a:solidFill>
                  <a:schemeClr val="tx1"/>
                </a:solidFill>
              </a:rPr>
              <a:t>Theorem. </a:t>
            </a:r>
            <a:r>
              <a:rPr lang="en-US" sz="2800" dirty="0">
                <a:solidFill>
                  <a:schemeClr val="tx1"/>
                </a:solidFill>
              </a:rPr>
              <a:t>No </a:t>
            </a:r>
            <a:r>
              <a:rPr lang="en-US" sz="2800" dirty="0" smtClean="0">
                <a:solidFill>
                  <a:srgbClr val="009999"/>
                </a:solidFill>
              </a:rPr>
              <a:t>(|pattern</a:t>
            </a:r>
            <a:r>
              <a:rPr lang="en-US" sz="2800" dirty="0">
                <a:solidFill>
                  <a:srgbClr val="009999"/>
                </a:solidFill>
              </a:rPr>
              <a:t>|·|</a:t>
            </a:r>
            <a:r>
              <a:rPr lang="en-US" sz="2800" dirty="0" smtClean="0">
                <a:solidFill>
                  <a:srgbClr val="009999"/>
                </a:solidFill>
              </a:rPr>
              <a:t>text|)</a:t>
            </a:r>
            <a:r>
              <a:rPr lang="en-US" sz="2800" baseline="30000" dirty="0" smtClean="0">
                <a:solidFill>
                  <a:srgbClr val="009999"/>
                </a:solidFill>
              </a:rPr>
              <a:t>.99</a:t>
            </a:r>
            <a:r>
              <a:rPr lang="en-US" sz="2800" dirty="0" smtClean="0">
                <a:solidFill>
                  <a:srgbClr val="009999"/>
                </a:solidFill>
              </a:rPr>
              <a:t> </a:t>
            </a:r>
            <a:r>
              <a:rPr lang="en-US" sz="2800" dirty="0">
                <a:solidFill>
                  <a:schemeClr val="tx1"/>
                </a:solidFill>
              </a:rPr>
              <a:t>algorithm for </a:t>
            </a:r>
            <a:r>
              <a:rPr lang="lv-LV" sz="2800" dirty="0" smtClean="0">
                <a:solidFill>
                  <a:srgbClr val="FF0000"/>
                </a:solidFill>
              </a:rPr>
              <a:t>◦ </a:t>
            </a:r>
            <a:r>
              <a:rPr lang="en-US" sz="2800" dirty="0" smtClean="0">
                <a:solidFill>
                  <a:srgbClr val="FF0000"/>
                </a:solidFill>
              </a:rPr>
              <a:t>*</a:t>
            </a:r>
            <a:r>
              <a:rPr lang="en-US" sz="2800" dirty="0" smtClean="0">
                <a:solidFill>
                  <a:schemeClr val="tx1"/>
                </a:solidFill>
              </a:rPr>
              <a:t> matching unless </a:t>
            </a:r>
            <a:r>
              <a:rPr lang="en-US" sz="2800" dirty="0">
                <a:solidFill>
                  <a:srgbClr val="FF0000"/>
                </a:solidFill>
              </a:rPr>
              <a:t>SETH</a:t>
            </a:r>
            <a:r>
              <a:rPr lang="en-US" sz="2800" dirty="0"/>
              <a:t> </a:t>
            </a:r>
            <a:r>
              <a:rPr lang="en-US" sz="2800" dirty="0">
                <a:solidFill>
                  <a:schemeClr val="tx1"/>
                </a:solidFill>
              </a:rPr>
              <a:t>fails</a:t>
            </a:r>
          </a:p>
        </p:txBody>
      </p:sp>
    </p:spTree>
    <p:extLst>
      <p:ext uri="{BB962C8B-B14F-4D97-AF65-F5344CB8AC3E}">
        <p14:creationId xmlns:p14="http://schemas.microsoft.com/office/powerpoint/2010/main" val="3178908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Orthogonal Vectors Conjecture</a:t>
            </a:r>
          </a:p>
        </p:txBody>
      </p:sp>
      <p:sp>
        <p:nvSpPr>
          <p:cNvPr id="3" name="Content Placeholder 2"/>
          <p:cNvSpPr>
            <a:spLocks noGrp="1"/>
          </p:cNvSpPr>
          <p:nvPr>
            <p:ph idx="1"/>
          </p:nvPr>
        </p:nvSpPr>
        <p:spPr>
          <a:xfrm>
            <a:off x="838200" y="2005012"/>
            <a:ext cx="10515600" cy="4351338"/>
          </a:xfrm>
        </p:spPr>
        <p:txBody>
          <a:bodyPr>
            <a:noAutofit/>
          </a:bodyPr>
          <a:lstStyle/>
          <a:p>
            <a:endParaRPr lang="lv-LV" dirty="0" smtClean="0">
              <a:solidFill>
                <a:srgbClr val="FF00FF"/>
              </a:solidFill>
            </a:endParaRPr>
          </a:p>
          <a:p>
            <a:endParaRPr lang="lv-LV" dirty="0">
              <a:solidFill>
                <a:srgbClr val="FF00FF"/>
              </a:solidFill>
            </a:endParaRPr>
          </a:p>
          <a:p>
            <a:r>
              <a:rPr lang="en-US" dirty="0" smtClean="0">
                <a:solidFill>
                  <a:schemeClr val="accent5">
                    <a:lumMod val="75000"/>
                  </a:schemeClr>
                </a:solidFill>
              </a:rPr>
              <a:t>Orthogonal Vectors Problem</a:t>
            </a:r>
            <a:r>
              <a:rPr lang="en-US" dirty="0"/>
              <a:t>. Given two sets of vectors </a:t>
            </a:r>
            <a:br>
              <a:rPr lang="en-US" dirty="0"/>
            </a:br>
            <a:r>
              <a:rPr lang="en-US" dirty="0">
                <a:solidFill>
                  <a:srgbClr val="009999"/>
                </a:solidFill>
              </a:rPr>
              <a:t>A,B⊆ {0,1}</a:t>
            </a:r>
            <a:r>
              <a:rPr lang="en-US" baseline="30000" dirty="0">
                <a:solidFill>
                  <a:srgbClr val="009999"/>
                </a:solidFill>
              </a:rPr>
              <a:t>d</a:t>
            </a:r>
            <a:r>
              <a:rPr lang="en-US" dirty="0"/>
              <a:t>, </a:t>
            </a:r>
            <a:r>
              <a:rPr lang="en-US" dirty="0">
                <a:solidFill>
                  <a:srgbClr val="009999"/>
                </a:solidFill>
              </a:rPr>
              <a:t>|A|=|B|=</a:t>
            </a:r>
            <a:r>
              <a:rPr lang="en-US" dirty="0" smtClean="0">
                <a:solidFill>
                  <a:srgbClr val="009999"/>
                </a:solidFill>
              </a:rPr>
              <a:t>n, </a:t>
            </a:r>
            <a:r>
              <a:rPr lang="en-US" dirty="0" smtClean="0"/>
              <a:t>determine </a:t>
            </a:r>
            <a:r>
              <a:rPr lang="en-US" dirty="0"/>
              <a:t>whether there are </a:t>
            </a:r>
            <a:r>
              <a:rPr lang="en-US" dirty="0">
                <a:solidFill>
                  <a:srgbClr val="009999"/>
                </a:solidFill>
              </a:rPr>
              <a:t>a ∈ A, b ∈ B</a:t>
            </a:r>
            <a:r>
              <a:rPr lang="en-US" dirty="0"/>
              <a:t> such that </a:t>
            </a:r>
            <a:r>
              <a:rPr lang="el-GR" dirty="0">
                <a:solidFill>
                  <a:srgbClr val="009999"/>
                </a:solidFill>
              </a:rPr>
              <a:t>Σ</a:t>
            </a:r>
            <a:r>
              <a:rPr lang="en-US" baseline="-25000" dirty="0" err="1" smtClean="0">
                <a:solidFill>
                  <a:srgbClr val="009999"/>
                </a:solidFill>
              </a:rPr>
              <a:t>i</a:t>
            </a:r>
            <a:r>
              <a:rPr lang="en-US" baseline="-25000" dirty="0" smtClean="0">
                <a:solidFill>
                  <a:srgbClr val="009999"/>
                </a:solidFill>
              </a:rPr>
              <a:t>=1</a:t>
            </a:r>
            <a:r>
              <a:rPr lang="en-US" baseline="30000" dirty="0" smtClean="0">
                <a:solidFill>
                  <a:srgbClr val="009999"/>
                </a:solidFill>
              </a:rPr>
              <a:t>d</a:t>
            </a:r>
            <a:r>
              <a:rPr lang="en-US" dirty="0" smtClean="0">
                <a:solidFill>
                  <a:srgbClr val="009999"/>
                </a:solidFill>
              </a:rPr>
              <a:t>a</a:t>
            </a:r>
            <a:r>
              <a:rPr lang="en-US" baseline="-25000" dirty="0" smtClean="0">
                <a:solidFill>
                  <a:srgbClr val="009999"/>
                </a:solidFill>
              </a:rPr>
              <a:t>i</a:t>
            </a:r>
            <a:r>
              <a:rPr lang="en-US" dirty="0" smtClean="0">
                <a:solidFill>
                  <a:srgbClr val="009999"/>
                </a:solidFill>
              </a:rPr>
              <a:t>b</a:t>
            </a:r>
            <a:r>
              <a:rPr lang="en-US" baseline="-25000" dirty="0" smtClean="0">
                <a:solidFill>
                  <a:srgbClr val="009999"/>
                </a:solidFill>
              </a:rPr>
              <a:t>i</a:t>
            </a:r>
            <a:r>
              <a:rPr lang="en-US" dirty="0" smtClean="0">
                <a:solidFill>
                  <a:srgbClr val="009999"/>
                </a:solidFill>
              </a:rPr>
              <a:t>=0</a:t>
            </a:r>
            <a:endParaRPr lang="en-US" dirty="0" smtClean="0"/>
          </a:p>
          <a:p>
            <a:r>
              <a:rPr lang="en-US" dirty="0" smtClean="0">
                <a:solidFill>
                  <a:schemeClr val="accent5">
                    <a:lumMod val="75000"/>
                  </a:schemeClr>
                </a:solidFill>
              </a:rPr>
              <a:t>Orthogonal </a:t>
            </a:r>
            <a:r>
              <a:rPr lang="en-US" dirty="0">
                <a:solidFill>
                  <a:schemeClr val="accent5">
                    <a:lumMod val="75000"/>
                  </a:schemeClr>
                </a:solidFill>
              </a:rPr>
              <a:t>Vectors Problem</a:t>
            </a:r>
            <a:r>
              <a:rPr lang="en-US" dirty="0">
                <a:solidFill>
                  <a:srgbClr val="FF00FF"/>
                </a:solidFill>
              </a:rPr>
              <a:t> </a:t>
            </a:r>
            <a:r>
              <a:rPr lang="en-US" dirty="0"/>
              <a:t>can be solved trivially in </a:t>
            </a:r>
            <a:r>
              <a:rPr lang="en-US" dirty="0">
                <a:solidFill>
                  <a:srgbClr val="009999"/>
                </a:solidFill>
              </a:rPr>
              <a:t>O(n</a:t>
            </a:r>
            <a:r>
              <a:rPr lang="en-US" baseline="30000" dirty="0">
                <a:solidFill>
                  <a:srgbClr val="009999"/>
                </a:solidFill>
              </a:rPr>
              <a:t>2</a:t>
            </a:r>
            <a:r>
              <a:rPr lang="en-US" dirty="0">
                <a:solidFill>
                  <a:srgbClr val="009999"/>
                </a:solidFill>
              </a:rPr>
              <a:t>d)</a:t>
            </a:r>
            <a:r>
              <a:rPr lang="en-US" dirty="0"/>
              <a:t> </a:t>
            </a:r>
            <a:r>
              <a:rPr lang="en-US" dirty="0" smtClean="0"/>
              <a:t>time</a:t>
            </a:r>
            <a:endParaRPr lang="en-US" dirty="0"/>
          </a:p>
          <a:p>
            <a:r>
              <a:rPr lang="en-US" dirty="0"/>
              <a:t>Best known algorithm runs in </a:t>
            </a:r>
            <a:r>
              <a:rPr lang="en-US" dirty="0" smtClean="0">
                <a:solidFill>
                  <a:srgbClr val="009999"/>
                </a:solidFill>
              </a:rPr>
              <a:t>n</a:t>
            </a:r>
            <a:r>
              <a:rPr lang="en-US" baseline="30000" dirty="0" smtClean="0">
                <a:solidFill>
                  <a:srgbClr val="009999"/>
                </a:solidFill>
              </a:rPr>
              <a:t>2-</a:t>
            </a:r>
            <a:r>
              <a:rPr lang="el-GR" baseline="30000" dirty="0">
                <a:solidFill>
                  <a:srgbClr val="009999"/>
                </a:solidFill>
              </a:rPr>
              <a:t>Ω</a:t>
            </a:r>
            <a:r>
              <a:rPr lang="en-US" baseline="30000" dirty="0" smtClean="0">
                <a:solidFill>
                  <a:srgbClr val="009999"/>
                </a:solidFill>
              </a:rPr>
              <a:t>(1/log </a:t>
            </a:r>
            <a:r>
              <a:rPr lang="en-US" baseline="30000" dirty="0">
                <a:solidFill>
                  <a:srgbClr val="009999"/>
                </a:solidFill>
              </a:rPr>
              <a:t>c(n))</a:t>
            </a:r>
            <a:r>
              <a:rPr lang="en-US" dirty="0"/>
              <a:t> time, </a:t>
            </a:r>
            <a:r>
              <a:rPr lang="en-US" dirty="0" smtClean="0"/>
              <a:t>where</a:t>
            </a:r>
            <a:r>
              <a:rPr lang="lv-LV" dirty="0" smtClean="0"/>
              <a:t> </a:t>
            </a:r>
            <a:r>
              <a:rPr lang="lv-LV" dirty="0" smtClean="0">
                <a:solidFill>
                  <a:srgbClr val="009999"/>
                </a:solidFill>
              </a:rPr>
              <a:t>d=</a:t>
            </a:r>
            <a:r>
              <a:rPr lang="en-US" dirty="0">
                <a:solidFill>
                  <a:srgbClr val="009999"/>
                </a:solidFill>
              </a:rPr>
              <a:t>c(n</a:t>
            </a:r>
            <a:r>
              <a:rPr lang="en-US" dirty="0" smtClean="0">
                <a:solidFill>
                  <a:srgbClr val="009999"/>
                </a:solidFill>
              </a:rPr>
              <a:t>)·</a:t>
            </a:r>
            <a:r>
              <a:rPr lang="en-US" dirty="0">
                <a:solidFill>
                  <a:srgbClr val="009999"/>
                </a:solidFill>
              </a:rPr>
              <a:t>log </a:t>
            </a:r>
            <a:r>
              <a:rPr lang="en-US" dirty="0" smtClean="0">
                <a:solidFill>
                  <a:srgbClr val="009999"/>
                </a:solidFill>
              </a:rPr>
              <a:t>n</a:t>
            </a:r>
            <a:r>
              <a:rPr lang="en-US" dirty="0">
                <a:solidFill>
                  <a:srgbClr val="009999"/>
                </a:solidFill>
              </a:rPr>
              <a:t/>
            </a:r>
            <a:br>
              <a:rPr lang="en-US" dirty="0">
                <a:solidFill>
                  <a:srgbClr val="009999"/>
                </a:solidFill>
              </a:rPr>
            </a:br>
            <a:r>
              <a:rPr lang="en-US" dirty="0">
                <a:solidFill>
                  <a:srgbClr val="009999"/>
                </a:solidFill>
              </a:rPr>
              <a:t>							</a:t>
            </a:r>
            <a:r>
              <a:rPr lang="en-US" dirty="0">
                <a:solidFill>
                  <a:srgbClr val="C00000"/>
                </a:solidFill>
              </a:rPr>
              <a:t>[Abboud-Williams-Yu’15]</a:t>
            </a:r>
          </a:p>
          <a:p>
            <a:r>
              <a:rPr lang="en-US" dirty="0">
                <a:solidFill>
                  <a:srgbClr val="009999"/>
                </a:solidFill>
              </a:rPr>
              <a:t>n</a:t>
            </a:r>
            <a:r>
              <a:rPr lang="en-US" baseline="30000" dirty="0">
                <a:solidFill>
                  <a:srgbClr val="009999"/>
                </a:solidFill>
              </a:rPr>
              <a:t>1.99</a:t>
            </a:r>
            <a:r>
              <a:rPr lang="en-US" dirty="0">
                <a:solidFill>
                  <a:srgbClr val="009999"/>
                </a:solidFill>
              </a:rPr>
              <a:t>·d</a:t>
            </a:r>
            <a:r>
              <a:rPr lang="en-US" baseline="30000" dirty="0">
                <a:solidFill>
                  <a:srgbClr val="009999"/>
                </a:solidFill>
              </a:rPr>
              <a:t>O(1)</a:t>
            </a:r>
            <a:r>
              <a:rPr lang="en-US" dirty="0" smtClean="0">
                <a:solidFill>
                  <a:srgbClr val="009999"/>
                </a:solidFill>
              </a:rPr>
              <a:t> </a:t>
            </a:r>
            <a:r>
              <a:rPr lang="en-US" dirty="0"/>
              <a:t>time </a:t>
            </a:r>
            <a:r>
              <a:rPr lang="en-US" dirty="0" smtClean="0"/>
              <a:t>algorithm</a:t>
            </a:r>
            <a:r>
              <a:rPr lang="lv-LV" dirty="0" smtClean="0"/>
              <a:t> for this problem?</a:t>
            </a:r>
            <a:endParaRPr lang="en-US" dirty="0">
              <a:solidFill>
                <a:srgbClr val="009999"/>
              </a:solidFill>
            </a:endParaRP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FF94E411-20BF-4F7C-8D43-D8CECD5A1521}" type="slidenum">
              <a:rPr lang="en-US" smtClean="0"/>
              <a:t>13</a:t>
            </a:fld>
            <a:endParaRPr lang="en-US" dirty="0"/>
          </a:p>
        </p:txBody>
      </p:sp>
      <p:sp>
        <p:nvSpPr>
          <p:cNvPr id="5" name="Rounded Rectangle 4"/>
          <p:cNvSpPr/>
          <p:nvPr/>
        </p:nvSpPr>
        <p:spPr>
          <a:xfrm>
            <a:off x="838200" y="1690688"/>
            <a:ext cx="10303213" cy="1093347"/>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lv-LV" sz="2800" dirty="0">
                <a:solidFill>
                  <a:schemeClr val="tx1"/>
                </a:solidFill>
              </a:rPr>
              <a:t>Theorem. </a:t>
            </a:r>
            <a:r>
              <a:rPr lang="en-US" sz="2800" dirty="0">
                <a:solidFill>
                  <a:schemeClr val="tx1"/>
                </a:solidFill>
              </a:rPr>
              <a:t>No </a:t>
            </a:r>
            <a:r>
              <a:rPr lang="en-US" sz="2800" dirty="0" smtClean="0">
                <a:solidFill>
                  <a:srgbClr val="009999"/>
                </a:solidFill>
              </a:rPr>
              <a:t>L</a:t>
            </a:r>
            <a:r>
              <a:rPr lang="en-US" sz="2800" baseline="30000" dirty="0" smtClean="0">
                <a:solidFill>
                  <a:srgbClr val="009999"/>
                </a:solidFill>
              </a:rPr>
              <a:t>1.99</a:t>
            </a:r>
            <a:r>
              <a:rPr lang="en-US" sz="2800" dirty="0" smtClean="0">
                <a:solidFill>
                  <a:srgbClr val="009999"/>
                </a:solidFill>
              </a:rPr>
              <a:t> </a:t>
            </a:r>
            <a:r>
              <a:rPr lang="en-US" sz="2800" dirty="0">
                <a:solidFill>
                  <a:schemeClr val="tx1"/>
                </a:solidFill>
              </a:rPr>
              <a:t>algorithm for </a:t>
            </a:r>
            <a:r>
              <a:rPr lang="lv-LV" sz="2800" dirty="0" smtClean="0">
                <a:solidFill>
                  <a:srgbClr val="FF0000"/>
                </a:solidFill>
              </a:rPr>
              <a:t>◦ </a:t>
            </a:r>
            <a:r>
              <a:rPr lang="en-US" sz="2800" dirty="0" smtClean="0">
                <a:solidFill>
                  <a:srgbClr val="FF0000"/>
                </a:solidFill>
              </a:rPr>
              <a:t>*</a:t>
            </a:r>
            <a:r>
              <a:rPr lang="en-US" sz="2800" dirty="0" smtClean="0">
                <a:solidFill>
                  <a:schemeClr val="tx1"/>
                </a:solidFill>
              </a:rPr>
              <a:t> matching unless </a:t>
            </a:r>
            <a:br>
              <a:rPr lang="en-US" sz="2800" dirty="0" smtClean="0">
                <a:solidFill>
                  <a:schemeClr val="tx1"/>
                </a:solidFill>
              </a:rPr>
            </a:br>
            <a:r>
              <a:rPr lang="en-US" sz="2800" dirty="0" smtClean="0">
                <a:solidFill>
                  <a:srgbClr val="FF0000"/>
                </a:solidFill>
              </a:rPr>
              <a:t>Orthogonal </a:t>
            </a:r>
            <a:r>
              <a:rPr lang="en-US" sz="2800" dirty="0">
                <a:solidFill>
                  <a:srgbClr val="FF0000"/>
                </a:solidFill>
              </a:rPr>
              <a:t>Vectors Conjecture</a:t>
            </a:r>
            <a:r>
              <a:rPr lang="en-US" sz="2800" dirty="0" smtClean="0"/>
              <a:t> </a:t>
            </a:r>
            <a:r>
              <a:rPr lang="en-US" sz="2800" dirty="0" smtClean="0">
                <a:solidFill>
                  <a:schemeClr val="tx1"/>
                </a:solidFill>
              </a:rPr>
              <a:t>fails</a:t>
            </a:r>
            <a:endParaRPr lang="en-US" sz="2800" dirty="0">
              <a:solidFill>
                <a:schemeClr val="tx1"/>
              </a:solidFill>
            </a:endParaRPr>
          </a:p>
        </p:txBody>
      </p:sp>
      <p:sp>
        <p:nvSpPr>
          <p:cNvPr id="6" name="TextBox 5"/>
          <p:cNvSpPr txBox="1"/>
          <p:nvPr/>
        </p:nvSpPr>
        <p:spPr>
          <a:xfrm>
            <a:off x="9009940" y="846934"/>
            <a:ext cx="3001463" cy="523220"/>
          </a:xfrm>
          <a:prstGeom prst="rect">
            <a:avLst/>
          </a:prstGeom>
          <a:noFill/>
          <a:ln>
            <a:solidFill>
              <a:schemeClr val="tx1"/>
            </a:solidFill>
          </a:ln>
        </p:spPr>
        <p:txBody>
          <a:bodyPr wrap="none" rtlCol="0">
            <a:spAutoFit/>
          </a:bodyPr>
          <a:lstStyle/>
          <a:p>
            <a:r>
              <a:rPr lang="en-US" sz="2800" dirty="0">
                <a:solidFill>
                  <a:srgbClr val="009999"/>
                </a:solidFill>
              </a:rPr>
              <a:t>L=|pattern|=|text|</a:t>
            </a:r>
            <a:endParaRPr lang="en-US" sz="2800" dirty="0"/>
          </a:p>
        </p:txBody>
      </p:sp>
    </p:spTree>
    <p:extLst>
      <p:ext uri="{BB962C8B-B14F-4D97-AF65-F5344CB8AC3E}">
        <p14:creationId xmlns:p14="http://schemas.microsoft.com/office/powerpoint/2010/main" val="590128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Orthogonal Vectors Conjecture</a:t>
            </a:r>
          </a:p>
        </p:txBody>
      </p:sp>
      <p:sp>
        <p:nvSpPr>
          <p:cNvPr id="3" name="Content Placeholder 2"/>
          <p:cNvSpPr>
            <a:spLocks noGrp="1"/>
          </p:cNvSpPr>
          <p:nvPr>
            <p:ph idx="1"/>
          </p:nvPr>
        </p:nvSpPr>
        <p:spPr>
          <a:xfrm>
            <a:off x="838200" y="2005012"/>
            <a:ext cx="10515600" cy="4351338"/>
          </a:xfrm>
        </p:spPr>
        <p:txBody>
          <a:bodyPr>
            <a:noAutofit/>
          </a:bodyPr>
          <a:lstStyle/>
          <a:p>
            <a:endParaRPr lang="lv-LV" dirty="0" smtClean="0">
              <a:solidFill>
                <a:srgbClr val="FF00FF"/>
              </a:solidFill>
            </a:endParaRPr>
          </a:p>
          <a:p>
            <a:endParaRPr lang="lv-LV" dirty="0">
              <a:solidFill>
                <a:srgbClr val="FF00FF"/>
              </a:solidFill>
            </a:endParaRPr>
          </a:p>
          <a:p>
            <a:r>
              <a:rPr lang="en-US" dirty="0" smtClean="0">
                <a:solidFill>
                  <a:schemeClr val="accent5">
                    <a:lumMod val="75000"/>
                  </a:schemeClr>
                </a:solidFill>
              </a:rPr>
              <a:t>Orthogonal Vectors Problem</a:t>
            </a:r>
            <a:r>
              <a:rPr lang="en-US" dirty="0"/>
              <a:t>. Given two sets of vectors </a:t>
            </a:r>
            <a:br>
              <a:rPr lang="en-US" dirty="0"/>
            </a:br>
            <a:r>
              <a:rPr lang="en-US" dirty="0">
                <a:solidFill>
                  <a:srgbClr val="009999"/>
                </a:solidFill>
              </a:rPr>
              <a:t>A,B⊆ {0,1}</a:t>
            </a:r>
            <a:r>
              <a:rPr lang="en-US" baseline="30000" dirty="0">
                <a:solidFill>
                  <a:srgbClr val="009999"/>
                </a:solidFill>
              </a:rPr>
              <a:t>d</a:t>
            </a:r>
            <a:r>
              <a:rPr lang="en-US" dirty="0"/>
              <a:t>, </a:t>
            </a:r>
            <a:r>
              <a:rPr lang="en-US" dirty="0">
                <a:solidFill>
                  <a:srgbClr val="009999"/>
                </a:solidFill>
              </a:rPr>
              <a:t>|A|=|B|=</a:t>
            </a:r>
            <a:r>
              <a:rPr lang="en-US" dirty="0" smtClean="0">
                <a:solidFill>
                  <a:srgbClr val="009999"/>
                </a:solidFill>
              </a:rPr>
              <a:t>n, </a:t>
            </a:r>
            <a:r>
              <a:rPr lang="en-US" dirty="0" smtClean="0"/>
              <a:t>determine </a:t>
            </a:r>
            <a:r>
              <a:rPr lang="en-US" dirty="0"/>
              <a:t>whether there are </a:t>
            </a:r>
            <a:r>
              <a:rPr lang="en-US" dirty="0">
                <a:solidFill>
                  <a:srgbClr val="009999"/>
                </a:solidFill>
              </a:rPr>
              <a:t>a ∈ A, b ∈ B</a:t>
            </a:r>
            <a:r>
              <a:rPr lang="en-US" dirty="0"/>
              <a:t> such that </a:t>
            </a:r>
            <a:r>
              <a:rPr lang="el-GR" dirty="0">
                <a:solidFill>
                  <a:srgbClr val="009999"/>
                </a:solidFill>
              </a:rPr>
              <a:t>Σ</a:t>
            </a:r>
            <a:r>
              <a:rPr lang="en-US" baseline="-25000" dirty="0" err="1" smtClean="0">
                <a:solidFill>
                  <a:srgbClr val="009999"/>
                </a:solidFill>
              </a:rPr>
              <a:t>i</a:t>
            </a:r>
            <a:r>
              <a:rPr lang="en-US" baseline="-25000" dirty="0" smtClean="0">
                <a:solidFill>
                  <a:srgbClr val="009999"/>
                </a:solidFill>
              </a:rPr>
              <a:t>=1</a:t>
            </a:r>
            <a:r>
              <a:rPr lang="en-US" baseline="30000" dirty="0" smtClean="0">
                <a:solidFill>
                  <a:srgbClr val="009999"/>
                </a:solidFill>
              </a:rPr>
              <a:t>d</a:t>
            </a:r>
            <a:r>
              <a:rPr lang="en-US" dirty="0" smtClean="0">
                <a:solidFill>
                  <a:srgbClr val="009999"/>
                </a:solidFill>
              </a:rPr>
              <a:t>a</a:t>
            </a:r>
            <a:r>
              <a:rPr lang="en-US" baseline="-25000" dirty="0" smtClean="0">
                <a:solidFill>
                  <a:srgbClr val="009999"/>
                </a:solidFill>
              </a:rPr>
              <a:t>i</a:t>
            </a:r>
            <a:r>
              <a:rPr lang="en-US" dirty="0" smtClean="0">
                <a:solidFill>
                  <a:srgbClr val="009999"/>
                </a:solidFill>
              </a:rPr>
              <a:t>b</a:t>
            </a:r>
            <a:r>
              <a:rPr lang="en-US" baseline="-25000" dirty="0" smtClean="0">
                <a:solidFill>
                  <a:srgbClr val="009999"/>
                </a:solidFill>
              </a:rPr>
              <a:t>i</a:t>
            </a:r>
            <a:r>
              <a:rPr lang="en-US" dirty="0" smtClean="0">
                <a:solidFill>
                  <a:srgbClr val="009999"/>
                </a:solidFill>
              </a:rPr>
              <a:t>=0</a:t>
            </a:r>
            <a:endParaRPr lang="en-US" dirty="0" smtClean="0"/>
          </a:p>
          <a:p>
            <a:r>
              <a:rPr lang="en-US" dirty="0">
                <a:solidFill>
                  <a:srgbClr val="FF0000"/>
                </a:solidFill>
              </a:rPr>
              <a:t>Orthogonal Vectors Conjecture</a:t>
            </a:r>
            <a:r>
              <a:rPr lang="en-US" dirty="0"/>
              <a:t>. There is no </a:t>
            </a:r>
            <a:r>
              <a:rPr lang="en-US" dirty="0" smtClean="0">
                <a:solidFill>
                  <a:srgbClr val="009999"/>
                </a:solidFill>
              </a:rPr>
              <a:t>n</a:t>
            </a:r>
            <a:r>
              <a:rPr lang="en-US" baseline="30000" dirty="0" smtClean="0">
                <a:solidFill>
                  <a:srgbClr val="009999"/>
                </a:solidFill>
              </a:rPr>
              <a:t>1.99</a:t>
            </a:r>
            <a:r>
              <a:rPr lang="en-US" dirty="0" smtClean="0">
                <a:solidFill>
                  <a:srgbClr val="009999"/>
                </a:solidFill>
              </a:rPr>
              <a:t>·d</a:t>
            </a:r>
            <a:r>
              <a:rPr lang="en-US" baseline="30000" dirty="0" smtClean="0">
                <a:solidFill>
                  <a:srgbClr val="009999"/>
                </a:solidFill>
              </a:rPr>
              <a:t>O(1</a:t>
            </a:r>
            <a:r>
              <a:rPr lang="en-US" baseline="30000" dirty="0">
                <a:solidFill>
                  <a:srgbClr val="009999"/>
                </a:solidFill>
              </a:rPr>
              <a:t>)</a:t>
            </a:r>
            <a:r>
              <a:rPr lang="en-US" dirty="0">
                <a:solidFill>
                  <a:srgbClr val="009999"/>
                </a:solidFill>
              </a:rPr>
              <a:t> </a:t>
            </a:r>
            <a:r>
              <a:rPr lang="en-US" dirty="0"/>
              <a:t>time algorithm that solves </a:t>
            </a:r>
            <a:r>
              <a:rPr lang="en-US" dirty="0">
                <a:solidFill>
                  <a:schemeClr val="accent5">
                    <a:lumMod val="75000"/>
                  </a:schemeClr>
                </a:solidFill>
              </a:rPr>
              <a:t>Orthogonal Vectors Problem</a:t>
            </a:r>
          </a:p>
          <a:p>
            <a:r>
              <a:rPr lang="en-US" dirty="0">
                <a:solidFill>
                  <a:srgbClr val="FF0000"/>
                </a:solidFill>
              </a:rPr>
              <a:t>Orthogonal Vectors Conjecture </a:t>
            </a:r>
            <a:r>
              <a:rPr lang="en-US" dirty="0"/>
              <a:t>is </a:t>
            </a:r>
            <a:r>
              <a:rPr lang="lv-LV" dirty="0"/>
              <a:t>implied by</a:t>
            </a:r>
            <a:r>
              <a:rPr lang="en-US" dirty="0"/>
              <a:t> </a:t>
            </a:r>
            <a:r>
              <a:rPr lang="en-US" dirty="0">
                <a:solidFill>
                  <a:srgbClr val="FF0000"/>
                </a:solidFill>
              </a:rPr>
              <a:t>SETH	</a:t>
            </a:r>
            <a:r>
              <a:rPr lang="en-US" dirty="0">
                <a:solidFill>
                  <a:srgbClr val="C00000"/>
                </a:solidFill>
              </a:rPr>
              <a:t>[</a:t>
            </a:r>
            <a:r>
              <a:rPr lang="en-US" dirty="0" smtClean="0">
                <a:solidFill>
                  <a:srgbClr val="C00000"/>
                </a:solidFill>
              </a:rPr>
              <a:t>Williams’0</a:t>
            </a:r>
            <a:r>
              <a:rPr lang="lv-LV" dirty="0" smtClean="0">
                <a:solidFill>
                  <a:srgbClr val="C00000"/>
                </a:solidFill>
              </a:rPr>
              <a:t>4</a:t>
            </a:r>
            <a:r>
              <a:rPr lang="en-US" dirty="0" smtClean="0">
                <a:solidFill>
                  <a:srgbClr val="C00000"/>
                </a:solidFill>
              </a:rPr>
              <a:t>]</a:t>
            </a:r>
            <a:endParaRPr lang="en-US" dirty="0">
              <a:solidFill>
                <a:srgbClr val="C00000"/>
              </a:solidFill>
            </a:endParaRPr>
          </a:p>
          <a:p>
            <a:r>
              <a:rPr lang="en-US" dirty="0">
                <a:solidFill>
                  <a:prstClr val="black"/>
                </a:solidFill>
              </a:rPr>
              <a:t>For the rest of the talk, think </a:t>
            </a:r>
            <a:r>
              <a:rPr lang="en-US" dirty="0" smtClean="0">
                <a:solidFill>
                  <a:srgbClr val="009999"/>
                </a:solidFill>
              </a:rPr>
              <a:t>d=</a:t>
            </a:r>
            <a:r>
              <a:rPr lang="en-US" dirty="0" err="1" smtClean="0">
                <a:solidFill>
                  <a:srgbClr val="009999"/>
                </a:solidFill>
              </a:rPr>
              <a:t>polylog</a:t>
            </a:r>
            <a:r>
              <a:rPr lang="en-US" dirty="0" smtClean="0">
                <a:solidFill>
                  <a:srgbClr val="009999"/>
                </a:solidFill>
              </a:rPr>
              <a:t> </a:t>
            </a:r>
            <a:r>
              <a:rPr lang="en-US" dirty="0">
                <a:solidFill>
                  <a:srgbClr val="009999"/>
                </a:solidFill>
              </a:rPr>
              <a:t>n</a:t>
            </a: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FF94E411-20BF-4F7C-8D43-D8CECD5A1521}" type="slidenum">
              <a:rPr lang="en-US" smtClean="0"/>
              <a:t>14</a:t>
            </a:fld>
            <a:endParaRPr lang="en-US" dirty="0"/>
          </a:p>
        </p:txBody>
      </p:sp>
      <p:sp>
        <p:nvSpPr>
          <p:cNvPr id="5" name="Rounded Rectangle 4"/>
          <p:cNvSpPr/>
          <p:nvPr/>
        </p:nvSpPr>
        <p:spPr>
          <a:xfrm>
            <a:off x="838200" y="1690688"/>
            <a:ext cx="10303213" cy="1093347"/>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lv-LV" sz="2800" dirty="0">
                <a:solidFill>
                  <a:schemeClr val="tx1"/>
                </a:solidFill>
              </a:rPr>
              <a:t>Theorem. </a:t>
            </a:r>
            <a:r>
              <a:rPr lang="en-US" sz="2800" dirty="0">
                <a:solidFill>
                  <a:schemeClr val="tx1"/>
                </a:solidFill>
              </a:rPr>
              <a:t>No </a:t>
            </a:r>
            <a:r>
              <a:rPr lang="en-US" sz="2800" dirty="0" smtClean="0">
                <a:solidFill>
                  <a:srgbClr val="009999"/>
                </a:solidFill>
              </a:rPr>
              <a:t>L</a:t>
            </a:r>
            <a:r>
              <a:rPr lang="en-US" sz="2800" baseline="30000" dirty="0" smtClean="0">
                <a:solidFill>
                  <a:srgbClr val="009999"/>
                </a:solidFill>
              </a:rPr>
              <a:t>1.99</a:t>
            </a:r>
            <a:r>
              <a:rPr lang="en-US" sz="2800" dirty="0" smtClean="0">
                <a:solidFill>
                  <a:srgbClr val="009999"/>
                </a:solidFill>
              </a:rPr>
              <a:t> </a:t>
            </a:r>
            <a:r>
              <a:rPr lang="en-US" sz="2800" dirty="0" smtClean="0">
                <a:solidFill>
                  <a:schemeClr val="tx1"/>
                </a:solidFill>
              </a:rPr>
              <a:t>algorithm </a:t>
            </a:r>
            <a:r>
              <a:rPr lang="en-US" sz="2800" dirty="0">
                <a:solidFill>
                  <a:schemeClr val="tx1"/>
                </a:solidFill>
              </a:rPr>
              <a:t>for </a:t>
            </a:r>
            <a:r>
              <a:rPr lang="lv-LV" sz="2800" dirty="0" smtClean="0">
                <a:solidFill>
                  <a:srgbClr val="FF0000"/>
                </a:solidFill>
              </a:rPr>
              <a:t>◦ </a:t>
            </a:r>
            <a:r>
              <a:rPr lang="en-US" sz="2800" dirty="0">
                <a:solidFill>
                  <a:srgbClr val="FF0000"/>
                </a:solidFill>
              </a:rPr>
              <a:t>*</a:t>
            </a:r>
            <a:r>
              <a:rPr lang="en-US" sz="2800" dirty="0">
                <a:solidFill>
                  <a:schemeClr val="tx1"/>
                </a:solidFill>
              </a:rPr>
              <a:t> </a:t>
            </a:r>
            <a:r>
              <a:rPr lang="en-US" sz="2800" dirty="0" smtClean="0">
                <a:solidFill>
                  <a:schemeClr val="tx1"/>
                </a:solidFill>
              </a:rPr>
              <a:t>matching unless </a:t>
            </a:r>
            <a:br>
              <a:rPr lang="en-US" sz="2800" dirty="0" smtClean="0">
                <a:solidFill>
                  <a:schemeClr val="tx1"/>
                </a:solidFill>
              </a:rPr>
            </a:br>
            <a:r>
              <a:rPr lang="en-US" sz="2800" dirty="0" smtClean="0">
                <a:solidFill>
                  <a:srgbClr val="FF0000"/>
                </a:solidFill>
              </a:rPr>
              <a:t>Orthogonal </a:t>
            </a:r>
            <a:r>
              <a:rPr lang="en-US" sz="2800" dirty="0">
                <a:solidFill>
                  <a:srgbClr val="FF0000"/>
                </a:solidFill>
              </a:rPr>
              <a:t>Vectors Conjecture</a:t>
            </a:r>
            <a:r>
              <a:rPr lang="en-US" sz="2800" dirty="0"/>
              <a:t> </a:t>
            </a:r>
            <a:r>
              <a:rPr lang="en-US" sz="2800" dirty="0">
                <a:solidFill>
                  <a:schemeClr val="tx1"/>
                </a:solidFill>
              </a:rPr>
              <a:t>fails</a:t>
            </a:r>
          </a:p>
        </p:txBody>
      </p:sp>
      <p:sp>
        <p:nvSpPr>
          <p:cNvPr id="6" name="TextBox 5"/>
          <p:cNvSpPr txBox="1"/>
          <p:nvPr/>
        </p:nvSpPr>
        <p:spPr>
          <a:xfrm>
            <a:off x="9009940" y="846934"/>
            <a:ext cx="3001463" cy="523220"/>
          </a:xfrm>
          <a:prstGeom prst="rect">
            <a:avLst/>
          </a:prstGeom>
          <a:noFill/>
          <a:ln>
            <a:solidFill>
              <a:schemeClr val="tx1"/>
            </a:solidFill>
          </a:ln>
        </p:spPr>
        <p:txBody>
          <a:bodyPr wrap="none" rtlCol="0">
            <a:spAutoFit/>
          </a:bodyPr>
          <a:lstStyle/>
          <a:p>
            <a:r>
              <a:rPr lang="en-US" sz="2800" dirty="0">
                <a:solidFill>
                  <a:srgbClr val="009999"/>
                </a:solidFill>
              </a:rPr>
              <a:t>L=|pattern|=|text|</a:t>
            </a:r>
            <a:endParaRPr lang="en-US" sz="2800" dirty="0"/>
          </a:p>
        </p:txBody>
      </p:sp>
    </p:spTree>
    <p:extLst>
      <p:ext uri="{BB962C8B-B14F-4D97-AF65-F5344CB8AC3E}">
        <p14:creationId xmlns:p14="http://schemas.microsoft.com/office/powerpoint/2010/main" val="3178698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level idea</a:t>
            </a:r>
            <a:endParaRPr lang="en-US" dirty="0"/>
          </a:p>
        </p:txBody>
      </p:sp>
      <p:sp>
        <p:nvSpPr>
          <p:cNvPr id="3" name="Content Placeholder 2"/>
          <p:cNvSpPr>
            <a:spLocks noGrp="1"/>
          </p:cNvSpPr>
          <p:nvPr>
            <p:ph idx="1"/>
          </p:nvPr>
        </p:nvSpPr>
        <p:spPr>
          <a:xfrm>
            <a:off x="700268" y="1825625"/>
            <a:ext cx="10791464" cy="4351338"/>
          </a:xfrm>
        </p:spPr>
        <p:txBody>
          <a:bodyPr/>
          <a:lstStyle/>
          <a:p>
            <a:r>
              <a:rPr lang="en-US" dirty="0" smtClean="0">
                <a:solidFill>
                  <a:srgbClr val="009999"/>
                </a:solidFill>
              </a:rPr>
              <a:t>A⊆{0,1}</a:t>
            </a:r>
            <a:r>
              <a:rPr lang="en-US" baseline="30000" dirty="0" smtClean="0">
                <a:solidFill>
                  <a:srgbClr val="009999"/>
                </a:solidFill>
              </a:rPr>
              <a:t>d</a:t>
            </a:r>
            <a:r>
              <a:rPr lang="en-US" dirty="0" smtClean="0">
                <a:solidFill>
                  <a:srgbClr val="009999"/>
                </a:solidFill>
              </a:rPr>
              <a:t> </a:t>
            </a:r>
            <a:r>
              <a:rPr lang="en-US" dirty="0" smtClean="0"/>
              <a:t>→ pattern </a:t>
            </a:r>
            <a:r>
              <a:rPr lang="en-US" dirty="0" smtClean="0">
                <a:solidFill>
                  <a:srgbClr val="009999"/>
                </a:solidFill>
              </a:rPr>
              <a:t>p, 	|p|=L	≤O(</a:t>
            </a:r>
            <a:r>
              <a:rPr lang="en-US" dirty="0" err="1" smtClean="0">
                <a:solidFill>
                  <a:srgbClr val="009999"/>
                </a:solidFill>
              </a:rPr>
              <a:t>n·d</a:t>
            </a:r>
            <a:r>
              <a:rPr lang="en-US" dirty="0" smtClean="0">
                <a:solidFill>
                  <a:srgbClr val="009999"/>
                </a:solidFill>
              </a:rPr>
              <a:t>)</a:t>
            </a:r>
          </a:p>
          <a:p>
            <a:r>
              <a:rPr lang="en-US" dirty="0" smtClean="0">
                <a:solidFill>
                  <a:srgbClr val="009999"/>
                </a:solidFill>
              </a:rPr>
              <a:t>B⊆{0,1}</a:t>
            </a:r>
            <a:r>
              <a:rPr lang="en-US" baseline="30000" dirty="0" smtClean="0">
                <a:solidFill>
                  <a:srgbClr val="009999"/>
                </a:solidFill>
              </a:rPr>
              <a:t>d</a:t>
            </a:r>
            <a:r>
              <a:rPr lang="en-US" dirty="0" smtClean="0">
                <a:solidFill>
                  <a:srgbClr val="009999"/>
                </a:solidFill>
              </a:rPr>
              <a:t> </a:t>
            </a:r>
            <a:r>
              <a:rPr lang="en-US" dirty="0" smtClean="0"/>
              <a:t>→ text </a:t>
            </a:r>
            <a:r>
              <a:rPr lang="en-US" dirty="0">
                <a:solidFill>
                  <a:srgbClr val="009999"/>
                </a:solidFill>
              </a:rPr>
              <a:t>t</a:t>
            </a:r>
            <a:r>
              <a:rPr lang="en-US" dirty="0" smtClean="0">
                <a:solidFill>
                  <a:srgbClr val="009999"/>
                </a:solidFill>
              </a:rPr>
              <a:t>, 	|t|=L</a:t>
            </a:r>
            <a:r>
              <a:rPr lang="en-US" dirty="0">
                <a:solidFill>
                  <a:srgbClr val="009999"/>
                </a:solidFill>
              </a:rPr>
              <a:t>	 ≤O(</a:t>
            </a:r>
            <a:r>
              <a:rPr lang="en-US" dirty="0" err="1">
                <a:solidFill>
                  <a:srgbClr val="009999"/>
                </a:solidFill>
              </a:rPr>
              <a:t>n·d</a:t>
            </a:r>
            <a:r>
              <a:rPr lang="en-US" dirty="0">
                <a:solidFill>
                  <a:srgbClr val="009999"/>
                </a:solidFill>
              </a:rPr>
              <a:t>)</a:t>
            </a:r>
            <a:endParaRPr lang="en-US" baseline="30000" dirty="0" smtClean="0">
              <a:solidFill>
                <a:srgbClr val="009999"/>
              </a:solidFill>
            </a:endParaRPr>
          </a:p>
          <a:p>
            <a:r>
              <a:rPr lang="en-US" dirty="0" smtClean="0"/>
              <a:t>If </a:t>
            </a:r>
            <a:r>
              <a:rPr lang="en-US" dirty="0"/>
              <a:t>exists </a:t>
            </a:r>
            <a:r>
              <a:rPr lang="en-US" dirty="0">
                <a:solidFill>
                  <a:srgbClr val="009999"/>
                </a:solidFill>
              </a:rPr>
              <a:t>a ∈ A</a:t>
            </a:r>
            <a:r>
              <a:rPr lang="en-US" dirty="0"/>
              <a:t>, </a:t>
            </a:r>
            <a:r>
              <a:rPr lang="en-US" dirty="0">
                <a:solidFill>
                  <a:srgbClr val="009999"/>
                </a:solidFill>
              </a:rPr>
              <a:t>b ∈ B </a:t>
            </a:r>
            <a:r>
              <a:rPr lang="en-US" dirty="0"/>
              <a:t>with </a:t>
            </a:r>
            <a:r>
              <a:rPr lang="el-GR" dirty="0">
                <a:solidFill>
                  <a:srgbClr val="009999"/>
                </a:solidFill>
              </a:rPr>
              <a:t>Σ</a:t>
            </a:r>
            <a:r>
              <a:rPr lang="en-US" baseline="-25000" dirty="0" err="1">
                <a:solidFill>
                  <a:srgbClr val="009999"/>
                </a:solidFill>
              </a:rPr>
              <a:t>i</a:t>
            </a:r>
            <a:r>
              <a:rPr lang="en-US" dirty="0" err="1">
                <a:solidFill>
                  <a:srgbClr val="009999"/>
                </a:solidFill>
              </a:rPr>
              <a:t>a</a:t>
            </a:r>
            <a:r>
              <a:rPr lang="en-US" baseline="-25000" dirty="0" err="1">
                <a:solidFill>
                  <a:srgbClr val="009999"/>
                </a:solidFill>
              </a:rPr>
              <a:t>i</a:t>
            </a:r>
            <a:r>
              <a:rPr lang="en-US" dirty="0" err="1">
                <a:solidFill>
                  <a:srgbClr val="009999"/>
                </a:solidFill>
              </a:rPr>
              <a:t>b</a:t>
            </a:r>
            <a:r>
              <a:rPr lang="en-US" baseline="-25000" dirty="0" err="1">
                <a:solidFill>
                  <a:srgbClr val="009999"/>
                </a:solidFill>
              </a:rPr>
              <a:t>i</a:t>
            </a:r>
            <a:r>
              <a:rPr lang="en-US" baseline="30000" dirty="0">
                <a:solidFill>
                  <a:srgbClr val="009999"/>
                </a:solidFill>
              </a:rPr>
              <a:t> </a:t>
            </a:r>
            <a:r>
              <a:rPr lang="en-US" dirty="0">
                <a:solidFill>
                  <a:srgbClr val="009999"/>
                </a:solidFill>
              </a:rPr>
              <a:t>=</a:t>
            </a:r>
            <a:r>
              <a:rPr lang="en-US" dirty="0" smtClean="0">
                <a:solidFill>
                  <a:srgbClr val="009999"/>
                </a:solidFill>
              </a:rPr>
              <a:t>0</a:t>
            </a:r>
            <a:r>
              <a:rPr lang="en-US" dirty="0" smtClean="0"/>
              <a:t>,</a:t>
            </a:r>
            <a:r>
              <a:rPr lang="en-US" dirty="0" smtClean="0">
                <a:solidFill>
                  <a:srgbClr val="009999"/>
                </a:solidFill>
              </a:rPr>
              <a:t> </a:t>
            </a:r>
            <a:r>
              <a:rPr lang="en-US" dirty="0" smtClean="0"/>
              <a:t>a </a:t>
            </a:r>
            <a:r>
              <a:rPr lang="en-US" dirty="0" smtClean="0">
                <a:solidFill>
                  <a:schemeClr val="accent5">
                    <a:lumMod val="75000"/>
                  </a:schemeClr>
                </a:solidFill>
              </a:rPr>
              <a:t>substring</a:t>
            </a:r>
            <a:r>
              <a:rPr lang="en-US" dirty="0" smtClean="0"/>
              <a:t> of </a:t>
            </a:r>
            <a:r>
              <a:rPr lang="en-US" dirty="0" smtClean="0">
                <a:solidFill>
                  <a:srgbClr val="009999"/>
                </a:solidFill>
              </a:rPr>
              <a:t>t</a:t>
            </a:r>
            <a:r>
              <a:rPr lang="en-US" dirty="0" smtClean="0"/>
              <a:t> can be derived from </a:t>
            </a:r>
            <a:r>
              <a:rPr lang="en-US" dirty="0" smtClean="0">
                <a:solidFill>
                  <a:srgbClr val="009999"/>
                </a:solidFill>
              </a:rPr>
              <a:t>p</a:t>
            </a:r>
          </a:p>
          <a:p>
            <a:r>
              <a:rPr lang="en-US" dirty="0" smtClean="0"/>
              <a:t>Otherwise, </a:t>
            </a:r>
            <a:r>
              <a:rPr lang="en-US" dirty="0">
                <a:solidFill>
                  <a:schemeClr val="accent5">
                    <a:lumMod val="75000"/>
                  </a:schemeClr>
                </a:solidFill>
              </a:rPr>
              <a:t>n</a:t>
            </a:r>
            <a:r>
              <a:rPr lang="en-US" dirty="0" smtClean="0">
                <a:solidFill>
                  <a:schemeClr val="accent5">
                    <a:lumMod val="75000"/>
                  </a:schemeClr>
                </a:solidFill>
              </a:rPr>
              <a:t>o substring </a:t>
            </a:r>
            <a:r>
              <a:rPr lang="en-US" dirty="0"/>
              <a:t>of </a:t>
            </a:r>
            <a:r>
              <a:rPr lang="en-US" dirty="0">
                <a:solidFill>
                  <a:srgbClr val="009999"/>
                </a:solidFill>
              </a:rPr>
              <a:t>t</a:t>
            </a:r>
            <a:r>
              <a:rPr lang="en-US" dirty="0"/>
              <a:t> can be derived from </a:t>
            </a:r>
            <a:r>
              <a:rPr lang="en-US" dirty="0" smtClean="0">
                <a:solidFill>
                  <a:srgbClr val="009999"/>
                </a:solidFill>
              </a:rPr>
              <a:t>p</a:t>
            </a:r>
            <a:endParaRPr lang="en-US" dirty="0" smtClean="0"/>
          </a:p>
          <a:p>
            <a:r>
              <a:rPr lang="en-US" dirty="0" smtClean="0"/>
              <a:t>The construction time is </a:t>
            </a:r>
            <a:r>
              <a:rPr lang="en-US" dirty="0" smtClean="0">
                <a:solidFill>
                  <a:srgbClr val="009999"/>
                </a:solidFill>
              </a:rPr>
              <a:t>O(</a:t>
            </a:r>
            <a:r>
              <a:rPr lang="en-US" dirty="0" err="1" smtClean="0">
                <a:solidFill>
                  <a:srgbClr val="009999"/>
                </a:solidFill>
              </a:rPr>
              <a:t>n·d</a:t>
            </a:r>
            <a:r>
              <a:rPr lang="en-US" dirty="0" smtClean="0">
                <a:solidFill>
                  <a:srgbClr val="009999"/>
                </a:solidFill>
              </a:rPr>
              <a:t>)</a:t>
            </a:r>
            <a:endParaRPr lang="en-US" dirty="0">
              <a:solidFill>
                <a:srgbClr val="009999"/>
              </a:solidFill>
            </a:endParaRPr>
          </a:p>
          <a:p>
            <a:r>
              <a:rPr lang="en-US" u="sng" dirty="0" smtClean="0"/>
              <a:t>Theorem</a:t>
            </a:r>
            <a:r>
              <a:rPr lang="en-US" dirty="0" smtClean="0"/>
              <a:t>. If</a:t>
            </a:r>
            <a:r>
              <a:rPr lang="en-US" dirty="0" smtClean="0">
                <a:solidFill>
                  <a:srgbClr val="009999"/>
                </a:solidFill>
              </a:rPr>
              <a:t> </a:t>
            </a:r>
            <a:r>
              <a:rPr lang="lv-LV" dirty="0" smtClean="0">
                <a:solidFill>
                  <a:srgbClr val="FF0000"/>
                </a:solidFill>
              </a:rPr>
              <a:t>◦ </a:t>
            </a:r>
            <a:r>
              <a:rPr lang="en-US" dirty="0">
                <a:solidFill>
                  <a:srgbClr val="FF0000"/>
                </a:solidFill>
              </a:rPr>
              <a:t>*</a:t>
            </a:r>
            <a:r>
              <a:rPr lang="en-US" dirty="0"/>
              <a:t> </a:t>
            </a:r>
            <a:r>
              <a:rPr lang="en-US" dirty="0" smtClean="0"/>
              <a:t>matching can be solved in </a:t>
            </a:r>
            <a:r>
              <a:rPr lang="en-US" dirty="0" smtClean="0">
                <a:solidFill>
                  <a:srgbClr val="009999"/>
                </a:solidFill>
              </a:rPr>
              <a:t>L</a:t>
            </a:r>
            <a:r>
              <a:rPr lang="en-US" baseline="30000" dirty="0" smtClean="0">
                <a:solidFill>
                  <a:srgbClr val="009999"/>
                </a:solidFill>
              </a:rPr>
              <a:t>1.99</a:t>
            </a:r>
            <a:r>
              <a:rPr lang="en-US" dirty="0" smtClean="0"/>
              <a:t> time, then </a:t>
            </a:r>
            <a:br>
              <a:rPr lang="en-US" dirty="0" smtClean="0"/>
            </a:br>
            <a:r>
              <a:rPr lang="en-US" dirty="0" smtClean="0">
                <a:solidFill>
                  <a:srgbClr val="FF0000"/>
                </a:solidFill>
              </a:rPr>
              <a:t>Orthogonal Vectors Conjecture </a:t>
            </a:r>
            <a:r>
              <a:rPr lang="en-US" dirty="0" smtClean="0"/>
              <a:t>is false</a:t>
            </a:r>
          </a:p>
        </p:txBody>
      </p:sp>
      <p:sp>
        <p:nvSpPr>
          <p:cNvPr id="4" name="Slide Number Placeholder 3"/>
          <p:cNvSpPr>
            <a:spLocks noGrp="1"/>
          </p:cNvSpPr>
          <p:nvPr>
            <p:ph type="sldNum" sz="quarter" idx="12"/>
          </p:nvPr>
        </p:nvSpPr>
        <p:spPr/>
        <p:txBody>
          <a:bodyPr/>
          <a:lstStyle/>
          <a:p>
            <a:fld id="{FF94E411-20BF-4F7C-8D43-D8CECD5A1521}" type="slidenum">
              <a:rPr lang="en-US" smtClean="0"/>
              <a:t>15</a:t>
            </a:fld>
            <a:endParaRPr lang="en-US"/>
          </a:p>
        </p:txBody>
      </p:sp>
      <p:sp>
        <p:nvSpPr>
          <p:cNvPr id="5" name="TextBox 4"/>
          <p:cNvSpPr txBox="1"/>
          <p:nvPr/>
        </p:nvSpPr>
        <p:spPr>
          <a:xfrm>
            <a:off x="8678000" y="5212254"/>
            <a:ext cx="3001463" cy="523220"/>
          </a:xfrm>
          <a:prstGeom prst="rect">
            <a:avLst/>
          </a:prstGeom>
          <a:noFill/>
          <a:ln>
            <a:solidFill>
              <a:schemeClr val="tx1"/>
            </a:solidFill>
          </a:ln>
        </p:spPr>
        <p:txBody>
          <a:bodyPr wrap="none" rtlCol="0">
            <a:spAutoFit/>
          </a:bodyPr>
          <a:lstStyle/>
          <a:p>
            <a:r>
              <a:rPr lang="en-US" sz="2800" dirty="0">
                <a:solidFill>
                  <a:srgbClr val="009999"/>
                </a:solidFill>
              </a:rPr>
              <a:t>L=|pattern|=|text|</a:t>
            </a:r>
            <a:endParaRPr lang="en-US" sz="2800" dirty="0"/>
          </a:p>
        </p:txBody>
      </p:sp>
    </p:spTree>
    <p:extLst>
      <p:ext uri="{BB962C8B-B14F-4D97-AF65-F5344CB8AC3E}">
        <p14:creationId xmlns:p14="http://schemas.microsoft.com/office/powerpoint/2010/main" val="204256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032"/>
            <a:ext cx="10515600" cy="1325563"/>
          </a:xfrm>
        </p:spPr>
        <p:txBody>
          <a:bodyPr/>
          <a:lstStyle/>
          <a:p>
            <a:r>
              <a:rPr lang="en-US" dirty="0" smtClean="0"/>
              <a:t>Simplifying assumptions</a:t>
            </a:r>
            <a:endParaRPr lang="en-US" dirty="0"/>
          </a:p>
        </p:txBody>
      </p:sp>
      <p:sp>
        <p:nvSpPr>
          <p:cNvPr id="3" name="Content Placeholder 2"/>
          <p:cNvSpPr>
            <a:spLocks noGrp="1"/>
          </p:cNvSpPr>
          <p:nvPr>
            <p:ph idx="1"/>
          </p:nvPr>
        </p:nvSpPr>
        <p:spPr>
          <a:xfrm>
            <a:off x="838200" y="1382285"/>
            <a:ext cx="10515600" cy="5032375"/>
          </a:xfrm>
        </p:spPr>
        <p:txBody>
          <a:bodyPr/>
          <a:lstStyle/>
          <a:p>
            <a:r>
              <a:rPr lang="en-US" dirty="0">
                <a:solidFill>
                  <a:schemeClr val="accent5">
                    <a:lumMod val="75000"/>
                  </a:schemeClr>
                </a:solidFill>
              </a:rPr>
              <a:t>Orthogonal Vectors Problem</a:t>
            </a:r>
            <a:r>
              <a:rPr lang="en-US" dirty="0"/>
              <a:t>. Given two sets of vectors </a:t>
            </a:r>
            <a:br>
              <a:rPr lang="en-US" dirty="0"/>
            </a:br>
            <a:r>
              <a:rPr lang="en-US" dirty="0" smtClean="0">
                <a:solidFill>
                  <a:srgbClr val="009999"/>
                </a:solidFill>
              </a:rPr>
              <a:t>A={a</a:t>
            </a:r>
            <a:r>
              <a:rPr lang="en-US" baseline="30000" dirty="0" smtClean="0">
                <a:solidFill>
                  <a:srgbClr val="009999"/>
                </a:solidFill>
              </a:rPr>
              <a:t>1</a:t>
            </a:r>
            <a:r>
              <a:rPr lang="en-US" dirty="0" smtClean="0">
                <a:solidFill>
                  <a:srgbClr val="009999"/>
                </a:solidFill>
              </a:rPr>
              <a:t>…a</a:t>
            </a:r>
            <a:r>
              <a:rPr lang="en-US" baseline="30000" dirty="0" smtClean="0">
                <a:solidFill>
                  <a:srgbClr val="009999"/>
                </a:solidFill>
              </a:rPr>
              <a:t>n</a:t>
            </a:r>
            <a:r>
              <a:rPr lang="en-US" dirty="0" smtClean="0">
                <a:solidFill>
                  <a:srgbClr val="009999"/>
                </a:solidFill>
              </a:rPr>
              <a:t>}, B={b</a:t>
            </a:r>
            <a:r>
              <a:rPr lang="en-US" baseline="30000" dirty="0" smtClean="0">
                <a:solidFill>
                  <a:srgbClr val="009999"/>
                </a:solidFill>
              </a:rPr>
              <a:t>1</a:t>
            </a:r>
            <a:r>
              <a:rPr lang="en-US" dirty="0" smtClean="0">
                <a:solidFill>
                  <a:srgbClr val="009999"/>
                </a:solidFill>
              </a:rPr>
              <a:t>…</a:t>
            </a:r>
            <a:r>
              <a:rPr lang="en-US" dirty="0" err="1" smtClean="0">
                <a:solidFill>
                  <a:srgbClr val="009999"/>
                </a:solidFill>
              </a:rPr>
              <a:t>b</a:t>
            </a:r>
            <a:r>
              <a:rPr lang="en-US" baseline="30000" dirty="0" err="1" smtClean="0">
                <a:solidFill>
                  <a:srgbClr val="009999"/>
                </a:solidFill>
              </a:rPr>
              <a:t>n</a:t>
            </a:r>
            <a:r>
              <a:rPr lang="en-US" dirty="0" smtClean="0">
                <a:solidFill>
                  <a:srgbClr val="009999"/>
                </a:solidFill>
              </a:rPr>
              <a:t>} ⊆ </a:t>
            </a:r>
            <a:r>
              <a:rPr lang="en-US" dirty="0">
                <a:solidFill>
                  <a:srgbClr val="009999"/>
                </a:solidFill>
              </a:rPr>
              <a:t>{0,1}</a:t>
            </a:r>
            <a:r>
              <a:rPr lang="en-US" baseline="30000" dirty="0">
                <a:solidFill>
                  <a:srgbClr val="009999"/>
                </a:solidFill>
              </a:rPr>
              <a:t>d</a:t>
            </a:r>
            <a:r>
              <a:rPr lang="en-US" dirty="0"/>
              <a:t>, </a:t>
            </a:r>
            <a:r>
              <a:rPr lang="en-US" dirty="0" smtClean="0"/>
              <a:t>determine </a:t>
            </a:r>
            <a:r>
              <a:rPr lang="en-US" dirty="0"/>
              <a:t>whether there are </a:t>
            </a:r>
            <a:r>
              <a:rPr lang="en-US" dirty="0">
                <a:solidFill>
                  <a:srgbClr val="009999"/>
                </a:solidFill>
              </a:rPr>
              <a:t>a ∈ A, </a:t>
            </a:r>
            <a:r>
              <a:rPr lang="en-US" dirty="0" smtClean="0">
                <a:solidFill>
                  <a:srgbClr val="009999"/>
                </a:solidFill>
              </a:rPr>
              <a:t/>
            </a:r>
            <a:br>
              <a:rPr lang="en-US" dirty="0" smtClean="0">
                <a:solidFill>
                  <a:srgbClr val="009999"/>
                </a:solidFill>
              </a:rPr>
            </a:br>
            <a:r>
              <a:rPr lang="en-US" dirty="0" smtClean="0">
                <a:solidFill>
                  <a:srgbClr val="009999"/>
                </a:solidFill>
              </a:rPr>
              <a:t>b </a:t>
            </a:r>
            <a:r>
              <a:rPr lang="en-US" dirty="0">
                <a:solidFill>
                  <a:srgbClr val="009999"/>
                </a:solidFill>
              </a:rPr>
              <a:t>∈ B</a:t>
            </a:r>
            <a:r>
              <a:rPr lang="en-US" dirty="0"/>
              <a:t> such that </a:t>
            </a:r>
            <a:r>
              <a:rPr lang="el-GR" dirty="0">
                <a:solidFill>
                  <a:srgbClr val="009999"/>
                </a:solidFill>
              </a:rPr>
              <a:t>Σ</a:t>
            </a:r>
            <a:r>
              <a:rPr lang="en-US" baseline="-25000" dirty="0" err="1">
                <a:solidFill>
                  <a:srgbClr val="009999"/>
                </a:solidFill>
              </a:rPr>
              <a:t>i</a:t>
            </a:r>
            <a:r>
              <a:rPr lang="en-US" baseline="-25000" dirty="0">
                <a:solidFill>
                  <a:srgbClr val="009999"/>
                </a:solidFill>
              </a:rPr>
              <a:t>=1</a:t>
            </a:r>
            <a:r>
              <a:rPr lang="en-US" baseline="30000" dirty="0">
                <a:solidFill>
                  <a:srgbClr val="009999"/>
                </a:solidFill>
              </a:rPr>
              <a:t>d</a:t>
            </a:r>
            <a:r>
              <a:rPr lang="en-US" dirty="0">
                <a:solidFill>
                  <a:srgbClr val="009999"/>
                </a:solidFill>
              </a:rPr>
              <a:t>a</a:t>
            </a:r>
            <a:r>
              <a:rPr lang="en-US" baseline="-25000" dirty="0">
                <a:solidFill>
                  <a:srgbClr val="009999"/>
                </a:solidFill>
              </a:rPr>
              <a:t>i</a:t>
            </a:r>
            <a:r>
              <a:rPr lang="en-US" dirty="0">
                <a:solidFill>
                  <a:srgbClr val="009999"/>
                </a:solidFill>
              </a:rPr>
              <a:t>b</a:t>
            </a:r>
            <a:r>
              <a:rPr lang="en-US" baseline="-25000" dirty="0">
                <a:solidFill>
                  <a:srgbClr val="009999"/>
                </a:solidFill>
              </a:rPr>
              <a:t>i</a:t>
            </a:r>
            <a:r>
              <a:rPr lang="en-US" dirty="0">
                <a:solidFill>
                  <a:srgbClr val="009999"/>
                </a:solidFill>
              </a:rPr>
              <a:t>=0</a:t>
            </a:r>
            <a:endParaRPr lang="en-US" dirty="0"/>
          </a:p>
          <a:p>
            <a:r>
              <a:rPr lang="en-US" dirty="0" smtClean="0">
                <a:solidFill>
                  <a:srgbClr val="009999"/>
                </a:solidFill>
              </a:rPr>
              <a:t>n</a:t>
            </a:r>
            <a:r>
              <a:rPr lang="en-US" dirty="0" smtClean="0"/>
              <a:t> is odd</a:t>
            </a:r>
          </a:p>
          <a:p>
            <a:r>
              <a:rPr lang="en-US" dirty="0" smtClean="0">
                <a:solidFill>
                  <a:srgbClr val="009999"/>
                </a:solidFill>
              </a:rPr>
              <a:t>d</a:t>
            </a:r>
            <a:r>
              <a:rPr lang="en-US" dirty="0" smtClean="0"/>
              <a:t> is odd</a:t>
            </a:r>
          </a:p>
          <a:p>
            <a:r>
              <a:rPr lang="en-US" dirty="0" smtClean="0">
                <a:solidFill>
                  <a:srgbClr val="009999"/>
                </a:solidFill>
              </a:rPr>
              <a:t>d≥100</a:t>
            </a:r>
          </a:p>
          <a:p>
            <a:r>
              <a:rPr lang="en-US" dirty="0" smtClean="0"/>
              <a:t>Orthogonal vectors </a:t>
            </a:r>
            <a:r>
              <a:rPr lang="en-US" dirty="0" err="1" smtClean="0">
                <a:solidFill>
                  <a:srgbClr val="009999"/>
                </a:solidFill>
              </a:rPr>
              <a:t>a</a:t>
            </a:r>
            <a:r>
              <a:rPr lang="en-US" baseline="30000" dirty="0" err="1" smtClean="0">
                <a:solidFill>
                  <a:srgbClr val="009999"/>
                </a:solidFill>
              </a:rPr>
              <a:t>i</a:t>
            </a:r>
            <a:r>
              <a:rPr lang="en-US" dirty="0" smtClean="0">
                <a:solidFill>
                  <a:srgbClr val="009999"/>
                </a:solidFill>
              </a:rPr>
              <a:t> </a:t>
            </a:r>
            <a:r>
              <a:rPr lang="en-US" dirty="0" smtClean="0"/>
              <a:t>and</a:t>
            </a:r>
            <a:r>
              <a:rPr lang="en-US" dirty="0" smtClean="0">
                <a:solidFill>
                  <a:srgbClr val="009999"/>
                </a:solidFill>
              </a:rPr>
              <a:t> </a:t>
            </a:r>
            <a:r>
              <a:rPr lang="en-US" dirty="0" err="1" smtClean="0">
                <a:solidFill>
                  <a:srgbClr val="009999"/>
                </a:solidFill>
              </a:rPr>
              <a:t>b</a:t>
            </a:r>
            <a:r>
              <a:rPr lang="en-US" baseline="30000" dirty="0" err="1" smtClean="0">
                <a:solidFill>
                  <a:srgbClr val="009999"/>
                </a:solidFill>
              </a:rPr>
              <a:t>j</a:t>
            </a:r>
            <a:r>
              <a:rPr lang="en-US" dirty="0" smtClean="0"/>
              <a:t> satisfy </a:t>
            </a:r>
            <a:r>
              <a:rPr lang="en-US" dirty="0" err="1" smtClean="0">
                <a:solidFill>
                  <a:srgbClr val="009999"/>
                </a:solidFill>
              </a:rPr>
              <a:t>i≡j</a:t>
            </a:r>
            <a:r>
              <a:rPr lang="en-US" dirty="0" smtClean="0">
                <a:solidFill>
                  <a:srgbClr val="009999"/>
                </a:solidFill>
              </a:rPr>
              <a:t>(mod 2) </a:t>
            </a:r>
            <a:r>
              <a:rPr lang="en-US" dirty="0" smtClean="0"/>
              <a:t>(assuming are two orthogonal vectors)</a:t>
            </a:r>
          </a:p>
          <a:p>
            <a:r>
              <a:rPr lang="en-US" dirty="0" smtClean="0">
                <a:solidFill>
                  <a:srgbClr val="009999"/>
                </a:solidFill>
              </a:rPr>
              <a:t>b</a:t>
            </a:r>
            <a:r>
              <a:rPr lang="en-US" baseline="-25000" dirty="0" smtClean="0">
                <a:solidFill>
                  <a:srgbClr val="009999"/>
                </a:solidFill>
              </a:rPr>
              <a:t>1</a:t>
            </a:r>
            <a:r>
              <a:rPr lang="en-US" dirty="0" smtClean="0">
                <a:solidFill>
                  <a:srgbClr val="009999"/>
                </a:solidFill>
              </a:rPr>
              <a:t>=</a:t>
            </a:r>
            <a:r>
              <a:rPr lang="en-US" dirty="0" err="1" smtClean="0">
                <a:solidFill>
                  <a:srgbClr val="009999"/>
                </a:solidFill>
              </a:rPr>
              <a:t>b</a:t>
            </a:r>
            <a:r>
              <a:rPr lang="en-US" baseline="-25000" dirty="0" err="1" smtClean="0">
                <a:solidFill>
                  <a:srgbClr val="009999"/>
                </a:solidFill>
              </a:rPr>
              <a:t>d</a:t>
            </a:r>
            <a:r>
              <a:rPr lang="en-US" dirty="0" smtClean="0">
                <a:solidFill>
                  <a:srgbClr val="009999"/>
                </a:solidFill>
              </a:rPr>
              <a:t>=0</a:t>
            </a:r>
            <a:r>
              <a:rPr lang="en-US" dirty="0" smtClean="0"/>
              <a:t> for all </a:t>
            </a:r>
            <a:r>
              <a:rPr lang="en-US" dirty="0" smtClean="0">
                <a:solidFill>
                  <a:srgbClr val="009999"/>
                </a:solidFill>
              </a:rPr>
              <a:t>b</a:t>
            </a:r>
            <a:r>
              <a:rPr lang="en-US" dirty="0">
                <a:solidFill>
                  <a:srgbClr val="009999"/>
                </a:solidFill>
              </a:rPr>
              <a:t> </a:t>
            </a:r>
            <a:r>
              <a:rPr lang="en-US" dirty="0" smtClean="0">
                <a:solidFill>
                  <a:srgbClr val="009999"/>
                </a:solidFill>
              </a:rPr>
              <a:t>∈ B</a:t>
            </a:r>
          </a:p>
          <a:p>
            <a:r>
              <a:rPr lang="en-US" dirty="0" smtClean="0">
                <a:solidFill>
                  <a:srgbClr val="009999"/>
                </a:solidFill>
              </a:rPr>
              <a:t>a</a:t>
            </a:r>
            <a:r>
              <a:rPr lang="en-US" baseline="30000" dirty="0" smtClean="0">
                <a:solidFill>
                  <a:srgbClr val="009999"/>
                </a:solidFill>
              </a:rPr>
              <a:t>1</a:t>
            </a:r>
            <a:r>
              <a:rPr lang="en-US" dirty="0" smtClean="0">
                <a:solidFill>
                  <a:srgbClr val="009999"/>
                </a:solidFill>
              </a:rPr>
              <a:t> </a:t>
            </a:r>
            <a:r>
              <a:rPr lang="en-US" dirty="0" smtClean="0"/>
              <a:t>is </a:t>
            </a:r>
            <a:r>
              <a:rPr lang="en-US" dirty="0" smtClean="0">
                <a:solidFill>
                  <a:schemeClr val="accent5">
                    <a:lumMod val="75000"/>
                  </a:schemeClr>
                </a:solidFill>
              </a:rPr>
              <a:t>not orthogonal </a:t>
            </a:r>
            <a:r>
              <a:rPr lang="en-US" dirty="0" smtClean="0"/>
              <a:t>to any vector from </a:t>
            </a:r>
            <a:r>
              <a:rPr lang="en-US" dirty="0" smtClean="0">
                <a:solidFill>
                  <a:srgbClr val="009999"/>
                </a:solidFill>
              </a:rPr>
              <a:t>B</a:t>
            </a:r>
            <a:endParaRPr lang="en-US" dirty="0">
              <a:solidFill>
                <a:srgbClr val="009999"/>
              </a:solidFill>
            </a:endParaRPr>
          </a:p>
        </p:txBody>
      </p:sp>
      <p:sp>
        <p:nvSpPr>
          <p:cNvPr id="4" name="Slide Number Placeholder 3"/>
          <p:cNvSpPr>
            <a:spLocks noGrp="1"/>
          </p:cNvSpPr>
          <p:nvPr>
            <p:ph type="sldNum" sz="quarter" idx="12"/>
          </p:nvPr>
        </p:nvSpPr>
        <p:spPr/>
        <p:txBody>
          <a:bodyPr/>
          <a:lstStyle/>
          <a:p>
            <a:fld id="{FF94E411-20BF-4F7C-8D43-D8CECD5A1521}" type="slidenum">
              <a:rPr lang="en-US" smtClean="0"/>
              <a:t>16</a:t>
            </a:fld>
            <a:endParaRPr lang="en-US"/>
          </a:p>
        </p:txBody>
      </p:sp>
    </p:spTree>
    <p:extLst>
      <p:ext uri="{BB962C8B-B14F-4D97-AF65-F5344CB8AC3E}">
        <p14:creationId xmlns:p14="http://schemas.microsoft.com/office/powerpoint/2010/main" val="2230929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Vector </a:t>
            </a:r>
            <a:r>
              <a:rPr lang="en-US" dirty="0" smtClean="0"/>
              <a:t>gadgets</a:t>
            </a:r>
            <a:endParaRPr lang="en-US" dirty="0"/>
          </a:p>
        </p:txBody>
      </p:sp>
      <p:sp>
        <p:nvSpPr>
          <p:cNvPr id="3" name="Content Placeholder 2"/>
          <p:cNvSpPr>
            <a:spLocks noGrp="1"/>
          </p:cNvSpPr>
          <p:nvPr>
            <p:ph idx="1"/>
          </p:nvPr>
        </p:nvSpPr>
        <p:spPr>
          <a:xfrm>
            <a:off x="524719" y="1825625"/>
            <a:ext cx="11142562" cy="4351338"/>
          </a:xfrm>
        </p:spPr>
        <p:txBody>
          <a:bodyPr/>
          <a:lstStyle/>
          <a:p>
            <a:r>
              <a:rPr lang="en-US" dirty="0" smtClean="0">
                <a:solidFill>
                  <a:srgbClr val="009999"/>
                </a:solidFill>
              </a:rPr>
              <a:t>a ∈ A </a:t>
            </a:r>
            <a:r>
              <a:rPr lang="en-US" dirty="0" smtClean="0"/>
              <a:t>→ </a:t>
            </a:r>
            <a:r>
              <a:rPr lang="en-US" dirty="0" err="1" smtClean="0"/>
              <a:t>regexp</a:t>
            </a:r>
            <a:r>
              <a:rPr lang="en-US" dirty="0" smtClean="0"/>
              <a:t> </a:t>
            </a:r>
            <a:r>
              <a:rPr lang="en-US" dirty="0" smtClean="0">
                <a:solidFill>
                  <a:srgbClr val="009999"/>
                </a:solidFill>
              </a:rPr>
              <a:t>VG(a)		|VG(a)|≤O(d)</a:t>
            </a:r>
            <a:endParaRPr lang="en-US" baseline="30000" dirty="0" smtClean="0">
              <a:solidFill>
                <a:srgbClr val="009999"/>
              </a:solidFill>
            </a:endParaRPr>
          </a:p>
          <a:p>
            <a:r>
              <a:rPr lang="en-US" dirty="0" smtClean="0">
                <a:solidFill>
                  <a:srgbClr val="009999"/>
                </a:solidFill>
              </a:rPr>
              <a:t>b ∈ B </a:t>
            </a:r>
            <a:r>
              <a:rPr lang="en-US" dirty="0" smtClean="0"/>
              <a:t>→ sequence </a:t>
            </a:r>
            <a:r>
              <a:rPr lang="en-US" dirty="0" smtClean="0">
                <a:solidFill>
                  <a:srgbClr val="009999"/>
                </a:solidFill>
              </a:rPr>
              <a:t>VG’(b)</a:t>
            </a:r>
            <a:r>
              <a:rPr lang="en-US" dirty="0">
                <a:solidFill>
                  <a:srgbClr val="009999"/>
                </a:solidFill>
              </a:rPr>
              <a:t>	|</a:t>
            </a:r>
            <a:r>
              <a:rPr lang="en-US" dirty="0" smtClean="0">
                <a:solidFill>
                  <a:srgbClr val="009999"/>
                </a:solidFill>
              </a:rPr>
              <a:t>VG’(b)|</a:t>
            </a:r>
            <a:r>
              <a:rPr lang="en-US" dirty="0">
                <a:solidFill>
                  <a:srgbClr val="009999"/>
                </a:solidFill>
              </a:rPr>
              <a:t>≤O(d</a:t>
            </a:r>
            <a:r>
              <a:rPr lang="en-US" dirty="0" smtClean="0">
                <a:solidFill>
                  <a:srgbClr val="009999"/>
                </a:solidFill>
              </a:rPr>
              <a:t>)</a:t>
            </a:r>
            <a:endParaRPr lang="en-US" baseline="30000" dirty="0">
              <a:solidFill>
                <a:srgbClr val="009999"/>
              </a:solidFill>
            </a:endParaRPr>
          </a:p>
          <a:p>
            <a:r>
              <a:rPr lang="en-US" dirty="0" smtClean="0"/>
              <a:t>If </a:t>
            </a:r>
            <a:r>
              <a:rPr lang="en-US" dirty="0" smtClean="0">
                <a:solidFill>
                  <a:srgbClr val="009999"/>
                </a:solidFill>
              </a:rPr>
              <a:t>a</a:t>
            </a:r>
            <a:r>
              <a:rPr lang="en-US" dirty="0" smtClean="0"/>
              <a:t> and </a:t>
            </a:r>
            <a:r>
              <a:rPr lang="en-US" dirty="0" smtClean="0">
                <a:solidFill>
                  <a:srgbClr val="009999"/>
                </a:solidFill>
              </a:rPr>
              <a:t>b</a:t>
            </a:r>
            <a:r>
              <a:rPr lang="en-US" dirty="0" smtClean="0"/>
              <a:t> are </a:t>
            </a:r>
            <a:r>
              <a:rPr lang="en-US" dirty="0" smtClean="0">
                <a:solidFill>
                  <a:schemeClr val="accent5">
                    <a:lumMod val="75000"/>
                  </a:schemeClr>
                </a:solidFill>
              </a:rPr>
              <a:t>orthogonal</a:t>
            </a:r>
            <a:r>
              <a:rPr lang="en-US" dirty="0" smtClean="0"/>
              <a:t>, then </a:t>
            </a:r>
            <a:r>
              <a:rPr lang="en-US" dirty="0" smtClean="0">
                <a:solidFill>
                  <a:srgbClr val="009999"/>
                </a:solidFill>
              </a:rPr>
              <a:t>VG’(b) </a:t>
            </a:r>
            <a:r>
              <a:rPr lang="en-US" dirty="0" smtClean="0">
                <a:solidFill>
                  <a:schemeClr val="accent5">
                    <a:lumMod val="75000"/>
                  </a:schemeClr>
                </a:solidFill>
              </a:rPr>
              <a:t>can</a:t>
            </a:r>
            <a:r>
              <a:rPr lang="en-US" dirty="0" smtClean="0"/>
              <a:t> be derived from </a:t>
            </a:r>
            <a:r>
              <a:rPr lang="en-US" dirty="0" smtClean="0">
                <a:solidFill>
                  <a:srgbClr val="009999"/>
                </a:solidFill>
              </a:rPr>
              <a:t>VG(a)</a:t>
            </a:r>
          </a:p>
          <a:p>
            <a:r>
              <a:rPr lang="en-US" dirty="0" smtClean="0"/>
              <a:t>If </a:t>
            </a:r>
            <a:r>
              <a:rPr lang="en-US" dirty="0" smtClean="0">
                <a:solidFill>
                  <a:srgbClr val="009999"/>
                </a:solidFill>
              </a:rPr>
              <a:t>a</a:t>
            </a:r>
            <a:r>
              <a:rPr lang="en-US" dirty="0" smtClean="0"/>
              <a:t> </a:t>
            </a:r>
            <a:r>
              <a:rPr lang="en-US" dirty="0"/>
              <a:t>and </a:t>
            </a:r>
            <a:r>
              <a:rPr lang="en-US" dirty="0" smtClean="0">
                <a:solidFill>
                  <a:srgbClr val="009999"/>
                </a:solidFill>
              </a:rPr>
              <a:t>b</a:t>
            </a:r>
            <a:r>
              <a:rPr lang="en-US" dirty="0" smtClean="0"/>
              <a:t> </a:t>
            </a:r>
            <a:r>
              <a:rPr lang="en-US" dirty="0"/>
              <a:t>are </a:t>
            </a:r>
            <a:r>
              <a:rPr lang="en-US" dirty="0" smtClean="0">
                <a:solidFill>
                  <a:schemeClr val="accent5">
                    <a:lumMod val="75000"/>
                  </a:schemeClr>
                </a:solidFill>
              </a:rPr>
              <a:t>NOT orthogonal</a:t>
            </a:r>
            <a:r>
              <a:rPr lang="en-US" dirty="0"/>
              <a:t>, </a:t>
            </a:r>
            <a:r>
              <a:rPr lang="en-US" dirty="0" smtClean="0"/>
              <a:t>then </a:t>
            </a:r>
            <a:r>
              <a:rPr lang="en-US" dirty="0">
                <a:solidFill>
                  <a:srgbClr val="009999"/>
                </a:solidFill>
              </a:rPr>
              <a:t>VG’(b) </a:t>
            </a:r>
            <a:r>
              <a:rPr lang="en-US" dirty="0" smtClean="0">
                <a:solidFill>
                  <a:schemeClr val="accent5">
                    <a:lumMod val="75000"/>
                  </a:schemeClr>
                </a:solidFill>
              </a:rPr>
              <a:t>can’t</a:t>
            </a:r>
            <a:r>
              <a:rPr lang="en-US" dirty="0" smtClean="0"/>
              <a:t> be </a:t>
            </a:r>
            <a:r>
              <a:rPr lang="en-US" dirty="0"/>
              <a:t>derived from </a:t>
            </a:r>
            <a:r>
              <a:rPr lang="en-US" dirty="0">
                <a:solidFill>
                  <a:srgbClr val="009999"/>
                </a:solidFill>
              </a:rPr>
              <a:t>VG(a)</a:t>
            </a:r>
          </a:p>
          <a:p>
            <a:endParaRPr lang="en-US" dirty="0"/>
          </a:p>
        </p:txBody>
      </p:sp>
      <p:sp>
        <p:nvSpPr>
          <p:cNvPr id="4" name="Slide Number Placeholder 3"/>
          <p:cNvSpPr>
            <a:spLocks noGrp="1"/>
          </p:cNvSpPr>
          <p:nvPr>
            <p:ph type="sldNum" sz="quarter" idx="12"/>
          </p:nvPr>
        </p:nvSpPr>
        <p:spPr/>
        <p:txBody>
          <a:bodyPr/>
          <a:lstStyle/>
          <a:p>
            <a:fld id="{FF94E411-20BF-4F7C-8D43-D8CECD5A1521}" type="slidenum">
              <a:rPr lang="en-US" smtClean="0"/>
              <a:t>17</a:t>
            </a:fld>
            <a:endParaRPr lang="en-US"/>
          </a:p>
        </p:txBody>
      </p:sp>
    </p:spTree>
    <p:extLst>
      <p:ext uri="{BB962C8B-B14F-4D97-AF65-F5344CB8AC3E}">
        <p14:creationId xmlns:p14="http://schemas.microsoft.com/office/powerpoint/2010/main" val="307523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Vector gadgets</a:t>
            </a:r>
            <a:endParaRPr lang="en-US" dirty="0"/>
          </a:p>
        </p:txBody>
      </p:sp>
      <p:sp>
        <p:nvSpPr>
          <p:cNvPr id="3" name="Content Placeholder 2"/>
          <p:cNvSpPr>
            <a:spLocks noGrp="1"/>
          </p:cNvSpPr>
          <p:nvPr>
            <p:ph idx="1"/>
          </p:nvPr>
        </p:nvSpPr>
        <p:spPr>
          <a:xfrm>
            <a:off x="838200" y="1825625"/>
            <a:ext cx="10515600" cy="513717"/>
          </a:xfrm>
        </p:spPr>
        <p:txBody>
          <a:bodyPr/>
          <a:lstStyle/>
          <a:p>
            <a:r>
              <a:rPr lang="en-US" dirty="0" smtClean="0"/>
              <a:t>Construction by an example</a:t>
            </a:r>
          </a:p>
        </p:txBody>
      </p:sp>
      <p:sp>
        <p:nvSpPr>
          <p:cNvPr id="4" name="Slide Number Placeholder 3"/>
          <p:cNvSpPr>
            <a:spLocks noGrp="1"/>
          </p:cNvSpPr>
          <p:nvPr>
            <p:ph type="sldNum" sz="quarter" idx="12"/>
          </p:nvPr>
        </p:nvSpPr>
        <p:spPr/>
        <p:txBody>
          <a:bodyPr/>
          <a:lstStyle/>
          <a:p>
            <a:fld id="{FF94E411-20BF-4F7C-8D43-D8CECD5A1521}" type="slidenum">
              <a:rPr lang="en-US" smtClean="0"/>
              <a:t>18</a:t>
            </a:fld>
            <a:endParaRPr lang="en-US"/>
          </a:p>
        </p:txBody>
      </p:sp>
      <p:sp>
        <p:nvSpPr>
          <p:cNvPr id="5" name="TextBox 4"/>
          <p:cNvSpPr txBox="1"/>
          <p:nvPr/>
        </p:nvSpPr>
        <p:spPr>
          <a:xfrm>
            <a:off x="6481823" y="256887"/>
            <a:ext cx="5364866" cy="1015663"/>
          </a:xfrm>
          <a:prstGeom prst="rect">
            <a:avLst/>
          </a:prstGeom>
          <a:noFill/>
          <a:ln>
            <a:solidFill>
              <a:schemeClr val="tx1"/>
            </a:solidFill>
          </a:ln>
        </p:spPr>
        <p:txBody>
          <a:bodyPr wrap="square" rtlCol="0">
            <a:spAutoFit/>
          </a:bodyPr>
          <a:lstStyle/>
          <a:p>
            <a:r>
              <a:rPr lang="en-US" sz="2000" dirty="0">
                <a:solidFill>
                  <a:srgbClr val="009999"/>
                </a:solidFill>
              </a:rPr>
              <a:t>a ∈ A </a:t>
            </a:r>
            <a:r>
              <a:rPr lang="en-US" sz="2000" dirty="0"/>
              <a:t>→ </a:t>
            </a:r>
            <a:r>
              <a:rPr lang="en-US" sz="2000" dirty="0" err="1"/>
              <a:t>regexp</a:t>
            </a:r>
            <a:r>
              <a:rPr lang="en-US" sz="2000" dirty="0"/>
              <a:t> </a:t>
            </a:r>
            <a:r>
              <a:rPr lang="en-US" sz="2000" dirty="0">
                <a:solidFill>
                  <a:srgbClr val="009999"/>
                </a:solidFill>
              </a:rPr>
              <a:t>VG(a</a:t>
            </a:r>
            <a:r>
              <a:rPr lang="en-US" sz="2000" dirty="0" smtClean="0">
                <a:solidFill>
                  <a:srgbClr val="009999"/>
                </a:solidFill>
              </a:rPr>
              <a:t>)</a:t>
            </a:r>
          </a:p>
          <a:p>
            <a:r>
              <a:rPr lang="en-US" sz="2000" dirty="0">
                <a:solidFill>
                  <a:srgbClr val="009999"/>
                </a:solidFill>
              </a:rPr>
              <a:t>b ∈ B </a:t>
            </a:r>
            <a:r>
              <a:rPr lang="en-US" sz="2000" dirty="0"/>
              <a:t>→</a:t>
            </a:r>
            <a:r>
              <a:rPr lang="en-US" sz="2000" dirty="0">
                <a:solidFill>
                  <a:srgbClr val="009999"/>
                </a:solidFill>
              </a:rPr>
              <a:t> </a:t>
            </a:r>
            <a:r>
              <a:rPr lang="en-US" sz="2000" dirty="0"/>
              <a:t>sequence</a:t>
            </a:r>
            <a:r>
              <a:rPr lang="en-US" sz="2000" dirty="0">
                <a:solidFill>
                  <a:srgbClr val="009999"/>
                </a:solidFill>
              </a:rPr>
              <a:t> VG’(b</a:t>
            </a:r>
            <a:r>
              <a:rPr lang="en-US" sz="2000" dirty="0" smtClean="0">
                <a:solidFill>
                  <a:srgbClr val="009999"/>
                </a:solidFill>
              </a:rPr>
              <a:t>)</a:t>
            </a:r>
          </a:p>
          <a:p>
            <a:r>
              <a:rPr lang="en-US" sz="2000" dirty="0" smtClean="0">
                <a:solidFill>
                  <a:srgbClr val="009999"/>
                </a:solidFill>
              </a:rPr>
              <a:t>a · b=0	   </a:t>
            </a:r>
            <a:r>
              <a:rPr lang="en-US" sz="2000" dirty="0" smtClean="0"/>
              <a:t> </a:t>
            </a:r>
            <a:r>
              <a:rPr lang="en-US" sz="2000" dirty="0" err="1" smtClean="0"/>
              <a:t>iff</a:t>
            </a:r>
            <a:r>
              <a:rPr lang="en-US" sz="2000" dirty="0" smtClean="0"/>
              <a:t>      </a:t>
            </a:r>
            <a:r>
              <a:rPr lang="en-US" sz="2000" dirty="0" smtClean="0">
                <a:solidFill>
                  <a:srgbClr val="009999"/>
                </a:solidFill>
              </a:rPr>
              <a:t>VG’(b) </a:t>
            </a:r>
            <a:r>
              <a:rPr lang="en-US" sz="2000" dirty="0" smtClean="0"/>
              <a:t>can be derived from </a:t>
            </a:r>
            <a:r>
              <a:rPr lang="en-US" sz="2000" dirty="0" smtClean="0">
                <a:solidFill>
                  <a:srgbClr val="009999"/>
                </a:solidFill>
              </a:rPr>
              <a:t>VG(a)</a:t>
            </a:r>
          </a:p>
        </p:txBody>
      </p:sp>
      <p:sp>
        <p:nvSpPr>
          <p:cNvPr id="6" name="TextBox 5"/>
          <p:cNvSpPr txBox="1"/>
          <p:nvPr/>
        </p:nvSpPr>
        <p:spPr>
          <a:xfrm>
            <a:off x="449669" y="3073580"/>
            <a:ext cx="1741631" cy="523220"/>
          </a:xfrm>
          <a:prstGeom prst="rect">
            <a:avLst/>
          </a:prstGeom>
          <a:noFill/>
        </p:spPr>
        <p:txBody>
          <a:bodyPr wrap="none" rtlCol="0">
            <a:spAutoFit/>
          </a:bodyPr>
          <a:lstStyle/>
          <a:p>
            <a:r>
              <a:rPr lang="en-US" sz="2800" dirty="0" smtClean="0">
                <a:solidFill>
                  <a:srgbClr val="009999"/>
                </a:solidFill>
              </a:rPr>
              <a:t>VG(10000)</a:t>
            </a:r>
            <a:endParaRPr lang="en-US" sz="2800" dirty="0">
              <a:solidFill>
                <a:srgbClr val="009999"/>
              </a:solidFill>
            </a:endParaRPr>
          </a:p>
        </p:txBody>
      </p:sp>
      <p:sp>
        <p:nvSpPr>
          <p:cNvPr id="7" name="TextBox 6"/>
          <p:cNvSpPr txBox="1"/>
          <p:nvPr/>
        </p:nvSpPr>
        <p:spPr>
          <a:xfrm>
            <a:off x="4045352" y="2413321"/>
            <a:ext cx="1449436" cy="523220"/>
          </a:xfrm>
          <a:prstGeom prst="rect">
            <a:avLst/>
          </a:prstGeom>
          <a:noFill/>
        </p:spPr>
        <p:txBody>
          <a:bodyPr wrap="none" rtlCol="0">
            <a:spAutoFit/>
          </a:bodyPr>
          <a:lstStyle/>
          <a:p>
            <a:r>
              <a:rPr lang="en-US" sz="2800" dirty="0" smtClean="0">
                <a:solidFill>
                  <a:srgbClr val="009999"/>
                </a:solidFill>
              </a:rPr>
              <a:t>a=10000</a:t>
            </a:r>
            <a:endParaRPr lang="en-US" sz="2800" dirty="0">
              <a:solidFill>
                <a:srgbClr val="009999"/>
              </a:solidFill>
            </a:endParaRPr>
          </a:p>
        </p:txBody>
      </p:sp>
      <p:sp>
        <p:nvSpPr>
          <p:cNvPr id="8" name="TextBox 7"/>
          <p:cNvSpPr txBox="1"/>
          <p:nvPr/>
        </p:nvSpPr>
        <p:spPr>
          <a:xfrm>
            <a:off x="2953473" y="3078866"/>
            <a:ext cx="792461" cy="523220"/>
          </a:xfrm>
          <a:prstGeom prst="rect">
            <a:avLst/>
          </a:prstGeom>
          <a:noFill/>
        </p:spPr>
        <p:txBody>
          <a:bodyPr wrap="none" rtlCol="0">
            <a:spAutoFit/>
          </a:bodyPr>
          <a:lstStyle/>
          <a:p>
            <a:r>
              <a:rPr lang="en-US" sz="2800" dirty="0" err="1" smtClean="0">
                <a:solidFill>
                  <a:schemeClr val="accent2">
                    <a:lumMod val="75000"/>
                  </a:schemeClr>
                </a:solidFill>
              </a:rPr>
              <a:t>yyy</a:t>
            </a:r>
            <a:r>
              <a:rPr lang="en-US" sz="2800" baseline="30000" dirty="0" smtClean="0">
                <a:solidFill>
                  <a:schemeClr val="accent2">
                    <a:lumMod val="75000"/>
                  </a:schemeClr>
                </a:solidFill>
              </a:rPr>
              <a:t>*</a:t>
            </a:r>
            <a:endParaRPr lang="en-US" sz="2800" baseline="30000" dirty="0">
              <a:solidFill>
                <a:schemeClr val="accent2">
                  <a:lumMod val="75000"/>
                </a:schemeClr>
              </a:solidFill>
            </a:endParaRPr>
          </a:p>
        </p:txBody>
      </p:sp>
      <p:sp>
        <p:nvSpPr>
          <p:cNvPr id="9" name="TextBox 8"/>
          <p:cNvSpPr txBox="1"/>
          <p:nvPr/>
        </p:nvSpPr>
        <p:spPr>
          <a:xfrm>
            <a:off x="2349940" y="3078866"/>
            <a:ext cx="364202" cy="523220"/>
          </a:xfrm>
          <a:prstGeom prst="rect">
            <a:avLst/>
          </a:prstGeom>
          <a:noFill/>
        </p:spPr>
        <p:txBody>
          <a:bodyPr wrap="none" rtlCol="0">
            <a:spAutoFit/>
          </a:bodyPr>
          <a:lstStyle/>
          <a:p>
            <a:r>
              <a:rPr lang="en-US" sz="2800" dirty="0" smtClean="0"/>
              <a:t>=</a:t>
            </a:r>
            <a:endParaRPr lang="en-US" sz="2800" dirty="0"/>
          </a:p>
        </p:txBody>
      </p:sp>
      <p:sp>
        <p:nvSpPr>
          <p:cNvPr id="10" name="TextBox 9"/>
          <p:cNvSpPr txBox="1"/>
          <p:nvPr/>
        </p:nvSpPr>
        <p:spPr>
          <a:xfrm>
            <a:off x="3817716" y="3078866"/>
            <a:ext cx="614271" cy="523220"/>
          </a:xfrm>
          <a:prstGeom prst="rect">
            <a:avLst/>
          </a:prstGeom>
          <a:noFill/>
        </p:spPr>
        <p:txBody>
          <a:bodyPr wrap="none" rtlCol="0">
            <a:spAutoFit/>
          </a:bodyPr>
          <a:lstStyle/>
          <a:p>
            <a:r>
              <a:rPr lang="en-US" sz="2800" dirty="0" smtClean="0">
                <a:solidFill>
                  <a:schemeClr val="accent2">
                    <a:lumMod val="75000"/>
                  </a:schemeClr>
                </a:solidFill>
              </a:rPr>
              <a:t>xx</a:t>
            </a:r>
            <a:r>
              <a:rPr lang="en-US" sz="2800" baseline="30000" dirty="0" smtClean="0">
                <a:solidFill>
                  <a:schemeClr val="accent2">
                    <a:lumMod val="75000"/>
                  </a:schemeClr>
                </a:solidFill>
              </a:rPr>
              <a:t>*</a:t>
            </a:r>
            <a:endParaRPr lang="en-US" sz="2800" baseline="30000" dirty="0">
              <a:solidFill>
                <a:schemeClr val="accent2">
                  <a:lumMod val="75000"/>
                </a:schemeClr>
              </a:solidFill>
            </a:endParaRPr>
          </a:p>
        </p:txBody>
      </p:sp>
      <p:sp>
        <p:nvSpPr>
          <p:cNvPr id="11" name="TextBox 10"/>
          <p:cNvSpPr txBox="1"/>
          <p:nvPr/>
        </p:nvSpPr>
        <p:spPr>
          <a:xfrm>
            <a:off x="4870161" y="3078866"/>
            <a:ext cx="628826" cy="523220"/>
          </a:xfrm>
          <a:prstGeom prst="rect">
            <a:avLst/>
          </a:prstGeom>
          <a:noFill/>
        </p:spPr>
        <p:txBody>
          <a:bodyPr wrap="none" rtlCol="0">
            <a:spAutoFit/>
          </a:bodyPr>
          <a:lstStyle/>
          <a:p>
            <a:r>
              <a:rPr lang="en-US" sz="2800" dirty="0" err="1" smtClean="0">
                <a:solidFill>
                  <a:schemeClr val="accent2">
                    <a:lumMod val="75000"/>
                  </a:schemeClr>
                </a:solidFill>
              </a:rPr>
              <a:t>yy</a:t>
            </a:r>
            <a:r>
              <a:rPr lang="en-US" sz="2800" baseline="30000" dirty="0" smtClean="0">
                <a:solidFill>
                  <a:schemeClr val="accent2">
                    <a:lumMod val="75000"/>
                  </a:schemeClr>
                </a:solidFill>
              </a:rPr>
              <a:t>*</a:t>
            </a:r>
            <a:endParaRPr lang="en-US" sz="2800" baseline="30000" dirty="0">
              <a:solidFill>
                <a:schemeClr val="accent2">
                  <a:lumMod val="75000"/>
                </a:schemeClr>
              </a:solidFill>
            </a:endParaRPr>
          </a:p>
        </p:txBody>
      </p:sp>
      <p:sp>
        <p:nvSpPr>
          <p:cNvPr id="12" name="TextBox 11"/>
          <p:cNvSpPr txBox="1"/>
          <p:nvPr/>
        </p:nvSpPr>
        <p:spPr>
          <a:xfrm>
            <a:off x="5846642" y="3078866"/>
            <a:ext cx="614271" cy="523220"/>
          </a:xfrm>
          <a:prstGeom prst="rect">
            <a:avLst/>
          </a:prstGeom>
          <a:noFill/>
        </p:spPr>
        <p:txBody>
          <a:bodyPr wrap="none" rtlCol="0">
            <a:spAutoFit/>
          </a:bodyPr>
          <a:lstStyle/>
          <a:p>
            <a:r>
              <a:rPr lang="en-US" sz="2800" dirty="0" smtClean="0">
                <a:solidFill>
                  <a:schemeClr val="accent2">
                    <a:lumMod val="75000"/>
                  </a:schemeClr>
                </a:solidFill>
              </a:rPr>
              <a:t>xx</a:t>
            </a:r>
            <a:r>
              <a:rPr lang="en-US" sz="2800" baseline="30000" dirty="0" smtClean="0">
                <a:solidFill>
                  <a:schemeClr val="accent2">
                    <a:lumMod val="75000"/>
                  </a:schemeClr>
                </a:solidFill>
              </a:rPr>
              <a:t>*</a:t>
            </a:r>
            <a:endParaRPr lang="en-US" sz="2800" baseline="30000" dirty="0">
              <a:solidFill>
                <a:schemeClr val="accent2">
                  <a:lumMod val="75000"/>
                </a:schemeClr>
              </a:solidFill>
            </a:endParaRPr>
          </a:p>
        </p:txBody>
      </p:sp>
      <p:sp>
        <p:nvSpPr>
          <p:cNvPr id="13" name="TextBox 12"/>
          <p:cNvSpPr txBox="1"/>
          <p:nvPr/>
        </p:nvSpPr>
        <p:spPr>
          <a:xfrm>
            <a:off x="6694264" y="3078866"/>
            <a:ext cx="628826" cy="523220"/>
          </a:xfrm>
          <a:prstGeom prst="rect">
            <a:avLst/>
          </a:prstGeom>
          <a:noFill/>
        </p:spPr>
        <p:txBody>
          <a:bodyPr wrap="none" rtlCol="0">
            <a:spAutoFit/>
          </a:bodyPr>
          <a:lstStyle/>
          <a:p>
            <a:r>
              <a:rPr lang="en-US" sz="2800" dirty="0" err="1" smtClean="0">
                <a:solidFill>
                  <a:schemeClr val="accent2">
                    <a:lumMod val="75000"/>
                  </a:schemeClr>
                </a:solidFill>
              </a:rPr>
              <a:t>yy</a:t>
            </a:r>
            <a:r>
              <a:rPr lang="en-US" sz="2800" baseline="30000" dirty="0" smtClean="0">
                <a:solidFill>
                  <a:schemeClr val="accent2">
                    <a:lumMod val="75000"/>
                  </a:schemeClr>
                </a:solidFill>
              </a:rPr>
              <a:t>*</a:t>
            </a:r>
            <a:endParaRPr lang="en-US" sz="2800" baseline="30000" dirty="0">
              <a:solidFill>
                <a:schemeClr val="accent2">
                  <a:lumMod val="75000"/>
                </a:schemeClr>
              </a:solidFill>
            </a:endParaRPr>
          </a:p>
        </p:txBody>
      </p:sp>
      <p:cxnSp>
        <p:nvCxnSpPr>
          <p:cNvPr id="15" name="Straight Arrow Connector 14"/>
          <p:cNvCxnSpPr>
            <a:endCxn id="8" idx="0"/>
          </p:cNvCxnSpPr>
          <p:nvPr/>
        </p:nvCxnSpPr>
        <p:spPr>
          <a:xfrm flipH="1">
            <a:off x="3349704" y="2882096"/>
            <a:ext cx="1204935" cy="19677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2"/>
            <a:endCxn id="10" idx="0"/>
          </p:cNvCxnSpPr>
          <p:nvPr/>
        </p:nvCxnSpPr>
        <p:spPr>
          <a:xfrm flipH="1">
            <a:off x="4124852" y="2936541"/>
            <a:ext cx="645218" cy="142325"/>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11" idx="0"/>
          </p:cNvCxnSpPr>
          <p:nvPr/>
        </p:nvCxnSpPr>
        <p:spPr>
          <a:xfrm>
            <a:off x="4984587" y="2936541"/>
            <a:ext cx="199987" cy="142325"/>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12" idx="0"/>
          </p:cNvCxnSpPr>
          <p:nvPr/>
        </p:nvCxnSpPr>
        <p:spPr>
          <a:xfrm>
            <a:off x="5135671" y="2882096"/>
            <a:ext cx="1018107" cy="19677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13" idx="0"/>
          </p:cNvCxnSpPr>
          <p:nvPr/>
        </p:nvCxnSpPr>
        <p:spPr>
          <a:xfrm>
            <a:off x="5317762" y="2837145"/>
            <a:ext cx="1690915" cy="241721"/>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2714142" y="3610976"/>
            <a:ext cx="2906308" cy="885444"/>
            <a:chOff x="10444668" y="2936073"/>
            <a:chExt cx="2906308" cy="885444"/>
          </a:xfrm>
        </p:grpSpPr>
        <p:sp>
          <p:nvSpPr>
            <p:cNvPr id="31" name="TextBox 30"/>
            <p:cNvSpPr txBox="1"/>
            <p:nvPr/>
          </p:nvSpPr>
          <p:spPr>
            <a:xfrm>
              <a:off x="10444668" y="3421407"/>
              <a:ext cx="2906308" cy="400110"/>
            </a:xfrm>
            <a:prstGeom prst="rect">
              <a:avLst/>
            </a:prstGeom>
            <a:noFill/>
          </p:spPr>
          <p:txBody>
            <a:bodyPr wrap="none" rtlCol="0">
              <a:spAutoFit/>
            </a:bodyPr>
            <a:lstStyle/>
            <a:p>
              <a:r>
                <a:rPr lang="en-US" sz="2000" dirty="0"/>
                <a:t>a</a:t>
              </a:r>
              <a:r>
                <a:rPr lang="en-US" sz="2000" dirty="0" smtClean="0"/>
                <a:t>lternate between </a:t>
              </a:r>
              <a:r>
                <a:rPr lang="en-US" sz="2000" dirty="0" smtClean="0">
                  <a:solidFill>
                    <a:srgbClr val="009999"/>
                  </a:solidFill>
                </a:rPr>
                <a:t>x</a:t>
              </a:r>
              <a:r>
                <a:rPr lang="en-US" sz="2000" dirty="0" smtClean="0">
                  <a:solidFill>
                    <a:srgbClr val="FF0000"/>
                  </a:solidFill>
                </a:rPr>
                <a:t> </a:t>
              </a:r>
              <a:r>
                <a:rPr lang="en-US" sz="2000" dirty="0" smtClean="0"/>
                <a:t>and</a:t>
              </a:r>
              <a:r>
                <a:rPr lang="en-US" sz="2000" dirty="0" smtClean="0">
                  <a:solidFill>
                    <a:srgbClr val="FF0000"/>
                  </a:solidFill>
                </a:rPr>
                <a:t> </a:t>
              </a:r>
              <a:r>
                <a:rPr lang="en-US" sz="2000" dirty="0" smtClean="0">
                  <a:solidFill>
                    <a:srgbClr val="009999"/>
                  </a:solidFill>
                </a:rPr>
                <a:t>y</a:t>
              </a:r>
              <a:endParaRPr lang="en-US" sz="2000" dirty="0">
                <a:solidFill>
                  <a:srgbClr val="009999"/>
                </a:solidFill>
              </a:endParaRPr>
            </a:p>
          </p:txBody>
        </p:sp>
        <p:cxnSp>
          <p:nvCxnSpPr>
            <p:cNvPr id="32" name="Straight Arrow Connector 31"/>
            <p:cNvCxnSpPr>
              <a:stCxn id="31" idx="0"/>
            </p:cNvCxnSpPr>
            <p:nvPr/>
          </p:nvCxnSpPr>
          <p:spPr>
            <a:xfrm flipH="1" flipV="1">
              <a:off x="10955291" y="2952997"/>
              <a:ext cx="942531" cy="46841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31" idx="0"/>
            </p:cNvCxnSpPr>
            <p:nvPr/>
          </p:nvCxnSpPr>
          <p:spPr>
            <a:xfrm flipV="1">
              <a:off x="11897822" y="2936073"/>
              <a:ext cx="12824" cy="48533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31" idx="0"/>
            </p:cNvCxnSpPr>
            <p:nvPr/>
          </p:nvCxnSpPr>
          <p:spPr>
            <a:xfrm flipV="1">
              <a:off x="11897822" y="2994913"/>
              <a:ext cx="955675" cy="42649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3" name="TextBox 22"/>
          <p:cNvSpPr txBox="1"/>
          <p:nvPr/>
        </p:nvSpPr>
        <p:spPr>
          <a:xfrm>
            <a:off x="404786" y="4658557"/>
            <a:ext cx="1831399" cy="523220"/>
          </a:xfrm>
          <a:prstGeom prst="rect">
            <a:avLst/>
          </a:prstGeom>
          <a:noFill/>
        </p:spPr>
        <p:txBody>
          <a:bodyPr wrap="none" rtlCol="0">
            <a:spAutoFit/>
          </a:bodyPr>
          <a:lstStyle/>
          <a:p>
            <a:r>
              <a:rPr lang="en-US" sz="2800" dirty="0">
                <a:solidFill>
                  <a:srgbClr val="009999"/>
                </a:solidFill>
              </a:rPr>
              <a:t>VG</a:t>
            </a:r>
            <a:r>
              <a:rPr lang="en-US" sz="2800" dirty="0" smtClean="0">
                <a:solidFill>
                  <a:srgbClr val="009999"/>
                </a:solidFill>
              </a:rPr>
              <a:t>’(01110)</a:t>
            </a:r>
            <a:endParaRPr lang="en-US" sz="2800" dirty="0">
              <a:solidFill>
                <a:srgbClr val="009999"/>
              </a:solidFill>
            </a:endParaRPr>
          </a:p>
        </p:txBody>
      </p:sp>
      <p:sp>
        <p:nvSpPr>
          <p:cNvPr id="25" name="TextBox 24"/>
          <p:cNvSpPr txBox="1"/>
          <p:nvPr/>
        </p:nvSpPr>
        <p:spPr>
          <a:xfrm>
            <a:off x="3964084" y="5256648"/>
            <a:ext cx="1467068" cy="523220"/>
          </a:xfrm>
          <a:prstGeom prst="rect">
            <a:avLst/>
          </a:prstGeom>
          <a:noFill/>
        </p:spPr>
        <p:txBody>
          <a:bodyPr wrap="none" rtlCol="0">
            <a:spAutoFit/>
          </a:bodyPr>
          <a:lstStyle/>
          <a:p>
            <a:r>
              <a:rPr lang="en-US" sz="2800" dirty="0" smtClean="0">
                <a:solidFill>
                  <a:srgbClr val="009999"/>
                </a:solidFill>
              </a:rPr>
              <a:t>b=01110</a:t>
            </a:r>
            <a:endParaRPr lang="en-US" sz="2800" dirty="0">
              <a:solidFill>
                <a:srgbClr val="009999"/>
              </a:solidFill>
            </a:endParaRPr>
          </a:p>
        </p:txBody>
      </p:sp>
      <p:sp>
        <p:nvSpPr>
          <p:cNvPr id="26" name="TextBox 25"/>
          <p:cNvSpPr txBox="1"/>
          <p:nvPr/>
        </p:nvSpPr>
        <p:spPr>
          <a:xfrm>
            <a:off x="3108847" y="4690531"/>
            <a:ext cx="510204" cy="523220"/>
          </a:xfrm>
          <a:prstGeom prst="rect">
            <a:avLst/>
          </a:prstGeom>
          <a:noFill/>
        </p:spPr>
        <p:txBody>
          <a:bodyPr wrap="none" rtlCol="0">
            <a:spAutoFit/>
          </a:bodyPr>
          <a:lstStyle/>
          <a:p>
            <a:r>
              <a:rPr lang="en-US" sz="2800" dirty="0" err="1" smtClean="0">
                <a:solidFill>
                  <a:schemeClr val="accent2">
                    <a:lumMod val="75000"/>
                  </a:schemeClr>
                </a:solidFill>
              </a:rPr>
              <a:t>yy</a:t>
            </a:r>
            <a:endParaRPr lang="en-US" sz="2800" dirty="0">
              <a:solidFill>
                <a:schemeClr val="accent2">
                  <a:lumMod val="75000"/>
                </a:schemeClr>
              </a:solidFill>
            </a:endParaRPr>
          </a:p>
        </p:txBody>
      </p:sp>
      <p:sp>
        <p:nvSpPr>
          <p:cNvPr id="28" name="TextBox 27"/>
          <p:cNvSpPr txBox="1"/>
          <p:nvPr/>
        </p:nvSpPr>
        <p:spPr>
          <a:xfrm>
            <a:off x="2491469" y="4658557"/>
            <a:ext cx="364202" cy="523220"/>
          </a:xfrm>
          <a:prstGeom prst="rect">
            <a:avLst/>
          </a:prstGeom>
          <a:noFill/>
        </p:spPr>
        <p:txBody>
          <a:bodyPr wrap="none" rtlCol="0">
            <a:spAutoFit/>
          </a:bodyPr>
          <a:lstStyle/>
          <a:p>
            <a:r>
              <a:rPr lang="en-US" sz="2800" dirty="0" smtClean="0"/>
              <a:t>=</a:t>
            </a:r>
            <a:endParaRPr lang="en-US" sz="2800" dirty="0"/>
          </a:p>
        </p:txBody>
      </p:sp>
      <p:sp>
        <p:nvSpPr>
          <p:cNvPr id="29" name="TextBox 28"/>
          <p:cNvSpPr txBox="1"/>
          <p:nvPr/>
        </p:nvSpPr>
        <p:spPr>
          <a:xfrm>
            <a:off x="3959245" y="4658557"/>
            <a:ext cx="340158" cy="523220"/>
          </a:xfrm>
          <a:prstGeom prst="rect">
            <a:avLst/>
          </a:prstGeom>
          <a:noFill/>
        </p:spPr>
        <p:txBody>
          <a:bodyPr wrap="none" rtlCol="0">
            <a:spAutoFit/>
          </a:bodyPr>
          <a:lstStyle/>
          <a:p>
            <a:r>
              <a:rPr lang="en-US" sz="2800" dirty="0" smtClean="0">
                <a:solidFill>
                  <a:schemeClr val="accent2">
                    <a:lumMod val="75000"/>
                  </a:schemeClr>
                </a:solidFill>
              </a:rPr>
              <a:t>x</a:t>
            </a:r>
            <a:endParaRPr lang="en-US" sz="2800" dirty="0">
              <a:solidFill>
                <a:schemeClr val="accent2">
                  <a:lumMod val="75000"/>
                </a:schemeClr>
              </a:solidFill>
            </a:endParaRPr>
          </a:p>
        </p:txBody>
      </p:sp>
      <p:sp>
        <p:nvSpPr>
          <p:cNvPr id="30" name="TextBox 29"/>
          <p:cNvSpPr txBox="1"/>
          <p:nvPr/>
        </p:nvSpPr>
        <p:spPr>
          <a:xfrm>
            <a:off x="5055735" y="4639328"/>
            <a:ext cx="346570" cy="523220"/>
          </a:xfrm>
          <a:prstGeom prst="rect">
            <a:avLst/>
          </a:prstGeom>
          <a:noFill/>
        </p:spPr>
        <p:txBody>
          <a:bodyPr wrap="none" rtlCol="0">
            <a:spAutoFit/>
          </a:bodyPr>
          <a:lstStyle/>
          <a:p>
            <a:r>
              <a:rPr lang="en-US" sz="2800" dirty="0" smtClean="0">
                <a:solidFill>
                  <a:schemeClr val="accent2">
                    <a:lumMod val="75000"/>
                  </a:schemeClr>
                </a:solidFill>
              </a:rPr>
              <a:t>y</a:t>
            </a:r>
            <a:endParaRPr lang="en-US" sz="2800" dirty="0">
              <a:solidFill>
                <a:schemeClr val="accent2">
                  <a:lumMod val="75000"/>
                </a:schemeClr>
              </a:solidFill>
            </a:endParaRPr>
          </a:p>
        </p:txBody>
      </p:sp>
      <p:sp>
        <p:nvSpPr>
          <p:cNvPr id="33" name="TextBox 32"/>
          <p:cNvSpPr txBox="1"/>
          <p:nvPr/>
        </p:nvSpPr>
        <p:spPr>
          <a:xfrm>
            <a:off x="5992964" y="4669673"/>
            <a:ext cx="340158" cy="523220"/>
          </a:xfrm>
          <a:prstGeom prst="rect">
            <a:avLst/>
          </a:prstGeom>
          <a:noFill/>
        </p:spPr>
        <p:txBody>
          <a:bodyPr wrap="none" rtlCol="0">
            <a:spAutoFit/>
          </a:bodyPr>
          <a:lstStyle/>
          <a:p>
            <a:r>
              <a:rPr lang="en-US" sz="2800" dirty="0" smtClean="0">
                <a:solidFill>
                  <a:schemeClr val="accent2">
                    <a:lumMod val="75000"/>
                  </a:schemeClr>
                </a:solidFill>
              </a:rPr>
              <a:t>x</a:t>
            </a:r>
            <a:endParaRPr lang="en-US" sz="2800" dirty="0">
              <a:solidFill>
                <a:schemeClr val="accent2">
                  <a:lumMod val="75000"/>
                </a:schemeClr>
              </a:solidFill>
            </a:endParaRPr>
          </a:p>
        </p:txBody>
      </p:sp>
      <p:sp>
        <p:nvSpPr>
          <p:cNvPr id="34" name="TextBox 33"/>
          <p:cNvSpPr txBox="1"/>
          <p:nvPr/>
        </p:nvSpPr>
        <p:spPr>
          <a:xfrm>
            <a:off x="6783266" y="4658557"/>
            <a:ext cx="510204" cy="523220"/>
          </a:xfrm>
          <a:prstGeom prst="rect">
            <a:avLst/>
          </a:prstGeom>
          <a:noFill/>
        </p:spPr>
        <p:txBody>
          <a:bodyPr wrap="none" rtlCol="0">
            <a:spAutoFit/>
          </a:bodyPr>
          <a:lstStyle/>
          <a:p>
            <a:r>
              <a:rPr lang="en-US" sz="2800" dirty="0" err="1" smtClean="0">
                <a:solidFill>
                  <a:schemeClr val="accent2">
                    <a:lumMod val="75000"/>
                  </a:schemeClr>
                </a:solidFill>
              </a:rPr>
              <a:t>yy</a:t>
            </a:r>
            <a:endParaRPr lang="en-US" sz="2800" dirty="0">
              <a:solidFill>
                <a:schemeClr val="accent2">
                  <a:lumMod val="75000"/>
                </a:schemeClr>
              </a:solidFill>
            </a:endParaRPr>
          </a:p>
        </p:txBody>
      </p:sp>
      <p:cxnSp>
        <p:nvCxnSpPr>
          <p:cNvPr id="36" name="Straight Arrow Connector 35"/>
          <p:cNvCxnSpPr>
            <a:endCxn id="26" idx="2"/>
          </p:cNvCxnSpPr>
          <p:nvPr/>
        </p:nvCxnSpPr>
        <p:spPr>
          <a:xfrm flipH="1" flipV="1">
            <a:off x="3363949" y="5213751"/>
            <a:ext cx="1137443" cy="142578"/>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25" idx="0"/>
            <a:endCxn id="29" idx="2"/>
          </p:cNvCxnSpPr>
          <p:nvPr/>
        </p:nvCxnSpPr>
        <p:spPr>
          <a:xfrm flipH="1" flipV="1">
            <a:off x="4129324" y="5181777"/>
            <a:ext cx="568294" cy="74871"/>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endCxn id="30" idx="2"/>
          </p:cNvCxnSpPr>
          <p:nvPr/>
        </p:nvCxnSpPr>
        <p:spPr>
          <a:xfrm flipV="1">
            <a:off x="4885656" y="5162548"/>
            <a:ext cx="343364" cy="122978"/>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endCxn id="33" idx="2"/>
          </p:cNvCxnSpPr>
          <p:nvPr/>
        </p:nvCxnSpPr>
        <p:spPr>
          <a:xfrm flipV="1">
            <a:off x="5086149" y="5192893"/>
            <a:ext cx="1076894" cy="153553"/>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endCxn id="34" idx="2"/>
          </p:cNvCxnSpPr>
          <p:nvPr/>
        </p:nvCxnSpPr>
        <p:spPr>
          <a:xfrm flipV="1">
            <a:off x="5229020" y="5181777"/>
            <a:ext cx="1809348" cy="217196"/>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38275" y="3930266"/>
            <a:ext cx="2564420" cy="400110"/>
          </a:xfrm>
          <a:prstGeom prst="rect">
            <a:avLst/>
          </a:prstGeom>
          <a:noFill/>
        </p:spPr>
        <p:txBody>
          <a:bodyPr wrap="none" rtlCol="0">
            <a:spAutoFit/>
          </a:bodyPr>
          <a:lstStyle/>
          <a:p>
            <a:r>
              <a:rPr lang="en-US" sz="2000" dirty="0" smtClean="0">
                <a:solidFill>
                  <a:srgbClr val="00B050"/>
                </a:solidFill>
              </a:rPr>
              <a:t>Vectors are orthogonal</a:t>
            </a:r>
            <a:endParaRPr lang="en-US" sz="2000" dirty="0">
              <a:solidFill>
                <a:srgbClr val="00B050"/>
              </a:solidFill>
            </a:endParaRPr>
          </a:p>
        </p:txBody>
      </p:sp>
      <p:cxnSp>
        <p:nvCxnSpPr>
          <p:cNvPr id="57" name="Straight Arrow Connector 56"/>
          <p:cNvCxnSpPr>
            <a:stCxn id="56" idx="0"/>
            <a:endCxn id="6" idx="2"/>
          </p:cNvCxnSpPr>
          <p:nvPr/>
        </p:nvCxnSpPr>
        <p:spPr>
          <a:xfrm flipV="1">
            <a:off x="1320485" y="3596800"/>
            <a:ext cx="0" cy="333466"/>
          </a:xfrm>
          <a:prstGeom prst="straightConnector1">
            <a:avLst/>
          </a:prstGeom>
          <a:ln w="222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56" idx="2"/>
            <a:endCxn id="23" idx="0"/>
          </p:cNvCxnSpPr>
          <p:nvPr/>
        </p:nvCxnSpPr>
        <p:spPr>
          <a:xfrm>
            <a:off x="1320485" y="4330376"/>
            <a:ext cx="1" cy="328181"/>
          </a:xfrm>
          <a:prstGeom prst="straightConnector1">
            <a:avLst/>
          </a:prstGeom>
          <a:ln w="2222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137543" y="3524239"/>
            <a:ext cx="417102" cy="369332"/>
          </a:xfrm>
          <a:prstGeom prst="rect">
            <a:avLst/>
          </a:prstGeom>
          <a:noFill/>
        </p:spPr>
        <p:txBody>
          <a:bodyPr wrap="none" rtlCol="0">
            <a:spAutoFit/>
          </a:bodyPr>
          <a:lstStyle/>
          <a:p>
            <a:r>
              <a:rPr lang="en-US" dirty="0" smtClean="0">
                <a:solidFill>
                  <a:srgbClr val="00B050"/>
                </a:solidFill>
              </a:rPr>
              <a:t>≥2</a:t>
            </a:r>
            <a:endParaRPr lang="en-US" dirty="0">
              <a:solidFill>
                <a:srgbClr val="00B050"/>
              </a:solidFill>
            </a:endParaRPr>
          </a:p>
        </p:txBody>
      </p:sp>
      <p:sp>
        <p:nvSpPr>
          <p:cNvPr id="46" name="TextBox 45"/>
          <p:cNvSpPr txBox="1"/>
          <p:nvPr/>
        </p:nvSpPr>
        <p:spPr>
          <a:xfrm>
            <a:off x="3195944" y="4520790"/>
            <a:ext cx="301686" cy="369332"/>
          </a:xfrm>
          <a:prstGeom prst="rect">
            <a:avLst/>
          </a:prstGeom>
          <a:noFill/>
        </p:spPr>
        <p:txBody>
          <a:bodyPr wrap="none" rtlCol="0">
            <a:spAutoFit/>
          </a:bodyPr>
          <a:lstStyle/>
          <a:p>
            <a:r>
              <a:rPr lang="en-US" dirty="0" smtClean="0">
                <a:solidFill>
                  <a:srgbClr val="00B050"/>
                </a:solidFill>
              </a:rPr>
              <a:t>2</a:t>
            </a:r>
            <a:endParaRPr lang="en-US" dirty="0">
              <a:solidFill>
                <a:srgbClr val="00B050"/>
              </a:solidFill>
            </a:endParaRPr>
          </a:p>
        </p:txBody>
      </p:sp>
      <p:sp>
        <p:nvSpPr>
          <p:cNvPr id="47" name="TextBox 46"/>
          <p:cNvSpPr txBox="1"/>
          <p:nvPr/>
        </p:nvSpPr>
        <p:spPr>
          <a:xfrm>
            <a:off x="3923907" y="3524239"/>
            <a:ext cx="417102" cy="369332"/>
          </a:xfrm>
          <a:prstGeom prst="rect">
            <a:avLst/>
          </a:prstGeom>
          <a:noFill/>
        </p:spPr>
        <p:txBody>
          <a:bodyPr wrap="none" rtlCol="0">
            <a:spAutoFit/>
          </a:bodyPr>
          <a:lstStyle/>
          <a:p>
            <a:r>
              <a:rPr lang="en-US" dirty="0" smtClean="0">
                <a:solidFill>
                  <a:srgbClr val="00B050"/>
                </a:solidFill>
              </a:rPr>
              <a:t>≥1</a:t>
            </a:r>
            <a:endParaRPr lang="en-US" dirty="0">
              <a:solidFill>
                <a:srgbClr val="00B050"/>
              </a:solidFill>
            </a:endParaRPr>
          </a:p>
        </p:txBody>
      </p:sp>
      <p:sp>
        <p:nvSpPr>
          <p:cNvPr id="48" name="TextBox 47"/>
          <p:cNvSpPr txBox="1"/>
          <p:nvPr/>
        </p:nvSpPr>
        <p:spPr>
          <a:xfrm>
            <a:off x="3982308" y="4520790"/>
            <a:ext cx="301686" cy="369332"/>
          </a:xfrm>
          <a:prstGeom prst="rect">
            <a:avLst/>
          </a:prstGeom>
          <a:noFill/>
        </p:spPr>
        <p:txBody>
          <a:bodyPr wrap="none" rtlCol="0">
            <a:spAutoFit/>
          </a:bodyPr>
          <a:lstStyle/>
          <a:p>
            <a:r>
              <a:rPr lang="en-US" dirty="0" smtClean="0">
                <a:solidFill>
                  <a:srgbClr val="00B050"/>
                </a:solidFill>
              </a:rPr>
              <a:t>1</a:t>
            </a:r>
            <a:endParaRPr lang="en-US" dirty="0">
              <a:solidFill>
                <a:srgbClr val="00B050"/>
              </a:solidFill>
            </a:endParaRPr>
          </a:p>
        </p:txBody>
      </p:sp>
      <p:sp>
        <p:nvSpPr>
          <p:cNvPr id="49" name="TextBox 48"/>
          <p:cNvSpPr txBox="1"/>
          <p:nvPr/>
        </p:nvSpPr>
        <p:spPr>
          <a:xfrm>
            <a:off x="4979396" y="3505095"/>
            <a:ext cx="417102" cy="369332"/>
          </a:xfrm>
          <a:prstGeom prst="rect">
            <a:avLst/>
          </a:prstGeom>
          <a:noFill/>
        </p:spPr>
        <p:txBody>
          <a:bodyPr wrap="none" rtlCol="0">
            <a:spAutoFit/>
          </a:bodyPr>
          <a:lstStyle/>
          <a:p>
            <a:r>
              <a:rPr lang="en-US" dirty="0" smtClean="0">
                <a:solidFill>
                  <a:srgbClr val="00B050"/>
                </a:solidFill>
              </a:rPr>
              <a:t>≥1</a:t>
            </a:r>
            <a:endParaRPr lang="en-US" dirty="0">
              <a:solidFill>
                <a:srgbClr val="00B050"/>
              </a:solidFill>
            </a:endParaRPr>
          </a:p>
        </p:txBody>
      </p:sp>
      <p:sp>
        <p:nvSpPr>
          <p:cNvPr id="50" name="TextBox 49"/>
          <p:cNvSpPr txBox="1"/>
          <p:nvPr/>
        </p:nvSpPr>
        <p:spPr>
          <a:xfrm>
            <a:off x="5037797" y="4501646"/>
            <a:ext cx="301686" cy="369332"/>
          </a:xfrm>
          <a:prstGeom prst="rect">
            <a:avLst/>
          </a:prstGeom>
          <a:noFill/>
        </p:spPr>
        <p:txBody>
          <a:bodyPr wrap="none" rtlCol="0">
            <a:spAutoFit/>
          </a:bodyPr>
          <a:lstStyle/>
          <a:p>
            <a:r>
              <a:rPr lang="en-US" dirty="0" smtClean="0">
                <a:solidFill>
                  <a:srgbClr val="00B050"/>
                </a:solidFill>
              </a:rPr>
              <a:t>1</a:t>
            </a:r>
            <a:endParaRPr lang="en-US" dirty="0">
              <a:solidFill>
                <a:srgbClr val="00B050"/>
              </a:solidFill>
            </a:endParaRPr>
          </a:p>
        </p:txBody>
      </p:sp>
      <p:sp>
        <p:nvSpPr>
          <p:cNvPr id="51" name="TextBox 50"/>
          <p:cNvSpPr txBox="1"/>
          <p:nvPr/>
        </p:nvSpPr>
        <p:spPr>
          <a:xfrm>
            <a:off x="5939155" y="3480238"/>
            <a:ext cx="417102" cy="369332"/>
          </a:xfrm>
          <a:prstGeom prst="rect">
            <a:avLst/>
          </a:prstGeom>
          <a:noFill/>
        </p:spPr>
        <p:txBody>
          <a:bodyPr wrap="none" rtlCol="0">
            <a:spAutoFit/>
          </a:bodyPr>
          <a:lstStyle/>
          <a:p>
            <a:r>
              <a:rPr lang="en-US" dirty="0" smtClean="0">
                <a:solidFill>
                  <a:srgbClr val="00B050"/>
                </a:solidFill>
              </a:rPr>
              <a:t>≥1</a:t>
            </a:r>
            <a:endParaRPr lang="en-US" dirty="0">
              <a:solidFill>
                <a:srgbClr val="00B050"/>
              </a:solidFill>
            </a:endParaRPr>
          </a:p>
        </p:txBody>
      </p:sp>
      <p:sp>
        <p:nvSpPr>
          <p:cNvPr id="52" name="TextBox 51"/>
          <p:cNvSpPr txBox="1"/>
          <p:nvPr/>
        </p:nvSpPr>
        <p:spPr>
          <a:xfrm>
            <a:off x="5997556" y="4476789"/>
            <a:ext cx="301686" cy="369332"/>
          </a:xfrm>
          <a:prstGeom prst="rect">
            <a:avLst/>
          </a:prstGeom>
          <a:noFill/>
        </p:spPr>
        <p:txBody>
          <a:bodyPr wrap="none" rtlCol="0">
            <a:spAutoFit/>
          </a:bodyPr>
          <a:lstStyle/>
          <a:p>
            <a:r>
              <a:rPr lang="en-US" dirty="0" smtClean="0">
                <a:solidFill>
                  <a:srgbClr val="00B050"/>
                </a:solidFill>
              </a:rPr>
              <a:t>1</a:t>
            </a:r>
            <a:endParaRPr lang="en-US" dirty="0">
              <a:solidFill>
                <a:srgbClr val="00B050"/>
              </a:solidFill>
            </a:endParaRPr>
          </a:p>
        </p:txBody>
      </p:sp>
      <p:sp>
        <p:nvSpPr>
          <p:cNvPr id="53" name="TextBox 52"/>
          <p:cNvSpPr txBox="1"/>
          <p:nvPr/>
        </p:nvSpPr>
        <p:spPr>
          <a:xfrm>
            <a:off x="6782644" y="3505095"/>
            <a:ext cx="417102" cy="369332"/>
          </a:xfrm>
          <a:prstGeom prst="rect">
            <a:avLst/>
          </a:prstGeom>
          <a:noFill/>
        </p:spPr>
        <p:txBody>
          <a:bodyPr wrap="none" rtlCol="0">
            <a:spAutoFit/>
          </a:bodyPr>
          <a:lstStyle/>
          <a:p>
            <a:r>
              <a:rPr lang="en-US" dirty="0" smtClean="0">
                <a:solidFill>
                  <a:srgbClr val="00B050"/>
                </a:solidFill>
              </a:rPr>
              <a:t>≥1</a:t>
            </a:r>
            <a:endParaRPr lang="en-US" dirty="0">
              <a:solidFill>
                <a:srgbClr val="00B050"/>
              </a:solidFill>
            </a:endParaRPr>
          </a:p>
        </p:txBody>
      </p:sp>
      <p:sp>
        <p:nvSpPr>
          <p:cNvPr id="54" name="TextBox 53"/>
          <p:cNvSpPr txBox="1"/>
          <p:nvPr/>
        </p:nvSpPr>
        <p:spPr>
          <a:xfrm>
            <a:off x="6841045" y="4501646"/>
            <a:ext cx="301686" cy="369332"/>
          </a:xfrm>
          <a:prstGeom prst="rect">
            <a:avLst/>
          </a:prstGeom>
          <a:noFill/>
        </p:spPr>
        <p:txBody>
          <a:bodyPr wrap="none" rtlCol="0">
            <a:spAutoFit/>
          </a:bodyPr>
          <a:lstStyle/>
          <a:p>
            <a:r>
              <a:rPr lang="en-US" dirty="0">
                <a:solidFill>
                  <a:srgbClr val="00B050"/>
                </a:solidFill>
              </a:rPr>
              <a:t>2</a:t>
            </a:r>
          </a:p>
        </p:txBody>
      </p:sp>
      <p:cxnSp>
        <p:nvCxnSpPr>
          <p:cNvPr id="55" name="Straight Arrow Connector 54"/>
          <p:cNvCxnSpPr>
            <a:stCxn id="14" idx="2"/>
            <a:endCxn id="46" idx="0"/>
          </p:cNvCxnSpPr>
          <p:nvPr/>
        </p:nvCxnSpPr>
        <p:spPr>
          <a:xfrm>
            <a:off x="3346094" y="3893571"/>
            <a:ext cx="693" cy="627219"/>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47" idx="2"/>
            <a:endCxn id="48" idx="0"/>
          </p:cNvCxnSpPr>
          <p:nvPr/>
        </p:nvCxnSpPr>
        <p:spPr>
          <a:xfrm>
            <a:off x="4132458" y="3893571"/>
            <a:ext cx="693" cy="627219"/>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49" idx="2"/>
            <a:endCxn id="50" idx="0"/>
          </p:cNvCxnSpPr>
          <p:nvPr/>
        </p:nvCxnSpPr>
        <p:spPr>
          <a:xfrm>
            <a:off x="5187947" y="3874427"/>
            <a:ext cx="693" cy="627219"/>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51" idx="2"/>
            <a:endCxn id="52" idx="0"/>
          </p:cNvCxnSpPr>
          <p:nvPr/>
        </p:nvCxnSpPr>
        <p:spPr>
          <a:xfrm>
            <a:off x="6147706" y="3849570"/>
            <a:ext cx="693" cy="627219"/>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53" idx="2"/>
            <a:endCxn id="54" idx="0"/>
          </p:cNvCxnSpPr>
          <p:nvPr/>
        </p:nvCxnSpPr>
        <p:spPr>
          <a:xfrm>
            <a:off x="6991195" y="3874427"/>
            <a:ext cx="693" cy="627219"/>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429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1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6"/>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7"/>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39"/>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3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3"/>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40"/>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41"/>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34"/>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56"/>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61"/>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57"/>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4"/>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4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55"/>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47"/>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48"/>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58"/>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49"/>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50"/>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51"/>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52"/>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53"/>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54"/>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59"/>
                                        </p:tgtEl>
                                        <p:attrNameLst>
                                          <p:attrName>style.visibility</p:attrName>
                                        </p:attrNameLst>
                                      </p:cBhvr>
                                      <p:to>
                                        <p:strVal val="visible"/>
                                      </p:to>
                                    </p:set>
                                  </p:childTnLst>
                                </p:cTn>
                              </p:par>
                              <p:par>
                                <p:cTn id="143" presetID="1" presetClass="entr" presetSubtype="0" fill="hold" nodeType="withEffect">
                                  <p:stCondLst>
                                    <p:cond delay="0"/>
                                  </p:stCondLst>
                                  <p:childTnLst>
                                    <p:set>
                                      <p:cBhvr>
                                        <p:cTn id="144" dur="1" fill="hold">
                                          <p:stCondLst>
                                            <p:cond delay="0"/>
                                          </p:stCondLst>
                                        </p:cTn>
                                        <p:tgtEl>
                                          <p:spTgt spid="60"/>
                                        </p:tgtEl>
                                        <p:attrNameLst>
                                          <p:attrName>style.visibility</p:attrName>
                                        </p:attrNameLst>
                                      </p:cBhvr>
                                      <p:to>
                                        <p:strVal val="visible"/>
                                      </p:to>
                                    </p:set>
                                  </p:childTnLst>
                                </p:cTn>
                              </p:par>
                              <p:par>
                                <p:cTn id="145" presetID="1" presetClass="entr" presetSubtype="0" fill="hold" nodeType="withEffect">
                                  <p:stCondLst>
                                    <p:cond delay="0"/>
                                  </p:stCondLst>
                                  <p:childTnLst>
                                    <p:set>
                                      <p:cBhvr>
                                        <p:cTn id="146"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P spid="10" grpId="0"/>
      <p:bldP spid="11" grpId="0"/>
      <p:bldP spid="12" grpId="0"/>
      <p:bldP spid="13" grpId="0"/>
      <p:bldP spid="23" grpId="0"/>
      <p:bldP spid="25" grpId="0"/>
      <p:bldP spid="26" grpId="0"/>
      <p:bldP spid="28" grpId="0"/>
      <p:bldP spid="29" grpId="0"/>
      <p:bldP spid="30" grpId="0"/>
      <p:bldP spid="33" grpId="0"/>
      <p:bldP spid="34" grpId="0"/>
      <p:bldP spid="56" grpId="0"/>
      <p:bldP spid="14" grpId="0"/>
      <p:bldP spid="46" grpId="0"/>
      <p:bldP spid="47" grpId="0"/>
      <p:bldP spid="48" grpId="0"/>
      <p:bldP spid="49" grpId="0"/>
      <p:bldP spid="50" grpId="0"/>
      <p:bldP spid="51" grpId="0"/>
      <p:bldP spid="52" grpId="0"/>
      <p:bldP spid="53" grpId="0"/>
      <p:bldP spid="5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Vector gadgets</a:t>
            </a:r>
            <a:endParaRPr lang="en-US" dirty="0"/>
          </a:p>
        </p:txBody>
      </p:sp>
      <p:sp>
        <p:nvSpPr>
          <p:cNvPr id="3" name="Content Placeholder 2"/>
          <p:cNvSpPr>
            <a:spLocks noGrp="1"/>
          </p:cNvSpPr>
          <p:nvPr>
            <p:ph idx="1"/>
          </p:nvPr>
        </p:nvSpPr>
        <p:spPr>
          <a:xfrm>
            <a:off x="838200" y="1825625"/>
            <a:ext cx="10515600" cy="513717"/>
          </a:xfrm>
        </p:spPr>
        <p:txBody>
          <a:bodyPr/>
          <a:lstStyle/>
          <a:p>
            <a:r>
              <a:rPr lang="en-US" dirty="0" smtClean="0"/>
              <a:t>Construction </a:t>
            </a:r>
            <a:r>
              <a:rPr lang="en-US" smtClean="0"/>
              <a:t>by an </a:t>
            </a:r>
            <a:r>
              <a:rPr lang="en-US" dirty="0" smtClean="0"/>
              <a:t>example</a:t>
            </a:r>
          </a:p>
        </p:txBody>
      </p:sp>
      <p:sp>
        <p:nvSpPr>
          <p:cNvPr id="4" name="Slide Number Placeholder 3"/>
          <p:cNvSpPr>
            <a:spLocks noGrp="1"/>
          </p:cNvSpPr>
          <p:nvPr>
            <p:ph type="sldNum" sz="quarter" idx="12"/>
          </p:nvPr>
        </p:nvSpPr>
        <p:spPr/>
        <p:txBody>
          <a:bodyPr/>
          <a:lstStyle/>
          <a:p>
            <a:fld id="{FF94E411-20BF-4F7C-8D43-D8CECD5A1521}" type="slidenum">
              <a:rPr lang="en-US" smtClean="0"/>
              <a:t>19</a:t>
            </a:fld>
            <a:endParaRPr lang="en-US"/>
          </a:p>
        </p:txBody>
      </p:sp>
      <p:sp>
        <p:nvSpPr>
          <p:cNvPr id="5" name="TextBox 4"/>
          <p:cNvSpPr txBox="1"/>
          <p:nvPr/>
        </p:nvSpPr>
        <p:spPr>
          <a:xfrm>
            <a:off x="6481823" y="256887"/>
            <a:ext cx="5364866" cy="1015663"/>
          </a:xfrm>
          <a:prstGeom prst="rect">
            <a:avLst/>
          </a:prstGeom>
          <a:noFill/>
          <a:ln>
            <a:solidFill>
              <a:schemeClr val="tx1"/>
            </a:solidFill>
          </a:ln>
        </p:spPr>
        <p:txBody>
          <a:bodyPr wrap="square" rtlCol="0">
            <a:spAutoFit/>
          </a:bodyPr>
          <a:lstStyle/>
          <a:p>
            <a:r>
              <a:rPr lang="en-US" sz="2000" dirty="0">
                <a:solidFill>
                  <a:srgbClr val="009999"/>
                </a:solidFill>
              </a:rPr>
              <a:t>a ∈ A </a:t>
            </a:r>
            <a:r>
              <a:rPr lang="en-US" sz="2000" dirty="0"/>
              <a:t>→ </a:t>
            </a:r>
            <a:r>
              <a:rPr lang="en-US" sz="2000" dirty="0" err="1"/>
              <a:t>regexp</a:t>
            </a:r>
            <a:r>
              <a:rPr lang="en-US" sz="2000" dirty="0"/>
              <a:t> </a:t>
            </a:r>
            <a:r>
              <a:rPr lang="en-US" sz="2000" dirty="0">
                <a:solidFill>
                  <a:srgbClr val="009999"/>
                </a:solidFill>
              </a:rPr>
              <a:t>VG(a</a:t>
            </a:r>
            <a:r>
              <a:rPr lang="en-US" sz="2000" dirty="0" smtClean="0">
                <a:solidFill>
                  <a:srgbClr val="009999"/>
                </a:solidFill>
              </a:rPr>
              <a:t>)</a:t>
            </a:r>
          </a:p>
          <a:p>
            <a:r>
              <a:rPr lang="en-US" sz="2000" dirty="0">
                <a:solidFill>
                  <a:srgbClr val="009999"/>
                </a:solidFill>
              </a:rPr>
              <a:t>b ∈ B </a:t>
            </a:r>
            <a:r>
              <a:rPr lang="en-US" sz="2000" dirty="0"/>
              <a:t>→</a:t>
            </a:r>
            <a:r>
              <a:rPr lang="en-US" sz="2000" dirty="0">
                <a:solidFill>
                  <a:srgbClr val="009999"/>
                </a:solidFill>
              </a:rPr>
              <a:t> </a:t>
            </a:r>
            <a:r>
              <a:rPr lang="en-US" sz="2000" dirty="0"/>
              <a:t>sequence</a:t>
            </a:r>
            <a:r>
              <a:rPr lang="en-US" sz="2000" dirty="0">
                <a:solidFill>
                  <a:srgbClr val="009999"/>
                </a:solidFill>
              </a:rPr>
              <a:t> VG’(b</a:t>
            </a:r>
            <a:r>
              <a:rPr lang="en-US" sz="2000" dirty="0" smtClean="0">
                <a:solidFill>
                  <a:srgbClr val="009999"/>
                </a:solidFill>
              </a:rPr>
              <a:t>)</a:t>
            </a:r>
          </a:p>
          <a:p>
            <a:r>
              <a:rPr lang="en-US" sz="2000" dirty="0" smtClean="0">
                <a:solidFill>
                  <a:srgbClr val="009999"/>
                </a:solidFill>
              </a:rPr>
              <a:t>a · b=0	   </a:t>
            </a:r>
            <a:r>
              <a:rPr lang="en-US" sz="2000" dirty="0" smtClean="0"/>
              <a:t> </a:t>
            </a:r>
            <a:r>
              <a:rPr lang="en-US" sz="2000" dirty="0" err="1" smtClean="0"/>
              <a:t>iff</a:t>
            </a:r>
            <a:r>
              <a:rPr lang="en-US" sz="2000" dirty="0" smtClean="0"/>
              <a:t>      </a:t>
            </a:r>
            <a:r>
              <a:rPr lang="en-US" sz="2000" dirty="0" smtClean="0">
                <a:solidFill>
                  <a:srgbClr val="009999"/>
                </a:solidFill>
              </a:rPr>
              <a:t>VG’(b) </a:t>
            </a:r>
            <a:r>
              <a:rPr lang="en-US" sz="2000" dirty="0" smtClean="0"/>
              <a:t>can be derived from </a:t>
            </a:r>
            <a:r>
              <a:rPr lang="en-US" sz="2000" dirty="0" smtClean="0">
                <a:solidFill>
                  <a:srgbClr val="009999"/>
                </a:solidFill>
              </a:rPr>
              <a:t>VG(a)</a:t>
            </a:r>
          </a:p>
        </p:txBody>
      </p:sp>
      <p:sp>
        <p:nvSpPr>
          <p:cNvPr id="6" name="TextBox 5"/>
          <p:cNvSpPr txBox="1"/>
          <p:nvPr/>
        </p:nvSpPr>
        <p:spPr>
          <a:xfrm>
            <a:off x="449669" y="3073580"/>
            <a:ext cx="1741631" cy="523220"/>
          </a:xfrm>
          <a:prstGeom prst="rect">
            <a:avLst/>
          </a:prstGeom>
          <a:noFill/>
        </p:spPr>
        <p:txBody>
          <a:bodyPr wrap="none" rtlCol="0">
            <a:spAutoFit/>
          </a:bodyPr>
          <a:lstStyle/>
          <a:p>
            <a:r>
              <a:rPr lang="en-US" sz="2800" dirty="0" smtClean="0">
                <a:solidFill>
                  <a:srgbClr val="009999"/>
                </a:solidFill>
              </a:rPr>
              <a:t>VG(100</a:t>
            </a:r>
            <a:r>
              <a:rPr lang="en-US" sz="2800" dirty="0" smtClean="0">
                <a:solidFill>
                  <a:srgbClr val="FF0000"/>
                </a:solidFill>
              </a:rPr>
              <a:t>1</a:t>
            </a:r>
            <a:r>
              <a:rPr lang="en-US" sz="2800" dirty="0" smtClean="0">
                <a:solidFill>
                  <a:srgbClr val="009999"/>
                </a:solidFill>
              </a:rPr>
              <a:t>0)</a:t>
            </a:r>
            <a:endParaRPr lang="en-US" sz="2800" dirty="0">
              <a:solidFill>
                <a:srgbClr val="009999"/>
              </a:solidFill>
            </a:endParaRPr>
          </a:p>
        </p:txBody>
      </p:sp>
      <p:sp>
        <p:nvSpPr>
          <p:cNvPr id="7" name="TextBox 6"/>
          <p:cNvSpPr txBox="1"/>
          <p:nvPr/>
        </p:nvSpPr>
        <p:spPr>
          <a:xfrm>
            <a:off x="4045352" y="2413321"/>
            <a:ext cx="1449436" cy="523220"/>
          </a:xfrm>
          <a:prstGeom prst="rect">
            <a:avLst/>
          </a:prstGeom>
          <a:noFill/>
        </p:spPr>
        <p:txBody>
          <a:bodyPr wrap="none" rtlCol="0">
            <a:spAutoFit/>
          </a:bodyPr>
          <a:lstStyle/>
          <a:p>
            <a:r>
              <a:rPr lang="en-US" sz="2800" dirty="0" smtClean="0">
                <a:solidFill>
                  <a:srgbClr val="009999"/>
                </a:solidFill>
              </a:rPr>
              <a:t>a=100</a:t>
            </a:r>
            <a:r>
              <a:rPr lang="en-US" sz="2800" dirty="0" smtClean="0">
                <a:solidFill>
                  <a:srgbClr val="FF0000"/>
                </a:solidFill>
              </a:rPr>
              <a:t>1</a:t>
            </a:r>
            <a:r>
              <a:rPr lang="en-US" sz="2800" dirty="0" smtClean="0">
                <a:solidFill>
                  <a:srgbClr val="009999"/>
                </a:solidFill>
              </a:rPr>
              <a:t>0</a:t>
            </a:r>
            <a:endParaRPr lang="en-US" sz="2800" dirty="0">
              <a:solidFill>
                <a:srgbClr val="009999"/>
              </a:solidFill>
            </a:endParaRPr>
          </a:p>
        </p:txBody>
      </p:sp>
      <p:sp>
        <p:nvSpPr>
          <p:cNvPr id="8" name="TextBox 7"/>
          <p:cNvSpPr txBox="1"/>
          <p:nvPr/>
        </p:nvSpPr>
        <p:spPr>
          <a:xfrm>
            <a:off x="2953473" y="3078866"/>
            <a:ext cx="792461" cy="523220"/>
          </a:xfrm>
          <a:prstGeom prst="rect">
            <a:avLst/>
          </a:prstGeom>
          <a:noFill/>
        </p:spPr>
        <p:txBody>
          <a:bodyPr wrap="none" rtlCol="0">
            <a:spAutoFit/>
          </a:bodyPr>
          <a:lstStyle/>
          <a:p>
            <a:r>
              <a:rPr lang="en-US" sz="2800" dirty="0" err="1" smtClean="0">
                <a:solidFill>
                  <a:schemeClr val="accent2">
                    <a:lumMod val="75000"/>
                  </a:schemeClr>
                </a:solidFill>
              </a:rPr>
              <a:t>yyy</a:t>
            </a:r>
            <a:r>
              <a:rPr lang="en-US" sz="2800" baseline="30000" dirty="0" smtClean="0">
                <a:solidFill>
                  <a:schemeClr val="accent2">
                    <a:lumMod val="75000"/>
                  </a:schemeClr>
                </a:solidFill>
              </a:rPr>
              <a:t>*</a:t>
            </a:r>
            <a:endParaRPr lang="en-US" sz="2800" baseline="30000" dirty="0">
              <a:solidFill>
                <a:schemeClr val="accent2">
                  <a:lumMod val="75000"/>
                </a:schemeClr>
              </a:solidFill>
            </a:endParaRPr>
          </a:p>
        </p:txBody>
      </p:sp>
      <p:sp>
        <p:nvSpPr>
          <p:cNvPr id="9" name="TextBox 8"/>
          <p:cNvSpPr txBox="1"/>
          <p:nvPr/>
        </p:nvSpPr>
        <p:spPr>
          <a:xfrm>
            <a:off x="2349940" y="3078866"/>
            <a:ext cx="364202" cy="523220"/>
          </a:xfrm>
          <a:prstGeom prst="rect">
            <a:avLst/>
          </a:prstGeom>
          <a:noFill/>
        </p:spPr>
        <p:txBody>
          <a:bodyPr wrap="none" rtlCol="0">
            <a:spAutoFit/>
          </a:bodyPr>
          <a:lstStyle/>
          <a:p>
            <a:r>
              <a:rPr lang="en-US" sz="2800" dirty="0" smtClean="0"/>
              <a:t>=</a:t>
            </a:r>
            <a:endParaRPr lang="en-US" sz="2800" dirty="0"/>
          </a:p>
        </p:txBody>
      </p:sp>
      <p:sp>
        <p:nvSpPr>
          <p:cNvPr id="10" name="TextBox 9"/>
          <p:cNvSpPr txBox="1"/>
          <p:nvPr/>
        </p:nvSpPr>
        <p:spPr>
          <a:xfrm>
            <a:off x="3817716" y="3078866"/>
            <a:ext cx="614271" cy="523220"/>
          </a:xfrm>
          <a:prstGeom prst="rect">
            <a:avLst/>
          </a:prstGeom>
          <a:noFill/>
        </p:spPr>
        <p:txBody>
          <a:bodyPr wrap="none" rtlCol="0">
            <a:spAutoFit/>
          </a:bodyPr>
          <a:lstStyle/>
          <a:p>
            <a:r>
              <a:rPr lang="en-US" sz="2800" dirty="0" smtClean="0">
                <a:solidFill>
                  <a:schemeClr val="accent2">
                    <a:lumMod val="75000"/>
                  </a:schemeClr>
                </a:solidFill>
              </a:rPr>
              <a:t>xx</a:t>
            </a:r>
            <a:r>
              <a:rPr lang="en-US" sz="2800" baseline="30000" dirty="0" smtClean="0">
                <a:solidFill>
                  <a:schemeClr val="accent2">
                    <a:lumMod val="75000"/>
                  </a:schemeClr>
                </a:solidFill>
              </a:rPr>
              <a:t>*</a:t>
            </a:r>
            <a:endParaRPr lang="en-US" sz="2800" baseline="30000" dirty="0">
              <a:solidFill>
                <a:schemeClr val="accent2">
                  <a:lumMod val="75000"/>
                </a:schemeClr>
              </a:solidFill>
            </a:endParaRPr>
          </a:p>
        </p:txBody>
      </p:sp>
      <p:sp>
        <p:nvSpPr>
          <p:cNvPr id="11" name="TextBox 10"/>
          <p:cNvSpPr txBox="1"/>
          <p:nvPr/>
        </p:nvSpPr>
        <p:spPr>
          <a:xfrm>
            <a:off x="4870161" y="3078866"/>
            <a:ext cx="628826" cy="523220"/>
          </a:xfrm>
          <a:prstGeom prst="rect">
            <a:avLst/>
          </a:prstGeom>
          <a:noFill/>
        </p:spPr>
        <p:txBody>
          <a:bodyPr wrap="none" rtlCol="0">
            <a:spAutoFit/>
          </a:bodyPr>
          <a:lstStyle/>
          <a:p>
            <a:r>
              <a:rPr lang="en-US" sz="2800" dirty="0" err="1" smtClean="0">
                <a:solidFill>
                  <a:schemeClr val="accent2">
                    <a:lumMod val="75000"/>
                  </a:schemeClr>
                </a:solidFill>
              </a:rPr>
              <a:t>yy</a:t>
            </a:r>
            <a:r>
              <a:rPr lang="en-US" sz="2800" baseline="30000" dirty="0" smtClean="0">
                <a:solidFill>
                  <a:schemeClr val="accent2">
                    <a:lumMod val="75000"/>
                  </a:schemeClr>
                </a:solidFill>
              </a:rPr>
              <a:t>*</a:t>
            </a:r>
            <a:endParaRPr lang="en-US" sz="2800" baseline="30000" dirty="0">
              <a:solidFill>
                <a:schemeClr val="accent2">
                  <a:lumMod val="75000"/>
                </a:schemeClr>
              </a:solidFill>
            </a:endParaRPr>
          </a:p>
        </p:txBody>
      </p:sp>
      <p:sp>
        <p:nvSpPr>
          <p:cNvPr id="13" name="TextBox 12"/>
          <p:cNvSpPr txBox="1"/>
          <p:nvPr/>
        </p:nvSpPr>
        <p:spPr>
          <a:xfrm>
            <a:off x="6694264" y="3078866"/>
            <a:ext cx="628826" cy="523220"/>
          </a:xfrm>
          <a:prstGeom prst="rect">
            <a:avLst/>
          </a:prstGeom>
          <a:noFill/>
        </p:spPr>
        <p:txBody>
          <a:bodyPr wrap="none" rtlCol="0">
            <a:spAutoFit/>
          </a:bodyPr>
          <a:lstStyle/>
          <a:p>
            <a:r>
              <a:rPr lang="en-US" sz="2800" dirty="0" err="1" smtClean="0">
                <a:solidFill>
                  <a:schemeClr val="accent2">
                    <a:lumMod val="75000"/>
                  </a:schemeClr>
                </a:solidFill>
              </a:rPr>
              <a:t>yy</a:t>
            </a:r>
            <a:r>
              <a:rPr lang="en-US" sz="2800" baseline="30000" dirty="0" smtClean="0">
                <a:solidFill>
                  <a:schemeClr val="accent2">
                    <a:lumMod val="75000"/>
                  </a:schemeClr>
                </a:solidFill>
              </a:rPr>
              <a:t>*</a:t>
            </a:r>
            <a:endParaRPr lang="en-US" sz="2800" baseline="30000" dirty="0">
              <a:solidFill>
                <a:schemeClr val="accent2">
                  <a:lumMod val="75000"/>
                </a:schemeClr>
              </a:solidFill>
            </a:endParaRPr>
          </a:p>
        </p:txBody>
      </p:sp>
      <p:cxnSp>
        <p:nvCxnSpPr>
          <p:cNvPr id="15" name="Straight Arrow Connector 14"/>
          <p:cNvCxnSpPr>
            <a:endCxn id="8" idx="0"/>
          </p:cNvCxnSpPr>
          <p:nvPr/>
        </p:nvCxnSpPr>
        <p:spPr>
          <a:xfrm flipH="1">
            <a:off x="3349704" y="2882096"/>
            <a:ext cx="1204935" cy="19677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2"/>
            <a:endCxn id="10" idx="0"/>
          </p:cNvCxnSpPr>
          <p:nvPr/>
        </p:nvCxnSpPr>
        <p:spPr>
          <a:xfrm flipH="1">
            <a:off x="4124852" y="2936541"/>
            <a:ext cx="645218" cy="142325"/>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11" idx="0"/>
          </p:cNvCxnSpPr>
          <p:nvPr/>
        </p:nvCxnSpPr>
        <p:spPr>
          <a:xfrm>
            <a:off x="4984587" y="2936541"/>
            <a:ext cx="199987" cy="142325"/>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135671" y="2882096"/>
            <a:ext cx="1018107" cy="19677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13" idx="0"/>
          </p:cNvCxnSpPr>
          <p:nvPr/>
        </p:nvCxnSpPr>
        <p:spPr>
          <a:xfrm>
            <a:off x="5317762" y="2837145"/>
            <a:ext cx="1690915" cy="241721"/>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04786" y="4658557"/>
            <a:ext cx="1831399" cy="523220"/>
          </a:xfrm>
          <a:prstGeom prst="rect">
            <a:avLst/>
          </a:prstGeom>
          <a:noFill/>
        </p:spPr>
        <p:txBody>
          <a:bodyPr wrap="none" rtlCol="0">
            <a:spAutoFit/>
          </a:bodyPr>
          <a:lstStyle/>
          <a:p>
            <a:r>
              <a:rPr lang="en-US" sz="2800" dirty="0">
                <a:solidFill>
                  <a:srgbClr val="009999"/>
                </a:solidFill>
              </a:rPr>
              <a:t>VG</a:t>
            </a:r>
            <a:r>
              <a:rPr lang="en-US" sz="2800" dirty="0" smtClean="0">
                <a:solidFill>
                  <a:srgbClr val="009999"/>
                </a:solidFill>
              </a:rPr>
              <a:t>’(011</a:t>
            </a:r>
            <a:r>
              <a:rPr lang="en-US" sz="2800" dirty="0" smtClean="0">
                <a:solidFill>
                  <a:srgbClr val="FF0000"/>
                </a:solidFill>
              </a:rPr>
              <a:t>1</a:t>
            </a:r>
            <a:r>
              <a:rPr lang="en-US" sz="2800" dirty="0" smtClean="0">
                <a:solidFill>
                  <a:srgbClr val="009999"/>
                </a:solidFill>
              </a:rPr>
              <a:t>0)</a:t>
            </a:r>
            <a:endParaRPr lang="en-US" sz="2800" dirty="0">
              <a:solidFill>
                <a:srgbClr val="009999"/>
              </a:solidFill>
            </a:endParaRPr>
          </a:p>
        </p:txBody>
      </p:sp>
      <p:sp>
        <p:nvSpPr>
          <p:cNvPr id="25" name="TextBox 24"/>
          <p:cNvSpPr txBox="1"/>
          <p:nvPr/>
        </p:nvSpPr>
        <p:spPr>
          <a:xfrm>
            <a:off x="3964084" y="5256648"/>
            <a:ext cx="1467068" cy="523220"/>
          </a:xfrm>
          <a:prstGeom prst="rect">
            <a:avLst/>
          </a:prstGeom>
          <a:noFill/>
        </p:spPr>
        <p:txBody>
          <a:bodyPr wrap="none" rtlCol="0">
            <a:spAutoFit/>
          </a:bodyPr>
          <a:lstStyle/>
          <a:p>
            <a:r>
              <a:rPr lang="en-US" sz="2800" dirty="0" smtClean="0">
                <a:solidFill>
                  <a:srgbClr val="009999"/>
                </a:solidFill>
              </a:rPr>
              <a:t>b=011</a:t>
            </a:r>
            <a:r>
              <a:rPr lang="en-US" sz="2800" dirty="0" smtClean="0">
                <a:solidFill>
                  <a:srgbClr val="FF0000"/>
                </a:solidFill>
              </a:rPr>
              <a:t>1</a:t>
            </a:r>
            <a:r>
              <a:rPr lang="en-US" sz="2800" dirty="0" smtClean="0">
                <a:solidFill>
                  <a:srgbClr val="009999"/>
                </a:solidFill>
              </a:rPr>
              <a:t>0</a:t>
            </a:r>
            <a:endParaRPr lang="en-US" sz="2800" dirty="0">
              <a:solidFill>
                <a:srgbClr val="009999"/>
              </a:solidFill>
            </a:endParaRPr>
          </a:p>
        </p:txBody>
      </p:sp>
      <p:sp>
        <p:nvSpPr>
          <p:cNvPr id="26" name="TextBox 25"/>
          <p:cNvSpPr txBox="1"/>
          <p:nvPr/>
        </p:nvSpPr>
        <p:spPr>
          <a:xfrm>
            <a:off x="3108847" y="4690531"/>
            <a:ext cx="510204" cy="523220"/>
          </a:xfrm>
          <a:prstGeom prst="rect">
            <a:avLst/>
          </a:prstGeom>
          <a:noFill/>
        </p:spPr>
        <p:txBody>
          <a:bodyPr wrap="none" rtlCol="0">
            <a:spAutoFit/>
          </a:bodyPr>
          <a:lstStyle/>
          <a:p>
            <a:r>
              <a:rPr lang="en-US" sz="2800" dirty="0" err="1" smtClean="0">
                <a:solidFill>
                  <a:schemeClr val="accent2">
                    <a:lumMod val="75000"/>
                  </a:schemeClr>
                </a:solidFill>
              </a:rPr>
              <a:t>yy</a:t>
            </a:r>
            <a:endParaRPr lang="en-US" sz="2800" dirty="0">
              <a:solidFill>
                <a:schemeClr val="accent2">
                  <a:lumMod val="75000"/>
                </a:schemeClr>
              </a:solidFill>
            </a:endParaRPr>
          </a:p>
        </p:txBody>
      </p:sp>
      <p:sp>
        <p:nvSpPr>
          <p:cNvPr id="28" name="TextBox 27"/>
          <p:cNvSpPr txBox="1"/>
          <p:nvPr/>
        </p:nvSpPr>
        <p:spPr>
          <a:xfrm>
            <a:off x="2491469" y="4658557"/>
            <a:ext cx="364202" cy="523220"/>
          </a:xfrm>
          <a:prstGeom prst="rect">
            <a:avLst/>
          </a:prstGeom>
          <a:noFill/>
        </p:spPr>
        <p:txBody>
          <a:bodyPr wrap="none" rtlCol="0">
            <a:spAutoFit/>
          </a:bodyPr>
          <a:lstStyle/>
          <a:p>
            <a:r>
              <a:rPr lang="en-US" sz="2800" dirty="0" smtClean="0"/>
              <a:t>=</a:t>
            </a:r>
            <a:endParaRPr lang="en-US" sz="2800" dirty="0"/>
          </a:p>
        </p:txBody>
      </p:sp>
      <p:sp>
        <p:nvSpPr>
          <p:cNvPr id="29" name="TextBox 28"/>
          <p:cNvSpPr txBox="1"/>
          <p:nvPr/>
        </p:nvSpPr>
        <p:spPr>
          <a:xfrm>
            <a:off x="3959245" y="4658557"/>
            <a:ext cx="340158" cy="523220"/>
          </a:xfrm>
          <a:prstGeom prst="rect">
            <a:avLst/>
          </a:prstGeom>
          <a:noFill/>
        </p:spPr>
        <p:txBody>
          <a:bodyPr wrap="none" rtlCol="0">
            <a:spAutoFit/>
          </a:bodyPr>
          <a:lstStyle/>
          <a:p>
            <a:r>
              <a:rPr lang="en-US" sz="2800" dirty="0" smtClean="0">
                <a:solidFill>
                  <a:schemeClr val="accent2">
                    <a:lumMod val="75000"/>
                  </a:schemeClr>
                </a:solidFill>
              </a:rPr>
              <a:t>x</a:t>
            </a:r>
            <a:endParaRPr lang="en-US" sz="2800" dirty="0">
              <a:solidFill>
                <a:schemeClr val="accent2">
                  <a:lumMod val="75000"/>
                </a:schemeClr>
              </a:solidFill>
            </a:endParaRPr>
          </a:p>
        </p:txBody>
      </p:sp>
      <p:sp>
        <p:nvSpPr>
          <p:cNvPr id="30" name="TextBox 29"/>
          <p:cNvSpPr txBox="1"/>
          <p:nvPr/>
        </p:nvSpPr>
        <p:spPr>
          <a:xfrm>
            <a:off x="5055735" y="4639328"/>
            <a:ext cx="346570" cy="523220"/>
          </a:xfrm>
          <a:prstGeom prst="rect">
            <a:avLst/>
          </a:prstGeom>
          <a:noFill/>
        </p:spPr>
        <p:txBody>
          <a:bodyPr wrap="none" rtlCol="0">
            <a:spAutoFit/>
          </a:bodyPr>
          <a:lstStyle/>
          <a:p>
            <a:r>
              <a:rPr lang="en-US" sz="2800" dirty="0" smtClean="0">
                <a:solidFill>
                  <a:schemeClr val="accent2">
                    <a:lumMod val="75000"/>
                  </a:schemeClr>
                </a:solidFill>
              </a:rPr>
              <a:t>y</a:t>
            </a:r>
            <a:endParaRPr lang="en-US" sz="2800" dirty="0">
              <a:solidFill>
                <a:schemeClr val="accent2">
                  <a:lumMod val="75000"/>
                </a:schemeClr>
              </a:solidFill>
            </a:endParaRPr>
          </a:p>
        </p:txBody>
      </p:sp>
      <p:sp>
        <p:nvSpPr>
          <p:cNvPr id="33" name="TextBox 32"/>
          <p:cNvSpPr txBox="1"/>
          <p:nvPr/>
        </p:nvSpPr>
        <p:spPr>
          <a:xfrm>
            <a:off x="5992964" y="4669673"/>
            <a:ext cx="340158" cy="523220"/>
          </a:xfrm>
          <a:prstGeom prst="rect">
            <a:avLst/>
          </a:prstGeom>
          <a:noFill/>
        </p:spPr>
        <p:txBody>
          <a:bodyPr wrap="none" rtlCol="0">
            <a:spAutoFit/>
          </a:bodyPr>
          <a:lstStyle/>
          <a:p>
            <a:r>
              <a:rPr lang="en-US" sz="2800" dirty="0" smtClean="0">
                <a:solidFill>
                  <a:srgbClr val="FF0000"/>
                </a:solidFill>
              </a:rPr>
              <a:t>x</a:t>
            </a:r>
            <a:endParaRPr lang="en-US" sz="2800" dirty="0">
              <a:solidFill>
                <a:srgbClr val="FF0000"/>
              </a:solidFill>
            </a:endParaRPr>
          </a:p>
        </p:txBody>
      </p:sp>
      <p:sp>
        <p:nvSpPr>
          <p:cNvPr id="34" name="TextBox 33"/>
          <p:cNvSpPr txBox="1"/>
          <p:nvPr/>
        </p:nvSpPr>
        <p:spPr>
          <a:xfrm>
            <a:off x="6783266" y="4658557"/>
            <a:ext cx="510204" cy="523220"/>
          </a:xfrm>
          <a:prstGeom prst="rect">
            <a:avLst/>
          </a:prstGeom>
          <a:noFill/>
        </p:spPr>
        <p:txBody>
          <a:bodyPr wrap="none" rtlCol="0">
            <a:spAutoFit/>
          </a:bodyPr>
          <a:lstStyle/>
          <a:p>
            <a:r>
              <a:rPr lang="en-US" sz="2800" dirty="0" err="1" smtClean="0">
                <a:solidFill>
                  <a:schemeClr val="accent2">
                    <a:lumMod val="75000"/>
                  </a:schemeClr>
                </a:solidFill>
              </a:rPr>
              <a:t>yy</a:t>
            </a:r>
            <a:endParaRPr lang="en-US" sz="2800" dirty="0">
              <a:solidFill>
                <a:schemeClr val="accent2">
                  <a:lumMod val="75000"/>
                </a:schemeClr>
              </a:solidFill>
            </a:endParaRPr>
          </a:p>
        </p:txBody>
      </p:sp>
      <p:cxnSp>
        <p:nvCxnSpPr>
          <p:cNvPr id="36" name="Straight Arrow Connector 35"/>
          <p:cNvCxnSpPr>
            <a:endCxn id="26" idx="2"/>
          </p:cNvCxnSpPr>
          <p:nvPr/>
        </p:nvCxnSpPr>
        <p:spPr>
          <a:xfrm flipH="1" flipV="1">
            <a:off x="3363949" y="5213751"/>
            <a:ext cx="1137443" cy="142578"/>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25" idx="0"/>
            <a:endCxn id="29" idx="2"/>
          </p:cNvCxnSpPr>
          <p:nvPr/>
        </p:nvCxnSpPr>
        <p:spPr>
          <a:xfrm flipH="1" flipV="1">
            <a:off x="4129324" y="5181777"/>
            <a:ext cx="568294" cy="74871"/>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endCxn id="30" idx="2"/>
          </p:cNvCxnSpPr>
          <p:nvPr/>
        </p:nvCxnSpPr>
        <p:spPr>
          <a:xfrm flipV="1">
            <a:off x="4885656" y="5162548"/>
            <a:ext cx="343364" cy="122978"/>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endCxn id="33" idx="2"/>
          </p:cNvCxnSpPr>
          <p:nvPr/>
        </p:nvCxnSpPr>
        <p:spPr>
          <a:xfrm flipV="1">
            <a:off x="5086149" y="5192893"/>
            <a:ext cx="1076894" cy="153553"/>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endCxn id="34" idx="2"/>
          </p:cNvCxnSpPr>
          <p:nvPr/>
        </p:nvCxnSpPr>
        <p:spPr>
          <a:xfrm flipV="1">
            <a:off x="5229020" y="5181777"/>
            <a:ext cx="1809348" cy="217196"/>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5778161" y="3067750"/>
            <a:ext cx="769763" cy="523220"/>
          </a:xfrm>
          <a:prstGeom prst="rect">
            <a:avLst/>
          </a:prstGeom>
          <a:noFill/>
        </p:spPr>
        <p:txBody>
          <a:bodyPr wrap="none" rtlCol="0">
            <a:spAutoFit/>
          </a:bodyPr>
          <a:lstStyle/>
          <a:p>
            <a:r>
              <a:rPr lang="en-US" sz="2800" dirty="0" smtClean="0">
                <a:solidFill>
                  <a:srgbClr val="FF0000"/>
                </a:solidFill>
              </a:rPr>
              <a:t>xxx</a:t>
            </a:r>
            <a:r>
              <a:rPr lang="en-US" sz="2800" baseline="30000" dirty="0" smtClean="0">
                <a:solidFill>
                  <a:srgbClr val="FF0000"/>
                </a:solidFill>
              </a:rPr>
              <a:t>*</a:t>
            </a:r>
            <a:endParaRPr lang="en-US" sz="2800" baseline="30000" dirty="0">
              <a:solidFill>
                <a:srgbClr val="FF0000"/>
              </a:solidFill>
            </a:endParaRPr>
          </a:p>
        </p:txBody>
      </p:sp>
      <p:grpSp>
        <p:nvGrpSpPr>
          <p:cNvPr id="17" name="Group 16"/>
          <p:cNvGrpSpPr/>
          <p:nvPr/>
        </p:nvGrpSpPr>
        <p:grpSpPr>
          <a:xfrm>
            <a:off x="420998" y="5778219"/>
            <a:ext cx="7024896" cy="550684"/>
            <a:chOff x="420998" y="5778219"/>
            <a:chExt cx="7024896" cy="550684"/>
          </a:xfrm>
        </p:grpSpPr>
        <p:sp>
          <p:nvSpPr>
            <p:cNvPr id="100" name="TextBox 99"/>
            <p:cNvSpPr txBox="1"/>
            <p:nvPr/>
          </p:nvSpPr>
          <p:spPr>
            <a:xfrm>
              <a:off x="420998" y="5778976"/>
              <a:ext cx="1909946" cy="523220"/>
            </a:xfrm>
            <a:prstGeom prst="rect">
              <a:avLst/>
            </a:prstGeom>
            <a:noFill/>
          </p:spPr>
          <p:txBody>
            <a:bodyPr wrap="none" rtlCol="0">
              <a:spAutoFit/>
            </a:bodyPr>
            <a:lstStyle/>
            <a:p>
              <a:r>
                <a:rPr lang="en-US" sz="2800" dirty="0" smtClean="0">
                  <a:solidFill>
                    <a:srgbClr val="009999"/>
                  </a:solidFill>
                </a:rPr>
                <a:t>VG’’(011</a:t>
              </a:r>
              <a:r>
                <a:rPr lang="en-US" sz="2800" dirty="0" smtClean="0">
                  <a:solidFill>
                    <a:srgbClr val="FF0000"/>
                  </a:solidFill>
                </a:rPr>
                <a:t>1</a:t>
              </a:r>
              <a:r>
                <a:rPr lang="en-US" sz="2800" dirty="0" smtClean="0">
                  <a:solidFill>
                    <a:srgbClr val="009999"/>
                  </a:solidFill>
                </a:rPr>
                <a:t>0)</a:t>
              </a:r>
              <a:endParaRPr lang="en-US" sz="2800" dirty="0">
                <a:solidFill>
                  <a:srgbClr val="009999"/>
                </a:solidFill>
              </a:endParaRPr>
            </a:p>
          </p:txBody>
        </p:sp>
        <p:sp>
          <p:nvSpPr>
            <p:cNvPr id="101" name="TextBox 100"/>
            <p:cNvSpPr txBox="1"/>
            <p:nvPr/>
          </p:nvSpPr>
          <p:spPr>
            <a:xfrm>
              <a:off x="3048620" y="5805683"/>
              <a:ext cx="837473" cy="523220"/>
            </a:xfrm>
            <a:prstGeom prst="rect">
              <a:avLst/>
            </a:prstGeom>
            <a:noFill/>
          </p:spPr>
          <p:txBody>
            <a:bodyPr wrap="none" rtlCol="0">
              <a:spAutoFit/>
            </a:bodyPr>
            <a:lstStyle/>
            <a:p>
              <a:r>
                <a:rPr lang="en-US" sz="2800" dirty="0" err="1" smtClean="0">
                  <a:solidFill>
                    <a:schemeClr val="accent2">
                      <a:lumMod val="75000"/>
                    </a:schemeClr>
                  </a:solidFill>
                </a:rPr>
                <a:t>yyyy</a:t>
              </a:r>
              <a:endParaRPr lang="en-US" sz="2800" dirty="0">
                <a:solidFill>
                  <a:schemeClr val="accent2">
                    <a:lumMod val="75000"/>
                  </a:schemeClr>
                </a:solidFill>
              </a:endParaRPr>
            </a:p>
          </p:txBody>
        </p:sp>
        <p:sp>
          <p:nvSpPr>
            <p:cNvPr id="102" name="TextBox 101"/>
            <p:cNvSpPr txBox="1"/>
            <p:nvPr/>
          </p:nvSpPr>
          <p:spPr>
            <a:xfrm>
              <a:off x="2507681" y="5778976"/>
              <a:ext cx="364202" cy="523220"/>
            </a:xfrm>
            <a:prstGeom prst="rect">
              <a:avLst/>
            </a:prstGeom>
            <a:noFill/>
          </p:spPr>
          <p:txBody>
            <a:bodyPr wrap="none" rtlCol="0">
              <a:spAutoFit/>
            </a:bodyPr>
            <a:lstStyle/>
            <a:p>
              <a:r>
                <a:rPr lang="en-US" sz="2800" dirty="0" smtClean="0"/>
                <a:t>=</a:t>
              </a:r>
              <a:endParaRPr lang="en-US" sz="2800" dirty="0"/>
            </a:p>
          </p:txBody>
        </p:sp>
        <p:sp>
          <p:nvSpPr>
            <p:cNvPr id="103" name="TextBox 102"/>
            <p:cNvSpPr txBox="1"/>
            <p:nvPr/>
          </p:nvSpPr>
          <p:spPr>
            <a:xfrm>
              <a:off x="4049152" y="5778219"/>
              <a:ext cx="340158" cy="523220"/>
            </a:xfrm>
            <a:prstGeom prst="rect">
              <a:avLst/>
            </a:prstGeom>
            <a:noFill/>
          </p:spPr>
          <p:txBody>
            <a:bodyPr wrap="none" rtlCol="0">
              <a:spAutoFit/>
            </a:bodyPr>
            <a:lstStyle/>
            <a:p>
              <a:r>
                <a:rPr lang="en-US" sz="2800" dirty="0" smtClean="0">
                  <a:solidFill>
                    <a:schemeClr val="accent2">
                      <a:lumMod val="75000"/>
                    </a:schemeClr>
                  </a:solidFill>
                </a:rPr>
                <a:t>x</a:t>
              </a:r>
              <a:endParaRPr lang="en-US" sz="2800" dirty="0">
                <a:solidFill>
                  <a:schemeClr val="accent2">
                    <a:lumMod val="75000"/>
                  </a:schemeClr>
                </a:solidFill>
              </a:endParaRPr>
            </a:p>
          </p:txBody>
        </p:sp>
        <p:sp>
          <p:nvSpPr>
            <p:cNvPr id="104" name="TextBox 103"/>
            <p:cNvSpPr txBox="1"/>
            <p:nvPr/>
          </p:nvSpPr>
          <p:spPr>
            <a:xfrm>
              <a:off x="5055735" y="5778219"/>
              <a:ext cx="346570" cy="523220"/>
            </a:xfrm>
            <a:prstGeom prst="rect">
              <a:avLst/>
            </a:prstGeom>
            <a:noFill/>
          </p:spPr>
          <p:txBody>
            <a:bodyPr wrap="none" rtlCol="0">
              <a:spAutoFit/>
            </a:bodyPr>
            <a:lstStyle/>
            <a:p>
              <a:r>
                <a:rPr lang="en-US" sz="2800" dirty="0" smtClean="0">
                  <a:solidFill>
                    <a:schemeClr val="accent2">
                      <a:lumMod val="75000"/>
                    </a:schemeClr>
                  </a:solidFill>
                </a:rPr>
                <a:t>y</a:t>
              </a:r>
              <a:endParaRPr lang="en-US" sz="2800" dirty="0">
                <a:solidFill>
                  <a:schemeClr val="accent2">
                    <a:lumMod val="75000"/>
                  </a:schemeClr>
                </a:solidFill>
              </a:endParaRPr>
            </a:p>
          </p:txBody>
        </p:sp>
        <p:sp>
          <p:nvSpPr>
            <p:cNvPr id="105" name="TextBox 104"/>
            <p:cNvSpPr txBox="1"/>
            <p:nvPr/>
          </p:nvSpPr>
          <p:spPr>
            <a:xfrm>
              <a:off x="5983699" y="5778976"/>
              <a:ext cx="340158" cy="523220"/>
            </a:xfrm>
            <a:prstGeom prst="rect">
              <a:avLst/>
            </a:prstGeom>
            <a:noFill/>
          </p:spPr>
          <p:txBody>
            <a:bodyPr wrap="none" rtlCol="0">
              <a:spAutoFit/>
            </a:bodyPr>
            <a:lstStyle/>
            <a:p>
              <a:r>
                <a:rPr lang="en-US" sz="2800" dirty="0" smtClean="0">
                  <a:solidFill>
                    <a:srgbClr val="FF0000"/>
                  </a:solidFill>
                </a:rPr>
                <a:t>x</a:t>
              </a:r>
              <a:endParaRPr lang="en-US" sz="2800" dirty="0">
                <a:solidFill>
                  <a:srgbClr val="FF0000"/>
                </a:solidFill>
              </a:endParaRPr>
            </a:p>
          </p:txBody>
        </p:sp>
        <p:sp>
          <p:nvSpPr>
            <p:cNvPr id="106" name="TextBox 105"/>
            <p:cNvSpPr txBox="1"/>
            <p:nvPr/>
          </p:nvSpPr>
          <p:spPr>
            <a:xfrm>
              <a:off x="6608421" y="5778219"/>
              <a:ext cx="837473" cy="523220"/>
            </a:xfrm>
            <a:prstGeom prst="rect">
              <a:avLst/>
            </a:prstGeom>
            <a:noFill/>
          </p:spPr>
          <p:txBody>
            <a:bodyPr wrap="none" rtlCol="0">
              <a:spAutoFit/>
            </a:bodyPr>
            <a:lstStyle/>
            <a:p>
              <a:r>
                <a:rPr lang="en-US" sz="2800" dirty="0" err="1" smtClean="0">
                  <a:solidFill>
                    <a:schemeClr val="accent2">
                      <a:lumMod val="75000"/>
                    </a:schemeClr>
                  </a:solidFill>
                </a:rPr>
                <a:t>yyyy</a:t>
              </a:r>
              <a:endParaRPr lang="en-US" sz="2800" dirty="0">
                <a:solidFill>
                  <a:schemeClr val="accent2">
                    <a:lumMod val="75000"/>
                  </a:schemeClr>
                </a:solidFill>
              </a:endParaRPr>
            </a:p>
          </p:txBody>
        </p:sp>
      </p:grpSp>
      <p:sp>
        <p:nvSpPr>
          <p:cNvPr id="110" name="TextBox 109"/>
          <p:cNvSpPr txBox="1"/>
          <p:nvPr/>
        </p:nvSpPr>
        <p:spPr>
          <a:xfrm>
            <a:off x="8228006" y="5845369"/>
            <a:ext cx="3618683" cy="430887"/>
          </a:xfrm>
          <a:prstGeom prst="rect">
            <a:avLst/>
          </a:prstGeom>
          <a:noFill/>
        </p:spPr>
        <p:txBody>
          <a:bodyPr wrap="none" rtlCol="0">
            <a:spAutoFit/>
          </a:bodyPr>
          <a:lstStyle/>
          <a:p>
            <a:r>
              <a:rPr lang="en-US" sz="2200" dirty="0" smtClean="0">
                <a:solidFill>
                  <a:srgbClr val="009999"/>
                </a:solidFill>
              </a:rPr>
              <a:t>VG’’</a:t>
            </a:r>
            <a:r>
              <a:rPr lang="en-US" sz="2200" dirty="0" smtClean="0"/>
              <a:t> starts and ends with </a:t>
            </a:r>
            <a:r>
              <a:rPr lang="en-US" sz="2200" dirty="0" err="1" smtClean="0">
                <a:solidFill>
                  <a:schemeClr val="accent2">
                    <a:lumMod val="75000"/>
                  </a:schemeClr>
                </a:solidFill>
              </a:rPr>
              <a:t>yyyy</a:t>
            </a:r>
            <a:endParaRPr lang="en-US" sz="2200" dirty="0">
              <a:solidFill>
                <a:schemeClr val="accent2">
                  <a:lumMod val="75000"/>
                </a:schemeClr>
              </a:solidFill>
            </a:endParaRPr>
          </a:p>
        </p:txBody>
      </p:sp>
      <p:sp>
        <p:nvSpPr>
          <p:cNvPr id="59" name="TextBox 58"/>
          <p:cNvSpPr txBox="1"/>
          <p:nvPr/>
        </p:nvSpPr>
        <p:spPr>
          <a:xfrm>
            <a:off x="38275" y="3930266"/>
            <a:ext cx="2977995" cy="400110"/>
          </a:xfrm>
          <a:prstGeom prst="rect">
            <a:avLst/>
          </a:prstGeom>
          <a:noFill/>
        </p:spPr>
        <p:txBody>
          <a:bodyPr wrap="none" rtlCol="0">
            <a:spAutoFit/>
          </a:bodyPr>
          <a:lstStyle/>
          <a:p>
            <a:r>
              <a:rPr lang="en-US" sz="2000" dirty="0" smtClean="0">
                <a:solidFill>
                  <a:srgbClr val="FF0000"/>
                </a:solidFill>
              </a:rPr>
              <a:t>Vectors are not orthogonal</a:t>
            </a:r>
            <a:endParaRPr lang="en-US" sz="2000" dirty="0">
              <a:solidFill>
                <a:srgbClr val="FF0000"/>
              </a:solidFill>
            </a:endParaRPr>
          </a:p>
        </p:txBody>
      </p:sp>
      <p:cxnSp>
        <p:nvCxnSpPr>
          <p:cNvPr id="60" name="Straight Arrow Connector 59"/>
          <p:cNvCxnSpPr>
            <a:stCxn id="59" idx="0"/>
          </p:cNvCxnSpPr>
          <p:nvPr/>
        </p:nvCxnSpPr>
        <p:spPr>
          <a:xfrm flipV="1">
            <a:off x="1527273" y="3602086"/>
            <a:ext cx="0" cy="328180"/>
          </a:xfrm>
          <a:prstGeom prst="straightConnector1">
            <a:avLst/>
          </a:prstGeom>
          <a:ln w="222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59" idx="2"/>
          </p:cNvCxnSpPr>
          <p:nvPr/>
        </p:nvCxnSpPr>
        <p:spPr>
          <a:xfrm>
            <a:off x="1527273" y="4330376"/>
            <a:ext cx="0" cy="308952"/>
          </a:xfrm>
          <a:prstGeom prst="straightConnector1">
            <a:avLst/>
          </a:prstGeom>
          <a:ln w="222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3137543" y="3524239"/>
            <a:ext cx="417102" cy="369332"/>
          </a:xfrm>
          <a:prstGeom prst="rect">
            <a:avLst/>
          </a:prstGeom>
          <a:noFill/>
        </p:spPr>
        <p:txBody>
          <a:bodyPr wrap="none" rtlCol="0">
            <a:spAutoFit/>
          </a:bodyPr>
          <a:lstStyle/>
          <a:p>
            <a:r>
              <a:rPr lang="en-US" dirty="0" smtClean="0">
                <a:solidFill>
                  <a:srgbClr val="00B050"/>
                </a:solidFill>
              </a:rPr>
              <a:t>≥2</a:t>
            </a:r>
            <a:endParaRPr lang="en-US" dirty="0">
              <a:solidFill>
                <a:srgbClr val="00B050"/>
              </a:solidFill>
            </a:endParaRPr>
          </a:p>
        </p:txBody>
      </p:sp>
      <p:sp>
        <p:nvSpPr>
          <p:cNvPr id="55" name="TextBox 54"/>
          <p:cNvSpPr txBox="1"/>
          <p:nvPr/>
        </p:nvSpPr>
        <p:spPr>
          <a:xfrm>
            <a:off x="3195944" y="4520790"/>
            <a:ext cx="301686" cy="369332"/>
          </a:xfrm>
          <a:prstGeom prst="rect">
            <a:avLst/>
          </a:prstGeom>
          <a:noFill/>
        </p:spPr>
        <p:txBody>
          <a:bodyPr wrap="none" rtlCol="0">
            <a:spAutoFit/>
          </a:bodyPr>
          <a:lstStyle/>
          <a:p>
            <a:r>
              <a:rPr lang="en-US" dirty="0" smtClean="0">
                <a:solidFill>
                  <a:srgbClr val="00B050"/>
                </a:solidFill>
              </a:rPr>
              <a:t>2</a:t>
            </a:r>
            <a:endParaRPr lang="en-US" dirty="0">
              <a:solidFill>
                <a:srgbClr val="00B050"/>
              </a:solidFill>
            </a:endParaRPr>
          </a:p>
        </p:txBody>
      </p:sp>
      <p:sp>
        <p:nvSpPr>
          <p:cNvPr id="56" name="TextBox 55"/>
          <p:cNvSpPr txBox="1"/>
          <p:nvPr/>
        </p:nvSpPr>
        <p:spPr>
          <a:xfrm>
            <a:off x="3923907" y="3524239"/>
            <a:ext cx="417102" cy="369332"/>
          </a:xfrm>
          <a:prstGeom prst="rect">
            <a:avLst/>
          </a:prstGeom>
          <a:noFill/>
        </p:spPr>
        <p:txBody>
          <a:bodyPr wrap="none" rtlCol="0">
            <a:spAutoFit/>
          </a:bodyPr>
          <a:lstStyle/>
          <a:p>
            <a:r>
              <a:rPr lang="en-US" dirty="0" smtClean="0">
                <a:solidFill>
                  <a:srgbClr val="00B050"/>
                </a:solidFill>
              </a:rPr>
              <a:t>≥1</a:t>
            </a:r>
            <a:endParaRPr lang="en-US" dirty="0">
              <a:solidFill>
                <a:srgbClr val="00B050"/>
              </a:solidFill>
            </a:endParaRPr>
          </a:p>
        </p:txBody>
      </p:sp>
      <p:sp>
        <p:nvSpPr>
          <p:cNvPr id="57" name="TextBox 56"/>
          <p:cNvSpPr txBox="1"/>
          <p:nvPr/>
        </p:nvSpPr>
        <p:spPr>
          <a:xfrm>
            <a:off x="3982308" y="4520790"/>
            <a:ext cx="301686" cy="369332"/>
          </a:xfrm>
          <a:prstGeom prst="rect">
            <a:avLst/>
          </a:prstGeom>
          <a:noFill/>
        </p:spPr>
        <p:txBody>
          <a:bodyPr wrap="none" rtlCol="0">
            <a:spAutoFit/>
          </a:bodyPr>
          <a:lstStyle/>
          <a:p>
            <a:r>
              <a:rPr lang="en-US" dirty="0" smtClean="0">
                <a:solidFill>
                  <a:srgbClr val="00B050"/>
                </a:solidFill>
              </a:rPr>
              <a:t>1</a:t>
            </a:r>
            <a:endParaRPr lang="en-US" dirty="0">
              <a:solidFill>
                <a:srgbClr val="00B050"/>
              </a:solidFill>
            </a:endParaRPr>
          </a:p>
        </p:txBody>
      </p:sp>
      <p:sp>
        <p:nvSpPr>
          <p:cNvPr id="58" name="TextBox 57"/>
          <p:cNvSpPr txBox="1"/>
          <p:nvPr/>
        </p:nvSpPr>
        <p:spPr>
          <a:xfrm>
            <a:off x="4979396" y="3505095"/>
            <a:ext cx="417102" cy="369332"/>
          </a:xfrm>
          <a:prstGeom prst="rect">
            <a:avLst/>
          </a:prstGeom>
          <a:noFill/>
        </p:spPr>
        <p:txBody>
          <a:bodyPr wrap="none" rtlCol="0">
            <a:spAutoFit/>
          </a:bodyPr>
          <a:lstStyle/>
          <a:p>
            <a:r>
              <a:rPr lang="en-US" dirty="0" smtClean="0">
                <a:solidFill>
                  <a:srgbClr val="00B050"/>
                </a:solidFill>
              </a:rPr>
              <a:t>≥1</a:t>
            </a:r>
            <a:endParaRPr lang="en-US" dirty="0">
              <a:solidFill>
                <a:srgbClr val="00B050"/>
              </a:solidFill>
            </a:endParaRPr>
          </a:p>
        </p:txBody>
      </p:sp>
      <p:sp>
        <p:nvSpPr>
          <p:cNvPr id="61" name="TextBox 60"/>
          <p:cNvSpPr txBox="1"/>
          <p:nvPr/>
        </p:nvSpPr>
        <p:spPr>
          <a:xfrm>
            <a:off x="5037797" y="4501646"/>
            <a:ext cx="301686" cy="369332"/>
          </a:xfrm>
          <a:prstGeom prst="rect">
            <a:avLst/>
          </a:prstGeom>
          <a:noFill/>
        </p:spPr>
        <p:txBody>
          <a:bodyPr wrap="none" rtlCol="0">
            <a:spAutoFit/>
          </a:bodyPr>
          <a:lstStyle/>
          <a:p>
            <a:r>
              <a:rPr lang="en-US" dirty="0" smtClean="0">
                <a:solidFill>
                  <a:srgbClr val="00B050"/>
                </a:solidFill>
              </a:rPr>
              <a:t>1</a:t>
            </a:r>
            <a:endParaRPr lang="en-US" dirty="0">
              <a:solidFill>
                <a:srgbClr val="00B050"/>
              </a:solidFill>
            </a:endParaRPr>
          </a:p>
        </p:txBody>
      </p:sp>
      <p:sp>
        <p:nvSpPr>
          <p:cNvPr id="63" name="TextBox 62"/>
          <p:cNvSpPr txBox="1"/>
          <p:nvPr/>
        </p:nvSpPr>
        <p:spPr>
          <a:xfrm>
            <a:off x="5939155" y="3480238"/>
            <a:ext cx="417102" cy="369332"/>
          </a:xfrm>
          <a:prstGeom prst="rect">
            <a:avLst/>
          </a:prstGeom>
          <a:noFill/>
        </p:spPr>
        <p:txBody>
          <a:bodyPr wrap="none" rtlCol="0">
            <a:spAutoFit/>
          </a:bodyPr>
          <a:lstStyle/>
          <a:p>
            <a:r>
              <a:rPr lang="en-US" dirty="0" smtClean="0">
                <a:solidFill>
                  <a:srgbClr val="FF0000"/>
                </a:solidFill>
              </a:rPr>
              <a:t>≥2</a:t>
            </a:r>
            <a:endParaRPr lang="en-US" dirty="0">
              <a:solidFill>
                <a:srgbClr val="FF0000"/>
              </a:solidFill>
            </a:endParaRPr>
          </a:p>
        </p:txBody>
      </p:sp>
      <p:sp>
        <p:nvSpPr>
          <p:cNvPr id="64" name="TextBox 63"/>
          <p:cNvSpPr txBox="1"/>
          <p:nvPr/>
        </p:nvSpPr>
        <p:spPr>
          <a:xfrm>
            <a:off x="5997556" y="4476789"/>
            <a:ext cx="301686" cy="369332"/>
          </a:xfrm>
          <a:prstGeom prst="rect">
            <a:avLst/>
          </a:prstGeom>
          <a:noFill/>
        </p:spPr>
        <p:txBody>
          <a:bodyPr wrap="none" rtlCol="0">
            <a:spAutoFit/>
          </a:bodyPr>
          <a:lstStyle/>
          <a:p>
            <a:r>
              <a:rPr lang="en-US" dirty="0" smtClean="0">
                <a:solidFill>
                  <a:srgbClr val="FF0000"/>
                </a:solidFill>
              </a:rPr>
              <a:t>1</a:t>
            </a:r>
            <a:endParaRPr lang="en-US" dirty="0">
              <a:solidFill>
                <a:srgbClr val="FF0000"/>
              </a:solidFill>
            </a:endParaRPr>
          </a:p>
        </p:txBody>
      </p:sp>
      <p:sp>
        <p:nvSpPr>
          <p:cNvPr id="65" name="TextBox 64"/>
          <p:cNvSpPr txBox="1"/>
          <p:nvPr/>
        </p:nvSpPr>
        <p:spPr>
          <a:xfrm>
            <a:off x="6782644" y="3505095"/>
            <a:ext cx="417102" cy="369332"/>
          </a:xfrm>
          <a:prstGeom prst="rect">
            <a:avLst/>
          </a:prstGeom>
          <a:noFill/>
        </p:spPr>
        <p:txBody>
          <a:bodyPr wrap="none" rtlCol="0">
            <a:spAutoFit/>
          </a:bodyPr>
          <a:lstStyle/>
          <a:p>
            <a:r>
              <a:rPr lang="en-US" dirty="0" smtClean="0">
                <a:solidFill>
                  <a:srgbClr val="00B050"/>
                </a:solidFill>
              </a:rPr>
              <a:t>≥1</a:t>
            </a:r>
            <a:endParaRPr lang="en-US" dirty="0">
              <a:solidFill>
                <a:srgbClr val="00B050"/>
              </a:solidFill>
            </a:endParaRPr>
          </a:p>
        </p:txBody>
      </p:sp>
      <p:sp>
        <p:nvSpPr>
          <p:cNvPr id="66" name="TextBox 65"/>
          <p:cNvSpPr txBox="1"/>
          <p:nvPr/>
        </p:nvSpPr>
        <p:spPr>
          <a:xfrm>
            <a:off x="6841045" y="4501646"/>
            <a:ext cx="301686" cy="369332"/>
          </a:xfrm>
          <a:prstGeom prst="rect">
            <a:avLst/>
          </a:prstGeom>
          <a:noFill/>
        </p:spPr>
        <p:txBody>
          <a:bodyPr wrap="none" rtlCol="0">
            <a:spAutoFit/>
          </a:bodyPr>
          <a:lstStyle/>
          <a:p>
            <a:r>
              <a:rPr lang="en-US" dirty="0">
                <a:solidFill>
                  <a:srgbClr val="00B050"/>
                </a:solidFill>
              </a:rPr>
              <a:t>2</a:t>
            </a:r>
          </a:p>
        </p:txBody>
      </p:sp>
      <p:cxnSp>
        <p:nvCxnSpPr>
          <p:cNvPr id="75" name="Straight Arrow Connector 74"/>
          <p:cNvCxnSpPr/>
          <p:nvPr/>
        </p:nvCxnSpPr>
        <p:spPr>
          <a:xfrm>
            <a:off x="3346094" y="3893571"/>
            <a:ext cx="693" cy="627219"/>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4132458" y="3893571"/>
            <a:ext cx="693" cy="627219"/>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a:off x="5187947" y="3874427"/>
            <a:ext cx="693" cy="627219"/>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a:off x="6991195" y="3874427"/>
            <a:ext cx="693" cy="627219"/>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p:nvPr/>
        </p:nvCxnSpPr>
        <p:spPr>
          <a:xfrm>
            <a:off x="6147706" y="3849570"/>
            <a:ext cx="693" cy="627219"/>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3" name="Group 92"/>
          <p:cNvGrpSpPr/>
          <p:nvPr/>
        </p:nvGrpSpPr>
        <p:grpSpPr>
          <a:xfrm>
            <a:off x="5992964" y="3957706"/>
            <a:ext cx="337436" cy="329082"/>
            <a:chOff x="7759874" y="4001294"/>
            <a:chExt cx="337436" cy="329082"/>
          </a:xfrm>
        </p:grpSpPr>
        <p:cxnSp>
          <p:nvCxnSpPr>
            <p:cNvPr id="88" name="Straight Connector 87"/>
            <p:cNvCxnSpPr/>
            <p:nvPr/>
          </p:nvCxnSpPr>
          <p:spPr>
            <a:xfrm>
              <a:off x="7759874" y="4001294"/>
              <a:ext cx="337436" cy="32908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a:off x="7759874" y="4001294"/>
              <a:ext cx="337436" cy="32908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47582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79"/>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9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59"/>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60"/>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62"/>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54"/>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55"/>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56"/>
                                        </p:tgtEl>
                                        <p:attrNameLst>
                                          <p:attrName>style.visibility</p:attrName>
                                        </p:attrNameLst>
                                      </p:cBhvr>
                                      <p:to>
                                        <p:strVal val="hidden"/>
                                      </p:to>
                                    </p:set>
                                  </p:childTnLst>
                                </p:cTn>
                              </p:par>
                              <p:par>
                                <p:cTn id="27" presetID="1" presetClass="exit" presetSubtype="0" fill="hold" grpId="0" nodeType="withEffect">
                                  <p:stCondLst>
                                    <p:cond delay="0"/>
                                  </p:stCondLst>
                                  <p:childTnLst>
                                    <p:set>
                                      <p:cBhvr>
                                        <p:cTn id="28" dur="1" fill="hold">
                                          <p:stCondLst>
                                            <p:cond delay="0"/>
                                          </p:stCondLst>
                                        </p:cTn>
                                        <p:tgtEl>
                                          <p:spTgt spid="57"/>
                                        </p:tgtEl>
                                        <p:attrNameLst>
                                          <p:attrName>style.visibility</p:attrName>
                                        </p:attrNameLst>
                                      </p:cBhvr>
                                      <p:to>
                                        <p:strVal val="hidden"/>
                                      </p:to>
                                    </p:set>
                                  </p:childTnLst>
                                </p:cTn>
                              </p:par>
                              <p:par>
                                <p:cTn id="29" presetID="1" presetClass="exit" presetSubtype="0" fill="hold" grpId="0" nodeType="withEffect">
                                  <p:stCondLst>
                                    <p:cond delay="0"/>
                                  </p:stCondLst>
                                  <p:childTnLst>
                                    <p:set>
                                      <p:cBhvr>
                                        <p:cTn id="30" dur="1" fill="hold">
                                          <p:stCondLst>
                                            <p:cond delay="0"/>
                                          </p:stCondLst>
                                        </p:cTn>
                                        <p:tgtEl>
                                          <p:spTgt spid="58"/>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61"/>
                                        </p:tgtEl>
                                        <p:attrNameLst>
                                          <p:attrName>style.visibility</p:attrName>
                                        </p:attrNameLst>
                                      </p:cBhvr>
                                      <p:to>
                                        <p:strVal val="hidden"/>
                                      </p:to>
                                    </p:set>
                                  </p:childTnLst>
                                </p:cTn>
                              </p:par>
                              <p:par>
                                <p:cTn id="33" presetID="1" presetClass="exit" presetSubtype="0" fill="hold" grpId="0" nodeType="withEffect">
                                  <p:stCondLst>
                                    <p:cond delay="0"/>
                                  </p:stCondLst>
                                  <p:childTnLst>
                                    <p:set>
                                      <p:cBhvr>
                                        <p:cTn id="34" dur="1" fill="hold">
                                          <p:stCondLst>
                                            <p:cond delay="0"/>
                                          </p:stCondLst>
                                        </p:cTn>
                                        <p:tgtEl>
                                          <p:spTgt spid="63"/>
                                        </p:tgtEl>
                                        <p:attrNameLst>
                                          <p:attrName>style.visibility</p:attrName>
                                        </p:attrNameLst>
                                      </p:cBhvr>
                                      <p:to>
                                        <p:strVal val="hidden"/>
                                      </p:to>
                                    </p:set>
                                  </p:childTnLst>
                                </p:cTn>
                              </p:par>
                              <p:par>
                                <p:cTn id="35" presetID="1" presetClass="exit" presetSubtype="0" fill="hold" grpId="0" nodeType="withEffect">
                                  <p:stCondLst>
                                    <p:cond delay="0"/>
                                  </p:stCondLst>
                                  <p:childTnLst>
                                    <p:set>
                                      <p:cBhvr>
                                        <p:cTn id="36" dur="1" fill="hold">
                                          <p:stCondLst>
                                            <p:cond delay="0"/>
                                          </p:stCondLst>
                                        </p:cTn>
                                        <p:tgtEl>
                                          <p:spTgt spid="64"/>
                                        </p:tgtEl>
                                        <p:attrNameLst>
                                          <p:attrName>style.visibility</p:attrName>
                                        </p:attrNameLst>
                                      </p:cBhvr>
                                      <p:to>
                                        <p:strVal val="hidden"/>
                                      </p:to>
                                    </p:set>
                                  </p:childTnLst>
                                </p:cTn>
                              </p:par>
                              <p:par>
                                <p:cTn id="37" presetID="1" presetClass="exit" presetSubtype="0" fill="hold" grpId="0" nodeType="withEffect">
                                  <p:stCondLst>
                                    <p:cond delay="0"/>
                                  </p:stCondLst>
                                  <p:childTnLst>
                                    <p:set>
                                      <p:cBhvr>
                                        <p:cTn id="38" dur="1" fill="hold">
                                          <p:stCondLst>
                                            <p:cond delay="0"/>
                                          </p:stCondLst>
                                        </p:cTn>
                                        <p:tgtEl>
                                          <p:spTgt spid="65"/>
                                        </p:tgtEl>
                                        <p:attrNameLst>
                                          <p:attrName>style.visibility</p:attrName>
                                        </p:attrNameLst>
                                      </p:cBhvr>
                                      <p:to>
                                        <p:strVal val="hidden"/>
                                      </p:to>
                                    </p:set>
                                  </p:childTnLst>
                                </p:cTn>
                              </p:par>
                              <p:par>
                                <p:cTn id="39" presetID="1" presetClass="exit" presetSubtype="0" fill="hold" grpId="0" nodeType="withEffect">
                                  <p:stCondLst>
                                    <p:cond delay="0"/>
                                  </p:stCondLst>
                                  <p:childTnLst>
                                    <p:set>
                                      <p:cBhvr>
                                        <p:cTn id="40" dur="1" fill="hold">
                                          <p:stCondLst>
                                            <p:cond delay="0"/>
                                          </p:stCondLst>
                                        </p:cTn>
                                        <p:tgtEl>
                                          <p:spTgt spid="66"/>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75"/>
                                        </p:tgtEl>
                                        <p:attrNameLst>
                                          <p:attrName>style.visibility</p:attrName>
                                        </p:attrNameLst>
                                      </p:cBhvr>
                                      <p:to>
                                        <p:strVal val="hidden"/>
                                      </p:to>
                                    </p:set>
                                  </p:childTnLst>
                                </p:cTn>
                              </p:par>
                              <p:par>
                                <p:cTn id="43" presetID="1" presetClass="exit" presetSubtype="0" fill="hold" nodeType="withEffect">
                                  <p:stCondLst>
                                    <p:cond delay="0"/>
                                  </p:stCondLst>
                                  <p:childTnLst>
                                    <p:set>
                                      <p:cBhvr>
                                        <p:cTn id="44" dur="1" fill="hold">
                                          <p:stCondLst>
                                            <p:cond delay="0"/>
                                          </p:stCondLst>
                                        </p:cTn>
                                        <p:tgtEl>
                                          <p:spTgt spid="77"/>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78"/>
                                        </p:tgtEl>
                                        <p:attrNameLst>
                                          <p:attrName>style.visibility</p:attrName>
                                        </p:attrNameLst>
                                      </p:cBhvr>
                                      <p:to>
                                        <p:strVal val="hidden"/>
                                      </p:to>
                                    </p:set>
                                  </p:childTnLst>
                                </p:cTn>
                              </p:par>
                              <p:par>
                                <p:cTn id="47" presetID="1" presetClass="exit" presetSubtype="0" fill="hold" nodeType="withEffect">
                                  <p:stCondLst>
                                    <p:cond delay="0"/>
                                  </p:stCondLst>
                                  <p:childTnLst>
                                    <p:set>
                                      <p:cBhvr>
                                        <p:cTn id="48" dur="1" fill="hold">
                                          <p:stCondLst>
                                            <p:cond delay="0"/>
                                          </p:stCondLst>
                                        </p:cTn>
                                        <p:tgtEl>
                                          <p:spTgt spid="81"/>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p:bldP spid="59" grpId="0"/>
      <p:bldP spid="54" grpId="0"/>
      <p:bldP spid="55" grpId="0"/>
      <p:bldP spid="56" grpId="0"/>
      <p:bldP spid="57" grpId="0"/>
      <p:bldP spid="58" grpId="0"/>
      <p:bldP spid="61" grpId="0"/>
      <p:bldP spid="63" grpId="0"/>
      <p:bldP spid="64" grpId="0"/>
      <p:bldP spid="65"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Regular expressions</a:t>
            </a:r>
            <a:endParaRPr lang="en-US" dirty="0"/>
          </a:p>
        </p:txBody>
      </p:sp>
      <p:sp>
        <p:nvSpPr>
          <p:cNvPr id="3" name="Content Placeholder 2"/>
          <p:cNvSpPr>
            <a:spLocks noGrp="1"/>
          </p:cNvSpPr>
          <p:nvPr>
            <p:ph idx="1"/>
          </p:nvPr>
        </p:nvSpPr>
        <p:spPr/>
        <p:txBody>
          <a:bodyPr>
            <a:noAutofit/>
          </a:bodyPr>
          <a:lstStyle/>
          <a:p>
            <a:r>
              <a:rPr lang="en-US" dirty="0" smtClean="0"/>
              <a:t>Regular expression (</a:t>
            </a:r>
            <a:r>
              <a:rPr lang="en-US" dirty="0" err="1" smtClean="0"/>
              <a:t>regexp</a:t>
            </a:r>
            <a:r>
              <a:rPr lang="en-US" dirty="0" smtClean="0"/>
              <a:t>) describes a set of sequences</a:t>
            </a:r>
          </a:p>
          <a:p>
            <a:r>
              <a:rPr lang="en-US" dirty="0" smtClean="0"/>
              <a:t>Example:</a:t>
            </a:r>
            <a:r>
              <a:rPr lang="en-US" dirty="0"/>
              <a:t/>
            </a:r>
            <a:br>
              <a:rPr lang="en-US" dirty="0"/>
            </a:br>
            <a:r>
              <a:rPr lang="en-US" dirty="0">
                <a:solidFill>
                  <a:schemeClr val="accent2">
                    <a:lumMod val="75000"/>
                  </a:schemeClr>
                </a:solidFill>
              </a:rPr>
              <a:t>(x | </a:t>
            </a:r>
            <a:r>
              <a:rPr lang="en-US" dirty="0" err="1">
                <a:solidFill>
                  <a:schemeClr val="accent2">
                    <a:lumMod val="75000"/>
                  </a:schemeClr>
                </a:solidFill>
              </a:rPr>
              <a:t>yy</a:t>
            </a:r>
            <a:r>
              <a:rPr lang="en-US" dirty="0">
                <a:solidFill>
                  <a:schemeClr val="accent2">
                    <a:lumMod val="75000"/>
                  </a:schemeClr>
                </a:solidFill>
              </a:rPr>
              <a:t>)</a:t>
            </a:r>
            <a:r>
              <a:rPr lang="lv-LV" baseline="30000" dirty="0">
                <a:solidFill>
                  <a:schemeClr val="accent2">
                    <a:lumMod val="75000"/>
                  </a:schemeClr>
                </a:solidFill>
              </a:rPr>
              <a:t>+</a:t>
            </a:r>
            <a:r>
              <a:rPr lang="en-US" dirty="0"/>
              <a:t>	→ {</a:t>
            </a:r>
            <a:r>
              <a:rPr lang="en-US" dirty="0">
                <a:solidFill>
                  <a:schemeClr val="accent2">
                    <a:lumMod val="75000"/>
                  </a:schemeClr>
                </a:solidFill>
              </a:rPr>
              <a:t>x</a:t>
            </a:r>
            <a:r>
              <a:rPr lang="en-US" dirty="0"/>
              <a:t>, </a:t>
            </a:r>
            <a:r>
              <a:rPr lang="en-US" dirty="0" err="1">
                <a:solidFill>
                  <a:schemeClr val="accent2">
                    <a:lumMod val="75000"/>
                  </a:schemeClr>
                </a:solidFill>
              </a:rPr>
              <a:t>yy</a:t>
            </a:r>
            <a:r>
              <a:rPr lang="en-US" dirty="0"/>
              <a:t>, </a:t>
            </a:r>
            <a:r>
              <a:rPr lang="en-US" dirty="0">
                <a:solidFill>
                  <a:schemeClr val="accent2">
                    <a:lumMod val="75000"/>
                  </a:schemeClr>
                </a:solidFill>
              </a:rPr>
              <a:t>xx</a:t>
            </a:r>
            <a:r>
              <a:rPr lang="en-US" dirty="0"/>
              <a:t>, </a:t>
            </a:r>
            <a:r>
              <a:rPr lang="en-US" dirty="0" err="1">
                <a:solidFill>
                  <a:schemeClr val="accent2">
                    <a:lumMod val="75000"/>
                  </a:schemeClr>
                </a:solidFill>
              </a:rPr>
              <a:t>xyy</a:t>
            </a:r>
            <a:r>
              <a:rPr lang="en-US" dirty="0"/>
              <a:t>, </a:t>
            </a:r>
            <a:r>
              <a:rPr lang="en-US" dirty="0" err="1">
                <a:solidFill>
                  <a:schemeClr val="accent2">
                    <a:lumMod val="75000"/>
                  </a:schemeClr>
                </a:solidFill>
              </a:rPr>
              <a:t>yyx</a:t>
            </a:r>
            <a:r>
              <a:rPr lang="en-US" dirty="0"/>
              <a:t>, </a:t>
            </a:r>
            <a:r>
              <a:rPr lang="en-US" dirty="0" err="1">
                <a:solidFill>
                  <a:schemeClr val="accent2">
                    <a:lumMod val="75000"/>
                  </a:schemeClr>
                </a:solidFill>
              </a:rPr>
              <a:t>yyyy</a:t>
            </a:r>
            <a:r>
              <a:rPr lang="en-US" dirty="0"/>
              <a:t>, </a:t>
            </a:r>
            <a:r>
              <a:rPr lang="en-US" dirty="0" err="1">
                <a:solidFill>
                  <a:schemeClr val="accent2">
                    <a:lumMod val="75000"/>
                  </a:schemeClr>
                </a:solidFill>
              </a:rPr>
              <a:t>yyxyy</a:t>
            </a:r>
            <a:r>
              <a:rPr lang="en-US" dirty="0"/>
              <a:t>, </a:t>
            </a:r>
            <a:r>
              <a:rPr lang="en-US" dirty="0" smtClean="0"/>
              <a:t>…}</a:t>
            </a:r>
          </a:p>
          <a:p>
            <a:r>
              <a:rPr lang="en-US" dirty="0" err="1" smtClean="0"/>
              <a:t>Regexp</a:t>
            </a:r>
            <a:r>
              <a:rPr lang="en-US" dirty="0" smtClean="0"/>
              <a:t> consists of individual symbols and operators</a:t>
            </a:r>
          </a:p>
          <a:p>
            <a:pPr lvl="1"/>
            <a:r>
              <a:rPr lang="en-US" dirty="0" smtClean="0"/>
              <a:t>Concatenation   </a:t>
            </a:r>
            <a:r>
              <a:rPr lang="en-US" dirty="0" smtClean="0">
                <a:solidFill>
                  <a:schemeClr val="accent2">
                    <a:lumMod val="75000"/>
                  </a:schemeClr>
                </a:solidFill>
              </a:rPr>
              <a:t>◦</a:t>
            </a:r>
            <a:r>
              <a:rPr lang="en-US" dirty="0" smtClean="0"/>
              <a:t> 	</a:t>
            </a:r>
            <a:r>
              <a:rPr lang="en-US" dirty="0" smtClean="0">
                <a:solidFill>
                  <a:schemeClr val="accent2">
                    <a:lumMod val="75000"/>
                  </a:schemeClr>
                </a:solidFill>
              </a:rPr>
              <a:t>x </a:t>
            </a:r>
            <a:r>
              <a:rPr lang="en-US" dirty="0">
                <a:solidFill>
                  <a:schemeClr val="accent2">
                    <a:lumMod val="75000"/>
                  </a:schemeClr>
                </a:solidFill>
              </a:rPr>
              <a:t>◦</a:t>
            </a:r>
            <a:r>
              <a:rPr lang="en-US" dirty="0" smtClean="0">
                <a:solidFill>
                  <a:schemeClr val="accent2">
                    <a:lumMod val="75000"/>
                  </a:schemeClr>
                </a:solidFill>
              </a:rPr>
              <a:t> y </a:t>
            </a:r>
            <a:r>
              <a:rPr lang="en-US" dirty="0">
                <a:solidFill>
                  <a:schemeClr val="accent2">
                    <a:lumMod val="75000"/>
                  </a:schemeClr>
                </a:solidFill>
              </a:rPr>
              <a:t>◦</a:t>
            </a:r>
            <a:r>
              <a:rPr lang="en-US" dirty="0" smtClean="0">
                <a:solidFill>
                  <a:schemeClr val="accent2">
                    <a:lumMod val="75000"/>
                  </a:schemeClr>
                </a:solidFill>
              </a:rPr>
              <a:t> y</a:t>
            </a:r>
            <a:r>
              <a:rPr lang="en-US" dirty="0" smtClean="0"/>
              <a:t>	</a:t>
            </a:r>
            <a:r>
              <a:rPr lang="lv-LV" dirty="0" smtClean="0"/>
              <a:t>		</a:t>
            </a:r>
            <a:r>
              <a:rPr lang="en-US" dirty="0" smtClean="0"/>
              <a:t>→ {</a:t>
            </a:r>
            <a:r>
              <a:rPr lang="en-US" dirty="0" err="1" smtClean="0">
                <a:solidFill>
                  <a:schemeClr val="accent2">
                    <a:lumMod val="75000"/>
                  </a:schemeClr>
                </a:solidFill>
              </a:rPr>
              <a:t>xyy</a:t>
            </a:r>
            <a:r>
              <a:rPr lang="en-US" dirty="0" smtClean="0"/>
              <a:t>}</a:t>
            </a:r>
          </a:p>
          <a:p>
            <a:pPr lvl="1"/>
            <a:r>
              <a:rPr lang="en-US" dirty="0" smtClean="0"/>
              <a:t>Or</a:t>
            </a:r>
            <a:r>
              <a:rPr lang="en-US" dirty="0"/>
              <a:t> </a:t>
            </a:r>
            <a:r>
              <a:rPr lang="en-US" dirty="0" smtClean="0"/>
              <a:t>  </a:t>
            </a:r>
            <a:r>
              <a:rPr lang="en-US" dirty="0" smtClean="0">
                <a:solidFill>
                  <a:schemeClr val="accent2">
                    <a:lumMod val="75000"/>
                  </a:schemeClr>
                </a:solidFill>
              </a:rPr>
              <a:t>|</a:t>
            </a:r>
            <a:r>
              <a:rPr lang="en-US" dirty="0"/>
              <a:t>	</a:t>
            </a:r>
            <a:r>
              <a:rPr lang="en-US" dirty="0" smtClean="0"/>
              <a:t>	</a:t>
            </a:r>
            <a:r>
              <a:rPr lang="lv-LV" dirty="0" smtClean="0"/>
              <a:t>	</a:t>
            </a:r>
            <a:r>
              <a:rPr lang="en-US" dirty="0" err="1" smtClean="0">
                <a:solidFill>
                  <a:schemeClr val="accent2">
                    <a:lumMod val="75000"/>
                  </a:schemeClr>
                </a:solidFill>
              </a:rPr>
              <a:t>xy</a:t>
            </a:r>
            <a:r>
              <a:rPr lang="en-US" dirty="0" smtClean="0">
                <a:solidFill>
                  <a:schemeClr val="accent2">
                    <a:lumMod val="75000"/>
                  </a:schemeClr>
                </a:solidFill>
              </a:rPr>
              <a:t> | </a:t>
            </a:r>
            <a:r>
              <a:rPr lang="en-US" dirty="0" err="1" smtClean="0">
                <a:solidFill>
                  <a:schemeClr val="accent2">
                    <a:lumMod val="75000"/>
                  </a:schemeClr>
                </a:solidFill>
              </a:rPr>
              <a:t>xyy</a:t>
            </a:r>
            <a:r>
              <a:rPr lang="en-US" dirty="0" smtClean="0">
                <a:solidFill>
                  <a:schemeClr val="accent2">
                    <a:lumMod val="75000"/>
                  </a:schemeClr>
                </a:solidFill>
              </a:rPr>
              <a:t> | </a:t>
            </a:r>
            <a:r>
              <a:rPr lang="en-US" dirty="0" err="1" smtClean="0">
                <a:solidFill>
                  <a:schemeClr val="accent2">
                    <a:lumMod val="75000"/>
                  </a:schemeClr>
                </a:solidFill>
              </a:rPr>
              <a:t>yyyy</a:t>
            </a:r>
            <a:r>
              <a:rPr lang="en-US" dirty="0" smtClean="0"/>
              <a:t>		→ {</a:t>
            </a:r>
            <a:r>
              <a:rPr lang="en-US" dirty="0" err="1" smtClean="0">
                <a:solidFill>
                  <a:schemeClr val="accent2">
                    <a:lumMod val="75000"/>
                  </a:schemeClr>
                </a:solidFill>
              </a:rPr>
              <a:t>xy</a:t>
            </a:r>
            <a:r>
              <a:rPr lang="en-US" dirty="0" smtClean="0"/>
              <a:t>, </a:t>
            </a:r>
            <a:r>
              <a:rPr lang="en-US" dirty="0" err="1" smtClean="0">
                <a:solidFill>
                  <a:schemeClr val="accent2">
                    <a:lumMod val="75000"/>
                  </a:schemeClr>
                </a:solidFill>
              </a:rPr>
              <a:t>xyy</a:t>
            </a:r>
            <a:r>
              <a:rPr lang="en-US" dirty="0" smtClean="0"/>
              <a:t>, </a:t>
            </a:r>
            <a:r>
              <a:rPr lang="en-US" dirty="0" err="1" smtClean="0">
                <a:solidFill>
                  <a:schemeClr val="accent2">
                    <a:lumMod val="75000"/>
                  </a:schemeClr>
                </a:solidFill>
              </a:rPr>
              <a:t>yyyy</a:t>
            </a:r>
            <a:r>
              <a:rPr lang="en-US" dirty="0" smtClean="0"/>
              <a:t>}</a:t>
            </a:r>
          </a:p>
          <a:p>
            <a:pPr lvl="1"/>
            <a:r>
              <a:rPr lang="en-US" dirty="0" err="1" smtClean="0"/>
              <a:t>Kleene</a:t>
            </a:r>
            <a:r>
              <a:rPr lang="en-US" dirty="0" smtClean="0"/>
              <a:t> star   </a:t>
            </a:r>
            <a:r>
              <a:rPr lang="en-US" dirty="0" smtClean="0">
                <a:solidFill>
                  <a:schemeClr val="accent2">
                    <a:lumMod val="75000"/>
                  </a:schemeClr>
                </a:solidFill>
              </a:rPr>
              <a:t>*</a:t>
            </a:r>
            <a:endParaRPr lang="lv-LV" dirty="0"/>
          </a:p>
          <a:p>
            <a:pPr marL="457200" lvl="1" indent="0">
              <a:buNone/>
            </a:pPr>
            <a:r>
              <a:rPr lang="lv-LV" dirty="0" smtClean="0">
                <a:solidFill>
                  <a:schemeClr val="accent2">
                    <a:lumMod val="75000"/>
                  </a:schemeClr>
                </a:solidFill>
              </a:rPr>
              <a:t>				</a:t>
            </a:r>
            <a:r>
              <a:rPr lang="en-US" dirty="0" smtClean="0">
                <a:solidFill>
                  <a:schemeClr val="accent2">
                    <a:lumMod val="75000"/>
                  </a:schemeClr>
                </a:solidFill>
              </a:rPr>
              <a:t>(</a:t>
            </a:r>
            <a:r>
              <a:rPr lang="en-US" dirty="0" err="1" smtClean="0">
                <a:solidFill>
                  <a:schemeClr val="accent2">
                    <a:lumMod val="75000"/>
                  </a:schemeClr>
                </a:solidFill>
              </a:rPr>
              <a:t>xyy</a:t>
            </a:r>
            <a:r>
              <a:rPr lang="en-US" dirty="0" smtClean="0">
                <a:solidFill>
                  <a:schemeClr val="accent2">
                    <a:lumMod val="75000"/>
                  </a:schemeClr>
                </a:solidFill>
              </a:rPr>
              <a:t>)</a:t>
            </a:r>
            <a:r>
              <a:rPr lang="en-US" baseline="30000" dirty="0" smtClean="0">
                <a:solidFill>
                  <a:schemeClr val="accent2">
                    <a:lumMod val="75000"/>
                  </a:schemeClr>
                </a:solidFill>
              </a:rPr>
              <a:t>*</a:t>
            </a:r>
            <a:r>
              <a:rPr lang="en-US" dirty="0" smtClean="0"/>
              <a:t>			→ {</a:t>
            </a:r>
            <a:r>
              <a:rPr lang="el-GR" dirty="0" smtClean="0">
                <a:solidFill>
                  <a:schemeClr val="accent2">
                    <a:lumMod val="75000"/>
                  </a:schemeClr>
                </a:solidFill>
              </a:rPr>
              <a:t>ε</a:t>
            </a:r>
            <a:r>
              <a:rPr lang="en-US" dirty="0" smtClean="0"/>
              <a:t>, </a:t>
            </a:r>
            <a:r>
              <a:rPr lang="en-US" dirty="0" err="1" smtClean="0">
                <a:solidFill>
                  <a:schemeClr val="accent2">
                    <a:lumMod val="75000"/>
                  </a:schemeClr>
                </a:solidFill>
              </a:rPr>
              <a:t>xyy</a:t>
            </a:r>
            <a:r>
              <a:rPr lang="en-US" dirty="0" smtClean="0"/>
              <a:t>, </a:t>
            </a:r>
            <a:r>
              <a:rPr lang="en-US" dirty="0" err="1" smtClean="0">
                <a:solidFill>
                  <a:schemeClr val="accent2">
                    <a:lumMod val="75000"/>
                  </a:schemeClr>
                </a:solidFill>
              </a:rPr>
              <a:t>xyyxyy</a:t>
            </a:r>
            <a:r>
              <a:rPr lang="en-US" dirty="0" smtClean="0"/>
              <a:t>, </a:t>
            </a:r>
            <a:r>
              <a:rPr lang="en-US" dirty="0" err="1" smtClean="0">
                <a:solidFill>
                  <a:schemeClr val="accent2">
                    <a:lumMod val="75000"/>
                  </a:schemeClr>
                </a:solidFill>
              </a:rPr>
              <a:t>xyyxyyxyy</a:t>
            </a:r>
            <a:r>
              <a:rPr lang="en-US" dirty="0" smtClean="0"/>
              <a:t>, …}</a:t>
            </a:r>
          </a:p>
          <a:p>
            <a:pPr lvl="1"/>
            <a:r>
              <a:rPr lang="en-US" dirty="0" err="1" smtClean="0"/>
              <a:t>Kleene</a:t>
            </a:r>
            <a:r>
              <a:rPr lang="en-US" dirty="0" smtClean="0"/>
              <a:t> plus   </a:t>
            </a:r>
            <a:r>
              <a:rPr lang="en-US" dirty="0" smtClean="0">
                <a:solidFill>
                  <a:schemeClr val="accent2">
                    <a:lumMod val="75000"/>
                  </a:schemeClr>
                </a:solidFill>
              </a:rPr>
              <a:t>+</a:t>
            </a:r>
            <a:endParaRPr lang="lv-LV" dirty="0"/>
          </a:p>
          <a:p>
            <a:pPr marL="457200" lvl="1" indent="0">
              <a:buNone/>
            </a:pPr>
            <a:r>
              <a:rPr lang="lv-LV" dirty="0" smtClean="0">
                <a:solidFill>
                  <a:schemeClr val="accent2">
                    <a:lumMod val="75000"/>
                  </a:schemeClr>
                </a:solidFill>
              </a:rPr>
              <a:t>				</a:t>
            </a:r>
            <a:r>
              <a:rPr lang="en-US" dirty="0" smtClean="0">
                <a:solidFill>
                  <a:schemeClr val="accent2">
                    <a:lumMod val="75000"/>
                  </a:schemeClr>
                </a:solidFill>
              </a:rPr>
              <a:t>(</a:t>
            </a:r>
            <a:r>
              <a:rPr lang="en-US" dirty="0" err="1" smtClean="0">
                <a:solidFill>
                  <a:schemeClr val="accent2">
                    <a:lumMod val="75000"/>
                  </a:schemeClr>
                </a:solidFill>
              </a:rPr>
              <a:t>xyy</a:t>
            </a:r>
            <a:r>
              <a:rPr lang="en-US" dirty="0" smtClean="0">
                <a:solidFill>
                  <a:schemeClr val="accent2">
                    <a:lumMod val="75000"/>
                  </a:schemeClr>
                </a:solidFill>
              </a:rPr>
              <a:t>)</a:t>
            </a:r>
            <a:r>
              <a:rPr lang="en-US" baseline="30000" dirty="0" smtClean="0">
                <a:solidFill>
                  <a:schemeClr val="accent2">
                    <a:lumMod val="75000"/>
                  </a:schemeClr>
                </a:solidFill>
              </a:rPr>
              <a:t>+</a:t>
            </a:r>
            <a:r>
              <a:rPr lang="en-US" dirty="0" smtClean="0">
                <a:solidFill>
                  <a:schemeClr val="accent2">
                    <a:lumMod val="75000"/>
                  </a:schemeClr>
                </a:solidFill>
              </a:rPr>
              <a:t>	</a:t>
            </a:r>
            <a:r>
              <a:rPr lang="en-US" dirty="0" smtClean="0"/>
              <a:t>		→ {</a:t>
            </a:r>
            <a:r>
              <a:rPr lang="en-US" dirty="0" err="1">
                <a:solidFill>
                  <a:schemeClr val="accent2">
                    <a:lumMod val="75000"/>
                  </a:schemeClr>
                </a:solidFill>
              </a:rPr>
              <a:t>xyy</a:t>
            </a:r>
            <a:r>
              <a:rPr lang="en-US" dirty="0"/>
              <a:t>, </a:t>
            </a:r>
            <a:r>
              <a:rPr lang="en-US" dirty="0" err="1">
                <a:solidFill>
                  <a:schemeClr val="accent2">
                    <a:lumMod val="75000"/>
                  </a:schemeClr>
                </a:solidFill>
              </a:rPr>
              <a:t>xyyxyy</a:t>
            </a:r>
            <a:r>
              <a:rPr lang="en-US" dirty="0"/>
              <a:t>, </a:t>
            </a:r>
            <a:r>
              <a:rPr lang="en-US" dirty="0" err="1">
                <a:solidFill>
                  <a:schemeClr val="accent2">
                    <a:lumMod val="75000"/>
                  </a:schemeClr>
                </a:solidFill>
              </a:rPr>
              <a:t>xyyxyyxyy</a:t>
            </a:r>
            <a:r>
              <a:rPr lang="en-US" dirty="0"/>
              <a:t>, </a:t>
            </a:r>
            <a:r>
              <a:rPr lang="en-US" dirty="0" smtClean="0"/>
              <a:t>…}</a:t>
            </a:r>
          </a:p>
        </p:txBody>
      </p:sp>
      <p:sp>
        <p:nvSpPr>
          <p:cNvPr id="4" name="Slide Number Placeholder 3"/>
          <p:cNvSpPr>
            <a:spLocks noGrp="1"/>
          </p:cNvSpPr>
          <p:nvPr>
            <p:ph type="sldNum" sz="quarter" idx="12"/>
          </p:nvPr>
        </p:nvSpPr>
        <p:spPr/>
        <p:txBody>
          <a:bodyPr/>
          <a:lstStyle/>
          <a:p>
            <a:fld id="{FF94E411-20BF-4F7C-8D43-D8CECD5A1521}" type="slidenum">
              <a:rPr lang="en-US" smtClean="0"/>
              <a:t>2</a:t>
            </a:fld>
            <a:endParaRPr lang="en-US"/>
          </a:p>
        </p:txBody>
      </p:sp>
    </p:spTree>
    <p:extLst>
      <p:ext uri="{BB962C8B-B14F-4D97-AF65-F5344CB8AC3E}">
        <p14:creationId xmlns:p14="http://schemas.microsoft.com/office/powerpoint/2010/main" val="363807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construction</a:t>
            </a:r>
            <a:endParaRPr lang="en-US" dirty="0"/>
          </a:p>
        </p:txBody>
      </p:sp>
      <p:sp>
        <p:nvSpPr>
          <p:cNvPr id="3" name="Content Placeholder 2"/>
          <p:cNvSpPr>
            <a:spLocks noGrp="1"/>
          </p:cNvSpPr>
          <p:nvPr>
            <p:ph idx="1"/>
          </p:nvPr>
        </p:nvSpPr>
        <p:spPr>
          <a:xfrm>
            <a:off x="838200" y="1825625"/>
            <a:ext cx="10515600" cy="593484"/>
          </a:xfrm>
        </p:spPr>
        <p:txBody>
          <a:bodyPr/>
          <a:lstStyle/>
          <a:p>
            <a:r>
              <a:rPr lang="en-US" dirty="0" smtClean="0"/>
              <a:t>Assume that </a:t>
            </a:r>
            <a:r>
              <a:rPr lang="en-US" dirty="0" smtClean="0">
                <a:solidFill>
                  <a:srgbClr val="009999"/>
                </a:solidFill>
              </a:rPr>
              <a:t>A={a</a:t>
            </a:r>
            <a:r>
              <a:rPr lang="en-US" baseline="30000" dirty="0" smtClean="0">
                <a:solidFill>
                  <a:srgbClr val="009999"/>
                </a:solidFill>
              </a:rPr>
              <a:t>1</a:t>
            </a:r>
            <a:r>
              <a:rPr lang="en-US" dirty="0" smtClean="0">
                <a:solidFill>
                  <a:srgbClr val="009999"/>
                </a:solidFill>
              </a:rPr>
              <a:t>, a</a:t>
            </a:r>
            <a:r>
              <a:rPr lang="en-US" baseline="30000" dirty="0" smtClean="0">
                <a:solidFill>
                  <a:srgbClr val="009999"/>
                </a:solidFill>
              </a:rPr>
              <a:t>2</a:t>
            </a:r>
            <a:r>
              <a:rPr lang="en-US" dirty="0" smtClean="0">
                <a:solidFill>
                  <a:srgbClr val="009999"/>
                </a:solidFill>
              </a:rPr>
              <a:t>, a</a:t>
            </a:r>
            <a:r>
              <a:rPr lang="en-US" baseline="30000" dirty="0" smtClean="0">
                <a:solidFill>
                  <a:srgbClr val="009999"/>
                </a:solidFill>
              </a:rPr>
              <a:t>3</a:t>
            </a:r>
            <a:r>
              <a:rPr lang="en-US" dirty="0" smtClean="0">
                <a:solidFill>
                  <a:srgbClr val="009999"/>
                </a:solidFill>
              </a:rPr>
              <a:t>, a</a:t>
            </a:r>
            <a:r>
              <a:rPr lang="en-US" baseline="30000" dirty="0" smtClean="0">
                <a:solidFill>
                  <a:srgbClr val="009999"/>
                </a:solidFill>
              </a:rPr>
              <a:t>4</a:t>
            </a:r>
            <a:r>
              <a:rPr lang="en-US" dirty="0" smtClean="0">
                <a:solidFill>
                  <a:srgbClr val="009999"/>
                </a:solidFill>
              </a:rPr>
              <a:t>, a</a:t>
            </a:r>
            <a:r>
              <a:rPr lang="en-US" baseline="30000" dirty="0" smtClean="0">
                <a:solidFill>
                  <a:srgbClr val="009999"/>
                </a:solidFill>
              </a:rPr>
              <a:t>5</a:t>
            </a:r>
            <a:r>
              <a:rPr lang="en-US" dirty="0" smtClean="0">
                <a:solidFill>
                  <a:srgbClr val="009999"/>
                </a:solidFill>
              </a:rPr>
              <a:t>} </a:t>
            </a:r>
            <a:r>
              <a:rPr lang="en-US" dirty="0" smtClean="0"/>
              <a:t>and </a:t>
            </a:r>
            <a:r>
              <a:rPr lang="en-US" dirty="0" smtClean="0">
                <a:solidFill>
                  <a:srgbClr val="009999"/>
                </a:solidFill>
              </a:rPr>
              <a:t>B={b</a:t>
            </a:r>
            <a:r>
              <a:rPr lang="en-US" baseline="30000" dirty="0" smtClean="0">
                <a:solidFill>
                  <a:srgbClr val="009999"/>
                </a:solidFill>
              </a:rPr>
              <a:t>1</a:t>
            </a:r>
            <a:r>
              <a:rPr lang="en-US" dirty="0" smtClean="0">
                <a:solidFill>
                  <a:srgbClr val="009999"/>
                </a:solidFill>
              </a:rPr>
              <a:t>, b</a:t>
            </a:r>
            <a:r>
              <a:rPr lang="en-US" baseline="30000" dirty="0" smtClean="0">
                <a:solidFill>
                  <a:srgbClr val="009999"/>
                </a:solidFill>
              </a:rPr>
              <a:t>2</a:t>
            </a:r>
            <a:r>
              <a:rPr lang="en-US" dirty="0" smtClean="0">
                <a:solidFill>
                  <a:srgbClr val="009999"/>
                </a:solidFill>
              </a:rPr>
              <a:t>, b</a:t>
            </a:r>
            <a:r>
              <a:rPr lang="en-US" baseline="30000" dirty="0" smtClean="0">
                <a:solidFill>
                  <a:srgbClr val="009999"/>
                </a:solidFill>
              </a:rPr>
              <a:t>3</a:t>
            </a:r>
            <a:r>
              <a:rPr lang="en-US" dirty="0" smtClean="0">
                <a:solidFill>
                  <a:srgbClr val="009999"/>
                </a:solidFill>
              </a:rPr>
              <a:t>, b</a:t>
            </a:r>
            <a:r>
              <a:rPr lang="en-US" baseline="30000" dirty="0" smtClean="0">
                <a:solidFill>
                  <a:srgbClr val="009999"/>
                </a:solidFill>
              </a:rPr>
              <a:t>4</a:t>
            </a:r>
            <a:r>
              <a:rPr lang="en-US" dirty="0" smtClean="0">
                <a:solidFill>
                  <a:srgbClr val="009999"/>
                </a:solidFill>
              </a:rPr>
              <a:t>, b</a:t>
            </a:r>
            <a:r>
              <a:rPr lang="en-US" baseline="30000" dirty="0" smtClean="0">
                <a:solidFill>
                  <a:srgbClr val="009999"/>
                </a:solidFill>
              </a:rPr>
              <a:t>5</a:t>
            </a:r>
            <a:r>
              <a:rPr lang="en-US" dirty="0" smtClean="0">
                <a:solidFill>
                  <a:srgbClr val="009999"/>
                </a:solidFill>
              </a:rPr>
              <a:t>}</a:t>
            </a:r>
          </a:p>
        </p:txBody>
      </p:sp>
      <p:sp>
        <p:nvSpPr>
          <p:cNvPr id="4" name="Slide Number Placeholder 3"/>
          <p:cNvSpPr>
            <a:spLocks noGrp="1"/>
          </p:cNvSpPr>
          <p:nvPr>
            <p:ph type="sldNum" sz="quarter" idx="12"/>
          </p:nvPr>
        </p:nvSpPr>
        <p:spPr/>
        <p:txBody>
          <a:bodyPr/>
          <a:lstStyle/>
          <a:p>
            <a:fld id="{FF94E411-20BF-4F7C-8D43-D8CECD5A1521}" type="slidenum">
              <a:rPr lang="en-US" smtClean="0"/>
              <a:t>20</a:t>
            </a:fld>
            <a:endParaRPr lang="en-US"/>
          </a:p>
        </p:txBody>
      </p:sp>
      <p:sp>
        <p:nvSpPr>
          <p:cNvPr id="5" name="TextBox 4"/>
          <p:cNvSpPr txBox="1"/>
          <p:nvPr/>
        </p:nvSpPr>
        <p:spPr>
          <a:xfrm>
            <a:off x="6481823" y="256887"/>
            <a:ext cx="5364866" cy="1508105"/>
          </a:xfrm>
          <a:prstGeom prst="rect">
            <a:avLst/>
          </a:prstGeom>
          <a:noFill/>
          <a:ln>
            <a:solidFill>
              <a:schemeClr val="tx1"/>
            </a:solidFill>
          </a:ln>
        </p:spPr>
        <p:txBody>
          <a:bodyPr wrap="square" rtlCol="0">
            <a:spAutoFit/>
          </a:bodyPr>
          <a:lstStyle/>
          <a:p>
            <a:r>
              <a:rPr lang="en-US" dirty="0">
                <a:solidFill>
                  <a:srgbClr val="009999"/>
                </a:solidFill>
              </a:rPr>
              <a:t>a ∈ A </a:t>
            </a:r>
            <a:r>
              <a:rPr lang="en-US" dirty="0"/>
              <a:t>→ </a:t>
            </a:r>
            <a:r>
              <a:rPr lang="en-US" dirty="0" err="1"/>
              <a:t>regexp</a:t>
            </a:r>
            <a:r>
              <a:rPr lang="en-US" dirty="0"/>
              <a:t> </a:t>
            </a:r>
            <a:r>
              <a:rPr lang="en-US" dirty="0">
                <a:solidFill>
                  <a:srgbClr val="009999"/>
                </a:solidFill>
              </a:rPr>
              <a:t>VG(a</a:t>
            </a:r>
            <a:r>
              <a:rPr lang="en-US" dirty="0" smtClean="0">
                <a:solidFill>
                  <a:srgbClr val="009999"/>
                </a:solidFill>
              </a:rPr>
              <a:t>)</a:t>
            </a:r>
          </a:p>
          <a:p>
            <a:r>
              <a:rPr lang="en-US" dirty="0">
                <a:solidFill>
                  <a:srgbClr val="009999"/>
                </a:solidFill>
              </a:rPr>
              <a:t>b ∈ B </a:t>
            </a:r>
            <a:r>
              <a:rPr lang="en-US" dirty="0"/>
              <a:t>→</a:t>
            </a:r>
            <a:r>
              <a:rPr lang="en-US" dirty="0">
                <a:solidFill>
                  <a:srgbClr val="009999"/>
                </a:solidFill>
              </a:rPr>
              <a:t> </a:t>
            </a:r>
            <a:r>
              <a:rPr lang="en-US" dirty="0"/>
              <a:t>sequence</a:t>
            </a:r>
            <a:r>
              <a:rPr lang="en-US" dirty="0">
                <a:solidFill>
                  <a:srgbClr val="009999"/>
                </a:solidFill>
              </a:rPr>
              <a:t> VG’(b</a:t>
            </a:r>
            <a:r>
              <a:rPr lang="en-US" dirty="0" smtClean="0">
                <a:solidFill>
                  <a:srgbClr val="009999"/>
                </a:solidFill>
              </a:rPr>
              <a:t>), VG’’(b)</a:t>
            </a:r>
          </a:p>
          <a:p>
            <a:r>
              <a:rPr lang="en-US" dirty="0">
                <a:solidFill>
                  <a:srgbClr val="009999"/>
                </a:solidFill>
              </a:rPr>
              <a:t>a · b=0    </a:t>
            </a:r>
            <a:r>
              <a:rPr lang="en-US" dirty="0" err="1" smtClean="0"/>
              <a:t>iff</a:t>
            </a:r>
            <a:r>
              <a:rPr lang="en-US" dirty="0" smtClean="0">
                <a:solidFill>
                  <a:srgbClr val="009999"/>
                </a:solidFill>
              </a:rPr>
              <a:t>     VG’(b), VG’’(b) </a:t>
            </a:r>
            <a:r>
              <a:rPr lang="en-US" dirty="0" smtClean="0"/>
              <a:t>can be derived from </a:t>
            </a:r>
            <a:r>
              <a:rPr lang="en-US" dirty="0" smtClean="0">
                <a:solidFill>
                  <a:srgbClr val="009999"/>
                </a:solidFill>
              </a:rPr>
              <a:t>VG(a)</a:t>
            </a:r>
          </a:p>
          <a:p>
            <a:r>
              <a:rPr lang="en-US" dirty="0">
                <a:solidFill>
                  <a:srgbClr val="009999"/>
                </a:solidFill>
              </a:rPr>
              <a:t>VG</a:t>
            </a:r>
            <a:r>
              <a:rPr lang="en-US" dirty="0" smtClean="0">
                <a:solidFill>
                  <a:srgbClr val="009999"/>
                </a:solidFill>
              </a:rPr>
              <a:t>’(</a:t>
            </a:r>
            <a:r>
              <a:rPr lang="en-US" dirty="0">
                <a:solidFill>
                  <a:srgbClr val="009999"/>
                </a:solidFill>
              </a:rPr>
              <a:t>b) </a:t>
            </a:r>
            <a:r>
              <a:rPr lang="en-US" dirty="0"/>
              <a:t>starts and ends with </a:t>
            </a:r>
            <a:r>
              <a:rPr lang="en-US" dirty="0" err="1" smtClean="0">
                <a:solidFill>
                  <a:schemeClr val="accent2">
                    <a:lumMod val="75000"/>
                  </a:schemeClr>
                </a:solidFill>
              </a:rPr>
              <a:t>yy</a:t>
            </a:r>
            <a:endParaRPr lang="en-US" dirty="0" smtClean="0">
              <a:solidFill>
                <a:schemeClr val="accent2">
                  <a:lumMod val="75000"/>
                </a:schemeClr>
              </a:solidFill>
            </a:endParaRPr>
          </a:p>
          <a:p>
            <a:r>
              <a:rPr lang="en-US" dirty="0" smtClean="0">
                <a:solidFill>
                  <a:srgbClr val="009999"/>
                </a:solidFill>
              </a:rPr>
              <a:t>VG’’(b) </a:t>
            </a:r>
            <a:r>
              <a:rPr lang="en-US" dirty="0" smtClean="0"/>
              <a:t>starts and ends with </a:t>
            </a:r>
            <a:r>
              <a:rPr lang="en-US" dirty="0" err="1" smtClean="0">
                <a:solidFill>
                  <a:schemeClr val="accent2">
                    <a:lumMod val="75000"/>
                  </a:schemeClr>
                </a:solidFill>
              </a:rPr>
              <a:t>yyyy</a:t>
            </a:r>
            <a:endParaRPr lang="en-US" dirty="0" smtClean="0">
              <a:solidFill>
                <a:schemeClr val="accent2">
                  <a:lumMod val="75000"/>
                </a:schemeClr>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18748" y="3693126"/>
            <a:ext cx="227508" cy="227508"/>
          </a:xfrm>
          <a:prstGeom prst="rect">
            <a:avLst/>
          </a:prstGeom>
        </p:spPr>
      </p:pic>
      <p:sp>
        <p:nvSpPr>
          <p:cNvPr id="7" name="TextBox 6"/>
          <p:cNvSpPr txBox="1"/>
          <p:nvPr/>
        </p:nvSpPr>
        <p:spPr>
          <a:xfrm>
            <a:off x="1977426"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1</a:t>
            </a:r>
            <a:r>
              <a:rPr lang="en-US" dirty="0" smtClean="0">
                <a:solidFill>
                  <a:srgbClr val="FF0000"/>
                </a:solidFill>
              </a:rPr>
              <a:t>)</a:t>
            </a:r>
            <a:endParaRPr lang="en-US" dirty="0">
              <a:solidFill>
                <a:srgbClr val="FF0000"/>
              </a:solidFill>
            </a:endParaRPr>
          </a:p>
        </p:txBody>
      </p:sp>
      <p:sp>
        <p:nvSpPr>
          <p:cNvPr id="10" name="TextBox 9"/>
          <p:cNvSpPr txBox="1"/>
          <p:nvPr/>
        </p:nvSpPr>
        <p:spPr>
          <a:xfrm>
            <a:off x="3698195" y="3625637"/>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2</a:t>
            </a:r>
            <a:r>
              <a:rPr lang="en-US" dirty="0" smtClean="0">
                <a:solidFill>
                  <a:srgbClr val="FF0000"/>
                </a:solidFill>
              </a:rPr>
              <a:t>)</a:t>
            </a:r>
            <a:endParaRPr lang="en-US" dirty="0">
              <a:solidFill>
                <a:srgbClr val="FF0000"/>
              </a:solidFill>
            </a:endParaRPr>
          </a:p>
        </p:txBody>
      </p:sp>
      <p:sp>
        <p:nvSpPr>
          <p:cNvPr id="11" name="TextBox 10"/>
          <p:cNvSpPr txBox="1"/>
          <p:nvPr/>
        </p:nvSpPr>
        <p:spPr>
          <a:xfrm>
            <a:off x="7005715"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4</a:t>
            </a:r>
            <a:r>
              <a:rPr lang="en-US" dirty="0" smtClean="0">
                <a:solidFill>
                  <a:srgbClr val="FF0000"/>
                </a:solidFill>
              </a:rPr>
              <a:t>)</a:t>
            </a:r>
            <a:endParaRPr lang="en-US" dirty="0">
              <a:solidFill>
                <a:srgbClr val="FF0000"/>
              </a:solidFill>
            </a:endParaRPr>
          </a:p>
        </p:txBody>
      </p:sp>
      <p:sp>
        <p:nvSpPr>
          <p:cNvPr id="12" name="TextBox 11"/>
          <p:cNvSpPr txBox="1"/>
          <p:nvPr/>
        </p:nvSpPr>
        <p:spPr>
          <a:xfrm>
            <a:off x="5284946"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3</a:t>
            </a:r>
            <a:r>
              <a:rPr lang="en-US" dirty="0" smtClean="0">
                <a:solidFill>
                  <a:srgbClr val="FF0000"/>
                </a:solidFill>
              </a:rPr>
              <a:t>)</a:t>
            </a:r>
            <a:endParaRPr lang="en-US" dirty="0">
              <a:solidFill>
                <a:srgbClr val="FF0000"/>
              </a:solidFill>
            </a:endParaRPr>
          </a:p>
        </p:txBody>
      </p:sp>
      <p:sp>
        <p:nvSpPr>
          <p:cNvPr id="13" name="TextBox 12"/>
          <p:cNvSpPr txBox="1"/>
          <p:nvPr/>
        </p:nvSpPr>
        <p:spPr>
          <a:xfrm>
            <a:off x="8592466"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5</a:t>
            </a:r>
            <a:r>
              <a:rPr lang="en-US" dirty="0" smtClean="0">
                <a:solidFill>
                  <a:srgbClr val="FF0000"/>
                </a:solidFill>
              </a:rPr>
              <a:t>)</a:t>
            </a:r>
            <a:endParaRPr lang="en-US" dirty="0">
              <a:solidFill>
                <a:srgbClr val="FF0000"/>
              </a:solidFill>
            </a:endParaRP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75589" y="3693126"/>
            <a:ext cx="227508" cy="227508"/>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26268" y="3693126"/>
            <a:ext cx="227508" cy="227508"/>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80028" y="3693126"/>
            <a:ext cx="227508" cy="227508"/>
          </a:xfrm>
          <a:prstGeom prst="rect">
            <a:avLst/>
          </a:prstGeom>
        </p:spPr>
      </p:pic>
      <p:sp>
        <p:nvSpPr>
          <p:cNvPr id="8" name="TextBox 7"/>
          <p:cNvSpPr txBox="1"/>
          <p:nvPr/>
        </p:nvSpPr>
        <p:spPr>
          <a:xfrm>
            <a:off x="2684235"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18" name="TextBox 17"/>
          <p:cNvSpPr txBox="1"/>
          <p:nvPr/>
        </p:nvSpPr>
        <p:spPr>
          <a:xfrm>
            <a:off x="3370501"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0" name="TextBox 19"/>
          <p:cNvSpPr txBox="1"/>
          <p:nvPr/>
        </p:nvSpPr>
        <p:spPr>
          <a:xfrm>
            <a:off x="4353421"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1" name="TextBox 20"/>
          <p:cNvSpPr txBox="1"/>
          <p:nvPr/>
        </p:nvSpPr>
        <p:spPr>
          <a:xfrm>
            <a:off x="4984258"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4" name="TextBox 23"/>
          <p:cNvSpPr txBox="1"/>
          <p:nvPr/>
        </p:nvSpPr>
        <p:spPr>
          <a:xfrm>
            <a:off x="5987774" y="362616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5" name="TextBox 24"/>
          <p:cNvSpPr txBox="1"/>
          <p:nvPr/>
        </p:nvSpPr>
        <p:spPr>
          <a:xfrm>
            <a:off x="6641841" y="3625637"/>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6" name="TextBox 25"/>
          <p:cNvSpPr txBox="1"/>
          <p:nvPr/>
        </p:nvSpPr>
        <p:spPr>
          <a:xfrm>
            <a:off x="7684130" y="36187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7" name="TextBox 26"/>
          <p:cNvSpPr txBox="1"/>
          <p:nvPr/>
        </p:nvSpPr>
        <p:spPr>
          <a:xfrm>
            <a:off x="8269428" y="36145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8" name="TextBox 27"/>
          <p:cNvSpPr txBox="1"/>
          <p:nvPr/>
        </p:nvSpPr>
        <p:spPr>
          <a:xfrm>
            <a:off x="1627013" y="36145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9" name="TextBox 28"/>
          <p:cNvSpPr txBox="1"/>
          <p:nvPr/>
        </p:nvSpPr>
        <p:spPr>
          <a:xfrm>
            <a:off x="9252348" y="36145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30" name="TextBox 29"/>
          <p:cNvSpPr txBox="1"/>
          <p:nvPr/>
        </p:nvSpPr>
        <p:spPr>
          <a:xfrm>
            <a:off x="9579404" y="3622214"/>
            <a:ext cx="367408" cy="369332"/>
          </a:xfrm>
          <a:prstGeom prst="rect">
            <a:avLst/>
          </a:prstGeom>
          <a:noFill/>
        </p:spPr>
        <p:txBody>
          <a:bodyPr wrap="none" rtlCol="0">
            <a:spAutoFit/>
          </a:bodyPr>
          <a:lstStyle/>
          <a:p>
            <a:r>
              <a:rPr lang="en-US" dirty="0" smtClean="0"/>
              <a:t>y</a:t>
            </a:r>
            <a:r>
              <a:rPr lang="en-US" baseline="30000" dirty="0"/>
              <a:t>4</a:t>
            </a:r>
          </a:p>
        </p:txBody>
      </p:sp>
      <p:sp>
        <p:nvSpPr>
          <p:cNvPr id="31" name="TextBox 30"/>
          <p:cNvSpPr txBox="1"/>
          <p:nvPr/>
        </p:nvSpPr>
        <p:spPr>
          <a:xfrm>
            <a:off x="1319854" y="3614586"/>
            <a:ext cx="367408" cy="369332"/>
          </a:xfrm>
          <a:prstGeom prst="rect">
            <a:avLst/>
          </a:prstGeom>
          <a:noFill/>
        </p:spPr>
        <p:txBody>
          <a:bodyPr wrap="none" rtlCol="0">
            <a:spAutoFit/>
          </a:bodyPr>
          <a:lstStyle/>
          <a:p>
            <a:r>
              <a:rPr lang="en-US" dirty="0" smtClean="0"/>
              <a:t>y</a:t>
            </a:r>
            <a:r>
              <a:rPr lang="en-US" baseline="30000" dirty="0"/>
              <a:t>4</a:t>
            </a:r>
          </a:p>
        </p:txBody>
      </p:sp>
      <p:sp>
        <p:nvSpPr>
          <p:cNvPr id="9" name="TextBox 8"/>
          <p:cNvSpPr txBox="1"/>
          <p:nvPr/>
        </p:nvSpPr>
        <p:spPr>
          <a:xfrm>
            <a:off x="413976" y="3231103"/>
            <a:ext cx="943015" cy="369332"/>
          </a:xfrm>
          <a:prstGeom prst="rect">
            <a:avLst/>
          </a:prstGeom>
          <a:noFill/>
        </p:spPr>
        <p:txBody>
          <a:bodyPr wrap="none" rtlCol="0">
            <a:spAutoFit/>
          </a:bodyPr>
          <a:lstStyle/>
          <a:p>
            <a:r>
              <a:rPr lang="en-US" dirty="0" smtClean="0"/>
              <a:t>pattern:</a:t>
            </a:r>
            <a:endParaRPr lang="en-US" dirty="0"/>
          </a:p>
        </p:txBody>
      </p:sp>
      <p:sp>
        <p:nvSpPr>
          <p:cNvPr id="1024" name="TextBox 1023"/>
          <p:cNvSpPr txBox="1"/>
          <p:nvPr/>
        </p:nvSpPr>
        <p:spPr>
          <a:xfrm>
            <a:off x="4604342" y="2369380"/>
            <a:ext cx="2150589" cy="369332"/>
          </a:xfrm>
          <a:prstGeom prst="rect">
            <a:avLst/>
          </a:prstGeom>
          <a:noFill/>
        </p:spPr>
        <p:txBody>
          <a:bodyPr wrap="none" rtlCol="0">
            <a:spAutoFit/>
          </a:bodyPr>
          <a:lstStyle/>
          <a:p>
            <a:r>
              <a:rPr lang="en-US" dirty="0" smtClean="0">
                <a:solidFill>
                  <a:srgbClr val="009999"/>
                </a:solidFill>
              </a:rPr>
              <a:t>2d+21</a:t>
            </a:r>
            <a:r>
              <a:rPr lang="en-US" dirty="0" smtClean="0"/>
              <a:t> symbols </a:t>
            </a:r>
            <a:r>
              <a:rPr lang="en-US" dirty="0" smtClean="0">
                <a:solidFill>
                  <a:srgbClr val="009999"/>
                </a:solidFill>
              </a:rPr>
              <a:t>x</a:t>
            </a:r>
            <a:r>
              <a:rPr lang="en-US" dirty="0" smtClean="0"/>
              <a:t> or </a:t>
            </a:r>
            <a:r>
              <a:rPr lang="en-US" dirty="0" smtClean="0">
                <a:solidFill>
                  <a:srgbClr val="009999"/>
                </a:solidFill>
              </a:rPr>
              <a:t>y</a:t>
            </a:r>
            <a:endParaRPr lang="en-US" dirty="0">
              <a:solidFill>
                <a:srgbClr val="009999"/>
              </a:solidFill>
            </a:endParaRPr>
          </a:p>
        </p:txBody>
      </p:sp>
      <p:sp>
        <p:nvSpPr>
          <p:cNvPr id="1025" name="TextBox 1024"/>
          <p:cNvSpPr txBox="1"/>
          <p:nvPr/>
        </p:nvSpPr>
        <p:spPr>
          <a:xfrm>
            <a:off x="4737553" y="2597468"/>
            <a:ext cx="1661993" cy="509114"/>
          </a:xfrm>
          <a:prstGeom prst="rect">
            <a:avLst/>
          </a:prstGeom>
          <a:noFill/>
        </p:spPr>
        <p:txBody>
          <a:bodyPr vert="vert" wrap="none" rtlCol="0">
            <a:spAutoFit/>
          </a:bodyPr>
          <a:lstStyle/>
          <a:p>
            <a:r>
              <a:rPr lang="en-US" sz="9600" dirty="0" smtClean="0">
                <a:latin typeface="Yu Gothic Light" panose="020B0300000000000000" pitchFamily="34" charset="-128"/>
                <a:ea typeface="Yu Gothic Light" panose="020B0300000000000000" pitchFamily="34" charset="-128"/>
                <a:cs typeface="Myanmar Text" panose="020B0502040204020203" pitchFamily="34" charset="0"/>
              </a:rPr>
              <a:t>{</a:t>
            </a:r>
            <a:endParaRPr lang="en-US" sz="9600" dirty="0">
              <a:latin typeface="Yu Gothic Light" panose="020B0300000000000000" pitchFamily="34" charset="-128"/>
              <a:ea typeface="Yu Gothic Light" panose="020B0300000000000000" pitchFamily="34" charset="-128"/>
              <a:cs typeface="Myanmar Text" panose="020B0502040204020203" pitchFamily="34" charset="0"/>
            </a:endParaRPr>
          </a:p>
        </p:txBody>
      </p:sp>
      <p:grpSp>
        <p:nvGrpSpPr>
          <p:cNvPr id="19" name="Group 18"/>
          <p:cNvGrpSpPr/>
          <p:nvPr/>
        </p:nvGrpSpPr>
        <p:grpSpPr>
          <a:xfrm>
            <a:off x="3232502" y="2950510"/>
            <a:ext cx="4961280" cy="742616"/>
            <a:chOff x="3232502" y="2950510"/>
            <a:chExt cx="4961280" cy="742616"/>
          </a:xfrm>
        </p:grpSpPr>
        <p:sp>
          <p:nvSpPr>
            <p:cNvPr id="17" name="TextBox 16"/>
            <p:cNvSpPr txBox="1"/>
            <p:nvPr/>
          </p:nvSpPr>
          <p:spPr>
            <a:xfrm>
              <a:off x="4959728" y="2950510"/>
              <a:ext cx="1439818" cy="369332"/>
            </a:xfrm>
            <a:prstGeom prst="rect">
              <a:avLst/>
            </a:prstGeom>
            <a:noFill/>
          </p:spPr>
          <p:txBody>
            <a:bodyPr wrap="none" rtlCol="0">
              <a:spAutoFit/>
            </a:bodyPr>
            <a:lstStyle/>
            <a:p>
              <a:r>
                <a:rPr lang="en-US" dirty="0" smtClean="0">
                  <a:solidFill>
                    <a:schemeClr val="accent1">
                      <a:lumMod val="75000"/>
                    </a:schemeClr>
                  </a:solidFill>
                </a:rPr>
                <a:t>y*x*y*…x*y*</a:t>
              </a:r>
              <a:endParaRPr lang="en-US" dirty="0">
                <a:solidFill>
                  <a:schemeClr val="accent1">
                    <a:lumMod val="75000"/>
                  </a:schemeClr>
                </a:solidFill>
              </a:endParaRPr>
            </a:p>
          </p:txBody>
        </p:sp>
        <p:cxnSp>
          <p:nvCxnSpPr>
            <p:cNvPr id="1029" name="Straight Arrow Connector 1028"/>
            <p:cNvCxnSpPr>
              <a:endCxn id="6" idx="0"/>
            </p:cNvCxnSpPr>
            <p:nvPr/>
          </p:nvCxnSpPr>
          <p:spPr>
            <a:xfrm flipH="1">
              <a:off x="3232502" y="3262654"/>
              <a:ext cx="1706356" cy="4304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endCxn id="14" idx="0"/>
            </p:cNvCxnSpPr>
            <p:nvPr/>
          </p:nvCxnSpPr>
          <p:spPr>
            <a:xfrm flipH="1">
              <a:off x="4889343" y="3360024"/>
              <a:ext cx="382992" cy="3331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endCxn id="15" idx="0"/>
            </p:cNvCxnSpPr>
            <p:nvPr/>
          </p:nvCxnSpPr>
          <p:spPr>
            <a:xfrm>
              <a:off x="6097379" y="3360024"/>
              <a:ext cx="442643" cy="3331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endCxn id="16" idx="0"/>
            </p:cNvCxnSpPr>
            <p:nvPr/>
          </p:nvCxnSpPr>
          <p:spPr>
            <a:xfrm>
              <a:off x="6348994" y="3262654"/>
              <a:ext cx="1844788" cy="4304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56" name="TextBox 55"/>
          <p:cNvSpPr txBox="1"/>
          <p:nvPr/>
        </p:nvSpPr>
        <p:spPr>
          <a:xfrm>
            <a:off x="2803346" y="4382656"/>
            <a:ext cx="858312"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1</a:t>
            </a:r>
            <a:r>
              <a:rPr lang="en-US" dirty="0" smtClean="0">
                <a:solidFill>
                  <a:srgbClr val="FF0000"/>
                </a:solidFill>
              </a:rPr>
              <a:t>)</a:t>
            </a:r>
            <a:endParaRPr lang="en-US" dirty="0">
              <a:solidFill>
                <a:srgbClr val="FF0000"/>
              </a:solidFill>
            </a:endParaRPr>
          </a:p>
        </p:txBody>
      </p:sp>
      <p:sp>
        <p:nvSpPr>
          <p:cNvPr id="57" name="TextBox 56"/>
          <p:cNvSpPr txBox="1"/>
          <p:nvPr/>
        </p:nvSpPr>
        <p:spPr>
          <a:xfrm>
            <a:off x="4431333" y="4382656"/>
            <a:ext cx="916020"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2</a:t>
            </a:r>
            <a:r>
              <a:rPr lang="en-US" dirty="0" smtClean="0">
                <a:solidFill>
                  <a:srgbClr val="FF0000"/>
                </a:solidFill>
              </a:rPr>
              <a:t>)</a:t>
            </a:r>
            <a:endParaRPr lang="en-US" dirty="0">
              <a:solidFill>
                <a:srgbClr val="FF0000"/>
              </a:solidFill>
            </a:endParaRPr>
          </a:p>
        </p:txBody>
      </p:sp>
      <p:sp>
        <p:nvSpPr>
          <p:cNvPr id="58" name="TextBox 57"/>
          <p:cNvSpPr txBox="1"/>
          <p:nvPr/>
        </p:nvSpPr>
        <p:spPr>
          <a:xfrm>
            <a:off x="3518997" y="4379233"/>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59" name="TextBox 58"/>
          <p:cNvSpPr txBox="1"/>
          <p:nvPr/>
        </p:nvSpPr>
        <p:spPr>
          <a:xfrm>
            <a:off x="4113328" y="4388557"/>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1045" name="Picture 104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41421" y="4482310"/>
            <a:ext cx="208396" cy="181825"/>
          </a:xfrm>
          <a:prstGeom prst="rect">
            <a:avLst/>
          </a:prstGeom>
        </p:spPr>
      </p:pic>
      <p:sp>
        <p:nvSpPr>
          <p:cNvPr id="61" name="TextBox 60"/>
          <p:cNvSpPr txBox="1"/>
          <p:nvPr/>
        </p:nvSpPr>
        <p:spPr>
          <a:xfrm>
            <a:off x="9333952" y="4388557"/>
            <a:ext cx="858312"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5</a:t>
            </a:r>
            <a:r>
              <a:rPr lang="en-US" dirty="0" smtClean="0">
                <a:solidFill>
                  <a:srgbClr val="FF0000"/>
                </a:solidFill>
              </a:rPr>
              <a:t>)</a:t>
            </a:r>
            <a:endParaRPr lang="en-US" dirty="0">
              <a:solidFill>
                <a:srgbClr val="FF0000"/>
              </a:solidFill>
            </a:endParaRPr>
          </a:p>
        </p:txBody>
      </p:sp>
      <p:sp>
        <p:nvSpPr>
          <p:cNvPr id="62" name="TextBox 61"/>
          <p:cNvSpPr txBox="1"/>
          <p:nvPr/>
        </p:nvSpPr>
        <p:spPr>
          <a:xfrm>
            <a:off x="7732691" y="4384113"/>
            <a:ext cx="916020"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4</a:t>
            </a:r>
            <a:r>
              <a:rPr lang="en-US" dirty="0" smtClean="0">
                <a:solidFill>
                  <a:srgbClr val="FF0000"/>
                </a:solidFill>
              </a:rPr>
              <a:t>)</a:t>
            </a:r>
            <a:endParaRPr lang="en-US" dirty="0">
              <a:solidFill>
                <a:srgbClr val="FF0000"/>
              </a:solidFill>
            </a:endParaRPr>
          </a:p>
        </p:txBody>
      </p:sp>
      <p:sp>
        <p:nvSpPr>
          <p:cNvPr id="63" name="TextBox 62"/>
          <p:cNvSpPr txBox="1"/>
          <p:nvPr/>
        </p:nvSpPr>
        <p:spPr>
          <a:xfrm>
            <a:off x="6116013" y="4390302"/>
            <a:ext cx="858312"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3</a:t>
            </a:r>
            <a:r>
              <a:rPr lang="en-US" dirty="0" smtClean="0">
                <a:solidFill>
                  <a:srgbClr val="FF0000"/>
                </a:solidFill>
              </a:rPr>
              <a:t>)</a:t>
            </a:r>
            <a:endParaRPr lang="en-US" dirty="0">
              <a:solidFill>
                <a:srgbClr val="FF0000"/>
              </a:solidFill>
            </a:endParaRPr>
          </a:p>
        </p:txBody>
      </p:sp>
      <p:sp>
        <p:nvSpPr>
          <p:cNvPr id="64" name="TextBox 63"/>
          <p:cNvSpPr txBox="1"/>
          <p:nvPr/>
        </p:nvSpPr>
        <p:spPr>
          <a:xfrm>
            <a:off x="5215131" y="437702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65" name="TextBox 64"/>
          <p:cNvSpPr txBox="1"/>
          <p:nvPr/>
        </p:nvSpPr>
        <p:spPr>
          <a:xfrm>
            <a:off x="5809462" y="4386350"/>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66" name="Picture 6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37555" y="4480103"/>
            <a:ext cx="208396" cy="181825"/>
          </a:xfrm>
          <a:prstGeom prst="rect">
            <a:avLst/>
          </a:prstGeom>
        </p:spPr>
      </p:pic>
      <p:sp>
        <p:nvSpPr>
          <p:cNvPr id="67" name="TextBox 66"/>
          <p:cNvSpPr txBox="1"/>
          <p:nvPr/>
        </p:nvSpPr>
        <p:spPr>
          <a:xfrm>
            <a:off x="6844662" y="437387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68" name="TextBox 67"/>
          <p:cNvSpPr txBox="1"/>
          <p:nvPr/>
        </p:nvSpPr>
        <p:spPr>
          <a:xfrm>
            <a:off x="7438993" y="4383202"/>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69" name="Picture 6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67086" y="4476955"/>
            <a:ext cx="208396" cy="181825"/>
          </a:xfrm>
          <a:prstGeom prst="rect">
            <a:avLst/>
          </a:prstGeom>
        </p:spPr>
      </p:pic>
      <p:sp>
        <p:nvSpPr>
          <p:cNvPr id="70" name="TextBox 69"/>
          <p:cNvSpPr txBox="1"/>
          <p:nvPr/>
        </p:nvSpPr>
        <p:spPr>
          <a:xfrm>
            <a:off x="8456552" y="438148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71" name="TextBox 70"/>
          <p:cNvSpPr txBox="1"/>
          <p:nvPr/>
        </p:nvSpPr>
        <p:spPr>
          <a:xfrm>
            <a:off x="9050883" y="4390812"/>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72" name="Picture 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78976" y="4484565"/>
            <a:ext cx="208396" cy="181825"/>
          </a:xfrm>
          <a:prstGeom prst="rect">
            <a:avLst/>
          </a:prstGeom>
        </p:spPr>
      </p:pic>
      <p:sp>
        <p:nvSpPr>
          <p:cNvPr id="73" name="TextBox 72"/>
          <p:cNvSpPr txBox="1"/>
          <p:nvPr/>
        </p:nvSpPr>
        <p:spPr>
          <a:xfrm>
            <a:off x="1828529" y="4374840"/>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74" name="TextBox 73"/>
          <p:cNvSpPr txBox="1"/>
          <p:nvPr/>
        </p:nvSpPr>
        <p:spPr>
          <a:xfrm>
            <a:off x="2422860" y="438416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75" name="Picture 7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50953" y="4477917"/>
            <a:ext cx="208396" cy="181825"/>
          </a:xfrm>
          <a:prstGeom prst="rect">
            <a:avLst/>
          </a:prstGeom>
        </p:spPr>
      </p:pic>
      <p:sp>
        <p:nvSpPr>
          <p:cNvPr id="76" name="TextBox 75"/>
          <p:cNvSpPr txBox="1"/>
          <p:nvPr/>
        </p:nvSpPr>
        <p:spPr>
          <a:xfrm>
            <a:off x="10034187" y="4379233"/>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77" name="TextBox 76"/>
          <p:cNvSpPr txBox="1"/>
          <p:nvPr/>
        </p:nvSpPr>
        <p:spPr>
          <a:xfrm>
            <a:off x="10628518" y="4388557"/>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78" name="Picture 7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56611" y="4482310"/>
            <a:ext cx="208396" cy="181825"/>
          </a:xfrm>
          <a:prstGeom prst="rect">
            <a:avLst/>
          </a:prstGeom>
        </p:spPr>
      </p:pic>
      <p:sp>
        <p:nvSpPr>
          <p:cNvPr id="79" name="TextBox 78"/>
          <p:cNvSpPr txBox="1"/>
          <p:nvPr/>
        </p:nvSpPr>
        <p:spPr>
          <a:xfrm>
            <a:off x="0" y="4388522"/>
            <a:ext cx="343364" cy="369332"/>
          </a:xfrm>
          <a:prstGeom prst="rect">
            <a:avLst/>
          </a:prstGeom>
          <a:noFill/>
        </p:spPr>
        <p:txBody>
          <a:bodyPr wrap="none" rtlCol="0">
            <a:spAutoFit/>
          </a:bodyPr>
          <a:lstStyle/>
          <a:p>
            <a:r>
              <a:rPr lang="en-US" dirty="0" smtClean="0"/>
              <a:t>…</a:t>
            </a:r>
            <a:endParaRPr lang="en-US" dirty="0"/>
          </a:p>
        </p:txBody>
      </p:sp>
      <p:sp>
        <p:nvSpPr>
          <p:cNvPr id="80" name="TextBox 79"/>
          <p:cNvSpPr txBox="1"/>
          <p:nvPr/>
        </p:nvSpPr>
        <p:spPr>
          <a:xfrm>
            <a:off x="1105739" y="4382621"/>
            <a:ext cx="832664" cy="369332"/>
          </a:xfrm>
          <a:prstGeom prst="rect">
            <a:avLst/>
          </a:prstGeom>
          <a:noFill/>
        </p:spPr>
        <p:txBody>
          <a:bodyPr wrap="none" rtlCol="0">
            <a:spAutoFit/>
          </a:bodyPr>
          <a:lstStyle/>
          <a:p>
            <a:r>
              <a:rPr lang="en-US" dirty="0" smtClean="0">
                <a:solidFill>
                  <a:srgbClr val="FF0000"/>
                </a:solidFill>
              </a:rPr>
              <a:t>VG’’(1)</a:t>
            </a:r>
            <a:endParaRPr lang="en-US" dirty="0">
              <a:solidFill>
                <a:srgbClr val="FF0000"/>
              </a:solidFill>
            </a:endParaRPr>
          </a:p>
        </p:txBody>
      </p:sp>
      <p:sp>
        <p:nvSpPr>
          <p:cNvPr id="81" name="TextBox 80"/>
          <p:cNvSpPr txBox="1"/>
          <p:nvPr/>
        </p:nvSpPr>
        <p:spPr>
          <a:xfrm>
            <a:off x="193403" y="437919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82" name="TextBox 81"/>
          <p:cNvSpPr txBox="1"/>
          <p:nvPr/>
        </p:nvSpPr>
        <p:spPr>
          <a:xfrm>
            <a:off x="787734" y="4388522"/>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83" name="Picture 8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827" y="4482275"/>
            <a:ext cx="208396" cy="181825"/>
          </a:xfrm>
          <a:prstGeom prst="rect">
            <a:avLst/>
          </a:prstGeom>
        </p:spPr>
      </p:pic>
      <p:sp>
        <p:nvSpPr>
          <p:cNvPr id="87" name="TextBox 86"/>
          <p:cNvSpPr txBox="1"/>
          <p:nvPr/>
        </p:nvSpPr>
        <p:spPr>
          <a:xfrm>
            <a:off x="10928038" y="4391175"/>
            <a:ext cx="832664" cy="369332"/>
          </a:xfrm>
          <a:prstGeom prst="rect">
            <a:avLst/>
          </a:prstGeom>
          <a:noFill/>
        </p:spPr>
        <p:txBody>
          <a:bodyPr wrap="none" rtlCol="0">
            <a:spAutoFit/>
          </a:bodyPr>
          <a:lstStyle/>
          <a:p>
            <a:r>
              <a:rPr lang="en-US" dirty="0" smtClean="0">
                <a:solidFill>
                  <a:srgbClr val="FF0000"/>
                </a:solidFill>
              </a:rPr>
              <a:t>VG’’(1)</a:t>
            </a:r>
            <a:endParaRPr lang="en-US" dirty="0">
              <a:solidFill>
                <a:srgbClr val="FF0000"/>
              </a:solidFill>
            </a:endParaRPr>
          </a:p>
        </p:txBody>
      </p:sp>
      <p:sp>
        <p:nvSpPr>
          <p:cNvPr id="88" name="TextBox 87"/>
          <p:cNvSpPr txBox="1"/>
          <p:nvPr/>
        </p:nvSpPr>
        <p:spPr>
          <a:xfrm>
            <a:off x="11588695" y="437387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89" name="TextBox 88"/>
          <p:cNvSpPr txBox="1"/>
          <p:nvPr/>
        </p:nvSpPr>
        <p:spPr>
          <a:xfrm>
            <a:off x="11895242" y="4393855"/>
            <a:ext cx="343364" cy="369332"/>
          </a:xfrm>
          <a:prstGeom prst="rect">
            <a:avLst/>
          </a:prstGeom>
          <a:noFill/>
        </p:spPr>
        <p:txBody>
          <a:bodyPr wrap="none" rtlCol="0">
            <a:spAutoFit/>
          </a:bodyPr>
          <a:lstStyle/>
          <a:p>
            <a:r>
              <a:rPr lang="en-US" dirty="0" smtClean="0"/>
              <a:t>…</a:t>
            </a:r>
            <a:endParaRPr lang="en-US" dirty="0"/>
          </a:p>
        </p:txBody>
      </p:sp>
      <p:sp>
        <p:nvSpPr>
          <p:cNvPr id="90" name="TextBox 89"/>
          <p:cNvSpPr txBox="1"/>
          <p:nvPr/>
        </p:nvSpPr>
        <p:spPr>
          <a:xfrm>
            <a:off x="416472" y="3916575"/>
            <a:ext cx="610616" cy="369332"/>
          </a:xfrm>
          <a:prstGeom prst="rect">
            <a:avLst/>
          </a:prstGeom>
          <a:noFill/>
        </p:spPr>
        <p:txBody>
          <a:bodyPr wrap="none" rtlCol="0">
            <a:spAutoFit/>
          </a:bodyPr>
          <a:lstStyle/>
          <a:p>
            <a:r>
              <a:rPr lang="en-US" dirty="0" smtClean="0"/>
              <a:t>text:</a:t>
            </a:r>
            <a:endParaRPr lang="en-US" dirty="0"/>
          </a:p>
        </p:txBody>
      </p:sp>
      <p:grpSp>
        <p:nvGrpSpPr>
          <p:cNvPr id="22" name="Group 21"/>
          <p:cNvGrpSpPr/>
          <p:nvPr/>
        </p:nvGrpSpPr>
        <p:grpSpPr>
          <a:xfrm>
            <a:off x="720025" y="4666970"/>
            <a:ext cx="9840784" cy="932809"/>
            <a:chOff x="720025" y="4666970"/>
            <a:chExt cx="9840784" cy="932809"/>
          </a:xfrm>
        </p:grpSpPr>
        <p:sp>
          <p:nvSpPr>
            <p:cNvPr id="91" name="TextBox 90"/>
            <p:cNvSpPr txBox="1"/>
            <p:nvPr/>
          </p:nvSpPr>
          <p:spPr>
            <a:xfrm>
              <a:off x="5148241" y="5230447"/>
              <a:ext cx="1167692" cy="369332"/>
            </a:xfrm>
            <a:prstGeom prst="rect">
              <a:avLst/>
            </a:prstGeom>
            <a:noFill/>
          </p:spPr>
          <p:txBody>
            <a:bodyPr wrap="none" rtlCol="0">
              <a:spAutoFit/>
            </a:bodyPr>
            <a:lstStyle/>
            <a:p>
              <a:r>
                <a:rPr lang="en-US" dirty="0" smtClean="0">
                  <a:solidFill>
                    <a:schemeClr val="accent6">
                      <a:lumMod val="75000"/>
                    </a:schemeClr>
                  </a:solidFill>
                </a:rPr>
                <a:t>VG’(00…0)</a:t>
              </a:r>
              <a:endParaRPr lang="en-US" dirty="0">
                <a:solidFill>
                  <a:schemeClr val="accent6">
                    <a:lumMod val="75000"/>
                  </a:schemeClr>
                </a:solidFill>
              </a:endParaRPr>
            </a:p>
          </p:txBody>
        </p:sp>
        <p:cxnSp>
          <p:nvCxnSpPr>
            <p:cNvPr id="92" name="Straight Arrow Connector 91"/>
            <p:cNvCxnSpPr>
              <a:stCxn id="91" idx="0"/>
              <a:endCxn id="66" idx="2"/>
            </p:cNvCxnSpPr>
            <p:nvPr/>
          </p:nvCxnSpPr>
          <p:spPr>
            <a:xfrm flipV="1">
              <a:off x="5732087" y="4670118"/>
              <a:ext cx="9666" cy="5603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a:endCxn id="1045" idx="2"/>
            </p:cNvCxnSpPr>
            <p:nvPr/>
          </p:nvCxnSpPr>
          <p:spPr>
            <a:xfrm flipH="1" flipV="1">
              <a:off x="4045619" y="4672325"/>
              <a:ext cx="1204144" cy="5735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a:endCxn id="75" idx="2"/>
            </p:cNvCxnSpPr>
            <p:nvPr/>
          </p:nvCxnSpPr>
          <p:spPr>
            <a:xfrm flipH="1" flipV="1">
              <a:off x="2355151" y="4667932"/>
              <a:ext cx="2738973" cy="6202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stCxn id="91" idx="1"/>
              <a:endCxn id="83" idx="2"/>
            </p:cNvCxnSpPr>
            <p:nvPr/>
          </p:nvCxnSpPr>
          <p:spPr>
            <a:xfrm flipH="1" flipV="1">
              <a:off x="720025" y="4672290"/>
              <a:ext cx="4428216" cy="7428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a:endCxn id="69" idx="2"/>
            </p:cNvCxnSpPr>
            <p:nvPr/>
          </p:nvCxnSpPr>
          <p:spPr>
            <a:xfrm flipV="1">
              <a:off x="6184447" y="4666970"/>
              <a:ext cx="1186837" cy="5698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endCxn id="72" idx="2"/>
            </p:cNvCxnSpPr>
            <p:nvPr/>
          </p:nvCxnSpPr>
          <p:spPr>
            <a:xfrm flipV="1">
              <a:off x="6248123" y="4674580"/>
              <a:ext cx="2735051" cy="6214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a:stCxn id="91" idx="3"/>
              <a:endCxn id="78" idx="2"/>
            </p:cNvCxnSpPr>
            <p:nvPr/>
          </p:nvCxnSpPr>
          <p:spPr>
            <a:xfrm flipV="1">
              <a:off x="6315933" y="4672325"/>
              <a:ext cx="4244876" cy="7427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34499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02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02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0"/>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9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6"/>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57"/>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63"/>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62"/>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61"/>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80"/>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87"/>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89"/>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79"/>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83"/>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75"/>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1045"/>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66"/>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69"/>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72"/>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78"/>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nodeType="clickEffect">
                                  <p:stCondLst>
                                    <p:cond delay="0"/>
                                  </p:stCondLst>
                                  <p:childTnLst>
                                    <p:set>
                                      <p:cBhvr>
                                        <p:cTn id="120" dur="1" fill="hold">
                                          <p:stCondLst>
                                            <p:cond delay="0"/>
                                          </p:stCondLst>
                                        </p:cTn>
                                        <p:tgtEl>
                                          <p:spTgt spid="22"/>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81"/>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82"/>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73"/>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74"/>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58"/>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59"/>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64"/>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65"/>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67"/>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68"/>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70"/>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71"/>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76"/>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77"/>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p:bldP spid="10" grpId="0"/>
      <p:bldP spid="11" grpId="0"/>
      <p:bldP spid="12" grpId="0"/>
      <p:bldP spid="13" grpId="0"/>
      <p:bldP spid="8" grpId="0"/>
      <p:bldP spid="18" grpId="0"/>
      <p:bldP spid="20" grpId="0"/>
      <p:bldP spid="21" grpId="0"/>
      <p:bldP spid="24" grpId="0"/>
      <p:bldP spid="25" grpId="0"/>
      <p:bldP spid="26" grpId="0"/>
      <p:bldP spid="27" grpId="0"/>
      <p:bldP spid="28" grpId="0"/>
      <p:bldP spid="29" grpId="0"/>
      <p:bldP spid="30" grpId="0"/>
      <p:bldP spid="31" grpId="0"/>
      <p:bldP spid="9" grpId="0"/>
      <p:bldP spid="1024" grpId="0"/>
      <p:bldP spid="1025" grpId="0"/>
      <p:bldP spid="56" grpId="0"/>
      <p:bldP spid="57" grpId="0"/>
      <p:bldP spid="58" grpId="0"/>
      <p:bldP spid="59" grpId="0"/>
      <p:bldP spid="61" grpId="0"/>
      <p:bldP spid="62" grpId="0"/>
      <p:bldP spid="63" grpId="0"/>
      <p:bldP spid="64" grpId="0"/>
      <p:bldP spid="65" grpId="0"/>
      <p:bldP spid="67" grpId="0"/>
      <p:bldP spid="68" grpId="0"/>
      <p:bldP spid="70" grpId="0"/>
      <p:bldP spid="71" grpId="0"/>
      <p:bldP spid="73" grpId="0"/>
      <p:bldP spid="74" grpId="0"/>
      <p:bldP spid="76" grpId="0"/>
      <p:bldP spid="77" grpId="0"/>
      <p:bldP spid="79" grpId="0"/>
      <p:bldP spid="80" grpId="0"/>
      <p:bldP spid="81" grpId="0"/>
      <p:bldP spid="82" grpId="0"/>
      <p:bldP spid="87" grpId="0"/>
      <p:bldP spid="88" grpId="0"/>
      <p:bldP spid="89" grpId="0"/>
      <p:bldP spid="9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construction</a:t>
            </a:r>
            <a:endParaRPr lang="en-US" dirty="0"/>
          </a:p>
        </p:txBody>
      </p:sp>
      <p:sp>
        <p:nvSpPr>
          <p:cNvPr id="3" name="Content Placeholder 2"/>
          <p:cNvSpPr>
            <a:spLocks noGrp="1"/>
          </p:cNvSpPr>
          <p:nvPr>
            <p:ph idx="1"/>
          </p:nvPr>
        </p:nvSpPr>
        <p:spPr>
          <a:xfrm>
            <a:off x="838200" y="1825625"/>
            <a:ext cx="10515600" cy="593484"/>
          </a:xfrm>
        </p:spPr>
        <p:txBody>
          <a:bodyPr/>
          <a:lstStyle/>
          <a:p>
            <a:r>
              <a:rPr lang="en-US" dirty="0" smtClean="0"/>
              <a:t>Assume that </a:t>
            </a:r>
            <a:r>
              <a:rPr lang="en-US" dirty="0" smtClean="0">
                <a:solidFill>
                  <a:srgbClr val="009999"/>
                </a:solidFill>
              </a:rPr>
              <a:t>A={a</a:t>
            </a:r>
            <a:r>
              <a:rPr lang="en-US" baseline="30000" dirty="0" smtClean="0">
                <a:solidFill>
                  <a:srgbClr val="009999"/>
                </a:solidFill>
              </a:rPr>
              <a:t>1</a:t>
            </a:r>
            <a:r>
              <a:rPr lang="en-US" dirty="0" smtClean="0">
                <a:solidFill>
                  <a:srgbClr val="009999"/>
                </a:solidFill>
              </a:rPr>
              <a:t>, a</a:t>
            </a:r>
            <a:r>
              <a:rPr lang="en-US" baseline="30000" dirty="0" smtClean="0">
                <a:solidFill>
                  <a:srgbClr val="009999"/>
                </a:solidFill>
              </a:rPr>
              <a:t>2</a:t>
            </a:r>
            <a:r>
              <a:rPr lang="en-US" dirty="0" smtClean="0">
                <a:solidFill>
                  <a:srgbClr val="009999"/>
                </a:solidFill>
              </a:rPr>
              <a:t>, a</a:t>
            </a:r>
            <a:r>
              <a:rPr lang="en-US" baseline="30000" dirty="0" smtClean="0">
                <a:solidFill>
                  <a:srgbClr val="009999"/>
                </a:solidFill>
              </a:rPr>
              <a:t>3</a:t>
            </a:r>
            <a:r>
              <a:rPr lang="en-US" dirty="0" smtClean="0">
                <a:solidFill>
                  <a:srgbClr val="009999"/>
                </a:solidFill>
              </a:rPr>
              <a:t>, a</a:t>
            </a:r>
            <a:r>
              <a:rPr lang="en-US" baseline="30000" dirty="0" smtClean="0">
                <a:solidFill>
                  <a:srgbClr val="009999"/>
                </a:solidFill>
              </a:rPr>
              <a:t>4</a:t>
            </a:r>
            <a:r>
              <a:rPr lang="en-US" dirty="0" smtClean="0">
                <a:solidFill>
                  <a:srgbClr val="009999"/>
                </a:solidFill>
              </a:rPr>
              <a:t>, a</a:t>
            </a:r>
            <a:r>
              <a:rPr lang="en-US" baseline="30000" dirty="0" smtClean="0">
                <a:solidFill>
                  <a:srgbClr val="009999"/>
                </a:solidFill>
              </a:rPr>
              <a:t>5</a:t>
            </a:r>
            <a:r>
              <a:rPr lang="en-US" dirty="0" smtClean="0">
                <a:solidFill>
                  <a:srgbClr val="009999"/>
                </a:solidFill>
              </a:rPr>
              <a:t>} </a:t>
            </a:r>
            <a:r>
              <a:rPr lang="en-US" dirty="0" smtClean="0"/>
              <a:t>and </a:t>
            </a:r>
            <a:r>
              <a:rPr lang="en-US" dirty="0" smtClean="0">
                <a:solidFill>
                  <a:srgbClr val="009999"/>
                </a:solidFill>
              </a:rPr>
              <a:t>B={b</a:t>
            </a:r>
            <a:r>
              <a:rPr lang="en-US" baseline="30000" dirty="0" smtClean="0">
                <a:solidFill>
                  <a:srgbClr val="009999"/>
                </a:solidFill>
              </a:rPr>
              <a:t>1</a:t>
            </a:r>
            <a:r>
              <a:rPr lang="en-US" dirty="0" smtClean="0">
                <a:solidFill>
                  <a:srgbClr val="009999"/>
                </a:solidFill>
              </a:rPr>
              <a:t>, b</a:t>
            </a:r>
            <a:r>
              <a:rPr lang="en-US" baseline="30000" dirty="0" smtClean="0">
                <a:solidFill>
                  <a:srgbClr val="009999"/>
                </a:solidFill>
              </a:rPr>
              <a:t>2</a:t>
            </a:r>
            <a:r>
              <a:rPr lang="en-US" dirty="0" smtClean="0">
                <a:solidFill>
                  <a:srgbClr val="009999"/>
                </a:solidFill>
              </a:rPr>
              <a:t>, b</a:t>
            </a:r>
            <a:r>
              <a:rPr lang="en-US" baseline="30000" dirty="0" smtClean="0">
                <a:solidFill>
                  <a:srgbClr val="009999"/>
                </a:solidFill>
              </a:rPr>
              <a:t>3</a:t>
            </a:r>
            <a:r>
              <a:rPr lang="en-US" dirty="0" smtClean="0">
                <a:solidFill>
                  <a:srgbClr val="009999"/>
                </a:solidFill>
              </a:rPr>
              <a:t>, b</a:t>
            </a:r>
            <a:r>
              <a:rPr lang="en-US" baseline="30000" dirty="0" smtClean="0">
                <a:solidFill>
                  <a:srgbClr val="009999"/>
                </a:solidFill>
              </a:rPr>
              <a:t>4</a:t>
            </a:r>
            <a:r>
              <a:rPr lang="en-US" dirty="0" smtClean="0">
                <a:solidFill>
                  <a:srgbClr val="009999"/>
                </a:solidFill>
              </a:rPr>
              <a:t>, b</a:t>
            </a:r>
            <a:r>
              <a:rPr lang="en-US" baseline="30000" dirty="0" smtClean="0">
                <a:solidFill>
                  <a:srgbClr val="009999"/>
                </a:solidFill>
              </a:rPr>
              <a:t>5</a:t>
            </a:r>
            <a:r>
              <a:rPr lang="en-US" dirty="0" smtClean="0">
                <a:solidFill>
                  <a:srgbClr val="009999"/>
                </a:solidFill>
              </a:rPr>
              <a:t>}</a:t>
            </a:r>
          </a:p>
        </p:txBody>
      </p:sp>
      <p:sp>
        <p:nvSpPr>
          <p:cNvPr id="4" name="Slide Number Placeholder 3"/>
          <p:cNvSpPr>
            <a:spLocks noGrp="1"/>
          </p:cNvSpPr>
          <p:nvPr>
            <p:ph type="sldNum" sz="quarter" idx="12"/>
          </p:nvPr>
        </p:nvSpPr>
        <p:spPr/>
        <p:txBody>
          <a:bodyPr/>
          <a:lstStyle/>
          <a:p>
            <a:fld id="{FF94E411-20BF-4F7C-8D43-D8CECD5A1521}" type="slidenum">
              <a:rPr lang="en-US" smtClean="0"/>
              <a:t>21</a:t>
            </a:fld>
            <a:endParaRPr lang="en-US"/>
          </a:p>
        </p:txBody>
      </p:sp>
      <p:sp>
        <p:nvSpPr>
          <p:cNvPr id="5" name="TextBox 4"/>
          <p:cNvSpPr txBox="1"/>
          <p:nvPr/>
        </p:nvSpPr>
        <p:spPr>
          <a:xfrm>
            <a:off x="6481823" y="256887"/>
            <a:ext cx="5364866" cy="1508105"/>
          </a:xfrm>
          <a:prstGeom prst="rect">
            <a:avLst/>
          </a:prstGeom>
          <a:noFill/>
          <a:ln>
            <a:solidFill>
              <a:schemeClr val="tx1"/>
            </a:solidFill>
          </a:ln>
        </p:spPr>
        <p:txBody>
          <a:bodyPr wrap="square" rtlCol="0">
            <a:spAutoFit/>
          </a:bodyPr>
          <a:lstStyle/>
          <a:p>
            <a:r>
              <a:rPr lang="en-US" dirty="0">
                <a:solidFill>
                  <a:srgbClr val="009999"/>
                </a:solidFill>
              </a:rPr>
              <a:t>a ∈ A </a:t>
            </a:r>
            <a:r>
              <a:rPr lang="en-US" dirty="0"/>
              <a:t>→ </a:t>
            </a:r>
            <a:r>
              <a:rPr lang="en-US" dirty="0" err="1"/>
              <a:t>regexp</a:t>
            </a:r>
            <a:r>
              <a:rPr lang="en-US" dirty="0"/>
              <a:t> </a:t>
            </a:r>
            <a:r>
              <a:rPr lang="en-US" dirty="0">
                <a:solidFill>
                  <a:srgbClr val="009999"/>
                </a:solidFill>
              </a:rPr>
              <a:t>VG(a</a:t>
            </a:r>
            <a:r>
              <a:rPr lang="en-US" dirty="0" smtClean="0">
                <a:solidFill>
                  <a:srgbClr val="009999"/>
                </a:solidFill>
              </a:rPr>
              <a:t>)</a:t>
            </a:r>
          </a:p>
          <a:p>
            <a:r>
              <a:rPr lang="en-US" dirty="0">
                <a:solidFill>
                  <a:srgbClr val="009999"/>
                </a:solidFill>
              </a:rPr>
              <a:t>b ∈ B </a:t>
            </a:r>
            <a:r>
              <a:rPr lang="en-US" dirty="0"/>
              <a:t>→</a:t>
            </a:r>
            <a:r>
              <a:rPr lang="en-US" dirty="0">
                <a:solidFill>
                  <a:srgbClr val="009999"/>
                </a:solidFill>
              </a:rPr>
              <a:t> </a:t>
            </a:r>
            <a:r>
              <a:rPr lang="en-US" dirty="0"/>
              <a:t>sequence</a:t>
            </a:r>
            <a:r>
              <a:rPr lang="en-US" dirty="0">
                <a:solidFill>
                  <a:srgbClr val="009999"/>
                </a:solidFill>
              </a:rPr>
              <a:t> VG’(b</a:t>
            </a:r>
            <a:r>
              <a:rPr lang="en-US" dirty="0" smtClean="0">
                <a:solidFill>
                  <a:srgbClr val="009999"/>
                </a:solidFill>
              </a:rPr>
              <a:t>), VG’’(b)</a:t>
            </a:r>
          </a:p>
          <a:p>
            <a:r>
              <a:rPr lang="en-US" dirty="0">
                <a:solidFill>
                  <a:srgbClr val="009999"/>
                </a:solidFill>
              </a:rPr>
              <a:t>a · b=0    </a:t>
            </a:r>
            <a:r>
              <a:rPr lang="en-US" dirty="0" err="1" smtClean="0"/>
              <a:t>iff</a:t>
            </a:r>
            <a:r>
              <a:rPr lang="en-US" dirty="0" smtClean="0">
                <a:solidFill>
                  <a:srgbClr val="009999"/>
                </a:solidFill>
              </a:rPr>
              <a:t>     VG’(b), VG’’(b) </a:t>
            </a:r>
            <a:r>
              <a:rPr lang="en-US" dirty="0" smtClean="0"/>
              <a:t>can be derived from </a:t>
            </a:r>
            <a:r>
              <a:rPr lang="en-US" dirty="0" smtClean="0">
                <a:solidFill>
                  <a:srgbClr val="009999"/>
                </a:solidFill>
              </a:rPr>
              <a:t>VG(a)</a:t>
            </a:r>
          </a:p>
          <a:p>
            <a:r>
              <a:rPr lang="en-US" dirty="0">
                <a:solidFill>
                  <a:srgbClr val="009999"/>
                </a:solidFill>
              </a:rPr>
              <a:t>VG</a:t>
            </a:r>
            <a:r>
              <a:rPr lang="en-US" dirty="0" smtClean="0">
                <a:solidFill>
                  <a:srgbClr val="009999"/>
                </a:solidFill>
              </a:rPr>
              <a:t>’(</a:t>
            </a:r>
            <a:r>
              <a:rPr lang="en-US" dirty="0">
                <a:solidFill>
                  <a:srgbClr val="009999"/>
                </a:solidFill>
              </a:rPr>
              <a:t>b) </a:t>
            </a:r>
            <a:r>
              <a:rPr lang="en-US" dirty="0"/>
              <a:t>starts and ends with </a:t>
            </a:r>
            <a:r>
              <a:rPr lang="en-US" dirty="0" err="1" smtClean="0">
                <a:solidFill>
                  <a:schemeClr val="accent2">
                    <a:lumMod val="75000"/>
                  </a:schemeClr>
                </a:solidFill>
              </a:rPr>
              <a:t>yy</a:t>
            </a:r>
            <a:endParaRPr lang="en-US" dirty="0" smtClean="0">
              <a:solidFill>
                <a:schemeClr val="accent2">
                  <a:lumMod val="75000"/>
                </a:schemeClr>
              </a:solidFill>
            </a:endParaRPr>
          </a:p>
          <a:p>
            <a:r>
              <a:rPr lang="en-US" dirty="0" smtClean="0">
                <a:solidFill>
                  <a:srgbClr val="009999"/>
                </a:solidFill>
              </a:rPr>
              <a:t>VG’’(b) </a:t>
            </a:r>
            <a:r>
              <a:rPr lang="en-US" dirty="0" smtClean="0"/>
              <a:t>starts and ends with </a:t>
            </a:r>
            <a:r>
              <a:rPr lang="en-US" dirty="0" err="1" smtClean="0">
                <a:solidFill>
                  <a:schemeClr val="accent2">
                    <a:lumMod val="75000"/>
                  </a:schemeClr>
                </a:solidFill>
              </a:rPr>
              <a:t>yyyy</a:t>
            </a:r>
            <a:endParaRPr lang="en-US" dirty="0" smtClean="0">
              <a:solidFill>
                <a:schemeClr val="accent2">
                  <a:lumMod val="75000"/>
                </a:schemeClr>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18748" y="3693126"/>
            <a:ext cx="227508" cy="227508"/>
          </a:xfrm>
          <a:prstGeom prst="rect">
            <a:avLst/>
          </a:prstGeom>
        </p:spPr>
      </p:pic>
      <p:sp>
        <p:nvSpPr>
          <p:cNvPr id="7" name="TextBox 6"/>
          <p:cNvSpPr txBox="1"/>
          <p:nvPr/>
        </p:nvSpPr>
        <p:spPr>
          <a:xfrm>
            <a:off x="1977426"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1</a:t>
            </a:r>
            <a:r>
              <a:rPr lang="en-US" dirty="0" smtClean="0">
                <a:solidFill>
                  <a:srgbClr val="FF0000"/>
                </a:solidFill>
              </a:rPr>
              <a:t>)</a:t>
            </a:r>
            <a:endParaRPr lang="en-US" dirty="0">
              <a:solidFill>
                <a:srgbClr val="FF0000"/>
              </a:solidFill>
            </a:endParaRPr>
          </a:p>
        </p:txBody>
      </p:sp>
      <p:sp>
        <p:nvSpPr>
          <p:cNvPr id="10" name="TextBox 9"/>
          <p:cNvSpPr txBox="1"/>
          <p:nvPr/>
        </p:nvSpPr>
        <p:spPr>
          <a:xfrm>
            <a:off x="3698195" y="3625637"/>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2</a:t>
            </a:r>
            <a:r>
              <a:rPr lang="en-US" dirty="0" smtClean="0">
                <a:solidFill>
                  <a:srgbClr val="FF0000"/>
                </a:solidFill>
              </a:rPr>
              <a:t>)</a:t>
            </a:r>
            <a:endParaRPr lang="en-US" dirty="0">
              <a:solidFill>
                <a:srgbClr val="FF0000"/>
              </a:solidFill>
            </a:endParaRPr>
          </a:p>
        </p:txBody>
      </p:sp>
      <p:sp>
        <p:nvSpPr>
          <p:cNvPr id="11" name="TextBox 10"/>
          <p:cNvSpPr txBox="1"/>
          <p:nvPr/>
        </p:nvSpPr>
        <p:spPr>
          <a:xfrm>
            <a:off x="7005715"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4</a:t>
            </a:r>
            <a:r>
              <a:rPr lang="en-US" dirty="0" smtClean="0">
                <a:solidFill>
                  <a:srgbClr val="FF0000"/>
                </a:solidFill>
              </a:rPr>
              <a:t>)</a:t>
            </a:r>
            <a:endParaRPr lang="en-US" dirty="0">
              <a:solidFill>
                <a:srgbClr val="FF0000"/>
              </a:solidFill>
            </a:endParaRPr>
          </a:p>
        </p:txBody>
      </p:sp>
      <p:sp>
        <p:nvSpPr>
          <p:cNvPr id="12" name="TextBox 11"/>
          <p:cNvSpPr txBox="1"/>
          <p:nvPr/>
        </p:nvSpPr>
        <p:spPr>
          <a:xfrm>
            <a:off x="5284946"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3</a:t>
            </a:r>
            <a:r>
              <a:rPr lang="en-US" dirty="0" smtClean="0">
                <a:solidFill>
                  <a:srgbClr val="FF0000"/>
                </a:solidFill>
              </a:rPr>
              <a:t>)</a:t>
            </a:r>
            <a:endParaRPr lang="en-US" dirty="0">
              <a:solidFill>
                <a:srgbClr val="FF0000"/>
              </a:solidFill>
            </a:endParaRPr>
          </a:p>
        </p:txBody>
      </p:sp>
      <p:sp>
        <p:nvSpPr>
          <p:cNvPr id="13" name="TextBox 12"/>
          <p:cNvSpPr txBox="1"/>
          <p:nvPr/>
        </p:nvSpPr>
        <p:spPr>
          <a:xfrm>
            <a:off x="8592466"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5</a:t>
            </a:r>
            <a:r>
              <a:rPr lang="en-US" dirty="0" smtClean="0">
                <a:solidFill>
                  <a:srgbClr val="FF0000"/>
                </a:solidFill>
              </a:rPr>
              <a:t>)</a:t>
            </a:r>
            <a:endParaRPr lang="en-US" dirty="0">
              <a:solidFill>
                <a:srgbClr val="FF0000"/>
              </a:solidFill>
            </a:endParaRP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75589" y="3693126"/>
            <a:ext cx="227508" cy="227508"/>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26268" y="3693126"/>
            <a:ext cx="227508" cy="227508"/>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80028" y="3693126"/>
            <a:ext cx="227508" cy="227508"/>
          </a:xfrm>
          <a:prstGeom prst="rect">
            <a:avLst/>
          </a:prstGeom>
        </p:spPr>
      </p:pic>
      <p:sp>
        <p:nvSpPr>
          <p:cNvPr id="8" name="TextBox 7"/>
          <p:cNvSpPr txBox="1"/>
          <p:nvPr/>
        </p:nvSpPr>
        <p:spPr>
          <a:xfrm>
            <a:off x="2684235"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18" name="TextBox 17"/>
          <p:cNvSpPr txBox="1"/>
          <p:nvPr/>
        </p:nvSpPr>
        <p:spPr>
          <a:xfrm>
            <a:off x="3370501"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0" name="TextBox 19"/>
          <p:cNvSpPr txBox="1"/>
          <p:nvPr/>
        </p:nvSpPr>
        <p:spPr>
          <a:xfrm>
            <a:off x="4353421"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1" name="TextBox 20"/>
          <p:cNvSpPr txBox="1"/>
          <p:nvPr/>
        </p:nvSpPr>
        <p:spPr>
          <a:xfrm>
            <a:off x="4984258"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4" name="TextBox 23"/>
          <p:cNvSpPr txBox="1"/>
          <p:nvPr/>
        </p:nvSpPr>
        <p:spPr>
          <a:xfrm>
            <a:off x="5987774" y="362616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5" name="TextBox 24"/>
          <p:cNvSpPr txBox="1"/>
          <p:nvPr/>
        </p:nvSpPr>
        <p:spPr>
          <a:xfrm>
            <a:off x="6641841" y="3625637"/>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6" name="TextBox 25"/>
          <p:cNvSpPr txBox="1"/>
          <p:nvPr/>
        </p:nvSpPr>
        <p:spPr>
          <a:xfrm>
            <a:off x="7684130" y="36187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7" name="TextBox 26"/>
          <p:cNvSpPr txBox="1"/>
          <p:nvPr/>
        </p:nvSpPr>
        <p:spPr>
          <a:xfrm>
            <a:off x="8269428" y="36145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8" name="TextBox 27"/>
          <p:cNvSpPr txBox="1"/>
          <p:nvPr/>
        </p:nvSpPr>
        <p:spPr>
          <a:xfrm>
            <a:off x="1627013" y="36145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9" name="TextBox 28"/>
          <p:cNvSpPr txBox="1"/>
          <p:nvPr/>
        </p:nvSpPr>
        <p:spPr>
          <a:xfrm>
            <a:off x="9252348" y="36145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30" name="TextBox 29"/>
          <p:cNvSpPr txBox="1"/>
          <p:nvPr/>
        </p:nvSpPr>
        <p:spPr>
          <a:xfrm>
            <a:off x="9579404" y="3622214"/>
            <a:ext cx="367408" cy="369332"/>
          </a:xfrm>
          <a:prstGeom prst="rect">
            <a:avLst/>
          </a:prstGeom>
          <a:noFill/>
        </p:spPr>
        <p:txBody>
          <a:bodyPr wrap="none" rtlCol="0">
            <a:spAutoFit/>
          </a:bodyPr>
          <a:lstStyle/>
          <a:p>
            <a:r>
              <a:rPr lang="en-US" dirty="0" smtClean="0"/>
              <a:t>y</a:t>
            </a:r>
            <a:r>
              <a:rPr lang="en-US" baseline="30000" dirty="0"/>
              <a:t>4</a:t>
            </a:r>
          </a:p>
        </p:txBody>
      </p:sp>
      <p:sp>
        <p:nvSpPr>
          <p:cNvPr id="31" name="TextBox 30"/>
          <p:cNvSpPr txBox="1"/>
          <p:nvPr/>
        </p:nvSpPr>
        <p:spPr>
          <a:xfrm>
            <a:off x="1319854" y="3614586"/>
            <a:ext cx="367408" cy="369332"/>
          </a:xfrm>
          <a:prstGeom prst="rect">
            <a:avLst/>
          </a:prstGeom>
          <a:noFill/>
        </p:spPr>
        <p:txBody>
          <a:bodyPr wrap="none" rtlCol="0">
            <a:spAutoFit/>
          </a:bodyPr>
          <a:lstStyle/>
          <a:p>
            <a:r>
              <a:rPr lang="en-US" dirty="0" smtClean="0"/>
              <a:t>y</a:t>
            </a:r>
            <a:r>
              <a:rPr lang="en-US" baseline="30000" dirty="0"/>
              <a:t>4</a:t>
            </a:r>
          </a:p>
        </p:txBody>
      </p:sp>
      <p:sp>
        <p:nvSpPr>
          <p:cNvPr id="9" name="TextBox 8"/>
          <p:cNvSpPr txBox="1"/>
          <p:nvPr/>
        </p:nvSpPr>
        <p:spPr>
          <a:xfrm>
            <a:off x="413976" y="3231103"/>
            <a:ext cx="943015" cy="369332"/>
          </a:xfrm>
          <a:prstGeom prst="rect">
            <a:avLst/>
          </a:prstGeom>
          <a:noFill/>
        </p:spPr>
        <p:txBody>
          <a:bodyPr wrap="none" rtlCol="0">
            <a:spAutoFit/>
          </a:bodyPr>
          <a:lstStyle/>
          <a:p>
            <a:r>
              <a:rPr lang="en-US" dirty="0" smtClean="0"/>
              <a:t>pattern:</a:t>
            </a:r>
            <a:endParaRPr lang="en-US" dirty="0"/>
          </a:p>
        </p:txBody>
      </p:sp>
      <p:sp>
        <p:nvSpPr>
          <p:cNvPr id="1024" name="TextBox 1023"/>
          <p:cNvSpPr txBox="1"/>
          <p:nvPr/>
        </p:nvSpPr>
        <p:spPr>
          <a:xfrm>
            <a:off x="4604342" y="2369380"/>
            <a:ext cx="2150589" cy="369332"/>
          </a:xfrm>
          <a:prstGeom prst="rect">
            <a:avLst/>
          </a:prstGeom>
          <a:noFill/>
        </p:spPr>
        <p:txBody>
          <a:bodyPr wrap="none" rtlCol="0">
            <a:spAutoFit/>
          </a:bodyPr>
          <a:lstStyle/>
          <a:p>
            <a:r>
              <a:rPr lang="en-US" dirty="0" smtClean="0">
                <a:solidFill>
                  <a:srgbClr val="009999"/>
                </a:solidFill>
              </a:rPr>
              <a:t>2d+21</a:t>
            </a:r>
            <a:r>
              <a:rPr lang="en-US" dirty="0" smtClean="0"/>
              <a:t> symbols </a:t>
            </a:r>
            <a:r>
              <a:rPr lang="en-US" dirty="0" smtClean="0">
                <a:solidFill>
                  <a:srgbClr val="009999"/>
                </a:solidFill>
              </a:rPr>
              <a:t>x</a:t>
            </a:r>
            <a:r>
              <a:rPr lang="en-US" dirty="0" smtClean="0"/>
              <a:t> or </a:t>
            </a:r>
            <a:r>
              <a:rPr lang="en-US" dirty="0" smtClean="0">
                <a:solidFill>
                  <a:srgbClr val="009999"/>
                </a:solidFill>
              </a:rPr>
              <a:t>y</a:t>
            </a:r>
            <a:endParaRPr lang="en-US" dirty="0">
              <a:solidFill>
                <a:srgbClr val="009999"/>
              </a:solidFill>
            </a:endParaRPr>
          </a:p>
        </p:txBody>
      </p:sp>
      <p:sp>
        <p:nvSpPr>
          <p:cNvPr id="1025" name="TextBox 1024"/>
          <p:cNvSpPr txBox="1"/>
          <p:nvPr/>
        </p:nvSpPr>
        <p:spPr>
          <a:xfrm>
            <a:off x="4737553" y="2597468"/>
            <a:ext cx="1661993" cy="509114"/>
          </a:xfrm>
          <a:prstGeom prst="rect">
            <a:avLst/>
          </a:prstGeom>
          <a:noFill/>
        </p:spPr>
        <p:txBody>
          <a:bodyPr vert="vert" wrap="none" rtlCol="0">
            <a:spAutoFit/>
          </a:bodyPr>
          <a:lstStyle/>
          <a:p>
            <a:r>
              <a:rPr lang="en-US" sz="9600" dirty="0" smtClean="0">
                <a:latin typeface="Yu Gothic Light" panose="020B0300000000000000" pitchFamily="34" charset="-128"/>
                <a:ea typeface="Yu Gothic Light" panose="020B0300000000000000" pitchFamily="34" charset="-128"/>
                <a:cs typeface="Myanmar Text" panose="020B0502040204020203" pitchFamily="34" charset="0"/>
              </a:rPr>
              <a:t>{</a:t>
            </a:r>
            <a:endParaRPr lang="en-US" sz="9600" dirty="0">
              <a:latin typeface="Yu Gothic Light" panose="020B0300000000000000" pitchFamily="34" charset="-128"/>
              <a:ea typeface="Yu Gothic Light" panose="020B0300000000000000" pitchFamily="34" charset="-128"/>
              <a:cs typeface="Myanmar Text" panose="020B0502040204020203" pitchFamily="34" charset="0"/>
            </a:endParaRPr>
          </a:p>
        </p:txBody>
      </p:sp>
      <p:grpSp>
        <p:nvGrpSpPr>
          <p:cNvPr id="19" name="Group 18"/>
          <p:cNvGrpSpPr/>
          <p:nvPr/>
        </p:nvGrpSpPr>
        <p:grpSpPr>
          <a:xfrm>
            <a:off x="3232502" y="2950510"/>
            <a:ext cx="4961280" cy="742616"/>
            <a:chOff x="3232502" y="2950510"/>
            <a:chExt cx="4961280" cy="742616"/>
          </a:xfrm>
        </p:grpSpPr>
        <p:sp>
          <p:nvSpPr>
            <p:cNvPr id="17" name="TextBox 16"/>
            <p:cNvSpPr txBox="1"/>
            <p:nvPr/>
          </p:nvSpPr>
          <p:spPr>
            <a:xfrm>
              <a:off x="4959728" y="2950510"/>
              <a:ext cx="1439818" cy="369332"/>
            </a:xfrm>
            <a:prstGeom prst="rect">
              <a:avLst/>
            </a:prstGeom>
            <a:noFill/>
          </p:spPr>
          <p:txBody>
            <a:bodyPr wrap="none" rtlCol="0">
              <a:spAutoFit/>
            </a:bodyPr>
            <a:lstStyle/>
            <a:p>
              <a:r>
                <a:rPr lang="en-US" dirty="0" smtClean="0">
                  <a:solidFill>
                    <a:schemeClr val="accent1">
                      <a:lumMod val="75000"/>
                    </a:schemeClr>
                  </a:solidFill>
                </a:rPr>
                <a:t>y*x*y*…x*y*</a:t>
              </a:r>
              <a:endParaRPr lang="en-US" dirty="0">
                <a:solidFill>
                  <a:schemeClr val="accent1">
                    <a:lumMod val="75000"/>
                  </a:schemeClr>
                </a:solidFill>
              </a:endParaRPr>
            </a:p>
          </p:txBody>
        </p:sp>
        <p:cxnSp>
          <p:nvCxnSpPr>
            <p:cNvPr id="1029" name="Straight Arrow Connector 1028"/>
            <p:cNvCxnSpPr>
              <a:endCxn id="6" idx="0"/>
            </p:cNvCxnSpPr>
            <p:nvPr/>
          </p:nvCxnSpPr>
          <p:spPr>
            <a:xfrm flipH="1">
              <a:off x="3232502" y="3262654"/>
              <a:ext cx="1706356" cy="4304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endCxn id="14" idx="0"/>
            </p:cNvCxnSpPr>
            <p:nvPr/>
          </p:nvCxnSpPr>
          <p:spPr>
            <a:xfrm flipH="1">
              <a:off x="4889343" y="3360024"/>
              <a:ext cx="382992" cy="3331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endCxn id="15" idx="0"/>
            </p:cNvCxnSpPr>
            <p:nvPr/>
          </p:nvCxnSpPr>
          <p:spPr>
            <a:xfrm>
              <a:off x="6097379" y="3360024"/>
              <a:ext cx="442643" cy="3331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endCxn id="16" idx="0"/>
            </p:cNvCxnSpPr>
            <p:nvPr/>
          </p:nvCxnSpPr>
          <p:spPr>
            <a:xfrm>
              <a:off x="6348994" y="3262654"/>
              <a:ext cx="1844788" cy="4304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56" name="TextBox 55"/>
          <p:cNvSpPr txBox="1"/>
          <p:nvPr/>
        </p:nvSpPr>
        <p:spPr>
          <a:xfrm>
            <a:off x="2803346" y="4382656"/>
            <a:ext cx="858312"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1</a:t>
            </a:r>
            <a:r>
              <a:rPr lang="en-US" dirty="0" smtClean="0">
                <a:solidFill>
                  <a:srgbClr val="FF0000"/>
                </a:solidFill>
              </a:rPr>
              <a:t>)</a:t>
            </a:r>
            <a:endParaRPr lang="en-US" dirty="0">
              <a:solidFill>
                <a:srgbClr val="FF0000"/>
              </a:solidFill>
            </a:endParaRPr>
          </a:p>
        </p:txBody>
      </p:sp>
      <p:sp>
        <p:nvSpPr>
          <p:cNvPr id="57" name="TextBox 56"/>
          <p:cNvSpPr txBox="1"/>
          <p:nvPr/>
        </p:nvSpPr>
        <p:spPr>
          <a:xfrm>
            <a:off x="4431333" y="4382656"/>
            <a:ext cx="916020"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2</a:t>
            </a:r>
            <a:r>
              <a:rPr lang="en-US" dirty="0" smtClean="0">
                <a:solidFill>
                  <a:srgbClr val="FF0000"/>
                </a:solidFill>
              </a:rPr>
              <a:t>)</a:t>
            </a:r>
            <a:endParaRPr lang="en-US" dirty="0">
              <a:solidFill>
                <a:srgbClr val="FF0000"/>
              </a:solidFill>
            </a:endParaRPr>
          </a:p>
        </p:txBody>
      </p:sp>
      <p:sp>
        <p:nvSpPr>
          <p:cNvPr id="58" name="TextBox 57"/>
          <p:cNvSpPr txBox="1"/>
          <p:nvPr/>
        </p:nvSpPr>
        <p:spPr>
          <a:xfrm>
            <a:off x="3518997" y="4379233"/>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59" name="TextBox 58"/>
          <p:cNvSpPr txBox="1"/>
          <p:nvPr/>
        </p:nvSpPr>
        <p:spPr>
          <a:xfrm>
            <a:off x="4113328" y="4388557"/>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1045" name="Picture 104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41421" y="4482310"/>
            <a:ext cx="208396" cy="181825"/>
          </a:xfrm>
          <a:prstGeom prst="rect">
            <a:avLst/>
          </a:prstGeom>
        </p:spPr>
      </p:pic>
      <p:sp>
        <p:nvSpPr>
          <p:cNvPr id="61" name="TextBox 60"/>
          <p:cNvSpPr txBox="1"/>
          <p:nvPr/>
        </p:nvSpPr>
        <p:spPr>
          <a:xfrm>
            <a:off x="9333952" y="4388557"/>
            <a:ext cx="858312"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5</a:t>
            </a:r>
            <a:r>
              <a:rPr lang="en-US" dirty="0" smtClean="0">
                <a:solidFill>
                  <a:srgbClr val="FF0000"/>
                </a:solidFill>
              </a:rPr>
              <a:t>)</a:t>
            </a:r>
            <a:endParaRPr lang="en-US" dirty="0">
              <a:solidFill>
                <a:srgbClr val="FF0000"/>
              </a:solidFill>
            </a:endParaRPr>
          </a:p>
        </p:txBody>
      </p:sp>
      <p:sp>
        <p:nvSpPr>
          <p:cNvPr id="62" name="TextBox 61"/>
          <p:cNvSpPr txBox="1"/>
          <p:nvPr/>
        </p:nvSpPr>
        <p:spPr>
          <a:xfrm>
            <a:off x="7732691" y="4384113"/>
            <a:ext cx="916020"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4</a:t>
            </a:r>
            <a:r>
              <a:rPr lang="en-US" dirty="0" smtClean="0">
                <a:solidFill>
                  <a:srgbClr val="FF0000"/>
                </a:solidFill>
              </a:rPr>
              <a:t>)</a:t>
            </a:r>
            <a:endParaRPr lang="en-US" dirty="0">
              <a:solidFill>
                <a:srgbClr val="FF0000"/>
              </a:solidFill>
            </a:endParaRPr>
          </a:p>
        </p:txBody>
      </p:sp>
      <p:sp>
        <p:nvSpPr>
          <p:cNvPr id="63" name="TextBox 62"/>
          <p:cNvSpPr txBox="1"/>
          <p:nvPr/>
        </p:nvSpPr>
        <p:spPr>
          <a:xfrm>
            <a:off x="6116013" y="4390302"/>
            <a:ext cx="858312"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3</a:t>
            </a:r>
            <a:r>
              <a:rPr lang="en-US" dirty="0" smtClean="0">
                <a:solidFill>
                  <a:srgbClr val="FF0000"/>
                </a:solidFill>
              </a:rPr>
              <a:t>)</a:t>
            </a:r>
            <a:endParaRPr lang="en-US" dirty="0">
              <a:solidFill>
                <a:srgbClr val="FF0000"/>
              </a:solidFill>
            </a:endParaRPr>
          </a:p>
        </p:txBody>
      </p:sp>
      <p:sp>
        <p:nvSpPr>
          <p:cNvPr id="64" name="TextBox 63"/>
          <p:cNvSpPr txBox="1"/>
          <p:nvPr/>
        </p:nvSpPr>
        <p:spPr>
          <a:xfrm>
            <a:off x="5215131" y="437702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65" name="TextBox 64"/>
          <p:cNvSpPr txBox="1"/>
          <p:nvPr/>
        </p:nvSpPr>
        <p:spPr>
          <a:xfrm>
            <a:off x="5809462" y="4386350"/>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66" name="Picture 6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37555" y="4480103"/>
            <a:ext cx="208396" cy="181825"/>
          </a:xfrm>
          <a:prstGeom prst="rect">
            <a:avLst/>
          </a:prstGeom>
        </p:spPr>
      </p:pic>
      <p:sp>
        <p:nvSpPr>
          <p:cNvPr id="67" name="TextBox 66"/>
          <p:cNvSpPr txBox="1"/>
          <p:nvPr/>
        </p:nvSpPr>
        <p:spPr>
          <a:xfrm>
            <a:off x="6844662" y="437387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68" name="TextBox 67"/>
          <p:cNvSpPr txBox="1"/>
          <p:nvPr/>
        </p:nvSpPr>
        <p:spPr>
          <a:xfrm>
            <a:off x="7438993" y="4383202"/>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69" name="Picture 6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67086" y="4476955"/>
            <a:ext cx="208396" cy="181825"/>
          </a:xfrm>
          <a:prstGeom prst="rect">
            <a:avLst/>
          </a:prstGeom>
        </p:spPr>
      </p:pic>
      <p:sp>
        <p:nvSpPr>
          <p:cNvPr id="70" name="TextBox 69"/>
          <p:cNvSpPr txBox="1"/>
          <p:nvPr/>
        </p:nvSpPr>
        <p:spPr>
          <a:xfrm>
            <a:off x="8456552" y="438148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71" name="TextBox 70"/>
          <p:cNvSpPr txBox="1"/>
          <p:nvPr/>
        </p:nvSpPr>
        <p:spPr>
          <a:xfrm>
            <a:off x="9050883" y="4390812"/>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72" name="Picture 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78976" y="4484565"/>
            <a:ext cx="208396" cy="181825"/>
          </a:xfrm>
          <a:prstGeom prst="rect">
            <a:avLst/>
          </a:prstGeom>
        </p:spPr>
      </p:pic>
      <p:sp>
        <p:nvSpPr>
          <p:cNvPr id="73" name="TextBox 72"/>
          <p:cNvSpPr txBox="1"/>
          <p:nvPr/>
        </p:nvSpPr>
        <p:spPr>
          <a:xfrm>
            <a:off x="1828529" y="4374840"/>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74" name="TextBox 73"/>
          <p:cNvSpPr txBox="1"/>
          <p:nvPr/>
        </p:nvSpPr>
        <p:spPr>
          <a:xfrm>
            <a:off x="2422860" y="438416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75" name="Picture 7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50953" y="4477917"/>
            <a:ext cx="208396" cy="181825"/>
          </a:xfrm>
          <a:prstGeom prst="rect">
            <a:avLst/>
          </a:prstGeom>
        </p:spPr>
      </p:pic>
      <p:sp>
        <p:nvSpPr>
          <p:cNvPr id="76" name="TextBox 75"/>
          <p:cNvSpPr txBox="1"/>
          <p:nvPr/>
        </p:nvSpPr>
        <p:spPr>
          <a:xfrm>
            <a:off x="10034187" y="4379233"/>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77" name="TextBox 76"/>
          <p:cNvSpPr txBox="1"/>
          <p:nvPr/>
        </p:nvSpPr>
        <p:spPr>
          <a:xfrm>
            <a:off x="10628518" y="4388557"/>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78" name="Picture 7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56611" y="4482310"/>
            <a:ext cx="208396" cy="181825"/>
          </a:xfrm>
          <a:prstGeom prst="rect">
            <a:avLst/>
          </a:prstGeom>
        </p:spPr>
      </p:pic>
      <p:sp>
        <p:nvSpPr>
          <p:cNvPr id="79" name="TextBox 78"/>
          <p:cNvSpPr txBox="1"/>
          <p:nvPr/>
        </p:nvSpPr>
        <p:spPr>
          <a:xfrm>
            <a:off x="0" y="4388522"/>
            <a:ext cx="343364" cy="369332"/>
          </a:xfrm>
          <a:prstGeom prst="rect">
            <a:avLst/>
          </a:prstGeom>
          <a:noFill/>
        </p:spPr>
        <p:txBody>
          <a:bodyPr wrap="none" rtlCol="0">
            <a:spAutoFit/>
          </a:bodyPr>
          <a:lstStyle/>
          <a:p>
            <a:r>
              <a:rPr lang="en-US" dirty="0" smtClean="0"/>
              <a:t>…</a:t>
            </a:r>
            <a:endParaRPr lang="en-US" dirty="0"/>
          </a:p>
        </p:txBody>
      </p:sp>
      <p:sp>
        <p:nvSpPr>
          <p:cNvPr id="80" name="TextBox 79"/>
          <p:cNvSpPr txBox="1"/>
          <p:nvPr/>
        </p:nvSpPr>
        <p:spPr>
          <a:xfrm>
            <a:off x="1105739" y="4382621"/>
            <a:ext cx="832664" cy="369332"/>
          </a:xfrm>
          <a:prstGeom prst="rect">
            <a:avLst/>
          </a:prstGeom>
          <a:noFill/>
        </p:spPr>
        <p:txBody>
          <a:bodyPr wrap="none" rtlCol="0">
            <a:spAutoFit/>
          </a:bodyPr>
          <a:lstStyle/>
          <a:p>
            <a:r>
              <a:rPr lang="en-US" dirty="0" smtClean="0">
                <a:solidFill>
                  <a:srgbClr val="FF0000"/>
                </a:solidFill>
              </a:rPr>
              <a:t>VG’’(1)</a:t>
            </a:r>
            <a:endParaRPr lang="en-US" dirty="0">
              <a:solidFill>
                <a:srgbClr val="FF0000"/>
              </a:solidFill>
            </a:endParaRPr>
          </a:p>
        </p:txBody>
      </p:sp>
      <p:sp>
        <p:nvSpPr>
          <p:cNvPr id="81" name="TextBox 80"/>
          <p:cNvSpPr txBox="1"/>
          <p:nvPr/>
        </p:nvSpPr>
        <p:spPr>
          <a:xfrm>
            <a:off x="193403" y="437919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82" name="TextBox 81"/>
          <p:cNvSpPr txBox="1"/>
          <p:nvPr/>
        </p:nvSpPr>
        <p:spPr>
          <a:xfrm>
            <a:off x="787734" y="4388522"/>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83" name="Picture 8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827" y="4482275"/>
            <a:ext cx="208396" cy="181825"/>
          </a:xfrm>
          <a:prstGeom prst="rect">
            <a:avLst/>
          </a:prstGeom>
        </p:spPr>
      </p:pic>
      <p:sp>
        <p:nvSpPr>
          <p:cNvPr id="87" name="TextBox 86"/>
          <p:cNvSpPr txBox="1"/>
          <p:nvPr/>
        </p:nvSpPr>
        <p:spPr>
          <a:xfrm>
            <a:off x="10928038" y="4391175"/>
            <a:ext cx="832664" cy="369332"/>
          </a:xfrm>
          <a:prstGeom prst="rect">
            <a:avLst/>
          </a:prstGeom>
          <a:noFill/>
        </p:spPr>
        <p:txBody>
          <a:bodyPr wrap="none" rtlCol="0">
            <a:spAutoFit/>
          </a:bodyPr>
          <a:lstStyle/>
          <a:p>
            <a:r>
              <a:rPr lang="en-US" dirty="0" smtClean="0">
                <a:solidFill>
                  <a:srgbClr val="FF0000"/>
                </a:solidFill>
              </a:rPr>
              <a:t>VG’’(1)</a:t>
            </a:r>
            <a:endParaRPr lang="en-US" dirty="0">
              <a:solidFill>
                <a:srgbClr val="FF0000"/>
              </a:solidFill>
            </a:endParaRPr>
          </a:p>
        </p:txBody>
      </p:sp>
      <p:sp>
        <p:nvSpPr>
          <p:cNvPr id="88" name="TextBox 87"/>
          <p:cNvSpPr txBox="1"/>
          <p:nvPr/>
        </p:nvSpPr>
        <p:spPr>
          <a:xfrm>
            <a:off x="11588695" y="437387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89" name="TextBox 88"/>
          <p:cNvSpPr txBox="1"/>
          <p:nvPr/>
        </p:nvSpPr>
        <p:spPr>
          <a:xfrm>
            <a:off x="11895242" y="4393855"/>
            <a:ext cx="343364" cy="369332"/>
          </a:xfrm>
          <a:prstGeom prst="rect">
            <a:avLst/>
          </a:prstGeom>
          <a:noFill/>
        </p:spPr>
        <p:txBody>
          <a:bodyPr wrap="none" rtlCol="0">
            <a:spAutoFit/>
          </a:bodyPr>
          <a:lstStyle/>
          <a:p>
            <a:r>
              <a:rPr lang="en-US" dirty="0" smtClean="0"/>
              <a:t>…</a:t>
            </a:r>
            <a:endParaRPr lang="en-US" dirty="0"/>
          </a:p>
        </p:txBody>
      </p:sp>
      <p:sp>
        <p:nvSpPr>
          <p:cNvPr id="90" name="TextBox 89"/>
          <p:cNvSpPr txBox="1"/>
          <p:nvPr/>
        </p:nvSpPr>
        <p:spPr>
          <a:xfrm>
            <a:off x="416472" y="3916575"/>
            <a:ext cx="610616" cy="369332"/>
          </a:xfrm>
          <a:prstGeom prst="rect">
            <a:avLst/>
          </a:prstGeom>
          <a:noFill/>
        </p:spPr>
        <p:txBody>
          <a:bodyPr wrap="none" rtlCol="0">
            <a:spAutoFit/>
          </a:bodyPr>
          <a:lstStyle/>
          <a:p>
            <a:r>
              <a:rPr lang="en-US" dirty="0" smtClean="0"/>
              <a:t>text:</a:t>
            </a:r>
            <a:endParaRPr lang="en-US" dirty="0"/>
          </a:p>
        </p:txBody>
      </p:sp>
      <p:grpSp>
        <p:nvGrpSpPr>
          <p:cNvPr id="22" name="Group 21"/>
          <p:cNvGrpSpPr/>
          <p:nvPr/>
        </p:nvGrpSpPr>
        <p:grpSpPr>
          <a:xfrm>
            <a:off x="720025" y="4666970"/>
            <a:ext cx="9840784" cy="932809"/>
            <a:chOff x="720025" y="4666970"/>
            <a:chExt cx="9840784" cy="932809"/>
          </a:xfrm>
        </p:grpSpPr>
        <p:sp>
          <p:nvSpPr>
            <p:cNvPr id="91" name="TextBox 90"/>
            <p:cNvSpPr txBox="1"/>
            <p:nvPr/>
          </p:nvSpPr>
          <p:spPr>
            <a:xfrm>
              <a:off x="5148241" y="5230447"/>
              <a:ext cx="1167692" cy="369332"/>
            </a:xfrm>
            <a:prstGeom prst="rect">
              <a:avLst/>
            </a:prstGeom>
            <a:noFill/>
          </p:spPr>
          <p:txBody>
            <a:bodyPr wrap="none" rtlCol="0">
              <a:spAutoFit/>
            </a:bodyPr>
            <a:lstStyle/>
            <a:p>
              <a:r>
                <a:rPr lang="en-US" dirty="0" smtClean="0">
                  <a:solidFill>
                    <a:schemeClr val="accent6">
                      <a:lumMod val="75000"/>
                    </a:schemeClr>
                  </a:solidFill>
                </a:rPr>
                <a:t>VG’(00…0)</a:t>
              </a:r>
              <a:endParaRPr lang="en-US" dirty="0">
                <a:solidFill>
                  <a:schemeClr val="accent6">
                    <a:lumMod val="75000"/>
                  </a:schemeClr>
                </a:solidFill>
              </a:endParaRPr>
            </a:p>
          </p:txBody>
        </p:sp>
        <p:cxnSp>
          <p:nvCxnSpPr>
            <p:cNvPr id="92" name="Straight Arrow Connector 91"/>
            <p:cNvCxnSpPr>
              <a:stCxn id="91" idx="0"/>
              <a:endCxn id="66" idx="2"/>
            </p:cNvCxnSpPr>
            <p:nvPr/>
          </p:nvCxnSpPr>
          <p:spPr>
            <a:xfrm flipV="1">
              <a:off x="5732087" y="4670118"/>
              <a:ext cx="9666" cy="5603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a:endCxn id="1045" idx="2"/>
            </p:cNvCxnSpPr>
            <p:nvPr/>
          </p:nvCxnSpPr>
          <p:spPr>
            <a:xfrm flipH="1" flipV="1">
              <a:off x="4045619" y="4672325"/>
              <a:ext cx="1204144" cy="5735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a:endCxn id="75" idx="2"/>
            </p:cNvCxnSpPr>
            <p:nvPr/>
          </p:nvCxnSpPr>
          <p:spPr>
            <a:xfrm flipH="1" flipV="1">
              <a:off x="2355151" y="4667932"/>
              <a:ext cx="2738973" cy="6202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stCxn id="91" idx="1"/>
              <a:endCxn id="83" idx="2"/>
            </p:cNvCxnSpPr>
            <p:nvPr/>
          </p:nvCxnSpPr>
          <p:spPr>
            <a:xfrm flipH="1" flipV="1">
              <a:off x="720025" y="4672290"/>
              <a:ext cx="4428216" cy="7428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a:endCxn id="69" idx="2"/>
            </p:cNvCxnSpPr>
            <p:nvPr/>
          </p:nvCxnSpPr>
          <p:spPr>
            <a:xfrm flipV="1">
              <a:off x="6184447" y="4666970"/>
              <a:ext cx="1186837" cy="5698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endCxn id="72" idx="2"/>
            </p:cNvCxnSpPr>
            <p:nvPr/>
          </p:nvCxnSpPr>
          <p:spPr>
            <a:xfrm flipV="1">
              <a:off x="6248123" y="4674580"/>
              <a:ext cx="2735051" cy="6214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a:stCxn id="91" idx="3"/>
              <a:endCxn id="78" idx="2"/>
            </p:cNvCxnSpPr>
            <p:nvPr/>
          </p:nvCxnSpPr>
          <p:spPr>
            <a:xfrm flipV="1">
              <a:off x="6315933" y="4672325"/>
              <a:ext cx="4244876" cy="7427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84" name="Oval 83"/>
          <p:cNvSpPr/>
          <p:nvPr/>
        </p:nvSpPr>
        <p:spPr>
          <a:xfrm>
            <a:off x="1658649" y="3488739"/>
            <a:ext cx="376661" cy="687473"/>
          </a:xfrm>
          <a:prstGeom prst="ellipse">
            <a:avLst/>
          </a:prstGeom>
          <a:noFill/>
          <a:ln w="381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5" name="Straight Connector 84"/>
          <p:cNvCxnSpPr/>
          <p:nvPr/>
        </p:nvCxnSpPr>
        <p:spPr>
          <a:xfrm>
            <a:off x="1815590" y="3980620"/>
            <a:ext cx="3588118" cy="39310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5" name="Group 44"/>
          <p:cNvGrpSpPr/>
          <p:nvPr/>
        </p:nvGrpSpPr>
        <p:grpSpPr>
          <a:xfrm>
            <a:off x="1847586" y="3983918"/>
            <a:ext cx="9961682" cy="397570"/>
            <a:chOff x="1847586" y="3983918"/>
            <a:chExt cx="9961682" cy="397570"/>
          </a:xfrm>
        </p:grpSpPr>
        <p:cxnSp>
          <p:nvCxnSpPr>
            <p:cNvPr id="86" name="Straight Connector 85"/>
            <p:cNvCxnSpPr>
              <a:stCxn id="28" idx="2"/>
              <a:endCxn id="73" idx="0"/>
            </p:cNvCxnSpPr>
            <p:nvPr/>
          </p:nvCxnSpPr>
          <p:spPr>
            <a:xfrm>
              <a:off x="1847586" y="3983918"/>
              <a:ext cx="201516" cy="390922"/>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a:stCxn id="28" idx="2"/>
              <a:endCxn id="64" idx="0"/>
            </p:cNvCxnSpPr>
            <p:nvPr/>
          </p:nvCxnSpPr>
          <p:spPr>
            <a:xfrm>
              <a:off x="1847586" y="3983918"/>
              <a:ext cx="3588118" cy="393108"/>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stCxn id="28" idx="2"/>
              <a:endCxn id="70" idx="0"/>
            </p:cNvCxnSpPr>
            <p:nvPr/>
          </p:nvCxnSpPr>
          <p:spPr>
            <a:xfrm>
              <a:off x="1847586" y="3983918"/>
              <a:ext cx="6829539" cy="39757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28" idx="2"/>
              <a:endCxn id="88" idx="0"/>
            </p:cNvCxnSpPr>
            <p:nvPr/>
          </p:nvCxnSpPr>
          <p:spPr>
            <a:xfrm>
              <a:off x="1847586" y="3983918"/>
              <a:ext cx="9961682" cy="38996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16654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45"/>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construction</a:t>
            </a:r>
            <a:endParaRPr lang="en-US" dirty="0"/>
          </a:p>
        </p:txBody>
      </p:sp>
      <p:sp>
        <p:nvSpPr>
          <p:cNvPr id="3" name="Content Placeholder 2"/>
          <p:cNvSpPr>
            <a:spLocks noGrp="1"/>
          </p:cNvSpPr>
          <p:nvPr>
            <p:ph idx="1"/>
          </p:nvPr>
        </p:nvSpPr>
        <p:spPr>
          <a:xfrm>
            <a:off x="838200" y="1825625"/>
            <a:ext cx="10515600" cy="593484"/>
          </a:xfrm>
        </p:spPr>
        <p:txBody>
          <a:bodyPr/>
          <a:lstStyle/>
          <a:p>
            <a:r>
              <a:rPr lang="en-US" dirty="0" smtClean="0"/>
              <a:t>Assume that </a:t>
            </a:r>
            <a:r>
              <a:rPr lang="en-US" dirty="0" smtClean="0">
                <a:solidFill>
                  <a:srgbClr val="009999"/>
                </a:solidFill>
              </a:rPr>
              <a:t>A={a</a:t>
            </a:r>
            <a:r>
              <a:rPr lang="en-US" baseline="30000" dirty="0" smtClean="0">
                <a:solidFill>
                  <a:srgbClr val="009999"/>
                </a:solidFill>
              </a:rPr>
              <a:t>1</a:t>
            </a:r>
            <a:r>
              <a:rPr lang="en-US" dirty="0" smtClean="0">
                <a:solidFill>
                  <a:srgbClr val="009999"/>
                </a:solidFill>
              </a:rPr>
              <a:t>, a</a:t>
            </a:r>
            <a:r>
              <a:rPr lang="en-US" baseline="30000" dirty="0" smtClean="0">
                <a:solidFill>
                  <a:srgbClr val="009999"/>
                </a:solidFill>
              </a:rPr>
              <a:t>2</a:t>
            </a:r>
            <a:r>
              <a:rPr lang="en-US" dirty="0" smtClean="0">
                <a:solidFill>
                  <a:srgbClr val="009999"/>
                </a:solidFill>
              </a:rPr>
              <a:t>, a</a:t>
            </a:r>
            <a:r>
              <a:rPr lang="en-US" baseline="30000" dirty="0" smtClean="0">
                <a:solidFill>
                  <a:srgbClr val="009999"/>
                </a:solidFill>
              </a:rPr>
              <a:t>3</a:t>
            </a:r>
            <a:r>
              <a:rPr lang="en-US" dirty="0" smtClean="0">
                <a:solidFill>
                  <a:srgbClr val="009999"/>
                </a:solidFill>
              </a:rPr>
              <a:t>, a</a:t>
            </a:r>
            <a:r>
              <a:rPr lang="en-US" baseline="30000" dirty="0" smtClean="0">
                <a:solidFill>
                  <a:srgbClr val="009999"/>
                </a:solidFill>
              </a:rPr>
              <a:t>4</a:t>
            </a:r>
            <a:r>
              <a:rPr lang="en-US" dirty="0" smtClean="0">
                <a:solidFill>
                  <a:srgbClr val="009999"/>
                </a:solidFill>
              </a:rPr>
              <a:t>, a</a:t>
            </a:r>
            <a:r>
              <a:rPr lang="en-US" baseline="30000" dirty="0" smtClean="0">
                <a:solidFill>
                  <a:srgbClr val="009999"/>
                </a:solidFill>
              </a:rPr>
              <a:t>5</a:t>
            </a:r>
            <a:r>
              <a:rPr lang="en-US" dirty="0" smtClean="0">
                <a:solidFill>
                  <a:srgbClr val="009999"/>
                </a:solidFill>
              </a:rPr>
              <a:t>} </a:t>
            </a:r>
            <a:r>
              <a:rPr lang="en-US" dirty="0" smtClean="0"/>
              <a:t>and </a:t>
            </a:r>
            <a:r>
              <a:rPr lang="en-US" dirty="0" smtClean="0">
                <a:solidFill>
                  <a:srgbClr val="009999"/>
                </a:solidFill>
              </a:rPr>
              <a:t>B={b</a:t>
            </a:r>
            <a:r>
              <a:rPr lang="en-US" baseline="30000" dirty="0" smtClean="0">
                <a:solidFill>
                  <a:srgbClr val="009999"/>
                </a:solidFill>
              </a:rPr>
              <a:t>1</a:t>
            </a:r>
            <a:r>
              <a:rPr lang="en-US" dirty="0" smtClean="0">
                <a:solidFill>
                  <a:srgbClr val="009999"/>
                </a:solidFill>
              </a:rPr>
              <a:t>, b</a:t>
            </a:r>
            <a:r>
              <a:rPr lang="en-US" baseline="30000" dirty="0" smtClean="0">
                <a:solidFill>
                  <a:srgbClr val="009999"/>
                </a:solidFill>
              </a:rPr>
              <a:t>2</a:t>
            </a:r>
            <a:r>
              <a:rPr lang="en-US" dirty="0" smtClean="0">
                <a:solidFill>
                  <a:srgbClr val="009999"/>
                </a:solidFill>
              </a:rPr>
              <a:t>, b</a:t>
            </a:r>
            <a:r>
              <a:rPr lang="en-US" baseline="30000" dirty="0" smtClean="0">
                <a:solidFill>
                  <a:srgbClr val="009999"/>
                </a:solidFill>
              </a:rPr>
              <a:t>3</a:t>
            </a:r>
            <a:r>
              <a:rPr lang="en-US" dirty="0" smtClean="0">
                <a:solidFill>
                  <a:srgbClr val="009999"/>
                </a:solidFill>
              </a:rPr>
              <a:t>, b</a:t>
            </a:r>
            <a:r>
              <a:rPr lang="en-US" baseline="30000" dirty="0" smtClean="0">
                <a:solidFill>
                  <a:srgbClr val="009999"/>
                </a:solidFill>
              </a:rPr>
              <a:t>4</a:t>
            </a:r>
            <a:r>
              <a:rPr lang="en-US" dirty="0" smtClean="0">
                <a:solidFill>
                  <a:srgbClr val="009999"/>
                </a:solidFill>
              </a:rPr>
              <a:t>, b</a:t>
            </a:r>
            <a:r>
              <a:rPr lang="en-US" baseline="30000" dirty="0" smtClean="0">
                <a:solidFill>
                  <a:srgbClr val="009999"/>
                </a:solidFill>
              </a:rPr>
              <a:t>5</a:t>
            </a:r>
            <a:r>
              <a:rPr lang="en-US" dirty="0" smtClean="0">
                <a:solidFill>
                  <a:srgbClr val="009999"/>
                </a:solidFill>
              </a:rPr>
              <a:t>}</a:t>
            </a:r>
          </a:p>
        </p:txBody>
      </p:sp>
      <p:sp>
        <p:nvSpPr>
          <p:cNvPr id="4" name="Slide Number Placeholder 3"/>
          <p:cNvSpPr>
            <a:spLocks noGrp="1"/>
          </p:cNvSpPr>
          <p:nvPr>
            <p:ph type="sldNum" sz="quarter" idx="12"/>
          </p:nvPr>
        </p:nvSpPr>
        <p:spPr/>
        <p:txBody>
          <a:bodyPr/>
          <a:lstStyle/>
          <a:p>
            <a:fld id="{FF94E411-20BF-4F7C-8D43-D8CECD5A1521}" type="slidenum">
              <a:rPr lang="en-US" smtClean="0"/>
              <a:t>22</a:t>
            </a:fld>
            <a:endParaRPr lang="en-US"/>
          </a:p>
        </p:txBody>
      </p:sp>
      <p:sp>
        <p:nvSpPr>
          <p:cNvPr id="5" name="TextBox 4"/>
          <p:cNvSpPr txBox="1"/>
          <p:nvPr/>
        </p:nvSpPr>
        <p:spPr>
          <a:xfrm>
            <a:off x="6481823" y="256887"/>
            <a:ext cx="5364866" cy="1508105"/>
          </a:xfrm>
          <a:prstGeom prst="rect">
            <a:avLst/>
          </a:prstGeom>
          <a:noFill/>
          <a:ln>
            <a:solidFill>
              <a:schemeClr val="tx1"/>
            </a:solidFill>
          </a:ln>
        </p:spPr>
        <p:txBody>
          <a:bodyPr wrap="square" rtlCol="0">
            <a:spAutoFit/>
          </a:bodyPr>
          <a:lstStyle/>
          <a:p>
            <a:r>
              <a:rPr lang="en-US" dirty="0">
                <a:solidFill>
                  <a:srgbClr val="009999"/>
                </a:solidFill>
              </a:rPr>
              <a:t>a ∈ A </a:t>
            </a:r>
            <a:r>
              <a:rPr lang="en-US" dirty="0"/>
              <a:t>→ </a:t>
            </a:r>
            <a:r>
              <a:rPr lang="en-US" dirty="0" err="1"/>
              <a:t>regexp</a:t>
            </a:r>
            <a:r>
              <a:rPr lang="en-US" dirty="0"/>
              <a:t> </a:t>
            </a:r>
            <a:r>
              <a:rPr lang="en-US" dirty="0">
                <a:solidFill>
                  <a:srgbClr val="009999"/>
                </a:solidFill>
              </a:rPr>
              <a:t>VG(a</a:t>
            </a:r>
            <a:r>
              <a:rPr lang="en-US" dirty="0" smtClean="0">
                <a:solidFill>
                  <a:srgbClr val="009999"/>
                </a:solidFill>
              </a:rPr>
              <a:t>)</a:t>
            </a:r>
          </a:p>
          <a:p>
            <a:r>
              <a:rPr lang="en-US" dirty="0">
                <a:solidFill>
                  <a:srgbClr val="009999"/>
                </a:solidFill>
              </a:rPr>
              <a:t>b ∈ B </a:t>
            </a:r>
            <a:r>
              <a:rPr lang="en-US" dirty="0"/>
              <a:t>→</a:t>
            </a:r>
            <a:r>
              <a:rPr lang="en-US" dirty="0">
                <a:solidFill>
                  <a:srgbClr val="009999"/>
                </a:solidFill>
              </a:rPr>
              <a:t> </a:t>
            </a:r>
            <a:r>
              <a:rPr lang="en-US" dirty="0"/>
              <a:t>sequence</a:t>
            </a:r>
            <a:r>
              <a:rPr lang="en-US" dirty="0">
                <a:solidFill>
                  <a:srgbClr val="009999"/>
                </a:solidFill>
              </a:rPr>
              <a:t> VG’(b</a:t>
            </a:r>
            <a:r>
              <a:rPr lang="en-US" dirty="0" smtClean="0">
                <a:solidFill>
                  <a:srgbClr val="009999"/>
                </a:solidFill>
              </a:rPr>
              <a:t>), VG’’(b)</a:t>
            </a:r>
          </a:p>
          <a:p>
            <a:r>
              <a:rPr lang="en-US" dirty="0">
                <a:solidFill>
                  <a:srgbClr val="009999"/>
                </a:solidFill>
              </a:rPr>
              <a:t>a · b=0    </a:t>
            </a:r>
            <a:r>
              <a:rPr lang="en-US" dirty="0" err="1" smtClean="0"/>
              <a:t>iff</a:t>
            </a:r>
            <a:r>
              <a:rPr lang="en-US" dirty="0" smtClean="0">
                <a:solidFill>
                  <a:srgbClr val="009999"/>
                </a:solidFill>
              </a:rPr>
              <a:t>     VG’(b), VG’’(b) </a:t>
            </a:r>
            <a:r>
              <a:rPr lang="en-US" dirty="0" smtClean="0"/>
              <a:t>can be derived from </a:t>
            </a:r>
            <a:r>
              <a:rPr lang="en-US" dirty="0" smtClean="0">
                <a:solidFill>
                  <a:srgbClr val="009999"/>
                </a:solidFill>
              </a:rPr>
              <a:t>VG(a)</a:t>
            </a:r>
          </a:p>
          <a:p>
            <a:r>
              <a:rPr lang="en-US" dirty="0">
                <a:solidFill>
                  <a:srgbClr val="009999"/>
                </a:solidFill>
              </a:rPr>
              <a:t>VG</a:t>
            </a:r>
            <a:r>
              <a:rPr lang="en-US" dirty="0" smtClean="0">
                <a:solidFill>
                  <a:srgbClr val="009999"/>
                </a:solidFill>
              </a:rPr>
              <a:t>’(</a:t>
            </a:r>
            <a:r>
              <a:rPr lang="en-US" dirty="0">
                <a:solidFill>
                  <a:srgbClr val="009999"/>
                </a:solidFill>
              </a:rPr>
              <a:t>b) </a:t>
            </a:r>
            <a:r>
              <a:rPr lang="en-US" dirty="0"/>
              <a:t>starts and ends with </a:t>
            </a:r>
            <a:r>
              <a:rPr lang="en-US" dirty="0" err="1" smtClean="0">
                <a:solidFill>
                  <a:schemeClr val="accent2">
                    <a:lumMod val="75000"/>
                  </a:schemeClr>
                </a:solidFill>
              </a:rPr>
              <a:t>yy</a:t>
            </a:r>
            <a:endParaRPr lang="en-US" dirty="0" smtClean="0">
              <a:solidFill>
                <a:schemeClr val="accent2">
                  <a:lumMod val="75000"/>
                </a:schemeClr>
              </a:solidFill>
            </a:endParaRPr>
          </a:p>
          <a:p>
            <a:r>
              <a:rPr lang="en-US" dirty="0" smtClean="0">
                <a:solidFill>
                  <a:srgbClr val="009999"/>
                </a:solidFill>
              </a:rPr>
              <a:t>VG’’(b) </a:t>
            </a:r>
            <a:r>
              <a:rPr lang="en-US" dirty="0" smtClean="0"/>
              <a:t>starts and ends with </a:t>
            </a:r>
            <a:r>
              <a:rPr lang="en-US" dirty="0" err="1" smtClean="0">
                <a:solidFill>
                  <a:schemeClr val="accent2">
                    <a:lumMod val="75000"/>
                  </a:schemeClr>
                </a:solidFill>
              </a:rPr>
              <a:t>yyyy</a:t>
            </a:r>
            <a:endParaRPr lang="en-US" dirty="0" smtClean="0">
              <a:solidFill>
                <a:schemeClr val="accent2">
                  <a:lumMod val="75000"/>
                </a:schemeClr>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18748" y="3693126"/>
            <a:ext cx="227508" cy="227508"/>
          </a:xfrm>
          <a:prstGeom prst="rect">
            <a:avLst/>
          </a:prstGeom>
        </p:spPr>
      </p:pic>
      <p:sp>
        <p:nvSpPr>
          <p:cNvPr id="7" name="TextBox 6"/>
          <p:cNvSpPr txBox="1"/>
          <p:nvPr/>
        </p:nvSpPr>
        <p:spPr>
          <a:xfrm>
            <a:off x="1977426"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1</a:t>
            </a:r>
            <a:r>
              <a:rPr lang="en-US" dirty="0" smtClean="0">
                <a:solidFill>
                  <a:srgbClr val="FF0000"/>
                </a:solidFill>
              </a:rPr>
              <a:t>)</a:t>
            </a:r>
            <a:endParaRPr lang="en-US" dirty="0">
              <a:solidFill>
                <a:srgbClr val="FF0000"/>
              </a:solidFill>
            </a:endParaRPr>
          </a:p>
        </p:txBody>
      </p:sp>
      <p:sp>
        <p:nvSpPr>
          <p:cNvPr id="10" name="TextBox 9"/>
          <p:cNvSpPr txBox="1"/>
          <p:nvPr/>
        </p:nvSpPr>
        <p:spPr>
          <a:xfrm>
            <a:off x="3698195" y="3625637"/>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2</a:t>
            </a:r>
            <a:r>
              <a:rPr lang="en-US" dirty="0" smtClean="0">
                <a:solidFill>
                  <a:srgbClr val="FF0000"/>
                </a:solidFill>
              </a:rPr>
              <a:t>)</a:t>
            </a:r>
            <a:endParaRPr lang="en-US" dirty="0">
              <a:solidFill>
                <a:srgbClr val="FF0000"/>
              </a:solidFill>
            </a:endParaRPr>
          </a:p>
        </p:txBody>
      </p:sp>
      <p:sp>
        <p:nvSpPr>
          <p:cNvPr id="11" name="TextBox 10"/>
          <p:cNvSpPr txBox="1"/>
          <p:nvPr/>
        </p:nvSpPr>
        <p:spPr>
          <a:xfrm>
            <a:off x="7005715"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4</a:t>
            </a:r>
            <a:r>
              <a:rPr lang="en-US" dirty="0" smtClean="0">
                <a:solidFill>
                  <a:srgbClr val="FF0000"/>
                </a:solidFill>
              </a:rPr>
              <a:t>)</a:t>
            </a:r>
            <a:endParaRPr lang="en-US" dirty="0">
              <a:solidFill>
                <a:srgbClr val="FF0000"/>
              </a:solidFill>
            </a:endParaRPr>
          </a:p>
        </p:txBody>
      </p:sp>
      <p:sp>
        <p:nvSpPr>
          <p:cNvPr id="12" name="TextBox 11"/>
          <p:cNvSpPr txBox="1"/>
          <p:nvPr/>
        </p:nvSpPr>
        <p:spPr>
          <a:xfrm>
            <a:off x="5284946"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3</a:t>
            </a:r>
            <a:r>
              <a:rPr lang="en-US" dirty="0" smtClean="0">
                <a:solidFill>
                  <a:srgbClr val="FF0000"/>
                </a:solidFill>
              </a:rPr>
              <a:t>)</a:t>
            </a:r>
            <a:endParaRPr lang="en-US" dirty="0">
              <a:solidFill>
                <a:srgbClr val="FF0000"/>
              </a:solidFill>
            </a:endParaRPr>
          </a:p>
        </p:txBody>
      </p:sp>
      <p:sp>
        <p:nvSpPr>
          <p:cNvPr id="13" name="TextBox 12"/>
          <p:cNvSpPr txBox="1"/>
          <p:nvPr/>
        </p:nvSpPr>
        <p:spPr>
          <a:xfrm>
            <a:off x="8592466"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5</a:t>
            </a:r>
            <a:r>
              <a:rPr lang="en-US" dirty="0" smtClean="0">
                <a:solidFill>
                  <a:srgbClr val="FF0000"/>
                </a:solidFill>
              </a:rPr>
              <a:t>)</a:t>
            </a:r>
            <a:endParaRPr lang="en-US" dirty="0">
              <a:solidFill>
                <a:srgbClr val="FF0000"/>
              </a:solidFill>
            </a:endParaRP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75589" y="3693126"/>
            <a:ext cx="227508" cy="227508"/>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26268" y="3693126"/>
            <a:ext cx="227508" cy="227508"/>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80028" y="3693126"/>
            <a:ext cx="227508" cy="227508"/>
          </a:xfrm>
          <a:prstGeom prst="rect">
            <a:avLst/>
          </a:prstGeom>
        </p:spPr>
      </p:pic>
      <p:sp>
        <p:nvSpPr>
          <p:cNvPr id="8" name="TextBox 7"/>
          <p:cNvSpPr txBox="1"/>
          <p:nvPr/>
        </p:nvSpPr>
        <p:spPr>
          <a:xfrm>
            <a:off x="2684235"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18" name="TextBox 17"/>
          <p:cNvSpPr txBox="1"/>
          <p:nvPr/>
        </p:nvSpPr>
        <p:spPr>
          <a:xfrm>
            <a:off x="3370501"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0" name="TextBox 19"/>
          <p:cNvSpPr txBox="1"/>
          <p:nvPr/>
        </p:nvSpPr>
        <p:spPr>
          <a:xfrm>
            <a:off x="4353421"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1" name="TextBox 20"/>
          <p:cNvSpPr txBox="1"/>
          <p:nvPr/>
        </p:nvSpPr>
        <p:spPr>
          <a:xfrm>
            <a:off x="4984258"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4" name="TextBox 23"/>
          <p:cNvSpPr txBox="1"/>
          <p:nvPr/>
        </p:nvSpPr>
        <p:spPr>
          <a:xfrm>
            <a:off x="5987774" y="362616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5" name="TextBox 24"/>
          <p:cNvSpPr txBox="1"/>
          <p:nvPr/>
        </p:nvSpPr>
        <p:spPr>
          <a:xfrm>
            <a:off x="6641841" y="3625637"/>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6" name="TextBox 25"/>
          <p:cNvSpPr txBox="1"/>
          <p:nvPr/>
        </p:nvSpPr>
        <p:spPr>
          <a:xfrm>
            <a:off x="7684130" y="36187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7" name="TextBox 26"/>
          <p:cNvSpPr txBox="1"/>
          <p:nvPr/>
        </p:nvSpPr>
        <p:spPr>
          <a:xfrm>
            <a:off x="8269428" y="36145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8" name="TextBox 27"/>
          <p:cNvSpPr txBox="1"/>
          <p:nvPr/>
        </p:nvSpPr>
        <p:spPr>
          <a:xfrm>
            <a:off x="1627013" y="36145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9" name="TextBox 28"/>
          <p:cNvSpPr txBox="1"/>
          <p:nvPr/>
        </p:nvSpPr>
        <p:spPr>
          <a:xfrm>
            <a:off x="9252348" y="36145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30" name="TextBox 29"/>
          <p:cNvSpPr txBox="1"/>
          <p:nvPr/>
        </p:nvSpPr>
        <p:spPr>
          <a:xfrm>
            <a:off x="9579404" y="3622214"/>
            <a:ext cx="367408" cy="369332"/>
          </a:xfrm>
          <a:prstGeom prst="rect">
            <a:avLst/>
          </a:prstGeom>
          <a:noFill/>
        </p:spPr>
        <p:txBody>
          <a:bodyPr wrap="none" rtlCol="0">
            <a:spAutoFit/>
          </a:bodyPr>
          <a:lstStyle/>
          <a:p>
            <a:r>
              <a:rPr lang="en-US" dirty="0" smtClean="0"/>
              <a:t>y</a:t>
            </a:r>
            <a:r>
              <a:rPr lang="en-US" baseline="30000" dirty="0"/>
              <a:t>4</a:t>
            </a:r>
          </a:p>
        </p:txBody>
      </p:sp>
      <p:sp>
        <p:nvSpPr>
          <p:cNvPr id="31" name="TextBox 30"/>
          <p:cNvSpPr txBox="1"/>
          <p:nvPr/>
        </p:nvSpPr>
        <p:spPr>
          <a:xfrm>
            <a:off x="1319854" y="3614586"/>
            <a:ext cx="367408" cy="369332"/>
          </a:xfrm>
          <a:prstGeom prst="rect">
            <a:avLst/>
          </a:prstGeom>
          <a:noFill/>
        </p:spPr>
        <p:txBody>
          <a:bodyPr wrap="none" rtlCol="0">
            <a:spAutoFit/>
          </a:bodyPr>
          <a:lstStyle/>
          <a:p>
            <a:r>
              <a:rPr lang="en-US" dirty="0" smtClean="0"/>
              <a:t>y</a:t>
            </a:r>
            <a:r>
              <a:rPr lang="en-US" baseline="30000" dirty="0"/>
              <a:t>4</a:t>
            </a:r>
          </a:p>
        </p:txBody>
      </p:sp>
      <p:sp>
        <p:nvSpPr>
          <p:cNvPr id="9" name="TextBox 8"/>
          <p:cNvSpPr txBox="1"/>
          <p:nvPr/>
        </p:nvSpPr>
        <p:spPr>
          <a:xfrm>
            <a:off x="413976" y="3231103"/>
            <a:ext cx="943015" cy="369332"/>
          </a:xfrm>
          <a:prstGeom prst="rect">
            <a:avLst/>
          </a:prstGeom>
          <a:noFill/>
        </p:spPr>
        <p:txBody>
          <a:bodyPr wrap="none" rtlCol="0">
            <a:spAutoFit/>
          </a:bodyPr>
          <a:lstStyle/>
          <a:p>
            <a:r>
              <a:rPr lang="en-US" dirty="0" smtClean="0"/>
              <a:t>pattern:</a:t>
            </a:r>
            <a:endParaRPr lang="en-US" dirty="0"/>
          </a:p>
        </p:txBody>
      </p:sp>
      <p:sp>
        <p:nvSpPr>
          <p:cNvPr id="1024" name="TextBox 1023"/>
          <p:cNvSpPr txBox="1"/>
          <p:nvPr/>
        </p:nvSpPr>
        <p:spPr>
          <a:xfrm>
            <a:off x="4604342" y="2369380"/>
            <a:ext cx="2150589" cy="369332"/>
          </a:xfrm>
          <a:prstGeom prst="rect">
            <a:avLst/>
          </a:prstGeom>
          <a:noFill/>
        </p:spPr>
        <p:txBody>
          <a:bodyPr wrap="none" rtlCol="0">
            <a:spAutoFit/>
          </a:bodyPr>
          <a:lstStyle/>
          <a:p>
            <a:r>
              <a:rPr lang="en-US" dirty="0" smtClean="0">
                <a:solidFill>
                  <a:srgbClr val="009999"/>
                </a:solidFill>
              </a:rPr>
              <a:t>2d+21</a:t>
            </a:r>
            <a:r>
              <a:rPr lang="en-US" dirty="0" smtClean="0"/>
              <a:t> symbols </a:t>
            </a:r>
            <a:r>
              <a:rPr lang="en-US" dirty="0" smtClean="0">
                <a:solidFill>
                  <a:srgbClr val="009999"/>
                </a:solidFill>
              </a:rPr>
              <a:t>x</a:t>
            </a:r>
            <a:r>
              <a:rPr lang="en-US" dirty="0" smtClean="0"/>
              <a:t> or </a:t>
            </a:r>
            <a:r>
              <a:rPr lang="en-US" dirty="0" smtClean="0">
                <a:solidFill>
                  <a:srgbClr val="009999"/>
                </a:solidFill>
              </a:rPr>
              <a:t>y</a:t>
            </a:r>
            <a:endParaRPr lang="en-US" dirty="0">
              <a:solidFill>
                <a:srgbClr val="009999"/>
              </a:solidFill>
            </a:endParaRPr>
          </a:p>
        </p:txBody>
      </p:sp>
      <p:sp>
        <p:nvSpPr>
          <p:cNvPr id="1025" name="TextBox 1024"/>
          <p:cNvSpPr txBox="1"/>
          <p:nvPr/>
        </p:nvSpPr>
        <p:spPr>
          <a:xfrm>
            <a:off x="4737553" y="2597468"/>
            <a:ext cx="1661993" cy="509114"/>
          </a:xfrm>
          <a:prstGeom prst="rect">
            <a:avLst/>
          </a:prstGeom>
          <a:noFill/>
        </p:spPr>
        <p:txBody>
          <a:bodyPr vert="vert" wrap="none" rtlCol="0">
            <a:spAutoFit/>
          </a:bodyPr>
          <a:lstStyle/>
          <a:p>
            <a:r>
              <a:rPr lang="en-US" sz="9600" dirty="0" smtClean="0">
                <a:latin typeface="Yu Gothic Light" panose="020B0300000000000000" pitchFamily="34" charset="-128"/>
                <a:ea typeface="Yu Gothic Light" panose="020B0300000000000000" pitchFamily="34" charset="-128"/>
                <a:cs typeface="Myanmar Text" panose="020B0502040204020203" pitchFamily="34" charset="0"/>
              </a:rPr>
              <a:t>{</a:t>
            </a:r>
            <a:endParaRPr lang="en-US" sz="9600" dirty="0">
              <a:latin typeface="Yu Gothic Light" panose="020B0300000000000000" pitchFamily="34" charset="-128"/>
              <a:ea typeface="Yu Gothic Light" panose="020B0300000000000000" pitchFamily="34" charset="-128"/>
              <a:cs typeface="Myanmar Text" panose="020B0502040204020203" pitchFamily="34" charset="0"/>
            </a:endParaRPr>
          </a:p>
        </p:txBody>
      </p:sp>
      <p:grpSp>
        <p:nvGrpSpPr>
          <p:cNvPr id="19" name="Group 18"/>
          <p:cNvGrpSpPr/>
          <p:nvPr/>
        </p:nvGrpSpPr>
        <p:grpSpPr>
          <a:xfrm>
            <a:off x="3232502" y="2950510"/>
            <a:ext cx="4961280" cy="742616"/>
            <a:chOff x="3232502" y="2950510"/>
            <a:chExt cx="4961280" cy="742616"/>
          </a:xfrm>
        </p:grpSpPr>
        <p:sp>
          <p:nvSpPr>
            <p:cNvPr id="17" name="TextBox 16"/>
            <p:cNvSpPr txBox="1"/>
            <p:nvPr/>
          </p:nvSpPr>
          <p:spPr>
            <a:xfrm>
              <a:off x="4959728" y="2950510"/>
              <a:ext cx="1439818" cy="369332"/>
            </a:xfrm>
            <a:prstGeom prst="rect">
              <a:avLst/>
            </a:prstGeom>
            <a:noFill/>
          </p:spPr>
          <p:txBody>
            <a:bodyPr wrap="none" rtlCol="0">
              <a:spAutoFit/>
            </a:bodyPr>
            <a:lstStyle/>
            <a:p>
              <a:r>
                <a:rPr lang="en-US" dirty="0" smtClean="0">
                  <a:solidFill>
                    <a:schemeClr val="accent1">
                      <a:lumMod val="75000"/>
                    </a:schemeClr>
                  </a:solidFill>
                </a:rPr>
                <a:t>y*x*y*…x*y*</a:t>
              </a:r>
              <a:endParaRPr lang="en-US" dirty="0">
                <a:solidFill>
                  <a:schemeClr val="accent1">
                    <a:lumMod val="75000"/>
                  </a:schemeClr>
                </a:solidFill>
              </a:endParaRPr>
            </a:p>
          </p:txBody>
        </p:sp>
        <p:cxnSp>
          <p:nvCxnSpPr>
            <p:cNvPr id="1029" name="Straight Arrow Connector 1028"/>
            <p:cNvCxnSpPr>
              <a:endCxn id="6" idx="0"/>
            </p:cNvCxnSpPr>
            <p:nvPr/>
          </p:nvCxnSpPr>
          <p:spPr>
            <a:xfrm flipH="1">
              <a:off x="3232502" y="3262654"/>
              <a:ext cx="1706356" cy="4304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endCxn id="14" idx="0"/>
            </p:cNvCxnSpPr>
            <p:nvPr/>
          </p:nvCxnSpPr>
          <p:spPr>
            <a:xfrm flipH="1">
              <a:off x="4889343" y="3360024"/>
              <a:ext cx="382992" cy="3331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endCxn id="15" idx="0"/>
            </p:cNvCxnSpPr>
            <p:nvPr/>
          </p:nvCxnSpPr>
          <p:spPr>
            <a:xfrm>
              <a:off x="6097379" y="3360024"/>
              <a:ext cx="442643" cy="3331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endCxn id="16" idx="0"/>
            </p:cNvCxnSpPr>
            <p:nvPr/>
          </p:nvCxnSpPr>
          <p:spPr>
            <a:xfrm>
              <a:off x="6348994" y="3262654"/>
              <a:ext cx="1844788" cy="4304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90" name="TextBox 89"/>
          <p:cNvSpPr txBox="1"/>
          <p:nvPr/>
        </p:nvSpPr>
        <p:spPr>
          <a:xfrm>
            <a:off x="416472" y="3916575"/>
            <a:ext cx="610616" cy="369332"/>
          </a:xfrm>
          <a:prstGeom prst="rect">
            <a:avLst/>
          </a:prstGeom>
          <a:noFill/>
        </p:spPr>
        <p:txBody>
          <a:bodyPr wrap="none" rtlCol="0">
            <a:spAutoFit/>
          </a:bodyPr>
          <a:lstStyle/>
          <a:p>
            <a:r>
              <a:rPr lang="en-US" dirty="0" smtClean="0"/>
              <a:t>text:</a:t>
            </a:r>
            <a:endParaRPr lang="en-US" dirty="0"/>
          </a:p>
        </p:txBody>
      </p:sp>
      <p:sp>
        <p:nvSpPr>
          <p:cNvPr id="32" name="Oval 31"/>
          <p:cNvSpPr/>
          <p:nvPr/>
        </p:nvSpPr>
        <p:spPr>
          <a:xfrm>
            <a:off x="1658649" y="3488739"/>
            <a:ext cx="376661" cy="687473"/>
          </a:xfrm>
          <a:prstGeom prst="ellipse">
            <a:avLst/>
          </a:prstGeom>
          <a:noFill/>
          <a:ln w="381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0" y="4371225"/>
            <a:ext cx="15349384" cy="389309"/>
            <a:chOff x="0" y="4371225"/>
            <a:chExt cx="15349384" cy="389309"/>
          </a:xfrm>
        </p:grpSpPr>
        <p:sp>
          <p:nvSpPr>
            <p:cNvPr id="56" name="TextBox 55"/>
            <p:cNvSpPr txBox="1"/>
            <p:nvPr/>
          </p:nvSpPr>
          <p:spPr>
            <a:xfrm>
              <a:off x="2803346" y="4382656"/>
              <a:ext cx="858312"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1</a:t>
              </a:r>
              <a:r>
                <a:rPr lang="en-US" dirty="0" smtClean="0">
                  <a:solidFill>
                    <a:srgbClr val="FF0000"/>
                  </a:solidFill>
                </a:rPr>
                <a:t>)</a:t>
              </a:r>
              <a:endParaRPr lang="en-US" dirty="0">
                <a:solidFill>
                  <a:srgbClr val="FF0000"/>
                </a:solidFill>
              </a:endParaRPr>
            </a:p>
          </p:txBody>
        </p:sp>
        <p:sp>
          <p:nvSpPr>
            <p:cNvPr id="57" name="TextBox 56"/>
            <p:cNvSpPr txBox="1"/>
            <p:nvPr/>
          </p:nvSpPr>
          <p:spPr>
            <a:xfrm>
              <a:off x="4431333" y="4382656"/>
              <a:ext cx="916020"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2</a:t>
              </a:r>
              <a:r>
                <a:rPr lang="en-US" dirty="0" smtClean="0">
                  <a:solidFill>
                    <a:srgbClr val="FF0000"/>
                  </a:solidFill>
                </a:rPr>
                <a:t>)</a:t>
              </a:r>
              <a:endParaRPr lang="en-US" dirty="0">
                <a:solidFill>
                  <a:srgbClr val="FF0000"/>
                </a:solidFill>
              </a:endParaRPr>
            </a:p>
          </p:txBody>
        </p:sp>
        <p:sp>
          <p:nvSpPr>
            <p:cNvPr id="58" name="TextBox 57"/>
            <p:cNvSpPr txBox="1"/>
            <p:nvPr/>
          </p:nvSpPr>
          <p:spPr>
            <a:xfrm>
              <a:off x="3518997" y="4379233"/>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59" name="TextBox 58"/>
            <p:cNvSpPr txBox="1"/>
            <p:nvPr/>
          </p:nvSpPr>
          <p:spPr>
            <a:xfrm>
              <a:off x="4113328" y="4388557"/>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1045" name="Picture 104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41421" y="4482310"/>
              <a:ext cx="208396" cy="181825"/>
            </a:xfrm>
            <a:prstGeom prst="rect">
              <a:avLst/>
            </a:prstGeom>
          </p:spPr>
        </p:pic>
        <p:sp>
          <p:nvSpPr>
            <p:cNvPr id="61" name="TextBox 60"/>
            <p:cNvSpPr txBox="1"/>
            <p:nvPr/>
          </p:nvSpPr>
          <p:spPr>
            <a:xfrm>
              <a:off x="9333952" y="4388557"/>
              <a:ext cx="858312"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5</a:t>
              </a:r>
              <a:r>
                <a:rPr lang="en-US" dirty="0" smtClean="0">
                  <a:solidFill>
                    <a:srgbClr val="FF0000"/>
                  </a:solidFill>
                </a:rPr>
                <a:t>)</a:t>
              </a:r>
              <a:endParaRPr lang="en-US" dirty="0">
                <a:solidFill>
                  <a:srgbClr val="FF0000"/>
                </a:solidFill>
              </a:endParaRPr>
            </a:p>
          </p:txBody>
        </p:sp>
        <p:sp>
          <p:nvSpPr>
            <p:cNvPr id="62" name="TextBox 61"/>
            <p:cNvSpPr txBox="1"/>
            <p:nvPr/>
          </p:nvSpPr>
          <p:spPr>
            <a:xfrm>
              <a:off x="7732691" y="4384113"/>
              <a:ext cx="916020"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4</a:t>
              </a:r>
              <a:r>
                <a:rPr lang="en-US" dirty="0" smtClean="0">
                  <a:solidFill>
                    <a:srgbClr val="FF0000"/>
                  </a:solidFill>
                </a:rPr>
                <a:t>)</a:t>
              </a:r>
              <a:endParaRPr lang="en-US" dirty="0">
                <a:solidFill>
                  <a:srgbClr val="FF0000"/>
                </a:solidFill>
              </a:endParaRPr>
            </a:p>
          </p:txBody>
        </p:sp>
        <p:sp>
          <p:nvSpPr>
            <p:cNvPr id="63" name="TextBox 62"/>
            <p:cNvSpPr txBox="1"/>
            <p:nvPr/>
          </p:nvSpPr>
          <p:spPr>
            <a:xfrm>
              <a:off x="6116013" y="4390302"/>
              <a:ext cx="858312"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3</a:t>
              </a:r>
              <a:r>
                <a:rPr lang="en-US" dirty="0" smtClean="0">
                  <a:solidFill>
                    <a:srgbClr val="FF0000"/>
                  </a:solidFill>
                </a:rPr>
                <a:t>)</a:t>
              </a:r>
              <a:endParaRPr lang="en-US" dirty="0">
                <a:solidFill>
                  <a:srgbClr val="FF0000"/>
                </a:solidFill>
              </a:endParaRPr>
            </a:p>
          </p:txBody>
        </p:sp>
        <p:sp>
          <p:nvSpPr>
            <p:cNvPr id="64" name="TextBox 63"/>
            <p:cNvSpPr txBox="1"/>
            <p:nvPr/>
          </p:nvSpPr>
          <p:spPr>
            <a:xfrm>
              <a:off x="5215131" y="437702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65" name="TextBox 64"/>
            <p:cNvSpPr txBox="1"/>
            <p:nvPr/>
          </p:nvSpPr>
          <p:spPr>
            <a:xfrm>
              <a:off x="5809462" y="4386350"/>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66" name="Picture 6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37555" y="4480103"/>
              <a:ext cx="208396" cy="181825"/>
            </a:xfrm>
            <a:prstGeom prst="rect">
              <a:avLst/>
            </a:prstGeom>
          </p:spPr>
        </p:pic>
        <p:sp>
          <p:nvSpPr>
            <p:cNvPr id="67" name="TextBox 66"/>
            <p:cNvSpPr txBox="1"/>
            <p:nvPr/>
          </p:nvSpPr>
          <p:spPr>
            <a:xfrm>
              <a:off x="6844662" y="437387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68" name="TextBox 67"/>
            <p:cNvSpPr txBox="1"/>
            <p:nvPr/>
          </p:nvSpPr>
          <p:spPr>
            <a:xfrm>
              <a:off x="7438993" y="4383202"/>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69" name="Picture 6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67086" y="4476955"/>
              <a:ext cx="208396" cy="181825"/>
            </a:xfrm>
            <a:prstGeom prst="rect">
              <a:avLst/>
            </a:prstGeom>
          </p:spPr>
        </p:pic>
        <p:sp>
          <p:nvSpPr>
            <p:cNvPr id="70" name="TextBox 69"/>
            <p:cNvSpPr txBox="1"/>
            <p:nvPr/>
          </p:nvSpPr>
          <p:spPr>
            <a:xfrm>
              <a:off x="8456552" y="438148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71" name="TextBox 70"/>
            <p:cNvSpPr txBox="1"/>
            <p:nvPr/>
          </p:nvSpPr>
          <p:spPr>
            <a:xfrm>
              <a:off x="9050883" y="4390812"/>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72" name="Picture 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78976" y="4484565"/>
              <a:ext cx="208396" cy="181825"/>
            </a:xfrm>
            <a:prstGeom prst="rect">
              <a:avLst/>
            </a:prstGeom>
          </p:spPr>
        </p:pic>
        <p:sp>
          <p:nvSpPr>
            <p:cNvPr id="73" name="TextBox 72"/>
            <p:cNvSpPr txBox="1"/>
            <p:nvPr/>
          </p:nvSpPr>
          <p:spPr>
            <a:xfrm>
              <a:off x="1828529" y="4374840"/>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74" name="TextBox 73"/>
            <p:cNvSpPr txBox="1"/>
            <p:nvPr/>
          </p:nvSpPr>
          <p:spPr>
            <a:xfrm>
              <a:off x="2422860" y="438416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75" name="Picture 7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50953" y="4477917"/>
              <a:ext cx="208396" cy="181825"/>
            </a:xfrm>
            <a:prstGeom prst="rect">
              <a:avLst/>
            </a:prstGeom>
          </p:spPr>
        </p:pic>
        <p:sp>
          <p:nvSpPr>
            <p:cNvPr id="76" name="TextBox 75"/>
            <p:cNvSpPr txBox="1"/>
            <p:nvPr/>
          </p:nvSpPr>
          <p:spPr>
            <a:xfrm>
              <a:off x="10034187" y="4379233"/>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77" name="TextBox 76"/>
            <p:cNvSpPr txBox="1"/>
            <p:nvPr/>
          </p:nvSpPr>
          <p:spPr>
            <a:xfrm>
              <a:off x="10628518" y="4388557"/>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78" name="Picture 7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56611" y="4482310"/>
              <a:ext cx="208396" cy="181825"/>
            </a:xfrm>
            <a:prstGeom prst="rect">
              <a:avLst/>
            </a:prstGeom>
          </p:spPr>
        </p:pic>
        <p:sp>
          <p:nvSpPr>
            <p:cNvPr id="79" name="TextBox 78"/>
            <p:cNvSpPr txBox="1"/>
            <p:nvPr/>
          </p:nvSpPr>
          <p:spPr>
            <a:xfrm>
              <a:off x="0" y="4388522"/>
              <a:ext cx="343364" cy="369332"/>
            </a:xfrm>
            <a:prstGeom prst="rect">
              <a:avLst/>
            </a:prstGeom>
            <a:noFill/>
          </p:spPr>
          <p:txBody>
            <a:bodyPr wrap="none" rtlCol="0">
              <a:spAutoFit/>
            </a:bodyPr>
            <a:lstStyle/>
            <a:p>
              <a:r>
                <a:rPr lang="en-US" dirty="0" smtClean="0"/>
                <a:t>…</a:t>
              </a:r>
              <a:endParaRPr lang="en-US" dirty="0"/>
            </a:p>
          </p:txBody>
        </p:sp>
        <p:sp>
          <p:nvSpPr>
            <p:cNvPr id="80" name="TextBox 79"/>
            <p:cNvSpPr txBox="1"/>
            <p:nvPr/>
          </p:nvSpPr>
          <p:spPr>
            <a:xfrm>
              <a:off x="1105739" y="4382621"/>
              <a:ext cx="832664" cy="369332"/>
            </a:xfrm>
            <a:prstGeom prst="rect">
              <a:avLst/>
            </a:prstGeom>
            <a:noFill/>
          </p:spPr>
          <p:txBody>
            <a:bodyPr wrap="none" rtlCol="0">
              <a:spAutoFit/>
            </a:bodyPr>
            <a:lstStyle/>
            <a:p>
              <a:r>
                <a:rPr lang="en-US" dirty="0" smtClean="0">
                  <a:solidFill>
                    <a:srgbClr val="FF0000"/>
                  </a:solidFill>
                </a:rPr>
                <a:t>VG’’(1)</a:t>
              </a:r>
              <a:endParaRPr lang="en-US" dirty="0">
                <a:solidFill>
                  <a:srgbClr val="FF0000"/>
                </a:solidFill>
              </a:endParaRPr>
            </a:p>
          </p:txBody>
        </p:sp>
        <p:sp>
          <p:nvSpPr>
            <p:cNvPr id="81" name="TextBox 80"/>
            <p:cNvSpPr txBox="1"/>
            <p:nvPr/>
          </p:nvSpPr>
          <p:spPr>
            <a:xfrm>
              <a:off x="193403" y="437919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82" name="TextBox 81"/>
            <p:cNvSpPr txBox="1"/>
            <p:nvPr/>
          </p:nvSpPr>
          <p:spPr>
            <a:xfrm>
              <a:off x="787734" y="4388522"/>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83" name="Picture 8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827" y="4482275"/>
              <a:ext cx="208396" cy="181825"/>
            </a:xfrm>
            <a:prstGeom prst="rect">
              <a:avLst/>
            </a:prstGeom>
          </p:spPr>
        </p:pic>
        <p:sp>
          <p:nvSpPr>
            <p:cNvPr id="87" name="TextBox 86"/>
            <p:cNvSpPr txBox="1"/>
            <p:nvPr/>
          </p:nvSpPr>
          <p:spPr>
            <a:xfrm>
              <a:off x="10928038" y="4391175"/>
              <a:ext cx="832664" cy="369332"/>
            </a:xfrm>
            <a:prstGeom prst="rect">
              <a:avLst/>
            </a:prstGeom>
            <a:noFill/>
          </p:spPr>
          <p:txBody>
            <a:bodyPr wrap="none" rtlCol="0">
              <a:spAutoFit/>
            </a:bodyPr>
            <a:lstStyle/>
            <a:p>
              <a:r>
                <a:rPr lang="en-US" dirty="0" smtClean="0">
                  <a:solidFill>
                    <a:srgbClr val="FF0000"/>
                  </a:solidFill>
                </a:rPr>
                <a:t>VG’’(1)</a:t>
              </a:r>
              <a:endParaRPr lang="en-US" dirty="0">
                <a:solidFill>
                  <a:srgbClr val="FF0000"/>
                </a:solidFill>
              </a:endParaRPr>
            </a:p>
          </p:txBody>
        </p:sp>
        <p:sp>
          <p:nvSpPr>
            <p:cNvPr id="88" name="TextBox 87"/>
            <p:cNvSpPr txBox="1"/>
            <p:nvPr/>
          </p:nvSpPr>
          <p:spPr>
            <a:xfrm>
              <a:off x="11588695" y="437387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84" name="TextBox 83"/>
            <p:cNvSpPr txBox="1"/>
            <p:nvPr/>
          </p:nvSpPr>
          <p:spPr>
            <a:xfrm>
              <a:off x="12444730" y="4385904"/>
              <a:ext cx="858312"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5</a:t>
              </a:r>
              <a:r>
                <a:rPr lang="en-US" dirty="0" smtClean="0">
                  <a:solidFill>
                    <a:srgbClr val="FF0000"/>
                  </a:solidFill>
                </a:rPr>
                <a:t>)</a:t>
              </a:r>
              <a:endParaRPr lang="en-US" dirty="0">
                <a:solidFill>
                  <a:srgbClr val="FF0000"/>
                </a:solidFill>
              </a:endParaRPr>
            </a:p>
          </p:txBody>
        </p:sp>
        <p:sp>
          <p:nvSpPr>
            <p:cNvPr id="85" name="TextBox 84"/>
            <p:cNvSpPr txBox="1"/>
            <p:nvPr/>
          </p:nvSpPr>
          <p:spPr>
            <a:xfrm>
              <a:off x="12161661" y="4388159"/>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86" name="Picture 8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89754" y="4481912"/>
              <a:ext cx="208396" cy="181825"/>
            </a:xfrm>
            <a:prstGeom prst="rect">
              <a:avLst/>
            </a:prstGeom>
          </p:spPr>
        </p:pic>
        <p:sp>
          <p:nvSpPr>
            <p:cNvPr id="93" name="TextBox 92"/>
            <p:cNvSpPr txBox="1"/>
            <p:nvPr/>
          </p:nvSpPr>
          <p:spPr>
            <a:xfrm>
              <a:off x="13144965" y="4376580"/>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94" name="TextBox 93"/>
            <p:cNvSpPr txBox="1"/>
            <p:nvPr/>
          </p:nvSpPr>
          <p:spPr>
            <a:xfrm>
              <a:off x="13739296" y="438590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95" name="Picture 9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567389" y="4479657"/>
              <a:ext cx="208396" cy="181825"/>
            </a:xfrm>
            <a:prstGeom prst="rect">
              <a:avLst/>
            </a:prstGeom>
          </p:spPr>
        </p:pic>
        <p:sp>
          <p:nvSpPr>
            <p:cNvPr id="102" name="TextBox 101"/>
            <p:cNvSpPr txBox="1"/>
            <p:nvPr/>
          </p:nvSpPr>
          <p:spPr>
            <a:xfrm>
              <a:off x="14038816" y="4388522"/>
              <a:ext cx="832664" cy="369332"/>
            </a:xfrm>
            <a:prstGeom prst="rect">
              <a:avLst/>
            </a:prstGeom>
            <a:noFill/>
          </p:spPr>
          <p:txBody>
            <a:bodyPr wrap="none" rtlCol="0">
              <a:spAutoFit/>
            </a:bodyPr>
            <a:lstStyle/>
            <a:p>
              <a:r>
                <a:rPr lang="en-US" dirty="0" smtClean="0">
                  <a:solidFill>
                    <a:srgbClr val="FF0000"/>
                  </a:solidFill>
                </a:rPr>
                <a:t>VG’’(1)</a:t>
              </a:r>
              <a:endParaRPr lang="en-US" dirty="0">
                <a:solidFill>
                  <a:srgbClr val="FF0000"/>
                </a:solidFill>
              </a:endParaRPr>
            </a:p>
          </p:txBody>
        </p:sp>
        <p:sp>
          <p:nvSpPr>
            <p:cNvPr id="103" name="TextBox 102"/>
            <p:cNvSpPr txBox="1"/>
            <p:nvPr/>
          </p:nvSpPr>
          <p:spPr>
            <a:xfrm>
              <a:off x="14699473" y="4371225"/>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104" name="TextBox 103"/>
            <p:cNvSpPr txBox="1"/>
            <p:nvPr/>
          </p:nvSpPr>
          <p:spPr>
            <a:xfrm>
              <a:off x="15006020" y="4391202"/>
              <a:ext cx="343364" cy="369332"/>
            </a:xfrm>
            <a:prstGeom prst="rect">
              <a:avLst/>
            </a:prstGeom>
            <a:noFill/>
          </p:spPr>
          <p:txBody>
            <a:bodyPr wrap="none" rtlCol="0">
              <a:spAutoFit/>
            </a:bodyPr>
            <a:lstStyle/>
            <a:p>
              <a:r>
                <a:rPr lang="en-US" dirty="0" smtClean="0"/>
                <a:t>…</a:t>
              </a:r>
              <a:endParaRPr lang="en-US" dirty="0"/>
            </a:p>
          </p:txBody>
        </p:sp>
      </p:grpSp>
    </p:spTree>
    <p:extLst>
      <p:ext uri="{BB962C8B-B14F-4D97-AF65-F5344CB8AC3E}">
        <p14:creationId xmlns:p14="http://schemas.microsoft.com/office/powerpoint/2010/main" val="2982628764"/>
      </p:ext>
    </p:extLst>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0"/>
                                  </p:stCondLst>
                                  <p:childTnLst>
                                    <p:animMotion origin="layout" path="M 2.91667E-6 -7.40741E-7 L -0.27696 -0.00417 " pathEditMode="relative" rAng="0" ptsTypes="AA">
                                      <p:cBhvr>
                                        <p:cTn id="6" dur="2000" fill="hold"/>
                                        <p:tgtEl>
                                          <p:spTgt spid="33"/>
                                        </p:tgtEl>
                                        <p:attrNameLst>
                                          <p:attrName>ppt_x</p:attrName>
                                          <p:attrName>ppt_y</p:attrName>
                                        </p:attrNameLst>
                                      </p:cBhvr>
                                      <p:rCtr x="-13854" y="-20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construction</a:t>
            </a:r>
            <a:endParaRPr lang="en-US" dirty="0"/>
          </a:p>
        </p:txBody>
      </p:sp>
      <p:sp>
        <p:nvSpPr>
          <p:cNvPr id="3" name="Content Placeholder 2"/>
          <p:cNvSpPr>
            <a:spLocks noGrp="1"/>
          </p:cNvSpPr>
          <p:nvPr>
            <p:ph idx="1"/>
          </p:nvPr>
        </p:nvSpPr>
        <p:spPr>
          <a:xfrm>
            <a:off x="838200" y="1825625"/>
            <a:ext cx="10515600" cy="593484"/>
          </a:xfrm>
        </p:spPr>
        <p:txBody>
          <a:bodyPr/>
          <a:lstStyle/>
          <a:p>
            <a:r>
              <a:rPr lang="en-US" dirty="0"/>
              <a:t>Assume that </a:t>
            </a:r>
            <a:r>
              <a:rPr lang="en-US" dirty="0">
                <a:solidFill>
                  <a:srgbClr val="009999"/>
                </a:solidFill>
              </a:rPr>
              <a:t>A={a</a:t>
            </a:r>
            <a:r>
              <a:rPr lang="en-US" baseline="30000" dirty="0">
                <a:solidFill>
                  <a:srgbClr val="009999"/>
                </a:solidFill>
              </a:rPr>
              <a:t>1</a:t>
            </a:r>
            <a:r>
              <a:rPr lang="en-US" dirty="0">
                <a:solidFill>
                  <a:srgbClr val="009999"/>
                </a:solidFill>
              </a:rPr>
              <a:t>, a</a:t>
            </a:r>
            <a:r>
              <a:rPr lang="en-US" baseline="30000" dirty="0">
                <a:solidFill>
                  <a:srgbClr val="009999"/>
                </a:solidFill>
              </a:rPr>
              <a:t>2</a:t>
            </a:r>
            <a:r>
              <a:rPr lang="en-US" dirty="0">
                <a:solidFill>
                  <a:srgbClr val="009999"/>
                </a:solidFill>
              </a:rPr>
              <a:t>, a</a:t>
            </a:r>
            <a:r>
              <a:rPr lang="en-US" baseline="30000" dirty="0">
                <a:solidFill>
                  <a:srgbClr val="009999"/>
                </a:solidFill>
              </a:rPr>
              <a:t>3</a:t>
            </a:r>
            <a:r>
              <a:rPr lang="en-US" dirty="0">
                <a:solidFill>
                  <a:srgbClr val="009999"/>
                </a:solidFill>
              </a:rPr>
              <a:t>, a</a:t>
            </a:r>
            <a:r>
              <a:rPr lang="en-US" baseline="30000" dirty="0">
                <a:solidFill>
                  <a:srgbClr val="009999"/>
                </a:solidFill>
              </a:rPr>
              <a:t>4</a:t>
            </a:r>
            <a:r>
              <a:rPr lang="en-US" dirty="0">
                <a:solidFill>
                  <a:srgbClr val="009999"/>
                </a:solidFill>
              </a:rPr>
              <a:t>, a</a:t>
            </a:r>
            <a:r>
              <a:rPr lang="en-US" baseline="30000" dirty="0">
                <a:solidFill>
                  <a:srgbClr val="009999"/>
                </a:solidFill>
              </a:rPr>
              <a:t>5</a:t>
            </a:r>
            <a:r>
              <a:rPr lang="en-US" dirty="0">
                <a:solidFill>
                  <a:srgbClr val="009999"/>
                </a:solidFill>
              </a:rPr>
              <a:t>} </a:t>
            </a:r>
            <a:r>
              <a:rPr lang="en-US" dirty="0"/>
              <a:t>and </a:t>
            </a:r>
            <a:r>
              <a:rPr lang="en-US" dirty="0">
                <a:solidFill>
                  <a:srgbClr val="009999"/>
                </a:solidFill>
              </a:rPr>
              <a:t>B={b</a:t>
            </a:r>
            <a:r>
              <a:rPr lang="en-US" baseline="30000" dirty="0">
                <a:solidFill>
                  <a:srgbClr val="009999"/>
                </a:solidFill>
              </a:rPr>
              <a:t>1</a:t>
            </a:r>
            <a:r>
              <a:rPr lang="en-US" dirty="0">
                <a:solidFill>
                  <a:srgbClr val="009999"/>
                </a:solidFill>
              </a:rPr>
              <a:t>, b</a:t>
            </a:r>
            <a:r>
              <a:rPr lang="en-US" baseline="30000" dirty="0">
                <a:solidFill>
                  <a:srgbClr val="009999"/>
                </a:solidFill>
              </a:rPr>
              <a:t>2</a:t>
            </a:r>
            <a:r>
              <a:rPr lang="en-US" dirty="0">
                <a:solidFill>
                  <a:srgbClr val="009999"/>
                </a:solidFill>
              </a:rPr>
              <a:t>, b</a:t>
            </a:r>
            <a:r>
              <a:rPr lang="en-US" baseline="30000" dirty="0">
                <a:solidFill>
                  <a:srgbClr val="009999"/>
                </a:solidFill>
              </a:rPr>
              <a:t>3</a:t>
            </a:r>
            <a:r>
              <a:rPr lang="en-US" dirty="0">
                <a:solidFill>
                  <a:srgbClr val="009999"/>
                </a:solidFill>
              </a:rPr>
              <a:t>, b</a:t>
            </a:r>
            <a:r>
              <a:rPr lang="en-US" baseline="30000" dirty="0">
                <a:solidFill>
                  <a:srgbClr val="009999"/>
                </a:solidFill>
              </a:rPr>
              <a:t>4</a:t>
            </a:r>
            <a:r>
              <a:rPr lang="en-US" dirty="0">
                <a:solidFill>
                  <a:srgbClr val="009999"/>
                </a:solidFill>
              </a:rPr>
              <a:t>, b</a:t>
            </a:r>
            <a:r>
              <a:rPr lang="en-US" baseline="30000" dirty="0">
                <a:solidFill>
                  <a:srgbClr val="009999"/>
                </a:solidFill>
              </a:rPr>
              <a:t>5</a:t>
            </a:r>
            <a:r>
              <a:rPr lang="en-US" dirty="0">
                <a:solidFill>
                  <a:srgbClr val="009999"/>
                </a:solidFill>
              </a:rPr>
              <a:t>}</a:t>
            </a:r>
          </a:p>
          <a:p>
            <a:endParaRPr lang="en-US" dirty="0" smtClean="0"/>
          </a:p>
        </p:txBody>
      </p:sp>
      <p:sp>
        <p:nvSpPr>
          <p:cNvPr id="4" name="Slide Number Placeholder 3"/>
          <p:cNvSpPr>
            <a:spLocks noGrp="1"/>
          </p:cNvSpPr>
          <p:nvPr>
            <p:ph type="sldNum" sz="quarter" idx="12"/>
          </p:nvPr>
        </p:nvSpPr>
        <p:spPr/>
        <p:txBody>
          <a:bodyPr/>
          <a:lstStyle/>
          <a:p>
            <a:fld id="{FF94E411-20BF-4F7C-8D43-D8CECD5A1521}" type="slidenum">
              <a:rPr lang="en-US" smtClean="0"/>
              <a:t>23</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18748" y="3693126"/>
            <a:ext cx="227508" cy="227508"/>
          </a:xfrm>
          <a:prstGeom prst="rect">
            <a:avLst/>
          </a:prstGeom>
        </p:spPr>
      </p:pic>
      <p:sp>
        <p:nvSpPr>
          <p:cNvPr id="7" name="TextBox 6"/>
          <p:cNvSpPr txBox="1"/>
          <p:nvPr/>
        </p:nvSpPr>
        <p:spPr>
          <a:xfrm>
            <a:off x="1977426"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1</a:t>
            </a:r>
            <a:r>
              <a:rPr lang="en-US" dirty="0" smtClean="0">
                <a:solidFill>
                  <a:srgbClr val="FF0000"/>
                </a:solidFill>
              </a:rPr>
              <a:t>)</a:t>
            </a:r>
            <a:endParaRPr lang="en-US" dirty="0">
              <a:solidFill>
                <a:srgbClr val="FF0000"/>
              </a:solidFill>
            </a:endParaRPr>
          </a:p>
        </p:txBody>
      </p:sp>
      <p:sp>
        <p:nvSpPr>
          <p:cNvPr id="10" name="TextBox 9"/>
          <p:cNvSpPr txBox="1"/>
          <p:nvPr/>
        </p:nvSpPr>
        <p:spPr>
          <a:xfrm>
            <a:off x="3698195" y="3625637"/>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2</a:t>
            </a:r>
            <a:r>
              <a:rPr lang="en-US" dirty="0" smtClean="0">
                <a:solidFill>
                  <a:srgbClr val="FF0000"/>
                </a:solidFill>
              </a:rPr>
              <a:t>)</a:t>
            </a:r>
            <a:endParaRPr lang="en-US" dirty="0">
              <a:solidFill>
                <a:srgbClr val="FF0000"/>
              </a:solidFill>
            </a:endParaRPr>
          </a:p>
        </p:txBody>
      </p:sp>
      <p:sp>
        <p:nvSpPr>
          <p:cNvPr id="11" name="TextBox 10"/>
          <p:cNvSpPr txBox="1"/>
          <p:nvPr/>
        </p:nvSpPr>
        <p:spPr>
          <a:xfrm>
            <a:off x="7005715"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4</a:t>
            </a:r>
            <a:r>
              <a:rPr lang="en-US" dirty="0" smtClean="0">
                <a:solidFill>
                  <a:srgbClr val="FF0000"/>
                </a:solidFill>
              </a:rPr>
              <a:t>)</a:t>
            </a:r>
            <a:endParaRPr lang="en-US" dirty="0">
              <a:solidFill>
                <a:srgbClr val="FF0000"/>
              </a:solidFill>
            </a:endParaRPr>
          </a:p>
        </p:txBody>
      </p:sp>
      <p:sp>
        <p:nvSpPr>
          <p:cNvPr id="12" name="TextBox 11"/>
          <p:cNvSpPr txBox="1"/>
          <p:nvPr/>
        </p:nvSpPr>
        <p:spPr>
          <a:xfrm>
            <a:off x="5284946"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3</a:t>
            </a:r>
            <a:r>
              <a:rPr lang="en-US" dirty="0" smtClean="0">
                <a:solidFill>
                  <a:srgbClr val="FF0000"/>
                </a:solidFill>
              </a:rPr>
              <a:t>)</a:t>
            </a:r>
            <a:endParaRPr lang="en-US" dirty="0">
              <a:solidFill>
                <a:srgbClr val="FF0000"/>
              </a:solidFill>
            </a:endParaRPr>
          </a:p>
        </p:txBody>
      </p:sp>
      <p:sp>
        <p:nvSpPr>
          <p:cNvPr id="13" name="TextBox 12"/>
          <p:cNvSpPr txBox="1"/>
          <p:nvPr/>
        </p:nvSpPr>
        <p:spPr>
          <a:xfrm>
            <a:off x="8592466"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5</a:t>
            </a:r>
            <a:r>
              <a:rPr lang="en-US" dirty="0" smtClean="0">
                <a:solidFill>
                  <a:srgbClr val="FF0000"/>
                </a:solidFill>
              </a:rPr>
              <a:t>)</a:t>
            </a:r>
            <a:endParaRPr lang="en-US" dirty="0">
              <a:solidFill>
                <a:srgbClr val="FF0000"/>
              </a:solidFill>
            </a:endParaRP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75589" y="3693126"/>
            <a:ext cx="227508" cy="227508"/>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26268" y="3693126"/>
            <a:ext cx="227508" cy="227508"/>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80028" y="3693126"/>
            <a:ext cx="227508" cy="227508"/>
          </a:xfrm>
          <a:prstGeom prst="rect">
            <a:avLst/>
          </a:prstGeom>
        </p:spPr>
      </p:pic>
      <p:sp>
        <p:nvSpPr>
          <p:cNvPr id="8" name="TextBox 7"/>
          <p:cNvSpPr txBox="1"/>
          <p:nvPr/>
        </p:nvSpPr>
        <p:spPr>
          <a:xfrm>
            <a:off x="2684235"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18" name="TextBox 17"/>
          <p:cNvSpPr txBox="1"/>
          <p:nvPr/>
        </p:nvSpPr>
        <p:spPr>
          <a:xfrm>
            <a:off x="3370501"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0" name="TextBox 19"/>
          <p:cNvSpPr txBox="1"/>
          <p:nvPr/>
        </p:nvSpPr>
        <p:spPr>
          <a:xfrm>
            <a:off x="4353421"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1" name="TextBox 20"/>
          <p:cNvSpPr txBox="1"/>
          <p:nvPr/>
        </p:nvSpPr>
        <p:spPr>
          <a:xfrm>
            <a:off x="4984258"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4" name="TextBox 23"/>
          <p:cNvSpPr txBox="1"/>
          <p:nvPr/>
        </p:nvSpPr>
        <p:spPr>
          <a:xfrm>
            <a:off x="5987774" y="362616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5" name="TextBox 24"/>
          <p:cNvSpPr txBox="1"/>
          <p:nvPr/>
        </p:nvSpPr>
        <p:spPr>
          <a:xfrm>
            <a:off x="6641841" y="3625637"/>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6" name="TextBox 25"/>
          <p:cNvSpPr txBox="1"/>
          <p:nvPr/>
        </p:nvSpPr>
        <p:spPr>
          <a:xfrm>
            <a:off x="7684130" y="36187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7" name="TextBox 26"/>
          <p:cNvSpPr txBox="1"/>
          <p:nvPr/>
        </p:nvSpPr>
        <p:spPr>
          <a:xfrm>
            <a:off x="8269428" y="36145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8" name="TextBox 27"/>
          <p:cNvSpPr txBox="1"/>
          <p:nvPr/>
        </p:nvSpPr>
        <p:spPr>
          <a:xfrm>
            <a:off x="1627013" y="36145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9" name="TextBox 28"/>
          <p:cNvSpPr txBox="1"/>
          <p:nvPr/>
        </p:nvSpPr>
        <p:spPr>
          <a:xfrm>
            <a:off x="9252348" y="36145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30" name="TextBox 29"/>
          <p:cNvSpPr txBox="1"/>
          <p:nvPr/>
        </p:nvSpPr>
        <p:spPr>
          <a:xfrm>
            <a:off x="9579404" y="3622214"/>
            <a:ext cx="367408" cy="369332"/>
          </a:xfrm>
          <a:prstGeom prst="rect">
            <a:avLst/>
          </a:prstGeom>
          <a:noFill/>
        </p:spPr>
        <p:txBody>
          <a:bodyPr wrap="none" rtlCol="0">
            <a:spAutoFit/>
          </a:bodyPr>
          <a:lstStyle/>
          <a:p>
            <a:r>
              <a:rPr lang="en-US" dirty="0" smtClean="0"/>
              <a:t>y</a:t>
            </a:r>
            <a:r>
              <a:rPr lang="en-US" baseline="30000" dirty="0"/>
              <a:t>4</a:t>
            </a:r>
          </a:p>
        </p:txBody>
      </p:sp>
      <p:sp>
        <p:nvSpPr>
          <p:cNvPr id="31" name="TextBox 30"/>
          <p:cNvSpPr txBox="1"/>
          <p:nvPr/>
        </p:nvSpPr>
        <p:spPr>
          <a:xfrm>
            <a:off x="1319854" y="3614586"/>
            <a:ext cx="367408" cy="369332"/>
          </a:xfrm>
          <a:prstGeom prst="rect">
            <a:avLst/>
          </a:prstGeom>
          <a:noFill/>
        </p:spPr>
        <p:txBody>
          <a:bodyPr wrap="none" rtlCol="0">
            <a:spAutoFit/>
          </a:bodyPr>
          <a:lstStyle/>
          <a:p>
            <a:r>
              <a:rPr lang="en-US" dirty="0" smtClean="0"/>
              <a:t>y</a:t>
            </a:r>
            <a:r>
              <a:rPr lang="en-US" baseline="30000" dirty="0"/>
              <a:t>4</a:t>
            </a:r>
          </a:p>
        </p:txBody>
      </p:sp>
      <p:sp>
        <p:nvSpPr>
          <p:cNvPr id="17" name="TextBox 16"/>
          <p:cNvSpPr txBox="1"/>
          <p:nvPr/>
        </p:nvSpPr>
        <p:spPr>
          <a:xfrm>
            <a:off x="4959728" y="2950510"/>
            <a:ext cx="1439818" cy="369332"/>
          </a:xfrm>
          <a:prstGeom prst="rect">
            <a:avLst/>
          </a:prstGeom>
          <a:noFill/>
        </p:spPr>
        <p:txBody>
          <a:bodyPr wrap="none" rtlCol="0">
            <a:spAutoFit/>
          </a:bodyPr>
          <a:lstStyle/>
          <a:p>
            <a:r>
              <a:rPr lang="en-US" dirty="0" smtClean="0">
                <a:solidFill>
                  <a:schemeClr val="accent1">
                    <a:lumMod val="75000"/>
                  </a:schemeClr>
                </a:solidFill>
              </a:rPr>
              <a:t>y*x*y*…x*y*</a:t>
            </a:r>
            <a:endParaRPr lang="en-US" dirty="0">
              <a:solidFill>
                <a:schemeClr val="accent1">
                  <a:lumMod val="75000"/>
                </a:schemeClr>
              </a:solidFill>
            </a:endParaRPr>
          </a:p>
        </p:txBody>
      </p:sp>
      <p:sp>
        <p:nvSpPr>
          <p:cNvPr id="1024" name="TextBox 1023"/>
          <p:cNvSpPr txBox="1"/>
          <p:nvPr/>
        </p:nvSpPr>
        <p:spPr>
          <a:xfrm>
            <a:off x="4604342" y="2369380"/>
            <a:ext cx="2150589" cy="369332"/>
          </a:xfrm>
          <a:prstGeom prst="rect">
            <a:avLst/>
          </a:prstGeom>
          <a:noFill/>
        </p:spPr>
        <p:txBody>
          <a:bodyPr wrap="none" rtlCol="0">
            <a:spAutoFit/>
          </a:bodyPr>
          <a:lstStyle/>
          <a:p>
            <a:r>
              <a:rPr lang="en-US" dirty="0" smtClean="0">
                <a:solidFill>
                  <a:srgbClr val="009999"/>
                </a:solidFill>
              </a:rPr>
              <a:t>2d+21</a:t>
            </a:r>
            <a:r>
              <a:rPr lang="en-US" dirty="0" smtClean="0"/>
              <a:t> symbols </a:t>
            </a:r>
            <a:r>
              <a:rPr lang="en-US" dirty="0" smtClean="0">
                <a:solidFill>
                  <a:srgbClr val="009999"/>
                </a:solidFill>
              </a:rPr>
              <a:t>x</a:t>
            </a:r>
            <a:r>
              <a:rPr lang="en-US" dirty="0" smtClean="0"/>
              <a:t> or </a:t>
            </a:r>
            <a:r>
              <a:rPr lang="en-US" dirty="0" smtClean="0">
                <a:solidFill>
                  <a:srgbClr val="009999"/>
                </a:solidFill>
              </a:rPr>
              <a:t>y</a:t>
            </a:r>
            <a:endParaRPr lang="en-US" dirty="0">
              <a:solidFill>
                <a:srgbClr val="009999"/>
              </a:solidFill>
            </a:endParaRPr>
          </a:p>
        </p:txBody>
      </p:sp>
      <p:sp>
        <p:nvSpPr>
          <p:cNvPr id="1025" name="TextBox 1024"/>
          <p:cNvSpPr txBox="1"/>
          <p:nvPr/>
        </p:nvSpPr>
        <p:spPr>
          <a:xfrm>
            <a:off x="4737553" y="2597468"/>
            <a:ext cx="1661993" cy="509114"/>
          </a:xfrm>
          <a:prstGeom prst="rect">
            <a:avLst/>
          </a:prstGeom>
          <a:noFill/>
        </p:spPr>
        <p:txBody>
          <a:bodyPr vert="vert" wrap="none" rtlCol="0">
            <a:spAutoFit/>
          </a:bodyPr>
          <a:lstStyle/>
          <a:p>
            <a:r>
              <a:rPr lang="en-US" sz="9600" dirty="0" smtClean="0">
                <a:latin typeface="Yu Gothic Light" panose="020B0300000000000000" pitchFamily="34" charset="-128"/>
                <a:ea typeface="Yu Gothic Light" panose="020B0300000000000000" pitchFamily="34" charset="-128"/>
                <a:cs typeface="Myanmar Text" panose="020B0502040204020203" pitchFamily="34" charset="0"/>
              </a:rPr>
              <a:t>{</a:t>
            </a:r>
            <a:endParaRPr lang="en-US" sz="9600" dirty="0">
              <a:latin typeface="Yu Gothic Light" panose="020B0300000000000000" pitchFamily="34" charset="-128"/>
              <a:ea typeface="Yu Gothic Light" panose="020B0300000000000000" pitchFamily="34" charset="-128"/>
              <a:cs typeface="Myanmar Text" panose="020B0502040204020203" pitchFamily="34" charset="0"/>
            </a:endParaRPr>
          </a:p>
        </p:txBody>
      </p:sp>
      <p:cxnSp>
        <p:nvCxnSpPr>
          <p:cNvPr id="1029" name="Straight Arrow Connector 1028"/>
          <p:cNvCxnSpPr>
            <a:endCxn id="6" idx="0"/>
          </p:cNvCxnSpPr>
          <p:nvPr/>
        </p:nvCxnSpPr>
        <p:spPr>
          <a:xfrm flipH="1">
            <a:off x="3232502" y="3262654"/>
            <a:ext cx="1706356" cy="4304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endCxn id="14" idx="0"/>
          </p:cNvCxnSpPr>
          <p:nvPr/>
        </p:nvCxnSpPr>
        <p:spPr>
          <a:xfrm flipH="1">
            <a:off x="4889343" y="3360024"/>
            <a:ext cx="382992" cy="3331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endCxn id="15" idx="0"/>
          </p:cNvCxnSpPr>
          <p:nvPr/>
        </p:nvCxnSpPr>
        <p:spPr>
          <a:xfrm>
            <a:off x="6097379" y="3360024"/>
            <a:ext cx="442643" cy="3331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endCxn id="16" idx="0"/>
          </p:cNvCxnSpPr>
          <p:nvPr/>
        </p:nvCxnSpPr>
        <p:spPr>
          <a:xfrm>
            <a:off x="6348994" y="3262654"/>
            <a:ext cx="1844788" cy="4304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2803346" y="4382656"/>
            <a:ext cx="858312"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3</a:t>
            </a:r>
            <a:r>
              <a:rPr lang="en-US" dirty="0" smtClean="0">
                <a:solidFill>
                  <a:srgbClr val="FF0000"/>
                </a:solidFill>
              </a:rPr>
              <a:t>)</a:t>
            </a:r>
            <a:endParaRPr lang="en-US" dirty="0">
              <a:solidFill>
                <a:srgbClr val="FF0000"/>
              </a:solidFill>
            </a:endParaRPr>
          </a:p>
        </p:txBody>
      </p:sp>
      <p:sp>
        <p:nvSpPr>
          <p:cNvPr id="57" name="TextBox 56"/>
          <p:cNvSpPr txBox="1"/>
          <p:nvPr/>
        </p:nvSpPr>
        <p:spPr>
          <a:xfrm>
            <a:off x="4431333" y="4382656"/>
            <a:ext cx="916020"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4</a:t>
            </a:r>
            <a:r>
              <a:rPr lang="en-US" dirty="0" smtClean="0">
                <a:solidFill>
                  <a:srgbClr val="FF0000"/>
                </a:solidFill>
              </a:rPr>
              <a:t>)</a:t>
            </a:r>
            <a:endParaRPr lang="en-US" dirty="0">
              <a:solidFill>
                <a:srgbClr val="FF0000"/>
              </a:solidFill>
            </a:endParaRPr>
          </a:p>
        </p:txBody>
      </p:sp>
      <p:sp>
        <p:nvSpPr>
          <p:cNvPr id="58" name="TextBox 57"/>
          <p:cNvSpPr txBox="1"/>
          <p:nvPr/>
        </p:nvSpPr>
        <p:spPr>
          <a:xfrm>
            <a:off x="3518997" y="4379233"/>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59" name="TextBox 58"/>
          <p:cNvSpPr txBox="1"/>
          <p:nvPr/>
        </p:nvSpPr>
        <p:spPr>
          <a:xfrm>
            <a:off x="4113328" y="4388557"/>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1045" name="Picture 104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41421" y="4482310"/>
            <a:ext cx="208396" cy="181825"/>
          </a:xfrm>
          <a:prstGeom prst="rect">
            <a:avLst/>
          </a:prstGeom>
        </p:spPr>
      </p:pic>
      <p:sp>
        <p:nvSpPr>
          <p:cNvPr id="61" name="TextBox 60"/>
          <p:cNvSpPr txBox="1"/>
          <p:nvPr/>
        </p:nvSpPr>
        <p:spPr>
          <a:xfrm>
            <a:off x="9333952" y="4388557"/>
            <a:ext cx="774956" cy="369332"/>
          </a:xfrm>
          <a:prstGeom prst="rect">
            <a:avLst/>
          </a:prstGeom>
          <a:noFill/>
        </p:spPr>
        <p:txBody>
          <a:bodyPr wrap="none" rtlCol="0">
            <a:spAutoFit/>
          </a:bodyPr>
          <a:lstStyle/>
          <a:p>
            <a:r>
              <a:rPr lang="en-US" dirty="0" smtClean="0">
                <a:solidFill>
                  <a:srgbClr val="FF0000"/>
                </a:solidFill>
              </a:rPr>
              <a:t>VG’(1)</a:t>
            </a:r>
            <a:endParaRPr lang="en-US" dirty="0">
              <a:solidFill>
                <a:srgbClr val="FF0000"/>
              </a:solidFill>
            </a:endParaRPr>
          </a:p>
        </p:txBody>
      </p:sp>
      <p:sp>
        <p:nvSpPr>
          <p:cNvPr id="62" name="TextBox 61"/>
          <p:cNvSpPr txBox="1"/>
          <p:nvPr/>
        </p:nvSpPr>
        <p:spPr>
          <a:xfrm>
            <a:off x="7732691" y="4384113"/>
            <a:ext cx="832664" cy="369332"/>
          </a:xfrm>
          <a:prstGeom prst="rect">
            <a:avLst/>
          </a:prstGeom>
          <a:noFill/>
        </p:spPr>
        <p:txBody>
          <a:bodyPr wrap="none" rtlCol="0">
            <a:spAutoFit/>
          </a:bodyPr>
          <a:lstStyle/>
          <a:p>
            <a:r>
              <a:rPr lang="en-US" dirty="0" smtClean="0">
                <a:solidFill>
                  <a:srgbClr val="FF0000"/>
                </a:solidFill>
              </a:rPr>
              <a:t>VG’’(1)</a:t>
            </a:r>
            <a:endParaRPr lang="en-US" dirty="0">
              <a:solidFill>
                <a:srgbClr val="FF0000"/>
              </a:solidFill>
            </a:endParaRPr>
          </a:p>
        </p:txBody>
      </p:sp>
      <p:sp>
        <p:nvSpPr>
          <p:cNvPr id="63" name="TextBox 62"/>
          <p:cNvSpPr txBox="1"/>
          <p:nvPr/>
        </p:nvSpPr>
        <p:spPr>
          <a:xfrm>
            <a:off x="6116013" y="4390302"/>
            <a:ext cx="858312"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5</a:t>
            </a:r>
            <a:r>
              <a:rPr lang="en-US" dirty="0" smtClean="0">
                <a:solidFill>
                  <a:srgbClr val="FF0000"/>
                </a:solidFill>
              </a:rPr>
              <a:t>)</a:t>
            </a:r>
            <a:endParaRPr lang="en-US" dirty="0">
              <a:solidFill>
                <a:srgbClr val="FF0000"/>
              </a:solidFill>
            </a:endParaRPr>
          </a:p>
        </p:txBody>
      </p:sp>
      <p:sp>
        <p:nvSpPr>
          <p:cNvPr id="64" name="TextBox 63"/>
          <p:cNvSpPr txBox="1"/>
          <p:nvPr/>
        </p:nvSpPr>
        <p:spPr>
          <a:xfrm>
            <a:off x="5215131" y="437702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65" name="TextBox 64"/>
          <p:cNvSpPr txBox="1"/>
          <p:nvPr/>
        </p:nvSpPr>
        <p:spPr>
          <a:xfrm>
            <a:off x="5809462" y="4386350"/>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66" name="Picture 6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37555" y="4480103"/>
            <a:ext cx="208396" cy="181825"/>
          </a:xfrm>
          <a:prstGeom prst="rect">
            <a:avLst/>
          </a:prstGeom>
        </p:spPr>
      </p:pic>
      <p:sp>
        <p:nvSpPr>
          <p:cNvPr id="67" name="TextBox 66"/>
          <p:cNvSpPr txBox="1"/>
          <p:nvPr/>
        </p:nvSpPr>
        <p:spPr>
          <a:xfrm>
            <a:off x="6844662" y="437387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68" name="TextBox 67"/>
          <p:cNvSpPr txBox="1"/>
          <p:nvPr/>
        </p:nvSpPr>
        <p:spPr>
          <a:xfrm>
            <a:off x="7438993" y="4383202"/>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69" name="Picture 6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67086" y="4476955"/>
            <a:ext cx="208396" cy="181825"/>
          </a:xfrm>
          <a:prstGeom prst="rect">
            <a:avLst/>
          </a:prstGeom>
        </p:spPr>
      </p:pic>
      <p:sp>
        <p:nvSpPr>
          <p:cNvPr id="70" name="TextBox 69"/>
          <p:cNvSpPr txBox="1"/>
          <p:nvPr/>
        </p:nvSpPr>
        <p:spPr>
          <a:xfrm>
            <a:off x="8456552" y="438148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71" name="TextBox 70"/>
          <p:cNvSpPr txBox="1"/>
          <p:nvPr/>
        </p:nvSpPr>
        <p:spPr>
          <a:xfrm>
            <a:off x="9050883" y="4390812"/>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72" name="Picture 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78976" y="4484565"/>
            <a:ext cx="208396" cy="181825"/>
          </a:xfrm>
          <a:prstGeom prst="rect">
            <a:avLst/>
          </a:prstGeom>
        </p:spPr>
      </p:pic>
      <p:sp>
        <p:nvSpPr>
          <p:cNvPr id="73" name="TextBox 72"/>
          <p:cNvSpPr txBox="1"/>
          <p:nvPr/>
        </p:nvSpPr>
        <p:spPr>
          <a:xfrm>
            <a:off x="1828529" y="4374840"/>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74" name="TextBox 73"/>
          <p:cNvSpPr txBox="1"/>
          <p:nvPr/>
        </p:nvSpPr>
        <p:spPr>
          <a:xfrm>
            <a:off x="2422860" y="438416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75" name="Picture 7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50953" y="4477917"/>
            <a:ext cx="208396" cy="181825"/>
          </a:xfrm>
          <a:prstGeom prst="rect">
            <a:avLst/>
          </a:prstGeom>
        </p:spPr>
      </p:pic>
      <p:sp>
        <p:nvSpPr>
          <p:cNvPr id="76" name="TextBox 75"/>
          <p:cNvSpPr txBox="1"/>
          <p:nvPr/>
        </p:nvSpPr>
        <p:spPr>
          <a:xfrm>
            <a:off x="10034187" y="4379233"/>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77" name="TextBox 76"/>
          <p:cNvSpPr txBox="1"/>
          <p:nvPr/>
        </p:nvSpPr>
        <p:spPr>
          <a:xfrm>
            <a:off x="10628518" y="4388557"/>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78" name="Picture 7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22781" y="4482274"/>
            <a:ext cx="208396" cy="181825"/>
          </a:xfrm>
          <a:prstGeom prst="rect">
            <a:avLst/>
          </a:prstGeom>
        </p:spPr>
      </p:pic>
      <p:sp>
        <p:nvSpPr>
          <p:cNvPr id="79" name="TextBox 78"/>
          <p:cNvSpPr txBox="1"/>
          <p:nvPr/>
        </p:nvSpPr>
        <p:spPr>
          <a:xfrm>
            <a:off x="0" y="4388522"/>
            <a:ext cx="343364" cy="369332"/>
          </a:xfrm>
          <a:prstGeom prst="rect">
            <a:avLst/>
          </a:prstGeom>
          <a:noFill/>
        </p:spPr>
        <p:txBody>
          <a:bodyPr wrap="none" rtlCol="0">
            <a:spAutoFit/>
          </a:bodyPr>
          <a:lstStyle/>
          <a:p>
            <a:r>
              <a:rPr lang="en-US" dirty="0" smtClean="0"/>
              <a:t>…</a:t>
            </a:r>
            <a:endParaRPr lang="en-US" dirty="0"/>
          </a:p>
        </p:txBody>
      </p:sp>
      <p:sp>
        <p:nvSpPr>
          <p:cNvPr id="80" name="TextBox 79"/>
          <p:cNvSpPr txBox="1"/>
          <p:nvPr/>
        </p:nvSpPr>
        <p:spPr>
          <a:xfrm>
            <a:off x="1067398" y="4381488"/>
            <a:ext cx="916020" cy="369332"/>
          </a:xfrm>
          <a:prstGeom prst="rect">
            <a:avLst/>
          </a:prstGeom>
          <a:noFill/>
        </p:spPr>
        <p:txBody>
          <a:bodyPr wrap="none" rtlCol="0">
            <a:spAutoFit/>
          </a:bodyPr>
          <a:lstStyle/>
          <a:p>
            <a:r>
              <a:rPr lang="en-US" dirty="0" smtClean="0">
                <a:solidFill>
                  <a:srgbClr val="FF0000"/>
                </a:solidFill>
              </a:rPr>
              <a:t>VG</a:t>
            </a:r>
            <a:r>
              <a:rPr lang="en-US" dirty="0">
                <a:solidFill>
                  <a:srgbClr val="FF0000"/>
                </a:solidFill>
              </a:rPr>
              <a:t>’’(b</a:t>
            </a:r>
            <a:r>
              <a:rPr lang="en-US" baseline="30000" dirty="0">
                <a:solidFill>
                  <a:srgbClr val="FF0000"/>
                </a:solidFill>
              </a:rPr>
              <a:t>2</a:t>
            </a:r>
            <a:r>
              <a:rPr lang="en-US" dirty="0" smtClean="0">
                <a:solidFill>
                  <a:srgbClr val="FF0000"/>
                </a:solidFill>
              </a:rPr>
              <a:t>)</a:t>
            </a:r>
            <a:endParaRPr lang="en-US" dirty="0">
              <a:solidFill>
                <a:srgbClr val="FF0000"/>
              </a:solidFill>
            </a:endParaRPr>
          </a:p>
        </p:txBody>
      </p:sp>
      <p:sp>
        <p:nvSpPr>
          <p:cNvPr id="81" name="TextBox 80"/>
          <p:cNvSpPr txBox="1"/>
          <p:nvPr/>
        </p:nvSpPr>
        <p:spPr>
          <a:xfrm>
            <a:off x="193403" y="437919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82" name="TextBox 81"/>
          <p:cNvSpPr txBox="1"/>
          <p:nvPr/>
        </p:nvSpPr>
        <p:spPr>
          <a:xfrm>
            <a:off x="787734" y="4388522"/>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83" name="Picture 8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827" y="4482275"/>
            <a:ext cx="208396" cy="181825"/>
          </a:xfrm>
          <a:prstGeom prst="rect">
            <a:avLst/>
          </a:prstGeom>
        </p:spPr>
      </p:pic>
      <p:sp>
        <p:nvSpPr>
          <p:cNvPr id="87" name="TextBox 86"/>
          <p:cNvSpPr txBox="1"/>
          <p:nvPr/>
        </p:nvSpPr>
        <p:spPr>
          <a:xfrm>
            <a:off x="10928038" y="4391175"/>
            <a:ext cx="832664" cy="369332"/>
          </a:xfrm>
          <a:prstGeom prst="rect">
            <a:avLst/>
          </a:prstGeom>
          <a:noFill/>
        </p:spPr>
        <p:txBody>
          <a:bodyPr wrap="none" rtlCol="0">
            <a:spAutoFit/>
          </a:bodyPr>
          <a:lstStyle/>
          <a:p>
            <a:r>
              <a:rPr lang="en-US" dirty="0" smtClean="0">
                <a:solidFill>
                  <a:srgbClr val="FF0000"/>
                </a:solidFill>
              </a:rPr>
              <a:t>VG’’(1)</a:t>
            </a:r>
            <a:endParaRPr lang="en-US" dirty="0">
              <a:solidFill>
                <a:srgbClr val="FF0000"/>
              </a:solidFill>
            </a:endParaRPr>
          </a:p>
        </p:txBody>
      </p:sp>
      <p:sp>
        <p:nvSpPr>
          <p:cNvPr id="88" name="TextBox 87"/>
          <p:cNvSpPr txBox="1"/>
          <p:nvPr/>
        </p:nvSpPr>
        <p:spPr>
          <a:xfrm>
            <a:off x="11588695" y="437387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89" name="TextBox 88"/>
          <p:cNvSpPr txBox="1"/>
          <p:nvPr/>
        </p:nvSpPr>
        <p:spPr>
          <a:xfrm>
            <a:off x="11895242" y="4393855"/>
            <a:ext cx="343364" cy="369332"/>
          </a:xfrm>
          <a:prstGeom prst="rect">
            <a:avLst/>
          </a:prstGeom>
          <a:noFill/>
        </p:spPr>
        <p:txBody>
          <a:bodyPr wrap="none" rtlCol="0">
            <a:spAutoFit/>
          </a:bodyPr>
          <a:lstStyle/>
          <a:p>
            <a:r>
              <a:rPr lang="en-US" dirty="0" smtClean="0"/>
              <a:t>…</a:t>
            </a:r>
            <a:endParaRPr lang="en-US" dirty="0"/>
          </a:p>
        </p:txBody>
      </p:sp>
      <p:sp>
        <p:nvSpPr>
          <p:cNvPr id="91" name="TextBox 90"/>
          <p:cNvSpPr txBox="1"/>
          <p:nvPr/>
        </p:nvSpPr>
        <p:spPr>
          <a:xfrm>
            <a:off x="5148241" y="5230447"/>
            <a:ext cx="1167692" cy="369332"/>
          </a:xfrm>
          <a:prstGeom prst="rect">
            <a:avLst/>
          </a:prstGeom>
          <a:noFill/>
        </p:spPr>
        <p:txBody>
          <a:bodyPr wrap="none" rtlCol="0">
            <a:spAutoFit/>
          </a:bodyPr>
          <a:lstStyle/>
          <a:p>
            <a:r>
              <a:rPr lang="en-US" dirty="0" smtClean="0">
                <a:solidFill>
                  <a:schemeClr val="accent6">
                    <a:lumMod val="75000"/>
                  </a:schemeClr>
                </a:solidFill>
              </a:rPr>
              <a:t>VG’(00…0)</a:t>
            </a:r>
            <a:endParaRPr lang="en-US" dirty="0">
              <a:solidFill>
                <a:schemeClr val="accent6">
                  <a:lumMod val="75000"/>
                </a:schemeClr>
              </a:solidFill>
            </a:endParaRPr>
          </a:p>
        </p:txBody>
      </p:sp>
      <p:cxnSp>
        <p:nvCxnSpPr>
          <p:cNvPr id="92" name="Straight Arrow Connector 91"/>
          <p:cNvCxnSpPr>
            <a:stCxn id="91" idx="0"/>
            <a:endCxn id="66" idx="2"/>
          </p:cNvCxnSpPr>
          <p:nvPr/>
        </p:nvCxnSpPr>
        <p:spPr>
          <a:xfrm flipV="1">
            <a:off x="5732087" y="4670118"/>
            <a:ext cx="9666" cy="5603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a:endCxn id="1045" idx="2"/>
          </p:cNvCxnSpPr>
          <p:nvPr/>
        </p:nvCxnSpPr>
        <p:spPr>
          <a:xfrm flipH="1" flipV="1">
            <a:off x="4045619" y="4672325"/>
            <a:ext cx="1204144" cy="5735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a:endCxn id="75" idx="2"/>
          </p:cNvCxnSpPr>
          <p:nvPr/>
        </p:nvCxnSpPr>
        <p:spPr>
          <a:xfrm flipH="1" flipV="1">
            <a:off x="2355151" y="4667932"/>
            <a:ext cx="2738973" cy="6202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stCxn id="91" idx="1"/>
            <a:endCxn id="83" idx="2"/>
          </p:cNvCxnSpPr>
          <p:nvPr/>
        </p:nvCxnSpPr>
        <p:spPr>
          <a:xfrm flipH="1" flipV="1">
            <a:off x="720025" y="4672290"/>
            <a:ext cx="4428216" cy="7428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a:endCxn id="69" idx="2"/>
          </p:cNvCxnSpPr>
          <p:nvPr/>
        </p:nvCxnSpPr>
        <p:spPr>
          <a:xfrm flipV="1">
            <a:off x="6184447" y="4666970"/>
            <a:ext cx="1186837" cy="5698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endCxn id="72" idx="2"/>
          </p:cNvCxnSpPr>
          <p:nvPr/>
        </p:nvCxnSpPr>
        <p:spPr>
          <a:xfrm flipV="1">
            <a:off x="6248123" y="4674580"/>
            <a:ext cx="2735051" cy="6214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a:stCxn id="91" idx="3"/>
            <a:endCxn id="78" idx="2"/>
          </p:cNvCxnSpPr>
          <p:nvPr/>
        </p:nvCxnSpPr>
        <p:spPr>
          <a:xfrm flipV="1">
            <a:off x="6315933" y="4664099"/>
            <a:ext cx="4211046" cy="7510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7" idx="2"/>
          </p:cNvCxnSpPr>
          <p:nvPr/>
        </p:nvCxnSpPr>
        <p:spPr>
          <a:xfrm flipH="1">
            <a:off x="2355151" y="3991546"/>
            <a:ext cx="16967" cy="3823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8" idx="2"/>
            <a:endCxn id="74" idx="0"/>
          </p:cNvCxnSpPr>
          <p:nvPr/>
        </p:nvCxnSpPr>
        <p:spPr>
          <a:xfrm flipH="1">
            <a:off x="2643433" y="3991546"/>
            <a:ext cx="261375" cy="39261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6481823" y="256887"/>
            <a:ext cx="5364866" cy="1508105"/>
          </a:xfrm>
          <a:prstGeom prst="rect">
            <a:avLst/>
          </a:prstGeom>
          <a:noFill/>
          <a:ln>
            <a:solidFill>
              <a:schemeClr val="tx1"/>
            </a:solidFill>
          </a:ln>
        </p:spPr>
        <p:txBody>
          <a:bodyPr wrap="square" rtlCol="0">
            <a:spAutoFit/>
          </a:bodyPr>
          <a:lstStyle/>
          <a:p>
            <a:r>
              <a:rPr lang="en-US" dirty="0">
                <a:solidFill>
                  <a:srgbClr val="009999"/>
                </a:solidFill>
              </a:rPr>
              <a:t>a ∈ A </a:t>
            </a:r>
            <a:r>
              <a:rPr lang="en-US" dirty="0"/>
              <a:t>→ </a:t>
            </a:r>
            <a:r>
              <a:rPr lang="en-US" dirty="0" err="1"/>
              <a:t>regexp</a:t>
            </a:r>
            <a:r>
              <a:rPr lang="en-US" dirty="0"/>
              <a:t> </a:t>
            </a:r>
            <a:r>
              <a:rPr lang="en-US" dirty="0">
                <a:solidFill>
                  <a:srgbClr val="009999"/>
                </a:solidFill>
              </a:rPr>
              <a:t>VG(a</a:t>
            </a:r>
            <a:r>
              <a:rPr lang="en-US" dirty="0" smtClean="0">
                <a:solidFill>
                  <a:srgbClr val="009999"/>
                </a:solidFill>
              </a:rPr>
              <a:t>)</a:t>
            </a:r>
          </a:p>
          <a:p>
            <a:r>
              <a:rPr lang="en-US" dirty="0">
                <a:solidFill>
                  <a:srgbClr val="009999"/>
                </a:solidFill>
              </a:rPr>
              <a:t>b ∈ B </a:t>
            </a:r>
            <a:r>
              <a:rPr lang="en-US" dirty="0"/>
              <a:t>→</a:t>
            </a:r>
            <a:r>
              <a:rPr lang="en-US" dirty="0">
                <a:solidFill>
                  <a:srgbClr val="009999"/>
                </a:solidFill>
              </a:rPr>
              <a:t> </a:t>
            </a:r>
            <a:r>
              <a:rPr lang="en-US" dirty="0"/>
              <a:t>sequence</a:t>
            </a:r>
            <a:r>
              <a:rPr lang="en-US" dirty="0">
                <a:solidFill>
                  <a:srgbClr val="009999"/>
                </a:solidFill>
              </a:rPr>
              <a:t> VG’(b</a:t>
            </a:r>
            <a:r>
              <a:rPr lang="en-US" dirty="0" smtClean="0">
                <a:solidFill>
                  <a:srgbClr val="009999"/>
                </a:solidFill>
              </a:rPr>
              <a:t>), VG’’(b)</a:t>
            </a:r>
          </a:p>
          <a:p>
            <a:r>
              <a:rPr lang="en-US" dirty="0">
                <a:solidFill>
                  <a:srgbClr val="009999"/>
                </a:solidFill>
              </a:rPr>
              <a:t>a · b=0    </a:t>
            </a:r>
            <a:r>
              <a:rPr lang="en-US" dirty="0" err="1" smtClean="0"/>
              <a:t>iff</a:t>
            </a:r>
            <a:r>
              <a:rPr lang="en-US" dirty="0" smtClean="0">
                <a:solidFill>
                  <a:srgbClr val="009999"/>
                </a:solidFill>
              </a:rPr>
              <a:t>     VG’(b), VG’’(b) </a:t>
            </a:r>
            <a:r>
              <a:rPr lang="en-US" dirty="0" smtClean="0"/>
              <a:t>can be derived from </a:t>
            </a:r>
            <a:r>
              <a:rPr lang="en-US" dirty="0" smtClean="0">
                <a:solidFill>
                  <a:srgbClr val="009999"/>
                </a:solidFill>
              </a:rPr>
              <a:t>VG(a)</a:t>
            </a:r>
          </a:p>
          <a:p>
            <a:r>
              <a:rPr lang="en-US" dirty="0">
                <a:solidFill>
                  <a:srgbClr val="009999"/>
                </a:solidFill>
              </a:rPr>
              <a:t>VG</a:t>
            </a:r>
            <a:r>
              <a:rPr lang="en-US" dirty="0" smtClean="0">
                <a:solidFill>
                  <a:srgbClr val="009999"/>
                </a:solidFill>
              </a:rPr>
              <a:t>’(</a:t>
            </a:r>
            <a:r>
              <a:rPr lang="en-US" dirty="0">
                <a:solidFill>
                  <a:srgbClr val="009999"/>
                </a:solidFill>
              </a:rPr>
              <a:t>b) </a:t>
            </a:r>
            <a:r>
              <a:rPr lang="en-US" dirty="0"/>
              <a:t>starts and ends with </a:t>
            </a:r>
            <a:r>
              <a:rPr lang="en-US" dirty="0" err="1" smtClean="0">
                <a:solidFill>
                  <a:schemeClr val="accent2">
                    <a:lumMod val="75000"/>
                  </a:schemeClr>
                </a:solidFill>
              </a:rPr>
              <a:t>yy</a:t>
            </a:r>
            <a:endParaRPr lang="en-US" dirty="0" smtClean="0">
              <a:solidFill>
                <a:schemeClr val="accent2">
                  <a:lumMod val="75000"/>
                </a:schemeClr>
              </a:solidFill>
            </a:endParaRPr>
          </a:p>
          <a:p>
            <a:r>
              <a:rPr lang="en-US" dirty="0" smtClean="0">
                <a:solidFill>
                  <a:srgbClr val="009999"/>
                </a:solidFill>
              </a:rPr>
              <a:t>VG’’(b) </a:t>
            </a:r>
            <a:r>
              <a:rPr lang="en-US" dirty="0" smtClean="0"/>
              <a:t>starts and ends with </a:t>
            </a:r>
            <a:r>
              <a:rPr lang="en-US" dirty="0" err="1" smtClean="0">
                <a:solidFill>
                  <a:schemeClr val="accent2">
                    <a:lumMod val="75000"/>
                  </a:schemeClr>
                </a:solidFill>
              </a:rPr>
              <a:t>yyyy</a:t>
            </a:r>
            <a:endParaRPr lang="en-US" dirty="0" smtClean="0">
              <a:solidFill>
                <a:schemeClr val="accent2">
                  <a:lumMod val="75000"/>
                </a:schemeClr>
              </a:solidFill>
            </a:endParaRPr>
          </a:p>
        </p:txBody>
      </p:sp>
      <p:sp>
        <p:nvSpPr>
          <p:cNvPr id="109" name="TextBox 108"/>
          <p:cNvSpPr txBox="1"/>
          <p:nvPr/>
        </p:nvSpPr>
        <p:spPr>
          <a:xfrm>
            <a:off x="413976" y="3231103"/>
            <a:ext cx="943015" cy="369332"/>
          </a:xfrm>
          <a:prstGeom prst="rect">
            <a:avLst/>
          </a:prstGeom>
          <a:noFill/>
        </p:spPr>
        <p:txBody>
          <a:bodyPr wrap="none" rtlCol="0">
            <a:spAutoFit/>
          </a:bodyPr>
          <a:lstStyle/>
          <a:p>
            <a:r>
              <a:rPr lang="en-US" dirty="0" smtClean="0"/>
              <a:t>pattern:</a:t>
            </a:r>
            <a:endParaRPr lang="en-US" dirty="0"/>
          </a:p>
        </p:txBody>
      </p:sp>
      <p:sp>
        <p:nvSpPr>
          <p:cNvPr id="111" name="TextBox 110"/>
          <p:cNvSpPr txBox="1"/>
          <p:nvPr/>
        </p:nvSpPr>
        <p:spPr>
          <a:xfrm>
            <a:off x="414334" y="3924302"/>
            <a:ext cx="610616" cy="369332"/>
          </a:xfrm>
          <a:prstGeom prst="rect">
            <a:avLst/>
          </a:prstGeom>
          <a:noFill/>
        </p:spPr>
        <p:txBody>
          <a:bodyPr wrap="none" rtlCol="0">
            <a:spAutoFit/>
          </a:bodyPr>
          <a:lstStyle/>
          <a:p>
            <a:r>
              <a:rPr lang="en-US" dirty="0" smtClean="0"/>
              <a:t>text:</a:t>
            </a:r>
            <a:endParaRPr lang="en-US" dirty="0"/>
          </a:p>
        </p:txBody>
      </p:sp>
      <p:sp>
        <p:nvSpPr>
          <p:cNvPr id="106" name="Oval 105"/>
          <p:cNvSpPr/>
          <p:nvPr/>
        </p:nvSpPr>
        <p:spPr>
          <a:xfrm>
            <a:off x="3394752" y="3406121"/>
            <a:ext cx="376661" cy="687473"/>
          </a:xfrm>
          <a:prstGeom prst="ellipse">
            <a:avLst/>
          </a:prstGeom>
          <a:noFill/>
          <a:ln w="381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4" name="Straight Connector 93"/>
          <p:cNvCxnSpPr>
            <a:stCxn id="18" idx="2"/>
          </p:cNvCxnSpPr>
          <p:nvPr/>
        </p:nvCxnSpPr>
        <p:spPr>
          <a:xfrm>
            <a:off x="3537763" y="4006659"/>
            <a:ext cx="172997" cy="382332"/>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a:endCxn id="59" idx="0"/>
          </p:cNvCxnSpPr>
          <p:nvPr/>
        </p:nvCxnSpPr>
        <p:spPr>
          <a:xfrm>
            <a:off x="3525520" y="4005689"/>
            <a:ext cx="755070" cy="397981"/>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3529771" y="4006168"/>
            <a:ext cx="3482153" cy="395295"/>
            <a:chOff x="3529771" y="4006168"/>
            <a:chExt cx="3482153" cy="395295"/>
          </a:xfrm>
        </p:grpSpPr>
        <p:cxnSp>
          <p:nvCxnSpPr>
            <p:cNvPr id="114" name="Straight Connector 113"/>
            <p:cNvCxnSpPr>
              <a:endCxn id="64" idx="0"/>
            </p:cNvCxnSpPr>
            <p:nvPr/>
          </p:nvCxnSpPr>
          <p:spPr>
            <a:xfrm>
              <a:off x="3530957" y="4012014"/>
              <a:ext cx="1851436" cy="380125"/>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a:endCxn id="65" idx="0"/>
            </p:cNvCxnSpPr>
            <p:nvPr/>
          </p:nvCxnSpPr>
          <p:spPr>
            <a:xfrm>
              <a:off x="3529771" y="4009862"/>
              <a:ext cx="2446953" cy="391601"/>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a:endCxn id="67" idx="0"/>
            </p:cNvCxnSpPr>
            <p:nvPr/>
          </p:nvCxnSpPr>
          <p:spPr>
            <a:xfrm>
              <a:off x="3534556" y="4006168"/>
              <a:ext cx="3477368" cy="382823"/>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8" name="Group 117"/>
          <p:cNvGrpSpPr/>
          <p:nvPr/>
        </p:nvGrpSpPr>
        <p:grpSpPr>
          <a:xfrm>
            <a:off x="4478295" y="4015900"/>
            <a:ext cx="337436" cy="329082"/>
            <a:chOff x="7759874" y="4001294"/>
            <a:chExt cx="337436" cy="329082"/>
          </a:xfrm>
        </p:grpSpPr>
        <p:cxnSp>
          <p:nvCxnSpPr>
            <p:cNvPr id="120" name="Straight Connector 119"/>
            <p:cNvCxnSpPr/>
            <p:nvPr/>
          </p:nvCxnSpPr>
          <p:spPr>
            <a:xfrm>
              <a:off x="7759874" y="4001294"/>
              <a:ext cx="337436" cy="32908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H="1">
              <a:off x="7759874" y="4001294"/>
              <a:ext cx="337436" cy="32908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93" name="Oval 92"/>
          <p:cNvSpPr/>
          <p:nvPr/>
        </p:nvSpPr>
        <p:spPr>
          <a:xfrm>
            <a:off x="1658649" y="3488739"/>
            <a:ext cx="376661" cy="687473"/>
          </a:xfrm>
          <a:prstGeom prst="ellipse">
            <a:avLst/>
          </a:prstGeom>
          <a:noFill/>
          <a:ln w="381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p:cNvCxnSpPr>
            <a:stCxn id="28" idx="2"/>
            <a:endCxn id="73" idx="0"/>
          </p:cNvCxnSpPr>
          <p:nvPr/>
        </p:nvCxnSpPr>
        <p:spPr>
          <a:xfrm>
            <a:off x="1847586" y="3983918"/>
            <a:ext cx="201516" cy="390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32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93"/>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1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nodeType="clickEffect">
                                  <p:stCondLst>
                                    <p:cond delay="0"/>
                                  </p:stCondLst>
                                  <p:childTnLst>
                                    <p:set>
                                      <p:cBhvr>
                                        <p:cTn id="32" dur="1" fill="hold">
                                          <p:stCondLst>
                                            <p:cond delay="0"/>
                                          </p:stCondLst>
                                        </p:cTn>
                                        <p:tgtEl>
                                          <p:spTgt spid="5"/>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1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animBg="1"/>
      <p:bldP spid="9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construction</a:t>
            </a:r>
            <a:endParaRPr lang="en-US" dirty="0"/>
          </a:p>
        </p:txBody>
      </p:sp>
      <p:sp>
        <p:nvSpPr>
          <p:cNvPr id="3" name="Content Placeholder 2"/>
          <p:cNvSpPr>
            <a:spLocks noGrp="1"/>
          </p:cNvSpPr>
          <p:nvPr>
            <p:ph idx="1"/>
          </p:nvPr>
        </p:nvSpPr>
        <p:spPr>
          <a:xfrm>
            <a:off x="838200" y="1825625"/>
            <a:ext cx="10515600" cy="593484"/>
          </a:xfrm>
        </p:spPr>
        <p:txBody>
          <a:bodyPr/>
          <a:lstStyle/>
          <a:p>
            <a:r>
              <a:rPr lang="en-US" dirty="0"/>
              <a:t>Assume that </a:t>
            </a:r>
            <a:r>
              <a:rPr lang="en-US" dirty="0">
                <a:solidFill>
                  <a:srgbClr val="009999"/>
                </a:solidFill>
              </a:rPr>
              <a:t>A={a</a:t>
            </a:r>
            <a:r>
              <a:rPr lang="en-US" baseline="30000" dirty="0">
                <a:solidFill>
                  <a:srgbClr val="009999"/>
                </a:solidFill>
              </a:rPr>
              <a:t>1</a:t>
            </a:r>
            <a:r>
              <a:rPr lang="en-US" dirty="0">
                <a:solidFill>
                  <a:srgbClr val="009999"/>
                </a:solidFill>
              </a:rPr>
              <a:t>, a</a:t>
            </a:r>
            <a:r>
              <a:rPr lang="en-US" baseline="30000" dirty="0">
                <a:solidFill>
                  <a:srgbClr val="009999"/>
                </a:solidFill>
              </a:rPr>
              <a:t>2</a:t>
            </a:r>
            <a:r>
              <a:rPr lang="en-US" dirty="0">
                <a:solidFill>
                  <a:srgbClr val="009999"/>
                </a:solidFill>
              </a:rPr>
              <a:t>, a</a:t>
            </a:r>
            <a:r>
              <a:rPr lang="en-US" baseline="30000" dirty="0">
                <a:solidFill>
                  <a:srgbClr val="009999"/>
                </a:solidFill>
              </a:rPr>
              <a:t>3</a:t>
            </a:r>
            <a:r>
              <a:rPr lang="en-US" dirty="0">
                <a:solidFill>
                  <a:srgbClr val="009999"/>
                </a:solidFill>
              </a:rPr>
              <a:t>, a</a:t>
            </a:r>
            <a:r>
              <a:rPr lang="en-US" baseline="30000" dirty="0">
                <a:solidFill>
                  <a:srgbClr val="009999"/>
                </a:solidFill>
              </a:rPr>
              <a:t>4</a:t>
            </a:r>
            <a:r>
              <a:rPr lang="en-US" dirty="0">
                <a:solidFill>
                  <a:srgbClr val="009999"/>
                </a:solidFill>
              </a:rPr>
              <a:t>, a</a:t>
            </a:r>
            <a:r>
              <a:rPr lang="en-US" baseline="30000" dirty="0">
                <a:solidFill>
                  <a:srgbClr val="009999"/>
                </a:solidFill>
              </a:rPr>
              <a:t>5</a:t>
            </a:r>
            <a:r>
              <a:rPr lang="en-US" dirty="0">
                <a:solidFill>
                  <a:srgbClr val="009999"/>
                </a:solidFill>
              </a:rPr>
              <a:t>} </a:t>
            </a:r>
            <a:r>
              <a:rPr lang="en-US" dirty="0"/>
              <a:t>and </a:t>
            </a:r>
            <a:r>
              <a:rPr lang="en-US" dirty="0">
                <a:solidFill>
                  <a:srgbClr val="009999"/>
                </a:solidFill>
              </a:rPr>
              <a:t>B={b</a:t>
            </a:r>
            <a:r>
              <a:rPr lang="en-US" baseline="30000" dirty="0">
                <a:solidFill>
                  <a:srgbClr val="009999"/>
                </a:solidFill>
              </a:rPr>
              <a:t>1</a:t>
            </a:r>
            <a:r>
              <a:rPr lang="en-US" dirty="0">
                <a:solidFill>
                  <a:srgbClr val="009999"/>
                </a:solidFill>
              </a:rPr>
              <a:t>, b</a:t>
            </a:r>
            <a:r>
              <a:rPr lang="en-US" baseline="30000" dirty="0">
                <a:solidFill>
                  <a:srgbClr val="009999"/>
                </a:solidFill>
              </a:rPr>
              <a:t>2</a:t>
            </a:r>
            <a:r>
              <a:rPr lang="en-US" dirty="0">
                <a:solidFill>
                  <a:srgbClr val="009999"/>
                </a:solidFill>
              </a:rPr>
              <a:t>, b</a:t>
            </a:r>
            <a:r>
              <a:rPr lang="en-US" baseline="30000" dirty="0">
                <a:solidFill>
                  <a:srgbClr val="009999"/>
                </a:solidFill>
              </a:rPr>
              <a:t>3</a:t>
            </a:r>
            <a:r>
              <a:rPr lang="en-US" dirty="0">
                <a:solidFill>
                  <a:srgbClr val="009999"/>
                </a:solidFill>
              </a:rPr>
              <a:t>, b</a:t>
            </a:r>
            <a:r>
              <a:rPr lang="en-US" baseline="30000" dirty="0">
                <a:solidFill>
                  <a:srgbClr val="009999"/>
                </a:solidFill>
              </a:rPr>
              <a:t>4</a:t>
            </a:r>
            <a:r>
              <a:rPr lang="en-US" dirty="0">
                <a:solidFill>
                  <a:srgbClr val="009999"/>
                </a:solidFill>
              </a:rPr>
              <a:t>, b</a:t>
            </a:r>
            <a:r>
              <a:rPr lang="en-US" baseline="30000" dirty="0">
                <a:solidFill>
                  <a:srgbClr val="009999"/>
                </a:solidFill>
              </a:rPr>
              <a:t>5</a:t>
            </a:r>
            <a:r>
              <a:rPr lang="en-US" dirty="0">
                <a:solidFill>
                  <a:srgbClr val="009999"/>
                </a:solidFill>
              </a:rPr>
              <a:t>}</a:t>
            </a:r>
          </a:p>
          <a:p>
            <a:endParaRPr lang="en-US" dirty="0" smtClean="0"/>
          </a:p>
        </p:txBody>
      </p:sp>
      <p:sp>
        <p:nvSpPr>
          <p:cNvPr id="4" name="Slide Number Placeholder 3"/>
          <p:cNvSpPr>
            <a:spLocks noGrp="1"/>
          </p:cNvSpPr>
          <p:nvPr>
            <p:ph type="sldNum" sz="quarter" idx="12"/>
          </p:nvPr>
        </p:nvSpPr>
        <p:spPr/>
        <p:txBody>
          <a:bodyPr/>
          <a:lstStyle/>
          <a:p>
            <a:fld id="{FF94E411-20BF-4F7C-8D43-D8CECD5A1521}" type="slidenum">
              <a:rPr lang="en-US" smtClean="0"/>
              <a:t>24</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18748" y="3693126"/>
            <a:ext cx="227508" cy="227508"/>
          </a:xfrm>
          <a:prstGeom prst="rect">
            <a:avLst/>
          </a:prstGeom>
        </p:spPr>
      </p:pic>
      <p:sp>
        <p:nvSpPr>
          <p:cNvPr id="7" name="TextBox 6"/>
          <p:cNvSpPr txBox="1"/>
          <p:nvPr/>
        </p:nvSpPr>
        <p:spPr>
          <a:xfrm>
            <a:off x="1977426"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1</a:t>
            </a:r>
            <a:r>
              <a:rPr lang="en-US" dirty="0" smtClean="0">
                <a:solidFill>
                  <a:srgbClr val="FF0000"/>
                </a:solidFill>
              </a:rPr>
              <a:t>)</a:t>
            </a:r>
            <a:endParaRPr lang="en-US" dirty="0">
              <a:solidFill>
                <a:srgbClr val="FF0000"/>
              </a:solidFill>
            </a:endParaRPr>
          </a:p>
        </p:txBody>
      </p:sp>
      <p:sp>
        <p:nvSpPr>
          <p:cNvPr id="10" name="TextBox 9"/>
          <p:cNvSpPr txBox="1"/>
          <p:nvPr/>
        </p:nvSpPr>
        <p:spPr>
          <a:xfrm>
            <a:off x="3698195" y="3625637"/>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2</a:t>
            </a:r>
            <a:r>
              <a:rPr lang="en-US" dirty="0" smtClean="0">
                <a:solidFill>
                  <a:srgbClr val="FF0000"/>
                </a:solidFill>
              </a:rPr>
              <a:t>)</a:t>
            </a:r>
            <a:endParaRPr lang="en-US" dirty="0">
              <a:solidFill>
                <a:srgbClr val="FF0000"/>
              </a:solidFill>
            </a:endParaRPr>
          </a:p>
        </p:txBody>
      </p:sp>
      <p:sp>
        <p:nvSpPr>
          <p:cNvPr id="11" name="TextBox 10"/>
          <p:cNvSpPr txBox="1"/>
          <p:nvPr/>
        </p:nvSpPr>
        <p:spPr>
          <a:xfrm>
            <a:off x="7005715"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4</a:t>
            </a:r>
            <a:r>
              <a:rPr lang="en-US" dirty="0" smtClean="0">
                <a:solidFill>
                  <a:srgbClr val="FF0000"/>
                </a:solidFill>
              </a:rPr>
              <a:t>)</a:t>
            </a:r>
            <a:endParaRPr lang="en-US" dirty="0">
              <a:solidFill>
                <a:srgbClr val="FF0000"/>
              </a:solidFill>
            </a:endParaRPr>
          </a:p>
        </p:txBody>
      </p:sp>
      <p:sp>
        <p:nvSpPr>
          <p:cNvPr id="12" name="TextBox 11"/>
          <p:cNvSpPr txBox="1"/>
          <p:nvPr/>
        </p:nvSpPr>
        <p:spPr>
          <a:xfrm>
            <a:off x="5284946"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3</a:t>
            </a:r>
            <a:r>
              <a:rPr lang="en-US" dirty="0" smtClean="0">
                <a:solidFill>
                  <a:srgbClr val="FF0000"/>
                </a:solidFill>
              </a:rPr>
              <a:t>)</a:t>
            </a:r>
            <a:endParaRPr lang="en-US" dirty="0">
              <a:solidFill>
                <a:srgbClr val="FF0000"/>
              </a:solidFill>
            </a:endParaRPr>
          </a:p>
        </p:txBody>
      </p:sp>
      <p:sp>
        <p:nvSpPr>
          <p:cNvPr id="13" name="TextBox 12"/>
          <p:cNvSpPr txBox="1"/>
          <p:nvPr/>
        </p:nvSpPr>
        <p:spPr>
          <a:xfrm>
            <a:off x="8592466"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5</a:t>
            </a:r>
            <a:r>
              <a:rPr lang="en-US" dirty="0" smtClean="0">
                <a:solidFill>
                  <a:srgbClr val="FF0000"/>
                </a:solidFill>
              </a:rPr>
              <a:t>)</a:t>
            </a:r>
            <a:endParaRPr lang="en-US" dirty="0">
              <a:solidFill>
                <a:srgbClr val="FF0000"/>
              </a:solidFill>
            </a:endParaRP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75589" y="3693126"/>
            <a:ext cx="227508" cy="227508"/>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26268" y="3693126"/>
            <a:ext cx="227508" cy="227508"/>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80028" y="3693126"/>
            <a:ext cx="227508" cy="227508"/>
          </a:xfrm>
          <a:prstGeom prst="rect">
            <a:avLst/>
          </a:prstGeom>
        </p:spPr>
      </p:pic>
      <p:sp>
        <p:nvSpPr>
          <p:cNvPr id="8" name="TextBox 7"/>
          <p:cNvSpPr txBox="1"/>
          <p:nvPr/>
        </p:nvSpPr>
        <p:spPr>
          <a:xfrm>
            <a:off x="2684235"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18" name="TextBox 17"/>
          <p:cNvSpPr txBox="1"/>
          <p:nvPr/>
        </p:nvSpPr>
        <p:spPr>
          <a:xfrm>
            <a:off x="3370501"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0" name="TextBox 19"/>
          <p:cNvSpPr txBox="1"/>
          <p:nvPr/>
        </p:nvSpPr>
        <p:spPr>
          <a:xfrm>
            <a:off x="4353421"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1" name="TextBox 20"/>
          <p:cNvSpPr txBox="1"/>
          <p:nvPr/>
        </p:nvSpPr>
        <p:spPr>
          <a:xfrm>
            <a:off x="4984258"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4" name="TextBox 23"/>
          <p:cNvSpPr txBox="1"/>
          <p:nvPr/>
        </p:nvSpPr>
        <p:spPr>
          <a:xfrm>
            <a:off x="5987774" y="362616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5" name="TextBox 24"/>
          <p:cNvSpPr txBox="1"/>
          <p:nvPr/>
        </p:nvSpPr>
        <p:spPr>
          <a:xfrm>
            <a:off x="6641841" y="3625637"/>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6" name="TextBox 25"/>
          <p:cNvSpPr txBox="1"/>
          <p:nvPr/>
        </p:nvSpPr>
        <p:spPr>
          <a:xfrm>
            <a:off x="7684130" y="36187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7" name="TextBox 26"/>
          <p:cNvSpPr txBox="1"/>
          <p:nvPr/>
        </p:nvSpPr>
        <p:spPr>
          <a:xfrm>
            <a:off x="8269428" y="36145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8" name="TextBox 27"/>
          <p:cNvSpPr txBox="1"/>
          <p:nvPr/>
        </p:nvSpPr>
        <p:spPr>
          <a:xfrm>
            <a:off x="1627013" y="36145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9" name="TextBox 28"/>
          <p:cNvSpPr txBox="1"/>
          <p:nvPr/>
        </p:nvSpPr>
        <p:spPr>
          <a:xfrm>
            <a:off x="9252348" y="36145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30" name="TextBox 29"/>
          <p:cNvSpPr txBox="1"/>
          <p:nvPr/>
        </p:nvSpPr>
        <p:spPr>
          <a:xfrm>
            <a:off x="9579404" y="3622214"/>
            <a:ext cx="367408" cy="369332"/>
          </a:xfrm>
          <a:prstGeom prst="rect">
            <a:avLst/>
          </a:prstGeom>
          <a:noFill/>
        </p:spPr>
        <p:txBody>
          <a:bodyPr wrap="none" rtlCol="0">
            <a:spAutoFit/>
          </a:bodyPr>
          <a:lstStyle/>
          <a:p>
            <a:r>
              <a:rPr lang="en-US" dirty="0" smtClean="0"/>
              <a:t>y</a:t>
            </a:r>
            <a:r>
              <a:rPr lang="en-US" baseline="30000" dirty="0"/>
              <a:t>4</a:t>
            </a:r>
          </a:p>
        </p:txBody>
      </p:sp>
      <p:sp>
        <p:nvSpPr>
          <p:cNvPr id="31" name="TextBox 30"/>
          <p:cNvSpPr txBox="1"/>
          <p:nvPr/>
        </p:nvSpPr>
        <p:spPr>
          <a:xfrm>
            <a:off x="1319854" y="3614586"/>
            <a:ext cx="367408" cy="369332"/>
          </a:xfrm>
          <a:prstGeom prst="rect">
            <a:avLst/>
          </a:prstGeom>
          <a:noFill/>
        </p:spPr>
        <p:txBody>
          <a:bodyPr wrap="none" rtlCol="0">
            <a:spAutoFit/>
          </a:bodyPr>
          <a:lstStyle/>
          <a:p>
            <a:r>
              <a:rPr lang="en-US" dirty="0" smtClean="0"/>
              <a:t>y</a:t>
            </a:r>
            <a:r>
              <a:rPr lang="en-US" baseline="30000" dirty="0"/>
              <a:t>4</a:t>
            </a:r>
          </a:p>
        </p:txBody>
      </p:sp>
      <p:sp>
        <p:nvSpPr>
          <p:cNvPr id="17" name="TextBox 16"/>
          <p:cNvSpPr txBox="1"/>
          <p:nvPr/>
        </p:nvSpPr>
        <p:spPr>
          <a:xfrm>
            <a:off x="4959728" y="2950510"/>
            <a:ext cx="1439818" cy="369332"/>
          </a:xfrm>
          <a:prstGeom prst="rect">
            <a:avLst/>
          </a:prstGeom>
          <a:noFill/>
        </p:spPr>
        <p:txBody>
          <a:bodyPr wrap="none" rtlCol="0">
            <a:spAutoFit/>
          </a:bodyPr>
          <a:lstStyle/>
          <a:p>
            <a:r>
              <a:rPr lang="en-US" dirty="0" smtClean="0">
                <a:solidFill>
                  <a:schemeClr val="accent1">
                    <a:lumMod val="75000"/>
                  </a:schemeClr>
                </a:solidFill>
              </a:rPr>
              <a:t>y*x*y*…x*y*</a:t>
            </a:r>
            <a:endParaRPr lang="en-US" dirty="0">
              <a:solidFill>
                <a:schemeClr val="accent1">
                  <a:lumMod val="75000"/>
                </a:schemeClr>
              </a:solidFill>
            </a:endParaRPr>
          </a:p>
        </p:txBody>
      </p:sp>
      <p:sp>
        <p:nvSpPr>
          <p:cNvPr id="1024" name="TextBox 1023"/>
          <p:cNvSpPr txBox="1"/>
          <p:nvPr/>
        </p:nvSpPr>
        <p:spPr>
          <a:xfrm>
            <a:off x="4604342" y="2369380"/>
            <a:ext cx="2150589" cy="369332"/>
          </a:xfrm>
          <a:prstGeom prst="rect">
            <a:avLst/>
          </a:prstGeom>
          <a:noFill/>
        </p:spPr>
        <p:txBody>
          <a:bodyPr wrap="none" rtlCol="0">
            <a:spAutoFit/>
          </a:bodyPr>
          <a:lstStyle/>
          <a:p>
            <a:r>
              <a:rPr lang="en-US" dirty="0" smtClean="0">
                <a:solidFill>
                  <a:srgbClr val="009999"/>
                </a:solidFill>
              </a:rPr>
              <a:t>2d+21</a:t>
            </a:r>
            <a:r>
              <a:rPr lang="en-US" dirty="0" smtClean="0"/>
              <a:t> symbols </a:t>
            </a:r>
            <a:r>
              <a:rPr lang="en-US" dirty="0" smtClean="0">
                <a:solidFill>
                  <a:srgbClr val="009999"/>
                </a:solidFill>
              </a:rPr>
              <a:t>x</a:t>
            </a:r>
            <a:r>
              <a:rPr lang="en-US" dirty="0" smtClean="0"/>
              <a:t> or </a:t>
            </a:r>
            <a:r>
              <a:rPr lang="en-US" dirty="0" smtClean="0">
                <a:solidFill>
                  <a:srgbClr val="009999"/>
                </a:solidFill>
              </a:rPr>
              <a:t>y</a:t>
            </a:r>
            <a:endParaRPr lang="en-US" dirty="0">
              <a:solidFill>
                <a:srgbClr val="009999"/>
              </a:solidFill>
            </a:endParaRPr>
          </a:p>
        </p:txBody>
      </p:sp>
      <p:sp>
        <p:nvSpPr>
          <p:cNvPr id="1025" name="TextBox 1024"/>
          <p:cNvSpPr txBox="1"/>
          <p:nvPr/>
        </p:nvSpPr>
        <p:spPr>
          <a:xfrm>
            <a:off x="4737553" y="2597468"/>
            <a:ext cx="1661993" cy="509114"/>
          </a:xfrm>
          <a:prstGeom prst="rect">
            <a:avLst/>
          </a:prstGeom>
          <a:noFill/>
        </p:spPr>
        <p:txBody>
          <a:bodyPr vert="vert" wrap="none" rtlCol="0">
            <a:spAutoFit/>
          </a:bodyPr>
          <a:lstStyle/>
          <a:p>
            <a:r>
              <a:rPr lang="en-US" sz="9600" dirty="0" smtClean="0">
                <a:latin typeface="Yu Gothic Light" panose="020B0300000000000000" pitchFamily="34" charset="-128"/>
                <a:ea typeface="Yu Gothic Light" panose="020B0300000000000000" pitchFamily="34" charset="-128"/>
                <a:cs typeface="Myanmar Text" panose="020B0502040204020203" pitchFamily="34" charset="0"/>
              </a:rPr>
              <a:t>{</a:t>
            </a:r>
            <a:endParaRPr lang="en-US" sz="9600" dirty="0">
              <a:latin typeface="Yu Gothic Light" panose="020B0300000000000000" pitchFamily="34" charset="-128"/>
              <a:ea typeface="Yu Gothic Light" panose="020B0300000000000000" pitchFamily="34" charset="-128"/>
              <a:cs typeface="Myanmar Text" panose="020B0502040204020203" pitchFamily="34" charset="0"/>
            </a:endParaRPr>
          </a:p>
        </p:txBody>
      </p:sp>
      <p:cxnSp>
        <p:nvCxnSpPr>
          <p:cNvPr id="1029" name="Straight Arrow Connector 1028"/>
          <p:cNvCxnSpPr>
            <a:endCxn id="6" idx="0"/>
          </p:cNvCxnSpPr>
          <p:nvPr/>
        </p:nvCxnSpPr>
        <p:spPr>
          <a:xfrm flipH="1">
            <a:off x="3232502" y="3262654"/>
            <a:ext cx="1706356" cy="4304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endCxn id="14" idx="0"/>
          </p:cNvCxnSpPr>
          <p:nvPr/>
        </p:nvCxnSpPr>
        <p:spPr>
          <a:xfrm flipH="1">
            <a:off x="4889343" y="3360024"/>
            <a:ext cx="382992" cy="3331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endCxn id="15" idx="0"/>
          </p:cNvCxnSpPr>
          <p:nvPr/>
        </p:nvCxnSpPr>
        <p:spPr>
          <a:xfrm>
            <a:off x="6097379" y="3360024"/>
            <a:ext cx="442643" cy="3331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endCxn id="16" idx="0"/>
          </p:cNvCxnSpPr>
          <p:nvPr/>
        </p:nvCxnSpPr>
        <p:spPr>
          <a:xfrm>
            <a:off x="6348994" y="3262654"/>
            <a:ext cx="1844788" cy="4304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2803346" y="4382656"/>
            <a:ext cx="858312"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3</a:t>
            </a:r>
            <a:r>
              <a:rPr lang="en-US" dirty="0" smtClean="0">
                <a:solidFill>
                  <a:srgbClr val="FF0000"/>
                </a:solidFill>
              </a:rPr>
              <a:t>)</a:t>
            </a:r>
            <a:endParaRPr lang="en-US" dirty="0">
              <a:solidFill>
                <a:srgbClr val="FF0000"/>
              </a:solidFill>
            </a:endParaRPr>
          </a:p>
        </p:txBody>
      </p:sp>
      <p:sp>
        <p:nvSpPr>
          <p:cNvPr id="57" name="TextBox 56"/>
          <p:cNvSpPr txBox="1"/>
          <p:nvPr/>
        </p:nvSpPr>
        <p:spPr>
          <a:xfrm>
            <a:off x="4431333" y="4382656"/>
            <a:ext cx="916020"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4</a:t>
            </a:r>
            <a:r>
              <a:rPr lang="en-US" dirty="0" smtClean="0">
                <a:solidFill>
                  <a:srgbClr val="FF0000"/>
                </a:solidFill>
              </a:rPr>
              <a:t>)</a:t>
            </a:r>
            <a:endParaRPr lang="en-US" dirty="0">
              <a:solidFill>
                <a:srgbClr val="FF0000"/>
              </a:solidFill>
            </a:endParaRPr>
          </a:p>
        </p:txBody>
      </p:sp>
      <p:sp>
        <p:nvSpPr>
          <p:cNvPr id="58" name="TextBox 57"/>
          <p:cNvSpPr txBox="1"/>
          <p:nvPr/>
        </p:nvSpPr>
        <p:spPr>
          <a:xfrm>
            <a:off x="3518997" y="4379233"/>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59" name="TextBox 58"/>
          <p:cNvSpPr txBox="1"/>
          <p:nvPr/>
        </p:nvSpPr>
        <p:spPr>
          <a:xfrm>
            <a:off x="4113328" y="4388557"/>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1045" name="Picture 104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41421" y="4482310"/>
            <a:ext cx="208396" cy="181825"/>
          </a:xfrm>
          <a:prstGeom prst="rect">
            <a:avLst/>
          </a:prstGeom>
        </p:spPr>
      </p:pic>
      <p:sp>
        <p:nvSpPr>
          <p:cNvPr id="61" name="TextBox 60"/>
          <p:cNvSpPr txBox="1"/>
          <p:nvPr/>
        </p:nvSpPr>
        <p:spPr>
          <a:xfrm>
            <a:off x="9333952" y="4388557"/>
            <a:ext cx="774956" cy="369332"/>
          </a:xfrm>
          <a:prstGeom prst="rect">
            <a:avLst/>
          </a:prstGeom>
          <a:noFill/>
        </p:spPr>
        <p:txBody>
          <a:bodyPr wrap="none" rtlCol="0">
            <a:spAutoFit/>
          </a:bodyPr>
          <a:lstStyle/>
          <a:p>
            <a:r>
              <a:rPr lang="en-US" dirty="0" smtClean="0">
                <a:solidFill>
                  <a:srgbClr val="FF0000"/>
                </a:solidFill>
              </a:rPr>
              <a:t>VG’(1)</a:t>
            </a:r>
            <a:endParaRPr lang="en-US" dirty="0">
              <a:solidFill>
                <a:srgbClr val="FF0000"/>
              </a:solidFill>
            </a:endParaRPr>
          </a:p>
        </p:txBody>
      </p:sp>
      <p:sp>
        <p:nvSpPr>
          <p:cNvPr id="62" name="TextBox 61"/>
          <p:cNvSpPr txBox="1"/>
          <p:nvPr/>
        </p:nvSpPr>
        <p:spPr>
          <a:xfrm>
            <a:off x="7732691" y="4384113"/>
            <a:ext cx="832664" cy="369332"/>
          </a:xfrm>
          <a:prstGeom prst="rect">
            <a:avLst/>
          </a:prstGeom>
          <a:noFill/>
        </p:spPr>
        <p:txBody>
          <a:bodyPr wrap="none" rtlCol="0">
            <a:spAutoFit/>
          </a:bodyPr>
          <a:lstStyle/>
          <a:p>
            <a:r>
              <a:rPr lang="en-US" dirty="0" smtClean="0">
                <a:solidFill>
                  <a:srgbClr val="FF0000"/>
                </a:solidFill>
              </a:rPr>
              <a:t>VG’’(1)</a:t>
            </a:r>
            <a:endParaRPr lang="en-US" dirty="0">
              <a:solidFill>
                <a:srgbClr val="FF0000"/>
              </a:solidFill>
            </a:endParaRPr>
          </a:p>
        </p:txBody>
      </p:sp>
      <p:sp>
        <p:nvSpPr>
          <p:cNvPr id="63" name="TextBox 62"/>
          <p:cNvSpPr txBox="1"/>
          <p:nvPr/>
        </p:nvSpPr>
        <p:spPr>
          <a:xfrm>
            <a:off x="6116013" y="4390302"/>
            <a:ext cx="858312"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5</a:t>
            </a:r>
            <a:r>
              <a:rPr lang="en-US" dirty="0" smtClean="0">
                <a:solidFill>
                  <a:srgbClr val="FF0000"/>
                </a:solidFill>
              </a:rPr>
              <a:t>)</a:t>
            </a:r>
            <a:endParaRPr lang="en-US" dirty="0">
              <a:solidFill>
                <a:srgbClr val="FF0000"/>
              </a:solidFill>
            </a:endParaRPr>
          </a:p>
        </p:txBody>
      </p:sp>
      <p:sp>
        <p:nvSpPr>
          <p:cNvPr id="64" name="TextBox 63"/>
          <p:cNvSpPr txBox="1"/>
          <p:nvPr/>
        </p:nvSpPr>
        <p:spPr>
          <a:xfrm>
            <a:off x="5215131" y="437702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65" name="TextBox 64"/>
          <p:cNvSpPr txBox="1"/>
          <p:nvPr/>
        </p:nvSpPr>
        <p:spPr>
          <a:xfrm>
            <a:off x="5809462" y="4386350"/>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66" name="Picture 6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37555" y="4480103"/>
            <a:ext cx="208396" cy="181825"/>
          </a:xfrm>
          <a:prstGeom prst="rect">
            <a:avLst/>
          </a:prstGeom>
        </p:spPr>
      </p:pic>
      <p:sp>
        <p:nvSpPr>
          <p:cNvPr id="67" name="TextBox 66"/>
          <p:cNvSpPr txBox="1"/>
          <p:nvPr/>
        </p:nvSpPr>
        <p:spPr>
          <a:xfrm>
            <a:off x="6844662" y="437387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68" name="TextBox 67"/>
          <p:cNvSpPr txBox="1"/>
          <p:nvPr/>
        </p:nvSpPr>
        <p:spPr>
          <a:xfrm>
            <a:off x="7438993" y="4383202"/>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69" name="Picture 6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67086" y="4476955"/>
            <a:ext cx="208396" cy="181825"/>
          </a:xfrm>
          <a:prstGeom prst="rect">
            <a:avLst/>
          </a:prstGeom>
        </p:spPr>
      </p:pic>
      <p:sp>
        <p:nvSpPr>
          <p:cNvPr id="70" name="TextBox 69"/>
          <p:cNvSpPr txBox="1"/>
          <p:nvPr/>
        </p:nvSpPr>
        <p:spPr>
          <a:xfrm>
            <a:off x="8456552" y="438148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71" name="TextBox 70"/>
          <p:cNvSpPr txBox="1"/>
          <p:nvPr/>
        </p:nvSpPr>
        <p:spPr>
          <a:xfrm>
            <a:off x="9050883" y="4390812"/>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72" name="Picture 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78976" y="4484565"/>
            <a:ext cx="208396" cy="181825"/>
          </a:xfrm>
          <a:prstGeom prst="rect">
            <a:avLst/>
          </a:prstGeom>
        </p:spPr>
      </p:pic>
      <p:sp>
        <p:nvSpPr>
          <p:cNvPr id="73" name="TextBox 72"/>
          <p:cNvSpPr txBox="1"/>
          <p:nvPr/>
        </p:nvSpPr>
        <p:spPr>
          <a:xfrm>
            <a:off x="1828529" y="4374840"/>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74" name="TextBox 73"/>
          <p:cNvSpPr txBox="1"/>
          <p:nvPr/>
        </p:nvSpPr>
        <p:spPr>
          <a:xfrm>
            <a:off x="2422860" y="438416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75" name="Picture 7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50953" y="4477917"/>
            <a:ext cx="208396" cy="181825"/>
          </a:xfrm>
          <a:prstGeom prst="rect">
            <a:avLst/>
          </a:prstGeom>
        </p:spPr>
      </p:pic>
      <p:sp>
        <p:nvSpPr>
          <p:cNvPr id="76" name="TextBox 75"/>
          <p:cNvSpPr txBox="1"/>
          <p:nvPr/>
        </p:nvSpPr>
        <p:spPr>
          <a:xfrm>
            <a:off x="10034187" y="4379233"/>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77" name="TextBox 76"/>
          <p:cNvSpPr txBox="1"/>
          <p:nvPr/>
        </p:nvSpPr>
        <p:spPr>
          <a:xfrm>
            <a:off x="10628518" y="4388557"/>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78" name="Picture 7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2306" y="4482274"/>
            <a:ext cx="208396" cy="181825"/>
          </a:xfrm>
          <a:prstGeom prst="rect">
            <a:avLst/>
          </a:prstGeom>
        </p:spPr>
      </p:pic>
      <p:sp>
        <p:nvSpPr>
          <p:cNvPr id="79" name="TextBox 78"/>
          <p:cNvSpPr txBox="1"/>
          <p:nvPr/>
        </p:nvSpPr>
        <p:spPr>
          <a:xfrm>
            <a:off x="0" y="4388522"/>
            <a:ext cx="343364" cy="369332"/>
          </a:xfrm>
          <a:prstGeom prst="rect">
            <a:avLst/>
          </a:prstGeom>
          <a:noFill/>
        </p:spPr>
        <p:txBody>
          <a:bodyPr wrap="none" rtlCol="0">
            <a:spAutoFit/>
          </a:bodyPr>
          <a:lstStyle/>
          <a:p>
            <a:r>
              <a:rPr lang="en-US" dirty="0" smtClean="0"/>
              <a:t>…</a:t>
            </a:r>
            <a:endParaRPr lang="en-US" dirty="0"/>
          </a:p>
        </p:txBody>
      </p:sp>
      <p:sp>
        <p:nvSpPr>
          <p:cNvPr id="80" name="TextBox 79"/>
          <p:cNvSpPr txBox="1"/>
          <p:nvPr/>
        </p:nvSpPr>
        <p:spPr>
          <a:xfrm>
            <a:off x="1067398" y="4381488"/>
            <a:ext cx="916020" cy="369332"/>
          </a:xfrm>
          <a:prstGeom prst="rect">
            <a:avLst/>
          </a:prstGeom>
          <a:noFill/>
        </p:spPr>
        <p:txBody>
          <a:bodyPr wrap="none" rtlCol="0">
            <a:spAutoFit/>
          </a:bodyPr>
          <a:lstStyle/>
          <a:p>
            <a:r>
              <a:rPr lang="en-US" dirty="0" smtClean="0">
                <a:solidFill>
                  <a:srgbClr val="FF0000"/>
                </a:solidFill>
              </a:rPr>
              <a:t>VG</a:t>
            </a:r>
            <a:r>
              <a:rPr lang="en-US" dirty="0">
                <a:solidFill>
                  <a:srgbClr val="FF0000"/>
                </a:solidFill>
              </a:rPr>
              <a:t>’’(b</a:t>
            </a:r>
            <a:r>
              <a:rPr lang="en-US" baseline="30000" dirty="0">
                <a:solidFill>
                  <a:srgbClr val="FF0000"/>
                </a:solidFill>
              </a:rPr>
              <a:t>2</a:t>
            </a:r>
            <a:r>
              <a:rPr lang="en-US" dirty="0" smtClean="0">
                <a:solidFill>
                  <a:srgbClr val="FF0000"/>
                </a:solidFill>
              </a:rPr>
              <a:t>)</a:t>
            </a:r>
            <a:endParaRPr lang="en-US" dirty="0">
              <a:solidFill>
                <a:srgbClr val="FF0000"/>
              </a:solidFill>
            </a:endParaRPr>
          </a:p>
        </p:txBody>
      </p:sp>
      <p:sp>
        <p:nvSpPr>
          <p:cNvPr id="81" name="TextBox 80"/>
          <p:cNvSpPr txBox="1"/>
          <p:nvPr/>
        </p:nvSpPr>
        <p:spPr>
          <a:xfrm>
            <a:off x="193403" y="437919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82" name="TextBox 81"/>
          <p:cNvSpPr txBox="1"/>
          <p:nvPr/>
        </p:nvSpPr>
        <p:spPr>
          <a:xfrm>
            <a:off x="787734" y="4388522"/>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83" name="Picture 8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827" y="4482275"/>
            <a:ext cx="208396" cy="181825"/>
          </a:xfrm>
          <a:prstGeom prst="rect">
            <a:avLst/>
          </a:prstGeom>
        </p:spPr>
      </p:pic>
      <p:sp>
        <p:nvSpPr>
          <p:cNvPr id="87" name="TextBox 86"/>
          <p:cNvSpPr txBox="1"/>
          <p:nvPr/>
        </p:nvSpPr>
        <p:spPr>
          <a:xfrm>
            <a:off x="10928038" y="4391175"/>
            <a:ext cx="832664" cy="369332"/>
          </a:xfrm>
          <a:prstGeom prst="rect">
            <a:avLst/>
          </a:prstGeom>
          <a:noFill/>
        </p:spPr>
        <p:txBody>
          <a:bodyPr wrap="none" rtlCol="0">
            <a:spAutoFit/>
          </a:bodyPr>
          <a:lstStyle/>
          <a:p>
            <a:r>
              <a:rPr lang="en-US" dirty="0" smtClean="0">
                <a:solidFill>
                  <a:srgbClr val="FF0000"/>
                </a:solidFill>
              </a:rPr>
              <a:t>VG’’(1)</a:t>
            </a:r>
            <a:endParaRPr lang="en-US" dirty="0">
              <a:solidFill>
                <a:srgbClr val="FF0000"/>
              </a:solidFill>
            </a:endParaRPr>
          </a:p>
        </p:txBody>
      </p:sp>
      <p:sp>
        <p:nvSpPr>
          <p:cNvPr id="88" name="TextBox 87"/>
          <p:cNvSpPr txBox="1"/>
          <p:nvPr/>
        </p:nvSpPr>
        <p:spPr>
          <a:xfrm>
            <a:off x="11588695" y="437387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89" name="TextBox 88"/>
          <p:cNvSpPr txBox="1"/>
          <p:nvPr/>
        </p:nvSpPr>
        <p:spPr>
          <a:xfrm>
            <a:off x="11895242" y="4393855"/>
            <a:ext cx="343364" cy="369332"/>
          </a:xfrm>
          <a:prstGeom prst="rect">
            <a:avLst/>
          </a:prstGeom>
          <a:noFill/>
        </p:spPr>
        <p:txBody>
          <a:bodyPr wrap="none" rtlCol="0">
            <a:spAutoFit/>
          </a:bodyPr>
          <a:lstStyle/>
          <a:p>
            <a:r>
              <a:rPr lang="en-US" dirty="0" smtClean="0"/>
              <a:t>…</a:t>
            </a:r>
            <a:endParaRPr lang="en-US" dirty="0"/>
          </a:p>
        </p:txBody>
      </p:sp>
      <p:sp>
        <p:nvSpPr>
          <p:cNvPr id="91" name="TextBox 90"/>
          <p:cNvSpPr txBox="1"/>
          <p:nvPr/>
        </p:nvSpPr>
        <p:spPr>
          <a:xfrm>
            <a:off x="5148241" y="5230447"/>
            <a:ext cx="1167692" cy="369332"/>
          </a:xfrm>
          <a:prstGeom prst="rect">
            <a:avLst/>
          </a:prstGeom>
          <a:noFill/>
        </p:spPr>
        <p:txBody>
          <a:bodyPr wrap="none" rtlCol="0">
            <a:spAutoFit/>
          </a:bodyPr>
          <a:lstStyle/>
          <a:p>
            <a:r>
              <a:rPr lang="en-US" dirty="0" smtClean="0">
                <a:solidFill>
                  <a:schemeClr val="accent6">
                    <a:lumMod val="75000"/>
                  </a:schemeClr>
                </a:solidFill>
              </a:rPr>
              <a:t>VG’(00…0)</a:t>
            </a:r>
            <a:endParaRPr lang="en-US" dirty="0">
              <a:solidFill>
                <a:schemeClr val="accent6">
                  <a:lumMod val="75000"/>
                </a:schemeClr>
              </a:solidFill>
            </a:endParaRPr>
          </a:p>
        </p:txBody>
      </p:sp>
      <p:cxnSp>
        <p:nvCxnSpPr>
          <p:cNvPr id="92" name="Straight Arrow Connector 91"/>
          <p:cNvCxnSpPr>
            <a:stCxn id="91" idx="0"/>
            <a:endCxn id="66" idx="2"/>
          </p:cNvCxnSpPr>
          <p:nvPr/>
        </p:nvCxnSpPr>
        <p:spPr>
          <a:xfrm flipV="1">
            <a:off x="5732087" y="4670118"/>
            <a:ext cx="9666" cy="5603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a:endCxn id="1045" idx="2"/>
          </p:cNvCxnSpPr>
          <p:nvPr/>
        </p:nvCxnSpPr>
        <p:spPr>
          <a:xfrm flipH="1" flipV="1">
            <a:off x="4045619" y="4672325"/>
            <a:ext cx="1204144" cy="5735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a:endCxn id="75" idx="2"/>
          </p:cNvCxnSpPr>
          <p:nvPr/>
        </p:nvCxnSpPr>
        <p:spPr>
          <a:xfrm flipH="1" flipV="1">
            <a:off x="2355151" y="4667932"/>
            <a:ext cx="2738973" cy="6202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stCxn id="91" idx="1"/>
            <a:endCxn id="83" idx="2"/>
          </p:cNvCxnSpPr>
          <p:nvPr/>
        </p:nvCxnSpPr>
        <p:spPr>
          <a:xfrm flipH="1" flipV="1">
            <a:off x="720025" y="4672290"/>
            <a:ext cx="4428216" cy="7428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a:endCxn id="69" idx="2"/>
          </p:cNvCxnSpPr>
          <p:nvPr/>
        </p:nvCxnSpPr>
        <p:spPr>
          <a:xfrm flipV="1">
            <a:off x="6184447" y="4666970"/>
            <a:ext cx="1186837" cy="5698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endCxn id="72" idx="2"/>
          </p:cNvCxnSpPr>
          <p:nvPr/>
        </p:nvCxnSpPr>
        <p:spPr>
          <a:xfrm flipV="1">
            <a:off x="6248123" y="4674580"/>
            <a:ext cx="2735051" cy="6214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a:stCxn id="91" idx="3"/>
            <a:endCxn id="78" idx="2"/>
          </p:cNvCxnSpPr>
          <p:nvPr/>
        </p:nvCxnSpPr>
        <p:spPr>
          <a:xfrm flipV="1">
            <a:off x="6315933" y="4664099"/>
            <a:ext cx="4230571" cy="7510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28" idx="2"/>
            <a:endCxn id="73" idx="0"/>
          </p:cNvCxnSpPr>
          <p:nvPr/>
        </p:nvCxnSpPr>
        <p:spPr>
          <a:xfrm>
            <a:off x="1847586" y="3983918"/>
            <a:ext cx="201516" cy="390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7" idx="2"/>
          </p:cNvCxnSpPr>
          <p:nvPr/>
        </p:nvCxnSpPr>
        <p:spPr>
          <a:xfrm flipH="1">
            <a:off x="2355151" y="3991546"/>
            <a:ext cx="16967" cy="3823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8" idx="2"/>
            <a:endCxn id="74" idx="0"/>
          </p:cNvCxnSpPr>
          <p:nvPr/>
        </p:nvCxnSpPr>
        <p:spPr>
          <a:xfrm flipH="1">
            <a:off x="2643433" y="3991546"/>
            <a:ext cx="261375" cy="39261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a:stCxn id="6" idx="2"/>
            <a:endCxn id="56" idx="0"/>
          </p:cNvCxnSpPr>
          <p:nvPr/>
        </p:nvCxnSpPr>
        <p:spPr>
          <a:xfrm>
            <a:off x="3232502" y="3920634"/>
            <a:ext cx="0" cy="4620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stCxn id="18" idx="2"/>
          </p:cNvCxnSpPr>
          <p:nvPr/>
        </p:nvCxnSpPr>
        <p:spPr>
          <a:xfrm>
            <a:off x="3591074" y="3991546"/>
            <a:ext cx="172997" cy="3823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10" idx="2"/>
            <a:endCxn id="1045" idx="0"/>
          </p:cNvCxnSpPr>
          <p:nvPr/>
        </p:nvCxnSpPr>
        <p:spPr>
          <a:xfrm flipH="1">
            <a:off x="4045619" y="3994969"/>
            <a:ext cx="47268" cy="47915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a:stCxn id="20" idx="2"/>
            <a:endCxn id="59" idx="0"/>
          </p:cNvCxnSpPr>
          <p:nvPr/>
        </p:nvCxnSpPr>
        <p:spPr>
          <a:xfrm flipH="1">
            <a:off x="4333901" y="3991546"/>
            <a:ext cx="240093" cy="39701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a:stCxn id="14" idx="2"/>
            <a:endCxn id="57" idx="0"/>
          </p:cNvCxnSpPr>
          <p:nvPr/>
        </p:nvCxnSpPr>
        <p:spPr>
          <a:xfrm>
            <a:off x="4889343" y="3920634"/>
            <a:ext cx="0" cy="4620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a:stCxn id="12" idx="2"/>
            <a:endCxn id="66" idx="0"/>
          </p:cNvCxnSpPr>
          <p:nvPr/>
        </p:nvCxnSpPr>
        <p:spPr>
          <a:xfrm>
            <a:off x="5679638" y="3991546"/>
            <a:ext cx="62115" cy="48036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a:stCxn id="24" idx="2"/>
            <a:endCxn id="65" idx="0"/>
          </p:cNvCxnSpPr>
          <p:nvPr/>
        </p:nvCxnSpPr>
        <p:spPr>
          <a:xfrm flipH="1">
            <a:off x="6030035" y="3995498"/>
            <a:ext cx="178312" cy="39085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a:stCxn id="21" idx="2"/>
            <a:endCxn id="64" idx="0"/>
          </p:cNvCxnSpPr>
          <p:nvPr/>
        </p:nvCxnSpPr>
        <p:spPr>
          <a:xfrm>
            <a:off x="5204831" y="3991546"/>
            <a:ext cx="230873" cy="3854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a:stCxn id="15" idx="2"/>
            <a:endCxn id="63" idx="0"/>
          </p:cNvCxnSpPr>
          <p:nvPr/>
        </p:nvCxnSpPr>
        <p:spPr>
          <a:xfrm>
            <a:off x="6540022" y="3920634"/>
            <a:ext cx="5147" cy="46966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a:stCxn id="25" idx="2"/>
            <a:endCxn id="67" idx="0"/>
          </p:cNvCxnSpPr>
          <p:nvPr/>
        </p:nvCxnSpPr>
        <p:spPr>
          <a:xfrm>
            <a:off x="6862414" y="3994969"/>
            <a:ext cx="202821" cy="3789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a:stCxn id="11" idx="2"/>
            <a:endCxn id="69" idx="0"/>
          </p:cNvCxnSpPr>
          <p:nvPr/>
        </p:nvCxnSpPr>
        <p:spPr>
          <a:xfrm flipH="1">
            <a:off x="7371284" y="3991546"/>
            <a:ext cx="29123" cy="47722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a:stCxn id="26" idx="2"/>
            <a:endCxn id="68" idx="0"/>
          </p:cNvCxnSpPr>
          <p:nvPr/>
        </p:nvCxnSpPr>
        <p:spPr>
          <a:xfrm flipH="1">
            <a:off x="7659566" y="3988118"/>
            <a:ext cx="245137" cy="39508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a:stCxn id="16" idx="2"/>
            <a:endCxn id="62" idx="0"/>
          </p:cNvCxnSpPr>
          <p:nvPr/>
        </p:nvCxnSpPr>
        <p:spPr>
          <a:xfrm flipH="1">
            <a:off x="8149023" y="3920634"/>
            <a:ext cx="44759" cy="46347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a:endCxn id="70" idx="0"/>
          </p:cNvCxnSpPr>
          <p:nvPr/>
        </p:nvCxnSpPr>
        <p:spPr>
          <a:xfrm>
            <a:off x="8456552" y="3991546"/>
            <a:ext cx="220573" cy="3899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a:stCxn id="13" idx="2"/>
            <a:endCxn id="72" idx="0"/>
          </p:cNvCxnSpPr>
          <p:nvPr/>
        </p:nvCxnSpPr>
        <p:spPr>
          <a:xfrm flipH="1">
            <a:off x="8983174" y="3991546"/>
            <a:ext cx="3984" cy="48483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a:stCxn id="29" idx="2"/>
            <a:endCxn id="71" idx="0"/>
          </p:cNvCxnSpPr>
          <p:nvPr/>
        </p:nvCxnSpPr>
        <p:spPr>
          <a:xfrm flipH="1">
            <a:off x="9271456" y="3983918"/>
            <a:ext cx="201465" cy="40689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a:stCxn id="30" idx="2"/>
            <a:endCxn id="61" idx="0"/>
          </p:cNvCxnSpPr>
          <p:nvPr/>
        </p:nvCxnSpPr>
        <p:spPr>
          <a:xfrm flipH="1">
            <a:off x="9721430" y="3991546"/>
            <a:ext cx="41678" cy="39701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7" name="Group 136"/>
          <p:cNvGrpSpPr/>
          <p:nvPr/>
        </p:nvGrpSpPr>
        <p:grpSpPr>
          <a:xfrm>
            <a:off x="9573551" y="3983918"/>
            <a:ext cx="337436" cy="329082"/>
            <a:chOff x="7759874" y="4001294"/>
            <a:chExt cx="337436" cy="329082"/>
          </a:xfrm>
        </p:grpSpPr>
        <p:cxnSp>
          <p:nvCxnSpPr>
            <p:cNvPr id="138" name="Straight Connector 137"/>
            <p:cNvCxnSpPr/>
            <p:nvPr/>
          </p:nvCxnSpPr>
          <p:spPr>
            <a:xfrm>
              <a:off x="7759874" y="4001294"/>
              <a:ext cx="337436" cy="32908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flipH="1">
              <a:off x="7759874" y="4001294"/>
              <a:ext cx="337436" cy="32908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08" name="TextBox 107"/>
          <p:cNvSpPr txBox="1"/>
          <p:nvPr/>
        </p:nvSpPr>
        <p:spPr>
          <a:xfrm>
            <a:off x="6481823" y="256887"/>
            <a:ext cx="5364866" cy="1508105"/>
          </a:xfrm>
          <a:prstGeom prst="rect">
            <a:avLst/>
          </a:prstGeom>
          <a:noFill/>
          <a:ln>
            <a:solidFill>
              <a:schemeClr val="tx1"/>
            </a:solidFill>
          </a:ln>
        </p:spPr>
        <p:txBody>
          <a:bodyPr wrap="square" rtlCol="0">
            <a:spAutoFit/>
          </a:bodyPr>
          <a:lstStyle/>
          <a:p>
            <a:r>
              <a:rPr lang="en-US" dirty="0">
                <a:solidFill>
                  <a:srgbClr val="009999"/>
                </a:solidFill>
              </a:rPr>
              <a:t>a ∈ A </a:t>
            </a:r>
            <a:r>
              <a:rPr lang="en-US" dirty="0"/>
              <a:t>→ </a:t>
            </a:r>
            <a:r>
              <a:rPr lang="en-US" dirty="0" err="1"/>
              <a:t>regexp</a:t>
            </a:r>
            <a:r>
              <a:rPr lang="en-US" dirty="0"/>
              <a:t> </a:t>
            </a:r>
            <a:r>
              <a:rPr lang="en-US" dirty="0">
                <a:solidFill>
                  <a:srgbClr val="009999"/>
                </a:solidFill>
              </a:rPr>
              <a:t>VG(a</a:t>
            </a:r>
            <a:r>
              <a:rPr lang="en-US" dirty="0" smtClean="0">
                <a:solidFill>
                  <a:srgbClr val="009999"/>
                </a:solidFill>
              </a:rPr>
              <a:t>)</a:t>
            </a:r>
          </a:p>
          <a:p>
            <a:r>
              <a:rPr lang="en-US" dirty="0">
                <a:solidFill>
                  <a:srgbClr val="009999"/>
                </a:solidFill>
              </a:rPr>
              <a:t>b ∈ B </a:t>
            </a:r>
            <a:r>
              <a:rPr lang="en-US" dirty="0"/>
              <a:t>→</a:t>
            </a:r>
            <a:r>
              <a:rPr lang="en-US" dirty="0">
                <a:solidFill>
                  <a:srgbClr val="009999"/>
                </a:solidFill>
              </a:rPr>
              <a:t> </a:t>
            </a:r>
            <a:r>
              <a:rPr lang="en-US" dirty="0"/>
              <a:t>sequence</a:t>
            </a:r>
            <a:r>
              <a:rPr lang="en-US" dirty="0">
                <a:solidFill>
                  <a:srgbClr val="009999"/>
                </a:solidFill>
              </a:rPr>
              <a:t> VG’(b</a:t>
            </a:r>
            <a:r>
              <a:rPr lang="en-US" dirty="0" smtClean="0">
                <a:solidFill>
                  <a:srgbClr val="009999"/>
                </a:solidFill>
              </a:rPr>
              <a:t>), VG’’(b)</a:t>
            </a:r>
          </a:p>
          <a:p>
            <a:r>
              <a:rPr lang="en-US" dirty="0">
                <a:solidFill>
                  <a:srgbClr val="009999"/>
                </a:solidFill>
              </a:rPr>
              <a:t>a · b=0    </a:t>
            </a:r>
            <a:r>
              <a:rPr lang="en-US" dirty="0" err="1" smtClean="0"/>
              <a:t>iff</a:t>
            </a:r>
            <a:r>
              <a:rPr lang="en-US" dirty="0" smtClean="0">
                <a:solidFill>
                  <a:srgbClr val="009999"/>
                </a:solidFill>
              </a:rPr>
              <a:t>     VG’(b), VG’’(b) </a:t>
            </a:r>
            <a:r>
              <a:rPr lang="en-US" dirty="0" smtClean="0"/>
              <a:t>can be derived from </a:t>
            </a:r>
            <a:r>
              <a:rPr lang="en-US" dirty="0" smtClean="0">
                <a:solidFill>
                  <a:srgbClr val="009999"/>
                </a:solidFill>
              </a:rPr>
              <a:t>VG(a)</a:t>
            </a:r>
          </a:p>
          <a:p>
            <a:r>
              <a:rPr lang="en-US" dirty="0">
                <a:solidFill>
                  <a:srgbClr val="009999"/>
                </a:solidFill>
              </a:rPr>
              <a:t>VG</a:t>
            </a:r>
            <a:r>
              <a:rPr lang="en-US" dirty="0" smtClean="0">
                <a:solidFill>
                  <a:srgbClr val="009999"/>
                </a:solidFill>
              </a:rPr>
              <a:t>’(</a:t>
            </a:r>
            <a:r>
              <a:rPr lang="en-US" dirty="0">
                <a:solidFill>
                  <a:srgbClr val="009999"/>
                </a:solidFill>
              </a:rPr>
              <a:t>b) </a:t>
            </a:r>
            <a:r>
              <a:rPr lang="en-US" dirty="0"/>
              <a:t>starts and ends with </a:t>
            </a:r>
            <a:r>
              <a:rPr lang="en-US" dirty="0" err="1" smtClean="0">
                <a:solidFill>
                  <a:schemeClr val="accent2">
                    <a:lumMod val="75000"/>
                  </a:schemeClr>
                </a:solidFill>
              </a:rPr>
              <a:t>yy</a:t>
            </a:r>
            <a:endParaRPr lang="en-US" dirty="0" smtClean="0">
              <a:solidFill>
                <a:schemeClr val="accent2">
                  <a:lumMod val="75000"/>
                </a:schemeClr>
              </a:solidFill>
            </a:endParaRPr>
          </a:p>
          <a:p>
            <a:r>
              <a:rPr lang="en-US" dirty="0" smtClean="0">
                <a:solidFill>
                  <a:srgbClr val="009999"/>
                </a:solidFill>
              </a:rPr>
              <a:t>VG’’(b) </a:t>
            </a:r>
            <a:r>
              <a:rPr lang="en-US" dirty="0" smtClean="0"/>
              <a:t>starts and ends with </a:t>
            </a:r>
            <a:r>
              <a:rPr lang="en-US" dirty="0" err="1" smtClean="0">
                <a:solidFill>
                  <a:schemeClr val="accent2">
                    <a:lumMod val="75000"/>
                  </a:schemeClr>
                </a:solidFill>
              </a:rPr>
              <a:t>yyyy</a:t>
            </a:r>
            <a:endParaRPr lang="en-US" dirty="0" smtClean="0">
              <a:solidFill>
                <a:schemeClr val="accent2">
                  <a:lumMod val="75000"/>
                </a:schemeClr>
              </a:solidFill>
            </a:endParaRPr>
          </a:p>
        </p:txBody>
      </p:sp>
      <p:sp>
        <p:nvSpPr>
          <p:cNvPr id="5" name="Freeform 4"/>
          <p:cNvSpPr/>
          <p:nvPr/>
        </p:nvSpPr>
        <p:spPr>
          <a:xfrm>
            <a:off x="9589477" y="1273908"/>
            <a:ext cx="957099" cy="2646726"/>
          </a:xfrm>
          <a:custGeom>
            <a:avLst/>
            <a:gdLst>
              <a:gd name="connsiteX0" fmla="*/ 398585 w 957099"/>
              <a:gd name="connsiteY0" fmla="*/ 3126154 h 3126154"/>
              <a:gd name="connsiteX1" fmla="*/ 906585 w 957099"/>
              <a:gd name="connsiteY1" fmla="*/ 1860061 h 3126154"/>
              <a:gd name="connsiteX2" fmla="*/ 836246 w 957099"/>
              <a:gd name="connsiteY2" fmla="*/ 664307 h 3126154"/>
              <a:gd name="connsiteX3" fmla="*/ 0 w 957099"/>
              <a:gd name="connsiteY3" fmla="*/ 0 h 3126154"/>
            </a:gdLst>
            <a:ahLst/>
            <a:cxnLst>
              <a:cxn ang="0">
                <a:pos x="connsiteX0" y="connsiteY0"/>
              </a:cxn>
              <a:cxn ang="0">
                <a:pos x="connsiteX1" y="connsiteY1"/>
              </a:cxn>
              <a:cxn ang="0">
                <a:pos x="connsiteX2" y="connsiteY2"/>
              </a:cxn>
              <a:cxn ang="0">
                <a:pos x="connsiteX3" y="connsiteY3"/>
              </a:cxn>
            </a:cxnLst>
            <a:rect l="l" t="t" r="r" b="b"/>
            <a:pathLst>
              <a:path w="957099" h="3126154">
                <a:moveTo>
                  <a:pt x="398585" y="3126154"/>
                </a:moveTo>
                <a:cubicBezTo>
                  <a:pt x="616113" y="2698261"/>
                  <a:pt x="833642" y="2270369"/>
                  <a:pt x="906585" y="1860061"/>
                </a:cubicBezTo>
                <a:cubicBezTo>
                  <a:pt x="979528" y="1449753"/>
                  <a:pt x="987343" y="974317"/>
                  <a:pt x="836246" y="664307"/>
                </a:cubicBezTo>
                <a:cubicBezTo>
                  <a:pt x="685149" y="354297"/>
                  <a:pt x="342574" y="177148"/>
                  <a:pt x="0" y="0"/>
                </a:cubicBezTo>
              </a:path>
            </a:pathLst>
          </a:custGeom>
          <a:noFill/>
          <a:ln w="25400">
            <a:solidFill>
              <a:srgbClr val="FF0000"/>
            </a:solidFill>
            <a:headEnd type="none"/>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p:cNvSpPr txBox="1"/>
          <p:nvPr/>
        </p:nvSpPr>
        <p:spPr>
          <a:xfrm>
            <a:off x="413976" y="3231103"/>
            <a:ext cx="943015" cy="369332"/>
          </a:xfrm>
          <a:prstGeom prst="rect">
            <a:avLst/>
          </a:prstGeom>
          <a:noFill/>
        </p:spPr>
        <p:txBody>
          <a:bodyPr wrap="none" rtlCol="0">
            <a:spAutoFit/>
          </a:bodyPr>
          <a:lstStyle/>
          <a:p>
            <a:r>
              <a:rPr lang="en-US" dirty="0" smtClean="0"/>
              <a:t>pattern:</a:t>
            </a:r>
            <a:endParaRPr lang="en-US" dirty="0"/>
          </a:p>
        </p:txBody>
      </p:sp>
      <p:sp>
        <p:nvSpPr>
          <p:cNvPr id="111" name="TextBox 110"/>
          <p:cNvSpPr txBox="1"/>
          <p:nvPr/>
        </p:nvSpPr>
        <p:spPr>
          <a:xfrm>
            <a:off x="416414" y="3924302"/>
            <a:ext cx="610616" cy="369332"/>
          </a:xfrm>
          <a:prstGeom prst="rect">
            <a:avLst/>
          </a:prstGeom>
          <a:noFill/>
        </p:spPr>
        <p:txBody>
          <a:bodyPr wrap="none" rtlCol="0">
            <a:spAutoFit/>
          </a:bodyPr>
          <a:lstStyle/>
          <a:p>
            <a:r>
              <a:rPr lang="en-US" dirty="0" smtClean="0"/>
              <a:t>text:</a:t>
            </a:r>
            <a:endParaRPr lang="en-US" dirty="0"/>
          </a:p>
        </p:txBody>
      </p:sp>
      <p:grpSp>
        <p:nvGrpSpPr>
          <p:cNvPr id="106" name="Group 105"/>
          <p:cNvGrpSpPr/>
          <p:nvPr/>
        </p:nvGrpSpPr>
        <p:grpSpPr>
          <a:xfrm>
            <a:off x="5195393" y="3999735"/>
            <a:ext cx="755070" cy="397981"/>
            <a:chOff x="-261516" y="5599779"/>
            <a:chExt cx="755070" cy="397981"/>
          </a:xfrm>
        </p:grpSpPr>
        <p:cxnSp>
          <p:nvCxnSpPr>
            <p:cNvPr id="112" name="Straight Connector 111"/>
            <p:cNvCxnSpPr/>
            <p:nvPr/>
          </p:nvCxnSpPr>
          <p:spPr>
            <a:xfrm>
              <a:off x="-249273" y="5600749"/>
              <a:ext cx="172997" cy="382332"/>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261516" y="5599779"/>
              <a:ext cx="755070" cy="397981"/>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5" name="Group 114"/>
          <p:cNvGrpSpPr/>
          <p:nvPr/>
        </p:nvGrpSpPr>
        <p:grpSpPr>
          <a:xfrm>
            <a:off x="6824127" y="3988384"/>
            <a:ext cx="755070" cy="397981"/>
            <a:chOff x="-261516" y="5599779"/>
            <a:chExt cx="755070" cy="397981"/>
          </a:xfrm>
        </p:grpSpPr>
        <p:cxnSp>
          <p:nvCxnSpPr>
            <p:cNvPr id="117" name="Straight Connector 116"/>
            <p:cNvCxnSpPr/>
            <p:nvPr/>
          </p:nvCxnSpPr>
          <p:spPr>
            <a:xfrm>
              <a:off x="-249273" y="5600749"/>
              <a:ext cx="172997" cy="382332"/>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261516" y="5599779"/>
              <a:ext cx="755070" cy="397981"/>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0" name="Group 119"/>
          <p:cNvGrpSpPr/>
          <p:nvPr/>
        </p:nvGrpSpPr>
        <p:grpSpPr>
          <a:xfrm>
            <a:off x="8449116" y="3992321"/>
            <a:ext cx="755070" cy="397981"/>
            <a:chOff x="-261516" y="5599779"/>
            <a:chExt cx="755070" cy="397981"/>
          </a:xfrm>
        </p:grpSpPr>
        <p:cxnSp>
          <p:nvCxnSpPr>
            <p:cNvPr id="121" name="Straight Connector 120"/>
            <p:cNvCxnSpPr/>
            <p:nvPr/>
          </p:nvCxnSpPr>
          <p:spPr>
            <a:xfrm>
              <a:off x="-249273" y="5600749"/>
              <a:ext cx="172997" cy="382332"/>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261516" y="5599779"/>
              <a:ext cx="755070" cy="397981"/>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22799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106"/>
                                        </p:tgtEl>
                                        <p:attrNameLst>
                                          <p:attrName>style.visibility</p:attrName>
                                        </p:attrNameLst>
                                      </p:cBhvr>
                                      <p:to>
                                        <p:strVal val="hidden"/>
                                      </p:to>
                                    </p:set>
                                  </p:childTnLst>
                                </p:cTn>
                              </p:par>
                              <p:par>
                                <p:cTn id="27" presetID="1" presetClass="entr" presetSubtype="0" fill="hold" nodeType="withEffect">
                                  <p:stCondLst>
                                    <p:cond delay="0"/>
                                  </p:stCondLst>
                                  <p:childTnLst>
                                    <p:set>
                                      <p:cBhvr>
                                        <p:cTn id="28" dur="1" fill="hold">
                                          <p:stCondLst>
                                            <p:cond delay="0"/>
                                          </p:stCondLst>
                                        </p:cTn>
                                        <p:tgtEl>
                                          <p:spTgt spid="10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0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1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nodeType="clickEffect">
                                  <p:stCondLst>
                                    <p:cond delay="0"/>
                                  </p:stCondLst>
                                  <p:childTnLst>
                                    <p:set>
                                      <p:cBhvr>
                                        <p:cTn id="48" dur="1" fill="hold">
                                          <p:stCondLst>
                                            <p:cond delay="0"/>
                                          </p:stCondLst>
                                        </p:cTn>
                                        <p:tgtEl>
                                          <p:spTgt spid="115"/>
                                        </p:tgtEl>
                                        <p:attrNameLst>
                                          <p:attrName>style.visibility</p:attrName>
                                        </p:attrNameLst>
                                      </p:cBhvr>
                                      <p:to>
                                        <p:strVal val="hidden"/>
                                      </p:to>
                                    </p:set>
                                  </p:childTnLst>
                                </p:cTn>
                              </p:par>
                              <p:par>
                                <p:cTn id="49" presetID="1" presetClass="entr" presetSubtype="0" fill="hold" nodeType="withEffect">
                                  <p:stCondLst>
                                    <p:cond delay="0"/>
                                  </p:stCondLst>
                                  <p:childTnLst>
                                    <p:set>
                                      <p:cBhvr>
                                        <p:cTn id="50" dur="1" fill="hold">
                                          <p:stCondLst>
                                            <p:cond delay="0"/>
                                          </p:stCondLst>
                                        </p:cTn>
                                        <p:tgtEl>
                                          <p:spTgt spid="11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1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1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1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2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nodeType="clickEffect">
                                  <p:stCondLst>
                                    <p:cond delay="0"/>
                                  </p:stCondLst>
                                  <p:childTnLst>
                                    <p:set>
                                      <p:cBhvr>
                                        <p:cTn id="70" dur="1" fill="hold">
                                          <p:stCondLst>
                                            <p:cond delay="0"/>
                                          </p:stCondLst>
                                        </p:cTn>
                                        <p:tgtEl>
                                          <p:spTgt spid="120"/>
                                        </p:tgtEl>
                                        <p:attrNameLst>
                                          <p:attrName>style.visibility</p:attrName>
                                        </p:attrNameLst>
                                      </p:cBhvr>
                                      <p:to>
                                        <p:strVal val="hidden"/>
                                      </p:to>
                                    </p:set>
                                  </p:childTnLst>
                                </p:cTn>
                              </p:par>
                              <p:par>
                                <p:cTn id="71" presetID="1" presetClass="entr" presetSubtype="0" fill="hold" nodeType="withEffect">
                                  <p:stCondLst>
                                    <p:cond delay="0"/>
                                  </p:stCondLst>
                                  <p:childTnLst>
                                    <p:set>
                                      <p:cBhvr>
                                        <p:cTn id="72" dur="1" fill="hold">
                                          <p:stCondLst>
                                            <p:cond delay="0"/>
                                          </p:stCondLst>
                                        </p:cTn>
                                        <p:tgtEl>
                                          <p:spTgt spid="125"/>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12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12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131"/>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13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137"/>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construction</a:t>
            </a:r>
            <a:endParaRPr lang="en-US" dirty="0"/>
          </a:p>
        </p:txBody>
      </p:sp>
      <p:sp>
        <p:nvSpPr>
          <p:cNvPr id="3" name="Content Placeholder 2"/>
          <p:cNvSpPr>
            <a:spLocks noGrp="1"/>
          </p:cNvSpPr>
          <p:nvPr>
            <p:ph idx="1"/>
          </p:nvPr>
        </p:nvSpPr>
        <p:spPr>
          <a:xfrm>
            <a:off x="838200" y="1825625"/>
            <a:ext cx="10515600" cy="593484"/>
          </a:xfrm>
        </p:spPr>
        <p:txBody>
          <a:bodyPr/>
          <a:lstStyle/>
          <a:p>
            <a:r>
              <a:rPr lang="en-US" dirty="0"/>
              <a:t>Assume that </a:t>
            </a:r>
            <a:r>
              <a:rPr lang="en-US" dirty="0">
                <a:solidFill>
                  <a:srgbClr val="009999"/>
                </a:solidFill>
              </a:rPr>
              <a:t>A={a</a:t>
            </a:r>
            <a:r>
              <a:rPr lang="en-US" baseline="30000" dirty="0">
                <a:solidFill>
                  <a:srgbClr val="009999"/>
                </a:solidFill>
              </a:rPr>
              <a:t>1</a:t>
            </a:r>
            <a:r>
              <a:rPr lang="en-US" dirty="0">
                <a:solidFill>
                  <a:srgbClr val="009999"/>
                </a:solidFill>
              </a:rPr>
              <a:t>, a</a:t>
            </a:r>
            <a:r>
              <a:rPr lang="en-US" baseline="30000" dirty="0">
                <a:solidFill>
                  <a:srgbClr val="009999"/>
                </a:solidFill>
              </a:rPr>
              <a:t>2</a:t>
            </a:r>
            <a:r>
              <a:rPr lang="en-US" dirty="0">
                <a:solidFill>
                  <a:srgbClr val="009999"/>
                </a:solidFill>
              </a:rPr>
              <a:t>, a</a:t>
            </a:r>
            <a:r>
              <a:rPr lang="en-US" baseline="30000" dirty="0">
                <a:solidFill>
                  <a:srgbClr val="009999"/>
                </a:solidFill>
              </a:rPr>
              <a:t>3</a:t>
            </a:r>
            <a:r>
              <a:rPr lang="en-US" dirty="0">
                <a:solidFill>
                  <a:srgbClr val="009999"/>
                </a:solidFill>
              </a:rPr>
              <a:t>, a</a:t>
            </a:r>
            <a:r>
              <a:rPr lang="en-US" baseline="30000" dirty="0">
                <a:solidFill>
                  <a:srgbClr val="009999"/>
                </a:solidFill>
              </a:rPr>
              <a:t>4</a:t>
            </a:r>
            <a:r>
              <a:rPr lang="en-US" dirty="0">
                <a:solidFill>
                  <a:srgbClr val="009999"/>
                </a:solidFill>
              </a:rPr>
              <a:t>, a</a:t>
            </a:r>
            <a:r>
              <a:rPr lang="en-US" baseline="30000" dirty="0">
                <a:solidFill>
                  <a:srgbClr val="009999"/>
                </a:solidFill>
              </a:rPr>
              <a:t>5</a:t>
            </a:r>
            <a:r>
              <a:rPr lang="en-US" dirty="0">
                <a:solidFill>
                  <a:srgbClr val="009999"/>
                </a:solidFill>
              </a:rPr>
              <a:t>} </a:t>
            </a:r>
            <a:r>
              <a:rPr lang="en-US" dirty="0"/>
              <a:t>and </a:t>
            </a:r>
            <a:r>
              <a:rPr lang="en-US" dirty="0">
                <a:solidFill>
                  <a:srgbClr val="009999"/>
                </a:solidFill>
              </a:rPr>
              <a:t>B={b</a:t>
            </a:r>
            <a:r>
              <a:rPr lang="en-US" baseline="30000" dirty="0">
                <a:solidFill>
                  <a:srgbClr val="009999"/>
                </a:solidFill>
              </a:rPr>
              <a:t>1</a:t>
            </a:r>
            <a:r>
              <a:rPr lang="en-US" dirty="0">
                <a:solidFill>
                  <a:srgbClr val="009999"/>
                </a:solidFill>
              </a:rPr>
              <a:t>, b</a:t>
            </a:r>
            <a:r>
              <a:rPr lang="en-US" baseline="30000" dirty="0">
                <a:solidFill>
                  <a:srgbClr val="009999"/>
                </a:solidFill>
              </a:rPr>
              <a:t>2</a:t>
            </a:r>
            <a:r>
              <a:rPr lang="en-US" dirty="0">
                <a:solidFill>
                  <a:srgbClr val="009999"/>
                </a:solidFill>
              </a:rPr>
              <a:t>, b</a:t>
            </a:r>
            <a:r>
              <a:rPr lang="en-US" baseline="30000" dirty="0">
                <a:solidFill>
                  <a:srgbClr val="009999"/>
                </a:solidFill>
              </a:rPr>
              <a:t>3</a:t>
            </a:r>
            <a:r>
              <a:rPr lang="en-US" dirty="0">
                <a:solidFill>
                  <a:srgbClr val="009999"/>
                </a:solidFill>
              </a:rPr>
              <a:t>, b</a:t>
            </a:r>
            <a:r>
              <a:rPr lang="en-US" baseline="30000" dirty="0">
                <a:solidFill>
                  <a:srgbClr val="009999"/>
                </a:solidFill>
              </a:rPr>
              <a:t>4</a:t>
            </a:r>
            <a:r>
              <a:rPr lang="en-US" dirty="0">
                <a:solidFill>
                  <a:srgbClr val="009999"/>
                </a:solidFill>
              </a:rPr>
              <a:t>, b</a:t>
            </a:r>
            <a:r>
              <a:rPr lang="en-US" baseline="30000" dirty="0">
                <a:solidFill>
                  <a:srgbClr val="009999"/>
                </a:solidFill>
              </a:rPr>
              <a:t>5</a:t>
            </a:r>
            <a:r>
              <a:rPr lang="en-US" dirty="0">
                <a:solidFill>
                  <a:srgbClr val="009999"/>
                </a:solidFill>
              </a:rPr>
              <a:t>}</a:t>
            </a:r>
          </a:p>
          <a:p>
            <a:endParaRPr lang="en-US" dirty="0" smtClean="0"/>
          </a:p>
        </p:txBody>
      </p:sp>
      <p:sp>
        <p:nvSpPr>
          <p:cNvPr id="4" name="Slide Number Placeholder 3"/>
          <p:cNvSpPr>
            <a:spLocks noGrp="1"/>
          </p:cNvSpPr>
          <p:nvPr>
            <p:ph type="sldNum" sz="quarter" idx="12"/>
          </p:nvPr>
        </p:nvSpPr>
        <p:spPr/>
        <p:txBody>
          <a:bodyPr/>
          <a:lstStyle/>
          <a:p>
            <a:fld id="{FF94E411-20BF-4F7C-8D43-D8CECD5A1521}" type="slidenum">
              <a:rPr lang="en-US" smtClean="0"/>
              <a:t>25</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18748" y="3693126"/>
            <a:ext cx="227508" cy="227508"/>
          </a:xfrm>
          <a:prstGeom prst="rect">
            <a:avLst/>
          </a:prstGeom>
        </p:spPr>
      </p:pic>
      <p:sp>
        <p:nvSpPr>
          <p:cNvPr id="7" name="TextBox 6"/>
          <p:cNvSpPr txBox="1"/>
          <p:nvPr/>
        </p:nvSpPr>
        <p:spPr>
          <a:xfrm>
            <a:off x="1977426"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1</a:t>
            </a:r>
            <a:r>
              <a:rPr lang="en-US" dirty="0" smtClean="0">
                <a:solidFill>
                  <a:srgbClr val="FF0000"/>
                </a:solidFill>
              </a:rPr>
              <a:t>)</a:t>
            </a:r>
            <a:endParaRPr lang="en-US" dirty="0">
              <a:solidFill>
                <a:srgbClr val="FF0000"/>
              </a:solidFill>
            </a:endParaRPr>
          </a:p>
        </p:txBody>
      </p:sp>
      <p:sp>
        <p:nvSpPr>
          <p:cNvPr id="10" name="TextBox 9"/>
          <p:cNvSpPr txBox="1"/>
          <p:nvPr/>
        </p:nvSpPr>
        <p:spPr>
          <a:xfrm>
            <a:off x="3698195" y="3625637"/>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2</a:t>
            </a:r>
            <a:r>
              <a:rPr lang="en-US" dirty="0" smtClean="0">
                <a:solidFill>
                  <a:srgbClr val="FF0000"/>
                </a:solidFill>
              </a:rPr>
              <a:t>)</a:t>
            </a:r>
            <a:endParaRPr lang="en-US" dirty="0">
              <a:solidFill>
                <a:srgbClr val="FF0000"/>
              </a:solidFill>
            </a:endParaRPr>
          </a:p>
        </p:txBody>
      </p:sp>
      <p:sp>
        <p:nvSpPr>
          <p:cNvPr id="11" name="TextBox 10"/>
          <p:cNvSpPr txBox="1"/>
          <p:nvPr/>
        </p:nvSpPr>
        <p:spPr>
          <a:xfrm>
            <a:off x="7005715"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4</a:t>
            </a:r>
            <a:r>
              <a:rPr lang="en-US" dirty="0" smtClean="0">
                <a:solidFill>
                  <a:srgbClr val="FF0000"/>
                </a:solidFill>
              </a:rPr>
              <a:t>)</a:t>
            </a:r>
            <a:endParaRPr lang="en-US" dirty="0">
              <a:solidFill>
                <a:srgbClr val="FF0000"/>
              </a:solidFill>
            </a:endParaRPr>
          </a:p>
        </p:txBody>
      </p:sp>
      <p:sp>
        <p:nvSpPr>
          <p:cNvPr id="12" name="TextBox 11"/>
          <p:cNvSpPr txBox="1"/>
          <p:nvPr/>
        </p:nvSpPr>
        <p:spPr>
          <a:xfrm>
            <a:off x="5284946"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3</a:t>
            </a:r>
            <a:r>
              <a:rPr lang="en-US" dirty="0" smtClean="0">
                <a:solidFill>
                  <a:srgbClr val="FF0000"/>
                </a:solidFill>
              </a:rPr>
              <a:t>)</a:t>
            </a:r>
            <a:endParaRPr lang="en-US" dirty="0">
              <a:solidFill>
                <a:srgbClr val="FF0000"/>
              </a:solidFill>
            </a:endParaRPr>
          </a:p>
        </p:txBody>
      </p:sp>
      <p:sp>
        <p:nvSpPr>
          <p:cNvPr id="13" name="TextBox 12"/>
          <p:cNvSpPr txBox="1"/>
          <p:nvPr/>
        </p:nvSpPr>
        <p:spPr>
          <a:xfrm>
            <a:off x="8592466" y="3622214"/>
            <a:ext cx="789383" cy="369332"/>
          </a:xfrm>
          <a:prstGeom prst="rect">
            <a:avLst/>
          </a:prstGeom>
          <a:noFill/>
        </p:spPr>
        <p:txBody>
          <a:bodyPr wrap="none" rtlCol="0">
            <a:spAutoFit/>
          </a:bodyPr>
          <a:lstStyle/>
          <a:p>
            <a:r>
              <a:rPr lang="en-US" dirty="0" smtClean="0">
                <a:solidFill>
                  <a:srgbClr val="FF0000"/>
                </a:solidFill>
              </a:rPr>
              <a:t>VG(a</a:t>
            </a:r>
            <a:r>
              <a:rPr lang="en-US" baseline="30000" dirty="0" smtClean="0">
                <a:solidFill>
                  <a:srgbClr val="FF0000"/>
                </a:solidFill>
              </a:rPr>
              <a:t>5</a:t>
            </a:r>
            <a:r>
              <a:rPr lang="en-US" dirty="0" smtClean="0">
                <a:solidFill>
                  <a:srgbClr val="FF0000"/>
                </a:solidFill>
              </a:rPr>
              <a:t>)</a:t>
            </a:r>
            <a:endParaRPr lang="en-US" dirty="0">
              <a:solidFill>
                <a:srgbClr val="FF0000"/>
              </a:solidFill>
            </a:endParaRP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75589" y="3693126"/>
            <a:ext cx="227508" cy="227508"/>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26268" y="3693126"/>
            <a:ext cx="227508" cy="227508"/>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80028" y="3693126"/>
            <a:ext cx="227508" cy="227508"/>
          </a:xfrm>
          <a:prstGeom prst="rect">
            <a:avLst/>
          </a:prstGeom>
        </p:spPr>
      </p:pic>
      <p:sp>
        <p:nvSpPr>
          <p:cNvPr id="8" name="TextBox 7"/>
          <p:cNvSpPr txBox="1"/>
          <p:nvPr/>
        </p:nvSpPr>
        <p:spPr>
          <a:xfrm>
            <a:off x="2684235"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18" name="TextBox 17"/>
          <p:cNvSpPr txBox="1"/>
          <p:nvPr/>
        </p:nvSpPr>
        <p:spPr>
          <a:xfrm>
            <a:off x="3370501"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0" name="TextBox 19"/>
          <p:cNvSpPr txBox="1"/>
          <p:nvPr/>
        </p:nvSpPr>
        <p:spPr>
          <a:xfrm>
            <a:off x="4353421"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1" name="TextBox 20"/>
          <p:cNvSpPr txBox="1"/>
          <p:nvPr/>
        </p:nvSpPr>
        <p:spPr>
          <a:xfrm>
            <a:off x="4984258" y="362221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4" name="TextBox 23"/>
          <p:cNvSpPr txBox="1"/>
          <p:nvPr/>
        </p:nvSpPr>
        <p:spPr>
          <a:xfrm>
            <a:off x="5987774" y="362616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5" name="TextBox 24"/>
          <p:cNvSpPr txBox="1"/>
          <p:nvPr/>
        </p:nvSpPr>
        <p:spPr>
          <a:xfrm>
            <a:off x="6641841" y="3625637"/>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6" name="TextBox 25"/>
          <p:cNvSpPr txBox="1"/>
          <p:nvPr/>
        </p:nvSpPr>
        <p:spPr>
          <a:xfrm>
            <a:off x="7684130" y="36187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7" name="TextBox 26"/>
          <p:cNvSpPr txBox="1"/>
          <p:nvPr/>
        </p:nvSpPr>
        <p:spPr>
          <a:xfrm>
            <a:off x="8269428" y="36145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8" name="TextBox 27"/>
          <p:cNvSpPr txBox="1"/>
          <p:nvPr/>
        </p:nvSpPr>
        <p:spPr>
          <a:xfrm>
            <a:off x="1627013" y="36145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29" name="TextBox 28"/>
          <p:cNvSpPr txBox="1"/>
          <p:nvPr/>
        </p:nvSpPr>
        <p:spPr>
          <a:xfrm>
            <a:off x="9252348" y="361458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30" name="TextBox 29"/>
          <p:cNvSpPr txBox="1"/>
          <p:nvPr/>
        </p:nvSpPr>
        <p:spPr>
          <a:xfrm>
            <a:off x="9579404" y="3622214"/>
            <a:ext cx="367408" cy="369332"/>
          </a:xfrm>
          <a:prstGeom prst="rect">
            <a:avLst/>
          </a:prstGeom>
          <a:noFill/>
        </p:spPr>
        <p:txBody>
          <a:bodyPr wrap="none" rtlCol="0">
            <a:spAutoFit/>
          </a:bodyPr>
          <a:lstStyle/>
          <a:p>
            <a:r>
              <a:rPr lang="en-US" dirty="0" smtClean="0"/>
              <a:t>y</a:t>
            </a:r>
            <a:r>
              <a:rPr lang="en-US" baseline="30000" dirty="0"/>
              <a:t>4</a:t>
            </a:r>
          </a:p>
        </p:txBody>
      </p:sp>
      <p:sp>
        <p:nvSpPr>
          <p:cNvPr id="31" name="TextBox 30"/>
          <p:cNvSpPr txBox="1"/>
          <p:nvPr/>
        </p:nvSpPr>
        <p:spPr>
          <a:xfrm>
            <a:off x="1319854" y="3614586"/>
            <a:ext cx="367408" cy="369332"/>
          </a:xfrm>
          <a:prstGeom prst="rect">
            <a:avLst/>
          </a:prstGeom>
          <a:noFill/>
        </p:spPr>
        <p:txBody>
          <a:bodyPr wrap="none" rtlCol="0">
            <a:spAutoFit/>
          </a:bodyPr>
          <a:lstStyle/>
          <a:p>
            <a:r>
              <a:rPr lang="en-US" dirty="0" smtClean="0"/>
              <a:t>y</a:t>
            </a:r>
            <a:r>
              <a:rPr lang="en-US" baseline="30000" dirty="0"/>
              <a:t>4</a:t>
            </a:r>
          </a:p>
        </p:txBody>
      </p:sp>
      <p:sp>
        <p:nvSpPr>
          <p:cNvPr id="17" name="TextBox 16"/>
          <p:cNvSpPr txBox="1"/>
          <p:nvPr/>
        </p:nvSpPr>
        <p:spPr>
          <a:xfrm>
            <a:off x="4959728" y="2950510"/>
            <a:ext cx="1439818" cy="369332"/>
          </a:xfrm>
          <a:prstGeom prst="rect">
            <a:avLst/>
          </a:prstGeom>
          <a:noFill/>
        </p:spPr>
        <p:txBody>
          <a:bodyPr wrap="none" rtlCol="0">
            <a:spAutoFit/>
          </a:bodyPr>
          <a:lstStyle/>
          <a:p>
            <a:r>
              <a:rPr lang="en-US" dirty="0" smtClean="0">
                <a:solidFill>
                  <a:schemeClr val="accent1">
                    <a:lumMod val="75000"/>
                  </a:schemeClr>
                </a:solidFill>
              </a:rPr>
              <a:t>y*x*y*…x*y*</a:t>
            </a:r>
            <a:endParaRPr lang="en-US" dirty="0">
              <a:solidFill>
                <a:schemeClr val="accent1">
                  <a:lumMod val="75000"/>
                </a:schemeClr>
              </a:solidFill>
            </a:endParaRPr>
          </a:p>
        </p:txBody>
      </p:sp>
      <p:sp>
        <p:nvSpPr>
          <p:cNvPr id="1024" name="TextBox 1023"/>
          <p:cNvSpPr txBox="1"/>
          <p:nvPr/>
        </p:nvSpPr>
        <p:spPr>
          <a:xfrm>
            <a:off x="4604342" y="2369380"/>
            <a:ext cx="2150589" cy="369332"/>
          </a:xfrm>
          <a:prstGeom prst="rect">
            <a:avLst/>
          </a:prstGeom>
          <a:noFill/>
        </p:spPr>
        <p:txBody>
          <a:bodyPr wrap="none" rtlCol="0">
            <a:spAutoFit/>
          </a:bodyPr>
          <a:lstStyle/>
          <a:p>
            <a:r>
              <a:rPr lang="en-US" dirty="0">
                <a:solidFill>
                  <a:srgbClr val="009999"/>
                </a:solidFill>
              </a:rPr>
              <a:t>2d+21</a:t>
            </a:r>
            <a:r>
              <a:rPr lang="en-US" dirty="0"/>
              <a:t> symbols </a:t>
            </a:r>
            <a:r>
              <a:rPr lang="en-US" dirty="0">
                <a:solidFill>
                  <a:srgbClr val="009999"/>
                </a:solidFill>
              </a:rPr>
              <a:t>x</a:t>
            </a:r>
            <a:r>
              <a:rPr lang="en-US" dirty="0"/>
              <a:t> or </a:t>
            </a:r>
            <a:r>
              <a:rPr lang="en-US" dirty="0">
                <a:solidFill>
                  <a:srgbClr val="009999"/>
                </a:solidFill>
              </a:rPr>
              <a:t>y</a:t>
            </a:r>
          </a:p>
        </p:txBody>
      </p:sp>
      <p:sp>
        <p:nvSpPr>
          <p:cNvPr id="1025" name="TextBox 1024"/>
          <p:cNvSpPr txBox="1"/>
          <p:nvPr/>
        </p:nvSpPr>
        <p:spPr>
          <a:xfrm>
            <a:off x="4737553" y="2597468"/>
            <a:ext cx="1661993" cy="509114"/>
          </a:xfrm>
          <a:prstGeom prst="rect">
            <a:avLst/>
          </a:prstGeom>
          <a:noFill/>
        </p:spPr>
        <p:txBody>
          <a:bodyPr vert="vert" wrap="none" rtlCol="0">
            <a:spAutoFit/>
          </a:bodyPr>
          <a:lstStyle/>
          <a:p>
            <a:r>
              <a:rPr lang="en-US" sz="9600" dirty="0" smtClean="0">
                <a:latin typeface="Yu Gothic Light" panose="020B0300000000000000" pitchFamily="34" charset="-128"/>
                <a:ea typeface="Yu Gothic Light" panose="020B0300000000000000" pitchFamily="34" charset="-128"/>
                <a:cs typeface="Myanmar Text" panose="020B0502040204020203" pitchFamily="34" charset="0"/>
              </a:rPr>
              <a:t>{</a:t>
            </a:r>
            <a:endParaRPr lang="en-US" sz="9600" dirty="0">
              <a:latin typeface="Yu Gothic Light" panose="020B0300000000000000" pitchFamily="34" charset="-128"/>
              <a:ea typeface="Yu Gothic Light" panose="020B0300000000000000" pitchFamily="34" charset="-128"/>
              <a:cs typeface="Myanmar Text" panose="020B0502040204020203" pitchFamily="34" charset="0"/>
            </a:endParaRPr>
          </a:p>
        </p:txBody>
      </p:sp>
      <p:cxnSp>
        <p:nvCxnSpPr>
          <p:cNvPr id="1029" name="Straight Arrow Connector 1028"/>
          <p:cNvCxnSpPr>
            <a:endCxn id="6" idx="0"/>
          </p:cNvCxnSpPr>
          <p:nvPr/>
        </p:nvCxnSpPr>
        <p:spPr>
          <a:xfrm flipH="1">
            <a:off x="3232502" y="3262654"/>
            <a:ext cx="1706356" cy="4304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endCxn id="14" idx="0"/>
          </p:cNvCxnSpPr>
          <p:nvPr/>
        </p:nvCxnSpPr>
        <p:spPr>
          <a:xfrm flipH="1">
            <a:off x="4889343" y="3360024"/>
            <a:ext cx="382992" cy="3331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endCxn id="15" idx="0"/>
          </p:cNvCxnSpPr>
          <p:nvPr/>
        </p:nvCxnSpPr>
        <p:spPr>
          <a:xfrm>
            <a:off x="6097379" y="3360024"/>
            <a:ext cx="442643" cy="3331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endCxn id="16" idx="0"/>
          </p:cNvCxnSpPr>
          <p:nvPr/>
        </p:nvCxnSpPr>
        <p:spPr>
          <a:xfrm>
            <a:off x="6348994" y="3262654"/>
            <a:ext cx="1844788" cy="4304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2803346" y="4382656"/>
            <a:ext cx="858312"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3</a:t>
            </a:r>
            <a:r>
              <a:rPr lang="en-US" dirty="0" smtClean="0">
                <a:solidFill>
                  <a:srgbClr val="FF0000"/>
                </a:solidFill>
              </a:rPr>
              <a:t>)</a:t>
            </a:r>
            <a:endParaRPr lang="en-US" dirty="0">
              <a:solidFill>
                <a:srgbClr val="FF0000"/>
              </a:solidFill>
            </a:endParaRPr>
          </a:p>
        </p:txBody>
      </p:sp>
      <p:sp>
        <p:nvSpPr>
          <p:cNvPr id="57" name="TextBox 56"/>
          <p:cNvSpPr txBox="1"/>
          <p:nvPr/>
        </p:nvSpPr>
        <p:spPr>
          <a:xfrm>
            <a:off x="4431333" y="4382656"/>
            <a:ext cx="916020"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4</a:t>
            </a:r>
            <a:r>
              <a:rPr lang="en-US" dirty="0" smtClean="0">
                <a:solidFill>
                  <a:srgbClr val="FF0000"/>
                </a:solidFill>
              </a:rPr>
              <a:t>)</a:t>
            </a:r>
            <a:endParaRPr lang="en-US" dirty="0">
              <a:solidFill>
                <a:srgbClr val="FF0000"/>
              </a:solidFill>
            </a:endParaRPr>
          </a:p>
        </p:txBody>
      </p:sp>
      <p:sp>
        <p:nvSpPr>
          <p:cNvPr id="58" name="TextBox 57"/>
          <p:cNvSpPr txBox="1"/>
          <p:nvPr/>
        </p:nvSpPr>
        <p:spPr>
          <a:xfrm>
            <a:off x="3518997" y="4379233"/>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59" name="TextBox 58"/>
          <p:cNvSpPr txBox="1"/>
          <p:nvPr/>
        </p:nvSpPr>
        <p:spPr>
          <a:xfrm>
            <a:off x="4113328" y="4388557"/>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1045" name="Picture 104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41421" y="4482310"/>
            <a:ext cx="208396" cy="181825"/>
          </a:xfrm>
          <a:prstGeom prst="rect">
            <a:avLst/>
          </a:prstGeom>
        </p:spPr>
      </p:pic>
      <p:sp>
        <p:nvSpPr>
          <p:cNvPr id="61" name="TextBox 60"/>
          <p:cNvSpPr txBox="1"/>
          <p:nvPr/>
        </p:nvSpPr>
        <p:spPr>
          <a:xfrm>
            <a:off x="9333952" y="4388557"/>
            <a:ext cx="774956" cy="369332"/>
          </a:xfrm>
          <a:prstGeom prst="rect">
            <a:avLst/>
          </a:prstGeom>
          <a:noFill/>
        </p:spPr>
        <p:txBody>
          <a:bodyPr wrap="none" rtlCol="0">
            <a:spAutoFit/>
          </a:bodyPr>
          <a:lstStyle/>
          <a:p>
            <a:r>
              <a:rPr lang="en-US" dirty="0" smtClean="0">
                <a:solidFill>
                  <a:srgbClr val="FF0000"/>
                </a:solidFill>
              </a:rPr>
              <a:t>VG’(1)</a:t>
            </a:r>
            <a:endParaRPr lang="en-US" dirty="0">
              <a:solidFill>
                <a:srgbClr val="FF0000"/>
              </a:solidFill>
            </a:endParaRPr>
          </a:p>
        </p:txBody>
      </p:sp>
      <p:sp>
        <p:nvSpPr>
          <p:cNvPr id="62" name="TextBox 61"/>
          <p:cNvSpPr txBox="1"/>
          <p:nvPr/>
        </p:nvSpPr>
        <p:spPr>
          <a:xfrm>
            <a:off x="7732691" y="4384113"/>
            <a:ext cx="832664" cy="369332"/>
          </a:xfrm>
          <a:prstGeom prst="rect">
            <a:avLst/>
          </a:prstGeom>
          <a:noFill/>
        </p:spPr>
        <p:txBody>
          <a:bodyPr wrap="none" rtlCol="0">
            <a:spAutoFit/>
          </a:bodyPr>
          <a:lstStyle/>
          <a:p>
            <a:r>
              <a:rPr lang="en-US" dirty="0" smtClean="0">
                <a:solidFill>
                  <a:srgbClr val="FF0000"/>
                </a:solidFill>
              </a:rPr>
              <a:t>VG’’(1)</a:t>
            </a:r>
            <a:endParaRPr lang="en-US" dirty="0">
              <a:solidFill>
                <a:srgbClr val="FF0000"/>
              </a:solidFill>
            </a:endParaRPr>
          </a:p>
        </p:txBody>
      </p:sp>
      <p:sp>
        <p:nvSpPr>
          <p:cNvPr id="63" name="TextBox 62"/>
          <p:cNvSpPr txBox="1"/>
          <p:nvPr/>
        </p:nvSpPr>
        <p:spPr>
          <a:xfrm>
            <a:off x="6116013" y="4390302"/>
            <a:ext cx="858312" cy="369332"/>
          </a:xfrm>
          <a:prstGeom prst="rect">
            <a:avLst/>
          </a:prstGeom>
          <a:noFill/>
        </p:spPr>
        <p:txBody>
          <a:bodyPr wrap="none" rtlCol="0">
            <a:spAutoFit/>
          </a:bodyPr>
          <a:lstStyle/>
          <a:p>
            <a:r>
              <a:rPr lang="en-US" dirty="0" smtClean="0">
                <a:solidFill>
                  <a:srgbClr val="FF0000"/>
                </a:solidFill>
              </a:rPr>
              <a:t>VG’(b</a:t>
            </a:r>
            <a:r>
              <a:rPr lang="en-US" baseline="30000" dirty="0" smtClean="0">
                <a:solidFill>
                  <a:srgbClr val="FF0000"/>
                </a:solidFill>
              </a:rPr>
              <a:t>5</a:t>
            </a:r>
            <a:r>
              <a:rPr lang="en-US" dirty="0" smtClean="0">
                <a:solidFill>
                  <a:srgbClr val="FF0000"/>
                </a:solidFill>
              </a:rPr>
              <a:t>)</a:t>
            </a:r>
            <a:endParaRPr lang="en-US" dirty="0">
              <a:solidFill>
                <a:srgbClr val="FF0000"/>
              </a:solidFill>
            </a:endParaRPr>
          </a:p>
        </p:txBody>
      </p:sp>
      <p:sp>
        <p:nvSpPr>
          <p:cNvPr id="64" name="TextBox 63"/>
          <p:cNvSpPr txBox="1"/>
          <p:nvPr/>
        </p:nvSpPr>
        <p:spPr>
          <a:xfrm>
            <a:off x="5215131" y="4377026"/>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65" name="TextBox 64"/>
          <p:cNvSpPr txBox="1"/>
          <p:nvPr/>
        </p:nvSpPr>
        <p:spPr>
          <a:xfrm>
            <a:off x="5809462" y="4386350"/>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66" name="Picture 6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37555" y="4480103"/>
            <a:ext cx="208396" cy="181825"/>
          </a:xfrm>
          <a:prstGeom prst="rect">
            <a:avLst/>
          </a:prstGeom>
        </p:spPr>
      </p:pic>
      <p:sp>
        <p:nvSpPr>
          <p:cNvPr id="67" name="TextBox 66"/>
          <p:cNvSpPr txBox="1"/>
          <p:nvPr/>
        </p:nvSpPr>
        <p:spPr>
          <a:xfrm>
            <a:off x="6844662" y="437387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68" name="TextBox 67"/>
          <p:cNvSpPr txBox="1"/>
          <p:nvPr/>
        </p:nvSpPr>
        <p:spPr>
          <a:xfrm>
            <a:off x="7438993" y="4383202"/>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69" name="Picture 6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67086" y="4476955"/>
            <a:ext cx="208396" cy="181825"/>
          </a:xfrm>
          <a:prstGeom prst="rect">
            <a:avLst/>
          </a:prstGeom>
        </p:spPr>
      </p:pic>
      <p:sp>
        <p:nvSpPr>
          <p:cNvPr id="70" name="TextBox 69"/>
          <p:cNvSpPr txBox="1"/>
          <p:nvPr/>
        </p:nvSpPr>
        <p:spPr>
          <a:xfrm>
            <a:off x="8456552" y="438148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71" name="TextBox 70"/>
          <p:cNvSpPr txBox="1"/>
          <p:nvPr/>
        </p:nvSpPr>
        <p:spPr>
          <a:xfrm>
            <a:off x="9050883" y="4390812"/>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72" name="Picture 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78976" y="4484565"/>
            <a:ext cx="208396" cy="181825"/>
          </a:xfrm>
          <a:prstGeom prst="rect">
            <a:avLst/>
          </a:prstGeom>
        </p:spPr>
      </p:pic>
      <p:sp>
        <p:nvSpPr>
          <p:cNvPr id="73" name="TextBox 72"/>
          <p:cNvSpPr txBox="1"/>
          <p:nvPr/>
        </p:nvSpPr>
        <p:spPr>
          <a:xfrm>
            <a:off x="1828529" y="4374840"/>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74" name="TextBox 73"/>
          <p:cNvSpPr txBox="1"/>
          <p:nvPr/>
        </p:nvSpPr>
        <p:spPr>
          <a:xfrm>
            <a:off x="2422860" y="4384164"/>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75" name="Picture 7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50953" y="4477917"/>
            <a:ext cx="208396" cy="181825"/>
          </a:xfrm>
          <a:prstGeom prst="rect">
            <a:avLst/>
          </a:prstGeom>
        </p:spPr>
      </p:pic>
      <p:sp>
        <p:nvSpPr>
          <p:cNvPr id="76" name="TextBox 75"/>
          <p:cNvSpPr txBox="1"/>
          <p:nvPr/>
        </p:nvSpPr>
        <p:spPr>
          <a:xfrm>
            <a:off x="10034187" y="4379233"/>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77" name="TextBox 76"/>
          <p:cNvSpPr txBox="1"/>
          <p:nvPr/>
        </p:nvSpPr>
        <p:spPr>
          <a:xfrm>
            <a:off x="10628518" y="4388557"/>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78" name="Picture 7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56611" y="4482310"/>
            <a:ext cx="208396" cy="181825"/>
          </a:xfrm>
          <a:prstGeom prst="rect">
            <a:avLst/>
          </a:prstGeom>
        </p:spPr>
      </p:pic>
      <p:sp>
        <p:nvSpPr>
          <p:cNvPr id="79" name="TextBox 78"/>
          <p:cNvSpPr txBox="1"/>
          <p:nvPr/>
        </p:nvSpPr>
        <p:spPr>
          <a:xfrm>
            <a:off x="0" y="4388522"/>
            <a:ext cx="343364" cy="369332"/>
          </a:xfrm>
          <a:prstGeom prst="rect">
            <a:avLst/>
          </a:prstGeom>
          <a:noFill/>
        </p:spPr>
        <p:txBody>
          <a:bodyPr wrap="none" rtlCol="0">
            <a:spAutoFit/>
          </a:bodyPr>
          <a:lstStyle/>
          <a:p>
            <a:r>
              <a:rPr lang="en-US" dirty="0" smtClean="0"/>
              <a:t>…</a:t>
            </a:r>
            <a:endParaRPr lang="en-US" dirty="0"/>
          </a:p>
        </p:txBody>
      </p:sp>
      <p:sp>
        <p:nvSpPr>
          <p:cNvPr id="80" name="TextBox 79"/>
          <p:cNvSpPr txBox="1"/>
          <p:nvPr/>
        </p:nvSpPr>
        <p:spPr>
          <a:xfrm>
            <a:off x="1067398" y="4381488"/>
            <a:ext cx="916020" cy="369332"/>
          </a:xfrm>
          <a:prstGeom prst="rect">
            <a:avLst/>
          </a:prstGeom>
          <a:noFill/>
        </p:spPr>
        <p:txBody>
          <a:bodyPr wrap="none" rtlCol="0">
            <a:spAutoFit/>
          </a:bodyPr>
          <a:lstStyle/>
          <a:p>
            <a:r>
              <a:rPr lang="en-US" dirty="0" smtClean="0">
                <a:solidFill>
                  <a:srgbClr val="FF0000"/>
                </a:solidFill>
              </a:rPr>
              <a:t>VG</a:t>
            </a:r>
            <a:r>
              <a:rPr lang="en-US" dirty="0">
                <a:solidFill>
                  <a:srgbClr val="FF0000"/>
                </a:solidFill>
              </a:rPr>
              <a:t>’’(b</a:t>
            </a:r>
            <a:r>
              <a:rPr lang="en-US" baseline="30000" dirty="0">
                <a:solidFill>
                  <a:srgbClr val="FF0000"/>
                </a:solidFill>
              </a:rPr>
              <a:t>2</a:t>
            </a:r>
            <a:r>
              <a:rPr lang="en-US" dirty="0" smtClean="0">
                <a:solidFill>
                  <a:srgbClr val="FF0000"/>
                </a:solidFill>
              </a:rPr>
              <a:t>)</a:t>
            </a:r>
            <a:endParaRPr lang="en-US" dirty="0">
              <a:solidFill>
                <a:srgbClr val="FF0000"/>
              </a:solidFill>
            </a:endParaRPr>
          </a:p>
        </p:txBody>
      </p:sp>
      <p:sp>
        <p:nvSpPr>
          <p:cNvPr id="81" name="TextBox 80"/>
          <p:cNvSpPr txBox="1"/>
          <p:nvPr/>
        </p:nvSpPr>
        <p:spPr>
          <a:xfrm>
            <a:off x="193403" y="437919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82" name="TextBox 81"/>
          <p:cNvSpPr txBox="1"/>
          <p:nvPr/>
        </p:nvSpPr>
        <p:spPr>
          <a:xfrm>
            <a:off x="787734" y="4388522"/>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pic>
        <p:nvPicPr>
          <p:cNvPr id="83" name="Picture 8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827" y="4482275"/>
            <a:ext cx="208396" cy="181825"/>
          </a:xfrm>
          <a:prstGeom prst="rect">
            <a:avLst/>
          </a:prstGeom>
        </p:spPr>
      </p:pic>
      <p:sp>
        <p:nvSpPr>
          <p:cNvPr id="87" name="TextBox 86"/>
          <p:cNvSpPr txBox="1"/>
          <p:nvPr/>
        </p:nvSpPr>
        <p:spPr>
          <a:xfrm>
            <a:off x="10928038" y="4391175"/>
            <a:ext cx="832664" cy="369332"/>
          </a:xfrm>
          <a:prstGeom prst="rect">
            <a:avLst/>
          </a:prstGeom>
          <a:noFill/>
        </p:spPr>
        <p:txBody>
          <a:bodyPr wrap="none" rtlCol="0">
            <a:spAutoFit/>
          </a:bodyPr>
          <a:lstStyle/>
          <a:p>
            <a:r>
              <a:rPr lang="en-US" dirty="0" smtClean="0">
                <a:solidFill>
                  <a:srgbClr val="FF0000"/>
                </a:solidFill>
              </a:rPr>
              <a:t>VG’’(1)</a:t>
            </a:r>
            <a:endParaRPr lang="en-US" dirty="0">
              <a:solidFill>
                <a:srgbClr val="FF0000"/>
              </a:solidFill>
            </a:endParaRPr>
          </a:p>
        </p:txBody>
      </p:sp>
      <p:sp>
        <p:nvSpPr>
          <p:cNvPr id="88" name="TextBox 87"/>
          <p:cNvSpPr txBox="1"/>
          <p:nvPr/>
        </p:nvSpPr>
        <p:spPr>
          <a:xfrm>
            <a:off x="11588695" y="4373878"/>
            <a:ext cx="441146" cy="369332"/>
          </a:xfrm>
          <a:prstGeom prst="rect">
            <a:avLst/>
          </a:prstGeom>
          <a:noFill/>
        </p:spPr>
        <p:txBody>
          <a:bodyPr wrap="none" rtlCol="0">
            <a:spAutoFit/>
          </a:bodyPr>
          <a:lstStyle/>
          <a:p>
            <a:r>
              <a:rPr lang="en-US" dirty="0" smtClean="0"/>
              <a:t>x</a:t>
            </a:r>
            <a:r>
              <a:rPr lang="en-US" baseline="30000" dirty="0" smtClean="0"/>
              <a:t>10</a:t>
            </a:r>
            <a:endParaRPr lang="en-US" baseline="30000" dirty="0"/>
          </a:p>
        </p:txBody>
      </p:sp>
      <p:sp>
        <p:nvSpPr>
          <p:cNvPr id="89" name="TextBox 88"/>
          <p:cNvSpPr txBox="1"/>
          <p:nvPr/>
        </p:nvSpPr>
        <p:spPr>
          <a:xfrm>
            <a:off x="11895242" y="4393855"/>
            <a:ext cx="343364" cy="369332"/>
          </a:xfrm>
          <a:prstGeom prst="rect">
            <a:avLst/>
          </a:prstGeom>
          <a:noFill/>
        </p:spPr>
        <p:txBody>
          <a:bodyPr wrap="none" rtlCol="0">
            <a:spAutoFit/>
          </a:bodyPr>
          <a:lstStyle/>
          <a:p>
            <a:r>
              <a:rPr lang="en-US" dirty="0" smtClean="0"/>
              <a:t>…</a:t>
            </a:r>
            <a:endParaRPr lang="en-US" dirty="0"/>
          </a:p>
        </p:txBody>
      </p:sp>
      <p:sp>
        <p:nvSpPr>
          <p:cNvPr id="91" name="TextBox 90"/>
          <p:cNvSpPr txBox="1"/>
          <p:nvPr/>
        </p:nvSpPr>
        <p:spPr>
          <a:xfrm>
            <a:off x="5148241" y="5230447"/>
            <a:ext cx="1167692" cy="369332"/>
          </a:xfrm>
          <a:prstGeom prst="rect">
            <a:avLst/>
          </a:prstGeom>
          <a:noFill/>
        </p:spPr>
        <p:txBody>
          <a:bodyPr wrap="none" rtlCol="0">
            <a:spAutoFit/>
          </a:bodyPr>
          <a:lstStyle/>
          <a:p>
            <a:r>
              <a:rPr lang="en-US" dirty="0" smtClean="0">
                <a:solidFill>
                  <a:schemeClr val="accent6">
                    <a:lumMod val="75000"/>
                  </a:schemeClr>
                </a:solidFill>
              </a:rPr>
              <a:t>VG’(00…0)</a:t>
            </a:r>
            <a:endParaRPr lang="en-US" dirty="0">
              <a:solidFill>
                <a:schemeClr val="accent6">
                  <a:lumMod val="75000"/>
                </a:schemeClr>
              </a:solidFill>
            </a:endParaRPr>
          </a:p>
        </p:txBody>
      </p:sp>
      <p:cxnSp>
        <p:nvCxnSpPr>
          <p:cNvPr id="92" name="Straight Arrow Connector 91"/>
          <p:cNvCxnSpPr>
            <a:stCxn id="91" idx="0"/>
            <a:endCxn id="66" idx="2"/>
          </p:cNvCxnSpPr>
          <p:nvPr/>
        </p:nvCxnSpPr>
        <p:spPr>
          <a:xfrm flipV="1">
            <a:off x="5732087" y="4670118"/>
            <a:ext cx="9666" cy="5603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a:endCxn id="1045" idx="2"/>
          </p:cNvCxnSpPr>
          <p:nvPr/>
        </p:nvCxnSpPr>
        <p:spPr>
          <a:xfrm flipH="1" flipV="1">
            <a:off x="4045619" y="4672325"/>
            <a:ext cx="1204144" cy="5735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a:endCxn id="75" idx="2"/>
          </p:cNvCxnSpPr>
          <p:nvPr/>
        </p:nvCxnSpPr>
        <p:spPr>
          <a:xfrm flipH="1" flipV="1">
            <a:off x="2355151" y="4667932"/>
            <a:ext cx="2738973" cy="6202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stCxn id="91" idx="1"/>
            <a:endCxn id="83" idx="2"/>
          </p:cNvCxnSpPr>
          <p:nvPr/>
        </p:nvCxnSpPr>
        <p:spPr>
          <a:xfrm flipH="1" flipV="1">
            <a:off x="720025" y="4672290"/>
            <a:ext cx="4428216" cy="7428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a:endCxn id="69" idx="2"/>
          </p:cNvCxnSpPr>
          <p:nvPr/>
        </p:nvCxnSpPr>
        <p:spPr>
          <a:xfrm flipV="1">
            <a:off x="6184447" y="4666970"/>
            <a:ext cx="1186837" cy="5698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endCxn id="72" idx="2"/>
          </p:cNvCxnSpPr>
          <p:nvPr/>
        </p:nvCxnSpPr>
        <p:spPr>
          <a:xfrm flipV="1">
            <a:off x="6248123" y="4674580"/>
            <a:ext cx="2735051" cy="6214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a:stCxn id="91" idx="3"/>
            <a:endCxn id="78" idx="2"/>
          </p:cNvCxnSpPr>
          <p:nvPr/>
        </p:nvCxnSpPr>
        <p:spPr>
          <a:xfrm flipV="1">
            <a:off x="6315933" y="4672325"/>
            <a:ext cx="4244876" cy="7427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28" idx="2"/>
            <a:endCxn id="73" idx="0"/>
          </p:cNvCxnSpPr>
          <p:nvPr/>
        </p:nvCxnSpPr>
        <p:spPr>
          <a:xfrm>
            <a:off x="1847586" y="3983918"/>
            <a:ext cx="201516" cy="390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7" idx="2"/>
          </p:cNvCxnSpPr>
          <p:nvPr/>
        </p:nvCxnSpPr>
        <p:spPr>
          <a:xfrm flipH="1">
            <a:off x="2355151" y="3991546"/>
            <a:ext cx="16967" cy="3823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8" idx="2"/>
            <a:endCxn id="74" idx="0"/>
          </p:cNvCxnSpPr>
          <p:nvPr/>
        </p:nvCxnSpPr>
        <p:spPr>
          <a:xfrm flipH="1">
            <a:off x="2643433" y="3991546"/>
            <a:ext cx="261375" cy="39261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a:stCxn id="6" idx="2"/>
            <a:endCxn id="56" idx="0"/>
          </p:cNvCxnSpPr>
          <p:nvPr/>
        </p:nvCxnSpPr>
        <p:spPr>
          <a:xfrm>
            <a:off x="3232502" y="3920634"/>
            <a:ext cx="0" cy="4620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stCxn id="18" idx="2"/>
          </p:cNvCxnSpPr>
          <p:nvPr/>
        </p:nvCxnSpPr>
        <p:spPr>
          <a:xfrm>
            <a:off x="3591074" y="3991546"/>
            <a:ext cx="172997" cy="3823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10" idx="2"/>
            <a:endCxn id="1045" idx="0"/>
          </p:cNvCxnSpPr>
          <p:nvPr/>
        </p:nvCxnSpPr>
        <p:spPr>
          <a:xfrm flipH="1">
            <a:off x="4045619" y="3994969"/>
            <a:ext cx="47268" cy="47915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a:stCxn id="20" idx="2"/>
            <a:endCxn id="59" idx="0"/>
          </p:cNvCxnSpPr>
          <p:nvPr/>
        </p:nvCxnSpPr>
        <p:spPr>
          <a:xfrm flipH="1">
            <a:off x="4333901" y="3991546"/>
            <a:ext cx="240093" cy="39701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a:stCxn id="12" idx="2"/>
            <a:endCxn id="63" idx="0"/>
          </p:cNvCxnSpPr>
          <p:nvPr/>
        </p:nvCxnSpPr>
        <p:spPr>
          <a:xfrm>
            <a:off x="5679638" y="3991546"/>
            <a:ext cx="865531" cy="3987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9" name="Oval 108"/>
          <p:cNvSpPr/>
          <p:nvPr/>
        </p:nvSpPr>
        <p:spPr>
          <a:xfrm>
            <a:off x="6114158" y="4313736"/>
            <a:ext cx="896092" cy="588114"/>
          </a:xfrm>
          <a:prstGeom prst="ellipse">
            <a:avLst/>
          </a:prstGeom>
          <a:noFill/>
          <a:ln w="381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949596" y="2567188"/>
            <a:ext cx="3745769" cy="523220"/>
          </a:xfrm>
          <a:prstGeom prst="rect">
            <a:avLst/>
          </a:prstGeom>
          <a:noFill/>
          <a:ln>
            <a:solidFill>
              <a:schemeClr val="tx1"/>
            </a:solidFill>
          </a:ln>
        </p:spPr>
        <p:txBody>
          <a:bodyPr wrap="none" rtlCol="0">
            <a:spAutoFit/>
          </a:bodyPr>
          <a:lstStyle/>
          <a:p>
            <a:r>
              <a:rPr lang="en-US" sz="2800" dirty="0" smtClean="0">
                <a:solidFill>
                  <a:srgbClr val="009999"/>
                </a:solidFill>
              </a:rPr>
              <a:t>a</a:t>
            </a:r>
            <a:r>
              <a:rPr lang="en-US" sz="2800" baseline="30000" dirty="0" smtClean="0">
                <a:solidFill>
                  <a:srgbClr val="009999"/>
                </a:solidFill>
              </a:rPr>
              <a:t>3</a:t>
            </a:r>
            <a:r>
              <a:rPr lang="en-US" sz="2800" dirty="0" smtClean="0"/>
              <a:t> and </a:t>
            </a:r>
            <a:r>
              <a:rPr lang="en-US" sz="2800" dirty="0" smtClean="0">
                <a:solidFill>
                  <a:srgbClr val="009999"/>
                </a:solidFill>
              </a:rPr>
              <a:t>b</a:t>
            </a:r>
            <a:r>
              <a:rPr lang="en-US" sz="2800" baseline="30000" dirty="0" smtClean="0">
                <a:solidFill>
                  <a:srgbClr val="009999"/>
                </a:solidFill>
              </a:rPr>
              <a:t>5</a:t>
            </a:r>
            <a:r>
              <a:rPr lang="en-US" sz="2800" dirty="0" smtClean="0"/>
              <a:t> are </a:t>
            </a:r>
            <a:r>
              <a:rPr lang="en-US" sz="2800" dirty="0" smtClean="0">
                <a:solidFill>
                  <a:schemeClr val="accent5">
                    <a:lumMod val="75000"/>
                  </a:schemeClr>
                </a:solidFill>
              </a:rPr>
              <a:t>orthogonal</a:t>
            </a:r>
            <a:endParaRPr lang="en-US" sz="2800" dirty="0">
              <a:solidFill>
                <a:schemeClr val="accent5">
                  <a:lumMod val="75000"/>
                </a:schemeClr>
              </a:solidFill>
            </a:endParaRPr>
          </a:p>
        </p:txBody>
      </p:sp>
      <p:sp>
        <p:nvSpPr>
          <p:cNvPr id="90" name="TextBox 89"/>
          <p:cNvSpPr txBox="1"/>
          <p:nvPr/>
        </p:nvSpPr>
        <p:spPr>
          <a:xfrm>
            <a:off x="6481823" y="256887"/>
            <a:ext cx="5364866" cy="1508105"/>
          </a:xfrm>
          <a:prstGeom prst="rect">
            <a:avLst/>
          </a:prstGeom>
          <a:noFill/>
          <a:ln>
            <a:solidFill>
              <a:schemeClr val="tx1"/>
            </a:solidFill>
          </a:ln>
        </p:spPr>
        <p:txBody>
          <a:bodyPr wrap="square" rtlCol="0">
            <a:spAutoFit/>
          </a:bodyPr>
          <a:lstStyle/>
          <a:p>
            <a:r>
              <a:rPr lang="en-US" dirty="0">
                <a:solidFill>
                  <a:srgbClr val="009999"/>
                </a:solidFill>
              </a:rPr>
              <a:t>a ∈ A </a:t>
            </a:r>
            <a:r>
              <a:rPr lang="en-US" dirty="0"/>
              <a:t>→ </a:t>
            </a:r>
            <a:r>
              <a:rPr lang="en-US" dirty="0" err="1"/>
              <a:t>regexp</a:t>
            </a:r>
            <a:r>
              <a:rPr lang="en-US" dirty="0"/>
              <a:t> </a:t>
            </a:r>
            <a:r>
              <a:rPr lang="en-US" dirty="0">
                <a:solidFill>
                  <a:srgbClr val="009999"/>
                </a:solidFill>
              </a:rPr>
              <a:t>VG(a</a:t>
            </a:r>
            <a:r>
              <a:rPr lang="en-US" dirty="0" smtClean="0">
                <a:solidFill>
                  <a:srgbClr val="009999"/>
                </a:solidFill>
              </a:rPr>
              <a:t>)</a:t>
            </a:r>
          </a:p>
          <a:p>
            <a:r>
              <a:rPr lang="en-US" dirty="0">
                <a:solidFill>
                  <a:srgbClr val="009999"/>
                </a:solidFill>
              </a:rPr>
              <a:t>b ∈ B </a:t>
            </a:r>
            <a:r>
              <a:rPr lang="en-US" dirty="0"/>
              <a:t>→</a:t>
            </a:r>
            <a:r>
              <a:rPr lang="en-US" dirty="0">
                <a:solidFill>
                  <a:srgbClr val="009999"/>
                </a:solidFill>
              </a:rPr>
              <a:t> </a:t>
            </a:r>
            <a:r>
              <a:rPr lang="en-US" dirty="0"/>
              <a:t>sequence</a:t>
            </a:r>
            <a:r>
              <a:rPr lang="en-US" dirty="0">
                <a:solidFill>
                  <a:srgbClr val="009999"/>
                </a:solidFill>
              </a:rPr>
              <a:t> VG’(b</a:t>
            </a:r>
            <a:r>
              <a:rPr lang="en-US" dirty="0" smtClean="0">
                <a:solidFill>
                  <a:srgbClr val="009999"/>
                </a:solidFill>
              </a:rPr>
              <a:t>), VG’’(b)</a:t>
            </a:r>
          </a:p>
          <a:p>
            <a:r>
              <a:rPr lang="en-US" dirty="0">
                <a:solidFill>
                  <a:srgbClr val="009999"/>
                </a:solidFill>
              </a:rPr>
              <a:t>a · b=0    </a:t>
            </a:r>
            <a:r>
              <a:rPr lang="en-US" dirty="0" err="1" smtClean="0"/>
              <a:t>iff</a:t>
            </a:r>
            <a:r>
              <a:rPr lang="en-US" dirty="0" smtClean="0">
                <a:solidFill>
                  <a:srgbClr val="009999"/>
                </a:solidFill>
              </a:rPr>
              <a:t>     VG’(b), VG’’(b) </a:t>
            </a:r>
            <a:r>
              <a:rPr lang="en-US" dirty="0" smtClean="0"/>
              <a:t>can be derived from </a:t>
            </a:r>
            <a:r>
              <a:rPr lang="en-US" dirty="0" smtClean="0">
                <a:solidFill>
                  <a:srgbClr val="009999"/>
                </a:solidFill>
              </a:rPr>
              <a:t>VG(a)</a:t>
            </a:r>
          </a:p>
          <a:p>
            <a:r>
              <a:rPr lang="en-US" dirty="0">
                <a:solidFill>
                  <a:srgbClr val="009999"/>
                </a:solidFill>
              </a:rPr>
              <a:t>VG</a:t>
            </a:r>
            <a:r>
              <a:rPr lang="en-US" dirty="0" smtClean="0">
                <a:solidFill>
                  <a:srgbClr val="009999"/>
                </a:solidFill>
              </a:rPr>
              <a:t>’(</a:t>
            </a:r>
            <a:r>
              <a:rPr lang="en-US" dirty="0">
                <a:solidFill>
                  <a:srgbClr val="009999"/>
                </a:solidFill>
              </a:rPr>
              <a:t>b) </a:t>
            </a:r>
            <a:r>
              <a:rPr lang="en-US" dirty="0"/>
              <a:t>starts and ends with </a:t>
            </a:r>
            <a:r>
              <a:rPr lang="en-US" dirty="0" err="1" smtClean="0">
                <a:solidFill>
                  <a:schemeClr val="accent2">
                    <a:lumMod val="75000"/>
                  </a:schemeClr>
                </a:solidFill>
              </a:rPr>
              <a:t>yy</a:t>
            </a:r>
            <a:endParaRPr lang="en-US" dirty="0" smtClean="0">
              <a:solidFill>
                <a:schemeClr val="accent2">
                  <a:lumMod val="75000"/>
                </a:schemeClr>
              </a:solidFill>
            </a:endParaRPr>
          </a:p>
          <a:p>
            <a:r>
              <a:rPr lang="en-US" dirty="0" smtClean="0">
                <a:solidFill>
                  <a:srgbClr val="009999"/>
                </a:solidFill>
              </a:rPr>
              <a:t>VG’’(b) </a:t>
            </a:r>
            <a:r>
              <a:rPr lang="en-US" dirty="0" smtClean="0"/>
              <a:t>starts and ends with </a:t>
            </a:r>
            <a:r>
              <a:rPr lang="en-US" dirty="0" err="1" smtClean="0">
                <a:solidFill>
                  <a:schemeClr val="accent2">
                    <a:lumMod val="75000"/>
                  </a:schemeClr>
                </a:solidFill>
              </a:rPr>
              <a:t>yyyy</a:t>
            </a:r>
            <a:endParaRPr lang="en-US" dirty="0" smtClean="0">
              <a:solidFill>
                <a:schemeClr val="accent2">
                  <a:lumMod val="75000"/>
                </a:schemeClr>
              </a:solidFill>
            </a:endParaRPr>
          </a:p>
        </p:txBody>
      </p:sp>
      <p:sp>
        <p:nvSpPr>
          <p:cNvPr id="111" name="TextBox 110"/>
          <p:cNvSpPr txBox="1"/>
          <p:nvPr/>
        </p:nvSpPr>
        <p:spPr>
          <a:xfrm>
            <a:off x="413976" y="3231103"/>
            <a:ext cx="943015" cy="369332"/>
          </a:xfrm>
          <a:prstGeom prst="rect">
            <a:avLst/>
          </a:prstGeom>
          <a:noFill/>
        </p:spPr>
        <p:txBody>
          <a:bodyPr wrap="none" rtlCol="0">
            <a:spAutoFit/>
          </a:bodyPr>
          <a:lstStyle/>
          <a:p>
            <a:r>
              <a:rPr lang="en-US" dirty="0" smtClean="0"/>
              <a:t>pattern:</a:t>
            </a:r>
            <a:endParaRPr lang="en-US" dirty="0"/>
          </a:p>
        </p:txBody>
      </p:sp>
      <p:sp>
        <p:nvSpPr>
          <p:cNvPr id="112" name="TextBox 111"/>
          <p:cNvSpPr txBox="1"/>
          <p:nvPr/>
        </p:nvSpPr>
        <p:spPr>
          <a:xfrm>
            <a:off x="416414" y="3924302"/>
            <a:ext cx="610616" cy="369332"/>
          </a:xfrm>
          <a:prstGeom prst="rect">
            <a:avLst/>
          </a:prstGeom>
          <a:noFill/>
        </p:spPr>
        <p:txBody>
          <a:bodyPr wrap="none" rtlCol="0">
            <a:spAutoFit/>
          </a:bodyPr>
          <a:lstStyle/>
          <a:p>
            <a:r>
              <a:rPr lang="en-US" dirty="0" smtClean="0"/>
              <a:t>text:</a:t>
            </a:r>
            <a:endParaRPr lang="en-US" dirty="0"/>
          </a:p>
        </p:txBody>
      </p:sp>
      <p:sp>
        <p:nvSpPr>
          <p:cNvPr id="113" name="Oval 112"/>
          <p:cNvSpPr/>
          <p:nvPr/>
        </p:nvSpPr>
        <p:spPr>
          <a:xfrm>
            <a:off x="5016977" y="3466566"/>
            <a:ext cx="338059" cy="687473"/>
          </a:xfrm>
          <a:prstGeom prst="ellipse">
            <a:avLst/>
          </a:prstGeom>
          <a:noFill/>
          <a:ln w="381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a:off x="5248290" y="3532975"/>
            <a:ext cx="896092" cy="588114"/>
          </a:xfrm>
          <a:prstGeom prst="ellipse">
            <a:avLst/>
          </a:prstGeom>
          <a:noFill/>
          <a:ln w="381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5" name="Straight Connector 104"/>
          <p:cNvCxnSpPr>
            <a:stCxn id="21" idx="2"/>
            <a:endCxn id="65" idx="0"/>
          </p:cNvCxnSpPr>
          <p:nvPr/>
        </p:nvCxnSpPr>
        <p:spPr>
          <a:xfrm>
            <a:off x="5204831" y="3991546"/>
            <a:ext cx="825204" cy="39480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Freeform 4"/>
          <p:cNvSpPr/>
          <p:nvPr/>
        </p:nvSpPr>
        <p:spPr>
          <a:xfrm>
            <a:off x="10108908" y="1082040"/>
            <a:ext cx="540438" cy="1467851"/>
          </a:xfrm>
          <a:custGeom>
            <a:avLst/>
            <a:gdLst>
              <a:gd name="connsiteX0" fmla="*/ 990600 w 1192926"/>
              <a:gd name="connsiteY0" fmla="*/ 0 h 4434840"/>
              <a:gd name="connsiteX1" fmla="*/ 1120140 w 1192926"/>
              <a:gd name="connsiteY1" fmla="*/ 2011680 h 4434840"/>
              <a:gd name="connsiteX2" fmla="*/ 0 w 1192926"/>
              <a:gd name="connsiteY2" fmla="*/ 4434840 h 4434840"/>
            </a:gdLst>
            <a:ahLst/>
            <a:cxnLst>
              <a:cxn ang="0">
                <a:pos x="connsiteX0" y="connsiteY0"/>
              </a:cxn>
              <a:cxn ang="0">
                <a:pos x="connsiteX1" y="connsiteY1"/>
              </a:cxn>
              <a:cxn ang="0">
                <a:pos x="connsiteX2" y="connsiteY2"/>
              </a:cxn>
            </a:cxnLst>
            <a:rect l="l" t="t" r="r" b="b"/>
            <a:pathLst>
              <a:path w="1192926" h="4434840">
                <a:moveTo>
                  <a:pt x="990600" y="0"/>
                </a:moveTo>
                <a:cubicBezTo>
                  <a:pt x="1137920" y="636270"/>
                  <a:pt x="1285240" y="1272540"/>
                  <a:pt x="1120140" y="2011680"/>
                </a:cubicBezTo>
                <a:cubicBezTo>
                  <a:pt x="955040" y="2750820"/>
                  <a:pt x="477520" y="3592830"/>
                  <a:pt x="0" y="4434840"/>
                </a:cubicBezTo>
              </a:path>
            </a:pathLst>
          </a:custGeom>
          <a:noFill/>
          <a:ln w="31750">
            <a:solidFill>
              <a:srgbClr val="00FF00"/>
            </a:solidFill>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3" name="Group 102"/>
          <p:cNvGrpSpPr/>
          <p:nvPr/>
        </p:nvGrpSpPr>
        <p:grpSpPr>
          <a:xfrm>
            <a:off x="5218434" y="3998102"/>
            <a:ext cx="755070" cy="397981"/>
            <a:chOff x="-261516" y="5599779"/>
            <a:chExt cx="755070" cy="397981"/>
          </a:xfrm>
        </p:grpSpPr>
        <p:cxnSp>
          <p:nvCxnSpPr>
            <p:cNvPr id="104" name="Straight Connector 103"/>
            <p:cNvCxnSpPr/>
            <p:nvPr/>
          </p:nvCxnSpPr>
          <p:spPr>
            <a:xfrm>
              <a:off x="-249273" y="5600749"/>
              <a:ext cx="172997" cy="382332"/>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261516" y="5599779"/>
              <a:ext cx="755070" cy="397981"/>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9" name="TextBox 8"/>
          <p:cNvSpPr txBox="1"/>
          <p:nvPr/>
        </p:nvSpPr>
        <p:spPr>
          <a:xfrm>
            <a:off x="13497797" y="5061218"/>
            <a:ext cx="1457450" cy="369332"/>
          </a:xfrm>
          <a:prstGeom prst="rect">
            <a:avLst/>
          </a:prstGeom>
          <a:noFill/>
        </p:spPr>
        <p:txBody>
          <a:bodyPr wrap="none" rtlCol="0">
            <a:spAutoFit/>
          </a:bodyPr>
          <a:lstStyle/>
          <a:p>
            <a:r>
              <a:rPr lang="en-US" dirty="0" smtClean="0"/>
              <a:t>Add about </a:t>
            </a:r>
            <a:r>
              <a:rPr lang="en-US" dirty="0" smtClean="0"/>
              <a:t>o</a:t>
            </a:r>
            <a:r>
              <a:rPr lang="lv-LV" dirty="0" smtClean="0"/>
              <a:t>+</a:t>
            </a:r>
            <a:endParaRPr lang="en-US" dirty="0"/>
          </a:p>
        </p:txBody>
      </p:sp>
    </p:spTree>
    <p:extLst>
      <p:ext uri="{BB962C8B-B14F-4D97-AF65-F5344CB8AC3E}">
        <p14:creationId xmlns:p14="http://schemas.microsoft.com/office/powerpoint/2010/main" val="464435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103"/>
                                        </p:tgtEl>
                                        <p:attrNameLst>
                                          <p:attrName>style.visibility</p:attrName>
                                        </p:attrNameLst>
                                      </p:cBhvr>
                                      <p:to>
                                        <p:strVal val="hidden"/>
                                      </p:to>
                                    </p:set>
                                  </p:childTnLst>
                                </p:cTn>
                              </p:par>
                              <p:par>
                                <p:cTn id="13" presetID="1" presetClass="entr" presetSubtype="0" fill="hold" nodeType="withEffect">
                                  <p:stCondLst>
                                    <p:cond delay="0"/>
                                  </p:stCondLst>
                                  <p:childTnLst>
                                    <p:set>
                                      <p:cBhvr>
                                        <p:cTn id="14" dur="1" fill="hold">
                                          <p:stCondLst>
                                            <p:cond delay="0"/>
                                          </p:stCondLst>
                                        </p:cTn>
                                        <p:tgtEl>
                                          <p:spTgt spid="10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0" animBg="1"/>
      <p:bldP spid="23" grpId="0" animBg="1"/>
      <p:bldP spid="113" grpId="0" animBg="1"/>
      <p:bldP spid="106" grpId="0" animBg="1"/>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a:t>We classify </a:t>
            </a:r>
            <a:r>
              <a:rPr lang="en-US" dirty="0" err="1"/>
              <a:t>regexp</a:t>
            </a:r>
            <a:r>
              <a:rPr lang="en-US" dirty="0"/>
              <a:t> matching based on </a:t>
            </a:r>
            <a:r>
              <a:rPr lang="en-US" dirty="0">
                <a:solidFill>
                  <a:schemeClr val="accent5">
                    <a:lumMod val="75000"/>
                  </a:schemeClr>
                </a:solidFill>
              </a:rPr>
              <a:t>depth</a:t>
            </a:r>
            <a:r>
              <a:rPr lang="en-US" dirty="0"/>
              <a:t> and </a:t>
            </a:r>
            <a:r>
              <a:rPr lang="en-US" dirty="0" smtClean="0">
                <a:solidFill>
                  <a:schemeClr val="accent5">
                    <a:lumMod val="75000"/>
                  </a:schemeClr>
                </a:solidFill>
              </a:rPr>
              <a:t>type</a:t>
            </a:r>
          </a:p>
          <a:p>
            <a:r>
              <a:rPr lang="en-US" dirty="0"/>
              <a:t>We show </a:t>
            </a:r>
            <a:r>
              <a:rPr lang="en-US" dirty="0">
                <a:solidFill>
                  <a:schemeClr val="accent5">
                    <a:lumMod val="75000"/>
                  </a:schemeClr>
                </a:solidFill>
              </a:rPr>
              <a:t>dichotomy</a:t>
            </a:r>
            <a:r>
              <a:rPr lang="en-US" dirty="0"/>
              <a:t>: </a:t>
            </a:r>
            <a:r>
              <a:rPr lang="en-US" dirty="0" err="1"/>
              <a:t>regexp</a:t>
            </a:r>
            <a:r>
              <a:rPr lang="en-US" dirty="0"/>
              <a:t> matching is either </a:t>
            </a:r>
            <a:r>
              <a:rPr lang="en-US" dirty="0" smtClean="0">
                <a:solidFill>
                  <a:srgbClr val="009999"/>
                </a:solidFill>
              </a:rPr>
              <a:t>easy</a:t>
            </a:r>
            <a:r>
              <a:rPr lang="en-US" dirty="0" smtClean="0"/>
              <a:t> </a:t>
            </a:r>
            <a:r>
              <a:rPr lang="en-US" dirty="0"/>
              <a:t>(near-linear time) or </a:t>
            </a:r>
            <a:r>
              <a:rPr lang="en-US" dirty="0">
                <a:solidFill>
                  <a:srgbClr val="FF0000"/>
                </a:solidFill>
              </a:rPr>
              <a:t>SETH</a:t>
            </a:r>
            <a:r>
              <a:rPr lang="en-US" dirty="0"/>
              <a:t>-hard</a:t>
            </a:r>
          </a:p>
        </p:txBody>
      </p:sp>
      <p:sp>
        <p:nvSpPr>
          <p:cNvPr id="4" name="Slide Number Placeholder 3"/>
          <p:cNvSpPr>
            <a:spLocks noGrp="1"/>
          </p:cNvSpPr>
          <p:nvPr>
            <p:ph type="sldNum" sz="quarter" idx="12"/>
          </p:nvPr>
        </p:nvSpPr>
        <p:spPr/>
        <p:txBody>
          <a:bodyPr/>
          <a:lstStyle/>
          <a:p>
            <a:fld id="{FF94E411-20BF-4F7C-8D43-D8CECD5A1521}" type="slidenum">
              <a:rPr lang="en-US" smtClean="0"/>
              <a:t>26</a:t>
            </a:fld>
            <a:endParaRPr lang="en-US"/>
          </a:p>
        </p:txBody>
      </p:sp>
      <p:sp>
        <p:nvSpPr>
          <p:cNvPr id="5" name="Title 4"/>
          <p:cNvSpPr txBox="1">
            <a:spLocks/>
          </p:cNvSpPr>
          <p:nvPr/>
        </p:nvSpPr>
        <p:spPr>
          <a:xfrm>
            <a:off x="838200" y="357127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smtClean="0"/>
              <a:t>Thank you!</a:t>
            </a:r>
            <a:endParaRPr lang="en-US" b="1" dirty="0"/>
          </a:p>
        </p:txBody>
      </p:sp>
    </p:spTree>
    <p:extLst>
      <p:ext uri="{BB962C8B-B14F-4D97-AF65-F5344CB8AC3E}">
        <p14:creationId xmlns:p14="http://schemas.microsoft.com/office/powerpoint/2010/main" val="1162486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Regular expression membership</a:t>
            </a:r>
            <a:endParaRPr lang="en-US" dirty="0"/>
          </a:p>
        </p:txBody>
      </p:sp>
      <p:sp>
        <p:nvSpPr>
          <p:cNvPr id="3" name="Content Placeholder 2"/>
          <p:cNvSpPr>
            <a:spLocks noGrp="1"/>
          </p:cNvSpPr>
          <p:nvPr>
            <p:ph idx="1"/>
          </p:nvPr>
        </p:nvSpPr>
        <p:spPr/>
        <p:txBody>
          <a:bodyPr/>
          <a:lstStyle/>
          <a:p>
            <a:r>
              <a:rPr lang="en-US" dirty="0" smtClean="0"/>
              <a:t>Pattern 	</a:t>
            </a:r>
            <a:r>
              <a:rPr lang="en-US" dirty="0" smtClean="0">
                <a:solidFill>
                  <a:srgbClr val="009999"/>
                </a:solidFill>
              </a:rPr>
              <a:t>p</a:t>
            </a:r>
            <a:r>
              <a:rPr lang="en-US" dirty="0" smtClean="0"/>
              <a:t>	(</a:t>
            </a:r>
            <a:r>
              <a:rPr lang="en-US" dirty="0" err="1" smtClean="0"/>
              <a:t>regexp</a:t>
            </a:r>
            <a:r>
              <a:rPr lang="en-US" dirty="0" smtClean="0"/>
              <a:t>)	</a:t>
            </a:r>
          </a:p>
          <a:p>
            <a:r>
              <a:rPr lang="en-US" dirty="0" smtClean="0"/>
              <a:t>Text		</a:t>
            </a:r>
            <a:r>
              <a:rPr lang="en-US" dirty="0" smtClean="0">
                <a:solidFill>
                  <a:srgbClr val="009999"/>
                </a:solidFill>
              </a:rPr>
              <a:t>t</a:t>
            </a:r>
            <a:r>
              <a:rPr lang="en-US" dirty="0" smtClean="0"/>
              <a:t>	(sequence of symbols)	</a:t>
            </a:r>
          </a:p>
          <a:p>
            <a:r>
              <a:rPr lang="en-US" dirty="0" smtClean="0"/>
              <a:t>Can </a:t>
            </a:r>
            <a:r>
              <a:rPr lang="en-US" dirty="0" smtClean="0">
                <a:solidFill>
                  <a:srgbClr val="009999"/>
                </a:solidFill>
              </a:rPr>
              <a:t>t</a:t>
            </a:r>
            <a:r>
              <a:rPr lang="en-US" dirty="0" smtClean="0"/>
              <a:t> be derived from </a:t>
            </a:r>
            <a:r>
              <a:rPr lang="en-US" dirty="0" smtClean="0">
                <a:solidFill>
                  <a:srgbClr val="009999"/>
                </a:solidFill>
              </a:rPr>
              <a:t>p</a:t>
            </a:r>
            <a:r>
              <a:rPr lang="en-US" dirty="0" smtClean="0"/>
              <a:t>?</a:t>
            </a:r>
          </a:p>
        </p:txBody>
      </p:sp>
      <p:sp>
        <p:nvSpPr>
          <p:cNvPr id="4" name="Slide Number Placeholder 3"/>
          <p:cNvSpPr>
            <a:spLocks noGrp="1"/>
          </p:cNvSpPr>
          <p:nvPr>
            <p:ph type="sldNum" sz="quarter" idx="12"/>
          </p:nvPr>
        </p:nvSpPr>
        <p:spPr/>
        <p:txBody>
          <a:bodyPr/>
          <a:lstStyle/>
          <a:p>
            <a:fld id="{FF94E411-20BF-4F7C-8D43-D8CECD5A1521}" type="slidenum">
              <a:rPr lang="en-US" smtClean="0"/>
              <a:t>3</a:t>
            </a:fld>
            <a:endParaRPr lang="en-US"/>
          </a:p>
        </p:txBody>
      </p:sp>
      <p:sp>
        <p:nvSpPr>
          <p:cNvPr id="5" name="TextBox 4"/>
          <p:cNvSpPr txBox="1"/>
          <p:nvPr/>
        </p:nvSpPr>
        <p:spPr>
          <a:xfrm>
            <a:off x="2551600" y="3478074"/>
            <a:ext cx="6838732" cy="523220"/>
          </a:xfrm>
          <a:prstGeom prst="rect">
            <a:avLst/>
          </a:prstGeom>
          <a:noFill/>
        </p:spPr>
        <p:txBody>
          <a:bodyPr wrap="none" rtlCol="0">
            <a:spAutoFit/>
          </a:bodyPr>
          <a:lstStyle/>
          <a:p>
            <a:r>
              <a:rPr lang="en-US" sz="2800" dirty="0" smtClean="0">
                <a:solidFill>
                  <a:srgbClr val="009999"/>
                </a:solidFill>
              </a:rPr>
              <a:t>p=</a:t>
            </a:r>
            <a:r>
              <a:rPr lang="en-US" sz="2800" dirty="0" smtClean="0">
                <a:solidFill>
                  <a:schemeClr val="accent2">
                    <a:lumMod val="75000"/>
                  </a:schemeClr>
                </a:solidFill>
              </a:rPr>
              <a:t>(0|1 … 9)</a:t>
            </a:r>
            <a:r>
              <a:rPr lang="en-US" sz="2800" baseline="30000" dirty="0" smtClean="0">
                <a:solidFill>
                  <a:schemeClr val="accent2">
                    <a:lumMod val="75000"/>
                  </a:schemeClr>
                </a:solidFill>
              </a:rPr>
              <a:t>+</a:t>
            </a:r>
            <a:r>
              <a:rPr lang="en-US" sz="2800" dirty="0" smtClean="0">
                <a:solidFill>
                  <a:schemeClr val="accent2">
                    <a:lumMod val="75000"/>
                  </a:schemeClr>
                </a:solidFill>
              </a:rPr>
              <a:t> - (</a:t>
            </a:r>
            <a:r>
              <a:rPr lang="en-US" sz="2800" dirty="0" err="1" smtClean="0">
                <a:solidFill>
                  <a:schemeClr val="accent2">
                    <a:lumMod val="75000"/>
                  </a:schemeClr>
                </a:solidFill>
              </a:rPr>
              <a:t>a|b</a:t>
            </a:r>
            <a:r>
              <a:rPr lang="en-US" sz="2800" dirty="0" smtClean="0">
                <a:solidFill>
                  <a:schemeClr val="accent2">
                    <a:lumMod val="75000"/>
                  </a:schemeClr>
                </a:solidFill>
              </a:rPr>
              <a:t> … </a:t>
            </a:r>
            <a:r>
              <a:rPr lang="en-US" sz="2800" dirty="0" err="1" smtClean="0">
                <a:solidFill>
                  <a:schemeClr val="accent2">
                    <a:lumMod val="75000"/>
                  </a:schemeClr>
                </a:solidFill>
              </a:rPr>
              <a:t>z|A|B</a:t>
            </a:r>
            <a:r>
              <a:rPr lang="en-US" sz="2800" dirty="0" smtClean="0">
                <a:solidFill>
                  <a:schemeClr val="accent2">
                    <a:lumMod val="75000"/>
                  </a:schemeClr>
                </a:solidFill>
              </a:rPr>
              <a:t> … Z)</a:t>
            </a:r>
            <a:r>
              <a:rPr lang="en-US" sz="2800" baseline="30000" dirty="0" smtClean="0">
                <a:solidFill>
                  <a:schemeClr val="accent2">
                    <a:lumMod val="75000"/>
                  </a:schemeClr>
                </a:solidFill>
              </a:rPr>
              <a:t>+</a:t>
            </a:r>
            <a:r>
              <a:rPr lang="en-US" sz="2800" dirty="0" smtClean="0">
                <a:solidFill>
                  <a:schemeClr val="accent2">
                    <a:lumMod val="75000"/>
                  </a:schemeClr>
                </a:solidFill>
              </a:rPr>
              <a:t> - </a:t>
            </a:r>
            <a:r>
              <a:rPr lang="en-US" sz="2800" dirty="0">
                <a:solidFill>
                  <a:schemeClr val="accent2">
                    <a:lumMod val="75000"/>
                  </a:schemeClr>
                </a:solidFill>
              </a:rPr>
              <a:t>(</a:t>
            </a:r>
            <a:r>
              <a:rPr lang="en-US" sz="2800" dirty="0" smtClean="0">
                <a:solidFill>
                  <a:schemeClr val="accent2">
                    <a:lumMod val="75000"/>
                  </a:schemeClr>
                </a:solidFill>
              </a:rPr>
              <a:t>0|1 … 9</a:t>
            </a:r>
            <a:r>
              <a:rPr lang="en-US" sz="2800" dirty="0">
                <a:solidFill>
                  <a:schemeClr val="accent2">
                    <a:lumMod val="75000"/>
                  </a:schemeClr>
                </a:solidFill>
              </a:rPr>
              <a:t>)</a:t>
            </a:r>
            <a:r>
              <a:rPr lang="en-US" sz="2800" baseline="30000" dirty="0">
                <a:solidFill>
                  <a:schemeClr val="accent2">
                    <a:lumMod val="75000"/>
                  </a:schemeClr>
                </a:solidFill>
              </a:rPr>
              <a:t>+</a:t>
            </a:r>
            <a:endParaRPr lang="en-US" sz="2800" dirty="0">
              <a:solidFill>
                <a:schemeClr val="accent2">
                  <a:lumMod val="75000"/>
                </a:schemeClr>
              </a:solidFill>
            </a:endParaRPr>
          </a:p>
        </p:txBody>
      </p:sp>
      <p:sp>
        <p:nvSpPr>
          <p:cNvPr id="6" name="TextBox 5"/>
          <p:cNvSpPr txBox="1"/>
          <p:nvPr/>
        </p:nvSpPr>
        <p:spPr>
          <a:xfrm>
            <a:off x="2551600" y="4248534"/>
            <a:ext cx="2276585" cy="523220"/>
          </a:xfrm>
          <a:prstGeom prst="rect">
            <a:avLst/>
          </a:prstGeom>
          <a:noFill/>
        </p:spPr>
        <p:txBody>
          <a:bodyPr wrap="none" rtlCol="0">
            <a:spAutoFit/>
          </a:bodyPr>
          <a:lstStyle/>
          <a:p>
            <a:r>
              <a:rPr lang="en-US" sz="2800" dirty="0" smtClean="0">
                <a:solidFill>
                  <a:srgbClr val="009999"/>
                </a:solidFill>
              </a:rPr>
              <a:t>t=</a:t>
            </a:r>
            <a:r>
              <a:rPr lang="en-US" sz="2800" dirty="0" smtClean="0">
                <a:solidFill>
                  <a:schemeClr val="accent2">
                    <a:lumMod val="75000"/>
                  </a:schemeClr>
                </a:solidFill>
              </a:rPr>
              <a:t>2000-Jan-01</a:t>
            </a:r>
            <a:endParaRPr lang="en-US" sz="2800" dirty="0">
              <a:solidFill>
                <a:schemeClr val="accent2">
                  <a:lumMod val="75000"/>
                </a:scheme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01052" y="4136231"/>
            <a:ext cx="684207" cy="747826"/>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80165" y="4954683"/>
            <a:ext cx="725980" cy="783699"/>
          </a:xfrm>
          <a:prstGeom prst="rect">
            <a:avLst/>
          </a:prstGeom>
        </p:spPr>
      </p:pic>
      <p:sp>
        <p:nvSpPr>
          <p:cNvPr id="9" name="TextBox 8"/>
          <p:cNvSpPr txBox="1"/>
          <p:nvPr/>
        </p:nvSpPr>
        <p:spPr>
          <a:xfrm>
            <a:off x="2551600" y="5084923"/>
            <a:ext cx="1911101" cy="523220"/>
          </a:xfrm>
          <a:prstGeom prst="rect">
            <a:avLst/>
          </a:prstGeom>
          <a:noFill/>
        </p:spPr>
        <p:txBody>
          <a:bodyPr wrap="none" rtlCol="0">
            <a:spAutoFit/>
          </a:bodyPr>
          <a:lstStyle/>
          <a:p>
            <a:r>
              <a:rPr lang="en-US" sz="2800" dirty="0" smtClean="0">
                <a:solidFill>
                  <a:srgbClr val="009999"/>
                </a:solidFill>
              </a:rPr>
              <a:t>t=</a:t>
            </a:r>
            <a:r>
              <a:rPr lang="en-US" sz="2800" dirty="0" smtClean="0">
                <a:solidFill>
                  <a:schemeClr val="accent2">
                    <a:lumMod val="75000"/>
                  </a:schemeClr>
                </a:solidFill>
              </a:rPr>
              <a:t>2000-Jan-</a:t>
            </a:r>
            <a:endParaRPr lang="en-US" sz="2800" dirty="0">
              <a:solidFill>
                <a:schemeClr val="accent2">
                  <a:lumMod val="75000"/>
                </a:schemeClr>
              </a:solidFill>
            </a:endParaRPr>
          </a:p>
        </p:txBody>
      </p:sp>
    </p:spTree>
    <p:extLst>
      <p:ext uri="{BB962C8B-B14F-4D97-AF65-F5344CB8AC3E}">
        <p14:creationId xmlns:p14="http://schemas.microsoft.com/office/powerpoint/2010/main" val="124252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6"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Regular expression </a:t>
            </a:r>
            <a:r>
              <a:rPr lang="lv-LV" dirty="0" smtClean="0"/>
              <a:t>membership</a:t>
            </a:r>
            <a:endParaRPr lang="en-US" dirty="0"/>
          </a:p>
        </p:txBody>
      </p:sp>
      <p:sp>
        <p:nvSpPr>
          <p:cNvPr id="3" name="Content Placeholder 2"/>
          <p:cNvSpPr>
            <a:spLocks noGrp="1"/>
          </p:cNvSpPr>
          <p:nvPr>
            <p:ph idx="1"/>
          </p:nvPr>
        </p:nvSpPr>
        <p:spPr/>
        <p:txBody>
          <a:bodyPr/>
          <a:lstStyle/>
          <a:p>
            <a:r>
              <a:rPr lang="en-US" dirty="0" smtClean="0"/>
              <a:t>Given pattern </a:t>
            </a:r>
            <a:r>
              <a:rPr lang="en-US" dirty="0" smtClean="0">
                <a:solidFill>
                  <a:srgbClr val="009999"/>
                </a:solidFill>
              </a:rPr>
              <a:t>p</a:t>
            </a:r>
            <a:r>
              <a:rPr lang="en-US" dirty="0" smtClean="0"/>
              <a:t> and text </a:t>
            </a:r>
            <a:r>
              <a:rPr lang="en-US" dirty="0" smtClean="0">
                <a:solidFill>
                  <a:srgbClr val="009999"/>
                </a:solidFill>
              </a:rPr>
              <a:t>t</a:t>
            </a:r>
          </a:p>
          <a:p>
            <a:r>
              <a:rPr lang="en-US" dirty="0" smtClean="0"/>
              <a:t>We can solve </a:t>
            </a:r>
            <a:r>
              <a:rPr lang="en-US" dirty="0" err="1" smtClean="0"/>
              <a:t>regexp</a:t>
            </a:r>
            <a:r>
              <a:rPr lang="en-US" dirty="0" smtClean="0"/>
              <a:t> membership in time </a:t>
            </a:r>
            <a:r>
              <a:rPr lang="en-US" dirty="0" smtClean="0">
                <a:solidFill>
                  <a:srgbClr val="009999"/>
                </a:solidFill>
              </a:rPr>
              <a:t>O(|p| </a:t>
            </a:r>
            <a:r>
              <a:rPr lang="en-US" dirty="0">
                <a:solidFill>
                  <a:srgbClr val="009999"/>
                </a:solidFill>
              </a:rPr>
              <a:t>·</a:t>
            </a:r>
            <a:r>
              <a:rPr lang="en-US" dirty="0" smtClean="0">
                <a:solidFill>
                  <a:srgbClr val="009999"/>
                </a:solidFill>
              </a:rPr>
              <a:t> |t|)</a:t>
            </a:r>
          </a:p>
          <a:p>
            <a:pPr lvl="1"/>
            <a:r>
              <a:rPr lang="en-US" dirty="0" smtClean="0"/>
              <a:t>Nondeterministic automata for </a:t>
            </a:r>
            <a:r>
              <a:rPr lang="en-US" dirty="0" smtClean="0">
                <a:solidFill>
                  <a:srgbClr val="009999"/>
                </a:solidFill>
              </a:rPr>
              <a:t>p</a:t>
            </a:r>
            <a:r>
              <a:rPr lang="en-US" dirty="0" smtClean="0"/>
              <a:t> of size </a:t>
            </a:r>
            <a:r>
              <a:rPr lang="en-US" dirty="0" smtClean="0">
                <a:solidFill>
                  <a:srgbClr val="009999"/>
                </a:solidFill>
              </a:rPr>
              <a:t>O(|p|)</a:t>
            </a:r>
          </a:p>
          <a:p>
            <a:pPr lvl="1"/>
            <a:r>
              <a:rPr lang="en-US" dirty="0" smtClean="0"/>
              <a:t>Read symbols of </a:t>
            </a:r>
            <a:r>
              <a:rPr lang="en-US" dirty="0" smtClean="0">
                <a:solidFill>
                  <a:srgbClr val="009999"/>
                </a:solidFill>
              </a:rPr>
              <a:t>t</a:t>
            </a:r>
            <a:r>
              <a:rPr lang="en-US" dirty="0" smtClean="0"/>
              <a:t> one by one</a:t>
            </a:r>
          </a:p>
          <a:p>
            <a:pPr lvl="1"/>
            <a:r>
              <a:rPr lang="en-US" dirty="0" smtClean="0"/>
              <a:t>Maintain set of reachable states of the automata</a:t>
            </a:r>
          </a:p>
          <a:p>
            <a:r>
              <a:rPr lang="en-US" dirty="0" smtClean="0"/>
              <a:t>Runtime can be improved to </a:t>
            </a:r>
            <a:r>
              <a:rPr lang="en-US" dirty="0">
                <a:solidFill>
                  <a:srgbClr val="009999"/>
                </a:solidFill>
              </a:rPr>
              <a:t>O(|p| · |t</a:t>
            </a:r>
            <a:r>
              <a:rPr lang="en-US" dirty="0" smtClean="0">
                <a:solidFill>
                  <a:srgbClr val="009999"/>
                </a:solidFill>
              </a:rPr>
              <a:t>| · log </a:t>
            </a:r>
            <a:r>
              <a:rPr lang="en-US" dirty="0" err="1" smtClean="0">
                <a:solidFill>
                  <a:srgbClr val="009999"/>
                </a:solidFill>
              </a:rPr>
              <a:t>log</a:t>
            </a:r>
            <a:r>
              <a:rPr lang="en-US" dirty="0" smtClean="0">
                <a:solidFill>
                  <a:srgbClr val="009999"/>
                </a:solidFill>
              </a:rPr>
              <a:t> |t| / log</a:t>
            </a:r>
            <a:r>
              <a:rPr lang="en-US" baseline="30000" dirty="0">
                <a:solidFill>
                  <a:srgbClr val="009999"/>
                </a:solidFill>
              </a:rPr>
              <a:t>3/2</a:t>
            </a:r>
            <a:r>
              <a:rPr lang="en-US" dirty="0" smtClean="0">
                <a:solidFill>
                  <a:srgbClr val="009999"/>
                </a:solidFill>
              </a:rPr>
              <a:t>|t|) </a:t>
            </a:r>
            <a:br>
              <a:rPr lang="en-US" dirty="0" smtClean="0">
                <a:solidFill>
                  <a:srgbClr val="009999"/>
                </a:solidFill>
              </a:rPr>
            </a:br>
            <a:r>
              <a:rPr lang="en-US" dirty="0" smtClean="0">
                <a:solidFill>
                  <a:srgbClr val="009999"/>
                </a:solidFill>
              </a:rPr>
              <a:t>						</a:t>
            </a:r>
            <a:r>
              <a:rPr lang="en-US" dirty="0" smtClean="0">
                <a:solidFill>
                  <a:srgbClr val="C00000"/>
                </a:solidFill>
              </a:rPr>
              <a:t>[Myers’92, Bille-Thorup’09]</a:t>
            </a:r>
            <a:endParaRPr lang="en-US" dirty="0">
              <a:solidFill>
                <a:srgbClr val="C00000"/>
              </a:solidFill>
            </a:endParaRPr>
          </a:p>
          <a:p>
            <a:endParaRPr lang="en-US" dirty="0" smtClean="0"/>
          </a:p>
        </p:txBody>
      </p:sp>
      <p:sp>
        <p:nvSpPr>
          <p:cNvPr id="4" name="Slide Number Placeholder 3"/>
          <p:cNvSpPr>
            <a:spLocks noGrp="1"/>
          </p:cNvSpPr>
          <p:nvPr>
            <p:ph type="sldNum" sz="quarter" idx="12"/>
          </p:nvPr>
        </p:nvSpPr>
        <p:spPr/>
        <p:txBody>
          <a:bodyPr/>
          <a:lstStyle/>
          <a:p>
            <a:fld id="{FF94E411-20BF-4F7C-8D43-D8CECD5A1521}" type="slidenum">
              <a:rPr lang="en-US" smtClean="0"/>
              <a:t>4</a:t>
            </a:fld>
            <a:endParaRPr lang="en-US"/>
          </a:p>
        </p:txBody>
      </p:sp>
    </p:spTree>
    <p:extLst>
      <p:ext uri="{BB962C8B-B14F-4D97-AF65-F5344CB8AC3E}">
        <p14:creationId xmlns:p14="http://schemas.microsoft.com/office/powerpoint/2010/main" val="281214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Regular expression pattern matching</a:t>
            </a:r>
            <a:endParaRPr lang="en-US" dirty="0"/>
          </a:p>
        </p:txBody>
      </p:sp>
      <p:sp>
        <p:nvSpPr>
          <p:cNvPr id="3" name="Content Placeholder 2"/>
          <p:cNvSpPr>
            <a:spLocks noGrp="1"/>
          </p:cNvSpPr>
          <p:nvPr>
            <p:ph idx="1"/>
          </p:nvPr>
        </p:nvSpPr>
        <p:spPr/>
        <p:txBody>
          <a:bodyPr>
            <a:noAutofit/>
          </a:bodyPr>
          <a:lstStyle/>
          <a:p>
            <a:r>
              <a:rPr lang="en-US" dirty="0" smtClean="0"/>
              <a:t>Pattern 	</a:t>
            </a:r>
            <a:r>
              <a:rPr lang="en-US" dirty="0" smtClean="0">
                <a:solidFill>
                  <a:srgbClr val="009999"/>
                </a:solidFill>
              </a:rPr>
              <a:t>p</a:t>
            </a:r>
            <a:endParaRPr lang="en-US" dirty="0" smtClean="0"/>
          </a:p>
          <a:p>
            <a:r>
              <a:rPr lang="en-US" dirty="0" smtClean="0"/>
              <a:t>Text		</a:t>
            </a:r>
            <a:r>
              <a:rPr lang="en-US" dirty="0" smtClean="0">
                <a:solidFill>
                  <a:srgbClr val="009999"/>
                </a:solidFill>
              </a:rPr>
              <a:t>t</a:t>
            </a:r>
            <a:endParaRPr lang="en-US" dirty="0" smtClean="0"/>
          </a:p>
          <a:p>
            <a:r>
              <a:rPr lang="en-US" dirty="0" smtClean="0"/>
              <a:t>Is there a </a:t>
            </a:r>
            <a:r>
              <a:rPr lang="en-US" dirty="0" smtClean="0">
                <a:solidFill>
                  <a:schemeClr val="accent5">
                    <a:lumMod val="75000"/>
                  </a:schemeClr>
                </a:solidFill>
              </a:rPr>
              <a:t>substring</a:t>
            </a:r>
            <a:r>
              <a:rPr lang="en-US" dirty="0" smtClean="0"/>
              <a:t> of </a:t>
            </a:r>
            <a:r>
              <a:rPr lang="en-US" dirty="0" smtClean="0">
                <a:solidFill>
                  <a:srgbClr val="009999"/>
                </a:solidFill>
              </a:rPr>
              <a:t>t</a:t>
            </a:r>
            <a:r>
              <a:rPr lang="en-US" dirty="0" smtClean="0"/>
              <a:t> that can be derived from </a:t>
            </a:r>
            <a:r>
              <a:rPr lang="en-US" dirty="0" smtClean="0">
                <a:solidFill>
                  <a:srgbClr val="009999"/>
                </a:solidFill>
              </a:rPr>
              <a:t>p</a:t>
            </a:r>
            <a:r>
              <a:rPr lang="en-US" dirty="0" smtClean="0"/>
              <a:t>?</a:t>
            </a:r>
          </a:p>
          <a:p>
            <a:endParaRPr lang="en-US" dirty="0"/>
          </a:p>
          <a:p>
            <a:endParaRPr lang="en-US" dirty="0" smtClean="0"/>
          </a:p>
          <a:p>
            <a:endParaRPr lang="en-US" dirty="0"/>
          </a:p>
          <a:p>
            <a:endParaRPr lang="en-US" dirty="0" smtClean="0"/>
          </a:p>
          <a:p>
            <a:endParaRPr lang="en-US" dirty="0" smtClean="0"/>
          </a:p>
          <a:p>
            <a:r>
              <a:rPr lang="en-US" dirty="0" smtClean="0"/>
              <a:t>Can be solved in time </a:t>
            </a:r>
            <a:r>
              <a:rPr lang="en-US" dirty="0">
                <a:solidFill>
                  <a:srgbClr val="009999"/>
                </a:solidFill>
              </a:rPr>
              <a:t>O(|p| · |t| · log </a:t>
            </a:r>
            <a:r>
              <a:rPr lang="en-US" dirty="0" err="1">
                <a:solidFill>
                  <a:srgbClr val="009999"/>
                </a:solidFill>
              </a:rPr>
              <a:t>log</a:t>
            </a:r>
            <a:r>
              <a:rPr lang="en-US" dirty="0">
                <a:solidFill>
                  <a:srgbClr val="009999"/>
                </a:solidFill>
              </a:rPr>
              <a:t> |t| / log</a:t>
            </a:r>
            <a:r>
              <a:rPr lang="en-US" baseline="30000" dirty="0">
                <a:solidFill>
                  <a:srgbClr val="009999"/>
                </a:solidFill>
              </a:rPr>
              <a:t>3/2</a:t>
            </a:r>
            <a:r>
              <a:rPr lang="en-US" dirty="0">
                <a:solidFill>
                  <a:srgbClr val="009999"/>
                </a:solidFill>
              </a:rPr>
              <a:t>|t</a:t>
            </a:r>
            <a:r>
              <a:rPr lang="en-US" dirty="0" smtClean="0">
                <a:solidFill>
                  <a:srgbClr val="009999"/>
                </a:solidFill>
              </a:rPr>
              <a:t>|)</a:t>
            </a:r>
            <a:r>
              <a:rPr lang="en-US" dirty="0">
                <a:solidFill>
                  <a:srgbClr val="009999"/>
                </a:solidFill>
              </a:rPr>
              <a:t> </a:t>
            </a:r>
            <a:br>
              <a:rPr lang="en-US" dirty="0">
                <a:solidFill>
                  <a:srgbClr val="009999"/>
                </a:solidFill>
              </a:rPr>
            </a:br>
            <a:r>
              <a:rPr lang="en-US" dirty="0">
                <a:solidFill>
                  <a:srgbClr val="009999"/>
                </a:solidFill>
              </a:rPr>
              <a:t>						</a:t>
            </a:r>
            <a:r>
              <a:rPr lang="en-US" dirty="0">
                <a:solidFill>
                  <a:srgbClr val="C00000"/>
                </a:solidFill>
              </a:rPr>
              <a:t>[Myers’92, Bille-Thorup’09]</a:t>
            </a:r>
          </a:p>
          <a:p>
            <a:pPr marL="0" indent="0">
              <a:buNone/>
            </a:pPr>
            <a:endParaRPr lang="en-US" dirty="0" smtClean="0"/>
          </a:p>
        </p:txBody>
      </p:sp>
      <p:sp>
        <p:nvSpPr>
          <p:cNvPr id="4" name="Slide Number Placeholder 3"/>
          <p:cNvSpPr>
            <a:spLocks noGrp="1"/>
          </p:cNvSpPr>
          <p:nvPr>
            <p:ph type="sldNum" sz="quarter" idx="12"/>
          </p:nvPr>
        </p:nvSpPr>
        <p:spPr/>
        <p:txBody>
          <a:bodyPr/>
          <a:lstStyle/>
          <a:p>
            <a:fld id="{FF94E411-20BF-4F7C-8D43-D8CECD5A1521}" type="slidenum">
              <a:rPr lang="en-US" smtClean="0"/>
              <a:t>5</a:t>
            </a:fld>
            <a:endParaRPr lang="en-US"/>
          </a:p>
        </p:txBody>
      </p:sp>
      <p:sp>
        <p:nvSpPr>
          <p:cNvPr id="5" name="TextBox 4"/>
          <p:cNvSpPr txBox="1"/>
          <p:nvPr/>
        </p:nvSpPr>
        <p:spPr>
          <a:xfrm>
            <a:off x="2551600" y="3478074"/>
            <a:ext cx="6838732" cy="523220"/>
          </a:xfrm>
          <a:prstGeom prst="rect">
            <a:avLst/>
          </a:prstGeom>
          <a:noFill/>
        </p:spPr>
        <p:txBody>
          <a:bodyPr wrap="none" rtlCol="0">
            <a:spAutoFit/>
          </a:bodyPr>
          <a:lstStyle/>
          <a:p>
            <a:r>
              <a:rPr lang="en-US" sz="2800" dirty="0" smtClean="0">
                <a:solidFill>
                  <a:srgbClr val="009999"/>
                </a:solidFill>
              </a:rPr>
              <a:t>p=</a:t>
            </a:r>
            <a:r>
              <a:rPr lang="en-US" sz="2800" dirty="0" smtClean="0">
                <a:solidFill>
                  <a:schemeClr val="accent2">
                    <a:lumMod val="75000"/>
                  </a:schemeClr>
                </a:solidFill>
              </a:rPr>
              <a:t>(0|1 … 9)</a:t>
            </a:r>
            <a:r>
              <a:rPr lang="en-US" sz="2800" baseline="30000" dirty="0" smtClean="0">
                <a:solidFill>
                  <a:schemeClr val="accent2">
                    <a:lumMod val="75000"/>
                  </a:schemeClr>
                </a:solidFill>
              </a:rPr>
              <a:t>+</a:t>
            </a:r>
            <a:r>
              <a:rPr lang="en-US" sz="2800" dirty="0" smtClean="0">
                <a:solidFill>
                  <a:schemeClr val="accent2">
                    <a:lumMod val="75000"/>
                  </a:schemeClr>
                </a:solidFill>
              </a:rPr>
              <a:t> - (</a:t>
            </a:r>
            <a:r>
              <a:rPr lang="en-US" sz="2800" dirty="0" err="1" smtClean="0">
                <a:solidFill>
                  <a:schemeClr val="accent2">
                    <a:lumMod val="75000"/>
                  </a:schemeClr>
                </a:solidFill>
              </a:rPr>
              <a:t>a|b</a:t>
            </a:r>
            <a:r>
              <a:rPr lang="en-US" sz="2800" dirty="0" smtClean="0">
                <a:solidFill>
                  <a:schemeClr val="accent2">
                    <a:lumMod val="75000"/>
                  </a:schemeClr>
                </a:solidFill>
              </a:rPr>
              <a:t> … </a:t>
            </a:r>
            <a:r>
              <a:rPr lang="en-US" sz="2800" dirty="0" err="1" smtClean="0">
                <a:solidFill>
                  <a:schemeClr val="accent2">
                    <a:lumMod val="75000"/>
                  </a:schemeClr>
                </a:solidFill>
              </a:rPr>
              <a:t>z|A|B</a:t>
            </a:r>
            <a:r>
              <a:rPr lang="en-US" sz="2800" dirty="0" smtClean="0">
                <a:solidFill>
                  <a:schemeClr val="accent2">
                    <a:lumMod val="75000"/>
                  </a:schemeClr>
                </a:solidFill>
              </a:rPr>
              <a:t> … Z)</a:t>
            </a:r>
            <a:r>
              <a:rPr lang="en-US" sz="2800" baseline="30000" dirty="0" smtClean="0">
                <a:solidFill>
                  <a:schemeClr val="accent2">
                    <a:lumMod val="75000"/>
                  </a:schemeClr>
                </a:solidFill>
              </a:rPr>
              <a:t>+</a:t>
            </a:r>
            <a:r>
              <a:rPr lang="en-US" sz="2800" dirty="0" smtClean="0">
                <a:solidFill>
                  <a:schemeClr val="accent2">
                    <a:lumMod val="75000"/>
                  </a:schemeClr>
                </a:solidFill>
              </a:rPr>
              <a:t> - </a:t>
            </a:r>
            <a:r>
              <a:rPr lang="en-US" sz="2800" dirty="0">
                <a:solidFill>
                  <a:schemeClr val="accent2">
                    <a:lumMod val="75000"/>
                  </a:schemeClr>
                </a:solidFill>
              </a:rPr>
              <a:t>(</a:t>
            </a:r>
            <a:r>
              <a:rPr lang="en-US" sz="2800" dirty="0" smtClean="0">
                <a:solidFill>
                  <a:schemeClr val="accent2">
                    <a:lumMod val="75000"/>
                  </a:schemeClr>
                </a:solidFill>
              </a:rPr>
              <a:t>0|1 … 9</a:t>
            </a:r>
            <a:r>
              <a:rPr lang="en-US" sz="2800" dirty="0">
                <a:solidFill>
                  <a:schemeClr val="accent2">
                    <a:lumMod val="75000"/>
                  </a:schemeClr>
                </a:solidFill>
              </a:rPr>
              <a:t>)</a:t>
            </a:r>
            <a:r>
              <a:rPr lang="en-US" sz="2800" baseline="30000" dirty="0">
                <a:solidFill>
                  <a:schemeClr val="accent2">
                    <a:lumMod val="75000"/>
                  </a:schemeClr>
                </a:solidFill>
              </a:rPr>
              <a:t>+</a:t>
            </a:r>
            <a:endParaRPr lang="en-US" sz="2800" dirty="0">
              <a:solidFill>
                <a:schemeClr val="accent2">
                  <a:lumMod val="75000"/>
                </a:schemeClr>
              </a:solidFill>
            </a:endParaRPr>
          </a:p>
        </p:txBody>
      </p:sp>
      <p:sp>
        <p:nvSpPr>
          <p:cNvPr id="6" name="TextBox 5"/>
          <p:cNvSpPr txBox="1"/>
          <p:nvPr/>
        </p:nvSpPr>
        <p:spPr>
          <a:xfrm>
            <a:off x="2551600" y="4136231"/>
            <a:ext cx="4956357" cy="523220"/>
          </a:xfrm>
          <a:prstGeom prst="rect">
            <a:avLst/>
          </a:prstGeom>
          <a:noFill/>
        </p:spPr>
        <p:txBody>
          <a:bodyPr wrap="none" rtlCol="0">
            <a:spAutoFit/>
          </a:bodyPr>
          <a:lstStyle/>
          <a:p>
            <a:r>
              <a:rPr lang="en-US" sz="2800" dirty="0" smtClean="0">
                <a:solidFill>
                  <a:srgbClr val="009999"/>
                </a:solidFill>
              </a:rPr>
              <a:t>t=</a:t>
            </a:r>
            <a:r>
              <a:rPr lang="en-US" sz="2800" dirty="0" smtClean="0">
                <a:solidFill>
                  <a:schemeClr val="accent2">
                    <a:lumMod val="75000"/>
                  </a:schemeClr>
                </a:solidFill>
              </a:rPr>
              <a:t>aaaaaa2000-Jan-01a2001-Feb-</a:t>
            </a:r>
            <a:endParaRPr lang="en-US" sz="2800" dirty="0">
              <a:solidFill>
                <a:schemeClr val="accent2">
                  <a:lumMod val="75000"/>
                </a:schemeClr>
              </a:solidFill>
            </a:endParaRPr>
          </a:p>
        </p:txBody>
      </p:sp>
      <p:sp>
        <p:nvSpPr>
          <p:cNvPr id="7" name="TextBox 6"/>
          <p:cNvSpPr txBox="1"/>
          <p:nvPr/>
        </p:nvSpPr>
        <p:spPr>
          <a:xfrm>
            <a:off x="2551599" y="4136231"/>
            <a:ext cx="4956357" cy="523220"/>
          </a:xfrm>
          <a:prstGeom prst="rect">
            <a:avLst/>
          </a:prstGeom>
          <a:noFill/>
        </p:spPr>
        <p:txBody>
          <a:bodyPr wrap="none" rtlCol="0">
            <a:spAutoFit/>
          </a:bodyPr>
          <a:lstStyle/>
          <a:p>
            <a:r>
              <a:rPr lang="en-US" sz="2800" dirty="0" smtClean="0">
                <a:solidFill>
                  <a:srgbClr val="009999"/>
                </a:solidFill>
              </a:rPr>
              <a:t>t=</a:t>
            </a:r>
            <a:r>
              <a:rPr lang="en-US" sz="2800" dirty="0" smtClean="0">
                <a:solidFill>
                  <a:schemeClr val="accent2">
                    <a:lumMod val="75000"/>
                  </a:schemeClr>
                </a:solidFill>
              </a:rPr>
              <a:t>aaaaaa</a:t>
            </a:r>
            <a:r>
              <a:rPr lang="en-US" sz="2800" dirty="0" smtClean="0">
                <a:solidFill>
                  <a:srgbClr val="00FF00"/>
                </a:solidFill>
              </a:rPr>
              <a:t>2000-Jan-01</a:t>
            </a:r>
            <a:r>
              <a:rPr lang="en-US" sz="2800" dirty="0" smtClean="0">
                <a:solidFill>
                  <a:schemeClr val="accent2">
                    <a:lumMod val="75000"/>
                  </a:schemeClr>
                </a:solidFill>
              </a:rPr>
              <a:t>a2001-Feb-</a:t>
            </a:r>
            <a:endParaRPr lang="en-US" sz="2800" dirty="0">
              <a:solidFill>
                <a:schemeClr val="accent2">
                  <a:lumMod val="75000"/>
                </a:schemeClr>
              </a:solidFill>
            </a:endParaRPr>
          </a:p>
        </p:txBody>
      </p:sp>
      <p:sp>
        <p:nvSpPr>
          <p:cNvPr id="8" name="TextBox 7"/>
          <p:cNvSpPr txBox="1"/>
          <p:nvPr/>
        </p:nvSpPr>
        <p:spPr>
          <a:xfrm>
            <a:off x="2551598" y="4138265"/>
            <a:ext cx="4956357" cy="523220"/>
          </a:xfrm>
          <a:prstGeom prst="rect">
            <a:avLst/>
          </a:prstGeom>
          <a:noFill/>
        </p:spPr>
        <p:txBody>
          <a:bodyPr wrap="none" rtlCol="0">
            <a:spAutoFit/>
          </a:bodyPr>
          <a:lstStyle/>
          <a:p>
            <a:r>
              <a:rPr lang="en-US" sz="2800" dirty="0" smtClean="0">
                <a:solidFill>
                  <a:srgbClr val="009999"/>
                </a:solidFill>
              </a:rPr>
              <a:t>t=</a:t>
            </a:r>
            <a:r>
              <a:rPr lang="en-US" sz="2800" dirty="0" smtClean="0">
                <a:solidFill>
                  <a:schemeClr val="accent2">
                    <a:lumMod val="75000"/>
                  </a:schemeClr>
                </a:solidFill>
              </a:rPr>
              <a:t>aaaaaa</a:t>
            </a:r>
            <a:r>
              <a:rPr lang="en-US" sz="2800" dirty="0" smtClean="0">
                <a:solidFill>
                  <a:srgbClr val="00FF00"/>
                </a:solidFill>
              </a:rPr>
              <a:t>2000-Jan-01</a:t>
            </a:r>
            <a:r>
              <a:rPr lang="en-US" sz="2800" dirty="0" smtClean="0">
                <a:solidFill>
                  <a:schemeClr val="accent2">
                    <a:lumMod val="75000"/>
                  </a:schemeClr>
                </a:solidFill>
              </a:rPr>
              <a:t>a</a:t>
            </a:r>
            <a:r>
              <a:rPr lang="en-US" sz="2800" dirty="0" smtClean="0">
                <a:solidFill>
                  <a:srgbClr val="FF0000"/>
                </a:solidFill>
              </a:rPr>
              <a:t>2001-Feb-</a:t>
            </a:r>
            <a:endParaRPr lang="en-US" sz="2800" dirty="0">
              <a:solidFill>
                <a:srgbClr val="FF0000"/>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02307" y="4598706"/>
            <a:ext cx="684207" cy="747826"/>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83455" y="4659451"/>
            <a:ext cx="725980" cy="783699"/>
          </a:xfrm>
          <a:prstGeom prst="rect">
            <a:avLst/>
          </a:prstGeom>
        </p:spPr>
      </p:pic>
    </p:spTree>
    <p:extLst>
      <p:ext uri="{BB962C8B-B14F-4D97-AF65-F5344CB8AC3E}">
        <p14:creationId xmlns:p14="http://schemas.microsoft.com/office/powerpoint/2010/main" val="190868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Regular expressions: applications</a:t>
            </a:r>
            <a:endParaRPr lang="en-US" dirty="0"/>
          </a:p>
        </p:txBody>
      </p:sp>
      <p:sp>
        <p:nvSpPr>
          <p:cNvPr id="3" name="Content Placeholder 2"/>
          <p:cNvSpPr>
            <a:spLocks noGrp="1"/>
          </p:cNvSpPr>
          <p:nvPr>
            <p:ph idx="1"/>
          </p:nvPr>
        </p:nvSpPr>
        <p:spPr/>
        <p:txBody>
          <a:bodyPr/>
          <a:lstStyle/>
          <a:p>
            <a:r>
              <a:rPr lang="en-US" dirty="0" smtClean="0"/>
              <a:t>Computational primitive </a:t>
            </a:r>
            <a:r>
              <a:rPr lang="en-US" dirty="0"/>
              <a:t>in </a:t>
            </a:r>
            <a:r>
              <a:rPr lang="en-US" dirty="0">
                <a:solidFill>
                  <a:schemeClr val="accent5">
                    <a:lumMod val="75000"/>
                  </a:schemeClr>
                </a:solidFill>
              </a:rPr>
              <a:t>Perl</a:t>
            </a:r>
            <a:r>
              <a:rPr lang="en-US" dirty="0"/>
              <a:t>, </a:t>
            </a:r>
            <a:r>
              <a:rPr lang="en-US" dirty="0">
                <a:solidFill>
                  <a:schemeClr val="accent5">
                    <a:lumMod val="75000"/>
                  </a:schemeClr>
                </a:solidFill>
              </a:rPr>
              <a:t>Python</a:t>
            </a:r>
            <a:r>
              <a:rPr lang="en-US" dirty="0"/>
              <a:t>, </a:t>
            </a:r>
            <a:r>
              <a:rPr lang="en-US" dirty="0">
                <a:solidFill>
                  <a:schemeClr val="accent5">
                    <a:lumMod val="75000"/>
                  </a:schemeClr>
                </a:solidFill>
              </a:rPr>
              <a:t>JavaScript</a:t>
            </a:r>
            <a:r>
              <a:rPr lang="en-US" dirty="0"/>
              <a:t>, </a:t>
            </a:r>
            <a:r>
              <a:rPr lang="en-US" dirty="0">
                <a:solidFill>
                  <a:schemeClr val="accent5">
                    <a:lumMod val="75000"/>
                  </a:schemeClr>
                </a:solidFill>
              </a:rPr>
              <a:t>Ruby</a:t>
            </a:r>
            <a:r>
              <a:rPr lang="en-US" dirty="0"/>
              <a:t>, </a:t>
            </a:r>
            <a:r>
              <a:rPr lang="en-US" dirty="0" smtClean="0">
                <a:solidFill>
                  <a:schemeClr val="accent5">
                    <a:lumMod val="75000"/>
                  </a:schemeClr>
                </a:solidFill>
              </a:rPr>
              <a:t>AWK</a:t>
            </a:r>
            <a:r>
              <a:rPr lang="en-US" dirty="0" smtClean="0"/>
              <a:t>, </a:t>
            </a:r>
            <a:r>
              <a:rPr lang="en-US" dirty="0" err="1" smtClean="0">
                <a:solidFill>
                  <a:schemeClr val="accent5">
                    <a:lumMod val="75000"/>
                  </a:schemeClr>
                </a:solidFill>
              </a:rPr>
              <a:t>Tcl</a:t>
            </a:r>
            <a:r>
              <a:rPr lang="en-US" dirty="0" smtClean="0">
                <a:solidFill>
                  <a:srgbClr val="FF0000"/>
                </a:solidFill>
              </a:rPr>
              <a:t> </a:t>
            </a:r>
            <a:r>
              <a:rPr lang="en-US" dirty="0"/>
              <a:t>and </a:t>
            </a:r>
            <a:r>
              <a:rPr lang="en-US" dirty="0">
                <a:solidFill>
                  <a:schemeClr val="accent5">
                    <a:lumMod val="75000"/>
                  </a:schemeClr>
                </a:solidFill>
              </a:rPr>
              <a:t>Google </a:t>
            </a:r>
            <a:r>
              <a:rPr lang="en-US" dirty="0" smtClean="0">
                <a:solidFill>
                  <a:schemeClr val="accent5">
                    <a:lumMod val="75000"/>
                  </a:schemeClr>
                </a:solidFill>
              </a:rPr>
              <a:t>RE2</a:t>
            </a:r>
          </a:p>
          <a:p>
            <a:r>
              <a:rPr lang="en-US" dirty="0" smtClean="0"/>
              <a:t>Computer networks</a:t>
            </a:r>
          </a:p>
          <a:p>
            <a:r>
              <a:rPr lang="en-US" dirty="0" smtClean="0"/>
              <a:t>Databases </a:t>
            </a:r>
            <a:r>
              <a:rPr lang="en-US" dirty="0"/>
              <a:t>and data </a:t>
            </a:r>
            <a:r>
              <a:rPr lang="en-US" dirty="0" smtClean="0"/>
              <a:t>mining</a:t>
            </a:r>
          </a:p>
          <a:p>
            <a:r>
              <a:rPr lang="en-US" dirty="0" smtClean="0"/>
              <a:t>Human-computer interaction</a:t>
            </a:r>
          </a:p>
          <a:p>
            <a:r>
              <a:rPr lang="en-US" dirty="0" smtClean="0"/>
              <a:t>…</a:t>
            </a:r>
            <a:endParaRPr lang="en-US" dirty="0"/>
          </a:p>
        </p:txBody>
      </p:sp>
      <p:sp>
        <p:nvSpPr>
          <p:cNvPr id="4" name="Slide Number Placeholder 3"/>
          <p:cNvSpPr>
            <a:spLocks noGrp="1"/>
          </p:cNvSpPr>
          <p:nvPr>
            <p:ph type="sldNum" sz="quarter" idx="12"/>
          </p:nvPr>
        </p:nvSpPr>
        <p:spPr/>
        <p:txBody>
          <a:bodyPr/>
          <a:lstStyle/>
          <a:p>
            <a:fld id="{FF94E411-20BF-4F7C-8D43-D8CECD5A1521}" type="slidenum">
              <a:rPr lang="en-US" smtClean="0"/>
              <a:t>6</a:t>
            </a:fld>
            <a:endParaRPr lang="en-US"/>
          </a:p>
        </p:txBody>
      </p:sp>
    </p:spTree>
    <p:extLst>
      <p:ext uri="{BB962C8B-B14F-4D97-AF65-F5344CB8AC3E}">
        <p14:creationId xmlns:p14="http://schemas.microsoft.com/office/powerpoint/2010/main" val="2257630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Homogeneous regexps</a:t>
            </a:r>
            <a:endParaRPr lang="en-US" dirty="0"/>
          </a:p>
        </p:txBody>
      </p:sp>
      <p:sp>
        <p:nvSpPr>
          <p:cNvPr id="3" name="Content Placeholder 2"/>
          <p:cNvSpPr>
            <a:spLocks noGrp="1"/>
          </p:cNvSpPr>
          <p:nvPr>
            <p:ph idx="1"/>
          </p:nvPr>
        </p:nvSpPr>
        <p:spPr>
          <a:xfrm>
            <a:off x="838200" y="1825625"/>
            <a:ext cx="7074360" cy="4351338"/>
          </a:xfrm>
        </p:spPr>
        <p:txBody>
          <a:bodyPr/>
          <a:lstStyle/>
          <a:p>
            <a:r>
              <a:rPr lang="lv-LV" dirty="0" smtClean="0"/>
              <a:t>Regexp as formula</a:t>
            </a:r>
          </a:p>
          <a:p>
            <a:r>
              <a:rPr lang="lv-LV" dirty="0" smtClean="0">
                <a:solidFill>
                  <a:schemeClr val="accent2">
                    <a:lumMod val="75000"/>
                  </a:schemeClr>
                </a:solidFill>
              </a:rPr>
              <a:t>(x|y|z)</a:t>
            </a:r>
            <a:r>
              <a:rPr lang="lv-LV" baseline="30000" dirty="0" smtClean="0">
                <a:solidFill>
                  <a:schemeClr val="accent2">
                    <a:lumMod val="75000"/>
                  </a:schemeClr>
                </a:solidFill>
              </a:rPr>
              <a:t>+</a:t>
            </a:r>
            <a:r>
              <a:rPr lang="lv-LV" dirty="0" smtClean="0">
                <a:solidFill>
                  <a:schemeClr val="accent2">
                    <a:lumMod val="75000"/>
                  </a:schemeClr>
                </a:solidFill>
              </a:rPr>
              <a:t> x</a:t>
            </a:r>
            <a:r>
              <a:rPr lang="lv-LV" baseline="30000" dirty="0" smtClean="0">
                <a:solidFill>
                  <a:schemeClr val="accent2">
                    <a:lumMod val="75000"/>
                  </a:schemeClr>
                </a:solidFill>
              </a:rPr>
              <a:t>*</a:t>
            </a:r>
            <a:r>
              <a:rPr lang="lv-LV" dirty="0" smtClean="0">
                <a:solidFill>
                  <a:schemeClr val="accent2">
                    <a:lumMod val="75000"/>
                  </a:schemeClr>
                </a:solidFill>
              </a:rPr>
              <a:t> z</a:t>
            </a:r>
          </a:p>
          <a:p>
            <a:r>
              <a:rPr lang="en-US" dirty="0" smtClean="0">
                <a:solidFill>
                  <a:schemeClr val="accent5">
                    <a:lumMod val="75000"/>
                  </a:schemeClr>
                </a:solidFill>
              </a:rPr>
              <a:t>Homogeneous</a:t>
            </a:r>
            <a:r>
              <a:rPr lang="lv-LV" dirty="0" smtClean="0"/>
              <a:t> regexp: operators at the same</a:t>
            </a:r>
            <a:br>
              <a:rPr lang="lv-LV" dirty="0" smtClean="0"/>
            </a:br>
            <a:r>
              <a:rPr lang="lv-LV" dirty="0" smtClean="0"/>
              <a:t>level are equal</a:t>
            </a:r>
          </a:p>
          <a:p>
            <a:r>
              <a:rPr lang="lv-LV" dirty="0">
                <a:solidFill>
                  <a:schemeClr val="accent2">
                    <a:lumMod val="75000"/>
                  </a:schemeClr>
                </a:solidFill>
              </a:rPr>
              <a:t>(x|y|z)</a:t>
            </a:r>
            <a:r>
              <a:rPr lang="lv-LV" baseline="30000" dirty="0">
                <a:solidFill>
                  <a:schemeClr val="accent2">
                    <a:lumMod val="75000"/>
                  </a:schemeClr>
                </a:solidFill>
              </a:rPr>
              <a:t>+</a:t>
            </a:r>
            <a:r>
              <a:rPr lang="lv-LV" dirty="0">
                <a:solidFill>
                  <a:schemeClr val="accent2">
                    <a:lumMod val="75000"/>
                  </a:schemeClr>
                </a:solidFill>
              </a:rPr>
              <a:t> </a:t>
            </a:r>
            <a:r>
              <a:rPr lang="lv-LV" dirty="0" smtClean="0">
                <a:solidFill>
                  <a:schemeClr val="accent2">
                    <a:lumMod val="75000"/>
                  </a:schemeClr>
                </a:solidFill>
              </a:rPr>
              <a:t>x</a:t>
            </a:r>
            <a:r>
              <a:rPr lang="lv-LV" baseline="30000" dirty="0" smtClean="0">
                <a:solidFill>
                  <a:schemeClr val="accent2">
                    <a:lumMod val="75000"/>
                  </a:schemeClr>
                </a:solidFill>
              </a:rPr>
              <a:t>+</a:t>
            </a:r>
            <a:r>
              <a:rPr lang="lv-LV" dirty="0" smtClean="0">
                <a:solidFill>
                  <a:schemeClr val="accent2">
                    <a:lumMod val="75000"/>
                  </a:schemeClr>
                </a:solidFill>
              </a:rPr>
              <a:t> z</a:t>
            </a:r>
          </a:p>
          <a:p>
            <a:r>
              <a:rPr lang="lv-LV" dirty="0" smtClean="0"/>
              <a:t>Type: </a:t>
            </a:r>
            <a:r>
              <a:rPr lang="lv-LV" dirty="0" smtClean="0">
                <a:solidFill>
                  <a:srgbClr val="009999"/>
                </a:solidFill>
              </a:rPr>
              <a:t>◦</a:t>
            </a:r>
            <a:r>
              <a:rPr lang="en-US" dirty="0" smtClean="0">
                <a:solidFill>
                  <a:srgbClr val="009999"/>
                </a:solidFill>
              </a:rPr>
              <a:t> </a:t>
            </a:r>
            <a:r>
              <a:rPr lang="lv-LV" dirty="0" smtClean="0">
                <a:solidFill>
                  <a:srgbClr val="009999"/>
                </a:solidFill>
              </a:rPr>
              <a:t>+|</a:t>
            </a:r>
            <a:endParaRPr lang="lv-LV" dirty="0">
              <a:solidFill>
                <a:srgbClr val="009999"/>
              </a:solidFill>
            </a:endParaRPr>
          </a:p>
          <a:p>
            <a:endParaRPr lang="en-US" dirty="0"/>
          </a:p>
        </p:txBody>
      </p:sp>
      <p:sp>
        <p:nvSpPr>
          <p:cNvPr id="4" name="Slide Number Placeholder 3"/>
          <p:cNvSpPr>
            <a:spLocks noGrp="1"/>
          </p:cNvSpPr>
          <p:nvPr>
            <p:ph type="sldNum" sz="quarter" idx="12"/>
          </p:nvPr>
        </p:nvSpPr>
        <p:spPr/>
        <p:txBody>
          <a:bodyPr/>
          <a:lstStyle/>
          <a:p>
            <a:fld id="{FF94E411-20BF-4F7C-8D43-D8CECD5A1521}" type="slidenum">
              <a:rPr lang="en-US" smtClean="0"/>
              <a:t>7</a:t>
            </a:fld>
            <a:endParaRPr lang="en-US"/>
          </a:p>
        </p:txBody>
      </p:sp>
      <p:grpSp>
        <p:nvGrpSpPr>
          <p:cNvPr id="13" name="Group 12"/>
          <p:cNvGrpSpPr/>
          <p:nvPr/>
        </p:nvGrpSpPr>
        <p:grpSpPr>
          <a:xfrm>
            <a:off x="8878086" y="134383"/>
            <a:ext cx="1621714" cy="1817915"/>
            <a:chOff x="8878086" y="134383"/>
            <a:chExt cx="1621714" cy="1817915"/>
          </a:xfrm>
        </p:grpSpPr>
        <p:sp>
          <p:nvSpPr>
            <p:cNvPr id="39" name="TextBox 38"/>
            <p:cNvSpPr txBox="1"/>
            <p:nvPr/>
          </p:nvSpPr>
          <p:spPr>
            <a:xfrm>
              <a:off x="8878086" y="134383"/>
              <a:ext cx="1617751" cy="523220"/>
            </a:xfrm>
            <a:prstGeom prst="rect">
              <a:avLst/>
            </a:prstGeom>
            <a:noFill/>
          </p:spPr>
          <p:txBody>
            <a:bodyPr wrap="none" rtlCol="0">
              <a:spAutoFit/>
            </a:bodyPr>
            <a:lstStyle/>
            <a:p>
              <a:r>
                <a:rPr lang="lv-LV" sz="2800" dirty="0" smtClean="0">
                  <a:solidFill>
                    <a:srgbClr val="FF0000"/>
                  </a:solidFill>
                </a:rPr>
                <a:t>Not equal</a:t>
              </a:r>
              <a:endParaRPr lang="en-US" sz="2800" dirty="0">
                <a:solidFill>
                  <a:srgbClr val="FF0000"/>
                </a:solidFill>
              </a:endParaRPr>
            </a:p>
          </p:txBody>
        </p:sp>
        <p:cxnSp>
          <p:nvCxnSpPr>
            <p:cNvPr id="41" name="Straight Arrow Connector 40"/>
            <p:cNvCxnSpPr>
              <a:stCxn id="39" idx="2"/>
              <a:endCxn id="6" idx="3"/>
            </p:cNvCxnSpPr>
            <p:nvPr/>
          </p:nvCxnSpPr>
          <p:spPr>
            <a:xfrm flipH="1">
              <a:off x="9067400" y="657603"/>
              <a:ext cx="619562" cy="12946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39" idx="2"/>
              <a:endCxn id="10" idx="1"/>
            </p:cNvCxnSpPr>
            <p:nvPr/>
          </p:nvCxnSpPr>
          <p:spPr>
            <a:xfrm>
              <a:off x="9686962" y="657603"/>
              <a:ext cx="812838" cy="12946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8211655" y="846654"/>
            <a:ext cx="3806786" cy="3136723"/>
            <a:chOff x="8211655" y="846654"/>
            <a:chExt cx="3806786" cy="3136723"/>
          </a:xfrm>
        </p:grpSpPr>
        <p:sp>
          <p:nvSpPr>
            <p:cNvPr id="5" name="TextBox 4"/>
            <p:cNvSpPr txBox="1"/>
            <p:nvPr/>
          </p:nvSpPr>
          <p:spPr>
            <a:xfrm>
              <a:off x="10495837" y="846654"/>
              <a:ext cx="311304" cy="523220"/>
            </a:xfrm>
            <a:prstGeom prst="rect">
              <a:avLst/>
            </a:prstGeom>
            <a:noFill/>
            <a:ln>
              <a:solidFill>
                <a:schemeClr val="tx1"/>
              </a:solidFill>
            </a:ln>
          </p:spPr>
          <p:txBody>
            <a:bodyPr wrap="none" rtlCol="0">
              <a:spAutoFit/>
            </a:bodyPr>
            <a:lstStyle/>
            <a:p>
              <a:r>
                <a:rPr lang="en-US" sz="2800" dirty="0">
                  <a:solidFill>
                    <a:schemeClr val="accent2">
                      <a:lumMod val="75000"/>
                    </a:schemeClr>
                  </a:solidFill>
                </a:rPr>
                <a:t>◦</a:t>
              </a:r>
            </a:p>
          </p:txBody>
        </p:sp>
        <p:sp>
          <p:nvSpPr>
            <p:cNvPr id="6" name="TextBox 5"/>
            <p:cNvSpPr txBox="1"/>
            <p:nvPr/>
          </p:nvSpPr>
          <p:spPr>
            <a:xfrm>
              <a:off x="8703198" y="1690688"/>
              <a:ext cx="364202" cy="523220"/>
            </a:xfrm>
            <a:prstGeom prst="rect">
              <a:avLst/>
            </a:prstGeom>
            <a:noFill/>
            <a:ln>
              <a:solidFill>
                <a:schemeClr val="tx1"/>
              </a:solidFill>
            </a:ln>
          </p:spPr>
          <p:txBody>
            <a:bodyPr wrap="none" rtlCol="0">
              <a:spAutoFit/>
            </a:bodyPr>
            <a:lstStyle/>
            <a:p>
              <a:r>
                <a:rPr lang="lv-LV" sz="2800" dirty="0" smtClean="0">
                  <a:solidFill>
                    <a:schemeClr val="accent2">
                      <a:lumMod val="75000"/>
                    </a:schemeClr>
                  </a:solidFill>
                </a:rPr>
                <a:t>+</a:t>
              </a:r>
              <a:endParaRPr lang="en-US" sz="2800" dirty="0">
                <a:solidFill>
                  <a:schemeClr val="accent2">
                    <a:lumMod val="75000"/>
                  </a:schemeClr>
                </a:solidFill>
              </a:endParaRPr>
            </a:p>
          </p:txBody>
        </p:sp>
        <p:sp>
          <p:nvSpPr>
            <p:cNvPr id="7" name="TextBox 6"/>
            <p:cNvSpPr txBox="1"/>
            <p:nvPr/>
          </p:nvSpPr>
          <p:spPr>
            <a:xfrm>
              <a:off x="8211655" y="3460157"/>
              <a:ext cx="349776" cy="523220"/>
            </a:xfrm>
            <a:prstGeom prst="rect">
              <a:avLst/>
            </a:prstGeom>
            <a:noFill/>
            <a:ln>
              <a:solidFill>
                <a:schemeClr val="tx1"/>
              </a:solidFill>
            </a:ln>
          </p:spPr>
          <p:txBody>
            <a:bodyPr wrap="none" rtlCol="0">
              <a:spAutoFit/>
            </a:bodyPr>
            <a:lstStyle/>
            <a:p>
              <a:r>
                <a:rPr lang="lv-LV" sz="2800" dirty="0" smtClean="0">
                  <a:solidFill>
                    <a:schemeClr val="accent2">
                      <a:lumMod val="75000"/>
                    </a:schemeClr>
                  </a:solidFill>
                </a:rPr>
                <a:t>x</a:t>
              </a:r>
              <a:endParaRPr lang="en-US" sz="2800" dirty="0">
                <a:solidFill>
                  <a:schemeClr val="accent2">
                    <a:lumMod val="75000"/>
                  </a:schemeClr>
                </a:solidFill>
              </a:endParaRPr>
            </a:p>
          </p:txBody>
        </p:sp>
        <p:sp>
          <p:nvSpPr>
            <p:cNvPr id="8" name="TextBox 7"/>
            <p:cNvSpPr txBox="1"/>
            <p:nvPr/>
          </p:nvSpPr>
          <p:spPr>
            <a:xfrm>
              <a:off x="8703198" y="3460157"/>
              <a:ext cx="349776" cy="523220"/>
            </a:xfrm>
            <a:prstGeom prst="rect">
              <a:avLst/>
            </a:prstGeom>
            <a:noFill/>
            <a:ln>
              <a:solidFill>
                <a:schemeClr val="tx1"/>
              </a:solidFill>
            </a:ln>
          </p:spPr>
          <p:txBody>
            <a:bodyPr wrap="none" rtlCol="0">
              <a:spAutoFit/>
            </a:bodyPr>
            <a:lstStyle/>
            <a:p>
              <a:r>
                <a:rPr lang="lv-LV" sz="2800" dirty="0" smtClean="0">
                  <a:solidFill>
                    <a:schemeClr val="accent2">
                      <a:lumMod val="75000"/>
                    </a:schemeClr>
                  </a:solidFill>
                </a:rPr>
                <a:t>y</a:t>
              </a:r>
              <a:endParaRPr lang="en-US" sz="2800" dirty="0">
                <a:solidFill>
                  <a:schemeClr val="accent2">
                    <a:lumMod val="75000"/>
                  </a:schemeClr>
                </a:solidFill>
              </a:endParaRPr>
            </a:p>
          </p:txBody>
        </p:sp>
        <p:sp>
          <p:nvSpPr>
            <p:cNvPr id="9" name="TextBox 8"/>
            <p:cNvSpPr txBox="1"/>
            <p:nvPr/>
          </p:nvSpPr>
          <p:spPr>
            <a:xfrm>
              <a:off x="9194741" y="3460157"/>
              <a:ext cx="325730" cy="523220"/>
            </a:xfrm>
            <a:prstGeom prst="rect">
              <a:avLst/>
            </a:prstGeom>
            <a:noFill/>
            <a:ln>
              <a:solidFill>
                <a:schemeClr val="tx1"/>
              </a:solidFill>
            </a:ln>
          </p:spPr>
          <p:txBody>
            <a:bodyPr wrap="none" rtlCol="0">
              <a:spAutoFit/>
            </a:bodyPr>
            <a:lstStyle/>
            <a:p>
              <a:r>
                <a:rPr lang="lv-LV" sz="2800" dirty="0">
                  <a:solidFill>
                    <a:schemeClr val="accent2">
                      <a:lumMod val="75000"/>
                    </a:schemeClr>
                  </a:solidFill>
                </a:rPr>
                <a:t>z</a:t>
              </a:r>
              <a:endParaRPr lang="en-US" sz="2800" dirty="0">
                <a:solidFill>
                  <a:schemeClr val="accent2">
                    <a:lumMod val="75000"/>
                  </a:schemeClr>
                </a:solidFill>
              </a:endParaRPr>
            </a:p>
          </p:txBody>
        </p:sp>
        <p:sp>
          <p:nvSpPr>
            <p:cNvPr id="10" name="TextBox 9"/>
            <p:cNvSpPr txBox="1"/>
            <p:nvPr/>
          </p:nvSpPr>
          <p:spPr>
            <a:xfrm>
              <a:off x="10499800" y="1690688"/>
              <a:ext cx="373820" cy="523220"/>
            </a:xfrm>
            <a:prstGeom prst="rect">
              <a:avLst/>
            </a:prstGeom>
            <a:noFill/>
            <a:ln>
              <a:solidFill>
                <a:schemeClr val="tx1"/>
              </a:solidFill>
            </a:ln>
          </p:spPr>
          <p:txBody>
            <a:bodyPr wrap="none" rtlCol="0">
              <a:spAutoFit/>
            </a:bodyPr>
            <a:lstStyle/>
            <a:p>
              <a:r>
                <a:rPr lang="lv-LV" sz="2800" dirty="0" smtClean="0">
                  <a:solidFill>
                    <a:schemeClr val="accent2">
                      <a:lumMod val="75000"/>
                    </a:schemeClr>
                  </a:solidFill>
                </a:rPr>
                <a:t>*</a:t>
              </a:r>
              <a:endParaRPr lang="en-US" sz="2800" dirty="0">
                <a:solidFill>
                  <a:schemeClr val="accent2">
                    <a:lumMod val="75000"/>
                  </a:schemeClr>
                </a:solidFill>
              </a:endParaRPr>
            </a:p>
          </p:txBody>
        </p:sp>
        <p:sp>
          <p:nvSpPr>
            <p:cNvPr id="11" name="TextBox 10"/>
            <p:cNvSpPr txBox="1"/>
            <p:nvPr/>
          </p:nvSpPr>
          <p:spPr>
            <a:xfrm>
              <a:off x="8703198" y="2451331"/>
              <a:ext cx="349776" cy="523220"/>
            </a:xfrm>
            <a:prstGeom prst="rect">
              <a:avLst/>
            </a:prstGeom>
            <a:noFill/>
            <a:ln>
              <a:solidFill>
                <a:schemeClr val="tx1"/>
              </a:solidFill>
            </a:ln>
          </p:spPr>
          <p:txBody>
            <a:bodyPr wrap="none" rtlCol="0">
              <a:spAutoFit/>
            </a:bodyPr>
            <a:lstStyle/>
            <a:p>
              <a:r>
                <a:rPr lang="lv-LV" sz="2800" dirty="0" smtClean="0">
                  <a:solidFill>
                    <a:schemeClr val="accent2">
                      <a:lumMod val="75000"/>
                    </a:schemeClr>
                  </a:solidFill>
                </a:rPr>
                <a:t>|</a:t>
              </a:r>
              <a:endParaRPr lang="en-US" sz="2800" dirty="0">
                <a:solidFill>
                  <a:schemeClr val="accent2">
                    <a:lumMod val="75000"/>
                  </a:schemeClr>
                </a:solidFill>
              </a:endParaRPr>
            </a:p>
          </p:txBody>
        </p:sp>
        <p:cxnSp>
          <p:nvCxnSpPr>
            <p:cNvPr id="14" name="Straight Connector 13"/>
            <p:cNvCxnSpPr>
              <a:stCxn id="5" idx="2"/>
              <a:endCxn id="6" idx="0"/>
            </p:cNvCxnSpPr>
            <p:nvPr/>
          </p:nvCxnSpPr>
          <p:spPr>
            <a:xfrm flipH="1">
              <a:off x="8885299" y="1369874"/>
              <a:ext cx="1766190" cy="3208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5" idx="2"/>
              <a:endCxn id="10" idx="0"/>
            </p:cNvCxnSpPr>
            <p:nvPr/>
          </p:nvCxnSpPr>
          <p:spPr>
            <a:xfrm>
              <a:off x="10651489" y="1369874"/>
              <a:ext cx="35221" cy="3208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endCxn id="7" idx="0"/>
            </p:cNvCxnSpPr>
            <p:nvPr/>
          </p:nvCxnSpPr>
          <p:spPr>
            <a:xfrm flipH="1">
              <a:off x="8386543" y="2974299"/>
              <a:ext cx="501383" cy="4858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endCxn id="8" idx="0"/>
            </p:cNvCxnSpPr>
            <p:nvPr/>
          </p:nvCxnSpPr>
          <p:spPr>
            <a:xfrm flipH="1">
              <a:off x="8878086" y="2974299"/>
              <a:ext cx="9840" cy="4858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endCxn id="9" idx="0"/>
            </p:cNvCxnSpPr>
            <p:nvPr/>
          </p:nvCxnSpPr>
          <p:spPr>
            <a:xfrm>
              <a:off x="8887926" y="2974299"/>
              <a:ext cx="469680" cy="4858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6" idx="2"/>
              <a:endCxn id="11" idx="0"/>
            </p:cNvCxnSpPr>
            <p:nvPr/>
          </p:nvCxnSpPr>
          <p:spPr>
            <a:xfrm flipH="1">
              <a:off x="8878086" y="2213908"/>
              <a:ext cx="7213" cy="23742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1692711" y="1708192"/>
              <a:ext cx="325730" cy="523220"/>
            </a:xfrm>
            <a:prstGeom prst="rect">
              <a:avLst/>
            </a:prstGeom>
            <a:noFill/>
            <a:ln>
              <a:solidFill>
                <a:schemeClr val="tx1"/>
              </a:solidFill>
            </a:ln>
          </p:spPr>
          <p:txBody>
            <a:bodyPr wrap="none" rtlCol="0">
              <a:spAutoFit/>
            </a:bodyPr>
            <a:lstStyle/>
            <a:p>
              <a:r>
                <a:rPr lang="lv-LV" sz="2800" dirty="0">
                  <a:solidFill>
                    <a:schemeClr val="accent2">
                      <a:lumMod val="75000"/>
                    </a:schemeClr>
                  </a:solidFill>
                </a:rPr>
                <a:t>z</a:t>
              </a:r>
              <a:endParaRPr lang="en-US" sz="2800" dirty="0">
                <a:solidFill>
                  <a:schemeClr val="accent2">
                    <a:lumMod val="75000"/>
                  </a:schemeClr>
                </a:solidFill>
              </a:endParaRPr>
            </a:p>
          </p:txBody>
        </p:sp>
        <p:cxnSp>
          <p:nvCxnSpPr>
            <p:cNvPr id="34" name="Straight Connector 33"/>
            <p:cNvCxnSpPr>
              <a:stCxn id="5" idx="2"/>
              <a:endCxn id="33" idx="0"/>
            </p:cNvCxnSpPr>
            <p:nvPr/>
          </p:nvCxnSpPr>
          <p:spPr>
            <a:xfrm>
              <a:off x="10651489" y="1369874"/>
              <a:ext cx="1204087" cy="33831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10508765" y="2469734"/>
              <a:ext cx="349776" cy="523220"/>
            </a:xfrm>
            <a:prstGeom prst="rect">
              <a:avLst/>
            </a:prstGeom>
            <a:noFill/>
            <a:ln>
              <a:solidFill>
                <a:schemeClr val="tx1"/>
              </a:solidFill>
            </a:ln>
          </p:spPr>
          <p:txBody>
            <a:bodyPr wrap="none" rtlCol="0">
              <a:spAutoFit/>
            </a:bodyPr>
            <a:lstStyle/>
            <a:p>
              <a:r>
                <a:rPr lang="lv-LV" sz="2800" dirty="0" smtClean="0">
                  <a:solidFill>
                    <a:schemeClr val="accent2">
                      <a:lumMod val="75000"/>
                    </a:schemeClr>
                  </a:solidFill>
                </a:rPr>
                <a:t>x</a:t>
              </a:r>
              <a:endParaRPr lang="en-US" sz="2800" dirty="0">
                <a:solidFill>
                  <a:schemeClr val="accent2">
                    <a:lumMod val="75000"/>
                  </a:schemeClr>
                </a:solidFill>
              </a:endParaRPr>
            </a:p>
          </p:txBody>
        </p:sp>
        <p:cxnSp>
          <p:nvCxnSpPr>
            <p:cNvPr id="75" name="Straight Connector 74"/>
            <p:cNvCxnSpPr>
              <a:stCxn id="10" idx="2"/>
              <a:endCxn id="74" idx="0"/>
            </p:cNvCxnSpPr>
            <p:nvPr/>
          </p:nvCxnSpPr>
          <p:spPr>
            <a:xfrm flipH="1">
              <a:off x="10683653" y="2213908"/>
              <a:ext cx="3057" cy="2558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 name="Group 14"/>
          <p:cNvGrpSpPr/>
          <p:nvPr/>
        </p:nvGrpSpPr>
        <p:grpSpPr>
          <a:xfrm>
            <a:off x="8211655" y="3494877"/>
            <a:ext cx="3806786" cy="3136723"/>
            <a:chOff x="8211655" y="3494877"/>
            <a:chExt cx="3806786" cy="3136723"/>
          </a:xfrm>
        </p:grpSpPr>
        <p:sp>
          <p:nvSpPr>
            <p:cNvPr id="80" name="TextBox 79"/>
            <p:cNvSpPr txBox="1"/>
            <p:nvPr/>
          </p:nvSpPr>
          <p:spPr>
            <a:xfrm>
              <a:off x="10495837" y="3494877"/>
              <a:ext cx="311304" cy="523220"/>
            </a:xfrm>
            <a:prstGeom prst="rect">
              <a:avLst/>
            </a:prstGeom>
            <a:noFill/>
            <a:ln>
              <a:solidFill>
                <a:schemeClr val="tx1"/>
              </a:solidFill>
            </a:ln>
          </p:spPr>
          <p:txBody>
            <a:bodyPr wrap="none" rtlCol="0">
              <a:spAutoFit/>
            </a:bodyPr>
            <a:lstStyle/>
            <a:p>
              <a:r>
                <a:rPr lang="en-US" sz="2800" dirty="0">
                  <a:solidFill>
                    <a:schemeClr val="accent2">
                      <a:lumMod val="75000"/>
                    </a:schemeClr>
                  </a:solidFill>
                </a:rPr>
                <a:t>◦</a:t>
              </a:r>
            </a:p>
          </p:txBody>
        </p:sp>
        <p:sp>
          <p:nvSpPr>
            <p:cNvPr id="81" name="TextBox 80"/>
            <p:cNvSpPr txBox="1"/>
            <p:nvPr/>
          </p:nvSpPr>
          <p:spPr>
            <a:xfrm>
              <a:off x="8703198" y="4338911"/>
              <a:ext cx="364202" cy="523220"/>
            </a:xfrm>
            <a:prstGeom prst="rect">
              <a:avLst/>
            </a:prstGeom>
            <a:noFill/>
            <a:ln>
              <a:solidFill>
                <a:schemeClr val="tx1"/>
              </a:solidFill>
            </a:ln>
          </p:spPr>
          <p:txBody>
            <a:bodyPr wrap="none" rtlCol="0">
              <a:spAutoFit/>
            </a:bodyPr>
            <a:lstStyle/>
            <a:p>
              <a:r>
                <a:rPr lang="lv-LV" sz="2800" dirty="0" smtClean="0">
                  <a:solidFill>
                    <a:schemeClr val="accent5">
                      <a:lumMod val="75000"/>
                    </a:schemeClr>
                  </a:solidFill>
                </a:rPr>
                <a:t>+</a:t>
              </a:r>
              <a:endParaRPr lang="en-US" sz="2800" dirty="0">
                <a:solidFill>
                  <a:schemeClr val="accent5">
                    <a:lumMod val="75000"/>
                  </a:schemeClr>
                </a:solidFill>
              </a:endParaRPr>
            </a:p>
          </p:txBody>
        </p:sp>
        <p:sp>
          <p:nvSpPr>
            <p:cNvPr id="82" name="TextBox 81"/>
            <p:cNvSpPr txBox="1"/>
            <p:nvPr/>
          </p:nvSpPr>
          <p:spPr>
            <a:xfrm>
              <a:off x="8211655" y="6108380"/>
              <a:ext cx="349776" cy="523220"/>
            </a:xfrm>
            <a:prstGeom prst="rect">
              <a:avLst/>
            </a:prstGeom>
            <a:noFill/>
            <a:ln>
              <a:solidFill>
                <a:schemeClr val="tx1"/>
              </a:solidFill>
            </a:ln>
          </p:spPr>
          <p:txBody>
            <a:bodyPr wrap="none" rtlCol="0">
              <a:spAutoFit/>
            </a:bodyPr>
            <a:lstStyle/>
            <a:p>
              <a:r>
                <a:rPr lang="lv-LV" sz="2800" dirty="0" smtClean="0">
                  <a:solidFill>
                    <a:schemeClr val="accent2">
                      <a:lumMod val="75000"/>
                    </a:schemeClr>
                  </a:solidFill>
                </a:rPr>
                <a:t>x</a:t>
              </a:r>
              <a:endParaRPr lang="en-US" sz="2800" dirty="0">
                <a:solidFill>
                  <a:schemeClr val="accent2">
                    <a:lumMod val="75000"/>
                  </a:schemeClr>
                </a:solidFill>
              </a:endParaRPr>
            </a:p>
          </p:txBody>
        </p:sp>
        <p:sp>
          <p:nvSpPr>
            <p:cNvPr id="83" name="TextBox 82"/>
            <p:cNvSpPr txBox="1"/>
            <p:nvPr/>
          </p:nvSpPr>
          <p:spPr>
            <a:xfrm>
              <a:off x="8703198" y="6108380"/>
              <a:ext cx="349776" cy="523220"/>
            </a:xfrm>
            <a:prstGeom prst="rect">
              <a:avLst/>
            </a:prstGeom>
            <a:noFill/>
            <a:ln>
              <a:solidFill>
                <a:schemeClr val="tx1"/>
              </a:solidFill>
            </a:ln>
          </p:spPr>
          <p:txBody>
            <a:bodyPr wrap="none" rtlCol="0">
              <a:spAutoFit/>
            </a:bodyPr>
            <a:lstStyle/>
            <a:p>
              <a:r>
                <a:rPr lang="lv-LV" sz="2800" dirty="0" smtClean="0">
                  <a:solidFill>
                    <a:schemeClr val="accent2">
                      <a:lumMod val="75000"/>
                    </a:schemeClr>
                  </a:solidFill>
                </a:rPr>
                <a:t>y</a:t>
              </a:r>
              <a:endParaRPr lang="en-US" sz="2800" dirty="0">
                <a:solidFill>
                  <a:schemeClr val="accent2">
                    <a:lumMod val="75000"/>
                  </a:schemeClr>
                </a:solidFill>
              </a:endParaRPr>
            </a:p>
          </p:txBody>
        </p:sp>
        <p:sp>
          <p:nvSpPr>
            <p:cNvPr id="84" name="TextBox 83"/>
            <p:cNvSpPr txBox="1"/>
            <p:nvPr/>
          </p:nvSpPr>
          <p:spPr>
            <a:xfrm>
              <a:off x="9194741" y="6108380"/>
              <a:ext cx="325730" cy="523220"/>
            </a:xfrm>
            <a:prstGeom prst="rect">
              <a:avLst/>
            </a:prstGeom>
            <a:noFill/>
            <a:ln>
              <a:solidFill>
                <a:schemeClr val="tx1"/>
              </a:solidFill>
            </a:ln>
          </p:spPr>
          <p:txBody>
            <a:bodyPr wrap="none" rtlCol="0">
              <a:spAutoFit/>
            </a:bodyPr>
            <a:lstStyle/>
            <a:p>
              <a:r>
                <a:rPr lang="lv-LV" sz="2800" dirty="0">
                  <a:solidFill>
                    <a:schemeClr val="accent2">
                      <a:lumMod val="75000"/>
                    </a:schemeClr>
                  </a:solidFill>
                </a:rPr>
                <a:t>z</a:t>
              </a:r>
              <a:endParaRPr lang="en-US" sz="2800" dirty="0">
                <a:solidFill>
                  <a:schemeClr val="accent2">
                    <a:lumMod val="75000"/>
                  </a:schemeClr>
                </a:solidFill>
              </a:endParaRPr>
            </a:p>
          </p:txBody>
        </p:sp>
        <p:sp>
          <p:nvSpPr>
            <p:cNvPr id="85" name="TextBox 84"/>
            <p:cNvSpPr txBox="1"/>
            <p:nvPr/>
          </p:nvSpPr>
          <p:spPr>
            <a:xfrm>
              <a:off x="10499800" y="4338911"/>
              <a:ext cx="373820" cy="523220"/>
            </a:xfrm>
            <a:prstGeom prst="rect">
              <a:avLst/>
            </a:prstGeom>
            <a:noFill/>
            <a:ln>
              <a:solidFill>
                <a:schemeClr val="tx1"/>
              </a:solidFill>
            </a:ln>
          </p:spPr>
          <p:txBody>
            <a:bodyPr wrap="none" rtlCol="0">
              <a:spAutoFit/>
            </a:bodyPr>
            <a:lstStyle/>
            <a:p>
              <a:r>
                <a:rPr lang="lv-LV" sz="2800" dirty="0" smtClean="0">
                  <a:solidFill>
                    <a:schemeClr val="accent5">
                      <a:lumMod val="75000"/>
                    </a:schemeClr>
                  </a:solidFill>
                </a:rPr>
                <a:t>+</a:t>
              </a:r>
              <a:endParaRPr lang="en-US" sz="2800" dirty="0">
                <a:solidFill>
                  <a:schemeClr val="accent5">
                    <a:lumMod val="75000"/>
                  </a:schemeClr>
                </a:solidFill>
              </a:endParaRPr>
            </a:p>
          </p:txBody>
        </p:sp>
        <p:sp>
          <p:nvSpPr>
            <p:cNvPr id="86" name="TextBox 85"/>
            <p:cNvSpPr txBox="1"/>
            <p:nvPr/>
          </p:nvSpPr>
          <p:spPr>
            <a:xfrm>
              <a:off x="8703198" y="5099554"/>
              <a:ext cx="349776" cy="523220"/>
            </a:xfrm>
            <a:prstGeom prst="rect">
              <a:avLst/>
            </a:prstGeom>
            <a:noFill/>
            <a:ln>
              <a:solidFill>
                <a:schemeClr val="tx1"/>
              </a:solidFill>
            </a:ln>
          </p:spPr>
          <p:txBody>
            <a:bodyPr wrap="none" rtlCol="0">
              <a:spAutoFit/>
            </a:bodyPr>
            <a:lstStyle/>
            <a:p>
              <a:r>
                <a:rPr lang="lv-LV" sz="2800" dirty="0" smtClean="0">
                  <a:solidFill>
                    <a:schemeClr val="accent2">
                      <a:lumMod val="75000"/>
                    </a:schemeClr>
                  </a:solidFill>
                </a:rPr>
                <a:t>|</a:t>
              </a:r>
              <a:endParaRPr lang="en-US" sz="2800" dirty="0">
                <a:solidFill>
                  <a:schemeClr val="accent2">
                    <a:lumMod val="75000"/>
                  </a:schemeClr>
                </a:solidFill>
              </a:endParaRPr>
            </a:p>
          </p:txBody>
        </p:sp>
        <p:cxnSp>
          <p:nvCxnSpPr>
            <p:cNvPr id="87" name="Straight Connector 86"/>
            <p:cNvCxnSpPr>
              <a:stCxn id="80" idx="2"/>
              <a:endCxn id="81" idx="0"/>
            </p:cNvCxnSpPr>
            <p:nvPr/>
          </p:nvCxnSpPr>
          <p:spPr>
            <a:xfrm flipH="1">
              <a:off x="8885299" y="4018097"/>
              <a:ext cx="1766190" cy="3208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a:stCxn id="80" idx="2"/>
              <a:endCxn id="85" idx="0"/>
            </p:cNvCxnSpPr>
            <p:nvPr/>
          </p:nvCxnSpPr>
          <p:spPr>
            <a:xfrm>
              <a:off x="10651489" y="4018097"/>
              <a:ext cx="35221" cy="3208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endCxn id="82" idx="0"/>
            </p:cNvCxnSpPr>
            <p:nvPr/>
          </p:nvCxnSpPr>
          <p:spPr>
            <a:xfrm flipH="1">
              <a:off x="8386543" y="5622522"/>
              <a:ext cx="501383" cy="4858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a:endCxn id="83" idx="0"/>
            </p:cNvCxnSpPr>
            <p:nvPr/>
          </p:nvCxnSpPr>
          <p:spPr>
            <a:xfrm flipH="1">
              <a:off x="8878086" y="5622522"/>
              <a:ext cx="9840" cy="4858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a:endCxn id="84" idx="0"/>
            </p:cNvCxnSpPr>
            <p:nvPr/>
          </p:nvCxnSpPr>
          <p:spPr>
            <a:xfrm>
              <a:off x="8887926" y="5622522"/>
              <a:ext cx="469680" cy="4858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stCxn id="81" idx="2"/>
              <a:endCxn id="86" idx="0"/>
            </p:cNvCxnSpPr>
            <p:nvPr/>
          </p:nvCxnSpPr>
          <p:spPr>
            <a:xfrm flipH="1">
              <a:off x="8878086" y="4862131"/>
              <a:ext cx="7213" cy="23742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11692711" y="4356415"/>
              <a:ext cx="325730" cy="523220"/>
            </a:xfrm>
            <a:prstGeom prst="rect">
              <a:avLst/>
            </a:prstGeom>
            <a:noFill/>
            <a:ln>
              <a:solidFill>
                <a:schemeClr val="tx1"/>
              </a:solidFill>
            </a:ln>
          </p:spPr>
          <p:txBody>
            <a:bodyPr wrap="none" rtlCol="0">
              <a:spAutoFit/>
            </a:bodyPr>
            <a:lstStyle/>
            <a:p>
              <a:r>
                <a:rPr lang="lv-LV" sz="2800" dirty="0">
                  <a:solidFill>
                    <a:schemeClr val="accent2">
                      <a:lumMod val="75000"/>
                    </a:schemeClr>
                  </a:solidFill>
                </a:rPr>
                <a:t>z</a:t>
              </a:r>
              <a:endParaRPr lang="en-US" sz="2800" dirty="0">
                <a:solidFill>
                  <a:schemeClr val="accent2">
                    <a:lumMod val="75000"/>
                  </a:schemeClr>
                </a:solidFill>
              </a:endParaRPr>
            </a:p>
          </p:txBody>
        </p:sp>
        <p:cxnSp>
          <p:nvCxnSpPr>
            <p:cNvPr id="94" name="Straight Connector 93"/>
            <p:cNvCxnSpPr>
              <a:stCxn id="80" idx="2"/>
              <a:endCxn id="93" idx="0"/>
            </p:cNvCxnSpPr>
            <p:nvPr/>
          </p:nvCxnSpPr>
          <p:spPr>
            <a:xfrm>
              <a:off x="10651489" y="4018097"/>
              <a:ext cx="1204087" cy="33831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10508765" y="5117957"/>
              <a:ext cx="349776" cy="523220"/>
            </a:xfrm>
            <a:prstGeom prst="rect">
              <a:avLst/>
            </a:prstGeom>
            <a:noFill/>
            <a:ln>
              <a:solidFill>
                <a:schemeClr val="tx1"/>
              </a:solidFill>
            </a:ln>
          </p:spPr>
          <p:txBody>
            <a:bodyPr wrap="none" rtlCol="0">
              <a:spAutoFit/>
            </a:bodyPr>
            <a:lstStyle/>
            <a:p>
              <a:r>
                <a:rPr lang="lv-LV" sz="2800" dirty="0" smtClean="0">
                  <a:solidFill>
                    <a:schemeClr val="accent2">
                      <a:lumMod val="75000"/>
                    </a:schemeClr>
                  </a:solidFill>
                </a:rPr>
                <a:t>x</a:t>
              </a:r>
              <a:endParaRPr lang="en-US" sz="2800" dirty="0">
                <a:solidFill>
                  <a:schemeClr val="accent2">
                    <a:lumMod val="75000"/>
                  </a:schemeClr>
                </a:solidFill>
              </a:endParaRPr>
            </a:p>
          </p:txBody>
        </p:sp>
        <p:cxnSp>
          <p:nvCxnSpPr>
            <p:cNvPr id="96" name="Straight Connector 95"/>
            <p:cNvCxnSpPr>
              <a:stCxn id="85" idx="2"/>
              <a:endCxn id="95" idx="0"/>
            </p:cNvCxnSpPr>
            <p:nvPr/>
          </p:nvCxnSpPr>
          <p:spPr>
            <a:xfrm flipH="1">
              <a:off x="10683653" y="4862131"/>
              <a:ext cx="3057" cy="2558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p:nvGrpSpPr>
        <p:grpSpPr>
          <a:xfrm>
            <a:off x="3143251" y="2069624"/>
            <a:ext cx="4684521" cy="535047"/>
            <a:chOff x="3143251" y="2069624"/>
            <a:chExt cx="4684521" cy="535047"/>
          </a:xfrm>
        </p:grpSpPr>
        <p:sp>
          <p:nvSpPr>
            <p:cNvPr id="17" name="TextBox 16"/>
            <p:cNvSpPr txBox="1"/>
            <p:nvPr/>
          </p:nvSpPr>
          <p:spPr>
            <a:xfrm>
              <a:off x="4978659" y="2069624"/>
              <a:ext cx="2849113" cy="523220"/>
            </a:xfrm>
            <a:prstGeom prst="rect">
              <a:avLst/>
            </a:prstGeom>
            <a:noFill/>
          </p:spPr>
          <p:txBody>
            <a:bodyPr wrap="none" rtlCol="0">
              <a:spAutoFit/>
            </a:bodyPr>
            <a:lstStyle/>
            <a:p>
              <a:r>
                <a:rPr lang="en-US" sz="2800" dirty="0">
                  <a:solidFill>
                    <a:schemeClr val="accent5">
                      <a:lumMod val="75000"/>
                    </a:schemeClr>
                  </a:solidFill>
                </a:rPr>
                <a:t>n</a:t>
              </a:r>
              <a:r>
                <a:rPr lang="en-US" sz="2800" dirty="0" smtClean="0">
                  <a:solidFill>
                    <a:schemeClr val="accent5">
                      <a:lumMod val="75000"/>
                    </a:schemeClr>
                  </a:solidFill>
                </a:rPr>
                <a:t>ot homogeneous</a:t>
              </a:r>
              <a:endParaRPr lang="en-US" sz="2800" dirty="0">
                <a:solidFill>
                  <a:schemeClr val="accent5">
                    <a:lumMod val="75000"/>
                  </a:schemeClr>
                </a:solidFill>
              </a:endParaRPr>
            </a:p>
          </p:txBody>
        </p:sp>
        <p:cxnSp>
          <p:nvCxnSpPr>
            <p:cNvPr id="21" name="Straight Arrow Connector 20"/>
            <p:cNvCxnSpPr>
              <a:stCxn id="17" idx="1"/>
            </p:cNvCxnSpPr>
            <p:nvPr/>
          </p:nvCxnSpPr>
          <p:spPr>
            <a:xfrm flipH="1">
              <a:off x="3143251" y="2331234"/>
              <a:ext cx="1835408" cy="273437"/>
            </a:xfrm>
            <a:prstGeom prst="straightConnector1">
              <a:avLst/>
            </a:prstGeom>
            <a:ln w="127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3095395" y="3431955"/>
            <a:ext cx="4104234" cy="535047"/>
            <a:chOff x="3095395" y="3431955"/>
            <a:chExt cx="4104234" cy="535047"/>
          </a:xfrm>
        </p:grpSpPr>
        <p:sp>
          <p:nvSpPr>
            <p:cNvPr id="49" name="TextBox 48"/>
            <p:cNvSpPr txBox="1"/>
            <p:nvPr/>
          </p:nvSpPr>
          <p:spPr>
            <a:xfrm>
              <a:off x="4930803" y="3431955"/>
              <a:ext cx="2268826" cy="523220"/>
            </a:xfrm>
            <a:prstGeom prst="rect">
              <a:avLst/>
            </a:prstGeom>
            <a:noFill/>
          </p:spPr>
          <p:txBody>
            <a:bodyPr wrap="none" rtlCol="0">
              <a:spAutoFit/>
            </a:bodyPr>
            <a:lstStyle/>
            <a:p>
              <a:r>
                <a:rPr lang="en-US" sz="2800" dirty="0" smtClean="0">
                  <a:solidFill>
                    <a:schemeClr val="accent5">
                      <a:lumMod val="75000"/>
                    </a:schemeClr>
                  </a:solidFill>
                </a:rPr>
                <a:t>homogeneous</a:t>
              </a:r>
              <a:endParaRPr lang="en-US" sz="2800" dirty="0">
                <a:solidFill>
                  <a:schemeClr val="accent5">
                    <a:lumMod val="75000"/>
                  </a:schemeClr>
                </a:solidFill>
              </a:endParaRPr>
            </a:p>
          </p:txBody>
        </p:sp>
        <p:cxnSp>
          <p:nvCxnSpPr>
            <p:cNvPr id="50" name="Straight Arrow Connector 49"/>
            <p:cNvCxnSpPr>
              <a:stCxn id="49" idx="1"/>
            </p:cNvCxnSpPr>
            <p:nvPr/>
          </p:nvCxnSpPr>
          <p:spPr>
            <a:xfrm flipH="1">
              <a:off x="3095395" y="3693565"/>
              <a:ext cx="1835408" cy="273437"/>
            </a:xfrm>
            <a:prstGeom prst="straightConnector1">
              <a:avLst/>
            </a:prstGeom>
            <a:ln w="127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3" name="Freeform 22"/>
          <p:cNvSpPr/>
          <p:nvPr/>
        </p:nvSpPr>
        <p:spPr>
          <a:xfrm>
            <a:off x="8364865" y="3280411"/>
            <a:ext cx="2673249" cy="2601383"/>
          </a:xfrm>
          <a:custGeom>
            <a:avLst/>
            <a:gdLst>
              <a:gd name="connsiteX0" fmla="*/ 2036435 w 2673249"/>
              <a:gd name="connsiteY0" fmla="*/ 75110 h 2601383"/>
              <a:gd name="connsiteX1" fmla="*/ 1277156 w 2673249"/>
              <a:gd name="connsiteY1" fmla="*/ 785403 h 2601383"/>
              <a:gd name="connsiteX2" fmla="*/ 305606 w 2673249"/>
              <a:gd name="connsiteY2" fmla="*/ 948689 h 2601383"/>
              <a:gd name="connsiteX3" fmla="*/ 3528 w 2673249"/>
              <a:gd name="connsiteY3" fmla="*/ 1618160 h 2601383"/>
              <a:gd name="connsiteX4" fmla="*/ 174978 w 2673249"/>
              <a:gd name="connsiteY4" fmla="*/ 2434589 h 2601383"/>
              <a:gd name="connsiteX5" fmla="*/ 672999 w 2673249"/>
              <a:gd name="connsiteY5" fmla="*/ 2581546 h 2601383"/>
              <a:gd name="connsiteX6" fmla="*/ 950585 w 2673249"/>
              <a:gd name="connsiteY6" fmla="*/ 2148839 h 2601383"/>
              <a:gd name="connsiteX7" fmla="*/ 958749 w 2673249"/>
              <a:gd name="connsiteY7" fmla="*/ 1446710 h 2601383"/>
              <a:gd name="connsiteX8" fmla="*/ 1203678 w 2673249"/>
              <a:gd name="connsiteY8" fmla="*/ 1136468 h 2601383"/>
              <a:gd name="connsiteX9" fmla="*/ 2150735 w 2673249"/>
              <a:gd name="connsiteY9" fmla="*/ 907868 h 2601383"/>
              <a:gd name="connsiteX10" fmla="*/ 2550785 w 2673249"/>
              <a:gd name="connsiteY10" fmla="*/ 826225 h 2601383"/>
              <a:gd name="connsiteX11" fmla="*/ 2673249 w 2673249"/>
              <a:gd name="connsiteY11" fmla="*/ 466996 h 2601383"/>
              <a:gd name="connsiteX12" fmla="*/ 2550785 w 2673249"/>
              <a:gd name="connsiteY12" fmla="*/ 66946 h 2601383"/>
              <a:gd name="connsiteX13" fmla="*/ 2036435 w 2673249"/>
              <a:gd name="connsiteY13" fmla="*/ 75110 h 2601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73249" h="2601383">
                <a:moveTo>
                  <a:pt x="2036435" y="75110"/>
                </a:moveTo>
                <a:cubicBezTo>
                  <a:pt x="1824163" y="194853"/>
                  <a:pt x="1565627" y="639807"/>
                  <a:pt x="1277156" y="785403"/>
                </a:cubicBezTo>
                <a:cubicBezTo>
                  <a:pt x="988685" y="930999"/>
                  <a:pt x="517877" y="809896"/>
                  <a:pt x="305606" y="948689"/>
                </a:cubicBezTo>
                <a:cubicBezTo>
                  <a:pt x="93335" y="1087482"/>
                  <a:pt x="25299" y="1370510"/>
                  <a:pt x="3528" y="1618160"/>
                </a:cubicBezTo>
                <a:cubicBezTo>
                  <a:pt x="-18243" y="1865810"/>
                  <a:pt x="63400" y="2274025"/>
                  <a:pt x="174978" y="2434589"/>
                </a:cubicBezTo>
                <a:cubicBezTo>
                  <a:pt x="286556" y="2595153"/>
                  <a:pt x="543731" y="2629171"/>
                  <a:pt x="672999" y="2581546"/>
                </a:cubicBezTo>
                <a:cubicBezTo>
                  <a:pt x="802267" y="2533921"/>
                  <a:pt x="902960" y="2337978"/>
                  <a:pt x="950585" y="2148839"/>
                </a:cubicBezTo>
                <a:cubicBezTo>
                  <a:pt x="998210" y="1959700"/>
                  <a:pt x="916567" y="1615439"/>
                  <a:pt x="958749" y="1446710"/>
                </a:cubicBezTo>
                <a:cubicBezTo>
                  <a:pt x="1000931" y="1277982"/>
                  <a:pt x="1005014" y="1226275"/>
                  <a:pt x="1203678" y="1136468"/>
                </a:cubicBezTo>
                <a:cubicBezTo>
                  <a:pt x="1402342" y="1046661"/>
                  <a:pt x="1926217" y="959575"/>
                  <a:pt x="2150735" y="907868"/>
                </a:cubicBezTo>
                <a:cubicBezTo>
                  <a:pt x="2375253" y="856161"/>
                  <a:pt x="2463700" y="899704"/>
                  <a:pt x="2550785" y="826225"/>
                </a:cubicBezTo>
                <a:cubicBezTo>
                  <a:pt x="2637870" y="752746"/>
                  <a:pt x="2673249" y="593542"/>
                  <a:pt x="2673249" y="466996"/>
                </a:cubicBezTo>
                <a:cubicBezTo>
                  <a:pt x="2673249" y="340450"/>
                  <a:pt x="2654199" y="134982"/>
                  <a:pt x="2550785" y="66946"/>
                </a:cubicBezTo>
                <a:cubicBezTo>
                  <a:pt x="2447371" y="-1090"/>
                  <a:pt x="2248707" y="-44633"/>
                  <a:pt x="2036435" y="75110"/>
                </a:cubicBezTo>
                <a:close/>
              </a:path>
            </a:pathLst>
          </a:custGeom>
          <a:noFill/>
          <a:ln w="53975">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9184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Type </a:t>
            </a:r>
            <a:r>
              <a:rPr lang="lv-LV" dirty="0">
                <a:solidFill>
                  <a:srgbClr val="009999"/>
                </a:solidFill>
              </a:rPr>
              <a:t>◦</a:t>
            </a:r>
            <a:r>
              <a:rPr lang="en-US" dirty="0">
                <a:solidFill>
                  <a:srgbClr val="009999"/>
                </a:solidFill>
              </a:rPr>
              <a:t> |</a:t>
            </a:r>
            <a:r>
              <a:rPr lang="en-US" dirty="0" smtClean="0"/>
              <a:t> </a:t>
            </a:r>
            <a:r>
              <a:rPr lang="en-US" dirty="0" err="1" smtClean="0"/>
              <a:t>regexp</a:t>
            </a:r>
            <a:r>
              <a:rPr lang="en-US" dirty="0" smtClean="0"/>
              <a:t> matching</a:t>
            </a:r>
          </a:p>
          <a:p>
            <a:pPr lvl="1"/>
            <a:r>
              <a:rPr lang="en-US" dirty="0" smtClean="0"/>
              <a:t>Example: </a:t>
            </a:r>
            <a:r>
              <a:rPr lang="en-US" dirty="0" smtClean="0">
                <a:solidFill>
                  <a:schemeClr val="accent2">
                    <a:lumMod val="75000"/>
                  </a:schemeClr>
                </a:solidFill>
              </a:rPr>
              <a:t>(</a:t>
            </a:r>
            <a:r>
              <a:rPr lang="en-US" dirty="0" err="1" smtClean="0">
                <a:solidFill>
                  <a:schemeClr val="accent2">
                    <a:lumMod val="75000"/>
                  </a:schemeClr>
                </a:solidFill>
              </a:rPr>
              <a:t>a|b|c</a:t>
            </a:r>
            <a:r>
              <a:rPr lang="en-US" dirty="0" smtClean="0">
                <a:solidFill>
                  <a:schemeClr val="accent2">
                    <a:lumMod val="75000"/>
                  </a:schemeClr>
                </a:solidFill>
              </a:rPr>
              <a:t>)b(</a:t>
            </a:r>
            <a:r>
              <a:rPr lang="en-US" dirty="0" err="1" smtClean="0">
                <a:solidFill>
                  <a:schemeClr val="accent2">
                    <a:lumMod val="75000"/>
                  </a:schemeClr>
                </a:solidFill>
              </a:rPr>
              <a:t>c|a|d</a:t>
            </a:r>
            <a:r>
              <a:rPr lang="en-US" dirty="0" smtClean="0">
                <a:solidFill>
                  <a:schemeClr val="accent2">
                    <a:lumMod val="75000"/>
                  </a:schemeClr>
                </a:solidFill>
              </a:rPr>
              <a:t>)</a:t>
            </a:r>
          </a:p>
          <a:p>
            <a:pPr lvl="1"/>
            <a:r>
              <a:rPr lang="en-US" dirty="0" smtClean="0"/>
              <a:t>Special case of </a:t>
            </a:r>
            <a:r>
              <a:rPr lang="en-US" dirty="0" smtClean="0">
                <a:solidFill>
                  <a:schemeClr val="accent5">
                    <a:lumMod val="75000"/>
                  </a:schemeClr>
                </a:solidFill>
              </a:rPr>
              <a:t>Superset Matching </a:t>
            </a:r>
            <a:r>
              <a:rPr lang="en-US" dirty="0" smtClean="0"/>
              <a:t>problem</a:t>
            </a:r>
          </a:p>
          <a:p>
            <a:pPr lvl="1"/>
            <a:r>
              <a:rPr lang="en-US" dirty="0" smtClean="0"/>
              <a:t>Can be solved in nearly linear time </a:t>
            </a:r>
            <a:r>
              <a:rPr lang="en-US" dirty="0" smtClean="0">
                <a:solidFill>
                  <a:srgbClr val="C00000"/>
                </a:solidFill>
              </a:rPr>
              <a:t>[Cole-Hariharan’02]</a:t>
            </a:r>
          </a:p>
          <a:p>
            <a:r>
              <a:rPr lang="en-US" dirty="0" smtClean="0"/>
              <a:t>Type </a:t>
            </a:r>
            <a:r>
              <a:rPr lang="en-US" dirty="0" smtClean="0">
                <a:solidFill>
                  <a:srgbClr val="009999"/>
                </a:solidFill>
              </a:rPr>
              <a:t>| </a:t>
            </a:r>
            <a:r>
              <a:rPr lang="lv-LV" dirty="0">
                <a:solidFill>
                  <a:srgbClr val="009999"/>
                </a:solidFill>
              </a:rPr>
              <a:t>◦</a:t>
            </a:r>
            <a:r>
              <a:rPr lang="en-US" dirty="0" smtClean="0"/>
              <a:t> </a:t>
            </a:r>
            <a:r>
              <a:rPr lang="en-US" dirty="0" err="1" smtClean="0"/>
              <a:t>regexp</a:t>
            </a:r>
            <a:r>
              <a:rPr lang="en-US" dirty="0" smtClean="0"/>
              <a:t> matching</a:t>
            </a:r>
          </a:p>
          <a:p>
            <a:pPr lvl="1"/>
            <a:r>
              <a:rPr lang="en-US" dirty="0" smtClean="0"/>
              <a:t>Example: </a:t>
            </a:r>
            <a:r>
              <a:rPr lang="en-US" dirty="0" err="1" smtClean="0">
                <a:solidFill>
                  <a:schemeClr val="accent2">
                    <a:lumMod val="75000"/>
                  </a:schemeClr>
                </a:solidFill>
              </a:rPr>
              <a:t>abc|bcddd|ba</a:t>
            </a:r>
            <a:endParaRPr lang="en-US" dirty="0" smtClean="0">
              <a:solidFill>
                <a:schemeClr val="accent2">
                  <a:lumMod val="75000"/>
                </a:schemeClr>
              </a:solidFill>
            </a:endParaRPr>
          </a:p>
          <a:p>
            <a:pPr lvl="1"/>
            <a:r>
              <a:rPr lang="en-US" dirty="0" smtClean="0">
                <a:solidFill>
                  <a:schemeClr val="accent5">
                    <a:lumMod val="75000"/>
                  </a:schemeClr>
                </a:solidFill>
              </a:rPr>
              <a:t>Dictionary Matching </a:t>
            </a:r>
            <a:r>
              <a:rPr lang="en-US" dirty="0" smtClean="0"/>
              <a:t>problem</a:t>
            </a:r>
          </a:p>
          <a:p>
            <a:pPr lvl="1"/>
            <a:r>
              <a:rPr lang="en-US" dirty="0" smtClean="0"/>
              <a:t>Can be solved in linear time </a:t>
            </a:r>
            <a:r>
              <a:rPr lang="en-US" dirty="0" smtClean="0">
                <a:solidFill>
                  <a:srgbClr val="C00000"/>
                </a:solidFill>
              </a:rPr>
              <a:t>[Aho-Corasick’75]</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FF94E411-20BF-4F7C-8D43-D8CECD5A1521}" type="slidenum">
              <a:rPr lang="en-US" smtClean="0"/>
              <a:t>8</a:t>
            </a:fld>
            <a:endParaRPr lang="en-US"/>
          </a:p>
        </p:txBody>
      </p:sp>
      <p:sp>
        <p:nvSpPr>
          <p:cNvPr id="5" name="Title 4"/>
          <p:cNvSpPr>
            <a:spLocks noGrp="1"/>
          </p:cNvSpPr>
          <p:nvPr>
            <p:ph type="title"/>
          </p:nvPr>
        </p:nvSpPr>
        <p:spPr/>
        <p:txBody>
          <a:bodyPr/>
          <a:lstStyle/>
          <a:p>
            <a:r>
              <a:rPr lang="en-US" dirty="0" smtClean="0"/>
              <a:t>Examples of homogeneous </a:t>
            </a:r>
            <a:r>
              <a:rPr lang="en-US" dirty="0" err="1" smtClean="0"/>
              <a:t>regexp</a:t>
            </a:r>
            <a:r>
              <a:rPr lang="en-US" dirty="0" smtClean="0"/>
              <a:t> matching</a:t>
            </a:r>
            <a:endParaRPr lang="en-US" dirty="0"/>
          </a:p>
        </p:txBody>
      </p:sp>
    </p:spTree>
    <p:extLst>
      <p:ext uri="{BB962C8B-B14F-4D97-AF65-F5344CB8AC3E}">
        <p14:creationId xmlns:p14="http://schemas.microsoft.com/office/powerpoint/2010/main" val="750586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271" y="365125"/>
            <a:ext cx="11281458" cy="1325563"/>
          </a:xfrm>
        </p:spPr>
        <p:txBody>
          <a:bodyPr>
            <a:normAutofit fontScale="90000"/>
          </a:bodyPr>
          <a:lstStyle/>
          <a:p>
            <a:r>
              <a:rPr lang="lv-LV" dirty="0" smtClean="0"/>
              <a:t>Our results</a:t>
            </a:r>
            <a:r>
              <a:rPr lang="en-US" dirty="0"/>
              <a:t>: Classification of homogeneous </a:t>
            </a:r>
            <a:r>
              <a:rPr lang="en-US" dirty="0" err="1"/>
              <a:t>regexps</a:t>
            </a:r>
            <a:r>
              <a:rPr lang="en-US" dirty="0"/>
              <a:t/>
            </a:r>
            <a:br>
              <a:rPr lang="en-US" dirty="0"/>
            </a:br>
            <a:endParaRPr lang="en-US" dirty="0"/>
          </a:p>
        </p:txBody>
      </p:sp>
      <p:sp>
        <p:nvSpPr>
          <p:cNvPr id="3" name="Content Placeholder 2"/>
          <p:cNvSpPr>
            <a:spLocks noGrp="1"/>
          </p:cNvSpPr>
          <p:nvPr>
            <p:ph idx="1"/>
          </p:nvPr>
        </p:nvSpPr>
        <p:spPr>
          <a:xfrm>
            <a:off x="838200" y="1825625"/>
            <a:ext cx="8663940" cy="4351338"/>
          </a:xfrm>
        </p:spPr>
        <p:txBody>
          <a:bodyPr/>
          <a:lstStyle/>
          <a:p>
            <a:r>
              <a:rPr lang="en-US" dirty="0">
                <a:solidFill>
                  <a:schemeClr val="accent5">
                    <a:lumMod val="75000"/>
                  </a:schemeClr>
                </a:solidFill>
              </a:rPr>
              <a:t>Dichotomy</a:t>
            </a:r>
            <a:r>
              <a:rPr lang="en-US" dirty="0"/>
              <a:t>:  </a:t>
            </a:r>
            <a:r>
              <a:rPr lang="en-US" dirty="0" err="1"/>
              <a:t>regexp</a:t>
            </a:r>
            <a:r>
              <a:rPr lang="en-US" dirty="0"/>
              <a:t> matching is either </a:t>
            </a:r>
            <a:r>
              <a:rPr lang="en-US" dirty="0">
                <a:solidFill>
                  <a:srgbClr val="009999"/>
                </a:solidFill>
              </a:rPr>
              <a:t>easy</a:t>
            </a:r>
            <a:r>
              <a:rPr lang="en-US" dirty="0"/>
              <a:t> </a:t>
            </a:r>
            <a:r>
              <a:rPr lang="en-US" dirty="0" smtClean="0"/>
              <a:t/>
            </a:r>
            <a:br>
              <a:rPr lang="en-US" dirty="0" smtClean="0"/>
            </a:br>
            <a:r>
              <a:rPr lang="en-US" dirty="0" smtClean="0"/>
              <a:t>(</a:t>
            </a:r>
            <a:r>
              <a:rPr lang="en-US" dirty="0"/>
              <a:t>near-linear time) or </a:t>
            </a:r>
            <a:r>
              <a:rPr lang="en-US" dirty="0">
                <a:solidFill>
                  <a:srgbClr val="FF0000"/>
                </a:solidFill>
              </a:rPr>
              <a:t>SETH</a:t>
            </a:r>
            <a:r>
              <a:rPr lang="en-US" dirty="0"/>
              <a:t>-hard</a:t>
            </a:r>
          </a:p>
          <a:p>
            <a:r>
              <a:rPr lang="en-US" dirty="0" smtClean="0"/>
              <a:t>Depth-</a:t>
            </a:r>
            <a:r>
              <a:rPr lang="en-US" dirty="0" smtClean="0">
                <a:solidFill>
                  <a:srgbClr val="009999"/>
                </a:solidFill>
              </a:rPr>
              <a:t>2</a:t>
            </a:r>
            <a:r>
              <a:rPr lang="lv-LV" dirty="0" smtClean="0"/>
              <a:t> homogeneous</a:t>
            </a:r>
            <a:r>
              <a:rPr lang="en-US" dirty="0" smtClean="0"/>
              <a:t> </a:t>
            </a:r>
            <a:r>
              <a:rPr lang="en-US" dirty="0" err="1" smtClean="0"/>
              <a:t>regexp</a:t>
            </a:r>
            <a:r>
              <a:rPr lang="lv-LV" dirty="0" smtClean="0"/>
              <a:t> matching</a:t>
            </a:r>
            <a:endParaRPr lang="en-US" dirty="0" smtClean="0"/>
          </a:p>
          <a:p>
            <a:pPr lvl="1"/>
            <a:r>
              <a:rPr lang="lv-LV" dirty="0" smtClean="0"/>
              <a:t>All</a:t>
            </a:r>
            <a:r>
              <a:rPr lang="en-US" dirty="0" smtClean="0"/>
              <a:t> depth-</a:t>
            </a:r>
            <a:r>
              <a:rPr lang="en-US" dirty="0" smtClean="0">
                <a:solidFill>
                  <a:srgbClr val="009999"/>
                </a:solidFill>
              </a:rPr>
              <a:t>2</a:t>
            </a:r>
            <a:r>
              <a:rPr lang="en-US" dirty="0" smtClean="0"/>
              <a:t> types</a:t>
            </a:r>
            <a:r>
              <a:rPr lang="lv-LV" dirty="0" smtClean="0"/>
              <a:t> </a:t>
            </a:r>
            <a:r>
              <a:rPr lang="en-US" dirty="0" smtClean="0"/>
              <a:t>are</a:t>
            </a:r>
            <a:r>
              <a:rPr lang="lv-LV" dirty="0" smtClean="0"/>
              <a:t> in nearly linear time, except </a:t>
            </a:r>
            <a:r>
              <a:rPr lang="en-US" dirty="0">
                <a:solidFill>
                  <a:srgbClr val="FF0000"/>
                </a:solidFill>
              </a:rPr>
              <a:t>◦ </a:t>
            </a:r>
            <a:r>
              <a:rPr lang="lv-LV" dirty="0" smtClean="0">
                <a:solidFill>
                  <a:srgbClr val="FF0000"/>
                </a:solidFill>
              </a:rPr>
              <a:t>*</a:t>
            </a:r>
          </a:p>
          <a:p>
            <a:pPr lvl="1"/>
            <a:r>
              <a:rPr lang="lv-LV" dirty="0" smtClean="0"/>
              <a:t>More details </a:t>
            </a:r>
            <a:r>
              <a:rPr lang="en-US" dirty="0"/>
              <a:t>i</a:t>
            </a:r>
            <a:r>
              <a:rPr lang="en-US" dirty="0" smtClean="0"/>
              <a:t>n</a:t>
            </a:r>
            <a:r>
              <a:rPr lang="lv-LV" dirty="0" smtClean="0"/>
              <a:t> the</a:t>
            </a:r>
            <a:r>
              <a:rPr lang="en-US" dirty="0" smtClean="0"/>
              <a:t> next</a:t>
            </a:r>
            <a:r>
              <a:rPr lang="lv-LV" dirty="0" smtClean="0"/>
              <a:t> </a:t>
            </a:r>
            <a:r>
              <a:rPr lang="en-US" dirty="0" smtClean="0"/>
              <a:t>slide</a:t>
            </a:r>
            <a:endParaRPr lang="lv-LV" dirty="0"/>
          </a:p>
          <a:p>
            <a:r>
              <a:rPr lang="lv-LV" dirty="0" smtClean="0"/>
              <a:t>Depth-</a:t>
            </a:r>
            <a:r>
              <a:rPr lang="lv-LV" dirty="0" smtClean="0">
                <a:solidFill>
                  <a:srgbClr val="009999"/>
                </a:solidFill>
              </a:rPr>
              <a:t>3</a:t>
            </a:r>
            <a:r>
              <a:rPr lang="lv-LV" dirty="0" smtClean="0"/>
              <a:t> regexp matching</a:t>
            </a:r>
          </a:p>
          <a:p>
            <a:pPr lvl="1"/>
            <a:r>
              <a:rPr lang="en-US" dirty="0" smtClean="0">
                <a:solidFill>
                  <a:srgbClr val="FF0000"/>
                </a:solidFill>
              </a:rPr>
              <a:t>13</a:t>
            </a:r>
            <a:r>
              <a:rPr lang="lv-LV" dirty="0" smtClean="0"/>
              <a:t> types require nearly quadratic time </a:t>
            </a:r>
            <a:r>
              <a:rPr lang="en-US" dirty="0" smtClean="0"/>
              <a:t/>
            </a:r>
            <a:br>
              <a:rPr lang="en-US" dirty="0" smtClean="0"/>
            </a:br>
            <a:r>
              <a:rPr lang="en-US" dirty="0" smtClean="0"/>
              <a:t>	(</a:t>
            </a:r>
            <a:r>
              <a:rPr lang="en-US" dirty="0"/>
              <a:t>assuming </a:t>
            </a:r>
            <a:r>
              <a:rPr lang="en-US" dirty="0" smtClean="0">
                <a:solidFill>
                  <a:srgbClr val="FF0000"/>
                </a:solidFill>
              </a:rPr>
              <a:t>SETH</a:t>
            </a:r>
            <a:r>
              <a:rPr lang="en-US" dirty="0" smtClean="0"/>
              <a:t>)</a:t>
            </a:r>
            <a:endParaRPr lang="en-US" dirty="0"/>
          </a:p>
          <a:p>
            <a:pPr lvl="1"/>
            <a:r>
              <a:rPr lang="lv-LV" dirty="0" smtClean="0"/>
              <a:t>More details later in the talk</a:t>
            </a:r>
            <a:endParaRPr lang="en-US" dirty="0" smtClean="0"/>
          </a:p>
        </p:txBody>
      </p:sp>
      <p:sp>
        <p:nvSpPr>
          <p:cNvPr id="4" name="Slide Number Placeholder 3"/>
          <p:cNvSpPr>
            <a:spLocks noGrp="1"/>
          </p:cNvSpPr>
          <p:nvPr>
            <p:ph type="sldNum" sz="quarter" idx="12"/>
          </p:nvPr>
        </p:nvSpPr>
        <p:spPr/>
        <p:txBody>
          <a:bodyPr/>
          <a:lstStyle/>
          <a:p>
            <a:fld id="{FF94E411-20BF-4F7C-8D43-D8CECD5A1521}" type="slidenum">
              <a:rPr lang="en-US" smtClean="0"/>
              <a:t>9</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547159147"/>
              </p:ext>
            </p:extLst>
          </p:nvPr>
        </p:nvGraphicFramePr>
        <p:xfrm>
          <a:off x="9730740" y="1269365"/>
          <a:ext cx="2240280" cy="1112520"/>
        </p:xfrm>
        <a:graphic>
          <a:graphicData uri="http://schemas.openxmlformats.org/drawingml/2006/table">
            <a:tbl>
              <a:tblPr firstRow="1" bandRow="1">
                <a:tableStyleId>{073A0DAA-6AF3-43AB-8588-CEC1D06C72B9}</a:tableStyleId>
              </a:tblPr>
              <a:tblGrid>
                <a:gridCol w="579120"/>
                <a:gridCol w="548640"/>
                <a:gridCol w="586740"/>
                <a:gridCol w="525780"/>
              </a:tblGrid>
              <a:tr h="370840">
                <a:tc>
                  <a:txBody>
                    <a:bodyPr/>
                    <a:lstStyle/>
                    <a:p>
                      <a:r>
                        <a:rPr lang="en-US" b="1" dirty="0" smtClean="0">
                          <a:solidFill>
                            <a:schemeClr val="tx1"/>
                          </a:solidFill>
                        </a:rPr>
                        <a:t>◦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b="1" dirty="0" smtClean="0">
                          <a:solidFill>
                            <a:srgbClr val="FF0000"/>
                          </a:solidFill>
                        </a:rPr>
                        <a:t>◦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a:t>
                      </a:r>
                      <a:r>
                        <a:rPr lang="en-US" b="1" baseline="0"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353713186"/>
              </p:ext>
            </p:extLst>
          </p:nvPr>
        </p:nvGraphicFramePr>
        <p:xfrm>
          <a:off x="8792210" y="2916767"/>
          <a:ext cx="3110232" cy="3735495"/>
        </p:xfrm>
        <a:graphic>
          <a:graphicData uri="http://schemas.openxmlformats.org/drawingml/2006/table">
            <a:tbl>
              <a:tblPr firstRow="1" bandRow="1">
                <a:tableStyleId>{073A0DAA-6AF3-43AB-8588-CEC1D06C72B9}</a:tableStyleId>
              </a:tblPr>
              <a:tblGrid>
                <a:gridCol w="777558"/>
                <a:gridCol w="777558"/>
                <a:gridCol w="777558"/>
                <a:gridCol w="777558"/>
              </a:tblGrid>
              <a:tr h="415055">
                <a:tc>
                  <a:txBody>
                    <a:bodyPr/>
                    <a:lstStyle/>
                    <a:p>
                      <a:r>
                        <a:rPr lang="en-US" b="1" dirty="0" smtClean="0">
                          <a:solidFill>
                            <a:srgbClr val="FF0000"/>
                          </a:solidFill>
                        </a:rPr>
                        <a:t>◦ |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FF0000"/>
                          </a:solidFill>
                        </a:rPr>
                        <a:t>| ◦ |</a:t>
                      </a:r>
                      <a:endParaRPr lang="en-US" b="1"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FF0000"/>
                          </a:solidFill>
                        </a:rPr>
                        <a:t>◦ |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FF0000"/>
                          </a:solidFill>
                        </a:rPr>
                        <a:t>| ◦ +</a:t>
                      </a:r>
                      <a:endParaRPr lang="en-US" b="1"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FF0000"/>
                          </a:solidFill>
                        </a:rPr>
                        <a:t>◦ |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FF0000"/>
                          </a:solidFill>
                        </a:rPr>
                        <a:t>| ◦ *</a:t>
                      </a:r>
                      <a:endParaRPr lang="en-US" b="1"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rgbClr val="FF0000"/>
                          </a:solidFill>
                        </a:rPr>
                        <a:t>+ ◦ *</a:t>
                      </a: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FF0000"/>
                          </a:solidFill>
                        </a:rPr>
                        <a:t>◦ +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r>
                        <a:rPr lang="en-US" b="1" baseline="0" dirty="0" smtClean="0">
                          <a:solidFill>
                            <a:schemeClr val="tx1"/>
                          </a:solidFill>
                        </a:rPr>
                        <a:t> </a:t>
                      </a:r>
                      <a:r>
                        <a:rPr lang="en-US" b="1" dirty="0" smtClean="0">
                          <a:solidFill>
                            <a:schemeClr val="tx1"/>
                          </a:solidFill>
                        </a:rPr>
                        <a:t>◦</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FF0000"/>
                          </a:solidFill>
                        </a:rPr>
                        <a:t>◦ +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FF0000"/>
                          </a:solidFill>
                        </a:rPr>
                        <a:t>◦ +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FF0000"/>
                          </a:solidFill>
                        </a:rPr>
                        <a:t>◦ *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a:t>
                      </a:r>
                      <a:r>
                        <a:rPr lang="en-US" b="1" baseline="0" dirty="0" smtClean="0">
                          <a:solidFill>
                            <a:schemeClr val="tx1"/>
                          </a:solidFill>
                        </a:rPr>
                        <a:t> </a:t>
                      </a:r>
                      <a:r>
                        <a:rPr lang="en-US" b="1" dirty="0" smtClean="0">
                          <a:solidFill>
                            <a:schemeClr val="tx1"/>
                          </a:solidFill>
                        </a:rPr>
                        <a:t>◦</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FF0000"/>
                          </a:solidFill>
                        </a:rPr>
                        <a:t>◦ *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5055">
                <a:tc>
                  <a:txBody>
                    <a:bodyPr/>
                    <a:lstStyle/>
                    <a:p>
                      <a:r>
                        <a:rPr lang="en-US" b="1" dirty="0" smtClean="0">
                          <a:solidFill>
                            <a:srgbClr val="FF0000"/>
                          </a:solidFill>
                        </a:rPr>
                        <a:t>◦ * |</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b="1" dirty="0" smtClean="0">
                          <a:solidFill>
                            <a:schemeClr val="tx1"/>
                          </a:solidFill>
                        </a:rPr>
                        <a:t>+ * |</a:t>
                      </a:r>
                      <a:endParaRPr lang="en-US"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649255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34009</TotalTime>
  <Words>6132</Words>
  <Application>Microsoft Office PowerPoint</Application>
  <PresentationFormat>Widescreen</PresentationFormat>
  <Paragraphs>1002</Paragraphs>
  <Slides>26</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Myanmar Text</vt:lpstr>
      <vt:lpstr>Yu Gothic Light</vt:lpstr>
      <vt:lpstr>Office Theme</vt:lpstr>
      <vt:lpstr>Which Regular Expression Patterns are Hard to Match?</vt:lpstr>
      <vt:lpstr>Regular expressions</vt:lpstr>
      <vt:lpstr>Regular expression membership</vt:lpstr>
      <vt:lpstr>Regular expression membership</vt:lpstr>
      <vt:lpstr>Regular expression pattern matching</vt:lpstr>
      <vt:lpstr>Regular expressions: applications</vt:lpstr>
      <vt:lpstr>Homogeneous regexps</vt:lpstr>
      <vt:lpstr>Examples of homogeneous regexp matching</vt:lpstr>
      <vt:lpstr>Our results: Classification of homogeneous regexps </vt:lpstr>
      <vt:lpstr>Our results: Classification of homogeneous regexps </vt:lpstr>
      <vt:lpstr>Our results: Classification of homogeneous regexps </vt:lpstr>
      <vt:lpstr>Hardness for type ◦ *</vt:lpstr>
      <vt:lpstr>Orthogonal Vectors Conjecture</vt:lpstr>
      <vt:lpstr>Orthogonal Vectors Conjecture</vt:lpstr>
      <vt:lpstr>High level idea</vt:lpstr>
      <vt:lpstr>Simplifying assumptions</vt:lpstr>
      <vt:lpstr>Vector gadgets</vt:lpstr>
      <vt:lpstr>Vector gadgets</vt:lpstr>
      <vt:lpstr>Vector gadgets</vt:lpstr>
      <vt:lpstr>Final construction</vt:lpstr>
      <vt:lpstr>Final construction</vt:lpstr>
      <vt:lpstr>Final construction</vt:lpstr>
      <vt:lpstr>Final construction</vt:lpstr>
      <vt:lpstr>Final construction</vt:lpstr>
      <vt:lpstr>Final construction</vt:lpstr>
      <vt:lpstr>Conclusions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Better embeddings for planar Earth-Mover Distance over sparse sets</dc:title>
  <dc:creator>Arturs Backurs</dc:creator>
  <cp:lastModifiedBy>Arturs Backurs</cp:lastModifiedBy>
  <cp:revision>877</cp:revision>
  <dcterms:created xsi:type="dcterms:W3CDTF">2014-05-03T19:11:39Z</dcterms:created>
  <dcterms:modified xsi:type="dcterms:W3CDTF">2015-12-05T00:48:33Z</dcterms:modified>
</cp:coreProperties>
</file>