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1"/>
    <p:sldMasterId id="2147483651" r:id="rId2"/>
    <p:sldMasterId id="2147483877" r:id="rId3"/>
    <p:sldMasterId id="2147483889" r:id="rId4"/>
  </p:sldMasterIdLst>
  <p:notesMasterIdLst>
    <p:notesMasterId r:id="rId27"/>
  </p:notesMasterIdLst>
  <p:sldIdLst>
    <p:sldId id="256" r:id="rId5"/>
    <p:sldId id="338" r:id="rId6"/>
    <p:sldId id="289" r:id="rId7"/>
    <p:sldId id="308" r:id="rId8"/>
    <p:sldId id="309" r:id="rId9"/>
    <p:sldId id="310" r:id="rId10"/>
    <p:sldId id="311" r:id="rId11"/>
    <p:sldId id="312" r:id="rId12"/>
    <p:sldId id="313" r:id="rId13"/>
    <p:sldId id="330" r:id="rId14"/>
    <p:sldId id="341" r:id="rId15"/>
    <p:sldId id="328" r:id="rId16"/>
    <p:sldId id="331" r:id="rId17"/>
    <p:sldId id="329" r:id="rId18"/>
    <p:sldId id="339" r:id="rId19"/>
    <p:sldId id="335" r:id="rId20"/>
    <p:sldId id="342" r:id="rId21"/>
    <p:sldId id="319" r:id="rId22"/>
    <p:sldId id="343" r:id="rId23"/>
    <p:sldId id="321" r:id="rId24"/>
    <p:sldId id="322" r:id="rId25"/>
    <p:sldId id="285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cmsy10" panose="020B0500000000000000" pitchFamily="34" charset="0"/>
      <p:regular r:id="rId33"/>
    </p:embeddedFont>
    <p:embeddedFont>
      <p:font typeface="Georgia" panose="02040502050405020303" pitchFamily="18" charset="0"/>
      <p:regular r:id="rId34"/>
      <p:bold r:id="rId35"/>
      <p:italic r:id="rId36"/>
      <p:boldItalic r:id="rId37"/>
    </p:embeddedFont>
    <p:embeddedFont>
      <p:font typeface="Arial Unicode MS" panose="020B0604020202020204" pitchFamily="34" charset="-128"/>
      <p:regular r:id="rId38"/>
    </p:embeddedFont>
    <p:embeddedFont>
      <p:font typeface="Calibri Light" panose="020F0302020204030204" pitchFamily="34" charset="0"/>
      <p:regular r:id="rId39"/>
      <p:italic r:id="rId40"/>
    </p:embeddedFont>
  </p:embeddedFontLst>
  <p:custDataLst>
    <p:tags r:id="rId4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5510" autoAdjust="0"/>
    <p:restoredTop sz="86402" autoAdjust="0"/>
  </p:normalViewPr>
  <p:slideViewPr>
    <p:cSldViewPr>
      <p:cViewPr varScale="1">
        <p:scale>
          <a:sx n="83" d="100"/>
          <a:sy n="83" d="100"/>
        </p:scale>
        <p:origin x="52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31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A2B359-7B73-464B-9FB7-DB7BDACEE5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273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 smtClean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</p:grp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BC395077-43FD-4263-A2DC-64A977714E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772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4AF41-C7D3-4170-AB46-2676456E4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05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5FFA4-AAD1-4EEE-B929-072C3F8443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7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11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07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1582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2133600"/>
            <a:ext cx="3989388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2133600"/>
            <a:ext cx="3990975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51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29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54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939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336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BD5E3-8B63-407B-9866-1265E2B89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542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591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4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1065213"/>
            <a:ext cx="2032000" cy="5030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5" y="1065213"/>
            <a:ext cx="5948363" cy="5030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92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06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26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11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47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34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72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0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92C73-DB70-4676-ACD6-5D5079F683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696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12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0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28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82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64A28-3E44-4F9F-94EE-8DACCDAD68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55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AE74A-1625-4A7B-8B60-65AC4E8C25F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07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3AE72-F478-4BE3-A4BA-E64CA1A278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93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1F392-074E-4208-A950-9ADCBE62D6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12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3155E-7C88-4215-A88F-F21BD6722A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65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92F67-A0CF-4805-BAB9-10CCFDD7F2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BDB0-F064-43DF-8129-DD65F0409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225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86097-A23F-4019-AB23-5A8778E584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6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1A69-B6AD-4108-81DC-0C10916ACA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65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FE184-E743-4487-9FBA-3FCBA10D8B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23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4C577-7A17-4EB5-8C8B-CD34A4190E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779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C4A45-25D6-4473-BB8A-301F925E716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35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205D1-968B-45A6-AD35-AB583E74A2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7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7DB91-C073-4A6E-B617-271325D815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98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72F4-707D-466C-B1FE-BECCA4265B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154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35339-086B-4DB7-A353-3867A81BD6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59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A5089-B860-435D-9689-406E236D5E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7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mtClean="0"/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mtClean="0"/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mtClean="0"/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7A10B7B-9A85-4CDF-A0F2-63F562CF37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1065213"/>
            <a:ext cx="8132763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2133600"/>
            <a:ext cx="81327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2052" name="Line 14"/>
          <p:cNvSpPr>
            <a:spLocks noChangeShapeType="1"/>
          </p:cNvSpPr>
          <p:nvPr userDrawn="1"/>
        </p:nvSpPr>
        <p:spPr bwMode="auto">
          <a:xfrm>
            <a:off x="503238" y="1065213"/>
            <a:ext cx="8132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7467600" y="6324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fld id="{0066D549-1A33-45B5-B91E-EEAA6D2114F4}" type="slidenum">
              <a:rPr lang="de-DE" altLang="en-US" sz="1000" smtClean="0">
                <a:solidFill>
                  <a:srgbClr val="83B73D"/>
                </a:solidFill>
                <a:cs typeface="Arial Unicode MS" panose="020B0604020202020204" pitchFamily="34" charset="-128"/>
              </a:rPr>
              <a:pPr algn="r">
                <a:defRPr/>
              </a:pPr>
              <a:t>‹#›</a:t>
            </a:fld>
            <a:endParaRPr lang="de-DE" altLang="en-US" sz="1000" smtClean="0">
              <a:solidFill>
                <a:srgbClr val="464847"/>
              </a:solidFill>
              <a:cs typeface="Arial Unicode MS" panose="020B060402020202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1C9D2AD-BCCB-476B-81EC-C805CB9789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12/5/2015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177E08F-CCE9-453C-8E10-F47F79C4E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209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C2CE668-18E6-4912-A2FC-A38B7CFC5E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9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Input Sparsity and Hardness for Linear </a:t>
            </a:r>
            <a:r>
              <a:rPr lang="en-US" altLang="en-US" smtClean="0"/>
              <a:t>Algebra Problems</a:t>
            </a:r>
            <a:endParaRPr lang="en-US" alt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David Woodruff</a:t>
            </a:r>
          </a:p>
          <a:p>
            <a:pPr eaLnBrk="1" hangingPunct="1"/>
            <a:r>
              <a:rPr lang="en-US" altLang="en-US" smtClean="0"/>
              <a:t>IBM Almaden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06361" y="5486400"/>
            <a:ext cx="81804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/>
              <a:t>W</a:t>
            </a:r>
            <a:r>
              <a:rPr lang="en-US" altLang="en-US" sz="2400" dirty="0" smtClean="0"/>
              <a:t>ork </a:t>
            </a:r>
            <a:r>
              <a:rPr lang="en-US" altLang="en-US" sz="2400" dirty="0"/>
              <a:t>with </a:t>
            </a:r>
            <a:r>
              <a:rPr lang="en-US" altLang="en-US" sz="2400" dirty="0" smtClean="0"/>
              <a:t>Ken Clarkson. Discussions with Amir </a:t>
            </a:r>
            <a:r>
              <a:rPr lang="en-US" altLang="en-US" sz="2400" dirty="0" err="1" smtClean="0"/>
              <a:t>Abboud</a:t>
            </a:r>
            <a:r>
              <a:rPr lang="en-US" altLang="en-US" sz="2400" dirty="0" smtClean="0"/>
              <a:t>, </a:t>
            </a:r>
            <a:r>
              <a:rPr lang="en-US" altLang="en-US" sz="2400" dirty="0" err="1" smtClean="0"/>
              <a:t>Yuqing</a:t>
            </a:r>
            <a:r>
              <a:rPr lang="en-US" altLang="en-US" sz="2400" dirty="0" smtClean="0"/>
              <a:t> Ai, </a:t>
            </a:r>
            <a:r>
              <a:rPr lang="en-US" altLang="en-US" sz="2400" dirty="0" err="1" smtClean="0"/>
              <a:t>Arturs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Backurs</a:t>
            </a:r>
            <a:r>
              <a:rPr lang="en-US" altLang="en-US" sz="2400" dirty="0" smtClean="0"/>
              <a:t>, Richard Peng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de-DE" altLang="en-US" sz="3200" dirty="0" smtClean="0"/>
              <a:t>Sketch and solve for regression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23" name="Inhaltsplatzhalter 2"/>
              <p:cNvSpPr>
                <a:spLocks/>
              </p:cNvSpPr>
              <p:nvPr/>
            </p:nvSpPr>
            <p:spPr bwMode="auto">
              <a:xfrm>
                <a:off x="422564" y="1295400"/>
                <a:ext cx="8382000" cy="541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dirty="0" smtClean="0"/>
                  <a:t>How to find an approximate solution X </a:t>
                </a:r>
                <a:r>
                  <a:rPr lang="en-US" altLang="en-US" sz="2000" dirty="0"/>
                  <a:t>to </a:t>
                </a:r>
                <a:r>
                  <a:rPr lang="en-US" altLang="en-US" sz="2000" dirty="0" err="1" smtClean="0"/>
                  <a:t>min</a:t>
                </a:r>
                <a:r>
                  <a:rPr lang="en-US" altLang="en-US" sz="2000" baseline="-25000" dirty="0" err="1" smtClean="0"/>
                  <a:t>rank</a:t>
                </a:r>
                <a:r>
                  <a:rPr lang="en-US" altLang="en-US" sz="2000" baseline="-25000" dirty="0" smtClean="0"/>
                  <a:t>-k X</a:t>
                </a:r>
                <a:r>
                  <a:rPr lang="en-US" altLang="en-US" sz="2000" dirty="0" smtClean="0"/>
                  <a:t> |XSA-A|</a:t>
                </a:r>
                <a:r>
                  <a:rPr lang="en-US" altLang="en-US" sz="2000" baseline="-25000" dirty="0" smtClean="0"/>
                  <a:t>F</a:t>
                </a:r>
                <a:r>
                  <a:rPr lang="en-US" altLang="en-US" sz="2000" dirty="0" smtClean="0"/>
                  <a:t>?</a:t>
                </a:r>
                <a:endParaRPr lang="de-DE" altLang="en-US" sz="2000" dirty="0"/>
              </a:p>
              <a:p>
                <a:pPr eaLnBrk="1" hangingPunct="1"/>
                <a:endParaRPr lang="de-DE" altLang="en-US" sz="2000" dirty="0"/>
              </a:p>
              <a:p>
                <a:pPr eaLnBrk="1" hangingPunct="1"/>
                <a:r>
                  <a:rPr lang="de-DE" altLang="en-US" sz="2000" dirty="0">
                    <a:solidFill>
                      <a:srgbClr val="FF0000"/>
                    </a:solidFill>
                  </a:rPr>
                  <a:t>Goal:</a:t>
                </a:r>
                <a:r>
                  <a:rPr lang="de-DE" altLang="en-US" sz="2000" dirty="0"/>
                  <a:t> output </a:t>
                </a:r>
                <a:r>
                  <a:rPr lang="de-DE" altLang="en-US" sz="2000" dirty="0" smtClean="0"/>
                  <a:t>X‘ </a:t>
                </a:r>
                <a:r>
                  <a:rPr lang="de-DE" altLang="en-US" sz="2000" dirty="0"/>
                  <a:t>for which </a:t>
                </a:r>
                <a:r>
                  <a:rPr lang="de-DE" altLang="en-US" sz="2000" dirty="0" smtClean="0"/>
                  <a:t>|X‘SA-A|</a:t>
                </a:r>
                <a:r>
                  <a:rPr lang="de-DE" altLang="en-US" sz="2000" baseline="-25000" dirty="0"/>
                  <a:t>F</a:t>
                </a:r>
                <a:r>
                  <a:rPr lang="de-DE" altLang="en-US" sz="2000" dirty="0" smtClean="0"/>
                  <a:t> </a:t>
                </a:r>
                <a:r>
                  <a:rPr lang="de-DE" altLang="en-US" sz="2000" dirty="0">
                    <a:latin typeface="cmsy10" panose="020B0500000000000000" pitchFamily="34" charset="0"/>
                  </a:rPr>
                  <a:t>·</a:t>
                </a:r>
                <a:r>
                  <a:rPr lang="de-DE" altLang="en-US" sz="2000" dirty="0"/>
                  <a:t> (1+</a:t>
                </a:r>
                <a:r>
                  <a:rPr lang="el-GR" altLang="en-US" sz="2000" dirty="0"/>
                  <a:t>ε</a:t>
                </a:r>
                <a:r>
                  <a:rPr lang="en-US" altLang="en-US" sz="2000" dirty="0"/>
                  <a:t>) </a:t>
                </a:r>
                <a:r>
                  <a:rPr lang="en-US" altLang="en-US" sz="2000" dirty="0" err="1" smtClean="0"/>
                  <a:t>min</a:t>
                </a:r>
                <a:r>
                  <a:rPr lang="en-US" altLang="en-US" sz="2000" baseline="-25000" dirty="0" err="1" smtClean="0"/>
                  <a:t>rank</a:t>
                </a:r>
                <a:r>
                  <a:rPr lang="en-US" altLang="en-US" sz="2000" baseline="-25000" dirty="0" smtClean="0"/>
                  <a:t>-k X</a:t>
                </a:r>
                <a:r>
                  <a:rPr lang="en-US" altLang="en-US" sz="2000" dirty="0" smtClean="0"/>
                  <a:t> |XSA-A|</a:t>
                </a:r>
                <a:r>
                  <a:rPr lang="en-US" altLang="en-US" sz="2000" baseline="-25000" dirty="0"/>
                  <a:t>F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dirty="0"/>
                  <a:t>with high probability</a:t>
                </a:r>
                <a:endParaRPr lang="el-GR" altLang="en-US" sz="2000" dirty="0"/>
              </a:p>
              <a:p>
                <a:pPr eaLnBrk="1" hangingPunct="1"/>
                <a:endParaRPr lang="de-DE" altLang="en-US" sz="2000" dirty="0"/>
              </a:p>
              <a:p>
                <a:pPr eaLnBrk="1" hangingPunct="1"/>
                <a:r>
                  <a:rPr lang="de-DE" altLang="en-US" sz="2000" dirty="0"/>
                  <a:t>Draw </a:t>
                </a:r>
                <a:r>
                  <a:rPr lang="de-DE" altLang="en-US" sz="2000" dirty="0" smtClean="0"/>
                  <a:t>R </a:t>
                </a:r>
                <a:r>
                  <a:rPr lang="de-DE" altLang="en-US" sz="2000" dirty="0"/>
                  <a:t>from </a:t>
                </a:r>
                <a:r>
                  <a:rPr lang="de-DE" altLang="en-US" sz="2000" dirty="0" smtClean="0"/>
                  <a:t>a d x poly(k/</a:t>
                </a:r>
                <a:r>
                  <a:rPr lang="el-GR" altLang="en-US" sz="2000" dirty="0" smtClean="0"/>
                  <a:t>ε</a:t>
                </a:r>
                <a:r>
                  <a:rPr lang="en-US" altLang="en-US" sz="2000" dirty="0" smtClean="0"/>
                  <a:t>)</a:t>
                </a:r>
                <a:r>
                  <a:rPr lang="de-DE" altLang="en-US" sz="2000" dirty="0" smtClean="0"/>
                  <a:t> </a:t>
                </a:r>
                <a:r>
                  <a:rPr lang="de-DE" altLang="en-US" sz="2000" dirty="0"/>
                  <a:t>random family of </a:t>
                </a:r>
                <a:r>
                  <a:rPr lang="de-DE" altLang="en-US" sz="2000" dirty="0" smtClean="0"/>
                  <a:t>matrices</a:t>
                </a:r>
                <a:endParaRPr lang="de-DE" altLang="en-US" sz="2000" dirty="0"/>
              </a:p>
              <a:p>
                <a:pPr eaLnBrk="1" hangingPunct="1"/>
                <a:endParaRPr lang="de-DE" altLang="en-US" sz="2000" dirty="0"/>
              </a:p>
              <a:p>
                <a:pPr eaLnBrk="1" hangingPunct="1"/>
                <a:r>
                  <a:rPr lang="de-DE" altLang="en-US" sz="2000" dirty="0"/>
                  <a:t>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b="0" i="0" smtClean="0">
                        <a:latin typeface="Cambria Math" panose="02040503050406030204" pitchFamily="18" charset="0"/>
                      </a:rPr>
                      <m:t>SA</m:t>
                    </m:r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altLang="en-US" sz="2000" dirty="0" smtClean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altLang="en-US" sz="2000" dirty="0" smtClean="0"/>
              </a:p>
              <a:p>
                <a:pPr eaLnBrk="1" hangingPunct="1"/>
                <a:endParaRPr lang="de-DE" altLang="en-US" sz="2000" dirty="0"/>
              </a:p>
              <a:p>
                <a:pPr eaLnBrk="1" hangingPunct="1"/>
                <a:r>
                  <a:rPr lang="de-DE" altLang="en-US" sz="2000" dirty="0"/>
                  <a:t>Output the solution </a:t>
                </a:r>
                <a:r>
                  <a:rPr lang="de-DE" altLang="en-US" sz="2000" dirty="0" smtClean="0"/>
                  <a:t>X‘ </a:t>
                </a:r>
                <a:r>
                  <a:rPr lang="de-DE" altLang="en-US" sz="2000" dirty="0"/>
                  <a:t>to </a:t>
                </a:r>
                <a:r>
                  <a:rPr lang="de-DE" altLang="en-US" sz="2000" dirty="0" smtClean="0"/>
                  <a:t>min</a:t>
                </a:r>
                <a:r>
                  <a:rPr lang="de-DE" altLang="en-US" sz="2000" baseline="-25000" dirty="0" smtClean="0"/>
                  <a:t>rank-k X</a:t>
                </a:r>
                <a:r>
                  <a:rPr lang="de-DE" altLang="en-US" sz="2000" dirty="0" smtClean="0"/>
                  <a:t> |XSAR-AR|</a:t>
                </a:r>
                <a:r>
                  <a:rPr lang="de-DE" altLang="en-US" sz="2000" baseline="-25000" dirty="0" smtClean="0"/>
                  <a:t>F</a:t>
                </a:r>
                <a:endParaRPr lang="de-DE" altLang="en-US" sz="2000" baseline="-25000" dirty="0"/>
              </a:p>
              <a:p>
                <a:pPr lvl="1" eaLnBrk="1" hangingPunct="1"/>
                <a:r>
                  <a:rPr lang="de-DE" altLang="en-US" sz="2000" dirty="0" smtClean="0"/>
                  <a:t>If R is a CountSketch, can compute SAR and AR in nnz(A) time</a:t>
                </a:r>
                <a:endParaRPr lang="de-DE" altLang="en-US" sz="2000" dirty="0"/>
              </a:p>
              <a:p>
                <a:pPr lvl="1" eaLnBrk="1" hangingPunct="1"/>
                <a:r>
                  <a:rPr lang="de-DE" altLang="en-US" sz="2000" dirty="0" smtClean="0"/>
                  <a:t>Given SAR and AR, can solve the problem in n</a:t>
                </a: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⋅ </m:t>
                    </m:r>
                  </m:oMath>
                </a14:m>
                <a:r>
                  <a:rPr lang="de-DE" altLang="en-US" sz="2000" dirty="0" smtClean="0"/>
                  <a:t>poly(k/</a:t>
                </a:r>
                <a:r>
                  <a:rPr lang="el-GR" altLang="en-US" sz="2000" dirty="0"/>
                  <a:t> </a:t>
                </a:r>
                <a:r>
                  <a:rPr lang="el-GR" altLang="en-US" sz="2000" dirty="0" smtClean="0"/>
                  <a:t>ε</a:t>
                </a:r>
                <a:r>
                  <a:rPr lang="en-US" altLang="en-US" sz="2000" dirty="0" smtClean="0"/>
                  <a:t>) time</a:t>
                </a:r>
              </a:p>
              <a:p>
                <a:pPr lvl="1" eaLnBrk="1" hangingPunct="1"/>
                <a:endParaRPr lang="en-US" altLang="en-US" sz="2000" dirty="0"/>
              </a:p>
              <a:p>
                <a:pPr marL="342900" lvl="1" indent="-342900" eaLnBrk="1" hangingPunct="1"/>
                <a:r>
                  <a:rPr lang="en-US" altLang="en-US" sz="2000" dirty="0" smtClean="0"/>
                  <a:t>Overall time for low rank approximation is </a:t>
                </a:r>
                <a:r>
                  <a:rPr lang="en-US" altLang="en-US" sz="2000" dirty="0"/>
                  <a:t>nnz(A) + (</a:t>
                </a:r>
                <a:r>
                  <a:rPr lang="en-US" altLang="en-US" sz="2000" dirty="0" smtClean="0"/>
                  <a:t>n+d)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altLang="en-US" sz="2000" dirty="0" smtClean="0"/>
                  <a:t>poly(k/</a:t>
                </a:r>
                <a:r>
                  <a:rPr lang="el-GR" altLang="en-US" sz="2000" dirty="0"/>
                  <a:t>ε</a:t>
                </a:r>
                <a:r>
                  <a:rPr lang="en-US" altLang="en-US" sz="2000" dirty="0" smtClean="0"/>
                  <a:t>)</a:t>
                </a:r>
                <a:endParaRPr lang="en-US" altLang="en-US" sz="2000" dirty="0"/>
              </a:p>
              <a:p>
                <a:pPr eaLnBrk="1" hangingPunct="1"/>
                <a:endParaRPr lang="de-DE" altLang="en-US" dirty="0"/>
              </a:p>
            </p:txBody>
          </p:sp>
        </mc:Choice>
        <mc:Fallback xmlns="">
          <p:sp>
            <p:nvSpPr>
              <p:cNvPr id="38923" name="Inhaltsplatzhalt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564" y="1295400"/>
                <a:ext cx="8382000" cy="5410200"/>
              </a:xfrm>
              <a:prstGeom prst="rect">
                <a:avLst/>
              </a:prstGeom>
              <a:blipFill rotWithShape="0">
                <a:blip r:embed="rId2"/>
                <a:stretch>
                  <a:fillRect l="-655" t="-5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86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de-DE" altLang="en-US" sz="3200" smtClean="0"/>
              <a:t>Talk Outline </a:t>
            </a:r>
          </a:p>
        </p:txBody>
      </p:sp>
      <p:sp>
        <p:nvSpPr>
          <p:cNvPr id="72707" name="Inhaltsplatzhalter 2"/>
          <p:cNvSpPr>
            <a:spLocks/>
          </p:cNvSpPr>
          <p:nvPr/>
        </p:nvSpPr>
        <p:spPr bwMode="auto">
          <a:xfrm>
            <a:off x="457200" y="1371600"/>
            <a:ext cx="81327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rgbClr val="FF0000"/>
                </a:solidFill>
              </a:rPr>
              <a:t>Solving linear algebra problems by reductions, “sketch and solve”</a:t>
            </a:r>
          </a:p>
          <a:p>
            <a:pPr lvl="1" eaLnBrk="1" hangingPunct="1"/>
            <a:r>
              <a:rPr lang="en-US" altLang="en-US" sz="2000" dirty="0" smtClean="0"/>
              <a:t>Low </a:t>
            </a:r>
            <a:r>
              <a:rPr lang="en-US" altLang="en-US" sz="2000" dirty="0"/>
              <a:t>Rank </a:t>
            </a:r>
            <a:r>
              <a:rPr lang="en-US" altLang="en-US" sz="2000" dirty="0" smtClean="0"/>
              <a:t>Approximation</a:t>
            </a:r>
          </a:p>
          <a:p>
            <a:pPr lvl="1" eaLnBrk="1" hangingPunct="1"/>
            <a:r>
              <a:rPr lang="en-US" altLang="en-US" sz="2000" dirty="0" smtClean="0">
                <a:solidFill>
                  <a:srgbClr val="FF0000"/>
                </a:solidFill>
              </a:rPr>
              <a:t>Robust Low Rank Approximation 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lvl="1"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Spectral Low Rank Approximation</a:t>
            </a:r>
          </a:p>
          <a:p>
            <a:pPr lvl="1" eaLnBrk="1" hangingPunct="1"/>
            <a:r>
              <a:rPr lang="en-US" altLang="en-US" sz="2000" dirty="0" smtClean="0"/>
              <a:t>Basic questions on eigenvalues</a:t>
            </a:r>
          </a:p>
          <a:p>
            <a:pPr lvl="1" eaLnBrk="1" hangingPunct="1"/>
            <a:r>
              <a:rPr lang="en-US" altLang="en-US" sz="2000" dirty="0" smtClean="0"/>
              <a:t>What is known?</a:t>
            </a:r>
          </a:p>
          <a:p>
            <a:pPr lvl="1" eaLnBrk="1" hangingPunct="1"/>
            <a:endParaRPr lang="en-US" altLang="en-US" sz="2000" dirty="0"/>
          </a:p>
          <a:p>
            <a:pPr eaLnBrk="1" hangingPunct="1"/>
            <a:endParaRPr lang="de-DE" altLang="en-US" sz="2600" dirty="0"/>
          </a:p>
          <a:p>
            <a:pPr eaLnBrk="1" hangingPunct="1"/>
            <a:endParaRPr lang="de-DE" alt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3941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395" y="129101"/>
            <a:ext cx="8132763" cy="989012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Robust Forms of Low Rank Approximation </a:t>
            </a:r>
            <a:endParaRPr 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2681" y="1479882"/>
                <a:ext cx="8311243" cy="514951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400" dirty="0" smtClean="0"/>
                  <a:t>SVD sensitive to outliers since we sum up squared distances</a:t>
                </a:r>
              </a:p>
              <a:p>
                <a:endParaRPr lang="en-US" sz="2400" dirty="0">
                  <a:solidFill>
                    <a:srgbClr val="FF0000"/>
                  </a:solidFill>
                </a:endParaRPr>
              </a:p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(Basis Independence) </a:t>
                </a:r>
                <a:r>
                  <a:rPr lang="en-US" sz="2400" dirty="0" smtClean="0"/>
                  <a:t>if you rotate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p>
                    </m:sSup>
                  </m:oMath>
                </a14:m>
                <a:r>
                  <a:rPr lang="en-US" sz="2400" dirty="0" smtClean="0"/>
                  <a:t> by rotation matrix W, obtaining new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 smtClean="0"/>
                  <a:t>the cost is preserved</a:t>
                </a:r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Cost function studied in [DZHZ06, SV07,DV07,FL11,VX12]: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</m:func>
                        </m:lim>
                      </m:limLow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</m:d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 smtClean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This is rotationally invariant, and </a:t>
                </a:r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for p in [1,2) is more robust than the SVD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2681" y="1479882"/>
                <a:ext cx="8311243" cy="5149518"/>
              </a:xfrm>
              <a:blipFill rotWithShape="0">
                <a:blip r:embed="rId2"/>
                <a:stretch>
                  <a:fillRect l="-807" t="-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073781" y="4572000"/>
            <a:ext cx="1559377" cy="1677760"/>
            <a:chOff x="9274629" y="3220178"/>
            <a:chExt cx="2079169" cy="2283193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9274629" y="4487372"/>
              <a:ext cx="2079169" cy="10159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dirty="0"/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9486131" y="3437892"/>
              <a:ext cx="193869" cy="2177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9583066" y="3673165"/>
              <a:ext cx="1" cy="1219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0189399" y="3500402"/>
              <a:ext cx="193869" cy="2177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0286333" y="3726182"/>
              <a:ext cx="0" cy="8708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0781531" y="3220178"/>
              <a:ext cx="193869" cy="2177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0878466" y="3456860"/>
              <a:ext cx="0" cy="17417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00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226"/>
            <a:ext cx="7886700" cy="1325563"/>
          </a:xfrm>
        </p:spPr>
        <p:txBody>
          <a:bodyPr>
            <a:noAutofit/>
          </a:bodyPr>
          <a:lstStyle/>
          <a:p>
            <a:r>
              <a:rPr lang="en-US" sz="4600" dirty="0" smtClean="0"/>
              <a:t>Prior Work on this Cost Function</a:t>
            </a:r>
            <a:endParaRPr lang="en-US" sz="4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6725" y="1524000"/>
                <a:ext cx="8210550" cy="3728527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A k-dimensional space V’ is a (1+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200" dirty="0"/>
                  <a:t>)-approximation if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d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latin typeface="Cambria Math" panose="02040503050406030204" pitchFamily="18" charset="0"/>
                                        </a:rPr>
                                        <m:t>V</m:t>
                                      </m:r>
                                    </m:e>
                                    <m:sup>
                                      <m:r>
                                        <a:rPr lang="en-US" sz="220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p>
                          </m:sSup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≤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</m:d>
                          <m:limLow>
                            <m:limLow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dim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</m:func>
                            </m:lim>
                          </m:limLow>
                          <m:nary>
                            <m:naryPr>
                              <m:chr m:val="∑"/>
                              <m:supHide m:val="on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>
                                              <a:latin typeface="Cambria Math" panose="02040503050406030204" pitchFamily="18" charset="0"/>
                                            </a:rPr>
                                            <m:t>a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r>
                                        <a:rPr lang="en-US" sz="2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latin typeface="Cambria Math" panose="02040503050406030204" pitchFamily="18" charset="0"/>
                                        </a:rPr>
                                        <m:t>V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200" dirty="0" smtClean="0"/>
              </a:p>
              <a:p>
                <a:r>
                  <a:rPr lang="en-US" sz="2200" dirty="0" smtClean="0"/>
                  <a:t>For </a:t>
                </a:r>
                <a:r>
                  <a:rPr lang="en-US" sz="2200" dirty="0"/>
                  <a:t>constant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</a:rPr>
                      <m:t>1≤</m:t>
                    </m:r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&lt;∞</m:t>
                    </m:r>
                  </m:oMath>
                </a14:m>
                <a:r>
                  <a:rPr lang="en-US" sz="2200" dirty="0"/>
                  <a:t>, </a:t>
                </a:r>
              </a:p>
              <a:p>
                <a:pPr lvl="1"/>
                <a:r>
                  <a:rPr lang="en-US" sz="2200" dirty="0" smtClean="0"/>
                  <a:t>can find a (1+</a:t>
                </a:r>
                <a:r>
                  <a:rPr lang="en-US" sz="2200" b="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200" dirty="0" smtClean="0"/>
                  <a:t>)-approximation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200" dirty="0" smtClean="0"/>
                  <a:t>poly(k/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200" dirty="0" smtClean="0"/>
                  <a:t>) + </a:t>
                </a:r>
                <a:r>
                  <a:rPr lang="en-US" sz="2200" dirty="0" err="1" smtClean="0"/>
                  <a:t>exp</a:t>
                </a:r>
                <a:r>
                  <a:rPr lang="en-US" sz="2200" dirty="0" smtClean="0"/>
                  <a:t>(poly(k/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200" dirty="0" smtClean="0"/>
                  <a:t>)) time [SV07]</a:t>
                </a:r>
              </a:p>
              <a:p>
                <a:pPr lvl="1"/>
                <a:r>
                  <a:rPr lang="en-US" sz="2200" dirty="0" smtClean="0">
                    <a:solidFill>
                      <a:srgbClr val="002060"/>
                    </a:solidFill>
                  </a:rPr>
                  <a:t>(Weak </a:t>
                </a:r>
                <a:r>
                  <a:rPr lang="en-US" sz="2200" dirty="0" err="1" smtClean="0">
                    <a:solidFill>
                      <a:srgbClr val="002060"/>
                    </a:solidFill>
                  </a:rPr>
                  <a:t>Coreset</a:t>
                </a:r>
                <a:r>
                  <a:rPr lang="en-US" sz="2200" dirty="0" smtClean="0">
                    <a:solidFill>
                      <a:srgbClr val="002060"/>
                    </a:solidFill>
                  </a:rPr>
                  <a:t>) </a:t>
                </a:r>
                <a:r>
                  <a:rPr lang="en-US" sz="2200" dirty="0" smtClean="0"/>
                  <a:t>can find a poly(k/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200" dirty="0" smtClean="0"/>
                  <a:t>)-dimensional space V’ </a:t>
                </a:r>
                <a:r>
                  <a:rPr lang="en-US" sz="2200" i="1" dirty="0" smtClean="0"/>
                  <a:t>containing </a:t>
                </a:r>
                <a:r>
                  <a:rPr lang="en-US" sz="2200" dirty="0" smtClean="0"/>
                  <a:t>a k-dimensional space which is a (1+</a:t>
                </a:r>
                <a:r>
                  <a:rPr lang="en-US" sz="2200" b="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200" dirty="0" smtClean="0"/>
                  <a:t>)-approximation in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200" dirty="0" smtClean="0"/>
                  <a:t>poly(k/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200" dirty="0" smtClean="0"/>
                  <a:t>) time [DV07, FL11]</a:t>
                </a:r>
              </a:p>
              <a:p>
                <a:endParaRPr lang="en-US" sz="2200" dirty="0" smtClean="0"/>
              </a:p>
              <a:p>
                <a:r>
                  <a:rPr lang="en-US" sz="2200" dirty="0" smtClean="0"/>
                  <a:t>For </a:t>
                </a:r>
                <a:r>
                  <a:rPr lang="en-US" sz="2200" dirty="0"/>
                  <a:t>p &gt; 2, </a:t>
                </a:r>
              </a:p>
              <a:p>
                <a:pPr lvl="1"/>
                <a:r>
                  <a:rPr lang="en-US" sz="2200" dirty="0" smtClean="0"/>
                  <a:t>the problem is NP-hard to approximate up to a constant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sz="2200" dirty="0" smtClean="0"/>
                  <a:t> [DTV10, GRSW12]. </a:t>
                </a:r>
              </a:p>
              <a:p>
                <a:pPr lvl="1"/>
                <a:r>
                  <a:rPr lang="en-US" sz="2200" dirty="0"/>
                  <a:t>t</a:t>
                </a:r>
                <a:r>
                  <a:rPr lang="en-US" sz="2200" dirty="0" smtClean="0"/>
                  <a:t>here is a poly(</a:t>
                </a:r>
                <a:r>
                  <a:rPr lang="en-US" sz="2200" dirty="0" err="1" smtClean="0"/>
                  <a:t>nd</a:t>
                </a:r>
                <a:r>
                  <a:rPr lang="en-US" sz="2200" dirty="0" smtClean="0"/>
                  <a:t>) time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√2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sz="2200" dirty="0" smtClean="0"/>
                  <a:t>-approximation algorithm [DTV10]</a:t>
                </a: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6725" y="1524000"/>
                <a:ext cx="8210550" cy="3728527"/>
              </a:xfrm>
              <a:blipFill rotWithShape="0">
                <a:blip r:embed="rId2"/>
                <a:stretch>
                  <a:fillRect l="-892" t="-1961" r="-371" b="-37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853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0394" y="1447800"/>
                <a:ext cx="8132763" cy="5029200"/>
              </a:xfrm>
            </p:spPr>
            <p:txBody>
              <a:bodyPr/>
              <a:lstStyle/>
              <a:p>
                <a:r>
                  <a:rPr lang="en-US" sz="2000" dirty="0" smtClean="0"/>
                  <a:t>For </a:t>
                </a:r>
                <a:r>
                  <a:rPr lang="en-US" sz="2000" dirty="0"/>
                  <a:t>p in [1,2) </a:t>
                </a:r>
                <a:r>
                  <a:rPr lang="en-US" sz="2000" dirty="0" smtClean="0"/>
                  <a:t>there is </a:t>
                </a:r>
                <a:r>
                  <a:rPr lang="en-US" sz="2000" dirty="0"/>
                  <a:t>an algorithm running in time</a:t>
                </a:r>
              </a:p>
              <a:p>
                <a:pPr marL="0" indent="0" algn="ctr">
                  <a:buNone/>
                </a:pPr>
                <a:r>
                  <a:rPr lang="en-US" sz="2000" dirty="0"/>
                  <a:t>n</a:t>
                </a:r>
                <a:r>
                  <a:rPr lang="en-US" sz="2000" dirty="0" smtClean="0"/>
                  <a:t>nz(A) </a:t>
                </a:r>
                <a:r>
                  <a:rPr lang="en-US" sz="2000" dirty="0"/>
                  <a:t>+ (</a:t>
                </a:r>
                <a:r>
                  <a:rPr lang="en-US" sz="2000" dirty="0" err="1"/>
                  <a:t>n+d</a:t>
                </a:r>
                <a:r>
                  <a:rPr lang="en-US" sz="2000" dirty="0"/>
                  <a:t>)poly(k/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ϵ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/>
                  <a:t>+ </a:t>
                </a:r>
                <a:r>
                  <a:rPr lang="en-US" sz="2000" dirty="0" err="1"/>
                  <a:t>exp</a:t>
                </a:r>
                <a:r>
                  <a:rPr lang="en-US" sz="2000" dirty="0"/>
                  <a:t>(poly(k/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ϵ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000" dirty="0" smtClean="0"/>
              </a:p>
              <a:p>
                <a:pPr marL="0" indent="0" algn="ctr">
                  <a:buNone/>
                </a:pPr>
                <a:endParaRPr lang="en-US" sz="2000" dirty="0" smtClean="0"/>
              </a:p>
              <a:p>
                <a:r>
                  <a:rPr lang="en-US" sz="2000" dirty="0" smtClean="0"/>
                  <a:t>Can find a weak </a:t>
                </a:r>
                <a:r>
                  <a:rPr lang="en-US" sz="2000" dirty="0" err="1" smtClean="0"/>
                  <a:t>coreset</a:t>
                </a:r>
                <a:r>
                  <a:rPr lang="en-US" sz="2000" dirty="0"/>
                  <a:t> in nnz(A) + (</a:t>
                </a:r>
                <a:r>
                  <a:rPr lang="en-US" sz="2000" dirty="0" err="1"/>
                  <a:t>n+d</a:t>
                </a:r>
                <a:r>
                  <a:rPr lang="en-US" sz="2000" dirty="0"/>
                  <a:t>)poly(k/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ϵ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/>
                  <a:t> time </a:t>
                </a:r>
                <a:endParaRPr lang="en-US" sz="2000" dirty="0"/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There is 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p>
                    </m:sSup>
                  </m:oMath>
                </a14:m>
                <a:r>
                  <a:rPr lang="en-US" sz="2000" dirty="0" smtClean="0"/>
                  <a:t> time lower bound for </a:t>
                </a:r>
                <a:r>
                  <a:rPr lang="el-GR" sz="2000" dirty="0" smtClean="0"/>
                  <a:t>ε</a:t>
                </a:r>
                <a:r>
                  <a:rPr lang="en-US" sz="2000" dirty="0" smtClean="0"/>
                  <a:t> = 1/d assuming ETH</a:t>
                </a:r>
              </a:p>
              <a:p>
                <a:endParaRPr lang="en-US" sz="2000" dirty="0"/>
              </a:p>
              <a:p>
                <a:r>
                  <a:rPr lang="en-US" sz="2000" dirty="0" smtClean="0"/>
                  <a:t>Can generalize to other loss functions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dim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</m:func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</m:d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dirty="0" smtClean="0"/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This talk: focus on p = 1, sum of distances </a:t>
                </a:r>
              </a:p>
              <a:p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0394" y="1447800"/>
                <a:ext cx="8132763" cy="5029200"/>
              </a:xfrm>
              <a:blipFill rotWithShape="0">
                <a:blip r:embed="rId2"/>
                <a:stretch>
                  <a:fillRect l="-675" t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 bwMode="auto">
          <a:xfrm>
            <a:off x="500395" y="129101"/>
            <a:ext cx="8132763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900" dirty="0" smtClean="0">
                <a:solidFill>
                  <a:schemeClr val="tx1"/>
                </a:solidFill>
              </a:rPr>
              <a:t>Our Results for Robust Low Rank Approximation </a:t>
            </a:r>
            <a:endParaRPr lang="en-US" sz="2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472" y="76200"/>
            <a:ext cx="8132763" cy="989012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Intuition for the Robust Case</a:t>
            </a:r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5839" y="1371600"/>
                <a:ext cx="8132763" cy="5105400"/>
              </a:xfrm>
            </p:spPr>
            <p:txBody>
              <a:bodyPr/>
              <a:lstStyle/>
              <a:p>
                <a:r>
                  <a:rPr lang="en-US" dirty="0" smtClean="0"/>
                  <a:t>We want a low-dimensional subspace containing a good rank-k approximation</a:t>
                </a:r>
              </a:p>
              <a:p>
                <a:endParaRPr lang="en-US" dirty="0"/>
              </a:p>
              <a:p>
                <a:r>
                  <a:rPr lang="en-US" dirty="0" smtClean="0"/>
                  <a:t>For approximate SVD, we computed S*A where S was a sketching matrix</a:t>
                </a:r>
              </a:p>
              <a:p>
                <a:endParaRPr lang="en-US" dirty="0"/>
              </a:p>
              <a:p>
                <a:r>
                  <a:rPr lang="en-US" dirty="0" smtClean="0"/>
                  <a:t>We do not have such a sketching matrix S for sum of distances</a:t>
                </a:r>
              </a:p>
              <a:p>
                <a:endParaRPr lang="en-US" dirty="0"/>
              </a:p>
              <a:p>
                <a:r>
                  <a:rPr lang="en-US" dirty="0"/>
                  <a:t>T</a:t>
                </a:r>
                <a:r>
                  <a:rPr lang="en-US" dirty="0" smtClean="0"/>
                  <a:t>here exist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poly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 smtClean="0"/>
                  <a:t>, such that if we independently sample each row of A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 smtClean="0"/>
                  <a:t>, then the span of the samples contains a poly(k)-approximation</a:t>
                </a:r>
              </a:p>
              <a:p>
                <a:endParaRPr lang="en-US" dirty="0"/>
              </a:p>
              <a:p>
                <a:r>
                  <a:rPr lang="en-US" dirty="0" smtClean="0"/>
                  <a:t>Time to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dirty="0" smtClean="0"/>
                  <a:t> is n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dirty="0" smtClean="0"/>
                  <a:t>poly(d)</a:t>
                </a:r>
              </a:p>
              <a:p>
                <a:endParaRPr lang="en-US" dirty="0"/>
              </a:p>
              <a:p>
                <a:r>
                  <a:rPr lang="en-US" dirty="0" smtClean="0"/>
                  <a:t>Use sketching to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dirty="0" smtClean="0"/>
                  <a:t> much faster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839" y="1371600"/>
                <a:ext cx="8132763" cy="5105400"/>
              </a:xfrm>
              <a:blipFill rotWithShape="0">
                <a:blip r:embed="rId2"/>
                <a:stretch>
                  <a:fillRect l="-525" t="-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355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28800" y="228600"/>
            <a:ext cx="8229600" cy="1143000"/>
          </a:xfrm>
        </p:spPr>
        <p:txBody>
          <a:bodyPr/>
          <a:lstStyle/>
          <a:p>
            <a:r>
              <a:rPr lang="en-US" dirty="0" smtClean="0"/>
              <a:t>Our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4452" y="1549270"/>
                <a:ext cx="8229600" cy="4525963"/>
              </a:xfrm>
            </p:spPr>
            <p:txBody>
              <a:bodyPr/>
              <a:lstStyle/>
              <a:p>
                <a:pPr marL="457200" indent="-457200">
                  <a:buAutoNum type="arabicPeriod"/>
                </a:pPr>
                <a:r>
                  <a:rPr lang="en-US" sz="2000" dirty="0" smtClean="0">
                    <a:solidFill>
                      <a:srgbClr val="FF3300"/>
                    </a:solidFill>
                  </a:rPr>
                  <a:t>(Sketch) </a:t>
                </a:r>
                <a:r>
                  <a:rPr lang="en-US" sz="2000" dirty="0" smtClean="0"/>
                  <a:t>Compute AR for a d x </a:t>
                </a:r>
                <a:r>
                  <a:rPr lang="en-US" sz="2000" dirty="0"/>
                  <a:t>poly(k/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ϵ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n-US" sz="2000" dirty="0" err="1" smtClean="0"/>
                  <a:t>CountSketch</a:t>
                </a:r>
                <a:r>
                  <a:rPr lang="en-US" sz="2000" dirty="0" smtClean="0"/>
                  <a:t> matrix R</a:t>
                </a:r>
              </a:p>
              <a:p>
                <a:pPr marL="457200" indent="-457200">
                  <a:buAutoNum type="arabicPeriod"/>
                </a:pPr>
                <a:endParaRPr lang="en-US" sz="2000" dirty="0" smtClean="0"/>
              </a:p>
              <a:p>
                <a:pPr marL="457200" indent="-457200">
                  <a:buAutoNum type="arabicPeriod"/>
                </a:pPr>
                <a:r>
                  <a:rPr lang="en-US" sz="2000" dirty="0" smtClean="0">
                    <a:solidFill>
                      <a:srgbClr val="FF3300"/>
                    </a:solidFill>
                  </a:rPr>
                  <a:t>(Create Probabilities) </a:t>
                </a:r>
                <a:r>
                  <a:rPr lang="en-US" sz="2000" dirty="0" smtClean="0"/>
                  <a:t>Create sampling probabilities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2000" dirty="0" smtClean="0"/>
                  <a:t> for the rows of A by computing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/>
                  <a:t>-leverage scores” of AR </a:t>
                </a:r>
                <a:endParaRPr lang="en-US" sz="2000" dirty="0"/>
              </a:p>
              <a:p>
                <a:pPr marL="457200" indent="-457200">
                  <a:buAutoNum type="arabicPeriod"/>
                </a:pPr>
                <a:endParaRPr lang="en-US" sz="2000" dirty="0" smtClean="0">
                  <a:solidFill>
                    <a:srgbClr val="FF3300"/>
                  </a:solidFill>
                </a:endParaRPr>
              </a:p>
              <a:p>
                <a:pPr marL="457200" indent="-457200">
                  <a:buAutoNum type="arabicPeriod"/>
                </a:pPr>
                <a:r>
                  <a:rPr lang="en-US" sz="2000" dirty="0" smtClean="0">
                    <a:solidFill>
                      <a:srgbClr val="FF3300"/>
                    </a:solidFill>
                  </a:rPr>
                  <a:t>(Sample) </a:t>
                </a:r>
                <a:r>
                  <a:rPr lang="en-US" sz="2000" dirty="0" smtClean="0"/>
                  <a:t>Include the </a:t>
                </a:r>
                <a:r>
                  <a:rPr lang="en-US" sz="2000" dirty="0" err="1" smtClean="0"/>
                  <a:t>i-th</a:t>
                </a:r>
                <a:r>
                  <a:rPr lang="en-US" sz="2000" dirty="0" smtClean="0"/>
                  <a:t> row of A in a sample set S independently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endParaRPr lang="en-US" sz="2000" b="0" dirty="0" smtClean="0"/>
              </a:p>
              <a:p>
                <a:pPr marL="457200" indent="-457200">
                  <a:buAutoNum type="arabicPeriod"/>
                </a:pPr>
                <a:endParaRPr lang="en-US" sz="2000" b="0" dirty="0" smtClean="0"/>
              </a:p>
              <a:p>
                <a:pPr marL="457200" indent="-457200">
                  <a:buAutoNum type="arabicPeriod"/>
                </a:pPr>
                <a:r>
                  <a:rPr lang="en-US" sz="2000" dirty="0" smtClean="0">
                    <a:solidFill>
                      <a:srgbClr val="FF3300"/>
                    </a:solidFill>
                  </a:rPr>
                  <a:t>(Adaptively Sample) </a:t>
                </a:r>
                <a:r>
                  <a:rPr lang="en-US" sz="2000" dirty="0" smtClean="0"/>
                  <a:t>Sample a set T of </a:t>
                </a:r>
                <a:r>
                  <a:rPr lang="en-US" sz="2000" dirty="0"/>
                  <a:t>poly(k/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ϵ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/>
                  <a:t> rows of A proportional to their “residual”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/>
                  <a:t> </a:t>
                </a:r>
              </a:p>
              <a:p>
                <a:pPr marL="457200" indent="-457200">
                  <a:buAutoNum type="arabicPeriod"/>
                </a:pPr>
                <a:endParaRPr lang="en-US" sz="2000" dirty="0"/>
              </a:p>
              <a:p>
                <a:pPr marL="457200" indent="-457200">
                  <a:buAutoNum type="arabicPeriod"/>
                </a:pPr>
                <a:r>
                  <a:rPr lang="en-US" sz="2000" dirty="0" smtClean="0">
                    <a:solidFill>
                      <a:srgbClr val="FF3300"/>
                    </a:solidFill>
                  </a:rPr>
                  <a:t>(Brute Force) </a:t>
                </a:r>
                <a:r>
                  <a:rPr lang="en-US" sz="2000" dirty="0" smtClean="0"/>
                  <a:t>Find the best k-dimensional subspace in span(S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lang="en-US" sz="2000" dirty="0" smtClean="0"/>
                  <a:t> T)</a:t>
                </a:r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452" y="1549270"/>
                <a:ext cx="8229600" cy="4525963"/>
              </a:xfrm>
              <a:blipFill rotWithShape="0">
                <a:blip r:embed="rId2"/>
                <a:stretch>
                  <a:fillRect l="-667" t="-538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2819400" y="139491"/>
            <a:ext cx="5982146" cy="4280109"/>
            <a:chOff x="2748770" y="-3699381"/>
            <a:chExt cx="6060811" cy="4458046"/>
          </a:xfrm>
        </p:grpSpPr>
        <p:sp>
          <p:nvSpPr>
            <p:cNvPr id="8" name="Cloud"/>
            <p:cNvSpPr>
              <a:spLocks noChangeAspect="1" noEditPoints="1" noChangeArrowheads="1"/>
            </p:cNvSpPr>
            <p:nvPr/>
          </p:nvSpPr>
          <p:spPr bwMode="auto">
            <a:xfrm>
              <a:off x="5609181" y="-3699381"/>
              <a:ext cx="3200400" cy="2144712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1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300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7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7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10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 smtClean="0">
                  <a:solidFill>
                    <a:srgbClr val="000000"/>
                  </a:solidFill>
                </a:rPr>
                <a:t>Approximate each of these residuals for speed</a:t>
              </a:r>
              <a:endParaRPr lang="en-US" altLang="en-US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2748770" y="-1743263"/>
              <a:ext cx="3505201" cy="250192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133600" y="206706"/>
            <a:ext cx="6959975" cy="5203494"/>
            <a:chOff x="1295400" y="-4201143"/>
            <a:chExt cx="6959975" cy="5203494"/>
          </a:xfrm>
        </p:grpSpPr>
        <p:sp>
          <p:nvSpPr>
            <p:cNvPr id="13" name="Cloud"/>
            <p:cNvSpPr>
              <a:spLocks noChangeAspect="1" noEditPoints="1" noChangeArrowheads="1"/>
            </p:cNvSpPr>
            <p:nvPr/>
          </p:nvSpPr>
          <p:spPr bwMode="auto">
            <a:xfrm>
              <a:off x="3538949" y="-4201143"/>
              <a:ext cx="4716426" cy="165159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1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300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7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7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10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600" dirty="0" smtClean="0">
                  <a:solidFill>
                    <a:srgbClr val="000000"/>
                  </a:solidFill>
                </a:rPr>
                <a:t>Skip this step if you just want a weak </a:t>
              </a:r>
              <a:r>
                <a:rPr lang="en-US" altLang="en-US" sz="2600" dirty="0" err="1" smtClean="0">
                  <a:solidFill>
                    <a:srgbClr val="000000"/>
                  </a:solidFill>
                </a:rPr>
                <a:t>coreset</a:t>
              </a:r>
              <a:endParaRPr lang="en-US" altLang="en-US" sz="2600" dirty="0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1295400" y="-2602492"/>
              <a:ext cx="3546766" cy="360484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592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de-DE" altLang="en-US" sz="3200" smtClean="0"/>
              <a:t>Talk Outline </a:t>
            </a:r>
          </a:p>
        </p:txBody>
      </p:sp>
      <p:sp>
        <p:nvSpPr>
          <p:cNvPr id="72707" name="Inhaltsplatzhalter 2"/>
          <p:cNvSpPr>
            <a:spLocks/>
          </p:cNvSpPr>
          <p:nvPr/>
        </p:nvSpPr>
        <p:spPr bwMode="auto">
          <a:xfrm>
            <a:off x="457200" y="1371600"/>
            <a:ext cx="81327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smtClean="0"/>
              <a:t>Solving linear algebra problems by reductions, “sketch and solve”</a:t>
            </a:r>
          </a:p>
          <a:p>
            <a:pPr lvl="1" eaLnBrk="1" hangingPunct="1"/>
            <a:r>
              <a:rPr lang="en-US" altLang="en-US" sz="2000" dirty="0" smtClean="0"/>
              <a:t>Low </a:t>
            </a:r>
            <a:r>
              <a:rPr lang="en-US" altLang="en-US" sz="2000" dirty="0"/>
              <a:t>Rank </a:t>
            </a:r>
            <a:r>
              <a:rPr lang="en-US" altLang="en-US" sz="2000" dirty="0" smtClean="0"/>
              <a:t>Approximation</a:t>
            </a:r>
          </a:p>
          <a:p>
            <a:pPr lvl="1" eaLnBrk="1" hangingPunct="1"/>
            <a:r>
              <a:rPr lang="en-US" altLang="en-US" sz="2000" dirty="0" smtClean="0"/>
              <a:t>Robust Low Rank Approximation </a:t>
            </a:r>
            <a:endParaRPr lang="en-US" altLang="en-US" sz="2000" dirty="0"/>
          </a:p>
          <a:p>
            <a:pPr lvl="1"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>
                <a:solidFill>
                  <a:srgbClr val="FF0000"/>
                </a:solidFill>
              </a:rPr>
              <a:t>Spectral Low Rank Approximation</a:t>
            </a:r>
          </a:p>
          <a:p>
            <a:pPr lvl="1" eaLnBrk="1" hangingPunct="1"/>
            <a:r>
              <a:rPr lang="en-US" altLang="en-US" sz="2000" dirty="0" smtClean="0">
                <a:solidFill>
                  <a:srgbClr val="FF0000"/>
                </a:solidFill>
              </a:rPr>
              <a:t>Basic questions on eigenvalues</a:t>
            </a:r>
          </a:p>
          <a:p>
            <a:pPr lvl="1" eaLnBrk="1" hangingPunct="1"/>
            <a:r>
              <a:rPr lang="en-US" altLang="en-US" sz="2000" dirty="0" smtClean="0"/>
              <a:t>What is known?</a:t>
            </a:r>
          </a:p>
          <a:p>
            <a:pPr lvl="1" eaLnBrk="1" hangingPunct="1"/>
            <a:endParaRPr lang="en-US" altLang="en-US" sz="2000" dirty="0"/>
          </a:p>
          <a:p>
            <a:pPr eaLnBrk="1" hangingPunct="1"/>
            <a:endParaRPr lang="de-DE" altLang="en-US" sz="2600" dirty="0"/>
          </a:p>
          <a:p>
            <a:pPr eaLnBrk="1" hangingPunct="1"/>
            <a:endParaRPr lang="de-DE" alt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9425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989013"/>
          </a:xfrm>
        </p:spPr>
        <p:txBody>
          <a:bodyPr/>
          <a:lstStyle/>
          <a:p>
            <a:pPr eaLnBrk="1" hangingPunct="1"/>
            <a:r>
              <a:rPr lang="de-DE" altLang="en-US" sz="3200" dirty="0" smtClean="0"/>
              <a:t>Connecting linear algebra to graph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Inhaltsplatzhalter 2"/>
              <p:cNvSpPr>
                <a:spLocks/>
              </p:cNvSpPr>
              <p:nvPr/>
            </p:nvSpPr>
            <p:spPr bwMode="auto">
              <a:xfrm>
                <a:off x="457200" y="1371600"/>
                <a:ext cx="8229600" cy="518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99CC00"/>
                  </a:buClr>
                </a:pPr>
                <a:r>
                  <a:rPr lang="en-US" altLang="en-US" sz="2000" dirty="0" smtClean="0">
                    <a:solidFill>
                      <a:srgbClr val="FF0000"/>
                    </a:solidFill>
                  </a:rPr>
                  <a:t>Problem 1: </a:t>
                </a:r>
                <a:r>
                  <a:rPr lang="en-US" altLang="en-US" sz="2000" dirty="0">
                    <a:solidFill>
                      <a:srgbClr val="000000"/>
                    </a:solidFill>
                  </a:rPr>
                  <a:t>How much time is needed to output, simultaneously for </a:t>
                </a:r>
                <a:r>
                  <a:rPr lang="en-US" altLang="en-US" sz="2000" dirty="0" smtClean="0">
                    <a:solidFill>
                      <a:srgbClr val="000000"/>
                    </a:solidFill>
                  </a:rPr>
                  <a:t>  </a:t>
                </a:r>
                <a:r>
                  <a:rPr lang="en-US" altLang="en-US" sz="2000" dirty="0" err="1" smtClean="0">
                    <a:solidFill>
                      <a:srgbClr val="000000"/>
                    </a:solidFill>
                  </a:rPr>
                  <a:t>i</a:t>
                </a:r>
                <a:r>
                  <a:rPr lang="en-US" altLang="en-US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altLang="en-US" sz="2000" dirty="0">
                    <a:solidFill>
                      <a:srgbClr val="000000"/>
                    </a:solidFill>
                  </a:rPr>
                  <a:t>= 1, 2, …, n, a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</a:rPr>
                  <a:t> for which </a:t>
                </a:r>
              </a:p>
              <a:p>
                <a:pPr marL="0" indent="0" algn="ctr" eaLnBrk="1" hangingPunct="1">
                  <a:buClr>
                    <a:srgbClr val="99CC00"/>
                  </a:buCl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d>
                      <m:d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  <m:r>
                      <a:rPr lang="en-US" alt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±1/</m:t>
                    </m:r>
                    <m:sSup>
                      <m:sSup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a:rPr lang="en-US" altLang="en-US" sz="2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</a:rPr>
                  <a:t>?</a:t>
                </a:r>
              </a:p>
              <a:p>
                <a:pPr eaLnBrk="1" hangingPunct="1"/>
                <a:endParaRPr lang="de-DE" altLang="en-US" sz="2000" dirty="0"/>
              </a:p>
              <a:p>
                <a:pPr eaLnBrk="1" hangingPunct="1"/>
                <a:r>
                  <a:rPr lang="de-DE" altLang="en-US" sz="2000" dirty="0" smtClean="0">
                    <a:solidFill>
                      <a:srgbClr val="002060"/>
                    </a:solidFill>
                  </a:rPr>
                  <a:t>A solution: </a:t>
                </a:r>
                <a:r>
                  <a:rPr lang="de-DE" altLang="en-US" sz="2000" dirty="0" smtClean="0"/>
                  <a:t>If A is a graph adjacency matrix and had such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de-DE" altLang="en-US" sz="2000" dirty="0" smtClean="0"/>
                  <a:t>, one could compute trace(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altLang="en-US" sz="2000" dirty="0" smtClean="0"/>
                  <a:t>, which can be used to count the number of triangles in a graph. Best known algorithm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nnz</m:t>
                        </m:r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altLang="en-US" sz="2000" dirty="0" smtClean="0"/>
                  <a:t>time</a:t>
                </a:r>
              </a:p>
              <a:p>
                <a:pPr eaLnBrk="1" hangingPunct="1"/>
                <a:endParaRPr lang="de-DE" altLang="en-US" sz="2000" dirty="0"/>
              </a:p>
              <a:p>
                <a:pPr eaLnBrk="1" hangingPunct="1">
                  <a:buClr>
                    <a:srgbClr val="99CC00"/>
                  </a:buClr>
                </a:pPr>
                <a:r>
                  <a:rPr lang="en-US" altLang="en-US" sz="2000" dirty="0">
                    <a:solidFill>
                      <a:srgbClr val="FF0000"/>
                    </a:solidFill>
                  </a:rPr>
                  <a:t>Problem 2: </a:t>
                </a:r>
                <a:r>
                  <a:rPr lang="en-US" altLang="en-US" sz="2000" dirty="0">
                    <a:solidFill>
                      <a:srgbClr val="000000"/>
                    </a:solidFill>
                  </a:rPr>
                  <a:t>Given a value k, how much time is needed to output a number E for which </a:t>
                </a:r>
              </a:p>
              <a:p>
                <a:pPr marL="0" indent="0" algn="ctr" eaLnBrk="1" hangingPunct="1">
                  <a:buClr>
                    <a:srgbClr val="99CC00"/>
                  </a:buCl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  <m:r>
                      <a:rPr lang="en-US" alt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alt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≤2</m:t>
                    </m:r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alt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</a:rPr>
                  <a:t>?</a:t>
                </a:r>
              </a:p>
              <a:p>
                <a:pPr eaLnBrk="1" hangingPunct="1"/>
                <a:endParaRPr lang="de-DE" altLang="en-US" sz="2000" dirty="0" smtClean="0"/>
              </a:p>
              <a:p>
                <a:pPr eaLnBrk="1" hangingPunct="1"/>
                <a:r>
                  <a:rPr lang="de-DE" altLang="en-US" sz="2000" dirty="0">
                    <a:solidFill>
                      <a:srgbClr val="002060"/>
                    </a:solidFill>
                  </a:rPr>
                  <a:t>A solution: </a:t>
                </a:r>
                <a:r>
                  <a:rPr lang="de-DE" altLang="en-US" sz="2000" dirty="0" smtClean="0"/>
                  <a:t>If </a:t>
                </a:r>
                <a:r>
                  <a:rPr lang="de-DE" altLang="en-US" sz="2000" dirty="0"/>
                  <a:t>A is </a:t>
                </a:r>
                <a:r>
                  <a:rPr lang="de-DE" altLang="en-US" sz="2000" dirty="0" smtClean="0"/>
                  <a:t>the Tutte </a:t>
                </a:r>
                <a:r>
                  <a:rPr lang="de-DE" altLang="en-US" sz="2000" dirty="0"/>
                  <a:t>matrix </a:t>
                </a:r>
                <a:r>
                  <a:rPr lang="de-DE" altLang="en-US" sz="2000" dirty="0" smtClean="0"/>
                  <a:t>of a graph on k nodes and </a:t>
                </a:r>
                <a:r>
                  <a:rPr lang="de-DE" altLang="en-US" sz="2000" dirty="0"/>
                  <a:t>had </a:t>
                </a:r>
                <a:r>
                  <a:rPr lang="de-DE" altLang="en-US" sz="2000" dirty="0" smtClean="0"/>
                  <a:t>such an E, one could determine if A has a perfect matching. Best known algorithm takes min(nnz(A)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.5</m:t>
                        </m:r>
                      </m:sup>
                    </m:sSup>
                  </m:oMath>
                </a14:m>
                <a:r>
                  <a:rPr lang="de-DE" altLang="en-US" sz="2000" dirty="0" smtClean="0"/>
                  <a:t> , nnz(A)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dirty="0" smtClean="0">
                        <a:latin typeface="Cambria Math" panose="02040503050406030204" pitchFamily="18" charset="0"/>
                      </a:rPr>
                      <m:t>k</m:t>
                    </m:r>
                    <m:r>
                      <m:rPr>
                        <m:sty m:val="p"/>
                      </m:rPr>
                      <a:rPr lang="en-US" altLang="en-US" sz="2000" b="0" i="0" baseline="3000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de-DE" altLang="en-US" sz="2000" dirty="0" smtClean="0"/>
                  <a:t> time)</a:t>
                </a:r>
                <a:endParaRPr lang="de-DE" altLang="en-US" sz="2000" dirty="0"/>
              </a:p>
              <a:p>
                <a:pPr eaLnBrk="1" hangingPunct="1"/>
                <a:endParaRPr lang="de-DE" altLang="en-US" sz="2000" dirty="0"/>
              </a:p>
              <a:p>
                <a:pPr eaLnBrk="1" hangingPunct="1"/>
                <a:endParaRPr lang="de-DE" altLang="en-US" sz="2400" baseline="-25000" dirty="0"/>
              </a:p>
            </p:txBody>
          </p:sp>
        </mc:Choice>
        <mc:Fallback xmlns="">
          <p:sp>
            <p:nvSpPr>
              <p:cNvPr id="72707" name="Inhaltsplatzhalt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1371600"/>
                <a:ext cx="8229600" cy="5181600"/>
              </a:xfrm>
              <a:prstGeom prst="rect">
                <a:avLst/>
              </a:prstGeom>
              <a:blipFill rotWithShape="0">
                <a:blip r:embed="rId2"/>
                <a:stretch>
                  <a:fillRect l="-667" t="-471" r="-148" b="-38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801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de-DE" altLang="en-US" sz="3200" smtClean="0"/>
              <a:t>Talk Outline </a:t>
            </a:r>
          </a:p>
        </p:txBody>
      </p:sp>
      <p:sp>
        <p:nvSpPr>
          <p:cNvPr id="72707" name="Inhaltsplatzhalter 2"/>
          <p:cNvSpPr>
            <a:spLocks/>
          </p:cNvSpPr>
          <p:nvPr/>
        </p:nvSpPr>
        <p:spPr bwMode="auto">
          <a:xfrm>
            <a:off x="457200" y="1371600"/>
            <a:ext cx="81327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smtClean="0"/>
              <a:t>Solving linear algebra problems by reductions, “sketch and solve”</a:t>
            </a:r>
          </a:p>
          <a:p>
            <a:pPr lvl="1" eaLnBrk="1" hangingPunct="1"/>
            <a:r>
              <a:rPr lang="en-US" altLang="en-US" sz="2000" dirty="0" smtClean="0"/>
              <a:t>Low </a:t>
            </a:r>
            <a:r>
              <a:rPr lang="en-US" altLang="en-US" sz="2000" dirty="0"/>
              <a:t>Rank </a:t>
            </a:r>
            <a:r>
              <a:rPr lang="en-US" altLang="en-US" sz="2000" dirty="0" smtClean="0"/>
              <a:t>Approximation</a:t>
            </a:r>
          </a:p>
          <a:p>
            <a:pPr lvl="1" eaLnBrk="1" hangingPunct="1"/>
            <a:r>
              <a:rPr lang="en-US" altLang="en-US" sz="2000" dirty="0" smtClean="0"/>
              <a:t>Robust Low Rank Approximation </a:t>
            </a:r>
            <a:endParaRPr lang="en-US" altLang="en-US" sz="2000" dirty="0"/>
          </a:p>
          <a:p>
            <a:pPr lvl="1"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>
                <a:solidFill>
                  <a:srgbClr val="FF0000"/>
                </a:solidFill>
              </a:rPr>
              <a:t>Spectral Low Rank Approximation</a:t>
            </a:r>
          </a:p>
          <a:p>
            <a:pPr lvl="1" eaLnBrk="1" hangingPunct="1"/>
            <a:r>
              <a:rPr lang="en-US" altLang="en-US" sz="2000" dirty="0" smtClean="0"/>
              <a:t>Basic questions on eigenvalues</a:t>
            </a:r>
          </a:p>
          <a:p>
            <a:pPr lvl="1" eaLnBrk="1" hangingPunct="1"/>
            <a:r>
              <a:rPr lang="en-US" altLang="en-US" sz="2000" dirty="0" smtClean="0">
                <a:solidFill>
                  <a:srgbClr val="FF0000"/>
                </a:solidFill>
              </a:rPr>
              <a:t>What is known?</a:t>
            </a:r>
          </a:p>
          <a:p>
            <a:pPr lvl="1" eaLnBrk="1" hangingPunct="1"/>
            <a:endParaRPr lang="en-US" altLang="en-US" sz="2000" dirty="0"/>
          </a:p>
          <a:p>
            <a:pPr eaLnBrk="1" hangingPunct="1"/>
            <a:endParaRPr lang="de-DE" altLang="en-US" sz="2600" dirty="0"/>
          </a:p>
          <a:p>
            <a:pPr eaLnBrk="1" hangingPunct="1"/>
            <a:endParaRPr lang="de-DE" alt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4942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de-DE" altLang="en-US" sz="3000" dirty="0" smtClean="0"/>
              <a:t>Low Polynomial Time Linear Algebra Problems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Inhaltsplatzhalter 2"/>
              <p:cNvSpPr>
                <a:spLocks/>
              </p:cNvSpPr>
              <p:nvPr/>
            </p:nvSpPr>
            <p:spPr bwMode="auto">
              <a:xfrm>
                <a:off x="457200" y="1371600"/>
                <a:ext cx="8132763" cy="518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99CC00"/>
                  </a:buClr>
                </a:pPr>
                <a:r>
                  <a:rPr lang="en-US" altLang="en-US" sz="1900" dirty="0" smtClean="0">
                    <a:solidFill>
                      <a:srgbClr val="FF0000"/>
                    </a:solidFill>
                  </a:rPr>
                  <a:t>Status: </a:t>
                </a:r>
                <a:r>
                  <a:rPr lang="en-US" altLang="en-US" sz="1900" dirty="0" smtClean="0"/>
                  <a:t>we have many algorithms for and reductions between graph problems, such as all pairs shortest paths, finding triangles, etc. </a:t>
                </a:r>
              </a:p>
              <a:p>
                <a:pPr eaLnBrk="1" hangingPunct="1">
                  <a:buClr>
                    <a:srgbClr val="99CC00"/>
                  </a:buClr>
                </a:pPr>
                <a:endParaRPr lang="en-US" altLang="en-US" sz="1900" dirty="0">
                  <a:solidFill>
                    <a:srgbClr val="FF0000"/>
                  </a:solidFill>
                </a:endParaRPr>
              </a:p>
              <a:p>
                <a:pPr eaLnBrk="1" hangingPunct="1">
                  <a:buClr>
                    <a:srgbClr val="99CC00"/>
                  </a:buClr>
                </a:pPr>
                <a:r>
                  <a:rPr lang="en-US" altLang="en-US" sz="1900" dirty="0" smtClean="0">
                    <a:solidFill>
                      <a:srgbClr val="FF0000"/>
                    </a:solidFill>
                  </a:rPr>
                  <a:t>Goal:</a:t>
                </a:r>
                <a:r>
                  <a:rPr lang="en-US" altLang="en-US" sz="1900" dirty="0" smtClean="0"/>
                  <a:t> can we do the same thing for linear algebra problems?</a:t>
                </a:r>
              </a:p>
              <a:p>
                <a:pPr eaLnBrk="1" hangingPunct="1">
                  <a:buClr>
                    <a:srgbClr val="99CC00"/>
                  </a:buClr>
                </a:pPr>
                <a:endParaRPr lang="en-US" altLang="en-US" sz="1900" dirty="0"/>
              </a:p>
              <a:p>
                <a:pPr eaLnBrk="1" hangingPunct="1">
                  <a:buClr>
                    <a:srgbClr val="99CC00"/>
                  </a:buClr>
                </a:pPr>
                <a:r>
                  <a:rPr lang="en-US" altLang="en-US" sz="1900" dirty="0" smtClean="0"/>
                  <a:t>What are some problems in linear algebra?</a:t>
                </a:r>
              </a:p>
              <a:p>
                <a:pPr lvl="1" eaLnBrk="1" hangingPunct="1">
                  <a:buClr>
                    <a:srgbClr val="99CC00"/>
                  </a:buClr>
                </a:pPr>
                <a:r>
                  <a:rPr lang="en-US" altLang="en-US" sz="1900" dirty="0" smtClean="0">
                    <a:solidFill>
                      <a:srgbClr val="002060"/>
                    </a:solidFill>
                  </a:rPr>
                  <a:t>Regression: </a:t>
                </a:r>
                <a:r>
                  <a:rPr lang="en-US" altLang="en-US" sz="1900" dirty="0" smtClean="0"/>
                  <a:t>given n x d matrix A and n x 1 vector b, </a:t>
                </a:r>
              </a:p>
              <a:p>
                <a:pPr marL="457200" lvl="1" indent="0" eaLnBrk="1" hangingPunct="1">
                  <a:buClr>
                    <a:srgbClr val="99CC00"/>
                  </a:buClr>
                  <a:buNone/>
                </a:pPr>
                <a:r>
                  <a:rPr lang="en-US" altLang="en-US" sz="1900" dirty="0" smtClean="0"/>
                  <a:t>			</a:t>
                </a:r>
                <a:r>
                  <a:rPr lang="en-US" altLang="en-US" sz="1900" dirty="0"/>
                  <a:t> </a:t>
                </a:r>
                <a:r>
                  <a:rPr lang="en-US" altLang="en-US" sz="1900" dirty="0" smtClean="0"/>
                  <a:t>      min</a:t>
                </a:r>
                <a:r>
                  <a:rPr lang="en-US" altLang="en-US" sz="1900" baseline="-25000" dirty="0" smtClean="0"/>
                  <a:t>x</a:t>
                </a:r>
                <a:r>
                  <a:rPr lang="en-US" altLang="en-US" sz="1900" dirty="0" smtClean="0"/>
                  <a:t> |Ax-b|</a:t>
                </a:r>
                <a:endParaRPr lang="en-US" altLang="en-US" sz="1900" dirty="0" smtClean="0">
                  <a:solidFill>
                    <a:srgbClr val="000000"/>
                  </a:solidFill>
                </a:endParaRPr>
              </a:p>
              <a:p>
                <a:pPr lvl="1" eaLnBrk="1" hangingPunct="1"/>
                <a:r>
                  <a:rPr lang="de-DE" altLang="en-US" sz="1900" dirty="0" smtClean="0">
                    <a:solidFill>
                      <a:srgbClr val="002060"/>
                    </a:solidFill>
                  </a:rPr>
                  <a:t>Low rank approximation: </a:t>
                </a:r>
                <a:r>
                  <a:rPr lang="en-US" altLang="en-US" sz="1900" dirty="0" smtClean="0"/>
                  <a:t>given n x d matrix A and integer k, </a:t>
                </a:r>
                <a:endParaRPr lang="en-US" altLang="en-US" sz="1900" dirty="0"/>
              </a:p>
              <a:p>
                <a:pPr algn="ctr" eaLnBrk="1" hangingPunct="1">
                  <a:buNone/>
                </a:pPr>
                <a:r>
                  <a:rPr lang="en-US" altLang="en-US" sz="1900" dirty="0" err="1" smtClean="0"/>
                  <a:t>min</a:t>
                </a:r>
                <a:r>
                  <a:rPr lang="en-US" altLang="en-US" sz="1900" baseline="-25000" dirty="0" err="1" smtClean="0"/>
                  <a:t>rank</a:t>
                </a:r>
                <a:r>
                  <a:rPr lang="en-US" altLang="en-US" sz="1900" baseline="-25000" dirty="0" smtClean="0"/>
                  <a:t>-k B </a:t>
                </a:r>
                <a:r>
                  <a:rPr lang="en-US" altLang="en-US" sz="1900" dirty="0" smtClean="0"/>
                  <a:t>|A-B|</a:t>
                </a:r>
                <a:endParaRPr lang="en-US" altLang="en-US" sz="1900" baseline="-25000" dirty="0" smtClean="0"/>
              </a:p>
              <a:p>
                <a:pPr algn="ctr" eaLnBrk="1" hangingPunct="1">
                  <a:buNone/>
                </a:pPr>
                <a:endParaRPr lang="en-US" altLang="en-US" sz="1900" baseline="-50000" dirty="0"/>
              </a:p>
              <a:p>
                <a:pPr eaLnBrk="1" hangingPunct="1"/>
                <a:r>
                  <a:rPr lang="en-US" altLang="en-US" sz="1900" dirty="0" smtClean="0"/>
                  <a:t>What is the complexity of basic problems?</a:t>
                </a:r>
              </a:p>
              <a:p>
                <a:pPr lvl="1" eaLnBrk="1" hangingPunct="1"/>
                <a:r>
                  <a:rPr lang="en-US" altLang="en-US" sz="1900" dirty="0" smtClean="0"/>
                  <a:t>Given a symmetric n x n binary matrix A, output an additive </a:t>
                </a:r>
                <a14:m>
                  <m:oMath xmlns:m="http://schemas.openxmlformats.org/officeDocument/2006/math">
                    <m:r>
                      <a:rPr lang="en-US" altLang="en-US" sz="1900" b="0" i="0" smtClean="0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alt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19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a:rPr lang="en-US" altLang="en-US" sz="19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en-US" sz="1900" dirty="0" smtClean="0"/>
                  <a:t> approximation to each eigenvalue</a:t>
                </a:r>
              </a:p>
              <a:p>
                <a:pPr lvl="1" eaLnBrk="1" hangingPunct="1"/>
                <a:r>
                  <a:rPr lang="en-US" altLang="en-US" sz="1900" dirty="0" smtClean="0"/>
                  <a:t>Given an n x n matrix A and integer k, output a multiplicative 2-approximation to its k-</a:t>
                </a:r>
                <a:r>
                  <a:rPr lang="en-US" altLang="en-US" sz="1900" dirty="0" err="1" smtClean="0"/>
                  <a:t>th</a:t>
                </a:r>
                <a:r>
                  <a:rPr lang="en-US" altLang="en-US" sz="1900" dirty="0" smtClean="0"/>
                  <a:t> singular value</a:t>
                </a:r>
                <a:endParaRPr lang="en-US" altLang="en-US" sz="1900" dirty="0"/>
              </a:p>
              <a:p>
                <a:pPr lvl="1" eaLnBrk="1" hangingPunct="1">
                  <a:buClr>
                    <a:srgbClr val="99CC00"/>
                  </a:buClr>
                </a:pPr>
                <a:endParaRPr lang="de-DE" altLang="en-US" sz="2400" dirty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99CC00"/>
                  </a:buClr>
                </a:pPr>
                <a:endParaRPr lang="de-DE" altLang="en-US" sz="2400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2707" name="Inhaltsplatzhalt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1371600"/>
                <a:ext cx="8132763" cy="5181600"/>
              </a:xfrm>
              <a:prstGeom prst="rect">
                <a:avLst/>
              </a:prstGeom>
              <a:blipFill rotWithShape="0">
                <a:blip r:embed="rId2"/>
                <a:stretch>
                  <a:fillRect l="-525" t="-706" b="-43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382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 bwMode="auto">
          <a:xfrm>
            <a:off x="533400" y="76200"/>
            <a:ext cx="81327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3200" dirty="0" smtClean="0"/>
              <a:t>Spectral Low Rank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/>
              </p:cNvSpPr>
              <p:nvPr/>
            </p:nvSpPr>
            <p:spPr bwMode="auto">
              <a:xfrm>
                <a:off x="457201" y="1371600"/>
                <a:ext cx="7772400" cy="198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99CC00"/>
                  </a:buClr>
                </a:pPr>
                <a:r>
                  <a:rPr lang="de-DE" altLang="en-US" sz="2000" dirty="0" smtClean="0"/>
                  <a:t>Suppose </a:t>
                </a:r>
                <a:r>
                  <a:rPr lang="de-DE" altLang="en-US" sz="2000" dirty="0"/>
                  <a:t>A</a:t>
                </a:r>
                <a:r>
                  <a:rPr lang="de-DE" altLang="en-US" sz="2000" dirty="0" smtClean="0"/>
                  <a:t> is an n x n matrix</a:t>
                </a:r>
              </a:p>
              <a:p>
                <a:pPr eaLnBrk="1" hangingPunct="1">
                  <a:buClr>
                    <a:srgbClr val="99CC00"/>
                  </a:buClr>
                </a:pPr>
                <a:endParaRPr lang="de-DE" altLang="en-US" sz="2000" dirty="0" smtClean="0"/>
              </a:p>
              <a:p>
                <a:pPr eaLnBrk="1" hangingPunct="1">
                  <a:buClr>
                    <a:srgbClr val="99CC00"/>
                  </a:buClr>
                </a:pPr>
                <a:r>
                  <a:rPr lang="de-DE" altLang="en-US" sz="2000" dirty="0" smtClean="0"/>
                  <a:t>Find a rank-k matrix B for which</a:t>
                </a:r>
              </a:p>
              <a:p>
                <a:pPr marL="0" indent="0" algn="ctr" eaLnBrk="1" hangingPunct="1">
                  <a:buClr>
                    <a:srgbClr val="99CC0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0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US" altLang="en-US" sz="2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b>
                          <m:r>
                            <a:rPr lang="en-US" alt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en-US" sz="2000" b="0" i="0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000" b="0" i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</m:d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0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en-US" sz="2000" b="0" i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en-US" sz="20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en-US" sz="20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altLang="en-US" sz="2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altLang="en-US" sz="2000" dirty="0" smtClean="0"/>
              </a:p>
              <a:p>
                <a:pPr eaLnBrk="1" hangingPunct="1">
                  <a:buClr>
                    <a:srgbClr val="99CC00"/>
                  </a:buClr>
                </a:pPr>
                <a:endParaRPr lang="de-DE" altLang="en-US" sz="2000" dirty="0"/>
              </a:p>
              <a:p>
                <a:pPr eaLnBrk="1" hangingPunct="1">
                  <a:buClr>
                    <a:srgbClr val="99CC00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e>
                      <m:sub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</m:oMath>
                </a14:m>
                <a:r>
                  <a:rPr lang="de-DE" altLang="en-US" sz="2000" dirty="0" smtClean="0"/>
                  <a:t> since B has rank k </a:t>
                </a:r>
              </a:p>
              <a:p>
                <a:pPr eaLnBrk="1" hangingPunct="1">
                  <a:buClr>
                    <a:srgbClr val="99CC00"/>
                  </a:buClr>
                </a:pPr>
                <a:endParaRPr lang="de-DE" altLang="en-US" sz="2000" dirty="0"/>
              </a:p>
              <a:p>
                <a:pPr eaLnBrk="1" hangingPunct="1">
                  <a:buClr>
                    <a:srgbClr val="99CC00"/>
                  </a:buClr>
                </a:pPr>
                <a:r>
                  <a:rPr lang="de-DE" altLang="en-US" sz="2000" dirty="0" smtClean="0"/>
                  <a:t>Can give guarantees that Frobenius norm cannot</a:t>
                </a:r>
              </a:p>
              <a:p>
                <a:pPr eaLnBrk="1" hangingPunct="1">
                  <a:buClr>
                    <a:srgbClr val="99CC00"/>
                  </a:buClr>
                </a:pPr>
                <a:endParaRPr lang="de-DE" altLang="en-US" sz="2200" dirty="0" smtClean="0"/>
              </a:p>
              <a:p>
                <a:pPr eaLnBrk="1" hangingPunct="1"/>
                <a:endParaRPr lang="de-DE" altLang="en-US" sz="2400" baseline="-250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1" y="1371600"/>
                <a:ext cx="7772400" cy="1981200"/>
              </a:xfrm>
              <a:prstGeom prst="rect">
                <a:avLst/>
              </a:prstGeom>
              <a:blipFill rotWithShape="0">
                <a:blip r:embed="rId2"/>
                <a:stretch>
                  <a:fillRect l="-706" t="-1231" b="-52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2819400" y="3962400"/>
            <a:ext cx="3705667" cy="2708434"/>
            <a:chOff x="2819400" y="3962400"/>
            <a:chExt cx="3705667" cy="2708434"/>
          </a:xfrm>
        </p:grpSpPr>
        <p:sp>
          <p:nvSpPr>
            <p:cNvPr id="4" name="TextBox 3"/>
            <p:cNvSpPr txBox="1"/>
            <p:nvPr/>
          </p:nvSpPr>
          <p:spPr>
            <a:xfrm>
              <a:off x="2819400" y="3962400"/>
              <a:ext cx="3705667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dirty="0" smtClean="0"/>
                <a:t>[   ]</a:t>
              </a:r>
              <a:endParaRPr lang="en-US" sz="17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05200" y="48006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18106" y="513195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86948" y="54102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49272" y="57795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8247" y="604051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604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 bwMode="auto">
          <a:xfrm>
            <a:off x="533400" y="76200"/>
            <a:ext cx="813276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3200" dirty="0" smtClean="0"/>
              <a:t>Known Results</a:t>
            </a:r>
          </a:p>
        </p:txBody>
      </p:sp>
      <p:sp>
        <p:nvSpPr>
          <p:cNvPr id="3" name="Inhaltsplatzhalter 2"/>
          <p:cNvSpPr>
            <a:spLocks/>
          </p:cNvSpPr>
          <p:nvPr/>
        </p:nvSpPr>
        <p:spPr bwMode="auto">
          <a:xfrm>
            <a:off x="457200" y="1371600"/>
            <a:ext cx="81327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en-US" sz="2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2"/>
              <p:cNvSpPr>
                <a:spLocks/>
              </p:cNvSpPr>
              <p:nvPr/>
            </p:nvSpPr>
            <p:spPr bwMode="auto">
              <a:xfrm>
                <a:off x="457199" y="1330036"/>
                <a:ext cx="8132763" cy="518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99CC00"/>
                  </a:buClr>
                </a:pPr>
                <a:r>
                  <a:rPr lang="en-US" altLang="en-US" sz="2000" dirty="0" smtClean="0"/>
                  <a:t>Subspace Power Iteration</a:t>
                </a:r>
              </a:p>
              <a:p>
                <a:pPr lvl="1" eaLnBrk="1" hangingPunct="1">
                  <a:buClr>
                    <a:srgbClr val="99CC00"/>
                  </a:buClr>
                </a:pPr>
                <a:r>
                  <a:rPr lang="en-US" altLang="en-US" sz="2000" dirty="0" smtClean="0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((</m:t>
                    </m:r>
                    <m:func>
                      <m:func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)/</m:t>
                        </m:r>
                        <m:r>
                          <m:rPr>
                            <m:sty m:val="p"/>
                          </m:rPr>
                          <a:rPr lang="el-GR" altLang="en-US" sz="2000" b="0" i="0" smtClean="0">
                            <a:latin typeface="Cambria Math" panose="02040503050406030204" pitchFamily="18" charset="0"/>
                          </a:rPr>
                          <m:t>ε</m:t>
                        </m:r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altLang="en-US" sz="2000" dirty="0" smtClean="0"/>
              </a:p>
              <a:p>
                <a:pPr lvl="1" eaLnBrk="1" hangingPunct="1">
                  <a:buClr>
                    <a:srgbClr val="99CC00"/>
                  </a:buClr>
                </a:pPr>
                <a:r>
                  <a:rPr lang="en-US" altLang="en-US" sz="2000" dirty="0" smtClean="0"/>
                  <a:t>Output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GA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sup>
                    </m:sSup>
                  </m:oMath>
                </a14:m>
                <a:r>
                  <a:rPr lang="en-US" altLang="en-US" sz="2000" dirty="0" smtClean="0"/>
                  <a:t>, where G is a </a:t>
                </a:r>
                <a:r>
                  <a:rPr lang="en-US" altLang="en-US" sz="2000" dirty="0"/>
                  <a:t>k</a:t>
                </a:r>
                <a:r>
                  <a:rPr lang="en-US" altLang="en-US" sz="2000" dirty="0" smtClean="0"/>
                  <a:t> x n matrix of </a:t>
                </a:r>
                <a:r>
                  <a:rPr lang="en-US" altLang="en-US" sz="2000" dirty="0" err="1" smtClean="0"/>
                  <a:t>i.i.d</a:t>
                </a:r>
                <a:r>
                  <a:rPr lang="en-US" altLang="en-US" sz="2000" dirty="0" smtClean="0"/>
                  <a:t>. normal random variables</a:t>
                </a:r>
              </a:p>
              <a:p>
                <a:pPr lvl="1" eaLnBrk="1" hangingPunct="1">
                  <a:buClr>
                    <a:srgbClr val="99CC00"/>
                  </a:buClr>
                </a:pPr>
                <a:endParaRPr lang="en-US" altLang="en-US" sz="2000" dirty="0"/>
              </a:p>
              <a:p>
                <a:pPr eaLnBrk="1" hangingPunct="1">
                  <a:buClr>
                    <a:srgbClr val="99CC00"/>
                  </a:buClr>
                </a:pPr>
                <a:r>
                  <a:rPr lang="en-US" altLang="en-US" sz="2000" dirty="0" smtClean="0">
                    <a:solidFill>
                      <a:srgbClr val="FF0000"/>
                    </a:solidFill>
                  </a:rPr>
                  <a:t>Guarantee: </a:t>
                </a:r>
                <a:r>
                  <a:rPr lang="en-US" altLang="en-US" sz="2000" dirty="0" smtClean="0"/>
                  <a:t>rows of B span a (1+</a:t>
                </a:r>
                <a:r>
                  <a:rPr lang="el-GR" altLang="en-US" sz="2000" dirty="0" smtClean="0"/>
                  <a:t>ε</a:t>
                </a:r>
                <a:r>
                  <a:rPr lang="en-US" altLang="en-US" sz="2000" dirty="0" smtClean="0"/>
                  <a:t>)-approximate spectral low rank approximation</a:t>
                </a:r>
              </a:p>
              <a:p>
                <a:pPr eaLnBrk="1" hangingPunct="1">
                  <a:buClr>
                    <a:srgbClr val="99CC00"/>
                  </a:buClr>
                </a:pPr>
                <a:endParaRPr lang="en-US" altLang="en-US" sz="2000" dirty="0"/>
              </a:p>
              <a:p>
                <a:pPr eaLnBrk="1" hangingPunct="1">
                  <a:buClr>
                    <a:srgbClr val="99CC00"/>
                  </a:buClr>
                </a:pPr>
                <a:r>
                  <a:rPr lang="en-US" altLang="en-US" sz="2000" dirty="0" smtClean="0"/>
                  <a:t>Time is k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 smtClean="0"/>
                  <a:t>nnz(A) log n 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en-US" sz="2000">
                        <a:latin typeface="Cambria Math" panose="02040503050406030204" pitchFamily="18" charset="0"/>
                      </a:rPr>
                      <m:t>ε</m:t>
                    </m:r>
                  </m:oMath>
                </a14:m>
                <a:endParaRPr lang="en-US" altLang="en-US" sz="2000" dirty="0"/>
              </a:p>
              <a:p>
                <a:pPr lvl="1" eaLnBrk="1" hangingPunct="1">
                  <a:buClr>
                    <a:srgbClr val="99CC00"/>
                  </a:buClr>
                </a:pPr>
                <a:r>
                  <a:rPr lang="en-US" altLang="en-US" sz="2000" dirty="0" smtClean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i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altLang="en-US" sz="2000" i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a:rPr lang="en-US" altLang="en-US" sz="2000" i="0">
                            <a:latin typeface="Cambria Math" panose="02040503050406030204" pitchFamily="18" charset="0"/>
                          </a:rPr>
                          <m:t>.30298</m:t>
                        </m:r>
                      </m:sup>
                    </m:sSup>
                  </m:oMath>
                </a14:m>
                <a:r>
                  <a:rPr lang="en-US" altLang="en-US" sz="2000" dirty="0"/>
                  <a:t>, algorithm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i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altLang="en-US" sz="2000" i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en-US" sz="2000" i="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altLang="en-US" sz="2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num>
                      <m:den>
                        <m:r>
                          <m:rPr>
                            <m:sty m:val="p"/>
                          </m:rPr>
                          <a:rPr lang="el-GR" altLang="en-US" sz="2000" i="0">
                            <a:latin typeface="Cambria Math" panose="02040503050406030204" pitchFamily="18" charset="0"/>
                          </a:rPr>
                          <m:t>ε</m:t>
                        </m:r>
                      </m:den>
                    </m:f>
                    <m:r>
                      <a:rPr lang="en-US" altLang="en-US" sz="2000" i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000" dirty="0"/>
                  <a:t> time via fast rectangular matrix multiplication [C, </a:t>
                </a:r>
                <a:r>
                  <a:rPr lang="en-US" altLang="en-US" sz="2000" dirty="0" smtClean="0"/>
                  <a:t>L, AB]</a:t>
                </a:r>
              </a:p>
              <a:p>
                <a:pPr lvl="1" eaLnBrk="1" hangingPunct="1">
                  <a:buClr>
                    <a:srgbClr val="99CC00"/>
                  </a:buClr>
                </a:pPr>
                <a:r>
                  <a:rPr lang="en-US" altLang="en-US" sz="2000" dirty="0" smtClean="0"/>
                  <a:t>In general can improve to </a:t>
                </a:r>
                <a:r>
                  <a:rPr lang="en-US" altLang="en-US" sz="2000" dirty="0"/>
                  <a:t>k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/>
                  <a:t>nnz(A) log n 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en-US" sz="200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p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.5</m:t>
                        </m:r>
                      </m:sup>
                    </m:sSup>
                  </m:oMath>
                </a14:m>
                <a:r>
                  <a:rPr lang="en-US" altLang="en-US" sz="2000" dirty="0" smtClean="0"/>
                  <a:t> [MM]</a:t>
                </a:r>
              </a:p>
              <a:p>
                <a:pPr lvl="1" eaLnBrk="1" hangingPunct="1">
                  <a:buClr>
                    <a:srgbClr val="99CC00"/>
                  </a:buClr>
                </a:pPr>
                <a:endParaRPr lang="en-US" altLang="en-US" sz="2000" dirty="0"/>
              </a:p>
              <a:p>
                <a:pPr eaLnBrk="1" hangingPunct="1">
                  <a:buClr>
                    <a:srgbClr val="99CC00"/>
                  </a:buClr>
                </a:pPr>
                <a:r>
                  <a:rPr lang="de-DE" altLang="en-US" sz="2200" dirty="0"/>
                  <a:t>Can we achieve nnz(A) + n poly(k/</a:t>
                </a:r>
                <a:r>
                  <a:rPr lang="el-GR" altLang="en-US" sz="2200" dirty="0"/>
                  <a:t>ε</a:t>
                </a:r>
                <a:r>
                  <a:rPr lang="en-US" altLang="en-US" sz="2200" dirty="0"/>
                  <a:t>) time for this problem</a:t>
                </a:r>
                <a:r>
                  <a:rPr lang="en-US" altLang="en-US" sz="2200" dirty="0" smtClean="0"/>
                  <a:t>?</a:t>
                </a:r>
                <a:endParaRPr lang="en-US" altLang="en-US" sz="2200" dirty="0"/>
              </a:p>
              <a:p>
                <a:pPr lvl="1" eaLnBrk="1" hangingPunct="1">
                  <a:buClr>
                    <a:srgbClr val="99CC00"/>
                  </a:buClr>
                </a:pPr>
                <a:endParaRPr lang="en-US" altLang="en-US" sz="2000" dirty="0"/>
              </a:p>
              <a:p>
                <a:pPr eaLnBrk="1" hangingPunct="1">
                  <a:buClr>
                    <a:srgbClr val="99CC00"/>
                  </a:buClr>
                </a:pPr>
                <a:endParaRPr lang="en-US" altLang="en-US" sz="2600" dirty="0"/>
              </a:p>
              <a:p>
                <a:pPr eaLnBrk="1" hangingPunct="1">
                  <a:buClr>
                    <a:srgbClr val="99CC00"/>
                  </a:buClr>
                </a:pPr>
                <a:endParaRPr lang="en-US" altLang="en-US" sz="2600" dirty="0"/>
              </a:p>
              <a:p>
                <a:pPr lvl="1" eaLnBrk="1" hangingPunct="1">
                  <a:buClr>
                    <a:srgbClr val="99CC00"/>
                  </a:buClr>
                </a:pPr>
                <a:endParaRPr lang="de-DE" altLang="en-US" sz="2000" dirty="0"/>
              </a:p>
              <a:p>
                <a:pPr eaLnBrk="1" hangingPunct="1"/>
                <a:endParaRPr lang="de-DE" altLang="en-US" sz="2400" baseline="-25000" dirty="0"/>
              </a:p>
            </p:txBody>
          </p:sp>
        </mc:Choice>
        <mc:Fallback xmlns="">
          <p:sp>
            <p:nvSpPr>
              <p:cNvPr id="4" name="Inhaltsplatzhalt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9" y="1330036"/>
                <a:ext cx="8132763" cy="5181600"/>
              </a:xfrm>
              <a:prstGeom prst="rect">
                <a:avLst/>
              </a:prstGeom>
              <a:blipFill rotWithShape="0">
                <a:blip r:embed="rId2"/>
                <a:stretch>
                  <a:fillRect l="-825" t="-471" b="-317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Callout 4"/>
              <p:cNvSpPr/>
              <p:nvPr/>
            </p:nvSpPr>
            <p:spPr>
              <a:xfrm>
                <a:off x="4114800" y="2819400"/>
                <a:ext cx="4629238" cy="2898648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 smtClean="0">
                    <a:solidFill>
                      <a:schemeClr val="tx1"/>
                    </a:solidFill>
                  </a:rPr>
                  <a:t>Can reduce the problem in O~(</a:t>
                </a:r>
                <a:r>
                  <a:rPr lang="en-US" sz="2600" dirty="0" err="1" smtClean="0">
                    <a:solidFill>
                      <a:schemeClr val="tx1"/>
                    </a:solidFill>
                  </a:rPr>
                  <a:t>nnz</a:t>
                </a:r>
                <a:r>
                  <a:rPr lang="en-US" sz="2600" dirty="0" smtClean="0">
                    <a:solidFill>
                      <a:schemeClr val="tx1"/>
                    </a:solidFill>
                  </a:rPr>
                  <a:t>(A) + </a:t>
                </a:r>
                <a:r>
                  <a:rPr lang="en-US" sz="2600" dirty="0" err="1" smtClean="0">
                    <a:solidFill>
                      <a:schemeClr val="tx1"/>
                    </a:solidFill>
                  </a:rPr>
                  <a:t>nk</a:t>
                </a:r>
                <a:r>
                  <a:rPr lang="en-US" sz="2600" dirty="0" smtClean="0">
                    <a:solidFill>
                      <a:schemeClr val="tx1"/>
                    </a:solidFill>
                  </a:rPr>
                  <a:t>) time to the problem of (1+</a:t>
                </a:r>
                <a:r>
                  <a:rPr lang="el-GR" sz="2600" dirty="0" smtClean="0">
                    <a:solidFill>
                      <a:schemeClr val="tx1"/>
                    </a:solidFill>
                  </a:rPr>
                  <a:t>ε</a:t>
                </a:r>
                <a:r>
                  <a:rPr lang="en-US" sz="2600" dirty="0" smtClean="0">
                    <a:solidFill>
                      <a:schemeClr val="tx1"/>
                    </a:solidFill>
                  </a:rPr>
                  <a:t>)-approximation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Oval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819400"/>
                <a:ext cx="4629238" cy="2898648"/>
              </a:xfrm>
              <a:prstGeom prst="wedgeEllipseCallou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40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de-DE" altLang="en-US" sz="3200" smtClean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87" name="Inhaltsplatzhalter 2"/>
              <p:cNvSpPr>
                <a:spLocks/>
              </p:cNvSpPr>
              <p:nvPr/>
            </p:nvSpPr>
            <p:spPr bwMode="auto">
              <a:xfrm>
                <a:off x="457200" y="1295400"/>
                <a:ext cx="8382000" cy="533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62000" indent="-3048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81100" indent="-2667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38300" indent="-2667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95500" indent="-2667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52700" indent="-2667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09900" indent="-2667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67100" indent="-2667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924300" indent="-2667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dirty="0" smtClean="0"/>
                  <a:t>Hardness in P of linear algebra problems does not seem very well understood</a:t>
                </a:r>
              </a:p>
              <a:p>
                <a:pPr eaLnBrk="1" hangingPunct="1"/>
                <a:endParaRPr lang="en-US" altLang="en-US" dirty="0"/>
              </a:p>
              <a:p>
                <a:pPr eaLnBrk="1" hangingPunct="1"/>
                <a:r>
                  <a:rPr lang="en-US" altLang="en-US" dirty="0" smtClean="0"/>
                  <a:t>For </a:t>
                </a:r>
                <a:r>
                  <a:rPr lang="en-US" altLang="en-US" dirty="0" err="1" smtClean="0"/>
                  <a:t>Frobenius</a:t>
                </a:r>
                <a:r>
                  <a:rPr lang="en-US" altLang="en-US" dirty="0" smtClean="0"/>
                  <a:t>-norm error, can obtain nearly optimal input sparsity time algorithms for low rank approximation</a:t>
                </a:r>
              </a:p>
              <a:p>
                <a:pPr eaLnBrk="1" hangingPunct="1"/>
                <a:endParaRPr lang="en-US" altLang="en-US" dirty="0"/>
              </a:p>
              <a:p>
                <a:pPr eaLnBrk="1" hangingPunct="1"/>
                <a:r>
                  <a:rPr lang="en-US" altLang="en-US" dirty="0" smtClean="0"/>
                  <a:t>Open Questions: </a:t>
                </a:r>
              </a:p>
              <a:p>
                <a:pPr lvl="1" eaLnBrk="1" hangingPunct="1"/>
                <a:r>
                  <a:rPr lang="en-US" altLang="en-US" sz="1800" dirty="0" smtClean="0">
                    <a:solidFill>
                      <a:srgbClr val="FF0000"/>
                    </a:solidFill>
                  </a:rPr>
                  <a:t>Robust low rank approximation: </a:t>
                </a:r>
                <a:r>
                  <a:rPr lang="en-US" altLang="en-US" sz="1800" dirty="0" smtClean="0"/>
                  <a:t>we don’t know if the problem is in polynomial time for fixed </a:t>
                </a:r>
                <a:r>
                  <a:rPr lang="el-GR" altLang="en-US" sz="1800" dirty="0" smtClean="0"/>
                  <a:t>ε</a:t>
                </a:r>
                <a:r>
                  <a:rPr lang="en-US" altLang="en-US" sz="1800" dirty="0" smtClean="0"/>
                  <a:t> and growing k</a:t>
                </a:r>
              </a:p>
              <a:p>
                <a:pPr lvl="1" eaLnBrk="1" hangingPunct="1"/>
                <a:endParaRPr lang="en-US" altLang="en-US" sz="1800" dirty="0"/>
              </a:p>
              <a:p>
                <a:pPr lvl="1" eaLnBrk="1" hangingPunct="1"/>
                <a:r>
                  <a:rPr lang="en-US" altLang="en-US" sz="1800" dirty="0" smtClean="0">
                    <a:solidFill>
                      <a:srgbClr val="FF0000"/>
                    </a:solidFill>
                  </a:rPr>
                  <a:t>Spectral low rank approximation: </a:t>
                </a:r>
                <a:r>
                  <a:rPr lang="en-US" altLang="en-US" sz="1800" dirty="0" smtClean="0"/>
                  <a:t>is there a conditional lower bound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1800" b="0" i="0" smtClean="0">
                        <a:latin typeface="Cambria Math" panose="02040503050406030204" pitchFamily="18" charset="0"/>
                      </a:rPr>
                      <m:t>nnz</m:t>
                    </m:r>
                    <m:d>
                      <m:dPr>
                        <m:ctrlP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18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  <m:r>
                      <a:rPr lang="en-US" altLang="en-US" sz="1800" b="0" i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en-US" sz="1800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altLang="en-US" sz="1800" dirty="0" smtClean="0"/>
                  <a:t> for any k, and nnz(A) = O(n)?</a:t>
                </a:r>
                <a:endParaRPr lang="en-US" altLang="en-US" sz="1800" dirty="0"/>
              </a:p>
              <a:p>
                <a:pPr eaLnBrk="1" hangingPunct="1"/>
                <a:endParaRPr lang="en-US" altLang="en-US" dirty="0" smtClean="0"/>
              </a:p>
              <a:p>
                <a:pPr eaLnBrk="1" hangingPunct="1"/>
                <a:r>
                  <a:rPr lang="en-US" altLang="en-US" dirty="0" smtClean="0"/>
                  <a:t>Recent </a:t>
                </a:r>
                <a:r>
                  <a:rPr lang="en-US" altLang="en-US" dirty="0"/>
                  <a:t>monograph </a:t>
                </a:r>
                <a:endParaRPr lang="en-US" altLang="en-US" dirty="0" smtClean="0"/>
              </a:p>
              <a:p>
                <a:pPr lvl="1" eaLnBrk="1" hangingPunct="1"/>
                <a:r>
                  <a:rPr lang="en-US" altLang="en-US" sz="1600" dirty="0" smtClean="0"/>
                  <a:t>D</a:t>
                </a:r>
                <a:r>
                  <a:rPr lang="en-US" altLang="en-US" sz="1600" dirty="0"/>
                  <a:t>. Woodruff, “Sketching as a Tool for Numerical Linear Algebra</a:t>
                </a:r>
                <a:r>
                  <a:rPr lang="en-US" altLang="en-US" sz="1600" dirty="0" smtClean="0"/>
                  <a:t>”, NOW Publishers</a:t>
                </a:r>
                <a:endParaRPr lang="en-US" altLang="en-US" sz="1600" dirty="0"/>
              </a:p>
              <a:p>
                <a:pPr marL="457200" lvl="1" indent="0" eaLnBrk="1" hangingPunct="1">
                  <a:buNone/>
                </a:pPr>
                <a:endParaRPr lang="en-US" altLang="en-US" sz="1800" dirty="0"/>
              </a:p>
              <a:p>
                <a:pPr eaLnBrk="1" hangingPunct="1"/>
                <a:r>
                  <a:rPr lang="en-US" altLang="en-US" dirty="0" smtClean="0"/>
                  <a:t>Thank you!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67587" name="Inhaltsplatzhalt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1295400"/>
                <a:ext cx="8382000" cy="5334000"/>
              </a:xfrm>
              <a:prstGeom prst="rect">
                <a:avLst/>
              </a:prstGeom>
              <a:blipFill rotWithShape="0">
                <a:blip r:embed="rId2"/>
                <a:stretch>
                  <a:fillRect l="-436" t="-686" b="-25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de-DE" altLang="en-US" sz="3200" smtClean="0"/>
              <a:t>Talk Outline </a:t>
            </a:r>
          </a:p>
        </p:txBody>
      </p:sp>
      <p:sp>
        <p:nvSpPr>
          <p:cNvPr id="72707" name="Inhaltsplatzhalter 2"/>
          <p:cNvSpPr>
            <a:spLocks/>
          </p:cNvSpPr>
          <p:nvPr/>
        </p:nvSpPr>
        <p:spPr bwMode="auto">
          <a:xfrm>
            <a:off x="457200" y="1371600"/>
            <a:ext cx="81327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rgbClr val="FF0000"/>
                </a:solidFill>
              </a:rPr>
              <a:t>Solving linear algebra problems by reductions, “sketch and solve”</a:t>
            </a:r>
          </a:p>
          <a:p>
            <a:pPr lvl="1" eaLnBrk="1" hangingPunct="1"/>
            <a:r>
              <a:rPr lang="en-US" altLang="en-US" sz="2000" dirty="0" smtClean="0">
                <a:solidFill>
                  <a:srgbClr val="FF0000"/>
                </a:solidFill>
              </a:rPr>
              <a:t>Low </a:t>
            </a:r>
            <a:r>
              <a:rPr lang="en-US" altLang="en-US" sz="2000" dirty="0">
                <a:solidFill>
                  <a:srgbClr val="FF0000"/>
                </a:solidFill>
              </a:rPr>
              <a:t>Rank </a:t>
            </a:r>
            <a:r>
              <a:rPr lang="en-US" altLang="en-US" sz="2000" dirty="0" smtClean="0">
                <a:solidFill>
                  <a:srgbClr val="FF0000"/>
                </a:solidFill>
              </a:rPr>
              <a:t>Approximation</a:t>
            </a:r>
          </a:p>
          <a:p>
            <a:pPr lvl="1" eaLnBrk="1" hangingPunct="1"/>
            <a:r>
              <a:rPr lang="en-US" altLang="en-US" sz="2000" dirty="0" smtClean="0"/>
              <a:t>Robust Low Rank Approximation </a:t>
            </a:r>
            <a:endParaRPr lang="en-US" altLang="en-US" sz="2000" dirty="0"/>
          </a:p>
          <a:p>
            <a:pPr lvl="1"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Spectral Low Rank Approximation</a:t>
            </a:r>
          </a:p>
          <a:p>
            <a:pPr lvl="1" eaLnBrk="1" hangingPunct="1"/>
            <a:r>
              <a:rPr lang="en-US" altLang="en-US" sz="2000" dirty="0" smtClean="0"/>
              <a:t>Basic questions on eigenvalues</a:t>
            </a:r>
          </a:p>
          <a:p>
            <a:pPr lvl="1" eaLnBrk="1" hangingPunct="1"/>
            <a:r>
              <a:rPr lang="en-US" altLang="en-US" sz="2000" dirty="0" smtClean="0"/>
              <a:t>What is known?</a:t>
            </a:r>
          </a:p>
          <a:p>
            <a:pPr lvl="1" eaLnBrk="1" hangingPunct="1"/>
            <a:endParaRPr lang="en-US" altLang="en-US" sz="2000" dirty="0"/>
          </a:p>
          <a:p>
            <a:pPr eaLnBrk="1" hangingPunct="1"/>
            <a:endParaRPr lang="de-DE" altLang="en-US" sz="2600" dirty="0"/>
          </a:p>
          <a:p>
            <a:pPr eaLnBrk="1" hangingPunct="1"/>
            <a:endParaRPr lang="de-DE" altLang="en-US" sz="2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de-DE" altLang="en-US" sz="3200" smtClean="0"/>
              <a:t>Low rank approximation </a:t>
            </a:r>
          </a:p>
        </p:txBody>
      </p:sp>
      <p:sp>
        <p:nvSpPr>
          <p:cNvPr id="87043" name="Inhaltsplatzhalter 2"/>
          <p:cNvSpPr>
            <a:spLocks/>
          </p:cNvSpPr>
          <p:nvPr/>
        </p:nvSpPr>
        <p:spPr bwMode="auto">
          <a:xfrm>
            <a:off x="457200" y="1295400"/>
            <a:ext cx="81327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A is an n x d matrix</a:t>
            </a:r>
          </a:p>
          <a:p>
            <a:pPr lvl="1" eaLnBrk="1" hangingPunct="1"/>
            <a:r>
              <a:rPr lang="en-US" altLang="en-US" sz="2400"/>
              <a:t>Think of n points in R</a:t>
            </a:r>
            <a:r>
              <a:rPr lang="en-US" altLang="en-US" sz="2400" baseline="30000"/>
              <a:t>d 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E.g., A is a customer-product matrix</a:t>
            </a:r>
          </a:p>
          <a:p>
            <a:pPr lvl="1" eaLnBrk="1" hangingPunct="1"/>
            <a:r>
              <a:rPr lang="en-US" altLang="en-US" sz="2400"/>
              <a:t>A</a:t>
            </a:r>
            <a:r>
              <a:rPr lang="en-US" altLang="en-US" sz="2400" baseline="-25000"/>
              <a:t>i,j</a:t>
            </a:r>
            <a:r>
              <a:rPr lang="en-US" altLang="en-US" sz="2400"/>
              <a:t> = how many times customer i purchased item j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A is typically well-approximated by low rank matrix</a:t>
            </a:r>
          </a:p>
          <a:p>
            <a:pPr lvl="1" eaLnBrk="1" hangingPunct="1"/>
            <a:r>
              <a:rPr lang="en-US" altLang="en-US" sz="2400"/>
              <a:t>E.g., high rank because of noise</a:t>
            </a:r>
          </a:p>
          <a:p>
            <a:pPr lvl="1" eaLnBrk="1" hangingPunct="1"/>
            <a:endParaRPr lang="en-US" altLang="en-US" sz="2400"/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Goal:</a:t>
            </a:r>
            <a:r>
              <a:rPr lang="en-US" altLang="en-US" sz="2400"/>
              <a:t> find a low rank matrix approximating A</a:t>
            </a:r>
          </a:p>
          <a:p>
            <a:pPr lvl="1" eaLnBrk="1" hangingPunct="1"/>
            <a:r>
              <a:rPr lang="en-US" altLang="en-US" sz="2400"/>
              <a:t>Easy to store, data more interpretable</a:t>
            </a: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de-DE" altLang="en-US" sz="3200" smtClean="0"/>
              <a:t>What is a good low rank approximation? </a:t>
            </a:r>
          </a:p>
        </p:txBody>
      </p:sp>
      <p:sp>
        <p:nvSpPr>
          <p:cNvPr id="88067" name="Inhaltsplatzhalter 2"/>
          <p:cNvSpPr>
            <a:spLocks/>
          </p:cNvSpPr>
          <p:nvPr/>
        </p:nvSpPr>
        <p:spPr bwMode="auto">
          <a:xfrm>
            <a:off x="457200" y="1295400"/>
            <a:ext cx="81327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88068" name="Picture 4" descr="sv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8037513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914400" y="1295400"/>
            <a:ext cx="71628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2400" u="sng"/>
              <a:t>Singular Value Decomposition (SVD)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2400"/>
              <a:t>Any matrix A = U </a:t>
            </a:r>
            <a:r>
              <a:rPr lang="en-US" altLang="en-US" sz="2400">
                <a:latin typeface="cmsy10" panose="020B0500000000000000" pitchFamily="34" charset="0"/>
              </a:rPr>
              <a:t>¢</a:t>
            </a:r>
            <a:r>
              <a:rPr lang="en-US" altLang="en-US" sz="2400"/>
              <a:t> </a:t>
            </a:r>
            <a:r>
              <a:rPr lang="el-GR" altLang="en-US" sz="2400"/>
              <a:t>Σ</a:t>
            </a:r>
            <a:r>
              <a:rPr lang="en-US" altLang="en-US" sz="2400"/>
              <a:t> </a:t>
            </a:r>
            <a:r>
              <a:rPr lang="en-US" altLang="en-US" sz="2400">
                <a:latin typeface="cmsy10" panose="020B0500000000000000" pitchFamily="34" charset="0"/>
              </a:rPr>
              <a:t>¢</a:t>
            </a:r>
            <a:r>
              <a:rPr lang="en-US" altLang="en-US" sz="2400"/>
              <a:t> V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en-US" altLang="en-US" sz="2400"/>
              <a:t> U has orthonormal columns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en-US" altLang="en-US" sz="2400"/>
              <a:t> </a:t>
            </a:r>
            <a:r>
              <a:rPr lang="el-GR" altLang="en-US" sz="2400"/>
              <a:t>Σ</a:t>
            </a:r>
            <a:r>
              <a:rPr lang="en-US" altLang="en-US" sz="2400"/>
              <a:t> is diagonal with non-increasing positive entries down the diagonal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en-US" altLang="en-US" sz="2400"/>
              <a:t> V has orthonormal rows</a:t>
            </a:r>
          </a:p>
          <a:p>
            <a:pPr lvl="1" eaLnBrk="1" hangingPunct="1">
              <a:spcBef>
                <a:spcPct val="0"/>
              </a:spcBef>
              <a:buClrTx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/>
              <a:t> Rank-k approximation: A</a:t>
            </a:r>
            <a:r>
              <a:rPr lang="en-US" altLang="en-US" sz="2400" baseline="-25000"/>
              <a:t>k</a:t>
            </a:r>
            <a:r>
              <a:rPr lang="en-US" altLang="en-US" sz="2400"/>
              <a:t> = U</a:t>
            </a:r>
            <a:r>
              <a:rPr lang="en-US" altLang="en-US" sz="2400" baseline="-25000"/>
              <a:t>k</a:t>
            </a:r>
            <a:r>
              <a:rPr lang="en-US" altLang="en-US" sz="2400"/>
              <a:t> </a:t>
            </a:r>
            <a:r>
              <a:rPr lang="en-US" altLang="en-US" sz="2400">
                <a:latin typeface="cmsy10" panose="020B0500000000000000" pitchFamily="34" charset="0"/>
              </a:rPr>
              <a:t>¢</a:t>
            </a:r>
            <a:r>
              <a:rPr lang="en-US" altLang="en-US" sz="2400"/>
              <a:t> </a:t>
            </a:r>
            <a:r>
              <a:rPr lang="el-GR" altLang="en-US" sz="2400"/>
              <a:t>Σ</a:t>
            </a:r>
            <a:r>
              <a:rPr lang="el-GR" altLang="en-US" sz="2400" baseline="-25000"/>
              <a:t>k</a:t>
            </a:r>
            <a:r>
              <a:rPr lang="en-US" altLang="en-US" sz="2400"/>
              <a:t> </a:t>
            </a:r>
            <a:r>
              <a:rPr lang="en-US" altLang="en-US" sz="2400">
                <a:latin typeface="cmsy10" panose="020B0500000000000000" pitchFamily="34" charset="0"/>
              </a:rPr>
              <a:t>¢</a:t>
            </a:r>
            <a:r>
              <a:rPr lang="en-US" altLang="en-US" sz="2400"/>
              <a:t> V</a:t>
            </a:r>
            <a:r>
              <a:rPr lang="en-US" altLang="en-US" sz="2400" baseline="-25000"/>
              <a:t>k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</a:pPr>
            <a:endParaRPr lang="en-US" altLang="en-US" sz="2400"/>
          </a:p>
        </p:txBody>
      </p:sp>
      <p:sp>
        <p:nvSpPr>
          <p:cNvPr id="88070" name="Cloud"/>
          <p:cNvSpPr>
            <a:spLocks noChangeAspect="1" noEditPoints="1" noChangeArrowheads="1"/>
          </p:cNvSpPr>
          <p:nvPr/>
        </p:nvSpPr>
        <p:spPr bwMode="auto">
          <a:xfrm>
            <a:off x="1295400" y="1066800"/>
            <a:ext cx="7086600" cy="37338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A</a:t>
            </a:r>
            <a:r>
              <a:rPr lang="en-US" altLang="en-US" sz="2400" baseline="-25000"/>
              <a:t>k</a:t>
            </a:r>
            <a:r>
              <a:rPr lang="en-US" altLang="en-US" sz="2400"/>
              <a:t> = argmin</a:t>
            </a:r>
            <a:r>
              <a:rPr lang="en-US" altLang="en-US" sz="2400" baseline="-25000"/>
              <a:t>rank k matrices B</a:t>
            </a:r>
            <a:r>
              <a:rPr lang="en-US" altLang="en-US" sz="2400"/>
              <a:t> |A-B|</a:t>
            </a:r>
            <a:r>
              <a:rPr lang="en-US" altLang="en-US" sz="2400" baseline="-25000"/>
              <a:t>F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baseline="-250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baseline="-250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(|C|</a:t>
            </a:r>
            <a:r>
              <a:rPr lang="en-US" altLang="en-US" sz="2400" baseline="-25000"/>
              <a:t>F</a:t>
            </a:r>
            <a:r>
              <a:rPr lang="en-US" altLang="en-US" sz="2400"/>
              <a:t> = (</a:t>
            </a:r>
            <a:r>
              <a:rPr lang="el-GR" altLang="en-US" sz="2400"/>
              <a:t>Σ</a:t>
            </a:r>
            <a:r>
              <a:rPr lang="el-GR" altLang="en-US" sz="2400" baseline="-25000"/>
              <a:t>i,j</a:t>
            </a:r>
            <a:r>
              <a:rPr lang="en-US" altLang="en-US" sz="2400"/>
              <a:t> C</a:t>
            </a:r>
            <a:r>
              <a:rPr lang="en-US" altLang="en-US" sz="2400" baseline="-25000"/>
              <a:t>i,j</a:t>
            </a:r>
            <a:r>
              <a:rPr lang="en-US" altLang="en-US" sz="2400" baseline="15000"/>
              <a:t>2</a:t>
            </a:r>
            <a:r>
              <a:rPr lang="en-US" altLang="en-US" sz="2400"/>
              <a:t>)</a:t>
            </a:r>
            <a:r>
              <a:rPr lang="en-US" altLang="en-US" sz="2400" baseline="30000"/>
              <a:t>1/2 </a:t>
            </a:r>
            <a:r>
              <a:rPr lang="en-US" altLang="en-US" sz="240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Computing A</a:t>
            </a:r>
            <a:r>
              <a:rPr lang="en-US" altLang="en-US" sz="2400" baseline="-25000"/>
              <a:t>k</a:t>
            </a:r>
            <a:r>
              <a:rPr lang="en-US" altLang="en-US" sz="2400"/>
              <a:t> exactly is expensive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baseline="-25000"/>
          </a:p>
        </p:txBody>
      </p:sp>
      <p:sp>
        <p:nvSpPr>
          <p:cNvPr id="88071" name="Cloud"/>
          <p:cNvSpPr>
            <a:spLocks noChangeAspect="1" noEditPoints="1" noChangeArrowheads="1"/>
          </p:cNvSpPr>
          <p:nvPr/>
        </p:nvSpPr>
        <p:spPr bwMode="auto">
          <a:xfrm>
            <a:off x="1295400" y="2286000"/>
            <a:ext cx="4191000" cy="2438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The rows of V</a:t>
            </a:r>
            <a:r>
              <a:rPr lang="en-US" altLang="en-US" sz="2400" baseline="-25000"/>
              <a:t>k</a:t>
            </a:r>
            <a:r>
              <a:rPr lang="en-US" altLang="en-US" sz="2400"/>
              <a:t> are the top k </a:t>
            </a:r>
            <a:r>
              <a:rPr lang="en-US" altLang="en-US" sz="2400">
                <a:solidFill>
                  <a:srgbClr val="FF0000"/>
                </a:solidFill>
              </a:rPr>
              <a:t>principal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nimBg="1"/>
      <p:bldP spid="88071" grpId="0" animBg="1"/>
      <p:bldP spid="880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de-DE" altLang="en-US" sz="3200" smtClean="0"/>
              <a:t>Low rank approximation </a:t>
            </a:r>
          </a:p>
        </p:txBody>
      </p:sp>
      <p:sp>
        <p:nvSpPr>
          <p:cNvPr id="89091" name="Inhaltsplatzhalter 2"/>
          <p:cNvSpPr>
            <a:spLocks/>
          </p:cNvSpPr>
          <p:nvPr/>
        </p:nvSpPr>
        <p:spPr bwMode="auto">
          <a:xfrm>
            <a:off x="457200" y="1295400"/>
            <a:ext cx="81327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092" name="Inhaltsplatzhalter 2"/>
              <p:cNvSpPr>
                <a:spLocks/>
              </p:cNvSpPr>
              <p:nvPr/>
            </p:nvSpPr>
            <p:spPr bwMode="auto">
              <a:xfrm>
                <a:off x="609600" y="1524000"/>
                <a:ext cx="8132763" cy="464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dirty="0">
                    <a:solidFill>
                      <a:srgbClr val="FF0000"/>
                    </a:solidFill>
                  </a:rPr>
                  <a:t>Goal:</a:t>
                </a:r>
                <a:r>
                  <a:rPr lang="en-US" altLang="en-US" sz="2400" dirty="0"/>
                  <a:t> output a rank k matrix B</a:t>
                </a:r>
                <a:r>
                  <a:rPr lang="en-US" altLang="en-US" sz="2400" dirty="0" smtClean="0"/>
                  <a:t>, </a:t>
                </a:r>
                <a:r>
                  <a:rPr lang="en-US" altLang="en-US" sz="2400" dirty="0"/>
                  <a:t>so that</a:t>
                </a:r>
              </a:p>
              <a:p>
                <a:pPr algn="ctr" eaLnBrk="1" hangingPunct="1">
                  <a:buFont typeface="Wingdings" panose="05000000000000000000" pitchFamily="2" charset="2"/>
                  <a:buNone/>
                </a:pPr>
                <a:r>
                  <a:rPr lang="en-US" altLang="en-US" sz="2400" dirty="0"/>
                  <a:t>|</a:t>
                </a:r>
                <a:r>
                  <a:rPr lang="en-US" altLang="en-US" sz="2400" dirty="0" smtClean="0"/>
                  <a:t>A-B|</a:t>
                </a:r>
                <a:r>
                  <a:rPr lang="en-US" altLang="en-US" sz="2400" baseline="-25000" dirty="0" smtClean="0"/>
                  <a:t>F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>
                    <a:latin typeface="cmsy10" panose="020B0500000000000000" pitchFamily="34" charset="0"/>
                  </a:rPr>
                  <a:t>·</a:t>
                </a:r>
                <a:r>
                  <a:rPr lang="en-US" altLang="en-US" sz="2400" dirty="0"/>
                  <a:t> (1+</a:t>
                </a:r>
                <a:r>
                  <a:rPr lang="el-GR" altLang="en-US" sz="2400" dirty="0"/>
                  <a:t>ε</a:t>
                </a:r>
                <a:r>
                  <a:rPr lang="en-US" altLang="en-US" sz="2400" dirty="0"/>
                  <a:t>) |</a:t>
                </a:r>
                <a:r>
                  <a:rPr lang="en-US" altLang="en-US" sz="2400" dirty="0" err="1"/>
                  <a:t>A-A</a:t>
                </a:r>
                <a:r>
                  <a:rPr lang="en-US" altLang="en-US" sz="2400" baseline="-25000" dirty="0" err="1"/>
                  <a:t>k</a:t>
                </a:r>
                <a:r>
                  <a:rPr lang="en-US" altLang="en-US" sz="2400" dirty="0" err="1"/>
                  <a:t>|</a:t>
                </a:r>
                <a:r>
                  <a:rPr lang="en-US" altLang="en-US" sz="2400" baseline="-50000" dirty="0" err="1"/>
                  <a:t>F</a:t>
                </a:r>
                <a:endParaRPr lang="en-US" altLang="en-US" sz="2400" dirty="0"/>
              </a:p>
              <a:p>
                <a:pPr algn="ctr" eaLnBrk="1" hangingPunct="1">
                  <a:buFont typeface="Wingdings" panose="05000000000000000000" pitchFamily="2" charset="2"/>
                  <a:buNone/>
                </a:pPr>
                <a:endParaRPr lang="en-US" altLang="en-US" sz="2400" dirty="0"/>
              </a:p>
              <a:p>
                <a:pPr eaLnBrk="1" hangingPunct="1"/>
                <a:endParaRPr lang="en-US" altLang="en-US" sz="2400" dirty="0"/>
              </a:p>
              <a:p>
                <a:pPr eaLnBrk="1" hangingPunct="1"/>
                <a:r>
                  <a:rPr lang="en-US" altLang="en-US" sz="2400" dirty="0"/>
                  <a:t>Can do this in </a:t>
                </a:r>
                <a:r>
                  <a:rPr lang="en-US" altLang="en-US" sz="2400" dirty="0" smtClean="0"/>
                  <a:t>nnz(A) </a:t>
                </a:r>
                <a:r>
                  <a:rPr lang="en-US" altLang="en-US" sz="2400" dirty="0"/>
                  <a:t>+ (n+d)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altLang="en-US" sz="2400" dirty="0" smtClean="0"/>
                  <a:t>poly(k/</a:t>
                </a:r>
                <a:r>
                  <a:rPr lang="el-GR" altLang="en-US" sz="2400" dirty="0"/>
                  <a:t>ε</a:t>
                </a:r>
                <a:r>
                  <a:rPr lang="en-US" altLang="en-US" sz="2400" dirty="0"/>
                  <a:t>) time [S,CW]</a:t>
                </a:r>
                <a:endParaRPr lang="en-US" altLang="en-US" sz="2800" dirty="0"/>
              </a:p>
              <a:p>
                <a:pPr eaLnBrk="1" hangingPunct="1"/>
                <a:endParaRPr lang="en-US" altLang="en-US" sz="2400" dirty="0"/>
              </a:p>
              <a:p>
                <a:pPr lvl="1" eaLnBrk="1" hangingPunct="1"/>
                <a:endParaRPr lang="en-US" altLang="en-US" sz="2000" dirty="0"/>
              </a:p>
              <a:p>
                <a:pPr eaLnBrk="1" hangingPunct="1"/>
                <a:endParaRPr lang="el-GR" altLang="en-US" sz="2400" dirty="0"/>
              </a:p>
              <a:p>
                <a:pPr algn="ctr" eaLnBrk="1" hangingPunct="1"/>
                <a:endParaRPr lang="en-US" altLang="en-US" sz="2800" dirty="0"/>
              </a:p>
            </p:txBody>
          </p:sp>
        </mc:Choice>
        <mc:Fallback xmlns="">
          <p:sp>
            <p:nvSpPr>
              <p:cNvPr id="89092" name="Inhaltsplatzhalt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1524000"/>
                <a:ext cx="8132763" cy="4648200"/>
              </a:xfrm>
              <a:prstGeom prst="rect">
                <a:avLst/>
              </a:prstGeom>
              <a:blipFill rotWithShape="0">
                <a:blip r:embed="rId2"/>
                <a:stretch>
                  <a:fillRect l="-975" t="-9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solidFill>
                  <a:schemeClr val="tx1"/>
                </a:solidFill>
              </a:rPr>
              <a:t>Sketch and solve </a:t>
            </a:r>
            <a:r>
              <a:rPr lang="en-US" altLang="en-US" sz="3200" dirty="0">
                <a:solidFill>
                  <a:schemeClr val="tx1"/>
                </a:solidFill>
              </a:rPr>
              <a:t>p</a:t>
            </a:r>
            <a:r>
              <a:rPr lang="en-US" altLang="en-US" sz="3200" dirty="0" smtClean="0">
                <a:solidFill>
                  <a:schemeClr val="tx1"/>
                </a:solidFill>
              </a:rPr>
              <a:t>aradigm [S]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295400"/>
                <a:ext cx="8305800" cy="1447800"/>
              </a:xfrm>
            </p:spPr>
            <p:txBody>
              <a:bodyPr/>
              <a:lstStyle/>
              <a:p>
                <a:pPr eaLnBrk="1" hangingPunct="1"/>
                <a:r>
                  <a:rPr lang="en-US" altLang="en-US" sz="2400" dirty="0" smtClean="0"/>
                  <a:t>Given n x d input matrix A</a:t>
                </a:r>
              </a:p>
              <a:p>
                <a:pPr eaLnBrk="1" hangingPunct="1"/>
                <a:r>
                  <a:rPr lang="en-US" altLang="en-US" sz="2400" dirty="0" smtClean="0"/>
                  <a:t>Compute S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altLang="en-US" sz="2400" dirty="0" smtClean="0"/>
                  <a:t>A using a sketching matrix S with k/</a:t>
                </a:r>
                <a:r>
                  <a:rPr lang="el-GR" altLang="en-US" sz="2400" dirty="0" smtClean="0"/>
                  <a:t>ε</a:t>
                </a:r>
                <a:r>
                  <a:rPr lang="en-US" altLang="en-US" sz="2400" dirty="0" smtClean="0"/>
                  <a:t> &lt;&lt; n rows. </a:t>
                </a:r>
                <a:r>
                  <a:rPr lang="en-US" altLang="en-US" sz="2400" dirty="0"/>
                  <a:t>S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altLang="en-US" sz="2400" dirty="0" smtClean="0"/>
                  <a:t>A takes random linear combinations of rows of A</a:t>
                </a:r>
              </a:p>
            </p:txBody>
          </p:sp>
        </mc:Choice>
        <mc:Fallback xmlns="">
          <p:sp>
            <p:nvSpPr>
              <p:cNvPr id="3072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295400"/>
                <a:ext cx="8305800" cy="1447800"/>
              </a:xfrm>
              <a:blipFill rotWithShape="0">
                <a:blip r:embed="rId2"/>
                <a:stretch>
                  <a:fillRect l="-954" t="-2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2438400" y="2971800"/>
            <a:ext cx="4114800" cy="2362200"/>
            <a:chOff x="2784" y="2352"/>
            <a:chExt cx="2592" cy="672"/>
          </a:xfrm>
        </p:grpSpPr>
        <p:sp>
          <p:nvSpPr>
            <p:cNvPr id="30737" name="Line 5"/>
            <p:cNvSpPr>
              <a:spLocks noChangeShapeType="1"/>
            </p:cNvSpPr>
            <p:nvPr/>
          </p:nvSpPr>
          <p:spPr bwMode="auto">
            <a:xfrm flipV="1">
              <a:off x="2784" y="2352"/>
              <a:ext cx="2544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1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8" name="Line 6"/>
            <p:cNvSpPr>
              <a:spLocks noChangeShapeType="1"/>
            </p:cNvSpPr>
            <p:nvPr/>
          </p:nvSpPr>
          <p:spPr bwMode="auto">
            <a:xfrm flipV="1">
              <a:off x="2832" y="2928"/>
              <a:ext cx="2544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1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Line 7"/>
            <p:cNvSpPr>
              <a:spLocks noChangeShapeType="1"/>
            </p:cNvSpPr>
            <p:nvPr/>
          </p:nvSpPr>
          <p:spPr bwMode="auto">
            <a:xfrm>
              <a:off x="2784" y="2448"/>
              <a:ext cx="48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1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0" name="Line 8"/>
            <p:cNvSpPr>
              <a:spLocks noChangeShapeType="1"/>
            </p:cNvSpPr>
            <p:nvPr/>
          </p:nvSpPr>
          <p:spPr bwMode="auto">
            <a:xfrm>
              <a:off x="5328" y="2352"/>
              <a:ext cx="48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1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25" name="Text Box 9"/>
          <p:cNvSpPr txBox="1">
            <a:spLocks noChangeArrowheads="1"/>
          </p:cNvSpPr>
          <p:nvPr/>
        </p:nvSpPr>
        <p:spPr bwMode="auto">
          <a:xfrm>
            <a:off x="533400" y="5257800"/>
            <a:ext cx="685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71500" indent="-5715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1000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000000"/>
                </a:solidFill>
                <a:latin typeface="Georgia" panose="02040502050405020303" pitchFamily="18" charset="0"/>
              </a:rPr>
              <a:t>SA</a:t>
            </a:r>
          </a:p>
        </p:txBody>
      </p:sp>
      <p:sp>
        <p:nvSpPr>
          <p:cNvPr id="30726" name="Line 10"/>
          <p:cNvSpPr>
            <a:spLocks noChangeShapeType="1"/>
          </p:cNvSpPr>
          <p:nvPr/>
        </p:nvSpPr>
        <p:spPr bwMode="auto">
          <a:xfrm flipV="1">
            <a:off x="1371600" y="2590800"/>
            <a:ext cx="7086600" cy="2590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Text Box 11"/>
          <p:cNvSpPr txBox="1">
            <a:spLocks noChangeArrowheads="1"/>
          </p:cNvSpPr>
          <p:nvPr/>
        </p:nvSpPr>
        <p:spPr bwMode="auto">
          <a:xfrm>
            <a:off x="1524000" y="3733800"/>
            <a:ext cx="4572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71500" indent="-5715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1000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000000"/>
                </a:solidFill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30728" name="Oval 12"/>
          <p:cNvSpPr>
            <a:spLocks noChangeArrowheads="1"/>
          </p:cNvSpPr>
          <p:nvPr/>
        </p:nvSpPr>
        <p:spPr bwMode="auto">
          <a:xfrm>
            <a:off x="3048000" y="3657600"/>
            <a:ext cx="152400" cy="152400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30729" name="Oval 13"/>
          <p:cNvSpPr>
            <a:spLocks noChangeArrowheads="1"/>
          </p:cNvSpPr>
          <p:nvPr/>
        </p:nvSpPr>
        <p:spPr bwMode="auto">
          <a:xfrm>
            <a:off x="3810000" y="3429000"/>
            <a:ext cx="152400" cy="152400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30730" name="Oval 14"/>
          <p:cNvSpPr>
            <a:spLocks noChangeArrowheads="1"/>
          </p:cNvSpPr>
          <p:nvPr/>
        </p:nvSpPr>
        <p:spPr bwMode="auto">
          <a:xfrm>
            <a:off x="4953000" y="4572000"/>
            <a:ext cx="152400" cy="152400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30731" name="Oval 15"/>
          <p:cNvSpPr>
            <a:spLocks noChangeArrowheads="1"/>
          </p:cNvSpPr>
          <p:nvPr/>
        </p:nvSpPr>
        <p:spPr bwMode="auto">
          <a:xfrm>
            <a:off x="5410200" y="3200400"/>
            <a:ext cx="152400" cy="152400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30732" name="Line 16"/>
          <p:cNvSpPr>
            <a:spLocks noChangeShapeType="1"/>
          </p:cNvSpPr>
          <p:nvPr/>
        </p:nvSpPr>
        <p:spPr bwMode="auto">
          <a:xfrm>
            <a:off x="3124200" y="3810000"/>
            <a:ext cx="228600" cy="609600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Line 17"/>
          <p:cNvSpPr>
            <a:spLocks noChangeShapeType="1"/>
          </p:cNvSpPr>
          <p:nvPr/>
        </p:nvSpPr>
        <p:spPr bwMode="auto">
          <a:xfrm>
            <a:off x="3886200" y="3581400"/>
            <a:ext cx="228600" cy="533400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Line 18"/>
          <p:cNvSpPr>
            <a:spLocks noChangeShapeType="1"/>
          </p:cNvSpPr>
          <p:nvPr/>
        </p:nvSpPr>
        <p:spPr bwMode="auto">
          <a:xfrm>
            <a:off x="5486400" y="3352800"/>
            <a:ext cx="152400" cy="304800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Line 19"/>
          <p:cNvSpPr>
            <a:spLocks noChangeShapeType="1"/>
          </p:cNvSpPr>
          <p:nvPr/>
        </p:nvSpPr>
        <p:spPr bwMode="auto">
          <a:xfrm flipH="1" flipV="1">
            <a:off x="4724400" y="3962400"/>
            <a:ext cx="304800" cy="685800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609600" y="5638800"/>
            <a:ext cx="795813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Project rows of A onto SA, then find best rank-k approximation to points inside of SA.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132763" cy="989013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What is the matrix S?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153400" cy="23622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smtClean="0"/>
              <a:t>S can be a k/</a:t>
            </a:r>
            <a:r>
              <a:rPr lang="el-GR" altLang="en-US" sz="2400" smtClean="0"/>
              <a:t>ε</a:t>
            </a:r>
            <a:r>
              <a:rPr lang="en-US" altLang="en-US" sz="2400" smtClean="0"/>
              <a:t> x n matrix of i.i.d. normal random variables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2400" smtClean="0"/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smtClean="0"/>
              <a:t>[S] S can be a k/</a:t>
            </a:r>
            <a:r>
              <a:rPr lang="el-GR" altLang="en-US" sz="2400" smtClean="0"/>
              <a:t>ε</a:t>
            </a:r>
            <a:r>
              <a:rPr lang="en-US" altLang="en-US" sz="2400" smtClean="0"/>
              <a:t> x n Fast Johnson Lindenstrauss Matrix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2400" smtClean="0"/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smtClean="0"/>
              <a:t> [CW] S can be a poly(k/</a:t>
            </a:r>
            <a:r>
              <a:rPr lang="el-GR" altLang="en-US" sz="2400" smtClean="0"/>
              <a:t>ε</a:t>
            </a:r>
            <a:r>
              <a:rPr lang="en-US" altLang="en-US" sz="2400" smtClean="0"/>
              <a:t>) x n CountSketch matrix</a:t>
            </a:r>
          </a:p>
          <a:p>
            <a:pPr eaLnBrk="1" hangingPunct="1"/>
            <a:endParaRPr lang="en-US" altLang="en-US" sz="2400" smtClean="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600200" y="4130675"/>
            <a:ext cx="7493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0" dirty="0"/>
              <a:t>[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 rot="10800000" flipH="1">
            <a:off x="4724400" y="4572000"/>
            <a:ext cx="6858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0" dirty="0"/>
              <a:t>[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362200" y="4892675"/>
            <a:ext cx="23844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0 0 1 0  0 1  0 0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1 0 0 0  0 0  0 0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0 0 0 -1 1 0 -1 0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0-1 0 0  0 0  0 1</a:t>
            </a:r>
          </a:p>
        </p:txBody>
      </p:sp>
      <p:sp>
        <p:nvSpPr>
          <p:cNvPr id="91143" name="Cloud"/>
          <p:cNvSpPr>
            <a:spLocks noChangeAspect="1" noEditPoints="1" noChangeArrowheads="1"/>
          </p:cNvSpPr>
          <p:nvPr/>
        </p:nvSpPr>
        <p:spPr bwMode="auto">
          <a:xfrm>
            <a:off x="5791200" y="4495800"/>
            <a:ext cx="3200400" cy="214471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600"/>
              <a:t>S </a:t>
            </a:r>
            <a:r>
              <a:rPr lang="en-US" altLang="en-US" sz="2600">
                <a:latin typeface="cmsy10" panose="020B0500000000000000" pitchFamily="34" charset="0"/>
              </a:rPr>
              <a:t>¢</a:t>
            </a:r>
            <a:r>
              <a:rPr lang="en-US" altLang="en-US" sz="2600"/>
              <a:t> A can be computed in nnz(A)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/>
      <p:bldP spid="91141" grpId="0"/>
      <p:bldP spid="91142" grpId="0"/>
      <p:bldP spid="911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132763" cy="989013"/>
          </a:xfrm>
        </p:spPr>
        <p:txBody>
          <a:bodyPr/>
          <a:lstStyle/>
          <a:p>
            <a:pPr eaLnBrk="1" hangingPunct="1"/>
            <a:r>
              <a:rPr lang="de-DE" altLang="en-US" sz="2900" smtClean="0"/>
              <a:t>Caveat: projecting the points onto SA is slow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63" name="Inhaltsplatzhalter 2"/>
              <p:cNvSpPr>
                <a:spLocks/>
              </p:cNvSpPr>
              <p:nvPr/>
            </p:nvSpPr>
            <p:spPr bwMode="auto">
              <a:xfrm>
                <a:off x="457200" y="990600"/>
                <a:ext cx="8153400" cy="556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62000" indent="-3048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81100" indent="-2667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38300" indent="-2667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95500" indent="-266700"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52700" indent="-2667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09900" indent="-2667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67100" indent="-2667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924300" indent="-2667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None/>
                </a:pPr>
                <a:endParaRPr lang="en-US" altLang="en-US" sz="2400" baseline="-25000" dirty="0"/>
              </a:p>
              <a:p>
                <a:pPr eaLnBrk="1" hangingPunct="1"/>
                <a:r>
                  <a:rPr lang="en-US" altLang="en-US" sz="2400" dirty="0"/>
                  <a:t>Current algorithm: </a:t>
                </a:r>
              </a:p>
              <a:p>
                <a:pPr lvl="1" eaLnBrk="1" hangingPunct="1">
                  <a:buFont typeface="Wingdings" panose="05000000000000000000" pitchFamily="2" charset="2"/>
                  <a:buAutoNum type="arabicPeriod"/>
                </a:pPr>
                <a:r>
                  <a:rPr lang="en-US" altLang="en-US" sz="2400" dirty="0"/>
                  <a:t>Compute S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altLang="en-US" sz="2400" dirty="0" smtClean="0"/>
                  <a:t>A </a:t>
                </a:r>
                <a:endParaRPr lang="en-US" altLang="en-US" sz="2400" dirty="0"/>
              </a:p>
              <a:p>
                <a:pPr lvl="1" eaLnBrk="1" hangingPunct="1">
                  <a:buFont typeface="Wingdings" panose="05000000000000000000" pitchFamily="2" charset="2"/>
                  <a:buAutoNum type="arabicPeriod"/>
                </a:pPr>
                <a:r>
                  <a:rPr lang="en-US" altLang="en-US" sz="2400" dirty="0"/>
                  <a:t>Project each of the rows onto S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altLang="en-US" sz="2400" dirty="0" smtClean="0"/>
                  <a:t>A</a:t>
                </a:r>
                <a:endParaRPr lang="en-US" altLang="en-US" sz="2400" dirty="0"/>
              </a:p>
              <a:p>
                <a:pPr lvl="1" eaLnBrk="1" hangingPunct="1">
                  <a:buFont typeface="Wingdings" panose="05000000000000000000" pitchFamily="2" charset="2"/>
                  <a:buAutoNum type="arabicPeriod"/>
                </a:pPr>
                <a:r>
                  <a:rPr lang="en-US" altLang="en-US" sz="2400" dirty="0"/>
                  <a:t>Find best rank-k approximation of projected points inside of </a:t>
                </a:r>
                <a:r>
                  <a:rPr lang="en-US" altLang="en-US" sz="2400" dirty="0" err="1"/>
                  <a:t>rowspace</a:t>
                </a:r>
                <a:r>
                  <a:rPr lang="en-US" altLang="en-US" sz="2400" dirty="0"/>
                  <a:t> of S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altLang="en-US" sz="2400" dirty="0" smtClean="0"/>
                  <a:t>A </a:t>
                </a:r>
                <a:endParaRPr lang="en-US" altLang="en-US" sz="2400" dirty="0"/>
              </a:p>
              <a:p>
                <a:pPr lvl="1" eaLnBrk="1" hangingPunct="1">
                  <a:buFont typeface="Wingdings" panose="05000000000000000000" pitchFamily="2" charset="2"/>
                  <a:buAutoNum type="arabicPeriod"/>
                </a:pPr>
                <a:endParaRPr lang="en-US" altLang="en-US" sz="2400" dirty="0"/>
              </a:p>
              <a:p>
                <a:pPr eaLnBrk="1" hangingPunct="1"/>
                <a:r>
                  <a:rPr lang="en-US" altLang="en-US" sz="2400" dirty="0"/>
                  <a:t>Bottleneck is step 2 </a:t>
                </a:r>
              </a:p>
              <a:p>
                <a:pPr eaLnBrk="1" hangingPunct="1"/>
                <a:endParaRPr lang="en-US" altLang="en-US" sz="2400" dirty="0"/>
              </a:p>
              <a:p>
                <a:pPr eaLnBrk="1" hangingPunct="1"/>
                <a:r>
                  <a:rPr lang="en-US" altLang="en-US" sz="2400" dirty="0" smtClean="0"/>
                  <a:t>Approximate </a:t>
                </a:r>
                <a:r>
                  <a:rPr lang="en-US" altLang="en-US" sz="2400" dirty="0"/>
                  <a:t>the projection</a:t>
                </a:r>
              </a:p>
              <a:p>
                <a:pPr lvl="1" eaLnBrk="1" hangingPunct="1"/>
                <a:r>
                  <a:rPr lang="en-US" altLang="en-US" sz="2000" dirty="0"/>
                  <a:t>Fast algorithm for approximate regression </a:t>
                </a:r>
              </a:p>
              <a:p>
                <a:pPr lvl="1" algn="ctr" eaLnBrk="1" hangingPunct="1">
                  <a:buFont typeface="Wingdings" panose="05000000000000000000" pitchFamily="2" charset="2"/>
                  <a:buNone/>
                </a:pPr>
                <a:r>
                  <a:rPr lang="en-US" altLang="en-US" sz="2000" dirty="0" err="1" smtClean="0"/>
                  <a:t>min</a:t>
                </a:r>
                <a:r>
                  <a:rPr lang="en-US" altLang="en-US" sz="2000" baseline="-25000" dirty="0" err="1" smtClean="0"/>
                  <a:t>rank</a:t>
                </a:r>
                <a:r>
                  <a:rPr lang="en-US" altLang="en-US" sz="2000" baseline="-25000" dirty="0" smtClean="0"/>
                  <a:t>-k X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dirty="0"/>
                  <a:t>|X(SA)-A|</a:t>
                </a:r>
                <a:r>
                  <a:rPr lang="en-US" altLang="en-US" sz="2000" baseline="-25000" dirty="0"/>
                  <a:t>F</a:t>
                </a:r>
                <a:r>
                  <a:rPr lang="en-US" altLang="en-US" sz="2000" baseline="35000" dirty="0"/>
                  <a:t>2</a:t>
                </a:r>
              </a:p>
              <a:p>
                <a:pPr lvl="1" eaLnBrk="1" hangingPunct="1"/>
                <a:endParaRPr lang="en-US" altLang="en-US" sz="2000" dirty="0"/>
              </a:p>
              <a:p>
                <a:pPr lvl="1" eaLnBrk="1" hangingPunct="1"/>
                <a:endParaRPr lang="el-GR" altLang="en-US" sz="2000" dirty="0"/>
              </a:p>
            </p:txBody>
          </p:sp>
        </mc:Choice>
        <mc:Fallback xmlns="">
          <p:sp>
            <p:nvSpPr>
              <p:cNvPr id="92163" name="Inhaltsplatzhalt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990600"/>
                <a:ext cx="8153400" cy="5562600"/>
              </a:xfrm>
              <a:prstGeom prst="rect">
                <a:avLst/>
              </a:prstGeom>
              <a:blipFill rotWithShape="0">
                <a:blip r:embed="rId2"/>
                <a:stretch>
                  <a:fillRect l="-97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DAVID@EKXGBCMFUVWYY57I" val="4146"/>
  <p:tag name="FIRSTDAVID@ELSMYTHFUVW0Y5HA" val="4997"/>
</p:tagLst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6725</TotalTime>
  <Words>1079</Words>
  <Application>Microsoft Office PowerPoint</Application>
  <PresentationFormat>On-screen Show (4:3)</PresentationFormat>
  <Paragraphs>245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Wingdings</vt:lpstr>
      <vt:lpstr>Calibri</vt:lpstr>
      <vt:lpstr>Cambria Math</vt:lpstr>
      <vt:lpstr>Arial</vt:lpstr>
      <vt:lpstr>cmsy10</vt:lpstr>
      <vt:lpstr>Times New Roman</vt:lpstr>
      <vt:lpstr>Georgia</vt:lpstr>
      <vt:lpstr>Arial Unicode MS</vt:lpstr>
      <vt:lpstr>Calibri Light</vt:lpstr>
      <vt:lpstr>Capsules</vt:lpstr>
      <vt:lpstr>Standarddesign</vt:lpstr>
      <vt:lpstr>Office Theme</vt:lpstr>
      <vt:lpstr>Default Design</vt:lpstr>
      <vt:lpstr>Input Sparsity and Hardness for Linear Algebra Problems</vt:lpstr>
      <vt:lpstr>Low Polynomial Time Linear Algebra Problems </vt:lpstr>
      <vt:lpstr>Talk Outline </vt:lpstr>
      <vt:lpstr>Low rank approximation </vt:lpstr>
      <vt:lpstr>What is a good low rank approximation? </vt:lpstr>
      <vt:lpstr>Low rank approximation </vt:lpstr>
      <vt:lpstr>Sketch and solve paradigm [S]</vt:lpstr>
      <vt:lpstr>What is the matrix S?</vt:lpstr>
      <vt:lpstr>Caveat: projecting the points onto SA is slow </vt:lpstr>
      <vt:lpstr>Sketch and solve for regression </vt:lpstr>
      <vt:lpstr>Talk Outline </vt:lpstr>
      <vt:lpstr>Robust Forms of Low Rank Approximation </vt:lpstr>
      <vt:lpstr>Prior Work on this Cost Function</vt:lpstr>
      <vt:lpstr>PowerPoint Presentation</vt:lpstr>
      <vt:lpstr>Intuition for the Robust Case</vt:lpstr>
      <vt:lpstr>Our Algorithm</vt:lpstr>
      <vt:lpstr>Talk Outline </vt:lpstr>
      <vt:lpstr>Connecting linear algebra to graph problems</vt:lpstr>
      <vt:lpstr>Talk Outline </vt:lpstr>
      <vt:lpstr>PowerPoint Presentation</vt:lpstr>
      <vt:lpstr>PowerPoint Presentation</vt:lpstr>
      <vt:lpstr>Conclusion</vt:lpstr>
    </vt:vector>
  </TitlesOfParts>
  <Company>IBM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Sketching as a Tool for Numerical Linear Algebra</dc:title>
  <dc:creator>david</dc:creator>
  <cp:lastModifiedBy>ADMINIBM</cp:lastModifiedBy>
  <cp:revision>152</cp:revision>
  <dcterms:created xsi:type="dcterms:W3CDTF">2013-06-06T06:44:01Z</dcterms:created>
  <dcterms:modified xsi:type="dcterms:W3CDTF">2015-12-05T16:00:01Z</dcterms:modified>
</cp:coreProperties>
</file>