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33"/>
  </p:notesMasterIdLst>
  <p:handoutMasterIdLst>
    <p:handoutMasterId r:id="rId34"/>
  </p:handoutMasterIdLst>
  <p:sldIdLst>
    <p:sldId id="484" r:id="rId2"/>
    <p:sldId id="735" r:id="rId3"/>
    <p:sldId id="722" r:id="rId4"/>
    <p:sldId id="723" r:id="rId5"/>
    <p:sldId id="724" r:id="rId6"/>
    <p:sldId id="725" r:id="rId7"/>
    <p:sldId id="726" r:id="rId8"/>
    <p:sldId id="727" r:id="rId9"/>
    <p:sldId id="734" r:id="rId10"/>
    <p:sldId id="736" r:id="rId11"/>
    <p:sldId id="737" r:id="rId12"/>
    <p:sldId id="738" r:id="rId13"/>
    <p:sldId id="739" r:id="rId14"/>
    <p:sldId id="745" r:id="rId15"/>
    <p:sldId id="729" r:id="rId16"/>
    <p:sldId id="730" r:id="rId17"/>
    <p:sldId id="731" r:id="rId18"/>
    <p:sldId id="732" r:id="rId19"/>
    <p:sldId id="733" r:id="rId20"/>
    <p:sldId id="746" r:id="rId21"/>
    <p:sldId id="740" r:id="rId22"/>
    <p:sldId id="741" r:id="rId23"/>
    <p:sldId id="747" r:id="rId24"/>
    <p:sldId id="754" r:id="rId25"/>
    <p:sldId id="742" r:id="rId26"/>
    <p:sldId id="743" r:id="rId27"/>
    <p:sldId id="753" r:id="rId28"/>
    <p:sldId id="755" r:id="rId29"/>
    <p:sldId id="756" r:id="rId30"/>
    <p:sldId id="752" r:id="rId31"/>
    <p:sldId id="654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99FF"/>
    <a:srgbClr val="0033CC"/>
    <a:srgbClr val="CC3300"/>
    <a:srgbClr val="CC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9571" autoAdjust="0"/>
  </p:normalViewPr>
  <p:slideViewPr>
    <p:cSldViewPr>
      <p:cViewPr>
        <p:scale>
          <a:sx n="80" d="100"/>
          <a:sy n="80" d="100"/>
        </p:scale>
        <p:origin x="-136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1BAD3C-5129-844C-BA0D-954462266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6319DA0-CBDE-1140-BBF3-2883CBCA7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0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418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350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984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214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976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658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226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931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80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421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0638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9481-74C4-6847-A141-24038E46AFD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3A34-1457-1145-AE85-DF58336F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667000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sz="8900" dirty="0" smtClean="0">
                <a:cs typeface="Apple Chancery"/>
              </a:rPr>
              <a:t>Algorithmic</a:t>
            </a:r>
            <a:br>
              <a:rPr lang="en-US" sz="8900" dirty="0" smtClean="0">
                <a:cs typeface="Apple Chancery"/>
              </a:rPr>
            </a:br>
            <a:r>
              <a:rPr lang="en-US" sz="8900" dirty="0" smtClean="0">
                <a:cs typeface="Apple Chancery"/>
              </a:rPr>
              <a:t>Game Theory</a:t>
            </a:r>
            <a:br>
              <a:rPr lang="en-US" sz="8900" dirty="0" smtClean="0">
                <a:cs typeface="Apple Chancery"/>
              </a:rPr>
            </a:br>
            <a:r>
              <a:rPr lang="en-US" sz="8900" dirty="0">
                <a:cs typeface="Apple Chancery"/>
              </a:rPr>
              <a:t>&amp;</a:t>
            </a:r>
            <a:r>
              <a:rPr lang="en-US" sz="8900" dirty="0" smtClean="0">
                <a:cs typeface="Apple Chancery"/>
              </a:rPr>
              <a:t> Machine Learning</a:t>
            </a:r>
            <a:r>
              <a:rPr lang="en-US" sz="8900" dirty="0">
                <a:cs typeface="Apple Chancery"/>
              </a:rPr>
              <a:t/>
            </a:r>
            <a:br>
              <a:rPr lang="en-US" sz="8900" dirty="0">
                <a:cs typeface="Apple Chancery"/>
              </a:rPr>
            </a:br>
            <a:r>
              <a:rPr lang="en-US" sz="8900" dirty="0" smtClean="0">
                <a:cs typeface="Apple Chancery"/>
              </a:rPr>
              <a:t/>
            </a:r>
            <a:br>
              <a:rPr lang="en-US" sz="8900" dirty="0" smtClean="0">
                <a:cs typeface="Apple Chancery"/>
              </a:rPr>
            </a:br>
            <a:r>
              <a:rPr lang="en-US" dirty="0" smtClean="0">
                <a:solidFill>
                  <a:schemeClr val="accent2"/>
                </a:solidFill>
              </a:rPr>
              <a:t>Christos Papadimitriou</a:t>
            </a:r>
            <a:endParaRPr lang="en-US" sz="4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2049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 problem </a:t>
            </a:r>
            <a:br>
              <a:rPr lang="en-US" dirty="0" smtClean="0"/>
            </a:br>
            <a:r>
              <a:rPr lang="en-US" dirty="0" smtClean="0"/>
              <a:t>even with nonstrategic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Distribution and concept class must have low “classification complexity”</a:t>
            </a:r>
          </a:p>
          <a:p>
            <a:r>
              <a:rPr lang="en-US" dirty="0"/>
              <a:t>e</a:t>
            </a:r>
            <a:r>
              <a:rPr lang="en-US" dirty="0" smtClean="0"/>
              <a:t>.g., VC dimension, </a:t>
            </a:r>
            <a:r>
              <a:rPr lang="en-US" dirty="0" err="1" smtClean="0"/>
              <a:t>Rademacher</a:t>
            </a:r>
            <a:r>
              <a:rPr lang="en-US" dirty="0" smtClean="0"/>
              <a:t> complexity</a:t>
            </a:r>
          </a:p>
          <a:p>
            <a:r>
              <a:rPr lang="en-US" i="1" dirty="0" smtClean="0"/>
              <a:t>and</a:t>
            </a:r>
            <a:r>
              <a:rPr lang="en-US" dirty="0" smtClean="0"/>
              <a:t> then the problem must be polynomial-time learnable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1793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Surprise: strategic data is             “easier” to classify!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Theorem:  </a:t>
            </a:r>
            <a:r>
              <a:rPr lang="en-US" dirty="0" smtClean="0"/>
              <a:t>If the cost function is </a:t>
            </a:r>
            <a:r>
              <a:rPr lang="en-US" dirty="0" smtClean="0">
                <a:solidFill>
                  <a:srgbClr val="CC3399"/>
                </a:solidFill>
              </a:rPr>
              <a:t>separable</a:t>
            </a:r>
            <a:r>
              <a:rPr lang="en-US" dirty="0" smtClean="0"/>
              <a:t>, then we can classify strategic points within </a:t>
            </a:r>
            <a:r>
              <a:rPr lang="en-US" dirty="0" err="1" smtClean="0"/>
              <a:t>ε</a:t>
            </a:r>
            <a:r>
              <a:rPr lang="en-US" dirty="0" smtClean="0"/>
              <a:t> of the theoretical </a:t>
            </a:r>
            <a:r>
              <a:rPr lang="en-US" b="1" i="1" dirty="0" err="1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optscore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/>
              <a:t>as long as the distribution and concept class have low classification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 No computational complexity constraint!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976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99"/>
                </a:solidFill>
              </a:rPr>
              <a:t>Separable</a:t>
            </a:r>
            <a:r>
              <a:rPr lang="en-US" dirty="0" smtClean="0"/>
              <a:t> cost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C3399"/>
                </a:solidFill>
              </a:rPr>
              <a:t>c(</a:t>
            </a:r>
            <a:r>
              <a:rPr lang="en-US" dirty="0" err="1" smtClean="0">
                <a:solidFill>
                  <a:srgbClr val="CC3399"/>
                </a:solidFill>
              </a:rPr>
              <a:t>x,y</a:t>
            </a:r>
            <a:r>
              <a:rPr lang="en-US" dirty="0" smtClean="0">
                <a:solidFill>
                  <a:srgbClr val="CC3399"/>
                </a:solidFill>
              </a:rPr>
              <a:t>) = f(y) – g(x)</a:t>
            </a:r>
            <a:r>
              <a:rPr lang="en-US" baseline="-25000" dirty="0" smtClean="0">
                <a:solidFill>
                  <a:srgbClr val="CC3399"/>
                </a:solidFill>
              </a:rPr>
              <a:t>+</a:t>
            </a:r>
          </a:p>
          <a:p>
            <a:pPr marL="0" indent="0">
              <a:buNone/>
            </a:pPr>
            <a:endParaRPr lang="en-US" baseline="-25000" dirty="0">
              <a:solidFill>
                <a:srgbClr val="CC3399"/>
              </a:solidFill>
            </a:endParaRPr>
          </a:p>
          <a:p>
            <a:r>
              <a:rPr lang="en-US" dirty="0" smtClean="0"/>
              <a:t>Example:  &lt;β , y – x &gt;</a:t>
            </a:r>
            <a:r>
              <a:rPr lang="en-US" baseline="-25000" dirty="0"/>
              <a:t>+</a:t>
            </a:r>
            <a:endParaRPr lang="en-US" baseline="-25000" dirty="0" smtClean="0"/>
          </a:p>
          <a:p>
            <a:r>
              <a:rPr lang="en-US" dirty="0" smtClean="0"/>
              <a:t>In fact, same theorem if c is the minimum of a finite number of k separable functions</a:t>
            </a:r>
          </a:p>
          <a:p>
            <a:r>
              <a:rPr lang="en-US" dirty="0" smtClean="0"/>
              <a:t>“Bounded </a:t>
            </a:r>
            <a:r>
              <a:rPr lang="en-US" dirty="0" err="1" smtClean="0"/>
              <a:t>separability</a:t>
            </a:r>
            <a:r>
              <a:rPr lang="en-US" dirty="0" smtClean="0"/>
              <a:t> dimension”</a:t>
            </a:r>
          </a:p>
          <a:p>
            <a:r>
              <a:rPr lang="en-US" dirty="0" smtClean="0"/>
              <a:t>Complexity  ≈  m</a:t>
            </a:r>
            <a:r>
              <a:rPr lang="en-US" baseline="30000" dirty="0" smtClean="0"/>
              <a:t>k+1</a:t>
            </a:r>
            <a:endParaRPr lang="en-US" dirty="0" smtClean="0"/>
          </a:p>
          <a:p>
            <a:r>
              <a:rPr lang="en-US" dirty="0" smtClean="0"/>
              <a:t>NB:  For simple metrics (unbounded k) even the full information problem is NP-complete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161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c(</a:t>
            </a:r>
            <a:r>
              <a:rPr lang="en-US" dirty="0" err="1" smtClean="0"/>
              <a:t>x,y</a:t>
            </a:r>
            <a:r>
              <a:rPr lang="en-US" dirty="0" smtClean="0"/>
              <a:t>) = &lt; </a:t>
            </a:r>
            <a:r>
              <a:rPr lang="en-US" dirty="0" smtClean="0">
                <a:solidFill>
                  <a:srgbClr val="FF0000"/>
                </a:solidFill>
              </a:rPr>
              <a:t>β</a:t>
            </a:r>
            <a:r>
              <a:rPr lang="en-US" dirty="0" smtClean="0"/>
              <a:t> , y – x &gt;</a:t>
            </a:r>
            <a:r>
              <a:rPr lang="en-US" baseline="-25000" dirty="0" smtClean="0"/>
              <a:t>+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5800" y="4800600"/>
            <a:ext cx="2057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V="1">
            <a:off x="685800" y="3124200"/>
            <a:ext cx="0" cy="1676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23174" y="2524125"/>
            <a:ext cx="4744576" cy="3238500"/>
          </a:xfrm>
          <a:custGeom>
            <a:avLst/>
            <a:gdLst>
              <a:gd name="connsiteX0" fmla="*/ 537701 w 4744576"/>
              <a:gd name="connsiteY0" fmla="*/ 0 h 3238500"/>
              <a:gd name="connsiteX1" fmla="*/ 61451 w 4744576"/>
              <a:gd name="connsiteY1" fmla="*/ 1190625 h 3238500"/>
              <a:gd name="connsiteX2" fmla="*/ 1760076 w 4744576"/>
              <a:gd name="connsiteY2" fmla="*/ 1190625 h 3238500"/>
              <a:gd name="connsiteX3" fmla="*/ 1585451 w 4744576"/>
              <a:gd name="connsiteY3" fmla="*/ 2127250 h 3238500"/>
              <a:gd name="connsiteX4" fmla="*/ 3617451 w 4744576"/>
              <a:gd name="connsiteY4" fmla="*/ 1889125 h 3238500"/>
              <a:gd name="connsiteX5" fmla="*/ 3776201 w 4744576"/>
              <a:gd name="connsiteY5" fmla="*/ 2968625 h 3238500"/>
              <a:gd name="connsiteX6" fmla="*/ 4744576 w 4744576"/>
              <a:gd name="connsiteY6" fmla="*/ 3238500 h 3238500"/>
              <a:gd name="connsiteX7" fmla="*/ 4744576 w 4744576"/>
              <a:gd name="connsiteY7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576" h="3238500">
                <a:moveTo>
                  <a:pt x="537701" y="0"/>
                </a:moveTo>
                <a:cubicBezTo>
                  <a:pt x="197711" y="496094"/>
                  <a:pt x="-142278" y="992188"/>
                  <a:pt x="61451" y="1190625"/>
                </a:cubicBezTo>
                <a:cubicBezTo>
                  <a:pt x="265180" y="1389062"/>
                  <a:pt x="1506076" y="1034521"/>
                  <a:pt x="1760076" y="1190625"/>
                </a:cubicBezTo>
                <a:cubicBezTo>
                  <a:pt x="2014076" y="1346729"/>
                  <a:pt x="1275889" y="2010833"/>
                  <a:pt x="1585451" y="2127250"/>
                </a:cubicBezTo>
                <a:cubicBezTo>
                  <a:pt x="1895013" y="2243667"/>
                  <a:pt x="3252326" y="1748896"/>
                  <a:pt x="3617451" y="1889125"/>
                </a:cubicBezTo>
                <a:cubicBezTo>
                  <a:pt x="3982576" y="2029354"/>
                  <a:pt x="3588347" y="2743729"/>
                  <a:pt x="3776201" y="2968625"/>
                </a:cubicBezTo>
                <a:cubicBezTo>
                  <a:pt x="3964055" y="3193521"/>
                  <a:pt x="4744576" y="3238500"/>
                  <a:pt x="4744576" y="3238500"/>
                </a:cubicBezTo>
                <a:lnTo>
                  <a:pt x="4744576" y="3238500"/>
                </a:lnTo>
              </a:path>
            </a:pathLst>
          </a:cu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4114800"/>
            <a:ext cx="9906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3505200"/>
            <a:ext cx="2002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+mj-lt"/>
              </a:rPr>
              <a:t>The vector </a:t>
            </a:r>
            <a:r>
              <a:rPr lang="en-US" sz="2800" b="0" dirty="0" smtClean="0">
                <a:solidFill>
                  <a:srgbClr val="FF0000"/>
                </a:solidFill>
              </a:rPr>
              <a:t>β</a:t>
            </a:r>
            <a:endParaRPr lang="en-US" sz="28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2590800"/>
            <a:ext cx="39636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008000"/>
                </a:solidFill>
                <a:latin typeface="+mj-lt"/>
              </a:rPr>
              <a:t>Your optimal, but</a:t>
            </a:r>
          </a:p>
          <a:p>
            <a:r>
              <a:rPr lang="en-US" sz="2800" b="0" dirty="0">
                <a:solidFill>
                  <a:srgbClr val="008000"/>
                </a:solidFill>
                <a:latin typeface="+mj-lt"/>
              </a:rPr>
              <a:t>c</a:t>
            </a:r>
            <a:r>
              <a:rPr lang="en-US" sz="2800" b="0" dirty="0" smtClean="0">
                <a:solidFill>
                  <a:srgbClr val="008000"/>
                </a:solidFill>
                <a:latin typeface="+mj-lt"/>
              </a:rPr>
              <a:t>omputationally complex,</a:t>
            </a:r>
          </a:p>
          <a:p>
            <a:r>
              <a:rPr lang="en-US" sz="2800" b="0" dirty="0" err="1" smtClean="0">
                <a:solidFill>
                  <a:srgbClr val="008000"/>
                </a:solidFill>
                <a:latin typeface="+mj-lt"/>
              </a:rPr>
              <a:t>Stackelberg</a:t>
            </a:r>
            <a:r>
              <a:rPr lang="en-US" sz="2800" b="0" dirty="0" smtClean="0">
                <a:solidFill>
                  <a:srgbClr val="008000"/>
                </a:solidFill>
                <a:latin typeface="+mj-lt"/>
              </a:rPr>
              <a:t> classifier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0" y="2667000"/>
            <a:ext cx="2819400" cy="3505200"/>
          </a:xfrm>
          <a:prstGeom prst="line">
            <a:avLst/>
          </a:prstGeom>
          <a:ln w="57150" cmpd="sng">
            <a:solidFill>
              <a:srgbClr val="CC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1976" y="4876800"/>
            <a:ext cx="36381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660066"/>
                </a:solidFill>
                <a:latin typeface="+mj-lt"/>
              </a:rPr>
              <a:t>There is a </a:t>
            </a:r>
            <a:r>
              <a:rPr lang="en-US" sz="2800" b="0" i="1" dirty="0" smtClean="0">
                <a:solidFill>
                  <a:srgbClr val="660066"/>
                </a:solidFill>
                <a:latin typeface="+mj-lt"/>
              </a:rPr>
              <a:t>linear</a:t>
            </a:r>
          </a:p>
          <a:p>
            <a:r>
              <a:rPr lang="en-US" sz="2800" b="0" dirty="0" smtClean="0">
                <a:solidFill>
                  <a:srgbClr val="660066"/>
                </a:solidFill>
                <a:latin typeface="+mj-lt"/>
              </a:rPr>
              <a:t>(and thus </a:t>
            </a:r>
            <a:r>
              <a:rPr lang="en-US" sz="2800" b="0" dirty="0" err="1" smtClean="0">
                <a:solidFill>
                  <a:srgbClr val="660066"/>
                </a:solidFill>
                <a:latin typeface="+mj-lt"/>
              </a:rPr>
              <a:t>comp’ly</a:t>
            </a:r>
            <a:r>
              <a:rPr lang="en-US" sz="2800" b="0" dirty="0" smtClean="0">
                <a:solidFill>
                  <a:srgbClr val="660066"/>
                </a:solidFill>
                <a:latin typeface="+mj-lt"/>
              </a:rPr>
              <a:t> easy)</a:t>
            </a:r>
          </a:p>
          <a:p>
            <a:r>
              <a:rPr lang="en-US" sz="2800" b="0" dirty="0" err="1" smtClean="0">
                <a:solidFill>
                  <a:srgbClr val="660066"/>
                </a:solidFill>
                <a:latin typeface="+mj-lt"/>
              </a:rPr>
              <a:t>Stackelberg</a:t>
            </a:r>
            <a:r>
              <a:rPr lang="en-US" sz="2800" b="0" dirty="0">
                <a:solidFill>
                  <a:srgbClr val="660066"/>
                </a:solidFill>
                <a:latin typeface="+mj-lt"/>
              </a:rPr>
              <a:t> </a:t>
            </a:r>
            <a:r>
              <a:rPr lang="en-US" sz="2800" b="0" dirty="0" smtClean="0">
                <a:solidFill>
                  <a:srgbClr val="660066"/>
                </a:solidFill>
                <a:latin typeface="+mj-lt"/>
              </a:rPr>
              <a:t>classifier </a:t>
            </a:r>
          </a:p>
          <a:p>
            <a:r>
              <a:rPr lang="en-US" sz="2800" b="0" dirty="0" smtClean="0">
                <a:solidFill>
                  <a:srgbClr val="660066"/>
                </a:solidFill>
                <a:latin typeface="+mj-lt"/>
              </a:rPr>
              <a:t>that does as well! </a:t>
            </a:r>
          </a:p>
        </p:txBody>
      </p:sp>
      <p:sp>
        <p:nvSpPr>
          <p:cNvPr id="16" name="Multiply 15"/>
          <p:cNvSpPr/>
          <p:nvPr/>
        </p:nvSpPr>
        <p:spPr bwMode="auto">
          <a:xfrm>
            <a:off x="7162800" y="4648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86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07778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9" grpId="0"/>
      <p:bldP spid="16" grpId="0" animBg="1"/>
      <p:bldP spid="16" grpId="1" animBg="1"/>
      <p:bldP spid="1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AGT’s </a:t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r</a:t>
            </a:r>
            <a:r>
              <a:rPr lang="en-US" dirty="0" smtClean="0"/>
              <a:t>ecent </a:t>
            </a:r>
            <a:r>
              <a:rPr lang="en-US" dirty="0"/>
              <a:t>b</a:t>
            </a:r>
            <a:r>
              <a:rPr lang="en-US" dirty="0" smtClean="0"/>
              <a:t>rushes</a:t>
            </a:r>
            <a:br>
              <a:rPr lang="en-US" dirty="0" smtClean="0"/>
            </a:br>
            <a:r>
              <a:rPr lang="en-US" dirty="0" smtClean="0"/>
              <a:t>with ML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Classification when the data are strategic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Hardt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Megiddo,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Wootters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ITCS 2016)</a:t>
            </a:r>
            <a:endParaRPr lang="en-US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Statistical learning when the </a:t>
            </a:r>
            <a:r>
              <a:rPr lang="en-US" i="1" dirty="0" smtClean="0"/>
              <a:t>data sources </a:t>
            </a:r>
            <a:r>
              <a:rPr lang="en-US" dirty="0" smtClean="0"/>
              <a:t>are strategic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Cai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Daskalakis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COLT 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theorem in Topology as solution concept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Georgios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Piliouras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ITCS 2016)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350" y="37338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217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2.  Strategic </a:t>
            </a:r>
            <a:r>
              <a:rPr lang="en-US" dirty="0">
                <a:ea typeface="ＭＳ Ｐゴシック" charset="0"/>
                <a:cs typeface="ＭＳ Ｐゴシック" charset="0"/>
              </a:rPr>
              <a:t>Data </a:t>
            </a:r>
            <a:r>
              <a:rPr lang="en-US" i="1" dirty="0">
                <a:ea typeface="ＭＳ Ｐゴシック" charset="0"/>
                <a:cs typeface="ＭＳ Ｐゴシック" charset="0"/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Context:  Statistical estimation</a:t>
            </a:r>
          </a:p>
          <a:p>
            <a:pPr>
              <a:defRPr/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chemeClr val="accent2"/>
                </a:solidFill>
              </a:rPr>
              <a:t>ground truth function F(x)</a:t>
            </a:r>
          </a:p>
          <a:p>
            <a:pPr>
              <a:defRPr/>
            </a:pPr>
            <a:r>
              <a:rPr lang="en-US" dirty="0" smtClean="0"/>
              <a:t>You estimate it from data points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You get the data points from </a:t>
            </a:r>
            <a:r>
              <a:rPr lang="en-US" dirty="0" smtClean="0">
                <a:solidFill>
                  <a:schemeClr val="accent2"/>
                </a:solidFill>
              </a:rPr>
              <a:t>workers</a:t>
            </a:r>
          </a:p>
          <a:p>
            <a:pPr>
              <a:defRPr/>
            </a:pPr>
            <a:r>
              <a:rPr lang="en-US" dirty="0" smtClean="0"/>
              <a:t>Each worker </a:t>
            </a:r>
            <a:r>
              <a:rPr lang="en-US" dirty="0" err="1" smtClean="0"/>
              <a:t>i</a:t>
            </a:r>
            <a:r>
              <a:rPr lang="en-US" dirty="0" smtClean="0"/>
              <a:t> has a </a:t>
            </a:r>
            <a:r>
              <a:rPr lang="en-US" dirty="0" smtClean="0">
                <a:solidFill>
                  <a:schemeClr val="accent2"/>
                </a:solidFill>
              </a:rPr>
              <a:t>convex function </a:t>
            </a:r>
            <a:r>
              <a:rPr lang="en-US" dirty="0" err="1" smtClean="0">
                <a:solidFill>
                  <a:schemeClr val="accent2"/>
                </a:solidFill>
              </a:rPr>
              <a:t>σ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endParaRPr lang="en-US" baseline="-250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effort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 ≥ 0</a:t>
            </a:r>
            <a:r>
              <a:rPr lang="en-US" dirty="0" smtClean="0"/>
              <a:t> from x she finds y = F(x) in expectation</a:t>
            </a:r>
            <a:r>
              <a:rPr lang="en-US" dirty="0"/>
              <a:t> </a:t>
            </a:r>
            <a:r>
              <a:rPr lang="en-US" dirty="0" smtClean="0"/>
              <a:t>with variance [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(e)]</a:t>
            </a:r>
            <a:r>
              <a:rPr lang="en-US" baseline="30000" dirty="0" smtClean="0"/>
              <a:t>2</a:t>
            </a:r>
            <a:endParaRPr lang="en-US" baseline="-25000" dirty="0"/>
          </a:p>
          <a:p>
            <a:pPr>
              <a:defRPr/>
            </a:pPr>
            <a:endParaRPr lang="en-US" baseline="-25000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3201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Meet the </a:t>
            </a:r>
            <a:r>
              <a:rPr lang="en-US" dirty="0">
                <a:ea typeface="ＭＳ Ｐゴシック" charset="0"/>
                <a:cs typeface="ＭＳ Ｐゴシック" charset="0"/>
              </a:rPr>
              <a:t>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You (the Statistician) have a way, from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data {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x</a:t>
            </a:r>
            <a:r>
              <a:rPr lang="en-US" baseline="-25000" dirty="0" err="1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,y</a:t>
            </a:r>
            <a:r>
              <a:rPr lang="en-US" baseline="-25000" dirty="0" err="1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}, to find an approximation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G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of F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(Think linear regression, much more general)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Your loss is L = </a:t>
            </a:r>
            <a:r>
              <a:rPr lang="en-US" dirty="0" err="1" smtClean="0">
                <a:latin typeface="+mj-lt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 dirty="0" err="1" smtClean="0">
                <a:latin typeface="+mj-lt"/>
                <a:ea typeface="ＭＳ Ｐゴシック" charset="0"/>
                <a:cs typeface="ＭＳ Ｐゴシック" charset="0"/>
              </a:rPr>
              <a:t>x~D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[(F(x) –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G(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x))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] 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Assumption: L depends only on {x</a:t>
            </a:r>
            <a:r>
              <a:rPr lang="en-US" baseline="-25000" dirty="0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}, D, {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σ</a:t>
            </a:r>
            <a:r>
              <a:rPr lang="en-US" baseline="-25000" dirty="0" err="1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on F; estimation is unbiased)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Plus 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payments to workers,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Σ</a:t>
            </a:r>
            <a:r>
              <a:rPr lang="en-US" baseline="-250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p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Each worker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wants to minimize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– p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3643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Social Optimum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en-US" dirty="0" smtClean="0"/>
              <a:t>OPT = min </a:t>
            </a:r>
            <a:r>
              <a:rPr lang="en-US" baseline="-25000" dirty="0" smtClean="0"/>
              <a:t>W’, x, e</a:t>
            </a:r>
            <a:r>
              <a:rPr lang="en-US" dirty="0" smtClean="0"/>
              <a:t>  [ L({x</a:t>
            </a:r>
            <a:r>
              <a:rPr lang="en-US" baseline="-25000" dirty="0" smtClean="0"/>
              <a:t>i</a:t>
            </a:r>
            <a:r>
              <a:rPr lang="en-US" dirty="0" smtClean="0"/>
              <a:t>}, D, {</a:t>
            </a:r>
            <a:r>
              <a:rPr lang="en-US" dirty="0" err="1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}) +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Notice that OPT is your (the Statistician’s) wildest dream of a total loss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 smtClean="0"/>
              <a:t>It means that you have persuaded the workers to exert optimum (for you) effort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with no surplus (can’t do better because of 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022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Surprise: It can be achieved!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Theorem:  </a:t>
            </a:r>
            <a:r>
              <a:rPr lang="en-US" dirty="0" smtClean="0"/>
              <a:t>There is a mechanism which achieves “your wildest dream” loss OPT </a:t>
            </a:r>
            <a:r>
              <a:rPr lang="en-US" i="1" dirty="0" smtClean="0"/>
              <a:t>in dominating </a:t>
            </a:r>
            <a:r>
              <a:rPr lang="en-US" i="1" dirty="0" err="1" smtClean="0"/>
              <a:t>strategies</a:t>
            </a:r>
            <a:r>
              <a:rPr lang="en-US" i="1" dirty="0" err="1" smtClean="0">
                <a:solidFill>
                  <a:srgbClr val="FFFFFF"/>
                </a:solidFill>
              </a:rPr>
              <a:t>as</a:t>
            </a:r>
            <a:r>
              <a:rPr lang="en-US" i="1" dirty="0" smtClean="0">
                <a:solidFill>
                  <a:srgbClr val="FFFFFF"/>
                </a:solidFill>
              </a:rPr>
              <a:t> dominant strategy equilibrium</a:t>
            </a:r>
            <a:endParaRPr lang="en-US" i="1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Trick:  Promise payments</a:t>
            </a:r>
          </a:p>
          <a:p>
            <a:pPr marL="0" indent="0" algn="ctr">
              <a:buFontTx/>
              <a:buNone/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p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= A</a:t>
            </a:r>
            <a:r>
              <a:rPr lang="en-US" sz="4400" baseline="-25000" dirty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– B</a:t>
            </a:r>
            <a:r>
              <a:rPr lang="en-US" sz="4400" baseline="-25000" dirty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(</a:t>
            </a:r>
            <a:r>
              <a:rPr lang="en-US" sz="4400" dirty="0" err="1" smtClean="0">
                <a:solidFill>
                  <a:schemeClr val="accent2"/>
                </a:solidFill>
              </a:rPr>
              <a:t>y</a:t>
            </a:r>
            <a:r>
              <a:rPr lang="en-US" sz="440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– G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-</a:t>
            </a:r>
            <a:r>
              <a:rPr lang="en-US" sz="440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(x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-</a:t>
            </a:r>
            <a:r>
              <a:rPr lang="en-US" sz="4400" baseline="-25000" smtClean="0">
                <a:solidFill>
                  <a:schemeClr val="accent2"/>
                </a:solidFill>
              </a:rPr>
              <a:t>i</a:t>
            </a:r>
            <a:r>
              <a:rPr lang="en-US" sz="4400" smtClean="0">
                <a:solidFill>
                  <a:schemeClr val="accent2"/>
                </a:solidFill>
              </a:rPr>
              <a:t>)</a:t>
            </a:r>
            <a:r>
              <a:rPr lang="en-US" sz="4400" dirty="0" smtClean="0">
                <a:solidFill>
                  <a:schemeClr val="accent2"/>
                </a:solidFill>
              </a:rPr>
              <a:t>)</a:t>
            </a:r>
            <a:r>
              <a:rPr lang="en-US" sz="4400" baseline="30000" dirty="0" smtClean="0">
                <a:solidFill>
                  <a:schemeClr val="accent2"/>
                </a:solidFill>
              </a:rPr>
              <a:t>2</a:t>
            </a:r>
            <a:endParaRPr lang="en-US" sz="4400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5486400"/>
            <a:ext cx="1074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/>
              <a:t>zero</a:t>
            </a:r>
          </a:p>
          <a:p>
            <a:pPr eaLnBrk="1" hangingPunct="1"/>
            <a:r>
              <a:rPr lang="en-US" sz="2400" b="0" dirty="0"/>
              <a:t>surplus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57150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/>
              <a:t>optimum</a:t>
            </a:r>
          </a:p>
          <a:p>
            <a:pPr eaLnBrk="1" hangingPunct="1"/>
            <a:r>
              <a:rPr lang="en-US" sz="2400" b="0" dirty="0"/>
              <a:t>effort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3962400" y="5029200"/>
            <a:ext cx="76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2895600" y="5105400"/>
            <a:ext cx="152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072140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Caveat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This means that the incentive problem can be solved, essentially by a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powerful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contract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What is less clear is how to solve the computational problem – how to compute OPT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Btw, if the x</a:t>
            </a:r>
            <a:r>
              <a:rPr lang="en-US" baseline="-25000" dirty="0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’s are given, even ridge regression can be managed the same way</a:t>
            </a:r>
          </a:p>
        </p:txBody>
      </p:sp>
    </p:spTree>
    <p:extLst>
      <p:ext uri="{BB962C8B-B14F-4D97-AF65-F5344CB8AC3E}">
        <p14:creationId xmlns:p14="http://schemas.microsoft.com/office/powerpoint/2010/main" val="328445065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AGT’s </a:t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r</a:t>
            </a:r>
            <a:r>
              <a:rPr lang="en-US" dirty="0" smtClean="0"/>
              <a:t>ecent </a:t>
            </a:r>
            <a:r>
              <a:rPr lang="en-US" dirty="0"/>
              <a:t>b</a:t>
            </a:r>
            <a:r>
              <a:rPr lang="en-US" dirty="0" smtClean="0"/>
              <a:t>rushes</a:t>
            </a:r>
            <a:br>
              <a:rPr lang="en-US" dirty="0" smtClean="0"/>
            </a:br>
            <a:r>
              <a:rPr lang="en-US" dirty="0" smtClean="0"/>
              <a:t>with ML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Classification when the data are strategic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Hardt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Megiddo,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Wootters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ITCS 2016)</a:t>
            </a:r>
            <a:endParaRPr lang="en-US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Statistical learning when the </a:t>
            </a:r>
            <a:r>
              <a:rPr lang="en-US" i="1" dirty="0" smtClean="0"/>
              <a:t>data sources </a:t>
            </a:r>
            <a:r>
              <a:rPr lang="en-US" dirty="0" smtClean="0"/>
              <a:t>are strategic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Cai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Daskalakis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COLT 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theorem in Topology as solution concept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Georgios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Piliouras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ITCS 2016)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006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AGT’s </a:t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r</a:t>
            </a:r>
            <a:r>
              <a:rPr lang="en-US" dirty="0" smtClean="0"/>
              <a:t>ecent </a:t>
            </a:r>
            <a:r>
              <a:rPr lang="en-US" dirty="0"/>
              <a:t>b</a:t>
            </a:r>
            <a:r>
              <a:rPr lang="en-US" dirty="0" smtClean="0"/>
              <a:t>rushes</a:t>
            </a:r>
            <a:br>
              <a:rPr lang="en-US" dirty="0" smtClean="0"/>
            </a:br>
            <a:r>
              <a:rPr lang="en-US" dirty="0" smtClean="0"/>
              <a:t>with ML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Classification when the data are strategic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Hardt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Megiddo,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Wootters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ITCS 2016)</a:t>
            </a:r>
            <a:endParaRPr lang="en-US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Statistical learning when the </a:t>
            </a:r>
            <a:r>
              <a:rPr lang="en-US" i="1" dirty="0" smtClean="0"/>
              <a:t>data sources </a:t>
            </a:r>
            <a:r>
              <a:rPr lang="en-US" dirty="0" smtClean="0"/>
              <a:t>are strategic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Cai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Daskalakis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COLT 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theorem in Topology and solution concepts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(with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Georgios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Piliouras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, ITCS 2016)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1750" y="48768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217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Solution Concepts from </a:t>
            </a:r>
            <a:br>
              <a:rPr lang="en-US" dirty="0" smtClean="0"/>
            </a:br>
            <a:r>
              <a:rPr lang="en-US" dirty="0" smtClean="0"/>
              <a:t>the Topology of Learning in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Fact:  Learning dynamics usually fail to find the Nash equilibrium</a:t>
            </a:r>
          </a:p>
          <a:p>
            <a:r>
              <a:rPr lang="en-US" dirty="0" smtClean="0"/>
              <a:t>Is this bad news for learning dynamics?</a:t>
            </a:r>
          </a:p>
          <a:p>
            <a:r>
              <a:rPr lang="en-US" i="1" dirty="0" smtClean="0"/>
              <a:t>Or for Nash equilibrium?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particular, can we view learning dynamics as a novel solution concept?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“learning dynamics” ≈ “replicator dynamics”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381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asymptotic behavior of the dynamics</a:t>
            </a:r>
          </a:p>
          <a:p>
            <a:r>
              <a:rPr lang="en-US" dirty="0" smtClean="0"/>
              <a:t>Generalizes the Nash equilibrium</a:t>
            </a:r>
          </a:p>
          <a:p>
            <a:r>
              <a:rPr lang="en-US" dirty="0" smtClean="0"/>
              <a:t>Coarse correlated </a:t>
            </a:r>
            <a:r>
              <a:rPr lang="en-US" dirty="0" err="1" smtClean="0"/>
              <a:t>equilibria</a:t>
            </a:r>
            <a:r>
              <a:rPr lang="en-US" dirty="0" smtClean="0"/>
              <a:t> are “achieved” this way</a:t>
            </a:r>
          </a:p>
          <a:p>
            <a:r>
              <a:rPr lang="en-US" dirty="0" smtClean="0"/>
              <a:t>(But suppose we are more interested in behavior, not in performance)</a:t>
            </a:r>
          </a:p>
          <a:p>
            <a:r>
              <a:rPr lang="en-US" dirty="0" smtClean="0"/>
              <a:t>What other behaviors are there besides </a:t>
            </a:r>
            <a:r>
              <a:rPr lang="en-US" dirty="0" err="1" smtClean="0"/>
              <a:t>equilibria</a:t>
            </a:r>
            <a:r>
              <a:rPr lang="en-US" dirty="0" smtClean="0"/>
              <a:t>?  Limit cycles perhaps?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415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idea seems to work:</a:t>
            </a:r>
            <a:br>
              <a:rPr lang="en-US" dirty="0" smtClean="0"/>
            </a:br>
            <a:r>
              <a:rPr lang="en-US" dirty="0" smtClean="0"/>
              <a:t>matching pennies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ape 30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5524" t="7396" r="2834" b="7396"/>
          <a:stretch/>
        </p:blipFill>
        <p:spPr>
          <a:xfrm>
            <a:off x="1828800" y="1752600"/>
            <a:ext cx="5481000" cy="45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27748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idea seems to work (cont.):</a:t>
            </a:r>
            <a:b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baseline="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" name="Shape 3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513" b="8513"/>
          <a:stretch/>
        </p:blipFill>
        <p:spPr>
          <a:xfrm>
            <a:off x="1983550" y="1427050"/>
            <a:ext cx="5481000" cy="45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Idea does not work!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The dynamics (of even two-player games)</a:t>
            </a:r>
            <a:br>
              <a:rPr lang="en-US" sz="3600" dirty="0" smtClean="0"/>
            </a:br>
            <a:r>
              <a:rPr lang="en-US" sz="3600" dirty="0" smtClean="0"/>
              <a:t>can be </a:t>
            </a:r>
            <a:r>
              <a:rPr lang="en-US" sz="3600" dirty="0" smtClean="0">
                <a:solidFill>
                  <a:srgbClr val="FF0000"/>
                </a:solidFill>
              </a:rPr>
              <a:t>chaotic…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lorenzat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3699"/>
          <a:stretch>
            <a:fillRect/>
          </a:stretch>
        </p:blipFill>
        <p:spPr>
          <a:xfrm>
            <a:off x="2209800" y="2819400"/>
            <a:ext cx="5181600" cy="28496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164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Conley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Recurrent Set:</a:t>
            </a:r>
          </a:p>
          <a:p>
            <a:r>
              <a:rPr lang="en-US" dirty="0" smtClean="0"/>
              <a:t>“Almost” limit cycle</a:t>
            </a:r>
          </a:p>
          <a:p>
            <a:r>
              <a:rPr lang="en-US" dirty="0" smtClean="0"/>
              <a:t>Can be turned to a cycle by </a:t>
            </a:r>
            <a:r>
              <a:rPr lang="en-US" i="1" dirty="0" smtClean="0">
                <a:solidFill>
                  <a:srgbClr val="FF0000"/>
                </a:solidFill>
              </a:rPr>
              <a:t>finitely many, arbitrarily small jumps</a:t>
            </a:r>
          </a:p>
          <a:p>
            <a:r>
              <a:rPr lang="en-US" b="1" dirty="0" smtClean="0"/>
              <a:t>Fundamental Theorem of Dynamical Systems [Conley 1984]:</a:t>
            </a:r>
            <a:r>
              <a:rPr lang="en-US" dirty="0" smtClean="0"/>
              <a:t> Any dynamical system ends up in some chain recurrent set, drawn there by a </a:t>
            </a:r>
            <a:r>
              <a:rPr lang="en-US" dirty="0" err="1" smtClean="0"/>
              <a:t>Lyapunov</a:t>
            </a:r>
            <a:r>
              <a:rPr lang="en-US" dirty="0" smtClean="0"/>
              <a:t> function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263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ape 30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5524" t="7396" r="2834" b="7396"/>
          <a:stretch/>
        </p:blipFill>
        <p:spPr>
          <a:xfrm>
            <a:off x="1828800" y="1752600"/>
            <a:ext cx="5481000" cy="45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99070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Five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CRS’s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baseline="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2" name="Shape 3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513" b="8513"/>
          <a:stretch/>
        </p:blipFill>
        <p:spPr>
          <a:xfrm>
            <a:off x="1983550" y="1427050"/>
            <a:ext cx="5481000" cy="45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CRS structure of a game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CRSs of a game form a DAG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matching pennies DAG: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coordination game DAG: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                  (0.5, </a:t>
            </a:r>
            <a:r>
              <a:rPr lang="en-US" sz="2000" dirty="0">
                <a:sym typeface="Calibri"/>
              </a:rPr>
              <a:t>2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Probabilities and scores of sink nodes determine expected performance of dynamics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progress: characterization of CRS’s  for 2-player games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baseline="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6705600" y="2362200"/>
            <a:ext cx="152399" cy="15239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6629425" y="3262225"/>
            <a:ext cx="152399" cy="15239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6248400" y="3657600"/>
            <a:ext cx="152399" cy="15239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7002700" y="3679850"/>
            <a:ext cx="152399" cy="15239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4" name="Shape 354"/>
          <p:cNvCxnSpPr>
            <a:stCxn id="351" idx="3"/>
            <a:endCxn id="352" idx="7"/>
          </p:cNvCxnSpPr>
          <p:nvPr/>
        </p:nvCxnSpPr>
        <p:spPr>
          <a:xfrm flipH="1">
            <a:off x="6378443" y="3392306"/>
            <a:ext cx="273300" cy="287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5" name="Shape 355"/>
          <p:cNvCxnSpPr>
            <a:stCxn id="351" idx="5"/>
            <a:endCxn id="353" idx="1"/>
          </p:cNvCxnSpPr>
          <p:nvPr/>
        </p:nvCxnSpPr>
        <p:spPr>
          <a:xfrm>
            <a:off x="6759506" y="3392306"/>
            <a:ext cx="265500" cy="309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6" name="Shape 356"/>
          <p:cNvCxnSpPr>
            <a:stCxn id="357" idx="3"/>
            <a:endCxn id="351" idx="7"/>
          </p:cNvCxnSpPr>
          <p:nvPr/>
        </p:nvCxnSpPr>
        <p:spPr>
          <a:xfrm flipH="1">
            <a:off x="6759568" y="2975431"/>
            <a:ext cx="281100" cy="309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8" name="Shape 358"/>
          <p:cNvCxnSpPr>
            <a:stCxn id="359" idx="5"/>
          </p:cNvCxnSpPr>
          <p:nvPr/>
        </p:nvCxnSpPr>
        <p:spPr>
          <a:xfrm>
            <a:off x="6386431" y="2975431"/>
            <a:ext cx="254699" cy="336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9" name="Shape 359"/>
          <p:cNvSpPr/>
          <p:nvPr/>
        </p:nvSpPr>
        <p:spPr>
          <a:xfrm>
            <a:off x="6256350" y="2845350"/>
            <a:ext cx="152399" cy="15239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7018350" y="2845350"/>
            <a:ext cx="152399" cy="15239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7242050" y="2592900"/>
            <a:ext cx="1388399" cy="30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5794250" y="2973900"/>
            <a:ext cx="1388399" cy="30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7013450" y="2059500"/>
            <a:ext cx="1388399" cy="30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1.  Classification </a:t>
            </a:r>
            <a:r>
              <a:rPr lang="en-US" dirty="0"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when the data are strategic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Fact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: The number of books in the household is an excellent predictor of success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in college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– actually, a bit better than grades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So, an admissions classifier should use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this!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2850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Nash based his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olution concept on the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ost sophisticated theorem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topology of his era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Shouldn’t we do the same?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o-JOHN-NASH-faceboo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778"/>
          <a:stretch>
            <a:fillRect/>
          </a:stretch>
        </p:blipFill>
        <p:spPr>
          <a:xfrm>
            <a:off x="5410200" y="1828800"/>
            <a:ext cx="3352800" cy="18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8638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5xZxGC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>
          <a:xfrm>
            <a:off x="-1752600" y="0"/>
            <a:ext cx="13241867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3505200"/>
            <a:ext cx="44579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</a:rPr>
              <a:t>Thank You!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074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Problem: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3505200" y="2667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429000" y="3352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4876800" y="2286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5486400" y="3200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2514600" y="3200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3352800" y="4191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038600" y="4038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4572000" y="3733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5105400" y="3581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4648200" y="4724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724400" y="4267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5791200" y="3886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5257800" y="4876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6019800" y="4343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5181600" y="5410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5334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5791200" y="5181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3" name="Multiply 22"/>
          <p:cNvSpPr/>
          <p:nvPr/>
        </p:nvSpPr>
        <p:spPr bwMode="auto">
          <a:xfrm>
            <a:off x="5791200" y="5715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6400800" y="4953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5" name="Multiply 24"/>
          <p:cNvSpPr/>
          <p:nvPr/>
        </p:nvSpPr>
        <p:spPr bwMode="auto">
          <a:xfrm>
            <a:off x="6400800" y="5562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6" name="Multiply 25"/>
          <p:cNvSpPr/>
          <p:nvPr/>
        </p:nvSpPr>
        <p:spPr bwMode="auto">
          <a:xfrm>
            <a:off x="6324600" y="3048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7" name="Multiply 26"/>
          <p:cNvSpPr/>
          <p:nvPr/>
        </p:nvSpPr>
        <p:spPr bwMode="auto">
          <a:xfrm>
            <a:off x="6705600" y="4114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6858000" y="3429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9" name="Multiply 28"/>
          <p:cNvSpPr/>
          <p:nvPr/>
        </p:nvSpPr>
        <p:spPr bwMode="auto">
          <a:xfrm>
            <a:off x="5638800" y="2209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7086600" y="4800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4419600" y="2819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581400" y="5029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657600" y="1828800"/>
            <a:ext cx="4038600" cy="411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838200" y="6019800"/>
            <a:ext cx="2057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838200" y="4343400"/>
            <a:ext cx="0" cy="1676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80" name="TextBox 41"/>
          <p:cNvSpPr txBox="1">
            <a:spLocks noChangeArrowheads="1"/>
          </p:cNvSpPr>
          <p:nvPr/>
        </p:nvSpPr>
        <p:spPr bwMode="auto">
          <a:xfrm>
            <a:off x="2209800" y="60198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books</a:t>
            </a:r>
          </a:p>
        </p:txBody>
      </p:sp>
      <p:sp>
        <p:nvSpPr>
          <p:cNvPr id="27681" name="TextBox 42"/>
          <p:cNvSpPr txBox="1">
            <a:spLocks noChangeArrowheads="1"/>
          </p:cNvSpPr>
          <p:nvPr/>
        </p:nvSpPr>
        <p:spPr bwMode="auto">
          <a:xfrm>
            <a:off x="1501634" y="1752600"/>
            <a:ext cx="1448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 dirty="0">
                <a:solidFill>
                  <a:srgbClr val="FF0000"/>
                </a:solidFill>
                <a:latin typeface="+mj-lt"/>
              </a:rPr>
              <a:t>classifier</a:t>
            </a:r>
          </a:p>
        </p:txBody>
      </p:sp>
      <p:cxnSp>
        <p:nvCxnSpPr>
          <p:cNvPr id="27682" name="Straight Arrow Connector 44"/>
          <p:cNvCxnSpPr>
            <a:cxnSpLocks noChangeShapeType="1"/>
          </p:cNvCxnSpPr>
          <p:nvPr/>
        </p:nvCxnSpPr>
        <p:spPr bwMode="auto">
          <a:xfrm flipV="1">
            <a:off x="2819400" y="1981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3" name="TextBox 45"/>
          <p:cNvSpPr txBox="1">
            <a:spLocks noChangeArrowheads="1"/>
          </p:cNvSpPr>
          <p:nvPr/>
        </p:nvSpPr>
        <p:spPr bwMode="auto">
          <a:xfrm>
            <a:off x="341313" y="3886200"/>
            <a:ext cx="112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392999777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C 0.04341 -1.85185E-6 0.08681 -1.85185E-6 0.10417 -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03333 -5.5555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3333 -4.44444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L 0.01667 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01667 -0.01112 " pathEditMode="relative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data are strategic!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Applicants will buy enough books to get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in</a:t>
            </a:r>
          </a:p>
          <a:p>
            <a:r>
              <a:rPr lang="en-US" dirty="0" smtClean="0">
                <a:solidFill>
                  <a:srgbClr val="660066"/>
                </a:solidFill>
                <a:latin typeface="+mj-lt"/>
                <a:ea typeface="ＭＳ Ｐゴシック" charset="0"/>
                <a:cs typeface="ＭＳ Ｐゴシック" charset="0"/>
              </a:rPr>
              <a:t>(Or will invest unreasonable money and effort to improve their SATs, or …)</a:t>
            </a:r>
          </a:p>
          <a:p>
            <a:r>
              <a:rPr lang="en-US" dirty="0" smtClean="0">
                <a:solidFill>
                  <a:srgbClr val="660066"/>
                </a:solidFill>
                <a:latin typeface="+mj-lt"/>
                <a:ea typeface="ＭＳ Ｐゴシック" charset="0"/>
                <a:cs typeface="ＭＳ Ｐゴシック" charset="0"/>
              </a:rPr>
              <a:t>(Assume they know your classifier)</a:t>
            </a:r>
            <a:endParaRPr lang="en-US" dirty="0">
              <a:solidFill>
                <a:srgbClr val="660066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i="1" dirty="0" smtClean="0">
                <a:latin typeface="+mj-lt"/>
                <a:ea typeface="ＭＳ Ｐゴシック" charset="0"/>
                <a:cs typeface="ＭＳ Ｐゴシック" charset="0"/>
              </a:rPr>
              <a:t>As </a:t>
            </a: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long as their utility of admission covers this </a:t>
            </a:r>
            <a:r>
              <a:rPr lang="en-US" i="1" dirty="0" smtClean="0">
                <a:latin typeface="+mj-lt"/>
                <a:ea typeface="ＭＳ Ｐゴシック" charset="0"/>
                <a:cs typeface="ＭＳ Ｐゴシック" charset="0"/>
              </a:rPr>
              <a:t>expense</a:t>
            </a:r>
            <a:endParaRPr lang="en-US" i="1" dirty="0"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2554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So, you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may have </a:t>
            </a:r>
            <a:r>
              <a:rPr lang="en-US" dirty="0">
                <a:ea typeface="ＭＳ Ｐゴシック" charset="0"/>
                <a:cs typeface="ＭＳ Ｐゴシック" charset="0"/>
              </a:rPr>
              <a:t>to…</a:t>
            </a:r>
          </a:p>
        </p:txBody>
      </p:sp>
      <p:sp>
        <p:nvSpPr>
          <p:cNvPr id="15" name="Multiply 14"/>
          <p:cNvSpPr/>
          <p:nvPr/>
        </p:nvSpPr>
        <p:spPr bwMode="auto">
          <a:xfrm>
            <a:off x="4648200" y="4724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5410200" y="2209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5791200" y="3657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6019800" y="2209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6019800" y="4343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5181600" y="5410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5334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6705600" y="2362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6400800" y="4953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733800" y="2438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733800" y="1828800"/>
            <a:ext cx="4038600" cy="411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838200" y="6019800"/>
            <a:ext cx="2057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838200" y="4343400"/>
            <a:ext cx="0" cy="1676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728" name="TextBox 41"/>
          <p:cNvSpPr txBox="1">
            <a:spLocks noChangeArrowheads="1"/>
          </p:cNvSpPr>
          <p:nvPr/>
        </p:nvSpPr>
        <p:spPr bwMode="auto">
          <a:xfrm>
            <a:off x="2210020" y="6019800"/>
            <a:ext cx="1042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 dirty="0"/>
              <a:t>b</a:t>
            </a:r>
            <a:r>
              <a:rPr lang="en-US" sz="2800" b="0" dirty="0" smtClean="0"/>
              <a:t>ooks</a:t>
            </a:r>
            <a:endParaRPr lang="en-US" sz="2800" b="0" dirty="0"/>
          </a:p>
        </p:txBody>
      </p:sp>
      <p:sp>
        <p:nvSpPr>
          <p:cNvPr id="29729" name="TextBox 45"/>
          <p:cNvSpPr txBox="1">
            <a:spLocks noChangeArrowheads="1"/>
          </p:cNvSpPr>
          <p:nvPr/>
        </p:nvSpPr>
        <p:spPr bwMode="auto">
          <a:xfrm>
            <a:off x="341313" y="3886200"/>
            <a:ext cx="112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grades</a:t>
            </a:r>
          </a:p>
        </p:txBody>
      </p:sp>
      <p:sp>
        <p:nvSpPr>
          <p:cNvPr id="42" name="Multiply 41"/>
          <p:cNvSpPr/>
          <p:nvPr/>
        </p:nvSpPr>
        <p:spPr bwMode="auto">
          <a:xfrm>
            <a:off x="5562600" y="2895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Times New Roman" pitchFamily="124" charset="0"/>
            </a:endParaRPr>
          </a:p>
        </p:txBody>
      </p:sp>
      <p:sp>
        <p:nvSpPr>
          <p:cNvPr id="43" name="Multiply 42"/>
          <p:cNvSpPr/>
          <p:nvPr/>
        </p:nvSpPr>
        <p:spPr bwMode="auto">
          <a:xfrm>
            <a:off x="4495800" y="3581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44" name="Multiply 43"/>
          <p:cNvSpPr/>
          <p:nvPr/>
        </p:nvSpPr>
        <p:spPr bwMode="auto">
          <a:xfrm>
            <a:off x="3657600" y="3124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45" name="Multiply 44"/>
          <p:cNvSpPr/>
          <p:nvPr/>
        </p:nvSpPr>
        <p:spPr bwMode="auto">
          <a:xfrm>
            <a:off x="7162800" y="3048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46" name="Multiply 45"/>
          <p:cNvSpPr/>
          <p:nvPr/>
        </p:nvSpPr>
        <p:spPr bwMode="auto">
          <a:xfrm>
            <a:off x="6629400" y="3048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47" name="Multiply 46"/>
          <p:cNvSpPr/>
          <p:nvPr/>
        </p:nvSpPr>
        <p:spPr bwMode="auto">
          <a:xfrm>
            <a:off x="5105400" y="1752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48" name="Multiply 47"/>
          <p:cNvSpPr/>
          <p:nvPr/>
        </p:nvSpPr>
        <p:spPr bwMode="auto">
          <a:xfrm>
            <a:off x="6553200" y="3429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49" name="Multiply 48"/>
          <p:cNvSpPr/>
          <p:nvPr/>
        </p:nvSpPr>
        <p:spPr bwMode="auto">
          <a:xfrm>
            <a:off x="5943600" y="5486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0" name="Multiply 49"/>
          <p:cNvSpPr/>
          <p:nvPr/>
        </p:nvSpPr>
        <p:spPr bwMode="auto">
          <a:xfrm>
            <a:off x="7010400" y="3505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1" name="Multiply 50"/>
          <p:cNvSpPr/>
          <p:nvPr/>
        </p:nvSpPr>
        <p:spPr bwMode="auto">
          <a:xfrm>
            <a:off x="6172200" y="3048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2" name="Multiply 51"/>
          <p:cNvSpPr/>
          <p:nvPr/>
        </p:nvSpPr>
        <p:spPr bwMode="auto">
          <a:xfrm>
            <a:off x="6858000" y="3810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3" name="Multiply 52"/>
          <p:cNvSpPr/>
          <p:nvPr/>
        </p:nvSpPr>
        <p:spPr bwMode="auto">
          <a:xfrm>
            <a:off x="5029200" y="3810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4" name="Multiply 53"/>
          <p:cNvSpPr/>
          <p:nvPr/>
        </p:nvSpPr>
        <p:spPr bwMode="auto">
          <a:xfrm>
            <a:off x="4114800" y="4343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5" name="Multiply 54"/>
          <p:cNvSpPr/>
          <p:nvPr/>
        </p:nvSpPr>
        <p:spPr bwMode="auto">
          <a:xfrm>
            <a:off x="5562600" y="4876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6" name="Multiply 55"/>
          <p:cNvSpPr/>
          <p:nvPr/>
        </p:nvSpPr>
        <p:spPr bwMode="auto">
          <a:xfrm>
            <a:off x="6400800" y="4267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7" name="Multiply 56"/>
          <p:cNvSpPr/>
          <p:nvPr/>
        </p:nvSpPr>
        <p:spPr bwMode="auto">
          <a:xfrm>
            <a:off x="5105400" y="4191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8" name="Multiply 57"/>
          <p:cNvSpPr/>
          <p:nvPr/>
        </p:nvSpPr>
        <p:spPr bwMode="auto">
          <a:xfrm>
            <a:off x="4876800" y="2133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59" name="Multiply 58"/>
          <p:cNvSpPr/>
          <p:nvPr/>
        </p:nvSpPr>
        <p:spPr bwMode="auto">
          <a:xfrm>
            <a:off x="4343400" y="2971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7989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7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But of course…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This way you will misclassify a different set…</a:t>
            </a:r>
          </a:p>
          <a:p>
            <a:r>
              <a:rPr lang="en-US" dirty="0" smtClean="0">
                <a:solidFill>
                  <a:srgbClr val="660066"/>
                </a:solidFill>
                <a:latin typeface="+mj-lt"/>
                <a:ea typeface="ＭＳ Ｐゴシック" charset="0"/>
                <a:cs typeface="ＭＳ Ｐゴシック" charset="0"/>
              </a:rPr>
              <a:t>(and inconvenience many...)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Suppose applicants have </a:t>
            </a:r>
            <a:r>
              <a:rPr lang="en-US" i="1" dirty="0" smtClean="0">
                <a:latin typeface="+mj-lt"/>
                <a:ea typeface="ＭＳ Ｐゴシック" charset="0"/>
                <a:cs typeface="ＭＳ Ｐゴシック" charset="0"/>
              </a:rPr>
              <a:t>the same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utility </a:t>
            </a:r>
            <a:r>
              <a:rPr lang="en-US" dirty="0">
                <a:ea typeface="ＭＳ Ｐゴシック" charset="0"/>
                <a:cs typeface="ＭＳ Ｐゴシック" charset="0"/>
              </a:rPr>
              <a:t>±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1, and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same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cost c(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x,y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 ≥ 0 of moving from x to y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You want to maximize the (expected)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	score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 =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#correctly classified - #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misclassified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3343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Stackelberg</a:t>
            </a:r>
            <a:r>
              <a:rPr lang="en-US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Given: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Data,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cost function, ideal classifier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h…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…come up with modified classifier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h</a:t>
            </a:r>
            <a:r>
              <a:rPr lang="en-US" baseline="30000" dirty="0" smtClean="0">
                <a:latin typeface="+mj-lt"/>
                <a:ea typeface="ＭＳ Ｐゴシック" charset="0"/>
                <a:cs typeface="ＭＳ Ｐゴシック" charset="0"/>
              </a:rPr>
              <a:t>*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…such that, when the data respond by moving to the closest admitted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point…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if cost of moving  &lt;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2, recall utility = ±1)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…the best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score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is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achieved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Call this theoretical full-information maximum </a:t>
            </a:r>
            <a:r>
              <a:rPr lang="en-US" b="1" i="1" dirty="0" err="1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optscore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7090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 in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Given data space X,</a:t>
            </a:r>
          </a:p>
          <a:p>
            <a:r>
              <a:rPr lang="en-US" dirty="0" smtClean="0"/>
              <a:t>distribution D on X,</a:t>
            </a:r>
          </a:p>
          <a:p>
            <a:r>
              <a:rPr lang="en-US" dirty="0"/>
              <a:t>t</a:t>
            </a:r>
            <a:r>
              <a:rPr lang="en-US" dirty="0" smtClean="0"/>
              <a:t>arget classification h: X </a:t>
            </a:r>
            <a:r>
              <a:rPr lang="en-US" dirty="0" smtClean="0">
                <a:sym typeface="Wingdings"/>
              </a:rPr>
              <a:t> ±1 ,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s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ample m points from D labeled by h</a:t>
            </a:r>
          </a:p>
          <a:p>
            <a:r>
              <a:rPr lang="en-US" dirty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ased in these, construct </a:t>
            </a:r>
            <a:r>
              <a:rPr lang="en-US" i="1" dirty="0" smtClean="0">
                <a:sym typeface="Wingdings"/>
              </a:rPr>
              <a:t>in poly time </a:t>
            </a:r>
            <a:r>
              <a:rPr lang="en-US" dirty="0" smtClean="0">
                <a:sym typeface="Wingdings"/>
              </a:rPr>
              <a:t>(poly in m, 1/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, log 1/</a:t>
            </a:r>
            <a:r>
              <a:rPr lang="en-US" dirty="0" err="1" smtClean="0">
                <a:sym typeface="Wingdings"/>
              </a:rPr>
              <a:t>δ</a:t>
            </a:r>
            <a:r>
              <a:rPr lang="en-US" dirty="0" smtClean="0">
                <a:sym typeface="Wingdings"/>
              </a:rPr>
              <a:t>)  a classifier </a:t>
            </a:r>
            <a:r>
              <a:rPr lang="en-US" dirty="0">
                <a:sym typeface="Wingdings"/>
              </a:rPr>
              <a:t>f</a:t>
            </a:r>
            <a:r>
              <a:rPr lang="en-US" dirty="0" smtClean="0"/>
              <a:t>: X </a:t>
            </a:r>
            <a:r>
              <a:rPr lang="en-US" dirty="0" smtClean="0">
                <a:sym typeface="Wingdings"/>
              </a:rPr>
              <a:t> ±1</a:t>
            </a:r>
          </a:p>
          <a:p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uch that with probability 1 – </a:t>
            </a:r>
            <a:r>
              <a:rPr lang="en-US" dirty="0" err="1" smtClean="0">
                <a:sym typeface="Wingdings"/>
              </a:rPr>
              <a:t>δ</a:t>
            </a:r>
            <a:r>
              <a:rPr lang="en-US" dirty="0" smtClean="0">
                <a:sym typeface="Wingdings"/>
              </a:rPr>
              <a:t> the expected score of any new sample is within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of </a:t>
            </a:r>
            <a:r>
              <a:rPr lang="en-US" b="1" i="1" dirty="0" err="1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optscore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681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29148</TotalTime>
  <Words>1262</Words>
  <Application>Microsoft Macintosh PowerPoint</Application>
  <PresentationFormat>On-screen Show (4:3)</PresentationFormat>
  <Paragraphs>154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Algorithmic Game Theory &amp; Machine Learning  Christos Papadimitriou</vt:lpstr>
      <vt:lpstr>AGT’s  three recent brushes with ML </vt:lpstr>
      <vt:lpstr>1.  Classification  when the data are strategic</vt:lpstr>
      <vt:lpstr>Problem:</vt:lpstr>
      <vt:lpstr>The data are strategic!</vt:lpstr>
      <vt:lpstr>So, you may have to…</vt:lpstr>
      <vt:lpstr>But of course…</vt:lpstr>
      <vt:lpstr>Stackelberg!</vt:lpstr>
      <vt:lpstr>Our goal in classification</vt:lpstr>
      <vt:lpstr>Hard problem  even with nonstrategic data</vt:lpstr>
      <vt:lpstr>Surprise: strategic data is             “easier” to classify!</vt:lpstr>
      <vt:lpstr>Separable cost functions</vt:lpstr>
      <vt:lpstr>How come?</vt:lpstr>
      <vt:lpstr>AGT’s  three recent brushes with ML </vt:lpstr>
      <vt:lpstr>2.  Strategic Data Sources</vt:lpstr>
      <vt:lpstr>Meet the agents</vt:lpstr>
      <vt:lpstr>Social Optimum</vt:lpstr>
      <vt:lpstr>Surprise: It can be achieved!</vt:lpstr>
      <vt:lpstr>Caveat</vt:lpstr>
      <vt:lpstr>AGT’s  three recent brushes with ML </vt:lpstr>
      <vt:lpstr>3. Solution Concepts from  the Topology of Learning in Games</vt:lpstr>
      <vt:lpstr>Basic idea</vt:lpstr>
      <vt:lpstr>Basic idea seems to work: matching pennies</vt:lpstr>
      <vt:lpstr>Basic idea seems to work (cont.): coordination</vt:lpstr>
      <vt:lpstr>Basic Idea does not work! The dynamics (of even two-player games) can be chaotic…</vt:lpstr>
      <vt:lpstr>Conley to the Rescue</vt:lpstr>
      <vt:lpstr>One CRS</vt:lpstr>
      <vt:lpstr>Five CRS’s</vt:lpstr>
      <vt:lpstr>The CRS structure of a game</vt:lpstr>
      <vt:lpstr>Bottom line</vt:lpstr>
      <vt:lpstr>PowerPoint Presentation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Problems Related To The Internet</dc:title>
  <dc:creator>christos</dc:creator>
  <cp:lastModifiedBy>Christos Papadimitriou</cp:lastModifiedBy>
  <cp:revision>466</cp:revision>
  <cp:lastPrinted>2009-10-06T15:41:39Z</cp:lastPrinted>
  <dcterms:created xsi:type="dcterms:W3CDTF">2011-07-25T04:30:19Z</dcterms:created>
  <dcterms:modified xsi:type="dcterms:W3CDTF">2015-11-20T17:03:29Z</dcterms:modified>
</cp:coreProperties>
</file>