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tags/tag5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6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7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8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4" r:id="rId1"/>
  </p:sldMasterIdLst>
  <p:notesMasterIdLst>
    <p:notesMasterId r:id="rId24"/>
  </p:notesMasterIdLst>
  <p:sldIdLst>
    <p:sldId id="256" r:id="rId2"/>
    <p:sldId id="283" r:id="rId3"/>
    <p:sldId id="284" r:id="rId4"/>
    <p:sldId id="285" r:id="rId5"/>
    <p:sldId id="286" r:id="rId6"/>
    <p:sldId id="288" r:id="rId7"/>
    <p:sldId id="289" r:id="rId8"/>
    <p:sldId id="290" r:id="rId9"/>
    <p:sldId id="291" r:id="rId10"/>
    <p:sldId id="292" r:id="rId11"/>
    <p:sldId id="293" r:id="rId12"/>
    <p:sldId id="294" r:id="rId13"/>
    <p:sldId id="295" r:id="rId14"/>
    <p:sldId id="296" r:id="rId15"/>
    <p:sldId id="297" r:id="rId16"/>
    <p:sldId id="298" r:id="rId17"/>
    <p:sldId id="299" r:id="rId18"/>
    <p:sldId id="300" r:id="rId19"/>
    <p:sldId id="301" r:id="rId20"/>
    <p:sldId id="303" r:id="rId21"/>
    <p:sldId id="302" r:id="rId22"/>
    <p:sldId id="304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khil Devanur Rangarajan" initials="NDR" lastIdx="1" clrIdx="0">
    <p:extLst>
      <p:ext uri="{19B8F6BF-5375-455C-9EA6-DF929625EA0E}">
        <p15:presenceInfo xmlns:p15="http://schemas.microsoft.com/office/powerpoint/2012/main" userId="S-1-5-21-2127521184-1604012920-1887927527-496104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4647" autoAdjust="0"/>
  </p:normalViewPr>
  <p:slideViewPr>
    <p:cSldViewPr snapToGrid="0" showGuides="1">
      <p:cViewPr varScale="1">
        <p:scale>
          <a:sx n="70" d="100"/>
          <a:sy n="70" d="100"/>
        </p:scale>
        <p:origin x="1389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F288BB-70C8-4C7D-B16B-FC8023567F58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79BE9-CF30-433A-A247-30BB421FF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717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79BE9-CF30-433A-A247-30BB421FF30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8602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79BE9-CF30-433A-A247-30BB421FF30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9004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79BE9-CF30-433A-A247-30BB421FF30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9549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79BE9-CF30-433A-A247-30BB421FF30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662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79BE9-CF30-433A-A247-30BB421FF30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6488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79BE9-CF30-433A-A247-30BB421FF30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8415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79BE9-CF30-433A-A247-30BB421FF30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1118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79BE9-CF30-433A-A247-30BB421FF30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8368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79BE9-CF30-433A-A247-30BB421FF30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345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79BE9-CF30-433A-A247-30BB421FF30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5026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79BE9-CF30-433A-A247-30BB421FF30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188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79BE9-CF30-433A-A247-30BB421FF30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6667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79BE9-CF30-433A-A247-30BB421FF30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2061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79BE9-CF30-433A-A247-30BB421FF30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8040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79BE9-CF30-433A-A247-30BB421FF30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65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79BE9-CF30-433A-A247-30BB421FF30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977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79BE9-CF30-433A-A247-30BB421FF30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4354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79BE9-CF30-433A-A247-30BB421FF30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697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79BE9-CF30-433A-A247-30BB421FF30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4381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79BE9-CF30-433A-A247-30BB421FF30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3315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79BE9-CF30-433A-A247-30BB421FF30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7560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79BE9-CF30-433A-A247-30BB421FF30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707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4513E-5F8A-427B-AC62-5747ABC27189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D01D2404-952B-4126-9B16-5AFFF4881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070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4513E-5F8A-427B-AC62-5747ABC27189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D2404-952B-4126-9B16-5AFFF4881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4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4513E-5F8A-427B-AC62-5747ABC27189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D2404-952B-4126-9B16-5AFFF4881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637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4513E-5F8A-427B-AC62-5747ABC27189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D2404-952B-4126-9B16-5AFFF4881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029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744513E-5F8A-427B-AC62-5747ABC27189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D01D2404-952B-4126-9B16-5AFFF4881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368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4513E-5F8A-427B-AC62-5747ABC27189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D2404-952B-4126-9B16-5AFFF4881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792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4513E-5F8A-427B-AC62-5747ABC27189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D2404-952B-4126-9B16-5AFFF4881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25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744513E-5F8A-427B-AC62-5747ABC27189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D2404-952B-4126-9B16-5AFFF4881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321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4513E-5F8A-427B-AC62-5747ABC27189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D2404-952B-4126-9B16-5AFFF4881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176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4513E-5F8A-427B-AC62-5747ABC27189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D2404-952B-4126-9B16-5AFFF4881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774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4513E-5F8A-427B-AC62-5747ABC27189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D2404-952B-4126-9B16-5AFFF4881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508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744513E-5F8A-427B-AC62-5747ABC27189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D01D2404-952B-4126-9B16-5AFFF4881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976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2.gi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6" Type="http://schemas.openxmlformats.org/officeDocument/2006/relationships/image" Target="../media/image41.png"/><Relationship Id="rId5" Type="http://schemas.openxmlformats.org/officeDocument/2006/relationships/image" Target="../media/image3.png"/><Relationship Id="rId4" Type="http://schemas.openxmlformats.org/officeDocument/2006/relationships/image" Target="../media/image2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48.jp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50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3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28.png"/><Relationship Id="rId1" Type="http://schemas.openxmlformats.org/officeDocument/2006/relationships/tags" Target="../tags/tag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1.png"/><Relationship Id="rId15" Type="http://schemas.openxmlformats.org/officeDocument/2006/relationships/image" Target="../media/image27.png"/><Relationship Id="rId10" Type="http://schemas.openxmlformats.org/officeDocument/2006/relationships/image" Target="../media/image110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130.png"/><Relationship Id="rId10" Type="http://schemas.openxmlformats.org/officeDocument/2006/relationships/image" Target="../media/image29.png"/><Relationship Id="rId4" Type="http://schemas.openxmlformats.org/officeDocument/2006/relationships/image" Target="../media/image14.gif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33.png"/><Relationship Id="rId5" Type="http://schemas.openxmlformats.org/officeDocument/2006/relationships/image" Target="../media/image16.jp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0.png"/><Relationship Id="rId11" Type="http://schemas.openxmlformats.org/officeDocument/2006/relationships/image" Target="../media/image40.png"/><Relationship Id="rId5" Type="http://schemas.openxmlformats.org/officeDocument/2006/relationships/image" Target="../media/image340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online Advertisements and online algorithms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Nikhil R. Devanur</a:t>
            </a:r>
          </a:p>
          <a:p>
            <a:r>
              <a:rPr lang="en-US" dirty="0" smtClean="0"/>
              <a:t>Microsoft Research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023933"/>
      </p:ext>
    </p:extLst>
  </p:cSld>
  <p:clrMapOvr>
    <a:masterClrMapping/>
  </p:clrMapOvr>
  <p:transition advTm="1377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14" y="1531171"/>
            <a:ext cx="5575738" cy="3931677"/>
          </a:xfrm>
        </p:spPr>
      </p:pic>
    </p:spTree>
    <p:extLst>
      <p:ext uri="{BB962C8B-B14F-4D97-AF65-F5344CB8AC3E}">
        <p14:creationId xmlns:p14="http://schemas.microsoft.com/office/powerpoint/2010/main" val="4019144112"/>
      </p:ext>
    </p:extLst>
  </p:cSld>
  <p:clrMapOvr>
    <a:masterClrMapping/>
  </p:clrMapOvr>
  <p:transition advTm="21178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957" y="215072"/>
            <a:ext cx="2497163" cy="19213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 Continuous learning.</a:t>
            </a:r>
            <a:br>
              <a:rPr lang="en-US" dirty="0" smtClean="0"/>
            </a:br>
            <a:r>
              <a:rPr lang="en-US" sz="2400" dirty="0" smtClean="0"/>
              <a:t>D, Jain, Sivan</a:t>
            </a:r>
            <a:r>
              <a:rPr lang="en-US" sz="2400" dirty="0"/>
              <a:t>, Wilkens, 2011.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8352" y="2411071"/>
            <a:ext cx="3657600" cy="1573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Not reactive enough </a:t>
            </a:r>
          </a:p>
          <a:p>
            <a:r>
              <a:rPr lang="en-US" dirty="0" smtClean="0"/>
              <a:t>Solving big LPs is not fast</a:t>
            </a:r>
          </a:p>
          <a:p>
            <a:r>
              <a:rPr lang="en-US" dirty="0" smtClean="0"/>
              <a:t>Distribution not stationary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373690"/>
            <a:ext cx="3657600" cy="116875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Continuously update duals</a:t>
            </a:r>
          </a:p>
          <a:p>
            <a:r>
              <a:rPr lang="en-US" dirty="0" smtClean="0"/>
              <a:t>Converge faster</a:t>
            </a:r>
          </a:p>
          <a:p>
            <a:r>
              <a:rPr lang="en-US" dirty="0" smtClean="0"/>
              <a:t>Adapt  to changes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85800" y="3315519"/>
            <a:ext cx="7772400" cy="1088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993228" y="4105233"/>
                <a:ext cx="7309945" cy="20127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fontAlgn="ctr"/>
                <a:r>
                  <a:rPr lang="en-US" dirty="0" smtClean="0"/>
                  <a:t>For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𝑡</m:t>
                    </m:r>
                    <m:r>
                      <a:rPr lang="en-US" i="1">
                        <a:latin typeface="Cambria Math"/>
                      </a:rPr>
                      <m:t>=1..</m:t>
                    </m:r>
                    <m:r>
                      <a:rPr lang="en-US" i="1">
                        <a:latin typeface="Cambria Math"/>
                      </a:rPr>
                      <m:t>𝑇</m:t>
                    </m:r>
                    <m:r>
                      <a:rPr lang="en-US" i="1">
                        <a:latin typeface="Cambria Math"/>
                      </a:rPr>
                      <m:t>,</m:t>
                    </m:r>
                  </m:oMath>
                </a14:m>
                <a:r>
                  <a:rPr lang="en-US" dirty="0"/>
                  <a:t> </a:t>
                </a:r>
              </a:p>
              <a:p>
                <a:pPr fontAlgn="ctr"/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𝑡</m:t>
                        </m:r>
                        <m:r>
                          <a:rPr lang="en-US" i="1">
                            <a:latin typeface="Cambria Math"/>
                          </a:rPr>
                          <m:t>+1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e>
                    </m:d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/>
                              </a:rPr>
                              <m:t>𝜆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𝑠𝑝𝑒𝑛𝑑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en-US" i="1">
                                    <a:latin typeface="Cambria Math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/>
                                      </a:rPr>
                                      <m:t>𝑇</m:t>
                                    </m:r>
                                  </m:den>
                                </m:f>
                              </m:e>
                            </m:d>
                          </m:e>
                        </m:d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 smtClean="0"/>
              </a:p>
              <a:p>
                <a:pPr fontAlgn="ctr"/>
                <a:endParaRPr lang="en-US" dirty="0" smtClean="0"/>
              </a:p>
              <a:p>
                <a:pPr fontAlgn="ctr"/>
                <a:r>
                  <a:rPr lang="en-US" dirty="0" smtClean="0"/>
                  <a:t>Optimal convergence rate: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 smtClean="0"/>
                  <a:t> CR when bid/budget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func>
                          <m:func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func>
                      </m:den>
                    </m:f>
                  </m:oMath>
                </a14:m>
                <a:r>
                  <a:rPr lang="en-US" dirty="0" smtClean="0"/>
                  <a:t> </a:t>
                </a:r>
              </a:p>
              <a:p>
                <a:pPr fontAlgn="ctr"/>
                <a:endParaRPr lang="en-US" dirty="0"/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228" y="4105233"/>
                <a:ext cx="7309945" cy="2012730"/>
              </a:xfrm>
              <a:prstGeom prst="rect">
                <a:avLst/>
              </a:prstGeom>
              <a:blipFill rotWithShape="0">
                <a:blip r:embed="rId6"/>
                <a:stretch>
                  <a:fillRect l="-751" t="-1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902" y="3724604"/>
            <a:ext cx="1970433" cy="12151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9668172"/>
      </p:ext>
    </p:extLst>
  </p:cSld>
  <p:clrMapOvr>
    <a:masterClrMapping/>
  </p:clrMapOvr>
  <p:transition advTm="9759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Continuous </a:t>
            </a:r>
            <a:r>
              <a:rPr lang="en-US" dirty="0" smtClean="0"/>
              <a:t>learning.</a:t>
            </a:r>
            <a:r>
              <a:rPr lang="en-US" dirty="0"/>
              <a:t/>
            </a:r>
            <a:br>
              <a:rPr lang="en-US" dirty="0"/>
            </a:br>
            <a:r>
              <a:rPr lang="en-US" sz="2400" dirty="0"/>
              <a:t>D, Jain, Sivan, </a:t>
            </a:r>
            <a:r>
              <a:rPr lang="en-US" sz="2400" dirty="0" smtClean="0"/>
              <a:t>Wilkens, 2011. 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5800" y="2121408"/>
                <a:ext cx="7772400" cy="347009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dirty="0" smtClean="0"/>
                  <a:t>Adversarial </a:t>
                </a:r>
                <a:r>
                  <a:rPr lang="en-US" b="1" dirty="0"/>
                  <a:t>Stochastic Input (ASI)</a:t>
                </a:r>
              </a:p>
              <a:p>
                <a:r>
                  <a:rPr lang="en-US" dirty="0" smtClean="0"/>
                  <a:t>Each time step a different distribution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𝒟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unknown to the algorithm </a:t>
                </a:r>
              </a:p>
              <a:p>
                <a:r>
                  <a:rPr lang="en-US" dirty="0" smtClean="0"/>
                  <a:t>Either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𝑂𝑃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is always high, </a:t>
                </a:r>
              </a:p>
              <a:p>
                <a:r>
                  <a:rPr lang="en-US" dirty="0" smtClean="0"/>
                  <a:t>or know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𝑎𝑡</m:t>
                        </m:r>
                      </m:sub>
                    </m:sSub>
                  </m:oMath>
                </a14:m>
                <a:r>
                  <a:rPr lang="en-US" dirty="0" smtClean="0"/>
                  <a:t>= exp. rate of consumption: learnt from historic data</a:t>
                </a:r>
              </a:p>
              <a:p>
                <a:endParaRPr lang="en-US" dirty="0"/>
              </a:p>
              <a:p>
                <a:r>
                  <a:rPr lang="en-US" dirty="0" smtClean="0"/>
                  <a:t>Special case: I.I.D with unknown distributions: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𝒟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</m:oMath>
                </a14:m>
                <a:endParaRPr lang="en-US" dirty="0" smtClean="0"/>
              </a:p>
              <a:p>
                <a:pPr marL="274320" lvl="1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2121408"/>
                <a:ext cx="7772400" cy="3470095"/>
              </a:xfrm>
              <a:blipFill rotWithShape="0">
                <a:blip r:embed="rId4"/>
                <a:stretch>
                  <a:fillRect l="-863" t="-1757" r="-1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3259525" y="5345321"/>
            <a:ext cx="262494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sz="2400" dirty="0" smtClean="0">
                <a:solidFill>
                  <a:srgbClr val="FF0000"/>
                </a:solidFill>
              </a:rPr>
              <a:t>Used </a:t>
            </a:r>
            <a:r>
              <a:rPr lang="en-US" sz="2400" dirty="0" smtClean="0">
                <a:solidFill>
                  <a:srgbClr val="FF0000"/>
                </a:solidFill>
              </a:rPr>
              <a:t>at </a:t>
            </a:r>
            <a:r>
              <a:rPr lang="en-US" sz="2400" dirty="0" smtClean="0">
                <a:solidFill>
                  <a:srgbClr val="FF0000"/>
                </a:solidFill>
              </a:rPr>
              <a:t>Microsoft</a:t>
            </a:r>
          </a:p>
          <a:p>
            <a:pPr algn="ctr" fontAlgn="ctr"/>
            <a:r>
              <a:rPr lang="en-US" sz="2400" dirty="0" smtClean="0">
                <a:solidFill>
                  <a:srgbClr val="FF0000"/>
                </a:solidFill>
              </a:rPr>
              <a:t>Simple </a:t>
            </a:r>
            <a:r>
              <a:rPr lang="en-US" sz="2400" dirty="0">
                <a:solidFill>
                  <a:srgbClr val="FF0000"/>
                </a:solidFill>
              </a:rPr>
              <a:t>too! </a:t>
            </a:r>
          </a:p>
          <a:p>
            <a:pPr algn="ctr" fontAlgn="ctr"/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855" y="1977625"/>
            <a:ext cx="3257550" cy="14001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303693"/>
      </p:ext>
    </p:extLst>
  </p:cSld>
  <p:clrMapOvr>
    <a:masterClrMapping/>
  </p:clrMapOvr>
  <p:transition advTm="10173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5. No-Regret Learning. </a:t>
            </a:r>
            <a:br>
              <a:rPr lang="en-US" dirty="0" smtClean="0"/>
            </a:br>
            <a:r>
              <a:rPr lang="en-US" sz="2400" dirty="0" smtClean="0"/>
              <a:t>Agrawal</a:t>
            </a:r>
            <a:r>
              <a:rPr lang="en-US" sz="2400" dirty="0"/>
              <a:t>, D, 2015. 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Conjectured connection to experts problem aka no-regret learning in MSVV, 2007.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∀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 smtClean="0"/>
                  <a:t> pick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 smtClean="0"/>
                  <a:t> out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 smtClean="0"/>
                  <a:t> experts, then see rewards of all experts</a:t>
                </a:r>
              </a:p>
              <a:p>
                <a:r>
                  <a:rPr lang="en-US" dirty="0" smtClean="0"/>
                  <a:t>No-regret: reward </a:t>
                </a:r>
                <a:r>
                  <a:rPr lang="en-US" dirty="0"/>
                  <a:t>of </a:t>
                </a:r>
                <a:r>
                  <a:rPr lang="en-US" dirty="0" err="1"/>
                  <a:t>algo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dirty="0"/>
                  <a:t> reward of best expert - </a:t>
                </a:r>
                <a14:m>
                  <m:oMath xmlns:m="http://schemas.openxmlformats.org/officeDocument/2006/math">
                    <m:r>
                      <a:rPr lang="en-US" dirty="0">
                        <a:latin typeface="Cambria Math" panose="020405030504060302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func>
                      </m:e>
                    </m:rad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b="0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endParaRPr lang="en-US" dirty="0" smtClean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392" t="-15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235" y="0"/>
            <a:ext cx="2975665" cy="184169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856193" y="4645958"/>
            <a:ext cx="2353235" cy="95474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Experts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1140758" y="4645958"/>
            <a:ext cx="2353235" cy="954741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Online BA</a:t>
            </a:r>
            <a:endParaRPr lang="en-US" dirty="0"/>
          </a:p>
        </p:txBody>
      </p:sp>
      <p:sp>
        <p:nvSpPr>
          <p:cNvPr id="9" name="Arc 8"/>
          <p:cNvSpPr/>
          <p:nvPr/>
        </p:nvSpPr>
        <p:spPr>
          <a:xfrm flipH="1">
            <a:off x="3582518" y="4802743"/>
            <a:ext cx="2185150" cy="876636"/>
          </a:xfrm>
          <a:prstGeom prst="arc">
            <a:avLst>
              <a:gd name="adj1" fmla="val 1332546"/>
              <a:gd name="adj2" fmla="val 9648721"/>
            </a:avLst>
          </a:prstGeom>
          <a:ln w="38100">
            <a:solidFill>
              <a:schemeClr val="bg1">
                <a:lumMod val="75000"/>
              </a:schemeClr>
            </a:solidFill>
            <a:bevel/>
            <a:tailEnd type="triangle" w="lg" len="lg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Arc 9"/>
          <p:cNvSpPr/>
          <p:nvPr/>
        </p:nvSpPr>
        <p:spPr>
          <a:xfrm rot="10800000" flipH="1">
            <a:off x="3582518" y="4294169"/>
            <a:ext cx="2077570" cy="876636"/>
          </a:xfrm>
          <a:prstGeom prst="arc">
            <a:avLst>
              <a:gd name="adj1" fmla="val 1332546"/>
              <a:gd name="adj2" fmla="val 9648721"/>
            </a:avLst>
          </a:prstGeom>
          <a:ln w="38100">
            <a:solidFill>
              <a:schemeClr val="bg1">
                <a:lumMod val="75000"/>
              </a:schemeClr>
            </a:solidFill>
            <a:bevel/>
            <a:tailEnd type="triangle" w="lg" len="lg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TextBox 10"/>
          <p:cNvSpPr txBox="1"/>
          <p:nvPr/>
        </p:nvSpPr>
        <p:spPr>
          <a:xfrm>
            <a:off x="4074311" y="3801348"/>
            <a:ext cx="123742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Normalization</a:t>
            </a:r>
            <a:endParaRPr lang="en-US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46057" y="4300786"/>
            <a:ext cx="1586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probabilities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3068836" y="4276626"/>
                <a:ext cx="8122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dirty="0" smtClean="0"/>
                  <a:t>s</a:t>
                </a:r>
                <a:endParaRPr lang="en-US" dirty="0"/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8836" y="4276626"/>
                <a:ext cx="812202" cy="369332"/>
              </a:xfrm>
              <a:prstGeom prst="rect">
                <a:avLst/>
              </a:prstGeom>
              <a:blipFill rotWithShape="0">
                <a:blip r:embed="rId5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2954933" y="5711325"/>
                <a:ext cx="3207288" cy="9766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/>
                  <a:t>rewards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⇐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𝑤𝑜𝑛</m:t>
                              </m:r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⇐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4933" y="5711325"/>
                <a:ext cx="3207288" cy="976614"/>
              </a:xfrm>
              <a:prstGeom prst="rect">
                <a:avLst/>
              </a:prstGeom>
              <a:blipFill rotWithShape="0">
                <a:blip r:embed="rId6"/>
                <a:stretch>
                  <a:fillRect l="-17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8376490"/>
      </p:ext>
    </p:extLst>
  </p:cSld>
  <p:clrMapOvr>
    <a:masterClrMapping/>
  </p:clrMapOvr>
  <p:transition advTm="8896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No-Regret </a:t>
            </a:r>
            <a:r>
              <a:rPr lang="en-US" dirty="0" smtClean="0"/>
              <a:t>Learning. </a:t>
            </a:r>
            <a:br>
              <a:rPr lang="en-US" dirty="0" smtClean="0"/>
            </a:br>
            <a:r>
              <a:rPr lang="en-US" sz="2400" dirty="0" smtClean="0"/>
              <a:t>Agrawal</a:t>
            </a:r>
            <a:r>
              <a:rPr lang="en-US" sz="2400" dirty="0"/>
              <a:t>, D, 2015.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21408"/>
            <a:ext cx="7772400" cy="180648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More Desiderata</a:t>
            </a:r>
          </a:p>
          <a:p>
            <a:r>
              <a:rPr lang="en-US" dirty="0" smtClean="0"/>
              <a:t>Non-linear </a:t>
            </a:r>
            <a:r>
              <a:rPr lang="en-US" dirty="0"/>
              <a:t>penalties for ``under-delivery</a:t>
            </a:r>
            <a:r>
              <a:rPr lang="en-US" dirty="0" smtClean="0"/>
              <a:t>"</a:t>
            </a:r>
            <a:endParaRPr lang="en-US" dirty="0"/>
          </a:p>
          <a:p>
            <a:r>
              <a:rPr lang="en-US" dirty="0" smtClean="0"/>
              <a:t>Advertisers </a:t>
            </a:r>
            <a:r>
              <a:rPr lang="en-US" dirty="0"/>
              <a:t>require a mixture of different impression types </a:t>
            </a:r>
          </a:p>
          <a:p>
            <a:r>
              <a:rPr lang="en-US" dirty="0" smtClean="0"/>
              <a:t>Multiple </a:t>
            </a:r>
            <a:r>
              <a:rPr lang="en-US" dirty="0"/>
              <a:t>types of value objective -- revenue, relevance, clicks, conversions, etc.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77019" y="4520240"/>
            <a:ext cx="7389961" cy="839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Can be modeled as 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concave objective function/convex constraints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235" y="0"/>
            <a:ext cx="2975665" cy="18416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8108490"/>
      </p:ext>
    </p:extLst>
  </p:cSld>
  <p:clrMapOvr>
    <a:masterClrMapping/>
  </p:clrMapOvr>
  <p:transition advTm="6958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Generalizations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Combinatorial constraints: multiple ads on page</a:t>
            </a:r>
          </a:p>
          <a:p>
            <a:pPr lvl="1"/>
            <a:r>
              <a:rPr lang="en-US" sz="1600" dirty="0">
                <a:latin typeface="+mj-lt"/>
              </a:rPr>
              <a:t>Kapralov, Post, Vondrak, 2013</a:t>
            </a:r>
          </a:p>
          <a:p>
            <a:pPr lvl="1"/>
            <a:r>
              <a:rPr lang="en-US" sz="1600" dirty="0">
                <a:latin typeface="+mj-lt"/>
              </a:rPr>
              <a:t>D, Huang, Korula, Mirrokni, Yan, 2013</a:t>
            </a:r>
          </a:p>
          <a:p>
            <a:pPr lvl="1"/>
            <a:r>
              <a:rPr lang="en-US" sz="1600" dirty="0">
                <a:latin typeface="+mj-lt"/>
              </a:rPr>
              <a:t>Korula, Mirrokni, Zadimoghaddam, 2015 </a:t>
            </a:r>
            <a:endParaRPr lang="en-US" sz="1600" dirty="0" smtClean="0">
              <a:latin typeface="+mj-lt"/>
            </a:endParaRPr>
          </a:p>
          <a:p>
            <a:r>
              <a:rPr lang="en-US" dirty="0" smtClean="0"/>
              <a:t>Mixing </a:t>
            </a:r>
            <a:r>
              <a:rPr lang="en-US" dirty="0" smtClean="0"/>
              <a:t>worst case + stochastic </a:t>
            </a:r>
          </a:p>
          <a:p>
            <a:pPr lvl="1"/>
            <a:r>
              <a:rPr lang="en-US" sz="1600" dirty="0" smtClean="0">
                <a:latin typeface="+mj-lt"/>
              </a:rPr>
              <a:t>Mahdian, Nazerzadeh, Saberi, 2007</a:t>
            </a:r>
          </a:p>
          <a:p>
            <a:pPr lvl="1"/>
            <a:r>
              <a:rPr lang="en-US" sz="1600" dirty="0" smtClean="0">
                <a:latin typeface="+mj-lt"/>
              </a:rPr>
              <a:t>Mirrokni, </a:t>
            </a:r>
            <a:r>
              <a:rPr lang="en-US" sz="1600" dirty="0" err="1" smtClean="0">
                <a:latin typeface="+mj-lt"/>
              </a:rPr>
              <a:t>OviesGharan</a:t>
            </a:r>
            <a:r>
              <a:rPr lang="en-US" sz="1600" dirty="0" smtClean="0">
                <a:latin typeface="+mj-lt"/>
              </a:rPr>
              <a:t>, </a:t>
            </a:r>
            <a:r>
              <a:rPr lang="en-US" sz="1600" dirty="0" err="1" smtClean="0">
                <a:latin typeface="+mj-lt"/>
              </a:rPr>
              <a:t>ZadiMoghaddam</a:t>
            </a:r>
            <a:r>
              <a:rPr lang="en-US" sz="1600" dirty="0" smtClean="0">
                <a:latin typeface="+mj-lt"/>
              </a:rPr>
              <a:t>, 2012</a:t>
            </a:r>
          </a:p>
          <a:p>
            <a:pPr lvl="1"/>
            <a:r>
              <a:rPr lang="en-US" sz="1600" dirty="0" err="1" smtClean="0">
                <a:latin typeface="+mj-lt"/>
              </a:rPr>
              <a:t>Efsindiari</a:t>
            </a:r>
            <a:r>
              <a:rPr lang="en-US" sz="1600" dirty="0" smtClean="0">
                <a:latin typeface="+mj-lt"/>
              </a:rPr>
              <a:t>, Korula, Mirrokni, </a:t>
            </a:r>
            <a:r>
              <a:rPr lang="en-US" sz="1600" dirty="0" smtClean="0">
                <a:latin typeface="+mj-lt"/>
              </a:rPr>
              <a:t>2015</a:t>
            </a:r>
            <a:endParaRPr lang="en-US" sz="1600" dirty="0">
              <a:latin typeface="+mj-lt"/>
            </a:endParaRPr>
          </a:p>
          <a:p>
            <a:r>
              <a:rPr lang="en-US" dirty="0" smtClean="0"/>
              <a:t>Multiple objectives: Revenue, relevance, etc. </a:t>
            </a:r>
            <a:endParaRPr lang="en-US" dirty="0"/>
          </a:p>
          <a:p>
            <a:pPr lvl="1"/>
            <a:r>
              <a:rPr lang="en-US" sz="1600" dirty="0" smtClean="0">
                <a:latin typeface="+mj-lt"/>
              </a:rPr>
              <a:t>Korula, Mirrokni, Zadimoghaddam, 2013 </a:t>
            </a:r>
            <a:endParaRPr lang="en-US" sz="1600" dirty="0">
              <a:latin typeface="+mj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398275"/>
      </p:ext>
    </p:extLst>
  </p:cSld>
  <p:clrMapOvr>
    <a:masterClrMapping/>
  </p:clrMapOvr>
  <p:transition advTm="50923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 theory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972439"/>
      </p:ext>
    </p:extLst>
  </p:cSld>
  <p:clrMapOvr>
    <a:masterClrMapping/>
  </p:clrMapOvr>
  <p:transition advTm="26591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Fluid mean field equilibria</a:t>
            </a:r>
            <a:br>
              <a:rPr lang="en-US" dirty="0" smtClean="0"/>
            </a:br>
            <a:r>
              <a:rPr lang="en-US" sz="2400" dirty="0" smtClean="0"/>
              <a:t>Balseiro, </a:t>
            </a:r>
            <a:r>
              <a:rPr lang="en-US" sz="2400" dirty="0" err="1" smtClean="0"/>
              <a:t>Besbes</a:t>
            </a:r>
            <a:r>
              <a:rPr lang="en-US" sz="2400" dirty="0" smtClean="0"/>
              <a:t>, Weintraub, 2013. 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ounded Rectangle 4"/>
              <p:cNvSpPr/>
              <p:nvPr/>
            </p:nvSpPr>
            <p:spPr>
              <a:xfrm>
                <a:off x="6138021" y="2982193"/>
                <a:ext cx="2356986" cy="1447800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Bid landscape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∀</m:t>
                        </m:r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𝐷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5" name="Rounded 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8021" y="2982193"/>
                <a:ext cx="2356986" cy="1447800"/>
              </a:xfrm>
              <a:prstGeom prst="round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76200"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ounded Rectangle 5"/>
              <p:cNvSpPr/>
              <p:nvPr/>
            </p:nvSpPr>
            <p:spPr>
              <a:xfrm>
                <a:off x="835552" y="3005849"/>
                <a:ext cx="2356986" cy="1447800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Bid functions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⟼</m:t>
                    </m:r>
                  </m:oMath>
                </a14:m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bid</a:t>
                </a:r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6" name="Rounded 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552" y="3005849"/>
                <a:ext cx="2356986" cy="1447800"/>
              </a:xfrm>
              <a:prstGeom prst="round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76200"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ounded Rectangle 6"/>
              <p:cNvSpPr/>
              <p:nvPr/>
            </p:nvSpPr>
            <p:spPr>
              <a:xfrm>
                <a:off x="578297" y="2488412"/>
                <a:ext cx="8358352" cy="497788"/>
              </a:xfrm>
              <a:prstGeom prst="roundRect">
                <a:avLst/>
              </a:prstGeom>
              <a:noFill/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Maximum competing bid: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fName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0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0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0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≠</m:t>
                            </m:r>
                            <m:r>
                              <a:rPr lang="en-US" sz="20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sz="20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: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0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</m:func>
                  </m:oMath>
                </a14:m>
                <a:endParaRPr 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7" name="Rounded 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297" y="2488412"/>
                <a:ext cx="8358352" cy="497788"/>
              </a:xfrm>
              <a:prstGeom prst="roundRect">
                <a:avLst/>
              </a:prstGeom>
              <a:blipFill rotWithShape="0">
                <a:blip r:embed="rId6"/>
                <a:stretch>
                  <a:fillRect b="-12195"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ounded Rectangle 7"/>
          <p:cNvSpPr/>
          <p:nvPr/>
        </p:nvSpPr>
        <p:spPr>
          <a:xfrm>
            <a:off x="399393" y="4792604"/>
            <a:ext cx="8213835" cy="609600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Best-response: max utility, </a:t>
            </a: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s.t.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budget in exp. </a:t>
            </a:r>
          </a:p>
        </p:txBody>
      </p:sp>
      <p:sp>
        <p:nvSpPr>
          <p:cNvPr id="10" name="Arc 9"/>
          <p:cNvSpPr/>
          <p:nvPr/>
        </p:nvSpPr>
        <p:spPr>
          <a:xfrm>
            <a:off x="3583570" y="3577013"/>
            <a:ext cx="1961626" cy="876636"/>
          </a:xfrm>
          <a:prstGeom prst="arc">
            <a:avLst>
              <a:gd name="adj1" fmla="val 1332546"/>
              <a:gd name="adj2" fmla="val 9648721"/>
            </a:avLst>
          </a:prstGeom>
          <a:ln w="38100">
            <a:solidFill>
              <a:schemeClr val="bg1">
                <a:lumMod val="75000"/>
              </a:schemeClr>
            </a:solidFill>
            <a:bevel/>
            <a:tailEnd type="triangle" w="lg" len="lg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Arc 10"/>
          <p:cNvSpPr/>
          <p:nvPr/>
        </p:nvSpPr>
        <p:spPr>
          <a:xfrm rot="10800000">
            <a:off x="3583571" y="3233776"/>
            <a:ext cx="1961626" cy="876636"/>
          </a:xfrm>
          <a:prstGeom prst="arc">
            <a:avLst>
              <a:gd name="adj1" fmla="val 1332546"/>
              <a:gd name="adj2" fmla="val 9648721"/>
            </a:avLst>
          </a:prstGeom>
          <a:ln w="38100">
            <a:solidFill>
              <a:schemeClr val="bg1">
                <a:lumMod val="75000"/>
              </a:schemeClr>
            </a:solidFill>
            <a:bevel/>
            <a:tailEnd type="triangle" w="lg" len="lg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781878" y="5478318"/>
                <a:ext cx="676980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/>
                  <a:t>Optimal </a:t>
                </a:r>
                <a:r>
                  <a:rPr lang="en-US" sz="2000" dirty="0" err="1" smtClean="0"/>
                  <a:t>stategy</a:t>
                </a:r>
                <a:r>
                  <a:rPr lang="en-US" sz="2000" dirty="0" smtClean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000" dirty="0" smtClean="0"/>
                  <a:t> </a:t>
                </a:r>
              </a:p>
              <a:p>
                <a:pPr algn="ctr"/>
                <a:r>
                  <a:rPr lang="en-US" sz="2000" dirty="0" smtClean="0"/>
                  <a:t>Bid lowering in search ad </a:t>
                </a:r>
                <a:r>
                  <a:rPr lang="en-US" sz="2000" dirty="0" smtClean="0"/>
                  <a:t>auctions: </a:t>
                </a:r>
                <a:r>
                  <a:rPr lang="en-US" sz="2000" dirty="0" smtClean="0">
                    <a:latin typeface="+mj-lt"/>
                  </a:rPr>
                  <a:t>Karande, Mehta, </a:t>
                </a:r>
                <a:r>
                  <a:rPr lang="en-US" sz="2000" dirty="0" err="1" smtClean="0">
                    <a:latin typeface="+mj-lt"/>
                  </a:rPr>
                  <a:t>Srikant</a:t>
                </a:r>
                <a:r>
                  <a:rPr lang="en-US" sz="2000" dirty="0" smtClean="0">
                    <a:latin typeface="+mj-lt"/>
                  </a:rPr>
                  <a:t> 2013</a:t>
                </a:r>
                <a:endParaRPr lang="en-US" sz="2000" dirty="0">
                  <a:latin typeface="+mj-lt"/>
                </a:endParaRP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878" y="5478318"/>
                <a:ext cx="6769804" cy="707886"/>
              </a:xfrm>
              <a:prstGeom prst="rect">
                <a:avLst/>
              </a:prstGeom>
              <a:blipFill rotWithShape="0">
                <a:blip r:embed="rId7"/>
                <a:stretch>
                  <a:fillRect l="-180" t="-5172" r="-90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 flipH="1">
            <a:off x="685800" y="1894122"/>
            <a:ext cx="7706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Display Ad Exchanges: Each impression is sold via a 2</a:t>
            </a:r>
            <a:r>
              <a:rPr lang="en-US" baseline="30000" dirty="0" smtClean="0"/>
              <a:t>nd</a:t>
            </a:r>
            <a:r>
              <a:rPr lang="en-US" dirty="0" smtClean="0"/>
              <a:t> price auction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3761866"/>
      </p:ext>
    </p:extLst>
  </p:cSld>
  <p:clrMapOvr>
    <a:masterClrMapping/>
  </p:clrMapOvr>
  <p:transition advTm="8397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10" grpId="0" animBg="1"/>
      <p:bldP spid="11" grpId="0" animBg="1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Throttling in search ads.</a:t>
            </a:r>
            <a:br>
              <a:rPr lang="en-US" dirty="0" smtClean="0"/>
            </a:br>
            <a:r>
              <a:rPr lang="en-US" sz="2400" dirty="0" smtClean="0"/>
              <a:t>Chakrabarty, Charles, </a:t>
            </a:r>
            <a:r>
              <a:rPr lang="en-US" sz="2400" dirty="0" err="1" smtClean="0"/>
              <a:t>chickering</a:t>
            </a:r>
            <a:r>
              <a:rPr lang="en-US" sz="2400" dirty="0" smtClean="0"/>
              <a:t>, D, </a:t>
            </a:r>
            <a:r>
              <a:rPr lang="en-US" sz="2400" dirty="0" err="1" smtClean="0"/>
              <a:t>wang</a:t>
            </a:r>
            <a:r>
              <a:rPr lang="en-US" sz="2400" dirty="0" smtClean="0"/>
              <a:t>, 2013. 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5800" y="1921565"/>
                <a:ext cx="7772400" cy="4588565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 smtClean="0"/>
                  <a:t>Selectively participate in GSP </a:t>
                </a:r>
                <a:r>
                  <a:rPr lang="en-US" dirty="0" smtClean="0"/>
                  <a:t>auctions </a:t>
                </a:r>
              </a:p>
              <a:p>
                <a:r>
                  <a:rPr lang="en-US" dirty="0" smtClean="0"/>
                  <a:t>Don’t </a:t>
                </a:r>
                <a:r>
                  <a:rPr lang="en-US" dirty="0" smtClean="0"/>
                  <a:t>change bids</a:t>
                </a:r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r>
                  <a:rPr lang="en-US" dirty="0" smtClean="0"/>
                  <a:t>Given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∀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dirty="0"/>
                  <a:t> find ad slate satisfying ROI conditions </a:t>
                </a:r>
                <a:endParaRPr lang="en-US" dirty="0"/>
              </a:p>
              <a:p>
                <a:r>
                  <a:rPr lang="en-US" dirty="0" smtClean="0"/>
                  <a:t>Equilibrium Exists </a:t>
                </a:r>
                <a:r>
                  <a:rPr lang="en-US" dirty="0" smtClean="0"/>
                  <a:t>+ Heuristics to converge to 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921565"/>
                <a:ext cx="7772400" cy="4588565"/>
              </a:xfrm>
              <a:blipFill rotWithShape="0">
                <a:blip r:embed="rId3"/>
                <a:stretch>
                  <a:fillRect l="-392" t="-19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ounded Rectangle 3"/>
              <p:cNvSpPr/>
              <p:nvPr/>
            </p:nvSpPr>
            <p:spPr>
              <a:xfrm>
                <a:off x="6138021" y="3207477"/>
                <a:ext cx="2356986" cy="1447800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Bid landscape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∀</m:t>
                        </m:r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𝐷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4" name="Rounded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8021" y="3207477"/>
                <a:ext cx="2356986" cy="1447800"/>
              </a:xfrm>
              <a:prstGeom prst="round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76200"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ounded Rectangle 4"/>
              <p:cNvSpPr/>
              <p:nvPr/>
            </p:nvSpPr>
            <p:spPr>
              <a:xfrm>
                <a:off x="835552" y="3231133"/>
                <a:ext cx="2356986" cy="1447800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algn="ctr"/>
                <a:r>
                  <a:rPr lang="en-US" sz="2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Thresholds</a:t>
                </a:r>
                <a:endParaRPr 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lvl="0">
                  <a:lnSpc>
                    <a:spcPct val="90000"/>
                  </a:lnSpc>
                  <a:spcBef>
                    <a:spcPts val="1200"/>
                  </a:spcBef>
                  <a:buClr>
                    <a:srgbClr val="D34817">
                      <a:lumMod val="75000"/>
                    </a:srgbClr>
                  </a:buClr>
                  <a:buSzPct val="85000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9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9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1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sz="1900" dirty="0">
                    <a:solidFill>
                      <a:prstClr val="black"/>
                    </a:solidFill>
                  </a:rPr>
                  <a:t> participate </a:t>
                </a:r>
                <a:r>
                  <a:rPr lang="en-US" sz="1900" dirty="0" err="1" smtClean="0">
                    <a:solidFill>
                      <a:prstClr val="black"/>
                    </a:solidFill>
                  </a:rPr>
                  <a:t>iff</a:t>
                </a:r>
                <a:r>
                  <a:rPr lang="en-US" sz="1900" dirty="0" smtClean="0">
                    <a:solidFill>
                      <a:prstClr val="black"/>
                    </a:solidFill>
                  </a:rPr>
                  <a:t> </a:t>
                </a:r>
                <a:r>
                  <a:rPr lang="en-US" sz="1900" dirty="0">
                    <a:solidFill>
                      <a:prstClr val="black"/>
                    </a:solidFill>
                  </a:rPr>
                  <a:t>ROI </a:t>
                </a:r>
                <a14:m>
                  <m:oMath xmlns:m="http://schemas.openxmlformats.org/officeDocument/2006/math">
                    <m:r>
                      <a:rPr lang="en-US" sz="19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sz="1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1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sz="1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1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≥</m:t>
                    </m:r>
                    <m:sSub>
                      <m:sSubPr>
                        <m:ctrlPr>
                          <a:rPr lang="en-US" sz="1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endParaRPr lang="en-US" sz="1900" dirty="0">
                  <a:solidFill>
                    <a:prstClr val="black"/>
                  </a:solidFill>
                </a:endParaRPr>
              </a:p>
              <a:p>
                <a:pPr algn="ctr"/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5" name="Rounded 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552" y="3231133"/>
                <a:ext cx="2356986" cy="1447800"/>
              </a:xfrm>
              <a:prstGeom prst="round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76200"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le 5"/>
          <p:cNvSpPr/>
          <p:nvPr/>
        </p:nvSpPr>
        <p:spPr>
          <a:xfrm>
            <a:off x="425897" y="4626954"/>
            <a:ext cx="8213835" cy="609600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Best-response: max utility, </a:t>
            </a: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s.t.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budget.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Arc 6"/>
          <p:cNvSpPr/>
          <p:nvPr/>
        </p:nvSpPr>
        <p:spPr>
          <a:xfrm>
            <a:off x="3583570" y="3802297"/>
            <a:ext cx="1961626" cy="876636"/>
          </a:xfrm>
          <a:prstGeom prst="arc">
            <a:avLst>
              <a:gd name="adj1" fmla="val 1332546"/>
              <a:gd name="adj2" fmla="val 9648721"/>
            </a:avLst>
          </a:prstGeom>
          <a:ln w="38100">
            <a:solidFill>
              <a:schemeClr val="bg1">
                <a:lumMod val="75000"/>
              </a:schemeClr>
            </a:solidFill>
            <a:bevel/>
            <a:tailEnd type="triangle" w="lg" len="lg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" name="Arc 7"/>
          <p:cNvSpPr/>
          <p:nvPr/>
        </p:nvSpPr>
        <p:spPr>
          <a:xfrm rot="10800000">
            <a:off x="3583571" y="3459060"/>
            <a:ext cx="1961626" cy="876636"/>
          </a:xfrm>
          <a:prstGeom prst="arc">
            <a:avLst>
              <a:gd name="adj1" fmla="val 1332546"/>
              <a:gd name="adj2" fmla="val 9648721"/>
            </a:avLst>
          </a:prstGeom>
          <a:ln w="38100">
            <a:solidFill>
              <a:schemeClr val="bg1">
                <a:lumMod val="75000"/>
              </a:schemeClr>
            </a:solidFill>
            <a:bevel/>
            <a:tailEnd type="triangle" w="lg" len="lg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Rounded Rectangle 8"/>
          <p:cNvSpPr/>
          <p:nvPr/>
        </p:nvSpPr>
        <p:spPr>
          <a:xfrm>
            <a:off x="472280" y="2902315"/>
            <a:ext cx="8358352" cy="499176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All competing bids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596451"/>
      </p:ext>
    </p:extLst>
  </p:cSld>
  <p:clrMapOvr>
    <a:masterClrMapping/>
  </p:clrMapOvr>
  <p:transition advTm="9549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 animBg="1"/>
      <p:bldP spid="8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mechanism design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Design auction for repeated allocation </a:t>
                </a:r>
              </a:p>
              <a:p>
                <a:r>
                  <a:rPr lang="en-US" dirty="0" smtClean="0"/>
                  <a:t>Advertisers present at start, submit all bids </a:t>
                </a:r>
              </a:p>
              <a:p>
                <a:r>
                  <a:rPr lang="en-US" dirty="0" smtClean="0"/>
                  <a:t>Supply </a:t>
                </a:r>
                <a:r>
                  <a:rPr lang="en-US" dirty="0" smtClean="0"/>
                  <a:t>uncertain</a:t>
                </a:r>
              </a:p>
              <a:p>
                <a:r>
                  <a:rPr lang="en-US" dirty="0" smtClean="0"/>
                  <a:t>Allocations online, payment online/at the end</a:t>
                </a:r>
              </a:p>
              <a:p>
                <a:endParaRPr lang="en-US" dirty="0"/>
              </a:p>
              <a:p>
                <a:r>
                  <a:rPr lang="en-US" dirty="0" smtClean="0"/>
                  <a:t>Single item, multiple copies, unknown number of copies</a:t>
                </a:r>
              </a:p>
              <a:p>
                <a:pPr lvl="1"/>
                <a:r>
                  <a:rPr lang="en-US" dirty="0" smtClean="0">
                    <a:latin typeface="+mj-lt"/>
                  </a:rPr>
                  <a:t>Babaioff, </a:t>
                </a:r>
                <a:r>
                  <a:rPr lang="en-US" dirty="0" err="1" smtClean="0">
                    <a:latin typeface="+mj-lt"/>
                  </a:rPr>
                  <a:t>Blumrosen</a:t>
                </a:r>
                <a:r>
                  <a:rPr lang="en-US" dirty="0" smtClean="0">
                    <a:latin typeface="+mj-lt"/>
                  </a:rPr>
                  <a:t>, Roth, 2009 – maximize welfare, prompt payments,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 </m:t>
                        </m:r>
                      </m:e>
                    </m:func>
                  </m:oMath>
                </a14:m>
                <a:r>
                  <a:rPr lang="en-US" dirty="0" smtClean="0">
                    <a:latin typeface="+mj-lt"/>
                  </a:rPr>
                  <a:t>vs.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fun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 </m:t>
                        </m:r>
                      </m:e>
                    </m:func>
                  </m:oMath>
                </a14:m>
                <a:r>
                  <a:rPr lang="en-US" dirty="0" smtClean="0">
                    <a:latin typeface="+mj-lt"/>
                  </a:rPr>
                  <a:t>approx</a:t>
                </a:r>
              </a:p>
              <a:p>
                <a:pPr lvl="1"/>
                <a:r>
                  <a:rPr lang="en-US" dirty="0" smtClean="0">
                    <a:latin typeface="+mj-lt"/>
                  </a:rPr>
                  <a:t>D, Hartline, 2009 – revenue, payments at the end,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(1)</m:t>
                    </m:r>
                  </m:oMath>
                </a14:m>
                <a:r>
                  <a:rPr lang="en-US" dirty="0" smtClean="0">
                    <a:latin typeface="+mj-lt"/>
                  </a:rPr>
                  <a:t> approx</a:t>
                </a:r>
              </a:p>
              <a:p>
                <a:pPr lvl="1"/>
                <a:r>
                  <a:rPr lang="en-US" dirty="0" smtClean="0">
                    <a:latin typeface="+mj-lt"/>
                  </a:rPr>
                  <a:t>Goel, </a:t>
                </a:r>
                <a:r>
                  <a:rPr lang="en-US" dirty="0" err="1" smtClean="0">
                    <a:latin typeface="+mj-lt"/>
                  </a:rPr>
                  <a:t>Paes</a:t>
                </a:r>
                <a:r>
                  <a:rPr lang="en-US" dirty="0" smtClean="0">
                    <a:latin typeface="+mj-lt"/>
                  </a:rPr>
                  <a:t> </a:t>
                </a:r>
                <a:r>
                  <a:rPr lang="en-US" dirty="0" err="1" smtClean="0">
                    <a:latin typeface="+mj-lt"/>
                  </a:rPr>
                  <a:t>Leme</a:t>
                </a:r>
                <a:r>
                  <a:rPr lang="en-US" dirty="0" smtClean="0">
                    <a:latin typeface="+mj-lt"/>
                  </a:rPr>
                  <a:t>, Mirrokni, 2013 – Budget constraints, Pareto optimal </a:t>
                </a:r>
                <a:endParaRPr lang="en-US" dirty="0">
                  <a:latin typeface="+mj-lt"/>
                </a:endParaRP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392" t="-15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2129569"/>
      </p:ext>
    </p:extLst>
  </p:cSld>
  <p:clrMapOvr>
    <a:masterClrMapping/>
  </p:clrMapOvr>
  <p:transition advTm="11235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/>
          <a:srcRect l="16536" t="7293" r="18921" b="13773"/>
          <a:stretch/>
        </p:blipFill>
        <p:spPr>
          <a:xfrm>
            <a:off x="4634760" y="264877"/>
            <a:ext cx="4882055" cy="32769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advertising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52" t="17978" r="57526" b="15348"/>
          <a:stretch/>
        </p:blipFill>
        <p:spPr>
          <a:xfrm>
            <a:off x="198094" y="1744717"/>
            <a:ext cx="3258207" cy="27011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18991" t="6092" r="20044" b="6122"/>
          <a:stretch/>
        </p:blipFill>
        <p:spPr>
          <a:xfrm>
            <a:off x="3456301" y="2764072"/>
            <a:ext cx="5055079" cy="4093928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902" y="3199659"/>
            <a:ext cx="2350820" cy="28440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83" y="4652391"/>
            <a:ext cx="2857500" cy="206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276564"/>
      </p:ext>
    </p:extLst>
  </p:cSld>
  <p:clrMapOvr>
    <a:masterClrMapping/>
  </p:clrMapOvr>
  <p:transition advTm="32375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mechanism design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lvl="1"/>
                <a:r>
                  <a:rPr lang="en-US" sz="2000" dirty="0" smtClean="0"/>
                  <a:t>2 items</a:t>
                </a:r>
              </a:p>
              <a:p>
                <a:pPr lvl="1"/>
                <a:r>
                  <a:rPr lang="en-US" sz="2000" dirty="0"/>
                  <a:t>2 bidders,</a:t>
                </a:r>
                <a:endParaRPr lang="en-US" sz="2000" dirty="0" smtClean="0"/>
              </a:p>
              <a:p>
                <a:pPr lvl="1"/>
                <a:r>
                  <a:rPr lang="en-US" sz="2000" dirty="0" smtClean="0"/>
                  <a:t>Item 1 arrives first </a:t>
                </a:r>
              </a:p>
              <a:p>
                <a:pPr lvl="1"/>
                <a:r>
                  <a:rPr lang="en-US" sz="2000" dirty="0" smtClean="0"/>
                  <a:t>Item 2 may or may not </a:t>
                </a:r>
                <a:r>
                  <a:rPr lang="en-US" sz="2000" dirty="0" smtClean="0"/>
                  <a:t>arrive</a:t>
                </a:r>
              </a:p>
              <a:p>
                <a:pPr lvl="1"/>
                <a:r>
                  <a:rPr lang="en-US" sz="2000" dirty="0" smtClean="0"/>
                  <a:t>Payment at the end. </a:t>
                </a:r>
                <a:endParaRPr lang="en-US" sz="2000" dirty="0" smtClean="0"/>
              </a:p>
              <a:p>
                <a:pPr lvl="1"/>
                <a:r>
                  <a:rPr lang="en-US" sz="2000" dirty="0" smtClean="0"/>
                  <a:t>Maximize welfare </a:t>
                </a:r>
                <a:endParaRPr lang="en-US" sz="2000" dirty="0"/>
              </a:p>
              <a:p>
                <a:endParaRPr lang="en-US" dirty="0" smtClean="0"/>
              </a:p>
              <a:p>
                <a:pPr marL="0" indent="0" algn="ctr">
                  <a:buNone/>
                </a:pPr>
                <a:r>
                  <a:rPr lang="en-US" sz="2400" dirty="0"/>
                  <a:t>Worst Case </a:t>
                </a:r>
                <a:r>
                  <a:rPr lang="en-US" sz="2400" dirty="0" smtClean="0"/>
                  <a:t>Approximation by Truthful Auctions? </a:t>
                </a:r>
                <a:endParaRPr lang="en-US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 smtClean="0"/>
                  <a:t> </a:t>
                </a:r>
              </a:p>
              <a:p>
                <a:pPr marL="0" indent="0" algn="ctr">
                  <a:buNone/>
                </a:pPr>
                <a:r>
                  <a:rPr lang="en-US" sz="2400" dirty="0" smtClean="0"/>
                  <a:t>Always allocate both items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400" dirty="0" smtClean="0"/>
                  <a:t> No truthful mechanism</a:t>
                </a:r>
                <a:endParaRPr lang="en-US" sz="2400" dirty="0"/>
              </a:p>
              <a:p>
                <a:pPr marL="0" indent="0">
                  <a:buNone/>
                </a:pPr>
                <a:r>
                  <a:rPr lang="en-US" sz="1800" dirty="0" smtClean="0"/>
                  <a:t>D, Syrgkanis, Sivan 2015</a:t>
                </a:r>
                <a:endParaRPr lang="en-US" sz="18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4"/>
                <a:stretch>
                  <a:fillRect l="-549" t="-2256" b="-12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304800" y="6458607"/>
            <a:ext cx="3172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 Deterministic Mechanisms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3144496"/>
      </p:ext>
    </p:extLst>
  </p:cSld>
  <p:clrMapOvr>
    <a:masterClrMapping/>
  </p:clrMapOvr>
  <p:transition advTm="10434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Non game theoretic, online allocation problem</a:t>
                </a:r>
              </a:p>
              <a:p>
                <a:pPr lvl="1"/>
                <a:r>
                  <a:rPr lang="en-US" dirty="0" smtClean="0"/>
                  <a:t>Highest discounted value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≡ </m:t>
                    </m:r>
                  </m:oMath>
                </a14:m>
                <a:r>
                  <a:rPr lang="en-US" dirty="0" smtClean="0"/>
                  <a:t>Dual based allocation</a:t>
                </a:r>
              </a:p>
              <a:p>
                <a:pPr marL="274320" lvl="1" indent="0" algn="ctr">
                  <a:buNone/>
                </a:pPr>
                <a:r>
                  <a:rPr lang="en-US" dirty="0" smtClean="0">
                    <a:solidFill>
                      <a:srgbClr val="FF0000"/>
                    </a:solidFill>
                  </a:rPr>
                  <a:t>Continuous learning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 dual updating algorithms, designed for suitable stochastic models, work well in practice</a:t>
                </a:r>
              </a:p>
              <a:p>
                <a:pPr marL="274320" lvl="1" indent="0" algn="ctr">
                  <a:buNone/>
                </a:pPr>
                <a:endParaRPr lang="en-US" dirty="0"/>
              </a:p>
              <a:p>
                <a:r>
                  <a:rPr lang="en-US" dirty="0" smtClean="0"/>
                  <a:t>Game theory + online allocation </a:t>
                </a:r>
              </a:p>
              <a:p>
                <a:pPr lvl="1"/>
                <a:r>
                  <a:rPr lang="en-US" dirty="0" smtClean="0"/>
                  <a:t>Fix auction format + Equilibrium of this game </a:t>
                </a:r>
              </a:p>
              <a:p>
                <a:pPr lvl="1"/>
                <a:r>
                  <a:rPr lang="en-US" dirty="0" smtClean="0"/>
                  <a:t>Bid lowering vs. throttling </a:t>
                </a:r>
              </a:p>
              <a:p>
                <a:pPr lvl="1"/>
                <a:r>
                  <a:rPr lang="en-US" dirty="0" smtClean="0"/>
                  <a:t>Impossible to be truthful even in very simple settings </a:t>
                </a:r>
              </a:p>
              <a:p>
                <a:pPr lvl="1"/>
                <a:r>
                  <a:rPr lang="en-US" dirty="0" smtClean="0">
                    <a:solidFill>
                      <a:srgbClr val="FF0000"/>
                    </a:solidFill>
                  </a:rPr>
                  <a:t>Truthful + asymptotically optimal in a suitable stochastic setting? 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392" t="-15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1988080"/>
      </p:ext>
    </p:extLst>
  </p:cSld>
  <p:clrMapOvr>
    <a:masterClrMapping/>
  </p:clrMapOvr>
  <p:transition advTm="8436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6134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algorithms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494" y="484632"/>
            <a:ext cx="4285460" cy="55745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800" y="2249214"/>
            <a:ext cx="371277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List accessing, Caching, k-server, load balancing, call admission, circuit routing, …. </a:t>
            </a:r>
          </a:p>
          <a:p>
            <a:pPr algn="ctr"/>
            <a:endParaRPr lang="en-US" sz="2400" dirty="0"/>
          </a:p>
          <a:p>
            <a:pPr algn="ctr"/>
            <a:endParaRPr lang="en-US" sz="2400" dirty="0" smtClean="0"/>
          </a:p>
          <a:p>
            <a:pPr algn="ctr"/>
            <a:endParaRPr lang="en-US" sz="2400" dirty="0"/>
          </a:p>
          <a:p>
            <a:pPr algn="ctr"/>
            <a:r>
              <a:rPr lang="en-US" sz="2400" dirty="0" smtClean="0"/>
              <a:t>Decision making under </a:t>
            </a:r>
            <a:r>
              <a:rPr lang="en-US" sz="2400" dirty="0" smtClean="0"/>
              <a:t>uncertainty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 smtClean="0"/>
              <a:t>Modern developments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331431" y="6201104"/>
            <a:ext cx="1103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1998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613717"/>
      </p:ext>
    </p:extLst>
  </p:cSld>
  <p:clrMapOvr>
    <a:masterClrMapping/>
  </p:clrMapOvr>
  <p:transition advTm="5207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6827222" y="66096"/>
            <a:ext cx="2264774" cy="92333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Big Simplification!!!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No game theory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Purely optimization</a:t>
            </a:r>
          </a:p>
        </p:txBody>
      </p:sp>
      <p:grpSp>
        <p:nvGrpSpPr>
          <p:cNvPr id="80" name="Group 79"/>
          <p:cNvGrpSpPr/>
          <p:nvPr/>
        </p:nvGrpSpPr>
        <p:grpSpPr>
          <a:xfrm>
            <a:off x="706831" y="2389586"/>
            <a:ext cx="7523962" cy="3194255"/>
            <a:chOff x="596532" y="2408791"/>
            <a:chExt cx="7523962" cy="319425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596532" y="3686441"/>
                  <a:ext cx="155587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 smtClean="0">
                      <a:latin typeface="Rockwell" panose="02060603020205020403" pitchFamily="18" charset="0"/>
                    </a:rPr>
                    <a:t>Advertisers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dirty="0" smtClean="0">
                      <a:latin typeface="Rockwell" panose="02060603020205020403" pitchFamily="18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532" y="3686441"/>
                  <a:ext cx="1555877" cy="64633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t="-5660" r="-1961" b="-75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9" name="Group 78"/>
            <p:cNvGrpSpPr/>
            <p:nvPr/>
          </p:nvGrpSpPr>
          <p:grpSpPr>
            <a:xfrm>
              <a:off x="754462" y="2408791"/>
              <a:ext cx="7366032" cy="3194255"/>
              <a:chOff x="292007" y="2408791"/>
              <a:chExt cx="7366032" cy="3194255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6" name="TextBox 5"/>
                  <p:cNvSpPr txBox="1"/>
                  <p:nvPr/>
                </p:nvSpPr>
                <p:spPr>
                  <a:xfrm>
                    <a:off x="3331494" y="4306077"/>
                    <a:ext cx="1554965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dirty="0" smtClean="0"/>
                      <a:t>Spend  </a:t>
                    </a:r>
                    <a14:m>
                      <m:oMath xmlns:m="http://schemas.openxmlformats.org/officeDocument/2006/math">
                        <m:r>
                          <a:rPr lang="en-US" sz="1600" b="0" i="1" smtClean="0">
                            <a:latin typeface="Cambria Math"/>
                          </a:rPr>
                          <m:t>≤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𝐵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/>
                              </a:rPr>
                              <m:t>𝑎</m:t>
                            </m:r>
                          </m:sub>
                        </m:sSub>
                      </m:oMath>
                    </a14:m>
                    <a:r>
                      <a:rPr lang="en-US" sz="1600" dirty="0" smtClean="0"/>
                      <a:t> </a:t>
                    </a:r>
                    <a:endParaRPr lang="en-US" sz="1600" dirty="0"/>
                  </a:p>
                </p:txBody>
              </p:sp>
            </mc:Choice>
            <mc:Fallback>
              <p:sp>
                <p:nvSpPr>
                  <p:cNvPr id="6" name="TextBox 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31494" y="4306077"/>
                    <a:ext cx="1554965" cy="338554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t="-5357" b="-2142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" name="Smiley Face 11"/>
              <p:cNvSpPr/>
              <p:nvPr/>
            </p:nvSpPr>
            <p:spPr>
              <a:xfrm>
                <a:off x="2066779" y="2760383"/>
                <a:ext cx="217921" cy="222726"/>
              </a:xfrm>
              <a:prstGeom prst="smileyFac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13" name="Smiley Face 12"/>
              <p:cNvSpPr/>
              <p:nvPr/>
            </p:nvSpPr>
            <p:spPr>
              <a:xfrm>
                <a:off x="2683911" y="2762597"/>
                <a:ext cx="217921" cy="222726"/>
              </a:xfrm>
              <a:prstGeom prst="smileyFac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14" name="Smiley Face 13"/>
              <p:cNvSpPr/>
              <p:nvPr/>
            </p:nvSpPr>
            <p:spPr>
              <a:xfrm>
                <a:off x="3345586" y="2760383"/>
                <a:ext cx="217921" cy="222726"/>
              </a:xfrm>
              <a:prstGeom prst="smileyFac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15" name="Smiley Face 14"/>
              <p:cNvSpPr/>
              <p:nvPr/>
            </p:nvSpPr>
            <p:spPr>
              <a:xfrm>
                <a:off x="4737717" y="2760383"/>
                <a:ext cx="217921" cy="222726"/>
              </a:xfrm>
              <a:prstGeom prst="smileyFac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16" name="Smiley Face 15"/>
              <p:cNvSpPr/>
              <p:nvPr/>
            </p:nvSpPr>
            <p:spPr>
              <a:xfrm>
                <a:off x="5918722" y="2760383"/>
                <a:ext cx="217921" cy="222726"/>
              </a:xfrm>
              <a:prstGeom prst="smileyFac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17" name="Flowchart: Predefined Process 16"/>
              <p:cNvSpPr/>
              <p:nvPr/>
            </p:nvSpPr>
            <p:spPr>
              <a:xfrm>
                <a:off x="2128632" y="3802293"/>
                <a:ext cx="407418" cy="258687"/>
              </a:xfrm>
              <a:prstGeom prst="flowChartPredefinedProcess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18" name="Flowchart: Predefined Process 17"/>
              <p:cNvSpPr/>
              <p:nvPr/>
            </p:nvSpPr>
            <p:spPr>
              <a:xfrm>
                <a:off x="2849089" y="3794410"/>
                <a:ext cx="407418" cy="258687"/>
              </a:xfrm>
              <a:prstGeom prst="flowChartPredefinedProcess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19" name="Flowchart: Predefined Process 18"/>
              <p:cNvSpPr/>
              <p:nvPr/>
            </p:nvSpPr>
            <p:spPr>
              <a:xfrm>
                <a:off x="3905268" y="3818430"/>
                <a:ext cx="407418" cy="258687"/>
              </a:xfrm>
              <a:prstGeom prst="flowChartPredefinedProcess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20" name="Flowchart: Predefined Process 19"/>
              <p:cNvSpPr/>
              <p:nvPr/>
            </p:nvSpPr>
            <p:spPr>
              <a:xfrm>
                <a:off x="4887096" y="3804574"/>
                <a:ext cx="407418" cy="258687"/>
              </a:xfrm>
              <a:prstGeom prst="flowChartPredefinedProcess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latin typeface="Segoe UI Light" panose="020B0502040204020203" pitchFamily="34" charset="0"/>
                </a:endParaRPr>
              </a:p>
            </p:txBody>
          </p:sp>
          <p:cxnSp>
            <p:nvCxnSpPr>
              <p:cNvPr id="21" name="Straight Connector 20"/>
              <p:cNvCxnSpPr>
                <a:stCxn id="17" idx="0"/>
                <a:endCxn id="12" idx="4"/>
              </p:cNvCxnSpPr>
              <p:nvPr/>
            </p:nvCxnSpPr>
            <p:spPr>
              <a:xfrm flipH="1" flipV="1">
                <a:off x="2175740" y="2983109"/>
                <a:ext cx="156601" cy="81918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>
                <a:stCxn id="17" idx="0"/>
                <a:endCxn id="13" idx="4"/>
              </p:cNvCxnSpPr>
              <p:nvPr/>
            </p:nvCxnSpPr>
            <p:spPr>
              <a:xfrm flipV="1">
                <a:off x="2332341" y="2985323"/>
                <a:ext cx="460531" cy="81697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>
                <a:stCxn id="18" idx="0"/>
                <a:endCxn id="13" idx="4"/>
              </p:cNvCxnSpPr>
              <p:nvPr/>
            </p:nvCxnSpPr>
            <p:spPr>
              <a:xfrm flipH="1" flipV="1">
                <a:off x="2792872" y="2985323"/>
                <a:ext cx="259926" cy="809087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>
                <a:stCxn id="18" idx="0"/>
                <a:endCxn id="14" idx="4"/>
              </p:cNvCxnSpPr>
              <p:nvPr/>
            </p:nvCxnSpPr>
            <p:spPr>
              <a:xfrm flipV="1">
                <a:off x="3052798" y="2983109"/>
                <a:ext cx="401749" cy="81130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>
                <a:endCxn id="12" idx="4"/>
              </p:cNvCxnSpPr>
              <p:nvPr/>
            </p:nvCxnSpPr>
            <p:spPr>
              <a:xfrm flipH="1" flipV="1">
                <a:off x="2175740" y="2983109"/>
                <a:ext cx="1905855" cy="85618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>
                <a:endCxn id="15" idx="4"/>
              </p:cNvCxnSpPr>
              <p:nvPr/>
            </p:nvCxnSpPr>
            <p:spPr>
              <a:xfrm flipV="1">
                <a:off x="4090874" y="2983109"/>
                <a:ext cx="755804" cy="85618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>
                <a:stCxn id="20" idx="0"/>
                <a:endCxn id="15" idx="4"/>
              </p:cNvCxnSpPr>
              <p:nvPr/>
            </p:nvCxnSpPr>
            <p:spPr>
              <a:xfrm flipH="1" flipV="1">
                <a:off x="4846678" y="2983109"/>
                <a:ext cx="244127" cy="82146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>
                <a:stCxn id="20" idx="0"/>
                <a:endCxn id="16" idx="3"/>
              </p:cNvCxnSpPr>
              <p:nvPr/>
            </p:nvCxnSpPr>
            <p:spPr>
              <a:xfrm flipV="1">
                <a:off x="5090805" y="2950492"/>
                <a:ext cx="859831" cy="85408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/>
              <p:cNvSpPr txBox="1"/>
              <p:nvPr/>
            </p:nvSpPr>
            <p:spPr>
              <a:xfrm>
                <a:off x="3489695" y="2627951"/>
                <a:ext cx="116632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Segoe UI Light" panose="020B0502040204020203" pitchFamily="34" charset="0"/>
                  </a:rPr>
                  <a:t>.  .  .</a:t>
                </a:r>
              </a:p>
              <a:p>
                <a:pPr algn="ctr"/>
                <a:endParaRPr lang="en-US" sz="1600" dirty="0">
                  <a:latin typeface="Segoe UI Light" panose="020B0502040204020203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Rectangle 8"/>
                  <p:cNvSpPr/>
                  <p:nvPr/>
                </p:nvSpPr>
                <p:spPr>
                  <a:xfrm flipH="1">
                    <a:off x="4759580" y="2408791"/>
                    <a:ext cx="196058" cy="28425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oMath>
                      </m:oMathPara>
                    </a14:m>
                    <a:endParaRPr lang="en-US" sz="1600" dirty="0">
                      <a:latin typeface="Segoe UI Light" panose="020B0502040204020203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9" name="Rectangle 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flipH="1">
                    <a:off x="4759580" y="2408791"/>
                    <a:ext cx="196058" cy="284252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r="-12500" b="-851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Rectangle 9"/>
                  <p:cNvSpPr/>
                  <p:nvPr/>
                </p:nvSpPr>
                <p:spPr>
                  <a:xfrm flipH="1">
                    <a:off x="3876802" y="4025292"/>
                    <a:ext cx="196058" cy="28425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oMath>
                      </m:oMathPara>
                    </a14:m>
                    <a:endParaRPr lang="en-US" sz="1600" dirty="0">
                      <a:latin typeface="Segoe UI Light" panose="020B0502040204020203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0" name="Rectangle 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flipH="1">
                    <a:off x="3876802" y="4025292"/>
                    <a:ext cx="196058" cy="284252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r="-28125" b="-212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1" name="TextBox 10"/>
                  <p:cNvSpPr txBox="1"/>
                  <p:nvPr/>
                </p:nvSpPr>
                <p:spPr>
                  <a:xfrm>
                    <a:off x="292007" y="2665210"/>
                    <a:ext cx="1247504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dirty="0" smtClean="0">
                        <a:latin typeface="Rockwell" panose="02060603020205020403" pitchFamily="18" charset="0"/>
                      </a:rPr>
                      <a:t>Queries </a:t>
                    </a:r>
                    <a14:m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a14:m>
                    <a:endParaRPr lang="en-US" dirty="0" smtClean="0">
                      <a:latin typeface="Rockwell" panose="02060603020205020403" pitchFamily="18" charset="0"/>
                    </a:endParaRPr>
                  </a:p>
                </p:txBody>
              </p:sp>
            </mc:Choice>
            <mc:Fallback>
              <p:sp>
                <p:nvSpPr>
                  <p:cNvPr id="11" name="TextBox 1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2007" y="2665210"/>
                    <a:ext cx="1247504" cy="646331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 t="-4717" b="-849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TextBox 29"/>
                  <p:cNvSpPr txBox="1"/>
                  <p:nvPr/>
                </p:nvSpPr>
                <p:spPr>
                  <a:xfrm>
                    <a:off x="3955645" y="3168030"/>
                    <a:ext cx="388701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𝑖𝑎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30" name="TextBox 2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55645" y="3168030"/>
                    <a:ext cx="388701" cy="369332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 r="-10938" b="-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Rectangle 34"/>
                  <p:cNvSpPr/>
                  <p:nvPr/>
                </p:nvSpPr>
                <p:spPr>
                  <a:xfrm>
                    <a:off x="487678" y="5079505"/>
                    <a:ext cx="7170361" cy="52354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800" dirty="0"/>
                      <a:t>Objective:</a:t>
                    </a:r>
                    <a:r>
                      <a:rPr lang="en-US" sz="2800" dirty="0" smtClean="0"/>
                      <a:t> Maximize</a:t>
                    </a:r>
                    <a:r>
                      <a:rPr lang="en-US" sz="2800" dirty="0"/>
                      <a:t> </a:t>
                    </a:r>
                    <a14:m>
                      <m:oMath xmlns:m="http://schemas.openxmlformats.org/officeDocument/2006/math">
                        <m:r>
                          <a:rPr lang="en-US" sz="2800">
                            <a:latin typeface="Cambria Math" panose="02040503050406030204" pitchFamily="18" charset="0"/>
                          </a:rPr>
                          <m:t> 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  <m:sup/>
                          <m:e>
                            <m:func>
                              <m:func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800">
                                    <a:latin typeface="Cambria Math" panose="02040503050406030204" pitchFamily="18" charset="0"/>
                                  </a:rPr>
                                  <m:t>min</m:t>
                                </m:r>
                              </m:fName>
                              <m:e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nary>
                                      <m:naryPr>
                                        <m:chr m:val="∑"/>
                                        <m:supHide m:val="on"/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:</m:t>
                                        </m:r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→</m:t>
                                        </m:r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sub>
                                      <m:sup/>
                                      <m:e>
                                        <m:sSub>
                                          <m:sSubPr>
                                            <m:ctrlP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</m:e>
                                          <m:sub>
                                            <m: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𝑖𝑎</m:t>
                                            </m:r>
                                          </m:sub>
                                        </m:sSub>
                                      </m:e>
                                    </m:nary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sSub>
                                      <m:sSubPr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e>
                                      <m:sub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func>
                          </m:e>
                        </m:nary>
                      </m:oMath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35" name="Rectangle 3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7678" y="5079505"/>
                    <a:ext cx="7170361" cy="523541"/>
                  </a:xfrm>
                  <a:prstGeom prst="rect">
                    <a:avLst/>
                  </a:prstGeom>
                  <a:blipFill rotWithShape="0">
                    <a:blip r:embed="rId10"/>
                    <a:stretch>
                      <a:fillRect l="-1786" t="-12791" b="-302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7" name="TextBox 66"/>
              <p:cNvSpPr txBox="1"/>
              <p:nvPr/>
            </p:nvSpPr>
            <p:spPr>
              <a:xfrm>
                <a:off x="4852017" y="2630876"/>
                <a:ext cx="116632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Segoe UI Light" panose="020B0502040204020203" pitchFamily="34" charset="0"/>
                  </a:rPr>
                  <a:t>.  .  .</a:t>
                </a:r>
              </a:p>
              <a:p>
                <a:pPr algn="ctr"/>
                <a:endParaRPr lang="en-US" sz="1600" dirty="0">
                  <a:latin typeface="Segoe UI Light" panose="020B0502040204020203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8" name="TextBox 67"/>
                  <p:cNvSpPr txBox="1"/>
                  <p:nvPr/>
                </p:nvSpPr>
                <p:spPr>
                  <a:xfrm>
                    <a:off x="2019756" y="2432363"/>
                    <a:ext cx="349775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68" name="TextBox 6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19756" y="2432363"/>
                    <a:ext cx="349775" cy="338554"/>
                  </a:xfrm>
                  <a:prstGeom prst="rect">
                    <a:avLst/>
                  </a:prstGeom>
                  <a:blipFill rotWithShape="0"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9" name="TextBox 68"/>
                  <p:cNvSpPr txBox="1"/>
                  <p:nvPr/>
                </p:nvSpPr>
                <p:spPr>
                  <a:xfrm>
                    <a:off x="2617983" y="2428453"/>
                    <a:ext cx="349775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oMath>
                      </m:oMathPara>
                    </a14:m>
                    <a:endParaRPr lang="en-US" sz="1600" b="0" dirty="0" smtClean="0"/>
                  </a:p>
                </p:txBody>
              </p:sp>
            </mc:Choice>
            <mc:Fallback xmlns="">
              <p:sp>
                <p:nvSpPr>
                  <p:cNvPr id="69" name="TextBox 6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17983" y="2428453"/>
                    <a:ext cx="349775" cy="338554"/>
                  </a:xfrm>
                  <a:prstGeom prst="rect">
                    <a:avLst/>
                  </a:prstGeom>
                  <a:blipFill rotWithShape="0"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70" name="TextBox 69"/>
                  <p:cNvSpPr txBox="1"/>
                  <p:nvPr/>
                </p:nvSpPr>
                <p:spPr>
                  <a:xfrm>
                    <a:off x="5843458" y="2435937"/>
                    <a:ext cx="362279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oMath>
                      </m:oMathPara>
                    </a14:m>
                    <a:endParaRPr lang="en-US" sz="1600" b="0" dirty="0" smtClean="0"/>
                  </a:p>
                </p:txBody>
              </p:sp>
            </mc:Choice>
            <mc:Fallback>
              <p:sp>
                <p:nvSpPr>
                  <p:cNvPr id="70" name="TextBox 6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43458" y="2435937"/>
                    <a:ext cx="362279" cy="338554"/>
                  </a:xfrm>
                  <a:prstGeom prst="rect">
                    <a:avLst/>
                  </a:prstGeom>
                  <a:blipFill rotWithShape="0"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1" name="TextBox 70"/>
                  <p:cNvSpPr txBox="1"/>
                  <p:nvPr/>
                </p:nvSpPr>
                <p:spPr>
                  <a:xfrm>
                    <a:off x="2172156" y="4045705"/>
                    <a:ext cx="349775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71" name="TextBox 7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72156" y="4045705"/>
                    <a:ext cx="349775" cy="338554"/>
                  </a:xfrm>
                  <a:prstGeom prst="rect">
                    <a:avLst/>
                  </a:prstGeom>
                  <a:blipFill rotWithShape="0"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2" name="TextBox 71"/>
                  <p:cNvSpPr txBox="1"/>
                  <p:nvPr/>
                </p:nvSpPr>
                <p:spPr>
                  <a:xfrm>
                    <a:off x="2875487" y="4041795"/>
                    <a:ext cx="349775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oMath>
                      </m:oMathPara>
                    </a14:m>
                    <a:endParaRPr lang="en-US" sz="1600" b="0" dirty="0" smtClean="0"/>
                  </a:p>
                </p:txBody>
              </p:sp>
            </mc:Choice>
            <mc:Fallback xmlns="">
              <p:sp>
                <p:nvSpPr>
                  <p:cNvPr id="72" name="TextBox 7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75487" y="4041795"/>
                    <a:ext cx="349775" cy="338554"/>
                  </a:xfrm>
                  <a:prstGeom prst="rect">
                    <a:avLst/>
                  </a:prstGeom>
                  <a:blipFill rotWithShape="0"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3" name="TextBox 72"/>
                  <p:cNvSpPr txBox="1"/>
                  <p:nvPr/>
                </p:nvSpPr>
                <p:spPr>
                  <a:xfrm>
                    <a:off x="4892997" y="4084300"/>
                    <a:ext cx="356508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oMath>
                      </m:oMathPara>
                    </a14:m>
                    <a:endParaRPr lang="en-US" sz="1600" b="0" dirty="0" smtClean="0"/>
                  </a:p>
                </p:txBody>
              </p:sp>
            </mc:Choice>
            <mc:Fallback xmlns="">
              <p:sp>
                <p:nvSpPr>
                  <p:cNvPr id="73" name="TextBox 7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92997" y="4084300"/>
                    <a:ext cx="356508" cy="338554"/>
                  </a:xfrm>
                  <a:prstGeom prst="rect">
                    <a:avLst/>
                  </a:prstGeom>
                  <a:blipFill rotWithShape="0">
                    <a:blip r:embed="rId1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6" name="TextBox 75"/>
              <p:cNvSpPr txBox="1"/>
              <p:nvPr/>
            </p:nvSpPr>
            <p:spPr>
              <a:xfrm>
                <a:off x="3001404" y="3732056"/>
                <a:ext cx="116632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Segoe UI Light" panose="020B0502040204020203" pitchFamily="34" charset="0"/>
                  </a:rPr>
                  <a:t>.  .  .</a:t>
                </a:r>
              </a:p>
              <a:p>
                <a:pPr algn="ctr"/>
                <a:endParaRPr lang="en-US" sz="160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4023164" y="3704579"/>
                <a:ext cx="116632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Segoe UI Light" panose="020B0502040204020203" pitchFamily="34" charset="0"/>
                  </a:rPr>
                  <a:t>.  .  .</a:t>
                </a:r>
              </a:p>
              <a:p>
                <a:pPr algn="ctr"/>
                <a:endParaRPr lang="en-US" sz="1600" dirty="0">
                  <a:latin typeface="Segoe UI Light" panose="020B0502040204020203" pitchFamily="34" charset="0"/>
                </a:endParaRPr>
              </a:p>
            </p:txBody>
          </p:sp>
        </p:grp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1. </a:t>
            </a:r>
            <a:r>
              <a:rPr lang="en-US" dirty="0" smtClean="0"/>
              <a:t>Adwords.</a:t>
            </a:r>
            <a:r>
              <a:rPr lang="en-US" sz="2400" dirty="0" smtClean="0"/>
              <a:t> mehta</a:t>
            </a:r>
            <a:r>
              <a:rPr lang="en-US" sz="2400" dirty="0"/>
              <a:t>, </a:t>
            </a:r>
            <a:r>
              <a:rPr lang="en-US" sz="2400" dirty="0" err="1"/>
              <a:t>saberi</a:t>
            </a:r>
            <a:r>
              <a:rPr lang="en-US" sz="2400" dirty="0"/>
              <a:t>, vazirani, vazirani, </a:t>
            </a:r>
            <a:r>
              <a:rPr lang="en-US" sz="2400" dirty="0" smtClean="0"/>
              <a:t>2005. </a:t>
            </a:r>
            <a:r>
              <a:rPr lang="en-US" dirty="0"/>
              <a:t/>
            </a:r>
            <a:br>
              <a:rPr lang="en-US" dirty="0"/>
            </a:br>
            <a:r>
              <a:rPr lang="en-US" sz="2800" dirty="0"/>
              <a:t>aka online budgeted allocation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58167" y="5969982"/>
            <a:ext cx="4875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Greedy Algorithm: ½ of optimum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7211180"/>
      </p:ext>
    </p:extLst>
  </p:cSld>
  <p:clrMapOvr>
    <a:masterClrMapping/>
  </p:clrMapOvr>
  <p:transition advTm="12437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684" y="4174121"/>
            <a:ext cx="2717517" cy="17120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Adwords. </a:t>
            </a:r>
            <a:r>
              <a:rPr lang="en-US" sz="2400" dirty="0" smtClean="0"/>
              <a:t>mehta, </a:t>
            </a:r>
            <a:r>
              <a:rPr lang="en-US" sz="2400" dirty="0" err="1" smtClean="0"/>
              <a:t>saberi</a:t>
            </a:r>
            <a:r>
              <a:rPr lang="en-US" sz="2400" dirty="0" smtClean="0"/>
              <a:t>, vazirani</a:t>
            </a:r>
            <a:r>
              <a:rPr lang="en-US" sz="2400" dirty="0"/>
              <a:t>, vazirani, </a:t>
            </a:r>
            <a:r>
              <a:rPr lang="en-US" sz="2400" dirty="0" smtClean="0"/>
              <a:t>2005</a:t>
            </a:r>
            <a:r>
              <a:rPr lang="en-US" dirty="0" smtClean="0"/>
              <a:t>. </a:t>
            </a:r>
            <a:r>
              <a:rPr lang="en-US" dirty="0"/>
              <a:t/>
            </a:r>
            <a:br>
              <a:rPr lang="en-US" dirty="0"/>
            </a:br>
            <a:r>
              <a:rPr lang="en-US" sz="2800" dirty="0" smtClean="0"/>
              <a:t>aka online </a:t>
            </a:r>
            <a:r>
              <a:rPr lang="en-US" sz="2800" dirty="0"/>
              <a:t>budgeted allocation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/>
              <p:cNvSpPr txBox="1"/>
              <p:nvPr/>
            </p:nvSpPr>
            <p:spPr>
              <a:xfrm>
                <a:off x="799868" y="4441198"/>
                <a:ext cx="7256104" cy="10389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W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orst-case performance guarantee</a:t>
                </a:r>
              </a:p>
              <a:p>
                <a:r>
                  <a:rPr lang="en-US" dirty="0" smtClean="0">
                    <a:solidFill>
                      <a:srgbClr val="FF0000"/>
                    </a:solidFill>
                  </a:rPr>
                  <a:t>Competitive Ratio =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1−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den>
                    </m:f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 (tight)</a:t>
                </a:r>
              </a:p>
              <a:p>
                <a:r>
                  <a:rPr lang="en-US" dirty="0" smtClean="0">
                    <a:solidFill>
                      <a:srgbClr val="FF0000"/>
                    </a:solidFill>
                  </a:rPr>
                  <a:t>Bid to budget ratio is small  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4" name="TextBox 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868" y="4441198"/>
                <a:ext cx="7256104" cy="1038939"/>
              </a:xfrm>
              <a:prstGeom prst="rect">
                <a:avLst/>
              </a:prstGeom>
              <a:blipFill rotWithShape="0">
                <a:blip r:embed="rId5"/>
                <a:stretch>
                  <a:fillRect l="-672" t="-3529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99868" y="2232850"/>
                <a:ext cx="5932008" cy="14182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i="1" dirty="0" smtClean="0"/>
                  <a:t>Balance</a:t>
                </a:r>
                <a:r>
                  <a:rPr lang="en-US" sz="2000" dirty="0" smtClean="0"/>
                  <a:t> Algorithm</a:t>
                </a:r>
              </a:p>
              <a:p>
                <a:r>
                  <a:rPr lang="en-US" sz="2000" dirty="0" smtClean="0"/>
                  <a:t>Allocation </a:t>
                </a:r>
                <a:r>
                  <a:rPr lang="en-US" sz="2000" dirty="0"/>
                  <a:t>rule: </a:t>
                </a:r>
                <a14:m>
                  <m:oMath xmlns:m="http://schemas.openxmlformats.org/officeDocument/2006/math">
                    <m:r>
                      <a:rPr lang="en-US" sz="200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→</m:t>
                    </m:r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arg</m:t>
                        </m:r>
                      </m:fName>
                      <m:e>
                        <m:func>
                          <m:func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2000">
                                    <a:latin typeface="Cambria Math" panose="02040503050406030204" pitchFamily="18" charset="0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m:rPr>
                                    <m:sty m:val="p"/>
                                  </m:rPr>
                                  <a:rPr lang="en-US" sz="2000"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</m:lim>
                            </m:limLow>
                          </m:fName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𝑖𝑎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sSub>
                                      <m:sSub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</m:e>
                        </m:func>
                      </m:e>
                    </m:func>
                  </m:oMath>
                </a14:m>
                <a:endParaRPr lang="en-US" sz="2000" dirty="0" smtClean="0"/>
              </a:p>
              <a:p>
                <a:endParaRPr lang="en-US" sz="20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868" y="2232850"/>
                <a:ext cx="5932008" cy="1418273"/>
              </a:xfrm>
              <a:prstGeom prst="rect">
                <a:avLst/>
              </a:prstGeom>
              <a:blipFill rotWithShape="0">
                <a:blip r:embed="rId6"/>
                <a:stretch>
                  <a:fillRect l="-1028" t="-21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734207" y="3209336"/>
                <a:ext cx="344620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/>
                  <a:t>Unspent fraction of budget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4207" y="3209336"/>
                <a:ext cx="3446200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1413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746" y="1887971"/>
            <a:ext cx="2622028" cy="16693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7403456" y="2369371"/>
                <a:ext cx="26275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3456" y="2369371"/>
                <a:ext cx="262759" cy="369332"/>
              </a:xfrm>
              <a:prstGeom prst="rect">
                <a:avLst/>
              </a:prstGeom>
              <a:blipFill rotWithShape="0">
                <a:blip r:embed="rId9"/>
                <a:stretch>
                  <a:fillRect r="-8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7073461" y="4457938"/>
                <a:ext cx="2107325" cy="3808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1−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−(1−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3461" y="4457938"/>
                <a:ext cx="2107325" cy="380810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/>
          <p:cNvCxnSpPr/>
          <p:nvPr/>
        </p:nvCxnSpPr>
        <p:spPr>
          <a:xfrm flipH="1">
            <a:off x="6826605" y="3703983"/>
            <a:ext cx="1300518" cy="662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6731876" y="6153234"/>
            <a:ext cx="1395247" cy="88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940328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1009">
        <p:fade/>
      </p:transition>
    </mc:Choice>
    <mc:Fallback>
      <p:transition spd="med" advTm="1210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34" grpId="0"/>
      <p:bldP spid="4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</a:t>
            </a:r>
            <a:r>
              <a:rPr lang="en-US" dirty="0" smtClean="0"/>
              <a:t>Primal-Dual. </a:t>
            </a:r>
            <a:r>
              <a:rPr lang="en-US" sz="2400" dirty="0" smtClean="0"/>
              <a:t>Buchbinder, Jain</a:t>
            </a:r>
            <a:r>
              <a:rPr lang="en-US" sz="2400" dirty="0"/>
              <a:t>, Naor, </a:t>
            </a:r>
            <a:r>
              <a:rPr lang="en-US" sz="2400" dirty="0" smtClean="0"/>
              <a:t>2005</a:t>
            </a:r>
            <a:r>
              <a:rPr lang="en-US" dirty="0" smtClean="0"/>
              <a:t>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83476" y="2093976"/>
                <a:ext cx="4209393" cy="21710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LP relaxation:</a:t>
                </a:r>
              </a:p>
              <a:p>
                <a:pPr marL="109728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>
                              <a:latin typeface="Cambria Math"/>
                            </a:rPr>
                            <m:t>     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max</m:t>
                          </m:r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𝑖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</m:e>
                          </m:nary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US" dirty="0"/>
              </a:p>
              <a:p>
                <a:pPr marL="109728" indent="0" algn="ctr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    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    </m:t>
                    </m:r>
                    <m:r>
                      <a:rPr lang="en-US" i="1">
                        <a:latin typeface="Cambria Math"/>
                      </a:rPr>
                      <m:t>∀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/>
                  <a:t>   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 dirty="0">
                                <a:latin typeface="Cambria Math"/>
                              </a:rPr>
                              <m:t>𝑖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 dirty="0">
                                <a:latin typeface="Cambria Math"/>
                              </a:rPr>
                              <m:t>𝑖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dirty="0"/>
                  <a:t>  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≤</m:t>
                    </m:r>
                  </m:oMath>
                </a14:m>
                <a:r>
                  <a:rPr lang="en-US" dirty="0"/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dirty="0"/>
                  <a:t>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   </m:t>
                    </m:r>
                  </m:oMath>
                </a14:m>
                <a:endParaRPr lang="en-US" i="1" dirty="0">
                  <a:latin typeface="Cambria Math"/>
                </a:endParaRPr>
              </a:p>
              <a:p>
                <a:pPr marL="109728" indent="0" algn="ctr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 ∀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   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 dirty="0">
                                <a:latin typeface="Cambria Math"/>
                              </a:rPr>
                              <m:t>𝑖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  <m:r>
                          <a:rPr lang="en-US" i="1" dirty="0">
                            <a:latin typeface="Cambria Math"/>
                          </a:rPr>
                          <m:t> </m:t>
                        </m:r>
                      </m:e>
                    </m:nary>
                  </m:oMath>
                </a14:m>
                <a:r>
                  <a:rPr lang="en-US" dirty="0"/>
                  <a:t>     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≤</m:t>
                    </m:r>
                  </m:oMath>
                </a14:m>
                <a:r>
                  <a:rPr lang="en-US" dirty="0"/>
                  <a:t>   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1</m:t>
                    </m:r>
                  </m:oMath>
                </a14:m>
                <a:endParaRPr lang="en-US" dirty="0">
                  <a:latin typeface="Perpetua" pitchFamily="18" charset="0"/>
                </a:endParaRPr>
              </a:p>
              <a:p>
                <a:pPr marL="109728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         ∀ </m:t>
                      </m:r>
                      <m:r>
                        <a:rPr lang="en-US" i="1">
                          <a:latin typeface="Cambria Math"/>
                        </a:rPr>
                        <m:t>𝑖</m:t>
                      </m:r>
                      <m:r>
                        <a:rPr lang="en-US" i="1">
                          <a:latin typeface="Cambria Math"/>
                        </a:rPr>
                        <m:t>,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i="1">
                          <a:latin typeface="Cambria Math"/>
                        </a:rPr>
                        <m:t>    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          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≥     0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476" y="2093976"/>
                <a:ext cx="4209393" cy="2171044"/>
              </a:xfrm>
              <a:prstGeom prst="rect">
                <a:avLst/>
              </a:prstGeom>
              <a:blipFill rotWithShape="0">
                <a:blip r:embed="rId3"/>
                <a:stretch>
                  <a:fillRect l="-1158" t="-1685" b="-47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650827" y="2093976"/>
                <a:ext cx="4209393" cy="21495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/>
                  <a:t>Dual  LP :</a:t>
                </a:r>
                <a:endParaRPr lang="en-US" dirty="0"/>
              </a:p>
              <a:p>
                <a:pPr marL="109728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>
                              <a:latin typeface="Cambria Math"/>
                            </a:rPr>
                            <m:t>    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𝑚𝑖𝑛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  </m:t>
                          </m:r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func>
                    </m:oMath>
                  </m:oMathPara>
                </a14:m>
                <a:endParaRPr lang="en-US" dirty="0"/>
              </a:p>
              <a:p>
                <a:pPr marL="109728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    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    </m:t>
                      </m:r>
                    </m:oMath>
                  </m:oMathPara>
                </a14:m>
                <a:endParaRPr lang="en-US" i="1" dirty="0" smtClean="0">
                  <a:latin typeface="Cambria Math" panose="02040503050406030204" pitchFamily="18" charset="0"/>
                </a:endParaRPr>
              </a:p>
              <a:p>
                <a:pPr marL="109728" indent="0" algn="ctr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∀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𝑖𝑎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 ≥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dirty="0"/>
                  <a:t>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   </m:t>
                    </m:r>
                  </m:oMath>
                </a14:m>
                <a:endParaRPr lang="en-US" i="1" dirty="0">
                  <a:latin typeface="Cambria Math"/>
                </a:endParaRPr>
              </a:p>
              <a:p>
                <a:pPr marL="109728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∀ </m:t>
                      </m:r>
                      <m:r>
                        <a:rPr lang="en-US" i="1">
                          <a:latin typeface="Cambria Math"/>
                        </a:rPr>
                        <m:t>𝑖</m:t>
                      </m:r>
                      <m:r>
                        <a:rPr lang="en-US" i="1">
                          <a:latin typeface="Cambria Math"/>
                        </a:rPr>
                        <m:t>,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i="1">
                          <a:latin typeface="Cambria Math"/>
                        </a:rPr>
                        <m:t>    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 </m:t>
                      </m:r>
                      <m:r>
                        <a:rPr lang="en-US" b="0" i="1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i="1">
                          <a:latin typeface="Cambria Math"/>
                        </a:rPr>
                        <m:t>   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≥     0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0827" y="2093976"/>
                <a:ext cx="4209393" cy="2149563"/>
              </a:xfrm>
              <a:prstGeom prst="rect">
                <a:avLst/>
              </a:prstGeom>
              <a:blipFill rotWithShape="0">
                <a:blip r:embed="rId4"/>
                <a:stretch>
                  <a:fillRect l="-1304" t="-17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85800" y="4545725"/>
                <a:ext cx="7772400" cy="16481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Fix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  ∀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  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≥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𝑖𝑎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⇔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≥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𝑖𝑎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(1−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lang="en-US" dirty="0" smtClean="0"/>
              </a:p>
              <a:p>
                <a:endParaRPr lang="en-US" dirty="0" smtClean="0"/>
              </a:p>
              <a:p>
                <a:r>
                  <a:rPr lang="en-US" dirty="0" smtClean="0"/>
                  <a:t>Complementary slackness condition: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𝑖𝑎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&gt;0⇒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𝑖𝑎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(1−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 smtClean="0"/>
              </a:p>
              <a:p>
                <a:endParaRPr lang="en-US" dirty="0"/>
              </a:p>
              <a:p>
                <a:r>
                  <a:rPr lang="en-US" dirty="0" smtClean="0"/>
                  <a:t>Same allocation rule: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arg</m:t>
                        </m:r>
                      </m:fName>
                      <m:e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</m:lim>
                            </m:limLow>
                          </m:fNam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𝑖𝑎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</m:e>
                        </m:func>
                      </m:e>
                    </m:fun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4545725"/>
                <a:ext cx="7772400" cy="1648143"/>
              </a:xfrm>
              <a:prstGeom prst="rect">
                <a:avLst/>
              </a:prstGeom>
              <a:blipFill rotWithShape="0">
                <a:blip r:embed="rId5"/>
                <a:stretch>
                  <a:fillRect l="-706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/>
          <p:cNvCxnSpPr/>
          <p:nvPr/>
        </p:nvCxnSpPr>
        <p:spPr>
          <a:xfrm>
            <a:off x="4493172" y="2115457"/>
            <a:ext cx="0" cy="214956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579490"/>
      </p:ext>
    </p:extLst>
  </p:cSld>
  <p:clrMapOvr>
    <a:masterClrMapping/>
  </p:clrMapOvr>
  <p:transition advTm="13866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Stochastic Model. </a:t>
            </a:r>
            <a:r>
              <a:rPr lang="en-US" sz="2400" dirty="0" smtClean="0"/>
              <a:t>D</a:t>
            </a:r>
            <a:r>
              <a:rPr lang="en-US" sz="2400" dirty="0"/>
              <a:t>, </a:t>
            </a:r>
            <a:r>
              <a:rPr lang="en-US" sz="2400" dirty="0" err="1"/>
              <a:t>hayes</a:t>
            </a:r>
            <a:r>
              <a:rPr lang="en-US" sz="2400" dirty="0"/>
              <a:t>, </a:t>
            </a:r>
            <a:r>
              <a:rPr lang="en-US" sz="2400" dirty="0" smtClean="0"/>
              <a:t>2009.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21407"/>
            <a:ext cx="7772400" cy="130759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Input comes from some distribution, unknown to the algorithm.</a:t>
            </a:r>
          </a:p>
          <a:p>
            <a:r>
              <a:rPr lang="en-US" dirty="0" smtClean="0"/>
              <a:t>Worst case over all distributions in some class. </a:t>
            </a:r>
          </a:p>
          <a:p>
            <a:pPr lvl="1"/>
            <a:r>
              <a:rPr lang="en-US" dirty="0"/>
              <a:t>IID </a:t>
            </a:r>
          </a:p>
          <a:p>
            <a:pPr lvl="1"/>
            <a:r>
              <a:rPr lang="en-US" dirty="0"/>
              <a:t>Random order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552234" y="5361164"/>
                <a:ext cx="6039532" cy="8624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FF0000"/>
                    </a:solidFill>
                  </a:rPr>
                  <a:t>Competitive Ratio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→1</m:t>
                    </m:r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 as bid/budget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→0</m:t>
                    </m:r>
                  </m:oMath>
                </a14:m>
                <a:endParaRPr lang="en-US" dirty="0" smtClean="0">
                  <a:solidFill>
                    <a:srgbClr val="FF0000"/>
                  </a:solidFill>
                </a:endParaRPr>
              </a:p>
              <a:p>
                <a:pPr algn="ctr"/>
                <a:r>
                  <a:rPr lang="en-US" b="0" dirty="0" smtClean="0">
                    <a:solidFill>
                      <a:srgbClr val="FF0000"/>
                    </a:solidFill>
                  </a:rPr>
                  <a:t>CR =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1−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 if bid/budget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eqArr>
                          <m:eqArr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func>
                              <m:funcPr>
                                <m:ctrlP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func>
                          </m:e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</m:e>
                        </m:eqArr>
                      </m:den>
                    </m:f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        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2234" y="5361164"/>
                <a:ext cx="6039532" cy="862480"/>
              </a:xfrm>
              <a:prstGeom prst="rect">
                <a:avLst/>
              </a:prstGeom>
              <a:blipFill rotWithShape="0">
                <a:blip r:embed="rId4"/>
                <a:stretch>
                  <a:fillRect t="-3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469" y="114300"/>
            <a:ext cx="2201517" cy="15802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750405" y="4750766"/>
            <a:ext cx="7533861" cy="1490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1441174" y="4487524"/>
            <a:ext cx="4969" cy="5267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Callout 10"/>
          <p:cNvSpPr/>
          <p:nvPr/>
        </p:nvSpPr>
        <p:spPr>
          <a:xfrm>
            <a:off x="303143" y="3493611"/>
            <a:ext cx="2022614" cy="770283"/>
          </a:xfrm>
          <a:prstGeom prst="wedgeEllipseCallout">
            <a:avLst>
              <a:gd name="adj1" fmla="val -9930"/>
              <a:gd name="adj2" fmla="val 1053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Training:</a:t>
            </a:r>
          </a:p>
          <a:p>
            <a:pPr algn="ctr"/>
            <a:r>
              <a:rPr lang="en-US" dirty="0" smtClean="0"/>
              <a:t>learn duals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73246" y="4718460"/>
                <a:ext cx="4926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246" y="4718460"/>
                <a:ext cx="492699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298143" y="4728590"/>
                <a:ext cx="10955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8143" y="4728590"/>
                <a:ext cx="1095556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Callout 14"/>
          <p:cNvSpPr/>
          <p:nvPr/>
        </p:nvSpPr>
        <p:spPr>
          <a:xfrm>
            <a:off x="4048538" y="3463721"/>
            <a:ext cx="2421835" cy="770283"/>
          </a:xfrm>
          <a:prstGeom prst="wedgeEllipseCallout">
            <a:avLst>
              <a:gd name="adj1" fmla="val -9930"/>
              <a:gd name="adj2" fmla="val 1053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 dual based </a:t>
            </a:r>
            <a:r>
              <a:rPr lang="en-US" dirty="0" err="1" smtClean="0"/>
              <a:t>alloc</a:t>
            </a:r>
            <a:r>
              <a:rPr lang="en-US" dirty="0" smtClean="0"/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7421132"/>
      </p:ext>
    </p:extLst>
  </p:cSld>
  <p:clrMapOvr>
    <a:masterClrMapping/>
  </p:clrMapOvr>
  <p:transition advTm="15986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11" grpId="0" animBg="1"/>
      <p:bldP spid="12" grpId="0"/>
      <p:bldP spid="14" grpId="0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Stochastic Model. </a:t>
            </a:r>
            <a:r>
              <a:rPr lang="en-US" sz="2400" dirty="0" smtClean="0"/>
              <a:t>D</a:t>
            </a:r>
            <a:r>
              <a:rPr lang="en-US" sz="2400" dirty="0"/>
              <a:t>, </a:t>
            </a:r>
            <a:r>
              <a:rPr lang="en-US" sz="2400" dirty="0" err="1"/>
              <a:t>hayes</a:t>
            </a:r>
            <a:r>
              <a:rPr lang="en-US" sz="2400" dirty="0"/>
              <a:t>, </a:t>
            </a:r>
            <a:r>
              <a:rPr lang="en-US" sz="2400" dirty="0" smtClean="0"/>
              <a:t>2009.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400" dirty="0" smtClean="0">
                    <a:latin typeface="+mj-lt"/>
                  </a:rPr>
                  <a:t>Agrawal, Wang, Ye, 2010</a:t>
                </a:r>
              </a:p>
              <a:p>
                <a:pPr lvl="1"/>
                <a:r>
                  <a:rPr lang="en-US" sz="2000" dirty="0" smtClean="0"/>
                  <a:t> Repeat as #samples doubles</a:t>
                </a:r>
              </a:p>
              <a:p>
                <a:pPr lvl="1"/>
                <a:r>
                  <a:rPr lang="en-US" sz="2000" dirty="0" smtClean="0">
                    <a:solidFill>
                      <a:schemeClr val="tx1"/>
                    </a:solidFill>
                  </a:rPr>
                  <a:t>CR =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1−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if </a:t>
                </a:r>
                <a:r>
                  <a:rPr lang="en-US" sz="2000" dirty="0" smtClean="0">
                    <a:solidFill>
                      <a:schemeClr val="tx1"/>
                    </a:solidFill>
                  </a:rPr>
                  <a:t>bid/budget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f>
                      <m:f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p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eqArr>
                          <m:eqArr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func>
                              <m:funcPr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func>
                          </m:e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</m:e>
                        </m:eqArr>
                      </m:den>
                    </m:f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       </a:t>
                </a:r>
              </a:p>
              <a:p>
                <a:endParaRPr lang="en-US" sz="2400" dirty="0" smtClean="0"/>
              </a:p>
              <a:p>
                <a:endParaRPr lang="en-US" sz="2400" dirty="0" smtClean="0"/>
              </a:p>
              <a:p>
                <a:r>
                  <a:rPr lang="en-US" sz="2400" dirty="0" smtClean="0">
                    <a:latin typeface="+mj-lt"/>
                  </a:rPr>
                  <a:t>Agrawal, Wang, Ye &amp; Feldman, </a:t>
                </a:r>
                <a:r>
                  <a:rPr lang="en-US" sz="2400" dirty="0" err="1" smtClean="0">
                    <a:latin typeface="+mj-lt"/>
                  </a:rPr>
                  <a:t>Henzinger</a:t>
                </a:r>
                <a:r>
                  <a:rPr lang="en-US" sz="2400" dirty="0" smtClean="0">
                    <a:latin typeface="+mj-lt"/>
                  </a:rPr>
                  <a:t>, Korula, Mirrokni, Stein, 2010</a:t>
                </a:r>
              </a:p>
              <a:p>
                <a:pPr lvl="1"/>
                <a:r>
                  <a:rPr lang="en-US" sz="2000" dirty="0" smtClean="0"/>
                  <a:t>Generalized to a wide class of  “Packing” problems.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706" t="-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469" y="114300"/>
            <a:ext cx="2201517" cy="15802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750405" y="3836366"/>
            <a:ext cx="7533861" cy="1490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73246" y="3804060"/>
                <a:ext cx="4926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246" y="3804060"/>
                <a:ext cx="492699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/>
          <p:cNvCxnSpPr/>
          <p:nvPr/>
        </p:nvCxnSpPr>
        <p:spPr>
          <a:xfrm flipH="1">
            <a:off x="1267236" y="3620030"/>
            <a:ext cx="4969" cy="5267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1833799" y="3615157"/>
            <a:ext cx="4969" cy="5267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2783009" y="3615157"/>
            <a:ext cx="4969" cy="5267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567031" y="3635035"/>
            <a:ext cx="4969" cy="5267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1239621"/>
      </p:ext>
    </p:extLst>
  </p:cSld>
  <p:clrMapOvr>
    <a:masterClrMapping/>
  </p:clrMapOvr>
  <p:transition advTm="5165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Display Ads optimization</a:t>
            </a:r>
            <a:br>
              <a:rPr lang="en-US" dirty="0"/>
            </a:br>
            <a:r>
              <a:rPr lang="en-US" sz="2800" dirty="0" smtClean="0"/>
              <a:t>aka online </a:t>
            </a:r>
            <a:r>
              <a:rPr lang="en-US" sz="2800" dirty="0"/>
              <a:t>weighted matching</a:t>
            </a:r>
            <a:endParaRPr lang="en-US" dirty="0"/>
          </a:p>
        </p:txBody>
      </p:sp>
      <p:grpSp>
        <p:nvGrpSpPr>
          <p:cNvPr id="34" name="Group 33"/>
          <p:cNvGrpSpPr/>
          <p:nvPr/>
        </p:nvGrpSpPr>
        <p:grpSpPr>
          <a:xfrm>
            <a:off x="1311174" y="2284482"/>
            <a:ext cx="6071661" cy="3052831"/>
            <a:chOff x="596531" y="2408791"/>
            <a:chExt cx="6071661" cy="29556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596532" y="3686441"/>
                  <a:ext cx="155587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 smtClean="0">
                      <a:latin typeface="Rockwell" panose="02060603020205020403" pitchFamily="18" charset="0"/>
                    </a:rPr>
                    <a:t>Advertisers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dirty="0" smtClean="0">
                      <a:latin typeface="Rockwell" panose="02060603020205020403" pitchFamily="18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532" y="3686441"/>
                  <a:ext cx="1555877" cy="646331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t="-4717" r="-1961" b="-84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6" name="Group 35"/>
            <p:cNvGrpSpPr/>
            <p:nvPr/>
          </p:nvGrpSpPr>
          <p:grpSpPr>
            <a:xfrm>
              <a:off x="596531" y="2408791"/>
              <a:ext cx="6071661" cy="2955644"/>
              <a:chOff x="134076" y="2408791"/>
              <a:chExt cx="6071661" cy="295564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TextBox 36"/>
                  <p:cNvSpPr txBox="1"/>
                  <p:nvPr/>
                </p:nvSpPr>
                <p:spPr>
                  <a:xfrm>
                    <a:off x="2369531" y="4406479"/>
                    <a:ext cx="2278495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dirty="0" smtClean="0"/>
                      <a:t>Capacity  </a:t>
                    </a:r>
                    <a14:m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≤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𝑎</m:t>
                            </m:r>
                          </m:sub>
                        </m:sSub>
                      </m:oMath>
                    </a14:m>
                    <a:r>
                      <a:rPr lang="en-US" dirty="0" smtClean="0"/>
                      <a:t> </a:t>
                    </a:r>
                    <a:endParaRPr lang="en-US" dirty="0"/>
                  </a:p>
                </p:txBody>
              </p:sp>
            </mc:Choice>
            <mc:Fallback xmlns="">
              <p:sp>
                <p:nvSpPr>
                  <p:cNvPr id="37" name="TextBox 3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69531" y="4406479"/>
                    <a:ext cx="2278495" cy="369332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t="-7937" b="-2063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8" name="Smiley Face 37"/>
              <p:cNvSpPr/>
              <p:nvPr/>
            </p:nvSpPr>
            <p:spPr>
              <a:xfrm>
                <a:off x="2066779" y="2760383"/>
                <a:ext cx="217921" cy="222726"/>
              </a:xfrm>
              <a:prstGeom prst="smileyFac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39" name="Smiley Face 38"/>
              <p:cNvSpPr/>
              <p:nvPr/>
            </p:nvSpPr>
            <p:spPr>
              <a:xfrm>
                <a:off x="2683911" y="2762597"/>
                <a:ext cx="217921" cy="222726"/>
              </a:xfrm>
              <a:prstGeom prst="smileyFac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40" name="Smiley Face 39"/>
              <p:cNvSpPr/>
              <p:nvPr/>
            </p:nvSpPr>
            <p:spPr>
              <a:xfrm>
                <a:off x="3345586" y="2760383"/>
                <a:ext cx="217921" cy="222726"/>
              </a:xfrm>
              <a:prstGeom prst="smileyFac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41" name="Smiley Face 40"/>
              <p:cNvSpPr/>
              <p:nvPr/>
            </p:nvSpPr>
            <p:spPr>
              <a:xfrm>
                <a:off x="4737717" y="2760383"/>
                <a:ext cx="217921" cy="222726"/>
              </a:xfrm>
              <a:prstGeom prst="smileyFac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42" name="Smiley Face 41"/>
              <p:cNvSpPr/>
              <p:nvPr/>
            </p:nvSpPr>
            <p:spPr>
              <a:xfrm>
                <a:off x="5918722" y="2760383"/>
                <a:ext cx="217921" cy="222726"/>
              </a:xfrm>
              <a:prstGeom prst="smileyFac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43" name="Flowchart: Predefined Process 42"/>
              <p:cNvSpPr/>
              <p:nvPr/>
            </p:nvSpPr>
            <p:spPr>
              <a:xfrm>
                <a:off x="2128632" y="3802293"/>
                <a:ext cx="407418" cy="258687"/>
              </a:xfrm>
              <a:prstGeom prst="flowChartPredefinedProcess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44" name="Flowchart: Predefined Process 43"/>
              <p:cNvSpPr/>
              <p:nvPr/>
            </p:nvSpPr>
            <p:spPr>
              <a:xfrm>
                <a:off x="2849089" y="3794410"/>
                <a:ext cx="407418" cy="258687"/>
              </a:xfrm>
              <a:prstGeom prst="flowChartPredefinedProcess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45" name="Flowchart: Predefined Process 44"/>
              <p:cNvSpPr/>
              <p:nvPr/>
            </p:nvSpPr>
            <p:spPr>
              <a:xfrm>
                <a:off x="3905268" y="3818430"/>
                <a:ext cx="407418" cy="258687"/>
              </a:xfrm>
              <a:prstGeom prst="flowChartPredefinedProcess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46" name="Flowchart: Predefined Process 45"/>
              <p:cNvSpPr/>
              <p:nvPr/>
            </p:nvSpPr>
            <p:spPr>
              <a:xfrm>
                <a:off x="4887096" y="3804574"/>
                <a:ext cx="407418" cy="258687"/>
              </a:xfrm>
              <a:prstGeom prst="flowChartPredefinedProcess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latin typeface="Segoe UI Light" panose="020B0502040204020203" pitchFamily="34" charset="0"/>
                </a:endParaRPr>
              </a:p>
            </p:txBody>
          </p:sp>
          <p:cxnSp>
            <p:nvCxnSpPr>
              <p:cNvPr id="47" name="Straight Connector 46"/>
              <p:cNvCxnSpPr>
                <a:stCxn id="43" idx="0"/>
                <a:endCxn id="38" idx="4"/>
              </p:cNvCxnSpPr>
              <p:nvPr/>
            </p:nvCxnSpPr>
            <p:spPr>
              <a:xfrm flipH="1" flipV="1">
                <a:off x="2175740" y="2983109"/>
                <a:ext cx="156601" cy="81918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>
                <a:stCxn id="43" idx="0"/>
                <a:endCxn id="39" idx="4"/>
              </p:cNvCxnSpPr>
              <p:nvPr/>
            </p:nvCxnSpPr>
            <p:spPr>
              <a:xfrm flipV="1">
                <a:off x="2332341" y="2985323"/>
                <a:ext cx="460531" cy="81697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>
                <a:stCxn id="44" idx="0"/>
                <a:endCxn id="39" idx="4"/>
              </p:cNvCxnSpPr>
              <p:nvPr/>
            </p:nvCxnSpPr>
            <p:spPr>
              <a:xfrm flipH="1" flipV="1">
                <a:off x="2792872" y="2985323"/>
                <a:ext cx="259926" cy="809087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>
                <a:stCxn id="44" idx="0"/>
                <a:endCxn id="40" idx="4"/>
              </p:cNvCxnSpPr>
              <p:nvPr/>
            </p:nvCxnSpPr>
            <p:spPr>
              <a:xfrm flipV="1">
                <a:off x="3052798" y="2983109"/>
                <a:ext cx="401749" cy="81130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>
                <a:endCxn id="38" idx="4"/>
              </p:cNvCxnSpPr>
              <p:nvPr/>
            </p:nvCxnSpPr>
            <p:spPr>
              <a:xfrm flipH="1" flipV="1">
                <a:off x="2175740" y="2983109"/>
                <a:ext cx="1905855" cy="85618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>
                <a:endCxn id="41" idx="4"/>
              </p:cNvCxnSpPr>
              <p:nvPr/>
            </p:nvCxnSpPr>
            <p:spPr>
              <a:xfrm flipV="1">
                <a:off x="4090874" y="2983109"/>
                <a:ext cx="755804" cy="85618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>
                <a:stCxn id="46" idx="0"/>
                <a:endCxn id="41" idx="4"/>
              </p:cNvCxnSpPr>
              <p:nvPr/>
            </p:nvCxnSpPr>
            <p:spPr>
              <a:xfrm flipH="1" flipV="1">
                <a:off x="4846678" y="2983109"/>
                <a:ext cx="244127" cy="82146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>
                <a:stCxn id="46" idx="0"/>
                <a:endCxn id="42" idx="3"/>
              </p:cNvCxnSpPr>
              <p:nvPr/>
            </p:nvCxnSpPr>
            <p:spPr>
              <a:xfrm flipV="1">
                <a:off x="5090805" y="2950492"/>
                <a:ext cx="859831" cy="85408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Box 54"/>
              <p:cNvSpPr txBox="1"/>
              <p:nvPr/>
            </p:nvSpPr>
            <p:spPr>
              <a:xfrm>
                <a:off x="3489695" y="2627951"/>
                <a:ext cx="116632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Segoe UI Light" panose="020B0502040204020203" pitchFamily="34" charset="0"/>
                  </a:rPr>
                  <a:t>.  .  .</a:t>
                </a:r>
              </a:p>
              <a:p>
                <a:pPr algn="ctr"/>
                <a:endParaRPr lang="en-US" sz="1600" dirty="0">
                  <a:latin typeface="Segoe UI Light" panose="020B0502040204020203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Rectangle 55"/>
                  <p:cNvSpPr/>
                  <p:nvPr/>
                </p:nvSpPr>
                <p:spPr>
                  <a:xfrm flipH="1">
                    <a:off x="4759580" y="2408791"/>
                    <a:ext cx="196058" cy="28425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oMath>
                      </m:oMathPara>
                    </a14:m>
                    <a:endParaRPr lang="en-US" sz="1600" dirty="0">
                      <a:latin typeface="Segoe UI Light" panose="020B0502040204020203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6" name="Rectangle 5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flipH="1">
                    <a:off x="4759580" y="2408791"/>
                    <a:ext cx="196058" cy="284252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r="-12500" b="-1087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7" name="Rectangle 56"/>
                  <p:cNvSpPr/>
                  <p:nvPr/>
                </p:nvSpPr>
                <p:spPr>
                  <a:xfrm flipH="1">
                    <a:off x="3876802" y="4025292"/>
                    <a:ext cx="196058" cy="28425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oMath>
                      </m:oMathPara>
                    </a14:m>
                    <a:endParaRPr lang="en-US" sz="1600" dirty="0">
                      <a:latin typeface="Segoe UI Light" panose="020B0502040204020203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7" name="Rectangle 5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flipH="1">
                    <a:off x="3876802" y="4025292"/>
                    <a:ext cx="196058" cy="284252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r="-31250" b="-212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134076" y="2665210"/>
                    <a:ext cx="1539331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dirty="0" smtClean="0">
                        <a:latin typeface="Rockwell" panose="02060603020205020403" pitchFamily="18" charset="0"/>
                      </a:rPr>
                      <a:t>Impressions </a:t>
                    </a:r>
                    <a14:m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a14:m>
                    <a:endParaRPr lang="en-US" dirty="0" smtClean="0">
                      <a:latin typeface="Rockwell" panose="02060603020205020403" pitchFamily="18" charset="0"/>
                    </a:endParaRPr>
                  </a:p>
                </p:txBody>
              </p:sp>
            </mc:Choice>
            <mc:Fallback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4076" y="2665210"/>
                    <a:ext cx="1539331" cy="646331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l="-1186" t="-4545" r="-3557" b="-454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9" name="TextBox 58"/>
                  <p:cNvSpPr txBox="1"/>
                  <p:nvPr/>
                </p:nvSpPr>
                <p:spPr>
                  <a:xfrm>
                    <a:off x="3955645" y="3168030"/>
                    <a:ext cx="388701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𝑖𝑎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59" name="TextBox 5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55645" y="3168030"/>
                    <a:ext cx="388701" cy="369332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 r="-14063" b="-163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0" name="Rectangle 59"/>
                  <p:cNvSpPr/>
                  <p:nvPr/>
                </p:nvSpPr>
                <p:spPr>
                  <a:xfrm>
                    <a:off x="1356967" y="4874173"/>
                    <a:ext cx="3954159" cy="49026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dirty="0" smtClean="0"/>
                      <a:t>Objective: Maximize</a:t>
                    </a:r>
                    <a:r>
                      <a:rPr lang="en-US" dirty="0"/>
                      <a:t> </a:t>
                    </a:r>
                    <a14:m>
                      <m:oMath xmlns:m="http://schemas.openxmlformats.org/officeDocument/2006/math">
                        <m:r>
                          <a:rPr lang="en-US" sz="2400">
                            <a:latin typeface="Cambria Math" panose="02040503050406030204" pitchFamily="18" charset="0"/>
                          </a:rPr>
                          <m:t> 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: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𝑖𝑎</m:t>
                                </m:r>
                              </m:sub>
                            </m:sSub>
                          </m:e>
                        </m:nary>
                      </m:oMath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60" name="Rectangle 5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56967" y="4874173"/>
                    <a:ext cx="3954159" cy="490262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 l="-1389" t="-116667" b="-16785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1" name="TextBox 60"/>
              <p:cNvSpPr txBox="1"/>
              <p:nvPr/>
            </p:nvSpPr>
            <p:spPr>
              <a:xfrm>
                <a:off x="4852017" y="2630876"/>
                <a:ext cx="116632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Segoe UI Light" panose="020B0502040204020203" pitchFamily="34" charset="0"/>
                  </a:rPr>
                  <a:t>.  .  .</a:t>
                </a:r>
              </a:p>
              <a:p>
                <a:pPr algn="ctr"/>
                <a:endParaRPr lang="en-US" sz="1600" dirty="0">
                  <a:latin typeface="Segoe UI Light" panose="020B0502040204020203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2019756" y="2432363"/>
                    <a:ext cx="349775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19756" y="2432363"/>
                    <a:ext cx="349775" cy="338554"/>
                  </a:xfrm>
                  <a:prstGeom prst="rect">
                    <a:avLst/>
                  </a:prstGeom>
                  <a:blipFill rotWithShape="0"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3" name="TextBox 62"/>
                  <p:cNvSpPr txBox="1"/>
                  <p:nvPr/>
                </p:nvSpPr>
                <p:spPr>
                  <a:xfrm>
                    <a:off x="2617983" y="2428453"/>
                    <a:ext cx="349775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oMath>
                      </m:oMathPara>
                    </a14:m>
                    <a:endParaRPr lang="en-US" sz="1600" b="0" dirty="0" smtClean="0"/>
                  </a:p>
                </p:txBody>
              </p:sp>
            </mc:Choice>
            <mc:Fallback xmlns="">
              <p:sp>
                <p:nvSpPr>
                  <p:cNvPr id="63" name="TextBox 6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17983" y="2428453"/>
                    <a:ext cx="349775" cy="338554"/>
                  </a:xfrm>
                  <a:prstGeom prst="rect">
                    <a:avLst/>
                  </a:prstGeom>
                  <a:blipFill rotWithShape="0"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64" name="TextBox 63"/>
                  <p:cNvSpPr txBox="1"/>
                  <p:nvPr/>
                </p:nvSpPr>
                <p:spPr>
                  <a:xfrm>
                    <a:off x="5843458" y="2435937"/>
                    <a:ext cx="362279" cy="32777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oMath>
                      </m:oMathPara>
                    </a14:m>
                    <a:endParaRPr lang="en-US" sz="1600" b="0" dirty="0" smtClean="0"/>
                  </a:p>
                </p:txBody>
              </p:sp>
            </mc:Choice>
            <mc:Fallback>
              <p:sp>
                <p:nvSpPr>
                  <p:cNvPr id="64" name="TextBox 6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43458" y="2435937"/>
                    <a:ext cx="362279" cy="327776"/>
                  </a:xfrm>
                  <a:prstGeom prst="rect">
                    <a:avLst/>
                  </a:prstGeom>
                  <a:blipFill rotWithShape="0"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5" name="TextBox 64"/>
                  <p:cNvSpPr txBox="1"/>
                  <p:nvPr/>
                </p:nvSpPr>
                <p:spPr>
                  <a:xfrm>
                    <a:off x="2172156" y="4045705"/>
                    <a:ext cx="349775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65" name="TextBox 6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72156" y="4045705"/>
                    <a:ext cx="349775" cy="338554"/>
                  </a:xfrm>
                  <a:prstGeom prst="rect">
                    <a:avLst/>
                  </a:prstGeom>
                  <a:blipFill rotWithShape="0"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6" name="TextBox 65"/>
                  <p:cNvSpPr txBox="1"/>
                  <p:nvPr/>
                </p:nvSpPr>
                <p:spPr>
                  <a:xfrm>
                    <a:off x="2875487" y="4041795"/>
                    <a:ext cx="349775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oMath>
                      </m:oMathPara>
                    </a14:m>
                    <a:endParaRPr lang="en-US" sz="1600" b="0" dirty="0" smtClean="0"/>
                  </a:p>
                </p:txBody>
              </p:sp>
            </mc:Choice>
            <mc:Fallback xmlns="">
              <p:sp>
                <p:nvSpPr>
                  <p:cNvPr id="66" name="TextBox 6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75487" y="4041795"/>
                    <a:ext cx="349775" cy="338554"/>
                  </a:xfrm>
                  <a:prstGeom prst="rect">
                    <a:avLst/>
                  </a:prstGeom>
                  <a:blipFill rotWithShape="0"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7" name="TextBox 66"/>
                  <p:cNvSpPr txBox="1"/>
                  <p:nvPr/>
                </p:nvSpPr>
                <p:spPr>
                  <a:xfrm>
                    <a:off x="4892997" y="4084300"/>
                    <a:ext cx="356508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oMath>
                      </m:oMathPara>
                    </a14:m>
                    <a:endParaRPr lang="en-US" sz="1600" b="0" dirty="0" smtClean="0"/>
                  </a:p>
                </p:txBody>
              </p:sp>
            </mc:Choice>
            <mc:Fallback xmlns="">
              <p:sp>
                <p:nvSpPr>
                  <p:cNvPr id="67" name="TextBox 6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92997" y="4084300"/>
                    <a:ext cx="356508" cy="338554"/>
                  </a:xfrm>
                  <a:prstGeom prst="rect">
                    <a:avLst/>
                  </a:prstGeom>
                  <a:blipFill rotWithShape="0"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8" name="TextBox 67"/>
              <p:cNvSpPr txBox="1"/>
              <p:nvPr/>
            </p:nvSpPr>
            <p:spPr>
              <a:xfrm>
                <a:off x="3001404" y="3732056"/>
                <a:ext cx="116632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Segoe UI Light" panose="020B0502040204020203" pitchFamily="34" charset="0"/>
                  </a:rPr>
                  <a:t>.  .  .</a:t>
                </a:r>
              </a:p>
              <a:p>
                <a:pPr algn="ctr"/>
                <a:endParaRPr lang="en-US" sz="160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4023164" y="3704579"/>
                <a:ext cx="116632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Segoe UI Light" panose="020B0502040204020203" pitchFamily="34" charset="0"/>
                  </a:rPr>
                  <a:t>.  .  .</a:t>
                </a:r>
              </a:p>
              <a:p>
                <a:pPr algn="ctr"/>
                <a:endParaRPr lang="en-US" sz="1600" dirty="0">
                  <a:latin typeface="Segoe UI Light" panose="020B0502040204020203" pitchFamily="34" charset="0"/>
                </a:endParaRPr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70" name="TextBox 69"/>
              <p:cNvSpPr txBox="1"/>
              <p:nvPr/>
            </p:nvSpPr>
            <p:spPr>
              <a:xfrm>
                <a:off x="989894" y="5458728"/>
                <a:ext cx="706557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FF0000"/>
                    </a:solidFill>
                  </a:rPr>
                  <a:t>Very close to the actual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problem: “guaranteed delivery”</a:t>
                </a:r>
                <a:endParaRPr lang="en-US" dirty="0" smtClean="0">
                  <a:solidFill>
                    <a:srgbClr val="FF0000"/>
                  </a:solidFill>
                </a:endParaRPr>
              </a:p>
              <a:p>
                <a:pPr algn="ctr"/>
                <a:r>
                  <a:rPr lang="en-US" dirty="0">
                    <a:solidFill>
                      <a:srgbClr val="FF0000"/>
                    </a:solidFill>
                  </a:rPr>
                  <a:t>Dual based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allocation: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func>
                      <m:func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arg</m:t>
                        </m:r>
                      </m:fName>
                      <m:e>
                        <m:func>
                          <m:func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max</m:t>
                            </m:r>
                          </m:fName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𝑖𝑎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</m:e>
                    </m:func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: put in practice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894" y="5458728"/>
                <a:ext cx="7065579" cy="646331"/>
              </a:xfrm>
              <a:prstGeom prst="rect">
                <a:avLst/>
              </a:prstGeom>
              <a:blipFill rotWithShape="0">
                <a:blip r:embed="rId16"/>
                <a:stretch>
                  <a:fillRect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7668696"/>
      </p:ext>
    </p:extLst>
  </p:cSld>
  <p:clrMapOvr>
    <a:masterClrMapping/>
  </p:clrMapOvr>
  <p:transition advTm="2953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9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8|50|34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3|15.2|6.3|1.9|14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8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8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7|30.6|4.3|8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6|8.4|14.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TC103090434[[fn=Wood Type]]</Template>
  <TotalTime>4219</TotalTime>
  <Words>791</Words>
  <Application>Microsoft Office PowerPoint</Application>
  <PresentationFormat>On-screen Show (4:3)</PresentationFormat>
  <Paragraphs>243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Calibri</vt:lpstr>
      <vt:lpstr>Cambria Math</vt:lpstr>
      <vt:lpstr>Perpetua</vt:lpstr>
      <vt:lpstr>Rockwell</vt:lpstr>
      <vt:lpstr>Rockwell Condensed</vt:lpstr>
      <vt:lpstr>Segoe UI Light</vt:lpstr>
      <vt:lpstr>Wingdings</vt:lpstr>
      <vt:lpstr>Wood Type</vt:lpstr>
      <vt:lpstr>online Advertisements and online algorithms</vt:lpstr>
      <vt:lpstr>Online advertising</vt:lpstr>
      <vt:lpstr>Online algorithms</vt:lpstr>
      <vt:lpstr>1. Adwords. mehta, saberi, vazirani, vazirani, 2005.  aka online budgeted allocation</vt:lpstr>
      <vt:lpstr>1. Adwords. mehta, saberi, vazirani, vazirani, 2005.  aka online budgeted allocation</vt:lpstr>
      <vt:lpstr>2. Primal-Dual. Buchbinder, Jain, Naor, 2005.</vt:lpstr>
      <vt:lpstr>3. Stochastic Model. D, hayes, 2009.</vt:lpstr>
      <vt:lpstr>3. Stochastic Model. D, hayes, 2009.</vt:lpstr>
      <vt:lpstr>Display Ads optimization aka online weighted matching</vt:lpstr>
      <vt:lpstr>PowerPoint Presentation</vt:lpstr>
      <vt:lpstr>4. Continuous learning. D, Jain, Sivan, Wilkens, 2011. </vt:lpstr>
      <vt:lpstr>4. Continuous learning. D, Jain, Sivan, Wilkens, 2011. </vt:lpstr>
      <vt:lpstr>5. No-Regret Learning.  Agrawal, D, 2015. </vt:lpstr>
      <vt:lpstr>5. No-Regret Learning.  Agrawal, D, 2015. </vt:lpstr>
      <vt:lpstr>Generalizations</vt:lpstr>
      <vt:lpstr>Game theory</vt:lpstr>
      <vt:lpstr>Fluid mean field equilibria Balseiro, Besbes, Weintraub, 2013. </vt:lpstr>
      <vt:lpstr>Throttling in search ads. Chakrabarty, Charles, chickering, D, wang, 2013. </vt:lpstr>
      <vt:lpstr>Online mechanism design</vt:lpstr>
      <vt:lpstr>Online mechanism design</vt:lpstr>
      <vt:lpstr>summary</vt:lpstr>
      <vt:lpstr>Thank you!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online advertising</dc:title>
  <dc:creator>Nikhil Devanur Rangarajan</dc:creator>
  <cp:lastModifiedBy>Nikhil Devanur</cp:lastModifiedBy>
  <cp:revision>126</cp:revision>
  <dcterms:created xsi:type="dcterms:W3CDTF">2013-05-03T00:54:28Z</dcterms:created>
  <dcterms:modified xsi:type="dcterms:W3CDTF">2015-11-18T03:01:25Z</dcterms:modified>
</cp:coreProperties>
</file>