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34" r:id="rId3"/>
    <p:sldId id="333" r:id="rId4"/>
    <p:sldId id="336" r:id="rId5"/>
    <p:sldId id="337" r:id="rId6"/>
    <p:sldId id="341" r:id="rId7"/>
    <p:sldId id="338" r:id="rId8"/>
    <p:sldId id="33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77" autoAdjust="0"/>
  </p:normalViewPr>
  <p:slideViewPr>
    <p:cSldViewPr snapToGrid="0">
      <p:cViewPr>
        <p:scale>
          <a:sx n="76" d="100"/>
          <a:sy n="76" d="100"/>
        </p:scale>
        <p:origin x="-346" y="21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D120C-79F1-4AA6-AD93-C4A5959E61C3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35147-A5FC-4E08-A71F-C4F841B4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05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8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4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4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7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8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4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91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6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4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8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E0D48-3898-4C74-9592-3E5AE83A44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EA612-7DFE-445C-8DA9-0E1DB5A71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0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1424"/>
            <a:ext cx="9144000" cy="1875021"/>
          </a:xfrm>
        </p:spPr>
        <p:txBody>
          <a:bodyPr>
            <a:noAutofit/>
          </a:bodyPr>
          <a:lstStyle/>
          <a:p>
            <a:r>
              <a:rPr lang="en-US" b="1" i="1" dirty="0" smtClean="0">
                <a:latin typeface="Perpetua" panose="02020502060401020303" pitchFamily="18" charset="0"/>
                <a:cs typeface="Angsana New" panose="02020603050405020304" pitchFamily="18" charset="-34"/>
              </a:rPr>
              <a:t>Fine Grained Hardness in Cryptography</a:t>
            </a:r>
            <a:endParaRPr lang="en-US" i="1" dirty="0">
              <a:latin typeface="Perpetua" panose="02020502060401020303" pitchFamily="18" charset="0"/>
              <a:cs typeface="Angsana New" panose="02020603050405020304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91890"/>
            <a:ext cx="6858000" cy="1308673"/>
          </a:xfrm>
        </p:spPr>
        <p:txBody>
          <a:bodyPr>
            <a:noAutofit/>
          </a:bodyPr>
          <a:lstStyle/>
          <a:p>
            <a:r>
              <a:rPr lang="en-US" sz="4000" dirty="0" smtClean="0"/>
              <a:t>Omer Reingold</a:t>
            </a:r>
          </a:p>
          <a:p>
            <a:r>
              <a:rPr lang="en-US" sz="4000" dirty="0" smtClean="0"/>
              <a:t>SRA</a:t>
            </a:r>
            <a:endParaRPr lang="en-US" sz="4000" dirty="0"/>
          </a:p>
        </p:txBody>
      </p:sp>
      <p:pic>
        <p:nvPicPr>
          <p:cNvPr id="5" name="Picture 3" descr="C:\Users\o.reingold\AppData\Local\Microsoft\Windows\Temporary Internet Files\Content.IE5\Z39KYCJO\puzzle-75658_64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039" y="4726008"/>
            <a:ext cx="1493922" cy="149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79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02" y="234502"/>
            <a:ext cx="8621486" cy="1325563"/>
          </a:xfrm>
        </p:spPr>
        <p:txBody>
          <a:bodyPr/>
          <a:lstStyle/>
          <a:p>
            <a:r>
              <a:rPr lang="en-US" dirty="0" smtClean="0"/>
              <a:t>Fine Grained? Really?!?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Our understanding of Computational Hardness is quite coarse. </a:t>
            </a:r>
            <a:r>
              <a:rPr lang="en-US" dirty="0" smtClean="0">
                <a:solidFill>
                  <a:srgbClr val="FF0000"/>
                </a:solidFill>
              </a:rPr>
              <a:t>Are we ready for this discussion?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Proof of work </a:t>
            </a:r>
            <a:r>
              <a:rPr lang="en-US" dirty="0" smtClean="0"/>
              <a:t>– moderately hard puzzles (with concrete bounds)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Gradually increasing hardness?</a:t>
            </a:r>
            <a:r>
              <a:rPr lang="en-US" dirty="0" smtClean="0"/>
              <a:t> The case of block ciphers (</a:t>
            </a:r>
            <a:r>
              <a:rPr lang="en-US" dirty="0" err="1" smtClean="0"/>
              <a:t>Rackoff’s</a:t>
            </a:r>
            <a:r>
              <a:rPr lang="en-US" dirty="0" smtClean="0"/>
              <a:t> thesis).</a:t>
            </a:r>
          </a:p>
        </p:txBody>
      </p:sp>
    </p:spTree>
    <p:extLst>
      <p:ext uri="{BB962C8B-B14F-4D97-AF65-F5344CB8AC3E}">
        <p14:creationId xmlns:p14="http://schemas.microsoft.com/office/powerpoint/2010/main" val="336573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02" y="234502"/>
            <a:ext cx="8621486" cy="1325563"/>
          </a:xfrm>
        </p:spPr>
        <p:txBody>
          <a:bodyPr/>
          <a:lstStyle/>
          <a:p>
            <a:r>
              <a:rPr lang="en-US" dirty="0" smtClean="0"/>
              <a:t>Very Hard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518" y="4498480"/>
            <a:ext cx="8213901" cy="2359519"/>
          </a:xfrm>
        </p:spPr>
        <p:txBody>
          <a:bodyPr>
            <a:normAutofit/>
          </a:bodyPr>
          <a:lstStyle/>
          <a:p>
            <a:r>
              <a:rPr lang="en-US" dirty="0" smtClean="0"/>
              <a:t>Generating a puzzle and verifying a solution in time </a:t>
            </a:r>
            <a:r>
              <a:rPr lang="en-US" dirty="0" smtClean="0">
                <a:solidFill>
                  <a:schemeClr val="accent6"/>
                </a:solidFill>
              </a:rPr>
              <a:t>k</a:t>
            </a:r>
            <a:endParaRPr lang="en-US" dirty="0" smtClean="0"/>
          </a:p>
          <a:p>
            <a:r>
              <a:rPr lang="en-US" dirty="0" smtClean="0"/>
              <a:t>Solving the puzzle is infeasible</a:t>
            </a:r>
          </a:p>
          <a:p>
            <a:pPr lvl="1"/>
            <a:r>
              <a:rPr lang="en-US" dirty="0" smtClean="0"/>
              <a:t>Cannot be done </a:t>
            </a:r>
            <a:r>
              <a:rPr lang="en-US" dirty="0"/>
              <a:t>in </a:t>
            </a:r>
            <a:r>
              <a:rPr lang="en-US" dirty="0">
                <a:solidFill>
                  <a:srgbClr val="FF0000"/>
                </a:solidFill>
              </a:rPr>
              <a:t>any</a:t>
            </a: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</a:rPr>
              <a:t>poly(k)</a:t>
            </a:r>
            <a:r>
              <a:rPr lang="en-US" dirty="0"/>
              <a:t> time </a:t>
            </a:r>
            <a:endParaRPr lang="en-US" dirty="0" smtClean="0"/>
          </a:p>
          <a:p>
            <a:pPr lvl="1"/>
            <a:r>
              <a:rPr lang="en-US" dirty="0" smtClean="0"/>
              <a:t>May hope for it to be much harder</a:t>
            </a:r>
          </a:p>
          <a:p>
            <a:r>
              <a:rPr lang="en-US" dirty="0" smtClean="0"/>
              <a:t>aka One-Way Functions, beautiful theory </a:t>
            </a:r>
          </a:p>
        </p:txBody>
      </p:sp>
      <p:pic>
        <p:nvPicPr>
          <p:cNvPr id="1028" name="Picture 4" descr="C:\Users\o.reingold\AppData\Local\Microsoft\Windows\Temporary Internet Files\Content.IE5\Z39KYCJO\miyuki_professor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794" y="1926889"/>
            <a:ext cx="1143000" cy="164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o.reingold\AppData\Local\Microsoft\Windows\Temporary Internet Files\Content.IE5\UONG0TA1\Professor_Calculus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50889" y="1926889"/>
            <a:ext cx="1467210" cy="179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.reingold\AppData\Local\Microsoft\Windows\Temporary Internet Files\Content.IE5\Z39KYCJO\goldcoin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38" y="3062128"/>
            <a:ext cx="636610" cy="45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0" name="Group 1029"/>
          <p:cNvGrpSpPr/>
          <p:nvPr/>
        </p:nvGrpSpPr>
        <p:grpSpPr>
          <a:xfrm>
            <a:off x="2485310" y="2242847"/>
            <a:ext cx="3883634" cy="1010194"/>
            <a:chOff x="2485310" y="2242847"/>
            <a:chExt cx="3883634" cy="1010194"/>
          </a:xfrm>
        </p:grpSpPr>
        <p:pic>
          <p:nvPicPr>
            <p:cNvPr id="1026" name="Picture 2" descr="C:\Users\o.reingold\AppData\Local\Microsoft\Windows\Temporary Internet Files\Content.IE5\HHHS7RO3\scattered_puzzle_pieces[1]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6202" y="2242847"/>
              <a:ext cx="1262742" cy="1010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Straight Arrow Connector 13"/>
            <p:cNvCxnSpPr/>
            <p:nvPr/>
          </p:nvCxnSpPr>
          <p:spPr>
            <a:xfrm flipV="1">
              <a:off x="2485310" y="2696308"/>
              <a:ext cx="2239197" cy="21530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" descr="C:\Users\o.reingold\AppData\Local\Microsoft\Windows\Temporary Internet Files\Content.IE5\Z39KYCJO\puzzle-75658_64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328" y="3309190"/>
            <a:ext cx="828571" cy="82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56313" y="2396807"/>
            <a:ext cx="47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</a:rPr>
              <a:t>1</a:t>
            </a:r>
            <a:r>
              <a:rPr lang="en-US" sz="2400" baseline="30000" dirty="0" smtClean="0">
                <a:solidFill>
                  <a:schemeClr val="accent6"/>
                </a:solidFill>
              </a:rPr>
              <a:t>k</a:t>
            </a:r>
            <a:endParaRPr lang="en-US" sz="2400" baseline="30000" dirty="0">
              <a:solidFill>
                <a:schemeClr val="accent6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625003" y="3723476"/>
            <a:ext cx="246429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TextBox 1031"/>
          <p:cNvSpPr txBox="1"/>
          <p:nvPr/>
        </p:nvSpPr>
        <p:spPr>
          <a:xfrm>
            <a:off x="4201818" y="2127792"/>
            <a:ext cx="904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N = P Q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44619" y="3147369"/>
            <a:ext cx="591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P,Q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582041" y="3516701"/>
            <a:ext cx="486115" cy="47249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64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32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02" y="234502"/>
            <a:ext cx="8621486" cy="1325563"/>
          </a:xfrm>
        </p:spPr>
        <p:txBody>
          <a:bodyPr/>
          <a:lstStyle/>
          <a:p>
            <a:r>
              <a:rPr lang="en-US" dirty="0" smtClean="0"/>
              <a:t>Spam Fighting [Dwork-Naor 93]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558" y="5061169"/>
            <a:ext cx="8213901" cy="171140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Solving the puzzle is feasible but </a:t>
            </a:r>
            <a:r>
              <a:rPr lang="en-US" dirty="0" smtClean="0">
                <a:solidFill>
                  <a:srgbClr val="FF0000"/>
                </a:solidFill>
              </a:rPr>
              <a:t>moderately hard</a:t>
            </a:r>
          </a:p>
          <a:p>
            <a:pPr lvl="1"/>
            <a:r>
              <a:rPr lang="en-US" dirty="0" smtClean="0"/>
              <a:t>Need pretty good bounds</a:t>
            </a:r>
          </a:p>
          <a:p>
            <a:pPr lvl="1"/>
            <a:r>
              <a:rPr lang="en-US" dirty="0" smtClean="0"/>
              <a:t>Shouldn’t be possible to amortize</a:t>
            </a:r>
          </a:p>
          <a:p>
            <a:r>
              <a:rPr lang="en-US" dirty="0" smtClean="0"/>
              <a:t>Various natural candidates</a:t>
            </a:r>
          </a:p>
          <a:p>
            <a:pPr lvl="1"/>
            <a:r>
              <a:rPr lang="en-US" dirty="0" smtClean="0"/>
              <a:t>May be non-interactive</a:t>
            </a:r>
            <a:endParaRPr lang="en-US" dirty="0"/>
          </a:p>
        </p:txBody>
      </p:sp>
      <p:pic>
        <p:nvPicPr>
          <p:cNvPr id="1028" name="Picture 4" descr="C:\Users\o.reingold\AppData\Local\Microsoft\Windows\Temporary Internet Files\Content.IE5\Z39KYCJO\miyuki_professor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794" y="2157993"/>
            <a:ext cx="1143000" cy="164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o.reingold\AppData\Local\Microsoft\Windows\Temporary Internet Files\Content.IE5\UONG0TA1\Professor_Calculus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50889" y="2157993"/>
            <a:ext cx="1467210" cy="179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.reingold\AppData\Local\Microsoft\Windows\Temporary Internet Files\Content.IE5\Z39KYCJO\goldcoin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38" y="3293232"/>
            <a:ext cx="636610" cy="45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0" name="Group 1029"/>
          <p:cNvGrpSpPr/>
          <p:nvPr/>
        </p:nvGrpSpPr>
        <p:grpSpPr>
          <a:xfrm>
            <a:off x="2485310" y="2634719"/>
            <a:ext cx="3883634" cy="1010194"/>
            <a:chOff x="2485310" y="2242847"/>
            <a:chExt cx="3883634" cy="1010194"/>
          </a:xfrm>
        </p:grpSpPr>
        <p:pic>
          <p:nvPicPr>
            <p:cNvPr id="1026" name="Picture 2" descr="C:\Users\o.reingold\AppData\Local\Microsoft\Windows\Temporary Internet Files\Content.IE5\HHHS7RO3\scattered_puzzle_pieces[1]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6202" y="2242847"/>
              <a:ext cx="1262742" cy="1010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Straight Arrow Connector 13"/>
            <p:cNvCxnSpPr/>
            <p:nvPr/>
          </p:nvCxnSpPr>
          <p:spPr>
            <a:xfrm>
              <a:off x="2485310" y="2696308"/>
              <a:ext cx="2239197" cy="0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" descr="C:\Users\o.reingold\AppData\Local\Microsoft\Windows\Temporary Internet Files\Content.IE5\Z39KYCJO\puzzle-75658_64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328" y="3208710"/>
            <a:ext cx="828571" cy="82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56313" y="2627911"/>
            <a:ext cx="47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</a:rPr>
              <a:t>1</a:t>
            </a:r>
            <a:r>
              <a:rPr lang="en-US" sz="2400" baseline="30000" dirty="0" smtClean="0">
                <a:solidFill>
                  <a:schemeClr val="accent6"/>
                </a:solidFill>
              </a:rPr>
              <a:t>k</a:t>
            </a:r>
            <a:endParaRPr lang="en-US" sz="2400" baseline="30000" dirty="0">
              <a:solidFill>
                <a:schemeClr val="accent6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625003" y="3763668"/>
            <a:ext cx="246429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565328" y="2358580"/>
            <a:ext cx="351391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100025" y="1875351"/>
            <a:ext cx="2637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 you </a:t>
            </a:r>
            <a:r>
              <a:rPr lang="en-US" dirty="0" smtClean="0"/>
              <a:t>an </a:t>
            </a:r>
            <a:r>
              <a:rPr lang="en-US" dirty="0" smtClean="0"/>
              <a:t>email?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570801" y="2680052"/>
            <a:ext cx="2637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Sure but this first: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604908" y="4269380"/>
            <a:ext cx="247433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o.reingold\AppData\Local\Microsoft\Windows\Temporary Internet Files\Content.IE5\UONG0TA1\mail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976" y="3948928"/>
            <a:ext cx="667099" cy="67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95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02" y="234502"/>
            <a:ext cx="8621486" cy="1325563"/>
          </a:xfrm>
        </p:spPr>
        <p:txBody>
          <a:bodyPr/>
          <a:lstStyle/>
          <a:p>
            <a:r>
              <a:rPr lang="en-US" dirty="0" smtClean="0"/>
              <a:t>Beyond Spam Protection?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applications </a:t>
            </a:r>
            <a:r>
              <a:rPr lang="en-US" dirty="0" smtClean="0"/>
              <a:t>(Denial </a:t>
            </a:r>
            <a:r>
              <a:rPr lang="en-US" dirty="0"/>
              <a:t>of </a:t>
            </a:r>
            <a:r>
              <a:rPr lang="en-US" dirty="0" smtClean="0"/>
              <a:t>Service</a:t>
            </a:r>
            <a:r>
              <a:rPr lang="en-US" dirty="0"/>
              <a:t>, Timed </a:t>
            </a:r>
            <a:r>
              <a:rPr lang="en-US" dirty="0" smtClean="0"/>
              <a:t>Commitments, Digital </a:t>
            </a:r>
            <a:r>
              <a:rPr lang="en-US" dirty="0" err="1" smtClean="0"/>
              <a:t>Currancy</a:t>
            </a:r>
            <a:r>
              <a:rPr lang="en-US" dirty="0" smtClean="0"/>
              <a:t>, </a:t>
            </a:r>
            <a:r>
              <a:rPr lang="en-US" dirty="0" smtClean="0"/>
              <a:t>…)</a:t>
            </a:r>
          </a:p>
          <a:p>
            <a:r>
              <a:rPr lang="en-US" dirty="0" smtClean="0"/>
              <a:t>Can the solved puzzles be combined to address a problem we really want to solve? (analogy: </a:t>
            </a:r>
            <a:r>
              <a:rPr lang="en-US" dirty="0" err="1" smtClean="0"/>
              <a:t>reCAPTCHA</a:t>
            </a:r>
            <a:r>
              <a:rPr lang="en-US" dirty="0" smtClean="0"/>
              <a:t> digitizing books)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there a rich theory to uncover?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1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02" y="234502"/>
            <a:ext cx="8621486" cy="1325563"/>
          </a:xfrm>
        </p:spPr>
        <p:txBody>
          <a:bodyPr/>
          <a:lstStyle/>
          <a:p>
            <a:r>
              <a:rPr lang="en-US" dirty="0" smtClean="0"/>
              <a:t>Hardness Reduction</a:t>
            </a:r>
            <a:endParaRPr lang="en-US" dirty="0"/>
          </a:p>
        </p:txBody>
      </p:sp>
      <p:pic>
        <p:nvPicPr>
          <p:cNvPr id="1028" name="Picture 4" descr="C:\Users\o.reingold\AppData\Local\Microsoft\Windows\Temporary Internet Files\Content.IE5\HHHS7RO3\castle-48840_64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825" y="568594"/>
            <a:ext cx="378714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2539780" y="3337409"/>
            <a:ext cx="247433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743582" y="2334558"/>
            <a:ext cx="1695718" cy="2013469"/>
            <a:chOff x="743582" y="2334558"/>
            <a:chExt cx="1695718" cy="2013469"/>
          </a:xfrm>
        </p:grpSpPr>
        <p:pic>
          <p:nvPicPr>
            <p:cNvPr id="1026" name="Picture 2" descr="C:\Users\o.reingold\AppData\Local\Microsoft\Windows\Temporary Internet Files\Content.IE5\UONG0TA1\building-block-148068_640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582" y="2334558"/>
              <a:ext cx="1695718" cy="2013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o.reingold\AppData\Local\Microsoft\Windows\Temporary Internet Files\Content.IE5\HHHS7RO3\scattered_puzzle_pieces[1]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5100" y="3171647"/>
              <a:ext cx="604163" cy="4833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944546" y="5014506"/>
            <a:ext cx="14947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00B050"/>
                </a:solidFill>
              </a:rPr>
              <a:t>R</a:t>
            </a:r>
            <a:r>
              <a:rPr lang="en-US" sz="2200" dirty="0" smtClean="0"/>
              <a:t>-secure</a:t>
            </a:r>
            <a:endParaRPr lang="en-U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1448" y="5014506"/>
            <a:ext cx="14947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00B050"/>
                </a:solidFill>
              </a:rPr>
              <a:t>R’</a:t>
            </a:r>
            <a:r>
              <a:rPr lang="en-US" sz="2200" dirty="0" smtClean="0"/>
              <a:t>-secure</a:t>
            </a:r>
            <a:endParaRPr lang="en-US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2479492" y="4441800"/>
            <a:ext cx="1494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B050"/>
                </a:solidFill>
              </a:rPr>
              <a:t>R’</a:t>
            </a:r>
            <a:r>
              <a:rPr lang="en-US" sz="4000" dirty="0" smtClean="0">
                <a:solidFill>
                  <a:srgbClr val="FF0000"/>
                </a:solidFill>
              </a:rPr>
              <a:t>&lt;</a:t>
            </a:r>
            <a:r>
              <a:rPr lang="en-US" sz="4000" i="1" dirty="0">
                <a:solidFill>
                  <a:srgbClr val="00B050"/>
                </a:solidFill>
              </a:rPr>
              <a:t> R</a:t>
            </a:r>
            <a:endParaRPr lang="en-US" sz="4000" dirty="0"/>
          </a:p>
        </p:txBody>
      </p:sp>
      <p:sp>
        <p:nvSpPr>
          <p:cNvPr id="10" name="Rectangle 9"/>
          <p:cNvSpPr/>
          <p:nvPr/>
        </p:nvSpPr>
        <p:spPr>
          <a:xfrm>
            <a:off x="356716" y="5748283"/>
            <a:ext cx="8716946" cy="99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Consider factoring for instance: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Born </a:t>
            </a:r>
            <a:r>
              <a:rPr lang="en-US" sz="2800" dirty="0" smtClean="0">
                <a:solidFill>
                  <a:prstClr val="black"/>
                </a:solidFill>
              </a:rPr>
              <a:t>very hard and </a:t>
            </a:r>
            <a:r>
              <a:rPr lang="en-US" sz="2800" dirty="0" smtClean="0">
                <a:solidFill>
                  <a:prstClr val="black"/>
                </a:solidFill>
              </a:rPr>
              <a:t>only weakened by </a:t>
            </a:r>
            <a:r>
              <a:rPr lang="en-US" sz="2800" dirty="0">
                <a:solidFill>
                  <a:prstClr val="black"/>
                </a:solidFill>
              </a:rPr>
              <a:t>crypto</a:t>
            </a:r>
          </a:p>
        </p:txBody>
      </p:sp>
    </p:spTree>
    <p:extLst>
      <p:ext uri="{BB962C8B-B14F-4D97-AF65-F5344CB8AC3E}">
        <p14:creationId xmlns:p14="http://schemas.microsoft.com/office/powerpoint/2010/main" val="413830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02" y="234502"/>
            <a:ext cx="8621486" cy="1325563"/>
          </a:xfrm>
        </p:spPr>
        <p:txBody>
          <a:bodyPr/>
          <a:lstStyle/>
          <a:p>
            <a:r>
              <a:rPr lang="en-US" dirty="0" smtClean="0"/>
              <a:t>Gradually Increasing </a:t>
            </a:r>
            <a:r>
              <a:rPr lang="en-US" dirty="0"/>
              <a:t>H</a:t>
            </a:r>
            <a:r>
              <a:rPr lang="en-US" dirty="0" smtClean="0"/>
              <a:t>ardness?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56529"/>
          </a:xfrm>
        </p:spPr>
        <p:txBody>
          <a:bodyPr>
            <a:normAutofit/>
          </a:bodyPr>
          <a:lstStyle/>
          <a:p>
            <a:r>
              <a:rPr lang="en-US" dirty="0" smtClean="0"/>
              <a:t>Block ciphers: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smtClean="0"/>
              <a:t>any </a:t>
            </a:r>
            <a:r>
              <a:rPr lang="en-US" dirty="0" smtClean="0"/>
              <a:t>fixed key, P(key,*) is a permutation</a:t>
            </a:r>
          </a:p>
          <a:p>
            <a:r>
              <a:rPr lang="en-US" dirty="0" smtClean="0"/>
              <a:t>For a random </a:t>
            </a:r>
            <a:r>
              <a:rPr lang="en-US" dirty="0"/>
              <a:t>key, P(key</a:t>
            </a:r>
            <a:r>
              <a:rPr lang="en-US" dirty="0" smtClean="0"/>
              <a:t>,*)</a:t>
            </a:r>
            <a:r>
              <a:rPr lang="en-US" dirty="0" smtClean="0"/>
              <a:t> </a:t>
            </a:r>
            <a:r>
              <a:rPr lang="en-US" dirty="0" smtClean="0"/>
              <a:t>indistinguishable from uniform permutation</a:t>
            </a:r>
          </a:p>
          <a:p>
            <a:r>
              <a:rPr lang="en-US" dirty="0" smtClean="0"/>
              <a:t>Usually constructed as 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composition of </a:t>
            </a:r>
            <a:r>
              <a:rPr lang="en-US" dirty="0" smtClean="0">
                <a:solidFill>
                  <a:srgbClr val="FF0000"/>
                </a:solidFill>
              </a:rPr>
              <a:t>very weak </a:t>
            </a:r>
            <a:r>
              <a:rPr lang="en-US" dirty="0" smtClean="0"/>
              <a:t>(completely insecure) </a:t>
            </a:r>
            <a:r>
              <a:rPr lang="en-US" dirty="0" smtClean="0">
                <a:solidFill>
                  <a:srgbClr val="FF0000"/>
                </a:solidFill>
              </a:rPr>
              <a:t>permutations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4928" y="1647938"/>
            <a:ext cx="115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plaintext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57682" y="2039826"/>
            <a:ext cx="0" cy="3768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64352" y="2522147"/>
            <a:ext cx="1386673" cy="753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6608" y="3830034"/>
            <a:ext cx="115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ciphertext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779458" y="3397986"/>
            <a:ext cx="0" cy="3768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01134" y="2895612"/>
            <a:ext cx="5342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98694" y="2714294"/>
            <a:ext cx="577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8" grpId="0" animBg="1"/>
      <p:bldP spid="9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02" y="234502"/>
            <a:ext cx="8621486" cy="1325563"/>
          </a:xfrm>
        </p:spPr>
        <p:txBody>
          <a:bodyPr/>
          <a:lstStyle/>
          <a:p>
            <a:r>
              <a:rPr lang="en-US" dirty="0" err="1"/>
              <a:t>Rackoff’s</a:t>
            </a:r>
            <a:r>
              <a:rPr lang="en-US" dirty="0"/>
              <a:t> </a:t>
            </a:r>
            <a:r>
              <a:rPr lang="en-US" dirty="0" smtClean="0"/>
              <a:t>Thesis [1995 or earlier]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45997"/>
          </a:xfrm>
        </p:spPr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any “sufficiently </a:t>
            </a:r>
            <a:r>
              <a:rPr lang="en-US" dirty="0" smtClean="0"/>
              <a:t>expressive” family </a:t>
            </a:r>
            <a:r>
              <a:rPr lang="en-US" b="1" dirty="0" smtClean="0">
                <a:latin typeface="French Script MT" panose="03020402040607040605" pitchFamily="66" charset="0"/>
                <a:sym typeface="Symbol"/>
              </a:rPr>
              <a:t>F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of permutations, composing polynomial number of random elements of </a:t>
            </a:r>
            <a:r>
              <a:rPr lang="en-US" b="1" dirty="0">
                <a:latin typeface="French Script MT" panose="03020402040607040605" pitchFamily="66" charset="0"/>
                <a:sym typeface="Symbol"/>
              </a:rPr>
              <a:t>F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gives a secure block cipher</a:t>
            </a:r>
          </a:p>
          <a:p>
            <a:r>
              <a:rPr lang="en-US" dirty="0" smtClean="0"/>
              <a:t>Initial result</a:t>
            </a:r>
            <a:r>
              <a:rPr lang="en-US" dirty="0"/>
              <a:t>: </a:t>
            </a:r>
            <a:r>
              <a:rPr lang="en-US" dirty="0" smtClean="0">
                <a:solidFill>
                  <a:srgbClr val="FF0000"/>
                </a:solidFill>
              </a:rPr>
              <a:t>Simple </a:t>
            </a:r>
            <a:r>
              <a:rPr lang="en-US" dirty="0">
                <a:solidFill>
                  <a:srgbClr val="FF0000"/>
                </a:solidFill>
              </a:rPr>
              <a:t>Permutations Mix </a:t>
            </a:r>
            <a:r>
              <a:rPr lang="en-US" dirty="0" smtClean="0">
                <a:solidFill>
                  <a:srgbClr val="FF0000"/>
                </a:solidFill>
              </a:rPr>
              <a:t>Well </a:t>
            </a:r>
            <a:r>
              <a:rPr lang="en-US" dirty="0" smtClean="0"/>
              <a:t>[Gowers 1996, </a:t>
            </a:r>
            <a:r>
              <a:rPr lang="en-US" dirty="0" err="1" smtClean="0"/>
              <a:t>Hoory</a:t>
            </a:r>
            <a:r>
              <a:rPr lang="en-US" dirty="0" smtClean="0"/>
              <a:t>-</a:t>
            </a:r>
            <a:r>
              <a:rPr lang="en-US" dirty="0" err="1" smtClean="0"/>
              <a:t>Magen</a:t>
            </a:r>
            <a:r>
              <a:rPr lang="en-US" dirty="0" smtClean="0"/>
              <a:t>-Myers-</a:t>
            </a:r>
            <a:r>
              <a:rPr lang="en-US" dirty="0" err="1" smtClean="0"/>
              <a:t>Rackoff</a:t>
            </a:r>
            <a:r>
              <a:rPr lang="en-US" dirty="0" smtClean="0"/>
              <a:t> 2004,…]</a:t>
            </a:r>
          </a:p>
          <a:p>
            <a:r>
              <a:rPr lang="en-US" dirty="0" smtClean="0"/>
              <a:t>What about pseudorandom permutations? Reduce one family </a:t>
            </a:r>
            <a:r>
              <a:rPr lang="en-US" b="1" dirty="0">
                <a:latin typeface="French Script MT" panose="03020402040607040605" pitchFamily="66" charset="0"/>
                <a:sym typeface="Symbol"/>
              </a:rPr>
              <a:t>F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to another? Understanding how hardness evolve in other </a:t>
            </a:r>
            <a:r>
              <a:rPr lang="en-US" dirty="0" smtClean="0"/>
              <a:t>context?</a:t>
            </a:r>
          </a:p>
          <a:p>
            <a:r>
              <a:rPr lang="en-US" dirty="0" smtClean="0"/>
              <a:t>[HMMR04] For simple permutations, obtaining 4-wise independence -&gt; </a:t>
            </a:r>
            <a:r>
              <a:rPr lang="en-US" dirty="0" err="1" smtClean="0"/>
              <a:t>pseudorandomness</a:t>
            </a:r>
            <a:r>
              <a:rPr lang="en-US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14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14226</TotalTime>
  <Words>275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Fine Grained Hardness in Cryptography</vt:lpstr>
      <vt:lpstr>Fine Grained? Really?!?</vt:lpstr>
      <vt:lpstr>Very Hard Puzzles</vt:lpstr>
      <vt:lpstr>Spam Fighting [Dwork-Naor 93]</vt:lpstr>
      <vt:lpstr>Beyond Spam Protection?</vt:lpstr>
      <vt:lpstr>Hardness Reduction</vt:lpstr>
      <vt:lpstr>Gradually Increasing Hardness?</vt:lpstr>
      <vt:lpstr>Rackoff’s Thesis [1995 or earlier]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Preventing False Discovery</dc:title>
  <dc:creator>Aaron Roth</dc:creator>
  <cp:lastModifiedBy>Omer Reingold</cp:lastModifiedBy>
  <cp:revision>160</cp:revision>
  <dcterms:created xsi:type="dcterms:W3CDTF">2015-02-27T01:13:39Z</dcterms:created>
  <dcterms:modified xsi:type="dcterms:W3CDTF">2015-09-29T05:55:28Z</dcterms:modified>
</cp:coreProperties>
</file>