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301" r:id="rId6"/>
    <p:sldId id="261" r:id="rId7"/>
    <p:sldId id="306" r:id="rId8"/>
    <p:sldId id="268" r:id="rId9"/>
    <p:sldId id="269" r:id="rId10"/>
    <p:sldId id="273" r:id="rId11"/>
    <p:sldId id="274" r:id="rId12"/>
    <p:sldId id="277" r:id="rId13"/>
    <p:sldId id="263" r:id="rId14"/>
    <p:sldId id="264" r:id="rId15"/>
    <p:sldId id="262" r:id="rId16"/>
    <p:sldId id="266" r:id="rId17"/>
    <p:sldId id="279" r:id="rId18"/>
    <p:sldId id="267" r:id="rId19"/>
    <p:sldId id="270" r:id="rId20"/>
    <p:sldId id="271" r:id="rId21"/>
    <p:sldId id="299" r:id="rId22"/>
    <p:sldId id="275" r:id="rId23"/>
    <p:sldId id="300" r:id="rId24"/>
    <p:sldId id="291" r:id="rId25"/>
    <p:sldId id="290" r:id="rId26"/>
    <p:sldId id="296" r:id="rId27"/>
    <p:sldId id="297" r:id="rId28"/>
    <p:sldId id="292" r:id="rId29"/>
    <p:sldId id="293" r:id="rId30"/>
    <p:sldId id="294" r:id="rId31"/>
    <p:sldId id="295" r:id="rId32"/>
    <p:sldId id="276" r:id="rId33"/>
    <p:sldId id="303" r:id="rId34"/>
    <p:sldId id="304" r:id="rId35"/>
    <p:sldId id="302" r:id="rId36"/>
    <p:sldId id="283" r:id="rId37"/>
    <p:sldId id="305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70" autoAdjust="0"/>
  </p:normalViewPr>
  <p:slideViewPr>
    <p:cSldViewPr showGuides="1">
      <p:cViewPr varScale="1">
        <p:scale>
          <a:sx n="71" d="100"/>
          <a:sy n="71" d="100"/>
        </p:scale>
        <p:origin x="-738" y="-90"/>
      </p:cViewPr>
      <p:guideLst>
        <p:guide orient="horz" pos="3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24A7-7DCC-41C4-8E6D-D419C8F6B60C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6B6B-860C-4E3E-966A-ADAF6DE7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51460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B591CAA-98F1-4D92-8679-CA51D95F29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print.iacr.org/2014/64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30.png"/><Relationship Id="rId5" Type="http://schemas.openxmlformats.org/officeDocument/2006/relationships/image" Target="../media/image19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30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750.png"/><Relationship Id="rId1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690.png"/><Relationship Id="rId12" Type="http://schemas.openxmlformats.org/officeDocument/2006/relationships/image" Target="../media/image740.png"/><Relationship Id="rId17" Type="http://schemas.openxmlformats.org/officeDocument/2006/relationships/image" Target="../media/image790.png"/><Relationship Id="rId2" Type="http://schemas.openxmlformats.org/officeDocument/2006/relationships/image" Target="../media/image640.png"/><Relationship Id="rId16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730.png"/><Relationship Id="rId5" Type="http://schemas.openxmlformats.org/officeDocument/2006/relationships/image" Target="../media/image670.png"/><Relationship Id="rId15" Type="http://schemas.openxmlformats.org/officeDocument/2006/relationships/image" Target="../media/image770.png"/><Relationship Id="rId10" Type="http://schemas.openxmlformats.org/officeDocument/2006/relationships/image" Target="../media/image720.png"/><Relationship Id="rId19" Type="http://schemas.openxmlformats.org/officeDocument/2006/relationships/image" Target="../media/image81.png"/><Relationship Id="rId4" Type="http://schemas.openxmlformats.org/officeDocument/2006/relationships/image" Target="../media/image660.png"/><Relationship Id="rId9" Type="http://schemas.openxmlformats.org/officeDocument/2006/relationships/image" Target="../media/image79.png"/><Relationship Id="rId14" Type="http://schemas.openxmlformats.org/officeDocument/2006/relationships/image" Target="../media/image7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5" Type="http://schemas.openxmlformats.org/officeDocument/2006/relationships/image" Target="../media/image8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1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6.png"/><Relationship Id="rId3" Type="http://schemas.openxmlformats.org/officeDocument/2006/relationships/image" Target="../media/image81.png"/><Relationship Id="rId7" Type="http://schemas.openxmlformats.org/officeDocument/2006/relationships/image" Target="../media/image99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71.png"/><Relationship Id="rId16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8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8.png"/><Relationship Id="rId3" Type="http://schemas.openxmlformats.org/officeDocument/2006/relationships/image" Target="../media/image122.png"/><Relationship Id="rId21" Type="http://schemas.openxmlformats.org/officeDocument/2006/relationships/image" Target="../media/image133.png"/><Relationship Id="rId17" Type="http://schemas.openxmlformats.org/officeDocument/2006/relationships/image" Target="../media/image116.png"/><Relationship Id="rId25" Type="http://schemas.openxmlformats.org/officeDocument/2006/relationships/image" Target="../media/image127.png"/><Relationship Id="rId2" Type="http://schemas.openxmlformats.org/officeDocument/2006/relationships/image" Target="../media/image121.png"/><Relationship Id="rId16" Type="http://schemas.openxmlformats.org/officeDocument/2006/relationships/image" Target="../media/image115.png"/><Relationship Id="rId20" Type="http://schemas.openxmlformats.org/officeDocument/2006/relationships/image" Target="../media/image13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24" Type="http://schemas.openxmlformats.org/officeDocument/2006/relationships/image" Target="../media/image126.png"/><Relationship Id="rId5" Type="http://schemas.openxmlformats.org/officeDocument/2006/relationships/image" Target="../media/image124.png"/><Relationship Id="rId15" Type="http://schemas.openxmlformats.org/officeDocument/2006/relationships/image" Target="../media/image114.png"/><Relationship Id="rId23" Type="http://schemas.openxmlformats.org/officeDocument/2006/relationships/image" Target="../media/image120.png"/><Relationship Id="rId28" Type="http://schemas.openxmlformats.org/officeDocument/2006/relationships/image" Target="../media/image130.png"/><Relationship Id="rId19" Type="http://schemas.openxmlformats.org/officeDocument/2006/relationships/image" Target="../media/image118.png"/><Relationship Id="rId4" Type="http://schemas.openxmlformats.org/officeDocument/2006/relationships/image" Target="../media/image123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Relationship Id="rId27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1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15.png"/><Relationship Id="rId17" Type="http://schemas.openxmlformats.org/officeDocument/2006/relationships/image" Target="../media/image146.png"/><Relationship Id="rId2" Type="http://schemas.openxmlformats.org/officeDocument/2006/relationships/image" Target="../media/image480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openxmlformats.org/officeDocument/2006/relationships/image" Target="../media/image138.png"/><Relationship Id="rId15" Type="http://schemas.openxmlformats.org/officeDocument/2006/relationships/image" Target="../media/image144.png"/><Relationship Id="rId10" Type="http://schemas.openxmlformats.org/officeDocument/2006/relationships/image" Target="../media/image113.png"/><Relationship Id="rId4" Type="http://schemas.openxmlformats.org/officeDocument/2006/relationships/image" Target="../media/image137.png"/><Relationship Id="rId9" Type="http://schemas.openxmlformats.org/officeDocument/2006/relationships/image" Target="../media/image112.png"/><Relationship Id="rId14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43.png"/><Relationship Id="rId18" Type="http://schemas.openxmlformats.org/officeDocument/2006/relationships/image" Target="../media/image154.png"/><Relationship Id="rId3" Type="http://schemas.openxmlformats.org/officeDocument/2006/relationships/image" Target="../media/image147.png"/><Relationship Id="rId21" Type="http://schemas.openxmlformats.org/officeDocument/2006/relationships/image" Target="../media/image157.png"/><Relationship Id="rId7" Type="http://schemas.openxmlformats.org/officeDocument/2006/relationships/image" Target="../media/image151.png"/><Relationship Id="rId12" Type="http://schemas.openxmlformats.org/officeDocument/2006/relationships/image" Target="../media/image116.png"/><Relationship Id="rId17" Type="http://schemas.openxmlformats.org/officeDocument/2006/relationships/image" Target="../media/image152.png"/><Relationship Id="rId2" Type="http://schemas.openxmlformats.org/officeDocument/2006/relationships/image" Target="../media/image490.png"/><Relationship Id="rId16" Type="http://schemas.openxmlformats.org/officeDocument/2006/relationships/image" Target="../media/image133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15.png"/><Relationship Id="rId24" Type="http://schemas.openxmlformats.org/officeDocument/2006/relationships/image" Target="../media/image160.png"/><Relationship Id="rId5" Type="http://schemas.openxmlformats.org/officeDocument/2006/relationships/image" Target="../media/image149.png"/><Relationship Id="rId15" Type="http://schemas.openxmlformats.org/officeDocument/2006/relationships/image" Target="../media/image153.png"/><Relationship Id="rId23" Type="http://schemas.openxmlformats.org/officeDocument/2006/relationships/image" Target="../media/image159.png"/><Relationship Id="rId10" Type="http://schemas.openxmlformats.org/officeDocument/2006/relationships/image" Target="../media/image142.png"/><Relationship Id="rId19" Type="http://schemas.openxmlformats.org/officeDocument/2006/relationships/image" Target="../media/image155.png"/><Relationship Id="rId4" Type="http://schemas.openxmlformats.org/officeDocument/2006/relationships/image" Target="../media/image148.png"/><Relationship Id="rId9" Type="http://schemas.openxmlformats.org/officeDocument/2006/relationships/image" Target="../media/image113.png"/><Relationship Id="rId14" Type="http://schemas.openxmlformats.org/officeDocument/2006/relationships/image" Target="../media/image144.png"/><Relationship Id="rId22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Graph-Induced </a:t>
            </a:r>
            <a:r>
              <a:rPr lang="en-US" dirty="0" err="1"/>
              <a:t>Multilinear</a:t>
            </a:r>
            <a:r>
              <a:rPr lang="en-US" dirty="0"/>
              <a:t> Maps from Lattices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/>
              <a:t>Craig Gentry (IBM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Sergey </a:t>
            </a:r>
            <a:r>
              <a:rPr lang="en-US" dirty="0" err="1"/>
              <a:t>Gorbunov</a:t>
            </a:r>
            <a:r>
              <a:rPr lang="en-US" dirty="0"/>
              <a:t> (</a:t>
            </a:r>
            <a:r>
              <a:rPr lang="en-US" dirty="0" smtClean="0"/>
              <a:t>MIT)</a:t>
            </a:r>
            <a:br>
              <a:rPr lang="en-US" dirty="0" smtClean="0"/>
            </a:br>
            <a:r>
              <a:rPr lang="en-US" dirty="0" smtClean="0"/>
              <a:t>Shai Halevi (IBM)</a:t>
            </a:r>
          </a:p>
          <a:p>
            <a:endParaRPr lang="en-US" dirty="0" smtClean="0"/>
          </a:p>
          <a:p>
            <a:r>
              <a:rPr lang="en-US" sz="2000" u="sng" dirty="0" smtClean="0">
                <a:hlinkClick r:id="rId2"/>
              </a:rPr>
              <a:t>https</a:t>
            </a:r>
            <a:r>
              <a:rPr lang="en-US" sz="2000" u="sng" dirty="0">
                <a:hlinkClick r:id="rId2"/>
              </a:rPr>
              <a:t>://eprint.iacr.org/2014/645</a:t>
            </a:r>
            <a:endParaRPr lang="en-US" sz="2000" u="sng" dirty="0"/>
          </a:p>
        </p:txBody>
      </p:sp>
      <p:pic>
        <p:nvPicPr>
          <p:cNvPr id="1026" name="Picture 2" descr="C:\Users\IBM_ADMIN\AppData\Local\Microsoft\Windows\Temporary Internet Files\Content.IE5\WBAN5GQU\1lgvX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477111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1223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Non-interactive Multipartite KA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956916" y="2262672"/>
            <a:ext cx="935032" cy="1613569"/>
            <a:chOff x="900664" y="2491272"/>
            <a:chExt cx="935032" cy="1613569"/>
          </a:xfrm>
        </p:grpSpPr>
        <p:pic>
          <p:nvPicPr>
            <p:cNvPr id="8" name="Picture 2" descr="http://iconlibrary.iconshock.com/wp-content/uploads/2008/10/alice_25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64" y="2931467"/>
              <a:ext cx="935032" cy="117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97527" y="2491272"/>
              <a:ext cx="647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Alice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20048" y="2157243"/>
            <a:ext cx="697979" cy="1548448"/>
            <a:chOff x="6876256" y="1268760"/>
            <a:chExt cx="697979" cy="1548448"/>
          </a:xfrm>
        </p:grpSpPr>
        <p:pic>
          <p:nvPicPr>
            <p:cNvPr id="9" name="Picture 8" descr="https://encrypted-tbn3.gstatic.com/images?q=tbn:ANd9GcSRoJblC7gZo6LVPNnJ-9PTS0ivFVMUVbOYWggxnyWgybZquE070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027" y="1750408"/>
              <a:ext cx="65620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876256" y="1268760"/>
              <a:ext cx="553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Bob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62600" y="4663531"/>
            <a:ext cx="1088328" cy="1328802"/>
            <a:chOff x="7598062" y="4077072"/>
            <a:chExt cx="1088328" cy="132880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165" y="4481949"/>
              <a:ext cx="10382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98062" y="4077072"/>
              <a:ext cx="108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ea typeface="Cambria Math" pitchFamily="18" charset="0"/>
                </a:rPr>
                <a:t>Charlie</a:t>
              </a:r>
              <a:endParaRPr lang="en-CA" dirty="0">
                <a:solidFill>
                  <a:schemeClr val="accent1">
                    <a:lumMod val="50000"/>
                  </a:schemeClr>
                </a:solidFill>
                <a:ea typeface="Cambria Math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76600" y="2860604"/>
            <a:ext cx="2046929" cy="1455239"/>
            <a:chOff x="3548535" y="2860604"/>
            <a:chExt cx="2046929" cy="1455239"/>
          </a:xfrm>
        </p:grpSpPr>
        <p:pic>
          <p:nvPicPr>
            <p:cNvPr id="14" name="Picture 2" descr="http://www.gamesparks.com/wp-content/uploads/2013/07/the-clou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535" y="2860604"/>
              <a:ext cx="2046929" cy="145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829948" y="3239869"/>
              <a:ext cx="13516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Public</a:t>
              </a:r>
            </a:p>
            <a:p>
              <a:r>
                <a:rPr lang="en-US" dirty="0" smtClean="0"/>
                <a:t>parameters</a:t>
              </a:r>
              <a:endParaRPr lang="en-US" dirty="0"/>
            </a:p>
          </p:txBody>
        </p:sp>
      </p:grpSp>
      <p:sp>
        <p:nvSpPr>
          <p:cNvPr id="42" name="Oval Callout 41"/>
          <p:cNvSpPr/>
          <p:nvPr/>
        </p:nvSpPr>
        <p:spPr>
          <a:xfrm>
            <a:off x="1656451" y="1676400"/>
            <a:ext cx="2229749" cy="877795"/>
          </a:xfrm>
          <a:prstGeom prst="wedgeEllipseCallout">
            <a:avLst>
              <a:gd name="adj1" fmla="val -41871"/>
              <a:gd name="adj2" fmla="val 935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/>
              <a:t>Broadcast</a:t>
            </a:r>
            <a:r>
              <a:rPr lang="en-US" sz="2400" baseline="-25000" dirty="0" err="1" smtClean="0"/>
              <a:t>A</a:t>
            </a:r>
            <a:endParaRPr lang="en-US" sz="2400" baseline="-25000" dirty="0"/>
          </a:p>
        </p:txBody>
      </p:sp>
      <p:sp>
        <p:nvSpPr>
          <p:cNvPr id="44" name="Oval Callout 43"/>
          <p:cNvSpPr/>
          <p:nvPr/>
        </p:nvSpPr>
        <p:spPr>
          <a:xfrm>
            <a:off x="4170024" y="1464114"/>
            <a:ext cx="2229749" cy="877795"/>
          </a:xfrm>
          <a:prstGeom prst="wedgeEllipseCallout">
            <a:avLst>
              <a:gd name="adj1" fmla="val 46762"/>
              <a:gd name="adj2" fmla="val 9687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/>
              <a:t>Broadcast</a:t>
            </a:r>
            <a:r>
              <a:rPr lang="en-US" sz="2400" baseline="-25000" dirty="0" err="1" smtClean="0"/>
              <a:t>B</a:t>
            </a:r>
            <a:endParaRPr lang="en-US" sz="2400" baseline="-25000" dirty="0"/>
          </a:p>
        </p:txBody>
      </p:sp>
      <p:sp>
        <p:nvSpPr>
          <p:cNvPr id="47" name="Oval Callout 46"/>
          <p:cNvSpPr/>
          <p:nvPr/>
        </p:nvSpPr>
        <p:spPr>
          <a:xfrm>
            <a:off x="6227387" y="3886200"/>
            <a:ext cx="2229749" cy="877795"/>
          </a:xfrm>
          <a:prstGeom prst="wedgeEllipseCallout">
            <a:avLst>
              <a:gd name="adj1" fmla="val -41871"/>
              <a:gd name="adj2" fmla="val 935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/>
              <a:t>Broadcast</a:t>
            </a:r>
            <a:r>
              <a:rPr lang="en-US" sz="2400" baseline="-25000" dirty="0" err="1" smtClean="0"/>
              <a:t>C</a:t>
            </a:r>
            <a:endParaRPr lang="en-US" sz="2400" baseline="-25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23052" y="3886200"/>
            <a:ext cx="646331" cy="674132"/>
            <a:chOff x="1066800" y="4114800"/>
            <a:chExt cx="646331" cy="6741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368180" y="4114800"/>
              <a:ext cx="0" cy="3147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066800" y="44196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SSK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38957" y="3212068"/>
            <a:ext cx="922574" cy="369332"/>
            <a:chOff x="7038957" y="3212068"/>
            <a:chExt cx="922574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7038957" y="3390995"/>
              <a:ext cx="2762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315200" y="32120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SSK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50928" y="5715000"/>
            <a:ext cx="955504" cy="369332"/>
            <a:chOff x="6650928" y="5715000"/>
            <a:chExt cx="955504" cy="369332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6650928" y="5867400"/>
              <a:ext cx="2762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960101" y="57150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SSK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16056" y="4723743"/>
            <a:ext cx="599017" cy="1441560"/>
            <a:chOff x="2116056" y="4723743"/>
            <a:chExt cx="599017" cy="144156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056" y="5121472"/>
              <a:ext cx="599017" cy="104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2116056" y="472374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</a:t>
              </a:r>
              <a:endParaRPr lang="en-US" dirty="0"/>
            </a:p>
          </p:txBody>
        </p:sp>
      </p:grpSp>
      <p:sp>
        <p:nvSpPr>
          <p:cNvPr id="64" name="Cloud Callout 63"/>
          <p:cNvSpPr/>
          <p:nvPr/>
        </p:nvSpPr>
        <p:spPr>
          <a:xfrm>
            <a:off x="2715073" y="4848197"/>
            <a:ext cx="713927" cy="409603"/>
          </a:xfrm>
          <a:prstGeom prst="cloudCallout">
            <a:avLst>
              <a:gd name="adj1" fmla="val -39425"/>
              <a:gd name="adj2" fmla="val 733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7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76800" y="2083023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83023"/>
                <a:ext cx="42511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Non-interactive Multipartite </a:t>
            </a:r>
            <a:r>
              <a:rPr lang="en-US" dirty="0" smtClean="0"/>
              <a:t>KA From Graph-Based MMAPs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70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594248"/>
                <a:ext cx="8534400" cy="28827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Alice broadcasts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𝐸𝑛𝑐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wrt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4→5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7→8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Keeps secret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𝐸𝑛𝑐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wrt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1→2</m:t>
                    </m:r>
                  </m:oMath>
                </a14:m>
                <a:endParaRPr lang="en-US" sz="2400" b="0" dirty="0" smtClean="0"/>
              </a:p>
              <a:p>
                <a:r>
                  <a:rPr lang="en-US" sz="2800" dirty="0" smtClean="0"/>
                  <a:t>Bob broadcasts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𝐸𝑛𝑐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</a:rPr>
                      <m:t>𝑏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wrt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7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Keeps secret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𝐸𝑛𝑐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</m:oMath>
                </a14:m>
                <a:endParaRPr lang="en-US" sz="2400" dirty="0"/>
              </a:p>
              <a:p>
                <a:r>
                  <a:rPr lang="en-US" sz="2800" dirty="0" smtClean="0"/>
                  <a:t>Charlie broadcasts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𝐸𝑛𝑐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</a:rPr>
                      <m:t>𝑐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wrt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Keeps secret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𝐸𝑛𝑐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Content Placeholder 7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594248"/>
                <a:ext cx="8534400" cy="2882751"/>
              </a:xfrm>
              <a:blipFill rotWithShape="1">
                <a:blip r:embed="rId3"/>
                <a:stretch>
                  <a:fillRect l="-1000" t="-2119" b="-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56174"/>
            <a:ext cx="504056" cy="4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43" idx="2"/>
            <a:endCxn id="41" idx="6"/>
          </p:cNvCxnSpPr>
          <p:nvPr/>
        </p:nvCxnSpPr>
        <p:spPr>
          <a:xfrm flipH="1">
            <a:off x="4810944" y="24804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387008" y="2156420"/>
            <a:ext cx="648072" cy="648072"/>
            <a:chOff x="2699792" y="2708920"/>
            <a:chExt cx="648072" cy="648072"/>
          </a:xfrm>
        </p:grpSpPr>
        <p:sp>
          <p:nvSpPr>
            <p:cNvPr id="43" name="Oval 42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6189" y="278208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5</a:t>
              </a:r>
              <a:endParaRPr lang="en-US" sz="2200" b="1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62872" y="2156420"/>
            <a:ext cx="648072" cy="648072"/>
            <a:chOff x="2699792" y="2708920"/>
            <a:chExt cx="648072" cy="648072"/>
          </a:xfrm>
        </p:grpSpPr>
        <p:sp>
          <p:nvSpPr>
            <p:cNvPr id="41" name="Oval 40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43360" y="278208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8</a:t>
              </a:r>
              <a:endParaRPr lang="en-US" sz="2200" b="1" baseline="-25000" dirty="0"/>
            </a:p>
          </p:txBody>
        </p:sp>
      </p:grpSp>
      <p:cxnSp>
        <p:nvCxnSpPr>
          <p:cNvPr id="13" name="Straight Arrow Connector 12"/>
          <p:cNvCxnSpPr>
            <a:stCxn id="31" idx="2"/>
            <a:endCxn id="41" idx="5"/>
          </p:cNvCxnSpPr>
          <p:nvPr/>
        </p:nvCxnSpPr>
        <p:spPr>
          <a:xfrm flipH="1" flipV="1">
            <a:off x="4716036" y="2709584"/>
            <a:ext cx="670972" cy="56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83152" y="2156420"/>
            <a:ext cx="648072" cy="648072"/>
            <a:chOff x="2699792" y="2708920"/>
            <a:chExt cx="648072" cy="648072"/>
          </a:xfrm>
        </p:grpSpPr>
        <p:sp>
          <p:nvSpPr>
            <p:cNvPr id="39" name="Oval 38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76189" y="278208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4</a:t>
              </a:r>
              <a:endParaRPr lang="en-US" sz="22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48600" y="2156420"/>
            <a:ext cx="648072" cy="648072"/>
            <a:chOff x="2569096" y="2708920"/>
            <a:chExt cx="648072" cy="648072"/>
          </a:xfrm>
        </p:grpSpPr>
        <p:sp>
          <p:nvSpPr>
            <p:cNvPr id="33" name="Oval 32"/>
            <p:cNvSpPr/>
            <p:nvPr/>
          </p:nvSpPr>
          <p:spPr>
            <a:xfrm>
              <a:off x="2569096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21496" y="278208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1</a:t>
              </a:r>
              <a:endParaRPr lang="en-US" sz="2200" b="1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87008" y="2946177"/>
            <a:ext cx="648072" cy="648072"/>
            <a:chOff x="2699792" y="2708920"/>
            <a:chExt cx="648072" cy="648072"/>
          </a:xfrm>
        </p:grpSpPr>
        <p:sp>
          <p:nvSpPr>
            <p:cNvPr id="31" name="Oval 30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7</a:t>
              </a:r>
              <a:endParaRPr lang="en-US" sz="2200" b="1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83152" y="2946177"/>
            <a:ext cx="648072" cy="648072"/>
            <a:chOff x="2699792" y="2708920"/>
            <a:chExt cx="648072" cy="648072"/>
          </a:xfrm>
        </p:grpSpPr>
        <p:sp>
          <p:nvSpPr>
            <p:cNvPr id="29" name="Oval 28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6189" y="278208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6</a:t>
              </a:r>
              <a:endParaRPr lang="en-US" sz="2200" b="1" baseline="-25000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6107088" y="24804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03232" y="24804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07088" y="3306217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3" idx="3"/>
          </p:cNvCxnSpPr>
          <p:nvPr/>
        </p:nvCxnSpPr>
        <p:spPr>
          <a:xfrm flipH="1">
            <a:off x="7403232" y="2709584"/>
            <a:ext cx="540276" cy="596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http://iconlibrary.iconshock.com/wp-content/uploads/2008/10/alice_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77144"/>
            <a:ext cx="40166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https://encrypted-tbn3.gstatic.com/images?q=tbn:ANd9GcSRoJblC7gZo6LVPNnJ-9PTS0ivFVMUVbOYWggxnyWgybZquE070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36945"/>
            <a:ext cx="288032" cy="4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03232" y="206186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32" y="2061865"/>
                <a:ext cx="46038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16851" y="2667000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51" y="2667000"/>
                <a:ext cx="42511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07088" y="205740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88" y="2057400"/>
                <a:ext cx="46038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6800" y="266700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667000"/>
                <a:ext cx="46038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6000" y="2891135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91135"/>
                <a:ext cx="46038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41" idx="7"/>
          </p:cNvCxnSpPr>
          <p:nvPr/>
        </p:nvCxnSpPr>
        <p:spPr>
          <a:xfrm flipH="1">
            <a:off x="4716036" y="1783216"/>
            <a:ext cx="670972" cy="46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flipH="1">
            <a:off x="5364088" y="1387153"/>
            <a:ext cx="648072" cy="648072"/>
            <a:chOff x="2699792" y="2708920"/>
            <a:chExt cx="648072" cy="648072"/>
          </a:xfrm>
        </p:grpSpPr>
        <p:sp>
          <p:nvSpPr>
            <p:cNvPr id="45" name="Oval 44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3</a:t>
              </a:r>
              <a:endParaRPr lang="en-US" sz="2200" b="1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6660232" y="1387153"/>
            <a:ext cx="648072" cy="648072"/>
            <a:chOff x="2699792" y="2708920"/>
            <a:chExt cx="648072" cy="648072"/>
          </a:xfrm>
        </p:grpSpPr>
        <p:sp>
          <p:nvSpPr>
            <p:cNvPr id="37" name="Oval 36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2</a:t>
              </a:r>
              <a:endParaRPr lang="en-US" sz="2200" b="1" baseline="-250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6084168" y="1747193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3" idx="1"/>
          </p:cNvCxnSpPr>
          <p:nvPr/>
        </p:nvCxnSpPr>
        <p:spPr>
          <a:xfrm flipH="1" flipV="1">
            <a:off x="7388696" y="1747193"/>
            <a:ext cx="554812" cy="504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7423714" y="152400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23714" y="1524000"/>
                <a:ext cx="46038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 flipH="1">
                <a:off x="4873618" y="160020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73618" y="1600200"/>
                <a:ext cx="46038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 flipH="1">
                <a:off x="6096000" y="1295400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6000" y="1295400"/>
                <a:ext cx="42511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0599" y="2218846"/>
                <a:ext cx="3033395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Shared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𝑎𝑏𝑐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2218846"/>
                <a:ext cx="3033395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401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3" grpId="0"/>
      <p:bldP spid="64" grpId="0"/>
      <p:bldP spid="65" grpId="0"/>
      <p:bldP spid="66" grpId="0"/>
      <p:bldP spid="67" grpId="0"/>
      <p:bldP spid="62" grpId="0"/>
      <p:bldP spid="68" grpId="0"/>
      <p:bldP spid="69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 branching-program matrices on a single chain …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3822957" y="3161928"/>
            <a:ext cx="648072" cy="648072"/>
            <a:chOff x="2699792" y="2708920"/>
            <a:chExt cx="648072" cy="648072"/>
          </a:xfrm>
        </p:grpSpPr>
        <p:sp>
          <p:nvSpPr>
            <p:cNvPr id="126" name="Oval 125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3</a:t>
              </a:r>
              <a:endParaRPr lang="en-US" sz="2200" b="1" baseline="-25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656656" y="3118991"/>
            <a:ext cx="1253585" cy="648072"/>
            <a:chOff x="2611977" y="2708920"/>
            <a:chExt cx="924036" cy="648072"/>
          </a:xfrm>
        </p:grpSpPr>
        <p:sp>
          <p:nvSpPr>
            <p:cNvPr id="129" name="Oval 128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611977" y="2811861"/>
                  <a:ext cx="924036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22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2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2200" b="1" baseline="-25000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1977" y="2811861"/>
                  <a:ext cx="924036" cy="4230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2206008" y="3161928"/>
            <a:ext cx="648072" cy="648072"/>
            <a:chOff x="2699792" y="2708920"/>
            <a:chExt cx="648072" cy="648072"/>
          </a:xfrm>
        </p:grpSpPr>
        <p:sp>
          <p:nvSpPr>
            <p:cNvPr id="132" name="Oval 131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2</a:t>
              </a:r>
              <a:endParaRPr lang="en-US" sz="2200" b="1" baseline="-250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86944" y="3161928"/>
            <a:ext cx="648072" cy="648072"/>
            <a:chOff x="2699792" y="2708920"/>
            <a:chExt cx="648072" cy="648072"/>
          </a:xfrm>
        </p:grpSpPr>
        <p:sp>
          <p:nvSpPr>
            <p:cNvPr id="135" name="Oval 134"/>
            <p:cNvSpPr/>
            <p:nvPr/>
          </p:nvSpPr>
          <p:spPr>
            <a:xfrm>
              <a:off x="2699792" y="2708920"/>
              <a:ext cx="648072" cy="64807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76189" y="2782089"/>
              <a:ext cx="327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1</a:t>
              </a:r>
              <a:endParaRPr lang="en-US" sz="2200" b="1" baseline="-25000" dirty="0"/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2934472" y="3521968"/>
            <a:ext cx="8020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407024" y="3521968"/>
            <a:ext cx="6717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58472" y="3500735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5791600" y="3505200"/>
            <a:ext cx="7131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5185974" y="3124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246457" y="2937097"/>
                <a:ext cx="1085425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57" y="2937097"/>
                <a:ext cx="1085425" cy="4872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2761498" y="2960795"/>
                <a:ext cx="1085425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98" y="2960795"/>
                <a:ext cx="1085425" cy="48724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5657098" y="2971800"/>
                <a:ext cx="1107867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98" y="2971800"/>
                <a:ext cx="1107867" cy="4700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9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LWE and Trapdoors</a:t>
            </a:r>
          </a:p>
        </p:txBody>
      </p:sp>
      <p:pic>
        <p:nvPicPr>
          <p:cNvPr id="2052" name="Picture 4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62873"/>
            <a:ext cx="1826971" cy="11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LWE [Reg’05]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Params: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(security),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LWE: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hard to distinguish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from random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is random and small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is random</a:t>
                </a:r>
              </a:p>
              <a:p>
                <a:pPr lvl="2"/>
                <a:r>
                  <a:rPr lang="en-US" dirty="0" smtClean="0"/>
                  <a:t>can also be random and small [ApCaPeSa’09]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0" y="3581400"/>
            <a:ext cx="1371600" cy="5765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9323" y="3587484"/>
            <a:ext cx="597877" cy="570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406914"/>
            <a:ext cx="36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?</a:t>
            </a:r>
          </a:p>
          <a:p>
            <a:r>
              <a:rPr lang="en-US" sz="2400" dirty="0" smtClean="0"/>
              <a:t>=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365313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53135"/>
                <a:ext cx="48923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9800" y="3657600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657600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724400" y="3581400"/>
            <a:ext cx="1371600" cy="5765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581400"/>
            <a:ext cx="1371600" cy="5765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Lattice Trapdoors [Aj’99,…]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Can efficiently sample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is a nearly-uniform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is some trapdoor information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E.g., a small full-rank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𝒎𝒐𝒅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Using the trapdoor we can solve</a:t>
                </a:r>
              </a:p>
              <a:p>
                <a:pPr lvl="1"/>
                <a:r>
                  <a:rPr lang="en-US" dirty="0" smtClean="0"/>
                  <a:t>LWE/BDD: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𝑩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×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SIS: Given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×ℓ</m:t>
                        </m:r>
                      </m:sup>
                    </m:sSubSup>
                  </m:oMath>
                </a14:m>
                <a:r>
                  <a:rPr lang="en-US" dirty="0" smtClean="0"/>
                  <a:t>, find a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i="1" dirty="0" smtClean="0"/>
                  <a:t> solution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𝑫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×ℓ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𝑫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𝑹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𝒎𝒐𝒅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𝒒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6" name="Picture 3" descr="C:\Users\IBM_ADMIN\AppData\Local\Microsoft\Windows\Temporary Internet Files\Content.IE5\WTTYR5G4\construction-ahead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" b="100000" l="0" r="100000">
                        <a14:backgroundMark x1="22500" y1="16352" x2="22500" y2="16352"/>
                        <a14:backgroundMark x1="23750" y1="78931" x2="23750" y2="78931"/>
                        <a14:backgroundMark x1="75000" y1="83333" x2="75000" y2="83333"/>
                        <a14:backgroundMark x1="83750" y1="26101" x2="83750" y2="26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524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LWE Instances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LWE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another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we represent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as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matrix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  <m:r>
                          <a:rPr lang="en-US" smtClean="0">
                            <a:latin typeface="Cambria Math"/>
                          </a:rPr>
                          <m:t>×</m:t>
                        </m:r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With a trapdoor for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𝐴</m:t>
                    </m:r>
                    <m:r>
                      <a:rPr lang="en-US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can represent any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still be a hard LWE instance, since we have a trapdoor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not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2812254"/>
                <a:ext cx="1066800" cy="5334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12254"/>
                <a:ext cx="1066800" cy="533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3600" y="283078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0600" y="2819400"/>
                <a:ext cx="1066800" cy="10668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19400"/>
                <a:ext cx="1066800" cy="1066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1364" y="2810022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64" y="2810022"/>
                <a:ext cx="4892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62700" y="2830787"/>
                <a:ext cx="1066800" cy="5334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830787"/>
                <a:ext cx="1066800" cy="533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Graph-based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are given a DAG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𝐺</m:t>
                    </m:r>
                    <m:r>
                      <a:rPr lang="en-US" b="0" i="0" dirty="0" smtClean="0">
                        <a:latin typeface="Cambria Math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V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E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And also “usual LWE parameters”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𝑛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𝑚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dirty="0" smtClean="0"/>
                  <a:t> node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choose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smtClean="0"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Together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Encoding of a </a:t>
                </a:r>
                <a:r>
                  <a:rPr lang="en-US" i="1" dirty="0" smtClean="0"/>
                  <a:t>small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Generate LWE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:r>
                  <a:rPr lang="en-US" i="1" dirty="0" smtClean="0"/>
                  <a:t>small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𝑫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𝑫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858000" y="1295400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5"/>
              <a:endCxn id="8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5"/>
              <a:endCxn id="8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Graph-based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Addition: if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 smtClean="0"/>
                  <a:t> then also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error is added</a:t>
                </a:r>
              </a:p>
              <a:p>
                <a:r>
                  <a:rPr lang="en-US" dirty="0" smtClean="0"/>
                  <a:t>Multiplication: </a:t>
                </a:r>
                <a:r>
                  <a:rPr lang="en-US" dirty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𝑫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:r>
                  <a:rPr lang="en-US" dirty="0"/>
                  <a:t>also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≈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New error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858000" y="1295400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5"/>
              <a:endCxn id="8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5"/>
              <a:endCxn id="8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16131" y="2052935"/>
                <a:ext cx="861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131" y="2052935"/>
                <a:ext cx="86106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6600" y="1138535"/>
                <a:ext cx="500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138535"/>
                <a:ext cx="50045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3400" y="1443335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443335"/>
                <a:ext cx="59336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Multilinear Maps (MMAPs)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powerful crypto tool</a:t>
            </a:r>
          </a:p>
          <a:p>
            <a:r>
              <a:rPr lang="en-US" dirty="0" smtClean="0"/>
              <a:t>Enables computation on “hidden data”</a:t>
            </a:r>
          </a:p>
          <a:p>
            <a:pPr lvl="1"/>
            <a:r>
              <a:rPr lang="en-US" dirty="0" smtClean="0"/>
              <a:t>Similar to homomorphic encryption (HE)</a:t>
            </a:r>
          </a:p>
          <a:p>
            <a:r>
              <a:rPr lang="en-US" dirty="0" smtClean="0"/>
              <a:t>But HE is too “all or nothing”</a:t>
            </a:r>
          </a:p>
          <a:p>
            <a:pPr lvl="1"/>
            <a:r>
              <a:rPr lang="en-US" dirty="0" smtClean="0"/>
              <a:t>No key: result is meaningless</a:t>
            </a:r>
          </a:p>
          <a:p>
            <a:pPr lvl="1"/>
            <a:r>
              <a:rPr lang="en-US" dirty="0" smtClean="0"/>
              <a:t>Has key: can read result and intermediate values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1800" y="3276600"/>
            <a:ext cx="1981200" cy="1219200"/>
            <a:chOff x="6092824" y="3505200"/>
            <a:chExt cx="2670176" cy="167640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6409" y="3962400"/>
              <a:ext cx="1006475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2768" y="3611109"/>
              <a:ext cx="2280232" cy="1570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ube 33"/>
            <p:cNvSpPr>
              <a:spLocks noChangeArrowheads="1"/>
            </p:cNvSpPr>
            <p:nvPr/>
          </p:nvSpPr>
          <p:spPr bwMode="auto">
            <a:xfrm flipH="1">
              <a:off x="6092824" y="3505200"/>
              <a:ext cx="2338768" cy="1528536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10196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 b="1">
                  <a:solidFill>
                    <a:srgbClr val="5D5DC9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7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3019" y="4269468"/>
              <a:ext cx="263411" cy="62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Graph-based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8"/>
                <a:endParaRPr lang="en-US" dirty="0" smtClean="0"/>
              </a:p>
              <a:p>
                <a:r>
                  <a:rPr lang="en-US" dirty="0" smtClean="0"/>
                  <a:t>Zero-test: publishing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enables</a:t>
                </a:r>
                <a:br>
                  <a:rPr lang="en-US" dirty="0" smtClean="0"/>
                </a:br>
                <a:r>
                  <a:rPr lang="en-US" dirty="0" smtClean="0"/>
                  <a:t>testing for zero on paths that begin 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𝐷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  <m:r>
                          <a:rPr lang="en-US" smtClean="0">
                            <a:latin typeface="Cambria Math"/>
                          </a:rPr>
                          <m:t>→</m:t>
                        </m:r>
                        <m:r>
                          <a:rPr lang="en-US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𝑆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𝑆</m:t>
                    </m:r>
                    <m:r>
                      <a:rPr lang="en-US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×</m:t>
                    </m:r>
                    <m:r>
                      <a:rPr lang="en-US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small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𝑆</m:t>
                    </m:r>
                    <m:r>
                      <a:rPr lang="en-US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then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,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dirty="0" smtClean="0">
                        <a:latin typeface="Cambria Math"/>
                      </a:rPr>
                      <m:t>×</m:t>
                    </m:r>
                    <m:r>
                      <a:rPr lang="en-US" dirty="0" smtClean="0">
                        <a:latin typeface="Cambria Math"/>
                      </a:rPr>
                      <m:t>𝐷</m:t>
                    </m:r>
                    <m:r>
                      <a:rPr lang="en-US" dirty="0" smtClean="0">
                        <a:latin typeface="Cambria Math"/>
                      </a:rPr>
                      <m:t>≈</m:t>
                    </m:r>
                    <m:r>
                      <a:rPr lang="en-US" dirty="0" smtClean="0">
                        <a:latin typeface="Cambria Math"/>
                      </a:rPr>
                      <m:t>𝑆</m:t>
                    </m:r>
                    <m:r>
                      <a:rPr lang="en-US" dirty="0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large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858000" y="1295400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7543800" y="1524000"/>
              <a:ext cx="3810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5"/>
              <a:endCxn id="8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5"/>
              <a:endCxn id="8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077200" y="3276600"/>
              <a:ext cx="3810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00543" y="1976735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43" y="1976735"/>
                <a:ext cx="50045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Can Encode?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Need to know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to</a:t>
                </a:r>
                <a:br>
                  <a:rPr lang="en-US" dirty="0" smtClean="0"/>
                </a:br>
                <a:r>
                  <a:rPr lang="en-US" dirty="0" smtClean="0"/>
                  <a:t>encode matrices on the path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𝑢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⇝</m:t>
                    </m:r>
                    <m:r>
                      <a:rPr lang="en-US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“private encoding”</a:t>
                </a:r>
              </a:p>
              <a:p>
                <a:r>
                  <a:rPr lang="en-US" dirty="0" smtClean="0"/>
                  <a:t>To go beyond private encoding, </a:t>
                </a:r>
                <a:r>
                  <a:rPr lang="en-US" dirty="0"/>
                  <a:t>g</a:t>
                </a:r>
                <a:r>
                  <a:rPr lang="en-US" dirty="0" smtClean="0"/>
                  <a:t>enerator can compute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⇝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Encoding of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2"/>
                <a:r>
                  <a:rPr lang="en-US" dirty="0" smtClean="0"/>
                  <a:t>Is it safe to make the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public?</a:t>
                </a:r>
                <a:endParaRPr lang="en-US" dirty="0"/>
              </a:p>
              <a:p>
                <a:pPr lvl="1"/>
                <a:r>
                  <a:rPr lang="en-US" dirty="0" smtClean="0"/>
                  <a:t>Anyone can take a subset sum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to get encoding of a new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286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858000" y="1295400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7543800" y="1524000"/>
              <a:ext cx="3810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5"/>
              <a:endCxn id="8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5"/>
              <a:endCxn id="8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077200" y="3276600"/>
              <a:ext cx="3810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119429">
                <a:off x="7115985" y="2008650"/>
                <a:ext cx="1269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9429">
                <a:off x="7115985" y="2008650"/>
                <a:ext cx="126932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Commutative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</a:t>
                </a:r>
                <a:r>
                  <a:rPr lang="en-US" dirty="0"/>
                  <a:t> </a:t>
                </a:r>
                <a:r>
                  <a:rPr lang="en-US" dirty="0" smtClean="0"/>
                  <a:t>commutative plaintext space?</a:t>
                </a:r>
              </a:p>
              <a:p>
                <a:pPr lvl="1"/>
                <a:r>
                  <a:rPr lang="en-US" dirty="0" smtClean="0"/>
                  <a:t>Needed, e.g., for the multipartite key exchange</a:t>
                </a:r>
              </a:p>
              <a:p>
                <a:r>
                  <a:rPr lang="en-US" dirty="0"/>
                  <a:t>R</a:t>
                </a:r>
                <a:r>
                  <a:rPr lang="en-US" dirty="0" smtClean="0"/>
                  <a:t>eplace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𝑛</m:t>
                    </m:r>
                    <m:r>
                      <a:rPr lang="en-US" smtClean="0">
                        <a:latin typeface="Cambria Math"/>
                      </a:rPr>
                      <m:t>×</m:t>
                    </m:r>
                    <m:r>
                      <a:rPr lang="en-US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matrices by scalars in a large ring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/(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𝑛</m:t>
                    </m:r>
                    <m:r>
                      <a:rPr lang="en-US" smtClean="0">
                        <a:latin typeface="Cambria Math"/>
                      </a:rPr>
                      <m:t>=1, </m:t>
                    </m:r>
                    <m:r>
                      <a:rPr lang="en-US" smtClean="0">
                        <a:latin typeface="Cambria Math"/>
                      </a:rPr>
                      <m:t>𝑚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𝑂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Encoded values commute, not encodings themselves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18909"/>
            <a:ext cx="4648200" cy="31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Zeroizing</a:t>
            </a:r>
            <a:r>
              <a:rPr lang="en-US" dirty="0" smtClean="0"/>
              <a:t>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≈0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is “almost a trapdoor”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33930" y="2933928"/>
                <a:ext cx="3650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(but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30" y="2933928"/>
                <a:ext cx="36502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71" t="-9211" r="-116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57400" y="2969288"/>
                <a:ext cx="914400" cy="85261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9288"/>
                <a:ext cx="914400" cy="852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6764" y="2969289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4" y="2969289"/>
                <a:ext cx="914400" cy="4371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77518" y="296906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18" y="2969065"/>
                <a:ext cx="48923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71800" y="2971085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971085"/>
                <a:ext cx="49885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44363" y="2970191"/>
                <a:ext cx="914400" cy="43531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63" y="2970191"/>
                <a:ext cx="914400" cy="4353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676764" y="4567535"/>
            <a:ext cx="7279349" cy="1776734"/>
            <a:chOff x="676764" y="4567535"/>
            <a:chExt cx="7279349" cy="1776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962400" y="5169398"/>
                  <a:ext cx="39937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 is small but not full rank)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5169398"/>
                  <a:ext cx="3993713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290" t="-9211" r="-183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676764" y="4578968"/>
                  <a:ext cx="914400" cy="437113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64" y="4578968"/>
                  <a:ext cx="914400" cy="43711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091942" y="4591863"/>
                  <a:ext cx="489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942" y="4591863"/>
                  <a:ext cx="489236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505200" y="4567535"/>
                  <a:ext cx="4988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567535"/>
                  <a:ext cx="4988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04055" y="4578968"/>
                  <a:ext cx="948945" cy="450232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055" y="4578968"/>
                  <a:ext cx="948945" cy="4502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1591164" y="4578968"/>
                  <a:ext cx="484863" cy="437113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164" y="4578968"/>
                  <a:ext cx="484863" cy="43711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115892" y="5169398"/>
                  <a:ext cx="6276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892" y="5169398"/>
                  <a:ext cx="62767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556255" y="4578968"/>
                  <a:ext cx="914400" cy="85261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255" y="4578968"/>
                  <a:ext cx="914400" cy="85261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556255" y="5431579"/>
                  <a:ext cx="914399" cy="43531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255" y="5431579"/>
                  <a:ext cx="914399" cy="43531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731967" y="5882604"/>
                  <a:ext cx="5629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967" y="5882604"/>
                  <a:ext cx="56297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Oval 50"/>
          <p:cNvSpPr/>
          <p:nvPr/>
        </p:nvSpPr>
        <p:spPr>
          <a:xfrm>
            <a:off x="54102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u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056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v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032066" y="1079695"/>
            <a:ext cx="366932" cy="3681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w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cxnSp>
        <p:nvCxnSpPr>
          <p:cNvPr id="54" name="Straight Arrow Connector 53"/>
          <p:cNvCxnSpPr>
            <a:stCxn id="51" idx="6"/>
            <a:endCxn id="52" idx="2"/>
          </p:cNvCxnSpPr>
          <p:nvPr/>
        </p:nvCxnSpPr>
        <p:spPr>
          <a:xfrm>
            <a:off x="5791200" y="12573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086600" y="126374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Zeroizing</a:t>
            </a:r>
            <a:r>
              <a:rPr lang="en-US" dirty="0" smtClean="0"/>
              <a:t>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had two such zero-encodings,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43200" y="2832518"/>
                <a:ext cx="844765" cy="85261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832518"/>
                <a:ext cx="844765" cy="852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000" y="2832519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32519"/>
                <a:ext cx="914400" cy="437113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77178" y="283229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78" y="2832295"/>
                <a:ext cx="4892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7945" y="2819400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45" y="2819400"/>
                <a:ext cx="49885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18972" y="2832296"/>
                <a:ext cx="1405628" cy="41311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72" y="2832296"/>
                <a:ext cx="1405628" cy="413114"/>
              </a:xfrm>
              <a:prstGeom prst="rect">
                <a:avLst/>
              </a:prstGeom>
              <a:blipFill rotWithShape="1"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43200" y="3658301"/>
                <a:ext cx="838201" cy="44298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58301"/>
                <a:ext cx="838201" cy="442989"/>
              </a:xfrm>
              <a:prstGeom prst="rect">
                <a:avLst/>
              </a:prstGeom>
              <a:blipFill rotWithShape="1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76400" y="2832519"/>
                <a:ext cx="484863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32519"/>
                <a:ext cx="484863" cy="4371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84808" y="4181294"/>
                <a:ext cx="664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808" y="4181294"/>
                <a:ext cx="66492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1128" y="3409830"/>
                <a:ext cx="627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28" y="3409830"/>
                <a:ext cx="62767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27372" y="3464296"/>
                <a:ext cx="36518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 smtClean="0"/>
                  <a:t> has full row rank </a:t>
                </a:r>
                <a:r>
                  <a:rPr lang="en-US" sz="2400" dirty="0" err="1" smtClean="0"/>
                  <a:t>whp</a:t>
                </a:r>
                <a:r>
                  <a:rPr lang="en-US" sz="2400" dirty="0" smtClean="0"/>
                  <a:t>,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is a trapdoor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72" y="3464296"/>
                <a:ext cx="3651897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2504" t="-5109" r="-166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1400" y="2832518"/>
                <a:ext cx="810798" cy="82578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32518"/>
                <a:ext cx="810798" cy="8257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587965" y="3658301"/>
                <a:ext cx="804233" cy="44232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65" y="3658301"/>
                <a:ext cx="804233" cy="442329"/>
              </a:xfrm>
              <a:prstGeom prst="rect">
                <a:avLst/>
              </a:prstGeom>
              <a:blipFill rotWithShape="1">
                <a:blip r:embed="rId14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4102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u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056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v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32066" y="1079695"/>
            <a:ext cx="366932" cy="3681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w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>
            <a:stCxn id="29" idx="6"/>
            <a:endCxn id="30" idx="2"/>
          </p:cNvCxnSpPr>
          <p:nvPr/>
        </p:nvCxnSpPr>
        <p:spPr>
          <a:xfrm>
            <a:off x="5791200" y="12573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86600" y="126374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Zeroizing</a:t>
            </a:r>
            <a:r>
              <a:rPr lang="en-US" dirty="0" smtClean="0"/>
              <a:t>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y</a:t>
                </a:r>
                <a:r>
                  <a:rPr lang="en-US" dirty="0" smtClean="0"/>
                  <a:t>ield </a:t>
                </a:r>
                <a:r>
                  <a:rPr lang="en-US" dirty="0"/>
                  <a:t>trapdoor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Now suppose that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102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u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v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32066" y="1079695"/>
            <a:ext cx="366932" cy="3681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w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5791200" y="12573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126374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5000" y="895290"/>
                <a:ext cx="104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895290"/>
                <a:ext cx="104259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48000" y="3328248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28248"/>
                <a:ext cx="4892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9800" y="3348335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48335"/>
                <a:ext cx="49885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0600" y="3328248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28248"/>
                <a:ext cx="49885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14400" y="3352800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914400" cy="4371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505200" y="3352800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352800"/>
                <a:ext cx="914400" cy="4371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67000" y="3352800"/>
                <a:ext cx="4572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352800"/>
                <a:ext cx="457200" cy="4371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57800" y="3352800"/>
                <a:ext cx="9144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352800"/>
                <a:ext cx="914400" cy="4371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Zeroizing</a:t>
            </a:r>
            <a:r>
              <a:rPr lang="en-US" dirty="0" smtClean="0"/>
              <a:t>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yield trapdoor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Now suppose that we </a:t>
                </a:r>
                <a:r>
                  <a:rPr lang="en-US" dirty="0" smtClean="0"/>
                  <a:t>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≜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5"/>
                <a:endParaRPr lang="en-US" dirty="0"/>
              </a:p>
              <a:p>
                <a:pPr lvl="1"/>
                <a:r>
                  <a:rPr lang="en-US" b="0" dirty="0" smtClean="0"/>
                  <a:t>Then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1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small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instance of BDD use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-trapdoor to solve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Zeros </a:t>
                </a:r>
                <a:r>
                  <a:rPr lang="en-US" dirty="0" err="1">
                    <a:sym typeface="Wingdings" panose="05000000000000000000" pitchFamily="2" charset="2"/>
                  </a:rPr>
                  <a:t>wrt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only allowed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a source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286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54102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u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05600" y="1066800"/>
            <a:ext cx="381000" cy="381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v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32066" y="1079695"/>
            <a:ext cx="366932" cy="36810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w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cxnSp>
        <p:nvCxnSpPr>
          <p:cNvPr id="49" name="Straight Arrow Connector 48"/>
          <p:cNvCxnSpPr>
            <a:stCxn id="46" idx="6"/>
            <a:endCxn id="47" idx="2"/>
          </p:cNvCxnSpPr>
          <p:nvPr/>
        </p:nvCxnSpPr>
        <p:spPr>
          <a:xfrm>
            <a:off x="5791200" y="12573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086600" y="126374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82" y="895290"/>
                <a:ext cx="104400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15000" y="895290"/>
                <a:ext cx="104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895290"/>
                <a:ext cx="104259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48000" y="3328248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28248"/>
                <a:ext cx="4892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09800" y="3348335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48335"/>
                <a:ext cx="49885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00600" y="3328248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28248"/>
                <a:ext cx="49885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14400" y="3352800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914400" cy="4371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505200" y="3352800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352800"/>
                <a:ext cx="914400" cy="4371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667000" y="3352800"/>
                <a:ext cx="4572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352800"/>
                <a:ext cx="457200" cy="4371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57800" y="3352800"/>
                <a:ext cx="9144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352800"/>
                <a:ext cx="914400" cy="4371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828800" y="3352800"/>
                <a:ext cx="484863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352800"/>
                <a:ext cx="484863" cy="4371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419600" y="3352800"/>
                <a:ext cx="484863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352800"/>
                <a:ext cx="484863" cy="4371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167130" y="3352800"/>
                <a:ext cx="473218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30" y="3352800"/>
                <a:ext cx="473218" cy="437113"/>
              </a:xfrm>
              <a:prstGeom prst="rect">
                <a:avLst/>
              </a:prstGeom>
              <a:blipFill rotWithShape="1">
                <a:blip r:embed="rId14"/>
                <a:stretch>
                  <a:fillRect l="-9877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95848" y="3733800"/>
                <a:ext cx="519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8" y="3733800"/>
                <a:ext cx="51911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1794" y="3725594"/>
                <a:ext cx="555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𝒗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94" y="3725594"/>
                <a:ext cx="555985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83886" y="3733800"/>
                <a:ext cx="501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86" y="3733800"/>
                <a:ext cx="501483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Extensions of the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534400" cy="4876800"/>
              </a:xfrm>
            </p:spPr>
            <p:txBody>
              <a:bodyPr/>
              <a:lstStyle/>
              <a:p>
                <a:r>
                  <a:rPr lang="en-US" dirty="0" smtClean="0"/>
                  <a:t>Encoding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on paths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yields an “almost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trapdoor” </a:t>
                </a:r>
                <a:r>
                  <a:rPr lang="en-US" dirty="0">
                    <a:sym typeface="Wingdings" panose="05000000000000000000" pitchFamily="2" charset="2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0" dirty="0" smtClean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0×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≈0</m:t>
                    </m:r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Can extend it to a real trapdoor as before</a:t>
                </a:r>
                <a:endParaRPr lang="en-US" b="0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534400" cy="4876800"/>
              </a:xfrm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705600" y="685800"/>
            <a:ext cx="2133600" cy="1207532"/>
            <a:chOff x="6705600" y="685800"/>
            <a:chExt cx="21336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51063" y="1524000"/>
                  <a:ext cx="502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063" y="1524000"/>
                  <a:ext cx="50289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endCxn id="20" idx="1"/>
            </p:cNvCxnSpPr>
            <p:nvPr/>
          </p:nvCxnSpPr>
          <p:spPr>
            <a:xfrm>
              <a:off x="7965825" y="941838"/>
              <a:ext cx="548171" cy="2773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29" idx="6"/>
              <a:endCxn id="24" idx="2"/>
            </p:cNvCxnSpPr>
            <p:nvPr/>
          </p:nvCxnSpPr>
          <p:spPr>
            <a:xfrm>
              <a:off x="7086600" y="952500"/>
              <a:ext cx="539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31" idx="6"/>
              <a:endCxn id="20" idx="3"/>
            </p:cNvCxnSpPr>
            <p:nvPr/>
          </p:nvCxnSpPr>
          <p:spPr>
            <a:xfrm flipV="1">
              <a:off x="7984987" y="1488608"/>
              <a:ext cx="529009" cy="2070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 l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35" idx="6"/>
              <a:endCxn id="31" idx="2"/>
            </p:cNvCxnSpPr>
            <p:nvPr/>
          </p:nvCxnSpPr>
          <p:spPr>
            <a:xfrm>
              <a:off x="7086600" y="1695653"/>
              <a:ext cx="5173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62400" y="2458487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458487"/>
                <a:ext cx="914400" cy="437113"/>
              </a:xfrm>
              <a:prstGeom prst="rect">
                <a:avLst/>
              </a:prstGeom>
              <a:blipFill rotWithShape="1">
                <a:blip r:embed="rId10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76800" y="2458487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58487"/>
                <a:ext cx="914400" cy="437113"/>
              </a:xfrm>
              <a:prstGeom prst="rect">
                <a:avLst/>
              </a:prstGeom>
              <a:blipFill rotWithShape="1">
                <a:blip r:embed="rId11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Extensions of the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675498" cy="4876800"/>
              </a:xfrm>
            </p:spPr>
            <p:txBody>
              <a:bodyPr/>
              <a:lstStyle/>
              <a:p>
                <a:r>
                  <a:rPr lang="en-US" dirty="0" smtClean="0"/>
                  <a:t>Encoding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on paths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yields an “almost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>
                    <a:sym typeface="Wingdings" panose="05000000000000000000" pitchFamily="2" charset="2"/>
                  </a:rPr>
                  <a:t>trapdoor</a:t>
                </a:r>
                <a:r>
                  <a:rPr lang="en-US" dirty="0">
                    <a:sym typeface="Wingdings" panose="05000000000000000000" pitchFamily="2" charset="2"/>
                  </a:rPr>
                  <a:t>”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Encoding the 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on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yields a </a:t>
                </a:r>
                <a:r>
                  <a:rPr lang="en-US" dirty="0" smtClean="0">
                    <a:sym typeface="Wingdings" panose="05000000000000000000" pitchFamily="2" charset="2"/>
                  </a:rPr>
                  <a:t>LWE </a:t>
                </a:r>
                <a:r>
                  <a:rPr lang="en-US" dirty="0" smtClean="0"/>
                  <a:t>instance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≜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we get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Use “trapdoor”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675498" cy="4876800"/>
              </a:xfrm>
              <a:blipFill rotWithShape="1">
                <a:blip r:embed="rId2"/>
                <a:stretch>
                  <a:fillRect l="-1265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160541" y="4872334"/>
                <a:ext cx="3810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41" y="4872334"/>
                <a:ext cx="381000" cy="437113"/>
              </a:xfrm>
              <a:prstGeom prst="rect">
                <a:avLst/>
              </a:prstGeom>
              <a:blipFill rotWithShape="1">
                <a:blip r:embed="rId3"/>
                <a:stretch>
                  <a:fillRect l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73345" y="4847779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345" y="4847779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73164" y="4872335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64" y="4872335"/>
                <a:ext cx="48923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61686" y="4860057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86" y="4860057"/>
                <a:ext cx="49885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705600" y="583809"/>
            <a:ext cx="2133600" cy="1385723"/>
            <a:chOff x="6705600" y="583809"/>
            <a:chExt cx="2133600" cy="1385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051063" y="1524000"/>
                  <a:ext cx="502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063" y="1524000"/>
                  <a:ext cx="50289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endCxn id="36" idx="1"/>
            </p:cNvCxnSpPr>
            <p:nvPr/>
          </p:nvCxnSpPr>
          <p:spPr>
            <a:xfrm>
              <a:off x="7965825" y="941838"/>
              <a:ext cx="548171" cy="2773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6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8" idx="6"/>
              <a:endCxn id="45" idx="2"/>
            </p:cNvCxnSpPr>
            <p:nvPr/>
          </p:nvCxnSpPr>
          <p:spPr>
            <a:xfrm>
              <a:off x="7086600" y="952500"/>
              <a:ext cx="539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Oval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7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>
              <a:stCxn id="56" idx="6"/>
              <a:endCxn id="36" idx="3"/>
            </p:cNvCxnSpPr>
            <p:nvPr/>
          </p:nvCxnSpPr>
          <p:spPr>
            <a:xfrm flipV="1">
              <a:off x="7984987" y="1488608"/>
              <a:ext cx="529009" cy="2070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/>
                <p:cNvSpPr/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Oval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8"/>
                  <a:stretch>
                    <a:fillRect l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58" idx="6"/>
              <a:endCxn id="56" idx="2"/>
            </p:cNvCxnSpPr>
            <p:nvPr/>
          </p:nvCxnSpPr>
          <p:spPr>
            <a:xfrm>
              <a:off x="7086600" y="1695653"/>
              <a:ext cx="5173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/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9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037189" y="1600200"/>
                  <a:ext cx="4804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189" y="1600200"/>
                  <a:ext cx="480452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086600" y="583809"/>
                  <a:ext cx="4751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583809"/>
                  <a:ext cx="475130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62400" y="2458487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458487"/>
                <a:ext cx="914400" cy="437113"/>
              </a:xfrm>
              <a:prstGeom prst="rect">
                <a:avLst/>
              </a:prstGeom>
              <a:blipFill rotWithShape="1">
                <a:blip r:embed="rId22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76800" y="2458487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58487"/>
                <a:ext cx="914400" cy="437113"/>
              </a:xfrm>
              <a:prstGeom prst="rect">
                <a:avLst/>
              </a:prstGeom>
              <a:blipFill rotWithShape="1">
                <a:blip r:embed="rId2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886200" y="4872335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72335"/>
                <a:ext cx="914400" cy="437113"/>
              </a:xfrm>
              <a:prstGeom prst="rect">
                <a:avLst/>
              </a:prstGeom>
              <a:blipFill rotWithShape="1">
                <a:blip r:embed="rId24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00600" y="4872335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2335"/>
                <a:ext cx="914400" cy="437113"/>
              </a:xfrm>
              <a:prstGeom prst="rect">
                <a:avLst/>
              </a:prstGeom>
              <a:blipFill rotWithShape="1">
                <a:blip r:embed="rId2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38200" y="4872332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2332"/>
                <a:ext cx="914400" cy="437113"/>
              </a:xfrm>
              <a:prstGeom prst="rect">
                <a:avLst/>
              </a:prstGeom>
              <a:blipFill rotWithShape="1">
                <a:blip r:embed="rId2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52600" y="4872332"/>
                <a:ext cx="914400" cy="437113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72332"/>
                <a:ext cx="914400" cy="437113"/>
              </a:xfrm>
              <a:prstGeom prst="rect">
                <a:avLst/>
              </a:prstGeom>
              <a:blipFill rotWithShape="1">
                <a:blip r:embed="rId2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96000" y="4872331"/>
                <a:ext cx="9144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72331"/>
                <a:ext cx="914400" cy="437113"/>
              </a:xfrm>
              <a:prstGeom prst="rect">
                <a:avLst/>
              </a:prstGeom>
              <a:blipFill rotWithShape="1">
                <a:blip r:embed="rId2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010400" y="4872331"/>
                <a:ext cx="914400" cy="43711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72331"/>
                <a:ext cx="914400" cy="437113"/>
              </a:xfrm>
              <a:prstGeom prst="rect">
                <a:avLst/>
              </a:prstGeom>
              <a:blipFill rotWithShape="1">
                <a:blip r:embed="rId2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MMAPs Special Ingredient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 “some information” about result</a:t>
            </a:r>
          </a:p>
          <a:p>
            <a:pPr lvl="1"/>
            <a:r>
              <a:rPr lang="en-US" dirty="0" smtClean="0"/>
              <a:t>Can tell if results equals zero</a:t>
            </a:r>
          </a:p>
          <a:p>
            <a:pPr lvl="1"/>
            <a:r>
              <a:rPr lang="en-US" dirty="0" smtClean="0"/>
              <a:t>Can’t decrypt result or intermediate values</a:t>
            </a:r>
          </a:p>
          <a:p>
            <a:r>
              <a:rPr lang="en-US" dirty="0" smtClean="0"/>
              <a:t>This partial leakage can do great things</a:t>
            </a:r>
          </a:p>
          <a:p>
            <a:pPr lvl="1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Multipartite non-interactive key-exchange, Witness-encryption,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Attribute-based encryption, Functional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encryption, Cryptographic code obfuscation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dirty="0" smtClean="0"/>
              <a:t>But implementing “limited leakage” is hard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45" y="1727504"/>
            <a:ext cx="865734" cy="10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Extensions of the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675498" cy="4876800"/>
              </a:xfrm>
            </p:spPr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know small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Get </a:t>
                </a:r>
                <a:r>
                  <a:rPr lang="en-US" dirty="0" smtClean="0"/>
                  <a:t>“almost trapdoor” </a:t>
                </a:r>
                <a:r>
                  <a:rPr lang="en-US" dirty="0"/>
                  <a:t>for </a:t>
                </a:r>
                <a:r>
                  <a:rPr lang="en-US" dirty="0" smtClean="0"/>
                  <a:t>the concatenated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Since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675498" cy="4876800"/>
              </a:xfrm>
              <a:blipFill rotWithShape="1">
                <a:blip r:embed="rId2"/>
                <a:stretch>
                  <a:fillRect l="-1265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57400" y="3200400"/>
                <a:ext cx="609600" cy="29238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00400"/>
                <a:ext cx="609600" cy="292388"/>
              </a:xfrm>
              <a:prstGeom prst="rect">
                <a:avLst/>
              </a:prstGeom>
              <a:blipFill rotWithShape="1"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00600" y="3219022"/>
                <a:ext cx="609600" cy="58477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19022"/>
                <a:ext cx="6096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9615" r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00600" y="3803797"/>
                <a:ext cx="609600" cy="58477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03797"/>
                <a:ext cx="609600" cy="584776"/>
              </a:xfrm>
              <a:prstGeom prst="rect">
                <a:avLst/>
              </a:prstGeom>
              <a:blipFill rotWithShape="1">
                <a:blip r:embed="rId5"/>
                <a:stretch>
                  <a:fillRect l="-9615" r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800600" y="4938435"/>
                <a:ext cx="609600" cy="58477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38435"/>
                <a:ext cx="609600" cy="584776"/>
              </a:xfrm>
              <a:prstGeom prst="rect">
                <a:avLst/>
              </a:prstGeom>
              <a:blipFill rotWithShape="1">
                <a:blip r:embed="rId6"/>
                <a:stretch>
                  <a:fillRect l="-4808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76600" y="2920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4896495" y="434853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84971" y="3048000"/>
                <a:ext cx="591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971" y="3048000"/>
                <a:ext cx="59182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53698" y="3048000"/>
                <a:ext cx="27235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=∑</m:t>
                      </m:r>
                      <m:r>
                        <a:rPr lang="en-US" sz="3200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≈0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98" y="3048000"/>
                <a:ext cx="272350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705600" y="685800"/>
            <a:ext cx="2133600" cy="1207532"/>
            <a:chOff x="6705600" y="685800"/>
            <a:chExt cx="21336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051063" y="1524000"/>
                  <a:ext cx="4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063" y="1524000"/>
                  <a:ext cx="48333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endCxn id="7" idx="1"/>
            </p:cNvCxnSpPr>
            <p:nvPr/>
          </p:nvCxnSpPr>
          <p:spPr>
            <a:xfrm>
              <a:off x="7965825" y="941838"/>
              <a:ext cx="548171" cy="2773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6"/>
              <a:endCxn id="6" idx="2"/>
            </p:cNvCxnSpPr>
            <p:nvPr/>
          </p:nvCxnSpPr>
          <p:spPr>
            <a:xfrm>
              <a:off x="7086600" y="952500"/>
              <a:ext cx="539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50" idx="6"/>
              <a:endCxn id="7" idx="3"/>
            </p:cNvCxnSpPr>
            <p:nvPr/>
          </p:nvCxnSpPr>
          <p:spPr>
            <a:xfrm flipV="1">
              <a:off x="7984987" y="1488608"/>
              <a:ext cx="529009" cy="2070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52" idx="6"/>
              <a:endCxn id="50" idx="2"/>
            </p:cNvCxnSpPr>
            <p:nvPr/>
          </p:nvCxnSpPr>
          <p:spPr>
            <a:xfrm>
              <a:off x="7086600" y="1695653"/>
              <a:ext cx="5173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/>
                <p:cNvSpPr/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 rot="5400000">
              <a:off x="7145843" y="97364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5400000">
              <a:off x="7929930" y="97364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67000" y="3200400"/>
                <a:ext cx="609600" cy="29238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00400"/>
                <a:ext cx="609600" cy="292388"/>
              </a:xfrm>
              <a:prstGeom prst="rect">
                <a:avLst/>
              </a:prstGeom>
              <a:blipFill rotWithShape="1">
                <a:blip r:embed="rId1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0000" y="3212812"/>
                <a:ext cx="609600" cy="29238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12812"/>
                <a:ext cx="609600" cy="292388"/>
              </a:xfrm>
              <a:prstGeom prst="rect">
                <a:avLst/>
              </a:prstGeom>
              <a:blipFill rotWithShape="1">
                <a:blip r:embed="rId17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Extensions of the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675498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We know small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marL="27432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Get “almost trapdoor” for the concatenated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7"/>
                <a:endParaRPr lang="en-US" dirty="0"/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known and small</a:t>
                </a:r>
              </a:p>
              <a:p>
                <a:pPr marL="27432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Get LWE instance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wrt</a:t>
                </a:r>
                <a:r>
                  <a:rPr lang="en-US" dirty="0" smtClean="0">
                    <a:sym typeface="Wingdings" panose="05000000000000000000" pitchFamily="2" charset="2"/>
                  </a:rPr>
                  <a:t> the concatenated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3"/>
                <a:endParaRPr lang="en-US" dirty="0"/>
              </a:p>
              <a:p>
                <a:pPr lvl="1"/>
                <a:r>
                  <a:rPr lang="en-US" dirty="0" smtClean="0"/>
                  <a:t>Use “trapdoor”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675498" cy="5105400"/>
              </a:xfrm>
              <a:blipFill rotWithShape="1">
                <a:blip r:embed="rId2"/>
                <a:stretch>
                  <a:fillRect l="-1265" t="-1671" b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4400" y="4876800"/>
                <a:ext cx="591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76800"/>
                <a:ext cx="5918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 flipH="1">
                <a:off x="1219200" y="5029200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19200" y="5029200"/>
                <a:ext cx="762000" cy="366587"/>
              </a:xfrm>
              <a:prstGeom prst="rect">
                <a:avLst/>
              </a:prstGeom>
              <a:blipFill rotWithShape="1">
                <a:blip r:embed="rId4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86200" y="4901625"/>
                <a:ext cx="599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01625"/>
                <a:ext cx="59984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46257" y="5029200"/>
                <a:ext cx="354343" cy="381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57" y="5029200"/>
                <a:ext cx="354343" cy="381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34157" y="5435025"/>
                <a:ext cx="599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57" y="5435025"/>
                <a:ext cx="59984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67000" y="4825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6705600" y="583809"/>
            <a:ext cx="2133600" cy="1385723"/>
            <a:chOff x="6705600" y="583809"/>
            <a:chExt cx="2133600" cy="1385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1163404"/>
                  <a:ext cx="381000" cy="38100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424" y="685800"/>
                  <a:ext cx="49757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051063" y="1524000"/>
                  <a:ext cx="4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063" y="1524000"/>
                  <a:ext cx="48333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7" idx="1"/>
            </p:cNvCxnSpPr>
            <p:nvPr/>
          </p:nvCxnSpPr>
          <p:spPr>
            <a:xfrm>
              <a:off x="7965825" y="941838"/>
              <a:ext cx="548171" cy="2773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/>
                <p:cNvSpPr/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043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63" idx="6"/>
              <a:endCxn id="61" idx="2"/>
            </p:cNvCxnSpPr>
            <p:nvPr/>
          </p:nvCxnSpPr>
          <p:spPr>
            <a:xfrm>
              <a:off x="7086600" y="952500"/>
              <a:ext cx="539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 l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>
              <a:stCxn id="65" idx="6"/>
              <a:endCxn id="57" idx="3"/>
            </p:cNvCxnSpPr>
            <p:nvPr/>
          </p:nvCxnSpPr>
          <p:spPr>
            <a:xfrm flipV="1">
              <a:off x="7984987" y="1488608"/>
              <a:ext cx="529009" cy="2070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987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>
              <a:stCxn id="67" idx="6"/>
              <a:endCxn id="65" idx="2"/>
            </p:cNvCxnSpPr>
            <p:nvPr/>
          </p:nvCxnSpPr>
          <p:spPr>
            <a:xfrm>
              <a:off x="7086600" y="1695653"/>
              <a:ext cx="5173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1505153"/>
                  <a:ext cx="381000" cy="381000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 rot="5400000">
              <a:off x="7145843" y="97364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p:sp>
          <p:nvSpPr>
            <p:cNvPr id="69" name="TextBox 68"/>
            <p:cNvSpPr txBox="1"/>
            <p:nvPr/>
          </p:nvSpPr>
          <p:spPr>
            <a:xfrm rot="5400000">
              <a:off x="7929930" y="97364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037189" y="1600200"/>
                  <a:ext cx="460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189" y="1600200"/>
                  <a:ext cx="46089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086600" y="583809"/>
                  <a:ext cx="4751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583809"/>
                  <a:ext cx="47513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flipH="1">
                <a:off x="1981200" y="5029200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81200" y="5029200"/>
                <a:ext cx="762000" cy="366587"/>
              </a:xfrm>
              <a:prstGeom prst="rect">
                <a:avLst/>
              </a:prstGeom>
              <a:blipFill rotWithShape="1">
                <a:blip r:embed="rId17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 flipH="1">
                <a:off x="3200400" y="5043613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00400" y="5043613"/>
                <a:ext cx="762000" cy="366587"/>
              </a:xfrm>
              <a:prstGeom prst="rect">
                <a:avLst/>
              </a:prstGeom>
              <a:blipFill rotWithShape="1"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flipH="1">
                <a:off x="5181600" y="5029200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1600" y="5029200"/>
                <a:ext cx="762000" cy="366587"/>
              </a:xfrm>
              <a:prstGeom prst="rect">
                <a:avLst/>
              </a:prstGeom>
              <a:blipFill rotWithShape="1">
                <a:blip r:embed="rId1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 flipH="1">
                <a:off x="5943600" y="5029200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43600" y="5029200"/>
                <a:ext cx="762000" cy="366587"/>
              </a:xfrm>
              <a:prstGeom prst="rect">
                <a:avLst/>
              </a:prstGeom>
              <a:blipFill rotWithShape="1">
                <a:blip r:embed="rId2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 flipH="1">
                <a:off x="7162800" y="5043613"/>
                <a:ext cx="762000" cy="36658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62800" y="5043613"/>
                <a:ext cx="762000" cy="366587"/>
              </a:xfrm>
              <a:prstGeom prst="rect">
                <a:avLst/>
              </a:prstGeom>
              <a:blipFill rotWithShape="1">
                <a:blip r:embed="rId2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flipH="1">
                <a:off x="5181600" y="5562600"/>
                <a:ext cx="762000" cy="36658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81600" y="5562600"/>
                <a:ext cx="762000" cy="366587"/>
              </a:xfrm>
              <a:prstGeom prst="rect">
                <a:avLst/>
              </a:prstGeom>
              <a:blipFill rotWithShape="1">
                <a:blip r:embed="rId2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 flipH="1">
                <a:off x="5943600" y="5562600"/>
                <a:ext cx="762000" cy="36658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43600" y="5562600"/>
                <a:ext cx="762000" cy="366587"/>
              </a:xfrm>
              <a:prstGeom prst="rect">
                <a:avLst/>
              </a:prstGeom>
              <a:blipFill rotWithShape="1">
                <a:blip r:embed="rId2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 flipH="1">
                <a:off x="7162800" y="5577013"/>
                <a:ext cx="762000" cy="36658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62800" y="5577013"/>
                <a:ext cx="762000" cy="366587"/>
              </a:xfrm>
              <a:prstGeom prst="rect">
                <a:avLst/>
              </a:prstGeom>
              <a:blipFill rotWithShape="1">
                <a:blip r:embed="rId2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629400" y="4825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629400" y="5358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M_ADMIN\AppData\Local\Microsoft\Windows\Temporary Internet Files\Content.IE5\A6ZVE1UR\po4_3-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515789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Suggests a “Generic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intuition: if you get an approximate trapdoor then you’re dead, else you’re golden</a:t>
            </a:r>
          </a:p>
          <a:p>
            <a:pPr lvl="1"/>
            <a:r>
              <a:rPr lang="en-US" dirty="0" smtClean="0"/>
              <a:t>Approximate trapdoor </a:t>
            </a:r>
            <a:r>
              <a:rPr lang="en-US" dirty="0" smtClean="0">
                <a:sym typeface="Wingdings" panose="05000000000000000000" pitchFamily="2" charset="2"/>
              </a:rPr>
              <a:t>↔ encodings </a:t>
            </a:r>
            <a:r>
              <a:rPr lang="en-US" dirty="0" smtClean="0"/>
              <a:t>on paths with common endpoint, that we know how to annihilate </a:t>
            </a:r>
          </a:p>
          <a:p>
            <a:r>
              <a:rPr lang="en-US" dirty="0" smtClean="0"/>
              <a:t>Should </a:t>
            </a:r>
            <a:r>
              <a:rPr lang="en-US" dirty="0" smtClean="0"/>
              <a:t>be possible to formalize, use to prove security of various schemes</a:t>
            </a:r>
          </a:p>
          <a:p>
            <a:r>
              <a:rPr lang="en-US" dirty="0" smtClean="0"/>
              <a:t>Any attacks beyond this generic model?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Variants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743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presentation is based in part on recent discussions with Ran Canetti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“Safeguards”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∀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choose a random invertible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Except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a sink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Replace every                by</a:t>
                </a:r>
              </a:p>
              <a:p>
                <a:r>
                  <a:rPr lang="en-US" dirty="0" smtClean="0"/>
                  <a:t>Does not affect any source-to-sink encoding</a:t>
                </a:r>
              </a:p>
              <a:p>
                <a:r>
                  <a:rPr lang="en-US" dirty="0" smtClean="0"/>
                  <a:t>Seems to kill the trapdoor attacks</a:t>
                </a:r>
              </a:p>
              <a:p>
                <a:pPr lvl="1"/>
                <a:r>
                  <a:rPr lang="en-US" dirty="0" smtClean="0"/>
                  <a:t>So now we can publish “low level encoding” of zeros without breaking the scheme</a:t>
                </a:r>
              </a:p>
              <a:p>
                <a:pPr lvl="1"/>
                <a:r>
                  <a:rPr lang="en-US" dirty="0" smtClean="0"/>
                  <a:t>If true, yields public encoding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286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4572000" y="3404056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04056"/>
                <a:ext cx="381000" cy="381000"/>
              </a:xfrm>
              <a:prstGeom prst="ellipse">
                <a:avLst/>
              </a:prstGeom>
              <a:blipFill rotWithShape="1">
                <a:blip r:embed="rId3"/>
                <a:stretch>
                  <a:fillRect l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3733800" y="3594556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2400" y="3219390"/>
                <a:ext cx="418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19390"/>
                <a:ext cx="41876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3353143" y="3419445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43" y="3419445"/>
                <a:ext cx="381000" cy="381000"/>
              </a:xfrm>
              <a:prstGeom prst="ellipse">
                <a:avLst/>
              </a:prstGeom>
              <a:blipFill rotWithShape="1">
                <a:blip r:embed="rId5"/>
                <a:stretch>
                  <a:fillRect l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7239000" y="3429000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429000"/>
                <a:ext cx="381000" cy="381000"/>
              </a:xfrm>
              <a:prstGeom prst="ellipse">
                <a:avLst/>
              </a:prstGeom>
              <a:blipFill rotWithShape="1"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6" idx="6"/>
            <a:endCxn id="23" idx="2"/>
          </p:cNvCxnSpPr>
          <p:nvPr/>
        </p:nvCxnSpPr>
        <p:spPr>
          <a:xfrm>
            <a:off x="5943600" y="3609945"/>
            <a:ext cx="1295400" cy="9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1200" y="3219390"/>
                <a:ext cx="16767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219390"/>
                <a:ext cx="167674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5562600" y="3419445"/>
                <a:ext cx="381000" cy="381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19445"/>
                <a:ext cx="381000" cy="381000"/>
              </a:xfrm>
              <a:prstGeom prst="ellipse">
                <a:avLst/>
              </a:prstGeom>
              <a:blipFill rotWithShape="1">
                <a:blip r:embed="rId8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2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(e.g., for a chain)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choose a random scalar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Replace a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         by</a:t>
                </a:r>
              </a:p>
              <a:p>
                <a:pPr lvl="1"/>
                <a:r>
                  <a:rPr lang="en-US" dirty="0" smtClean="0"/>
                  <a:t>Replace source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the zero-test level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Requires a large ring, maybe “safeguards”</a:t>
                </a:r>
              </a:p>
              <a:p>
                <a:pPr lvl="1"/>
                <a:r>
                  <a:rPr lang="en-US" dirty="0" smtClean="0"/>
                  <a:t>Similar to the levels as used in GGH, CLT</a:t>
                </a:r>
              </a:p>
              <a:p>
                <a:pPr lvl="2"/>
                <a:r>
                  <a:rPr lang="en-US" dirty="0" smtClean="0"/>
                  <a:t>But also enforces the order in the chain</a:t>
                </a:r>
              </a:p>
              <a:p>
                <a:pPr lvl="1"/>
                <a:r>
                  <a:rPr lang="en-US" dirty="0" smtClean="0"/>
                  <a:t>Can use it to get “straddling sets”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286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657600" y="2508766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48431" y="2133600"/>
                <a:ext cx="418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31" y="2133600"/>
                <a:ext cx="41876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5029200" y="2508766"/>
            <a:ext cx="1371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2108656"/>
                <a:ext cx="13261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 / ∏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baseline="-2500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108656"/>
                <a:ext cx="132619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less algebraic construction</a:t>
                </a:r>
              </a:p>
              <a:p>
                <a:pPr lvl="1"/>
                <a:r>
                  <a:rPr lang="en-US" dirty="0" smtClean="0"/>
                  <a:t>Variant with “safeguards” and level seems at least as good as any alternative (or better)</a:t>
                </a:r>
              </a:p>
              <a:p>
                <a:r>
                  <a:rPr lang="en-US" dirty="0" smtClean="0"/>
                  <a:t>Open problems</a:t>
                </a:r>
              </a:p>
              <a:p>
                <a:pPr lvl="1"/>
                <a:r>
                  <a:rPr lang="en-US" dirty="0" smtClean="0"/>
                  <a:t>Attacks on this last variants?</a:t>
                </a:r>
              </a:p>
              <a:p>
                <a:pPr lvl="2"/>
                <a:r>
                  <a:rPr lang="en-US" dirty="0" smtClean="0"/>
                  <a:t>E.g., what happens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that has a very low rank?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we get a plausible “subgroup elimination”?</a:t>
                </a:r>
              </a:p>
              <a:p>
                <a:pPr lvl="2"/>
                <a:r>
                  <a:rPr lang="en-US" dirty="0" smtClean="0"/>
                  <a:t>E.g., using </a:t>
                </a:r>
                <a:r>
                  <a:rPr lang="en-US" dirty="0" err="1" smtClean="0"/>
                  <a:t>eigenspaces</a:t>
                </a:r>
                <a:r>
                  <a:rPr lang="en-US" dirty="0" smtClean="0"/>
                  <a:t> in the role of subgroups</a:t>
                </a:r>
              </a:p>
              <a:p>
                <a:pPr lvl="1"/>
                <a:r>
                  <a:rPr lang="en-US" dirty="0" smtClean="0"/>
                  <a:t>Applications that use non-chain graphs?</a:t>
                </a:r>
              </a:p>
              <a:p>
                <a:pPr lvl="1"/>
                <a:r>
                  <a:rPr lang="en-US" dirty="0" smtClean="0"/>
                  <a:t>Reduce security to something we like…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029200"/>
              </a:xfrm>
              <a:blipFill rotWithShape="1">
                <a:blip r:embed="rId2"/>
                <a:stretch>
                  <a:fillRect l="-1286" t="-1576" r="-2143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pic>
        <p:nvPicPr>
          <p:cNvPr id="6" name="Picture 2" descr="C:\Documents and Settings\Administrator\Local Settings\Temporary Internet Files\Content.IE5\J85BIBIC\MP90043955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350935" cy="20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1029" y="434340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MMAP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</a:t>
            </a:r>
            <a:r>
              <a:rPr lang="en-US" dirty="0" smtClean="0"/>
              <a:t>HE Schemes</a:t>
            </a:r>
          </a:p>
          <a:p>
            <a:pPr lvl="1"/>
            <a:r>
              <a:rPr lang="en-US" dirty="0" smtClean="0"/>
              <a:t>NTRU [GGH13] or integer-HE [CLT13]</a:t>
            </a:r>
          </a:p>
          <a:p>
            <a:pPr lvl="1"/>
            <a:r>
              <a:rPr lang="en-US" dirty="0" smtClean="0"/>
              <a:t>Adding a “defective secret key” for zero-test</a:t>
            </a:r>
          </a:p>
          <a:p>
            <a:r>
              <a:rPr lang="en-US" dirty="0" smtClean="0"/>
              <a:t>Subject to “algebraic attacks”</a:t>
            </a:r>
          </a:p>
          <a:p>
            <a:pPr lvl="1"/>
            <a:r>
              <a:rPr lang="en-US" dirty="0" smtClean="0"/>
              <a:t>Attacker that gets many zero-encodings, can setup, solve a system of equations</a:t>
            </a:r>
          </a:p>
          <a:p>
            <a:pPr lvl="1"/>
            <a:r>
              <a:rPr lang="en-US" dirty="0" smtClean="0"/>
              <a:t>Attacks rely partially on computing GCDs</a:t>
            </a:r>
          </a:p>
          <a:p>
            <a:pPr lvl="2"/>
            <a:r>
              <a:rPr lang="en-US" dirty="0" smtClean="0"/>
              <a:t>Over the integers or number-field ideals</a:t>
            </a:r>
          </a:p>
          <a:p>
            <a:pPr lvl="1"/>
            <a:r>
              <a:rPr lang="en-US" dirty="0" smtClean="0"/>
              <a:t>[CLT15] augments [CLT13] to resist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“Modes” of Using MMAPS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4191000" cy="3875088"/>
          </a:xfrm>
        </p:spPr>
        <p:txBody>
          <a:bodyPr rIns="0">
            <a:normAutofit/>
          </a:bodyPr>
          <a:lstStyle/>
          <a:p>
            <a:r>
              <a:rPr lang="en-US" dirty="0" smtClean="0"/>
              <a:t>Encoding/re-randomization is available to anyone</a:t>
            </a:r>
          </a:p>
          <a:p>
            <a:pPr lvl="1"/>
            <a:r>
              <a:rPr lang="en-US" dirty="0" smtClean="0"/>
              <a:t>Via public encoding of zero</a:t>
            </a:r>
          </a:p>
          <a:p>
            <a:r>
              <a:rPr lang="en-US" dirty="0" smtClean="0"/>
              <a:t>Needed for key-agreement, some hardness assumptions</a:t>
            </a:r>
          </a:p>
          <a:p>
            <a:r>
              <a:rPr lang="en-US" dirty="0" smtClean="0"/>
              <a:t>[GGH13,CLT13] are broken when used in this mode</a:t>
            </a:r>
          </a:p>
          <a:p>
            <a:pPr lvl="1"/>
            <a:r>
              <a:rPr lang="en-US" dirty="0" smtClean="0"/>
              <a:t>[CLT15] maybe 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35280" y="2514600"/>
            <a:ext cx="4236720" cy="3875088"/>
          </a:xfrm>
        </p:spPr>
        <p:txBody>
          <a:bodyPr>
            <a:normAutofit/>
          </a:bodyPr>
          <a:lstStyle/>
          <a:p>
            <a:r>
              <a:rPr lang="en-US" dirty="0" smtClean="0"/>
              <a:t>Encoding  requires trapdoor</a:t>
            </a:r>
          </a:p>
          <a:p>
            <a:pPr lvl="1"/>
            <a:r>
              <a:rPr lang="en-US" dirty="0" smtClean="0"/>
              <a:t>Modeled as “Multilinear </a:t>
            </a:r>
            <a:r>
              <a:rPr lang="en-US" dirty="0"/>
              <a:t>Jigsaw Puzzles” [</a:t>
            </a:r>
            <a:r>
              <a:rPr lang="en-US" dirty="0" smtClean="0"/>
              <a:t>GGHRSW13]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Sufficient for many/most obfuscation schemes</a:t>
            </a:r>
          </a:p>
          <a:p>
            <a:r>
              <a:rPr lang="en-US" dirty="0" smtClean="0"/>
              <a:t>Largely untouched by known attacks</a:t>
            </a:r>
            <a:endParaRPr lang="en-US" dirty="0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381000" y="1600200"/>
            <a:ext cx="8534400" cy="9144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Private Encoding vs. Public Encoding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Less Algebraic MMAPs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only standard lattices (with trapdoors), no ideal lattices or hard-to-factor integers</a:t>
            </a:r>
          </a:p>
          <a:p>
            <a:pPr lvl="1"/>
            <a:r>
              <a:rPr lang="en-US" dirty="0" smtClean="0"/>
              <a:t>Less structure to exploit (no GCDs)</a:t>
            </a:r>
          </a:p>
          <a:p>
            <a:pPr lvl="1"/>
            <a:r>
              <a:rPr lang="en-US" dirty="0" smtClean="0"/>
              <a:t>Based loosely on the [GSW13] cryptosystem</a:t>
            </a:r>
          </a:p>
          <a:p>
            <a:r>
              <a:rPr lang="en-US" dirty="0" smtClean="0"/>
              <a:t>Basic setting only gives “private encoding”</a:t>
            </a:r>
          </a:p>
          <a:p>
            <a:pPr lvl="1"/>
            <a:r>
              <a:rPr lang="en-US" dirty="0" smtClean="0"/>
              <a:t>But we can still do key-agreement</a:t>
            </a:r>
            <a:endParaRPr lang="en-US" dirty="0"/>
          </a:p>
          <a:p>
            <a:pPr lvl="1"/>
            <a:r>
              <a:rPr lang="en-US" dirty="0" smtClean="0"/>
              <a:t>“Graph-Induced”, somewhat harder to use</a:t>
            </a:r>
            <a:endParaRPr lang="en-US" dirty="0"/>
          </a:p>
          <a:p>
            <a:r>
              <a:rPr lang="en-US" dirty="0" smtClean="0"/>
              <a:t>Some variants:</a:t>
            </a:r>
          </a:p>
          <a:p>
            <a:pPr lvl="1"/>
            <a:r>
              <a:rPr lang="en-US" dirty="0" smtClean="0"/>
              <a:t>Better functionality, safe for public encoding (?)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Less Algebraic MMAPs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only standard lattices (with trapdoors), no ideal lattices or hard-to-factor integers</a:t>
            </a:r>
          </a:p>
          <a:p>
            <a:pPr lvl="1"/>
            <a:r>
              <a:rPr lang="en-US" dirty="0" smtClean="0"/>
              <a:t>Less structure to exploit (no GCDs)</a:t>
            </a:r>
          </a:p>
          <a:p>
            <a:pPr lvl="1"/>
            <a:r>
              <a:rPr lang="en-US" dirty="0" smtClean="0"/>
              <a:t>Based loosely on the [GSW13] cryptosystem</a:t>
            </a:r>
          </a:p>
          <a:p>
            <a:r>
              <a:rPr lang="en-US" dirty="0" smtClean="0"/>
              <a:t>Basic setting only gives “private encoding”</a:t>
            </a:r>
          </a:p>
          <a:p>
            <a:pPr lvl="1"/>
            <a:r>
              <a:rPr lang="en-US" dirty="0" smtClean="0"/>
              <a:t>But we can still do key-agreement</a:t>
            </a:r>
            <a:endParaRPr lang="en-US" dirty="0"/>
          </a:p>
          <a:p>
            <a:pPr lvl="1"/>
            <a:r>
              <a:rPr lang="en-US" dirty="0" smtClean="0"/>
              <a:t>“Graph-Induced”, somewhat harder to use</a:t>
            </a:r>
            <a:endParaRPr lang="en-US" dirty="0"/>
          </a:p>
          <a:p>
            <a:r>
              <a:rPr lang="en-US" dirty="0" smtClean="0"/>
              <a:t>Some variants:</a:t>
            </a:r>
          </a:p>
          <a:p>
            <a:pPr lvl="1"/>
            <a:r>
              <a:rPr lang="en-US" dirty="0" smtClean="0"/>
              <a:t>Better functionality, safe for public encoding (?)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457200" y="1600200"/>
            <a:ext cx="7848600" cy="48006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Sales pitch: use this construction for all your MMAP needs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Graph-Induced MMAPs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 smtClean="0"/>
                  <a:t>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Cambria Math"/>
                </a:endParaRPr>
              </a:p>
              <a:p>
                <a:pPr lvl="1"/>
                <a:r>
                  <a:rPr lang="en-US" dirty="0" smtClean="0">
                    <a:latin typeface="Cambria Math"/>
                  </a:rPr>
                  <a:t>Specifies allowed additions/multiplications</a:t>
                </a:r>
              </a:p>
              <a:p>
                <a:pPr lvl="2"/>
                <a:r>
                  <a:rPr lang="en-US" dirty="0" smtClean="0">
                    <a:latin typeface="Cambria Math"/>
                  </a:rPr>
                  <a:t>Similar to “levels” in previous constructions</a:t>
                </a:r>
                <a:endParaRPr lang="en-US" dirty="0">
                  <a:latin typeface="Cambria Math"/>
                </a:endParaRPr>
              </a:p>
              <a:p>
                <a:pPr lvl="1"/>
                <a:r>
                  <a:rPr lang="en-US" dirty="0" smtClean="0">
                    <a:latin typeface="Cambria Math"/>
                  </a:rPr>
                  <a:t>Secrets are encoded </a:t>
                </a:r>
                <a:r>
                  <a:rPr lang="en-US" dirty="0" err="1" smtClean="0">
                    <a:latin typeface="Cambria Math"/>
                  </a:rPr>
                  <a:t>wrt</a:t>
                </a:r>
                <a:r>
                  <a:rPr lang="en-US" dirty="0" smtClean="0">
                    <a:latin typeface="Cambria Math"/>
                  </a:rPr>
                  <a:t> edges</a:t>
                </a:r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A simple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1→2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1→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1→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42515" y="3199171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5"/>
              <a:endCxn id="7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7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3525" y="3048000"/>
                <a:ext cx="494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25" y="3048000"/>
                <a:ext cx="49404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6179" y="3881735"/>
                <a:ext cx="889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𝑾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79" y="3881735"/>
                <a:ext cx="88934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5425" y="334833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25" y="3348335"/>
                <a:ext cx="48282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18925" y="4491335"/>
                <a:ext cx="463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925" y="4491335"/>
                <a:ext cx="46307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Graph-Induced </a:t>
            </a:r>
            <a:r>
              <a:rPr lang="en-US" dirty="0"/>
              <a:t>MMAPs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 encodings on the same edge</a:t>
                </a:r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1→4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Multiply adjacent encodings</a:t>
                </a:r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1→4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𝑧𝑇𝑠𝑡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f</m:t>
                              </m:r>
                              <m:r>
                                <a:rPr lang="en-US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m:rPr>
                                  <m:brk m:alnAt="7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encodes</m:t>
                              </m:r>
                              <m:r>
                                <a:rPr lang="en-US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zero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Works relative to any path in the graph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Security: hard to recover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6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42515" y="3199171"/>
            <a:ext cx="1905000" cy="2133600"/>
            <a:chOff x="6553200" y="1524000"/>
            <a:chExt cx="1905000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752600"/>
                  <a:ext cx="381000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524000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286000"/>
                  <a:ext cx="381000" cy="381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6934200" y="1714500"/>
              <a:ext cx="609600" cy="19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5"/>
              <a:endCxn id="7" idx="2"/>
            </p:cNvCxnSpPr>
            <p:nvPr/>
          </p:nvCxnSpPr>
          <p:spPr>
            <a:xfrm>
              <a:off x="6878404" y="2077804"/>
              <a:ext cx="1198796" cy="3986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7" idx="1"/>
            </p:cNvCxnSpPr>
            <p:nvPr/>
          </p:nvCxnSpPr>
          <p:spPr>
            <a:xfrm>
              <a:off x="7869004" y="1849204"/>
              <a:ext cx="263992" cy="492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3276600"/>
                  <a:ext cx="381000" cy="3810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267700" y="2667000"/>
              <a:ext cx="17696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3525" y="3048000"/>
                <a:ext cx="494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25" y="3048000"/>
                <a:ext cx="49404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6179" y="3881735"/>
                <a:ext cx="889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𝑾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79" y="3881735"/>
                <a:ext cx="88934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95425" y="334833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25" y="3348335"/>
                <a:ext cx="48282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18925" y="4491335"/>
                <a:ext cx="463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925" y="4491335"/>
                <a:ext cx="46307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10, 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Mathematics of Modern Cryptography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5278</TotalTime>
  <Words>3134</Words>
  <Application>Microsoft Office PowerPoint</Application>
  <PresentationFormat>On-screen Show (4:3)</PresentationFormat>
  <Paragraphs>542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Graph-Induced Multilinear Maps from Lattices</vt:lpstr>
      <vt:lpstr>Multilinear Maps (MMAPs)</vt:lpstr>
      <vt:lpstr>MMAPs Special Ingredient</vt:lpstr>
      <vt:lpstr>Previous MMAP Constructions</vt:lpstr>
      <vt:lpstr>Two “Modes” of Using MMAPS</vt:lpstr>
      <vt:lpstr>This Talk: Less Algebraic MMAPs</vt:lpstr>
      <vt:lpstr>This Talk: Less Algebraic MMAPs</vt:lpstr>
      <vt:lpstr>Graph-Induced MMAPs</vt:lpstr>
      <vt:lpstr>Graph-Induced MMAPs</vt:lpstr>
      <vt:lpstr>Application: Non-interactive Multipartite KA</vt:lpstr>
      <vt:lpstr>Non-interactive Multipartite KA From Graph-Based MMAPs</vt:lpstr>
      <vt:lpstr>Application to Obfuscation</vt:lpstr>
      <vt:lpstr>Tools</vt:lpstr>
      <vt:lpstr>LWE [Reg’05]</vt:lpstr>
      <vt:lpstr>Lattice Trapdoors [Aj’99,…]</vt:lpstr>
      <vt:lpstr>Construction</vt:lpstr>
      <vt:lpstr>Representing LWE Instances</vt:lpstr>
      <vt:lpstr>Our Graph-based Construction</vt:lpstr>
      <vt:lpstr>Our Graph-based Construction</vt:lpstr>
      <vt:lpstr>Our Graph-based Construction</vt:lpstr>
      <vt:lpstr>Who Can Encode?</vt:lpstr>
      <vt:lpstr>A Commutative Variant</vt:lpstr>
      <vt:lpstr>Attacks</vt:lpstr>
      <vt:lpstr>“Zeroizing” Attacks</vt:lpstr>
      <vt:lpstr>“Zeroizing” Attacks</vt:lpstr>
      <vt:lpstr>“Zeroizing” Attacks</vt:lpstr>
      <vt:lpstr>“Zeroizing” Attacks</vt:lpstr>
      <vt:lpstr>Extensions of the Attack</vt:lpstr>
      <vt:lpstr>Extensions of the Attack</vt:lpstr>
      <vt:lpstr>Extensions of the Attack</vt:lpstr>
      <vt:lpstr>Extensions of the Attack</vt:lpstr>
      <vt:lpstr>This Suggests a “Generic Model”</vt:lpstr>
      <vt:lpstr>           Variants</vt:lpstr>
      <vt:lpstr>Additional “Safeguards”</vt:lpstr>
      <vt:lpstr>Levels (e.g., for a chain)</vt:lpstr>
      <vt:lpstr>Conclusions and Future Work</vt:lpstr>
      <vt:lpstr>Thank You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Graph-Induced Multilinear Maps from Lattices</dc:title>
  <dc:creator>Shai Halevi</dc:creator>
  <cp:lastModifiedBy>Shai Halevi</cp:lastModifiedBy>
  <cp:revision>185</cp:revision>
  <dcterms:created xsi:type="dcterms:W3CDTF">2015-02-15T21:09:34Z</dcterms:created>
  <dcterms:modified xsi:type="dcterms:W3CDTF">2015-07-08T17:19:59Z</dcterms:modified>
</cp:coreProperties>
</file>