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43"/>
  </p:notesMasterIdLst>
  <p:sldIdLst>
    <p:sldId id="256" r:id="rId2"/>
    <p:sldId id="988" r:id="rId3"/>
    <p:sldId id="705" r:id="rId4"/>
    <p:sldId id="1047" r:id="rId5"/>
    <p:sldId id="986" r:id="rId6"/>
    <p:sldId id="1004" r:id="rId7"/>
    <p:sldId id="987" r:id="rId8"/>
    <p:sldId id="994" r:id="rId9"/>
    <p:sldId id="1035" r:id="rId10"/>
    <p:sldId id="997" r:id="rId11"/>
    <p:sldId id="1001" r:id="rId12"/>
    <p:sldId id="1003" r:id="rId13"/>
    <p:sldId id="1005" r:id="rId14"/>
    <p:sldId id="1061" r:id="rId15"/>
    <p:sldId id="1062" r:id="rId16"/>
    <p:sldId id="1060" r:id="rId17"/>
    <p:sldId id="1006" r:id="rId18"/>
    <p:sldId id="1042" r:id="rId19"/>
    <p:sldId id="1043" r:id="rId20"/>
    <p:sldId id="1056" r:id="rId21"/>
    <p:sldId id="1025" r:id="rId22"/>
    <p:sldId id="1032" r:id="rId23"/>
    <p:sldId id="1057" r:id="rId24"/>
    <p:sldId id="1033" r:id="rId25"/>
    <p:sldId id="1034" r:id="rId26"/>
    <p:sldId id="1044" r:id="rId27"/>
    <p:sldId id="1046" r:id="rId28"/>
    <p:sldId id="1014" r:id="rId29"/>
    <p:sldId id="1023" r:id="rId30"/>
    <p:sldId id="1015" r:id="rId31"/>
    <p:sldId id="1016" r:id="rId32"/>
    <p:sldId id="1024" r:id="rId33"/>
    <p:sldId id="1059" r:id="rId34"/>
    <p:sldId id="1017" r:id="rId35"/>
    <p:sldId id="1018" r:id="rId36"/>
    <p:sldId id="1019" r:id="rId37"/>
    <p:sldId id="1020" r:id="rId38"/>
    <p:sldId id="1021" r:id="rId39"/>
    <p:sldId id="930" r:id="rId40"/>
    <p:sldId id="1022" r:id="rId41"/>
    <p:sldId id="931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53">
          <p15:clr>
            <a:srgbClr val="A4A3A4"/>
          </p15:clr>
        </p15:guide>
        <p15:guide id="2" orient="horz" pos="3471">
          <p15:clr>
            <a:srgbClr val="A4A3A4"/>
          </p15:clr>
        </p15:guide>
        <p15:guide id="3" orient="horz" pos="2978">
          <p15:clr>
            <a:srgbClr val="A4A3A4"/>
          </p15:clr>
        </p15:guide>
        <p15:guide id="4" orient="horz" pos="3645">
          <p15:clr>
            <a:srgbClr val="A4A3A4"/>
          </p15:clr>
        </p15:guide>
        <p15:guide id="5" orient="horz" pos="4056">
          <p15:clr>
            <a:srgbClr val="A4A3A4"/>
          </p15:clr>
        </p15:guide>
        <p15:guide id="6" pos="4594">
          <p15:clr>
            <a:srgbClr val="A4A3A4"/>
          </p15:clr>
        </p15:guide>
        <p15:guide id="7" pos="2018">
          <p15:clr>
            <a:srgbClr val="A4A3A4"/>
          </p15:clr>
        </p15:guide>
        <p15:guide id="8" pos="2594">
          <p15:clr>
            <a:srgbClr val="A4A3A4"/>
          </p15:clr>
        </p15:guide>
        <p15:guide id="9" pos="23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990099"/>
    <a:srgbClr val="FF0066"/>
    <a:srgbClr val="993366"/>
    <a:srgbClr val="CC66FF"/>
    <a:srgbClr val="FF9966"/>
    <a:srgbClr val="3333FF"/>
    <a:srgbClr val="000099"/>
    <a:srgbClr val="4672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0" autoAdjust="0"/>
    <p:restoredTop sz="94388" autoAdjust="0"/>
  </p:normalViewPr>
  <p:slideViewPr>
    <p:cSldViewPr snapToGrid="0">
      <p:cViewPr varScale="1">
        <p:scale>
          <a:sx n="70" d="100"/>
          <a:sy n="70" d="100"/>
        </p:scale>
        <p:origin x="1088" y="68"/>
      </p:cViewPr>
      <p:guideLst>
        <p:guide orient="horz" pos="3153"/>
        <p:guide orient="horz" pos="3471"/>
        <p:guide orient="horz" pos="2978"/>
        <p:guide orient="horz" pos="3645"/>
        <p:guide orient="horz" pos="4056"/>
        <p:guide pos="4594"/>
        <p:guide pos="2018"/>
        <p:guide pos="2594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4998"/>
    </p:cViewPr>
  </p:sorterViewPr>
  <p:notesViewPr>
    <p:cSldViewPr snapToGrid="0"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018491-4693-4B50-9B57-3EA69A048613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4E825D-50D5-4BFB-BFD8-460B60388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7002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AE424-85B4-42A9-A313-EB44DF0FF9DF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450AE424-85B4-42A9-A313-EB44DF0FF9DF}" type="datetimeFigureOut">
              <a:rPr lang="en-US" smtClean="0"/>
              <a:t>7/18/2015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2A79C99-5F65-4370-B07B-18EC0D286F2B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79.png"/><Relationship Id="rId9" Type="http://schemas.openxmlformats.org/officeDocument/2006/relationships/image" Target="../media/image7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9" Type="http://schemas.openxmlformats.org/officeDocument/2006/relationships/image" Target="../media/image78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0" Type="http://schemas.openxmlformats.org/officeDocument/2006/relationships/image" Target="../media/image71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16.png"/><Relationship Id="rId7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9" Type="http://schemas.openxmlformats.org/officeDocument/2006/relationships/image" Target="../media/image7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0.png"/></Relationships>
</file>

<file path=ppt/slides/_rels/slide29.xml.rels><?xml version="1.0" encoding="UTF-8" standalone="yes"?>
<Relationships xmlns="http://schemas.openxmlformats.org/package/2006/relationships"><Relationship Id="rId18" Type="http://schemas.openxmlformats.org/officeDocument/2006/relationships/image" Target="../media/image34.png"/><Relationship Id="rId17" Type="http://schemas.openxmlformats.org/officeDocument/2006/relationships/image" Target="../media/image102.png"/><Relationship Id="rId16" Type="http://schemas.openxmlformats.org/officeDocument/2006/relationships/image" Target="../media/image101.png"/><Relationship Id="rId20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00.png"/><Relationship Id="rId10" Type="http://schemas.openxmlformats.org/officeDocument/2006/relationships/image" Target="../media/image94.png"/><Relationship Id="rId19" Type="http://schemas.openxmlformats.org/officeDocument/2006/relationships/image" Target="../media/image35.png"/><Relationship Id="rId14" Type="http://schemas.openxmlformats.org/officeDocument/2006/relationships/image" Target="../media/image9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3" Type="http://schemas.openxmlformats.org/officeDocument/2006/relationships/image" Target="../media/image311.png"/><Relationship Id="rId7" Type="http://schemas.openxmlformats.org/officeDocument/2006/relationships/image" Target="../media/image35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0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0.png"/><Relationship Id="rId3" Type="http://schemas.openxmlformats.org/officeDocument/2006/relationships/image" Target="../media/image16.png"/><Relationship Id="rId7" Type="http://schemas.openxmlformats.org/officeDocument/2006/relationships/image" Target="../media/image390.png"/><Relationship Id="rId2" Type="http://schemas.openxmlformats.org/officeDocument/2006/relationships/image" Target="../media/image3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5" Type="http://schemas.openxmlformats.org/officeDocument/2006/relationships/image" Target="../media/image240.png"/><Relationship Id="rId4" Type="http://schemas.openxmlformats.org/officeDocument/2006/relationships/image" Target="../media/image17.png"/><Relationship Id="rId9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1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4.emf"/><Relationship Id="rId4" Type="http://schemas.openxmlformats.org/officeDocument/2006/relationships/oleObject" Target="../embeddings/oleObject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ctrTitle"/>
              </p:nvPr>
            </p:nvSpPr>
            <p:spPr>
              <a:xfrm>
                <a:off x="-444157" y="400050"/>
                <a:ext cx="10024067" cy="2031390"/>
              </a:xfrm>
            </p:spPr>
            <p:txBody>
              <a:bodyPr anchor="t" anchorCtr="0">
                <a:noAutofit/>
              </a:bodyPr>
              <a:lstStyle/>
              <a:p>
                <a:r>
                  <a:rPr lang="en-US" sz="3600" dirty="0" smtClean="0">
                    <a:solidFill>
                      <a:schemeClr val="bg2">
                        <a:lumMod val="50000"/>
                      </a:schemeClr>
                    </a:solidFill>
                  </a:rPr>
                  <a:t>Solving CVP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600" b="0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600" dirty="0" smtClean="0">
                    <a:solidFill>
                      <a:schemeClr val="bg2">
                        <a:lumMod val="50000"/>
                      </a:schemeClr>
                    </a:solidFill>
                  </a:rPr>
                  <a:t> time</a:t>
                </a:r>
                <a:br>
                  <a:rPr lang="en-US" sz="3600" dirty="0" smtClean="0">
                    <a:solidFill>
                      <a:schemeClr val="bg2">
                        <a:lumMod val="50000"/>
                      </a:schemeClr>
                    </a:solidFill>
                  </a:rPr>
                </a:br>
                <a:r>
                  <a:rPr lang="en-US" sz="3600" dirty="0" smtClean="0">
                    <a:solidFill>
                      <a:schemeClr val="bg2">
                        <a:lumMod val="50000"/>
                      </a:schemeClr>
                    </a:solidFill>
                  </a:rPr>
                  <a:t>via Discrete Gaussian Sampling</a:t>
                </a:r>
                <a:endParaRPr lang="en-US" sz="360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ctrTitle"/>
              </p:nvPr>
            </p:nvSpPr>
            <p:spPr>
              <a:xfrm>
                <a:off x="-444157" y="400050"/>
                <a:ext cx="10024067" cy="2031390"/>
              </a:xfrm>
              <a:blipFill rotWithShape="0">
                <a:blip r:embed="rId2"/>
                <a:stretch>
                  <a:fillRect t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6821" y="1980689"/>
            <a:ext cx="8562109" cy="4255519"/>
          </a:xfrm>
        </p:spPr>
        <p:txBody>
          <a:bodyPr>
            <a:noAutofit/>
          </a:bodyPr>
          <a:lstStyle/>
          <a:p>
            <a:r>
              <a:rPr lang="en-US" sz="2800" b="1" dirty="0" err="1" smtClean="0">
                <a:solidFill>
                  <a:schemeClr val="tx1"/>
                </a:solidFill>
              </a:rPr>
              <a:t>Divesh</a:t>
            </a:r>
            <a:r>
              <a:rPr lang="en-US" sz="2800" b="1" dirty="0" smtClean="0">
                <a:solidFill>
                  <a:schemeClr val="tx1"/>
                </a:solidFill>
              </a:rPr>
              <a:t> Aggarwal</a:t>
            </a:r>
          </a:p>
          <a:p>
            <a:r>
              <a:rPr lang="fr-FR" dirty="0">
                <a:solidFill>
                  <a:schemeClr val="tx1"/>
                </a:solidFill>
              </a:rPr>
              <a:t>École </a:t>
            </a:r>
            <a:r>
              <a:rPr lang="fr-FR" dirty="0" smtClean="0">
                <a:solidFill>
                  <a:schemeClr val="tx1"/>
                </a:solidFill>
              </a:rPr>
              <a:t>Polytechnique Fédérale </a:t>
            </a:r>
            <a:r>
              <a:rPr lang="fr-FR" dirty="0">
                <a:solidFill>
                  <a:schemeClr val="tx1"/>
                </a:solidFill>
              </a:rPr>
              <a:t>de </a:t>
            </a:r>
            <a:r>
              <a:rPr lang="fr-FR" dirty="0" smtClean="0">
                <a:solidFill>
                  <a:schemeClr val="tx1"/>
                </a:solidFill>
              </a:rPr>
              <a:t>Lausanne (</a:t>
            </a:r>
            <a:r>
              <a:rPr lang="en-US" dirty="0" smtClean="0">
                <a:solidFill>
                  <a:schemeClr val="tx1"/>
                </a:solidFill>
              </a:rPr>
              <a:t>EPFL)</a:t>
            </a:r>
          </a:p>
          <a:p>
            <a:r>
              <a:rPr lang="en-US" sz="2800" b="1" u="sng" dirty="0" smtClean="0">
                <a:solidFill>
                  <a:schemeClr val="tx1"/>
                </a:solidFill>
              </a:rPr>
              <a:t>Daniel </a:t>
            </a:r>
            <a:r>
              <a:rPr lang="en-US" sz="2800" b="1" u="sng" dirty="0">
                <a:solidFill>
                  <a:schemeClr val="tx1"/>
                </a:solidFill>
              </a:rPr>
              <a:t>Dadush</a:t>
            </a:r>
          </a:p>
          <a:p>
            <a:r>
              <a:rPr lang="en-US" dirty="0">
                <a:solidFill>
                  <a:schemeClr val="tx1"/>
                </a:solidFill>
              </a:rPr>
              <a:t>Centrum </a:t>
            </a:r>
            <a:r>
              <a:rPr lang="en-US" dirty="0" err="1">
                <a:solidFill>
                  <a:schemeClr val="tx1"/>
                </a:solidFill>
              </a:rPr>
              <a:t>Wiskunde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Informatica</a:t>
            </a:r>
            <a:r>
              <a:rPr lang="en-US" dirty="0" smtClean="0">
                <a:solidFill>
                  <a:schemeClr val="tx1"/>
                </a:solidFill>
              </a:rPr>
              <a:t> (CWI)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Noah Stephens-</a:t>
            </a:r>
            <a:r>
              <a:rPr lang="en-US" sz="2800" b="1" dirty="0" err="1">
                <a:solidFill>
                  <a:schemeClr val="tx1"/>
                </a:solidFill>
              </a:rPr>
              <a:t>Davidowitz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</a:rPr>
              <a:t>New York </a:t>
            </a:r>
            <a:r>
              <a:rPr lang="en-US" dirty="0" smtClean="0">
                <a:solidFill>
                  <a:schemeClr val="tx1"/>
                </a:solidFill>
              </a:rPr>
              <a:t>University (NYU)</a:t>
            </a:r>
          </a:p>
          <a:p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Mathematics of Cryptography</a:t>
            </a:r>
          </a:p>
          <a:p>
            <a:r>
              <a:rPr lang="en-US" sz="2800" dirty="0" smtClean="0">
                <a:solidFill>
                  <a:schemeClr val="tx1"/>
                </a:solidFill>
              </a:rPr>
              <a:t>Simons Institute 2015</a:t>
            </a:r>
            <a:endParaRPr lang="en-US" sz="2800" dirty="0">
              <a:solidFill>
                <a:schemeClr val="tx1"/>
              </a:solidFill>
            </a:endParaRP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41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 Box 4"/>
              <p:cNvSpPr txBox="1">
                <a:spLocks noChangeArrowheads="1"/>
              </p:cNvSpPr>
              <p:nvPr/>
            </p:nvSpPr>
            <p:spPr bwMode="auto">
              <a:xfrm>
                <a:off x="5615380" y="5195741"/>
                <a:ext cx="9591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</m:t>
                    </m:r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15380" y="5195741"/>
                <a:ext cx="959109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8197" b="-245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Connector 116"/>
          <p:cNvCxnSpPr>
            <a:endCxn id="111" idx="6"/>
          </p:cNvCxnSpPr>
          <p:nvPr/>
        </p:nvCxnSpPr>
        <p:spPr>
          <a:xfrm>
            <a:off x="5058298" y="5497188"/>
            <a:ext cx="1174904" cy="5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3" name="Straight Connector 4102"/>
          <p:cNvCxnSpPr>
            <a:stCxn id="32" idx="6"/>
            <a:endCxn id="110" idx="6"/>
          </p:cNvCxnSpPr>
          <p:nvPr/>
        </p:nvCxnSpPr>
        <p:spPr>
          <a:xfrm>
            <a:off x="5051211" y="5496291"/>
            <a:ext cx="759825" cy="1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4"/>
              <p:cNvSpPr txBox="1">
                <a:spLocks noChangeArrowheads="1"/>
              </p:cNvSpPr>
              <p:nvPr/>
            </p:nvSpPr>
            <p:spPr bwMode="auto">
              <a:xfrm>
                <a:off x="4743924" y="5393727"/>
                <a:ext cx="44191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3924" y="5393727"/>
                <a:ext cx="441916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" name="Oval 101"/>
          <p:cNvSpPr>
            <a:spLocks noChangeAspect="1"/>
          </p:cNvSpPr>
          <p:nvPr/>
        </p:nvSpPr>
        <p:spPr>
          <a:xfrm>
            <a:off x="4583257" y="5070095"/>
            <a:ext cx="852392" cy="852392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>
            <a:spLocks noChangeAspect="1"/>
          </p:cNvSpPr>
          <p:nvPr/>
        </p:nvSpPr>
        <p:spPr>
          <a:xfrm>
            <a:off x="4198368" y="4691412"/>
            <a:ext cx="1612668" cy="161266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3771596" y="4266943"/>
            <a:ext cx="2461606" cy="246160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7" y="26533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Discrete Gaussian and CVP</a:t>
            </a: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0" y="1357644"/>
            <a:ext cx="9144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Problem: </a:t>
            </a:r>
            <a:r>
              <a:rPr lang="en-US" sz="3000" dirty="0" smtClean="0">
                <a:latin typeface="+mn-lt"/>
              </a:rPr>
              <a:t>Can have arbitrarily many approximate </a:t>
            </a:r>
            <a:br>
              <a:rPr lang="en-US" sz="3000" dirty="0" smtClean="0">
                <a:latin typeface="+mn-lt"/>
              </a:rPr>
            </a:br>
            <a:r>
              <a:rPr lang="en-US" sz="3000" dirty="0" smtClean="0">
                <a:latin typeface="+mn-lt"/>
              </a:rPr>
              <a:t>closest vectors!</a:t>
            </a:r>
            <a:endParaRPr lang="en-US" sz="3000" dirty="0">
              <a:latin typeface="+mn-lt"/>
            </a:endParaRPr>
          </a:p>
          <a:p>
            <a:pPr algn="ctr" eaLnBrk="1" hangingPunct="1"/>
            <a:r>
              <a:rPr lang="en-US" sz="3000" dirty="0" smtClean="0">
                <a:latin typeface="+mn-lt"/>
              </a:rPr>
              <a:t> </a:t>
            </a:r>
            <a:endParaRPr lang="en-US" sz="3000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17124" y="4624190"/>
            <a:ext cx="6475728" cy="96356"/>
            <a:chOff x="1320485" y="2998687"/>
            <a:chExt cx="6475728" cy="96356"/>
          </a:xfrm>
        </p:grpSpPr>
        <p:sp>
          <p:nvSpPr>
            <p:cNvPr id="7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5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6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7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8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9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0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1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2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3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4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5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6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7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8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9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32" name="Oval 14"/>
          <p:cNvSpPr>
            <a:spLocks noChangeAspect="1" noChangeArrowheads="1"/>
          </p:cNvSpPr>
          <p:nvPr/>
        </p:nvSpPr>
        <p:spPr bwMode="auto">
          <a:xfrm>
            <a:off x="4975011" y="5458191"/>
            <a:ext cx="76200" cy="76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rgbClr val="00206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53"/>
              <p:cNvSpPr txBox="1">
                <a:spLocks noChangeArrowheads="1"/>
              </p:cNvSpPr>
              <p:nvPr/>
            </p:nvSpPr>
            <p:spPr bwMode="auto">
              <a:xfrm>
                <a:off x="7160642" y="5575336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5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0642" y="5575336"/>
                <a:ext cx="48622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44"/>
          <p:cNvSpPr>
            <a:spLocks noChangeAspect="1" noChangeArrowheads="1"/>
          </p:cNvSpPr>
          <p:nvPr/>
        </p:nvSpPr>
        <p:spPr bwMode="auto">
          <a:xfrm>
            <a:off x="5888038" y="463883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grpSp>
        <p:nvGrpSpPr>
          <p:cNvPr id="61" name="Group 60"/>
          <p:cNvGrpSpPr/>
          <p:nvPr/>
        </p:nvGrpSpPr>
        <p:grpSpPr>
          <a:xfrm>
            <a:off x="1321093" y="6269633"/>
            <a:ext cx="6475728" cy="96356"/>
            <a:chOff x="1320485" y="2998687"/>
            <a:chExt cx="6475728" cy="96356"/>
          </a:xfrm>
        </p:grpSpPr>
        <p:sp>
          <p:nvSpPr>
            <p:cNvPr id="62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3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4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5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6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7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8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9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0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1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2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3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4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5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6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7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8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9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0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1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2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3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84" name="Oval 16"/>
          <p:cNvSpPr>
            <a:spLocks noChangeAspect="1" noChangeArrowheads="1"/>
          </p:cNvSpPr>
          <p:nvPr/>
        </p:nvSpPr>
        <p:spPr bwMode="auto">
          <a:xfrm>
            <a:off x="4062413" y="627766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6" name="Oval 44"/>
          <p:cNvSpPr>
            <a:spLocks noChangeAspect="1" noChangeArrowheads="1"/>
          </p:cNvSpPr>
          <p:nvPr/>
        </p:nvSpPr>
        <p:spPr bwMode="auto">
          <a:xfrm>
            <a:off x="4974217" y="4638940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7" name="Oval 44"/>
          <p:cNvSpPr>
            <a:spLocks noChangeAspect="1" noChangeArrowheads="1"/>
          </p:cNvSpPr>
          <p:nvPr/>
        </p:nvSpPr>
        <p:spPr bwMode="auto">
          <a:xfrm>
            <a:off x="4976904" y="6280947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8" name="Oval 44"/>
          <p:cNvSpPr>
            <a:spLocks noChangeAspect="1" noChangeArrowheads="1"/>
          </p:cNvSpPr>
          <p:nvPr/>
        </p:nvSpPr>
        <p:spPr bwMode="auto">
          <a:xfrm>
            <a:off x="5290514" y="628267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9" name="Oval 44"/>
          <p:cNvSpPr>
            <a:spLocks noChangeAspect="1" noChangeArrowheads="1"/>
          </p:cNvSpPr>
          <p:nvPr/>
        </p:nvSpPr>
        <p:spPr bwMode="auto">
          <a:xfrm>
            <a:off x="5599093" y="628524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0" name="Oval 44"/>
          <p:cNvSpPr>
            <a:spLocks noChangeAspect="1" noChangeArrowheads="1"/>
          </p:cNvSpPr>
          <p:nvPr/>
        </p:nvSpPr>
        <p:spPr bwMode="auto">
          <a:xfrm>
            <a:off x="5890048" y="628130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2" name="Oval 44"/>
          <p:cNvSpPr>
            <a:spLocks noChangeAspect="1" noChangeArrowheads="1"/>
          </p:cNvSpPr>
          <p:nvPr/>
        </p:nvSpPr>
        <p:spPr bwMode="auto">
          <a:xfrm>
            <a:off x="4687056" y="6277089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3" name="Oval 44"/>
          <p:cNvSpPr>
            <a:spLocks noChangeAspect="1" noChangeArrowheads="1"/>
          </p:cNvSpPr>
          <p:nvPr/>
        </p:nvSpPr>
        <p:spPr bwMode="auto">
          <a:xfrm>
            <a:off x="4376451" y="6277933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4" name="Oval 44"/>
          <p:cNvSpPr>
            <a:spLocks noChangeAspect="1" noChangeArrowheads="1"/>
          </p:cNvSpPr>
          <p:nvPr/>
        </p:nvSpPr>
        <p:spPr bwMode="auto">
          <a:xfrm>
            <a:off x="5596042" y="463927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6" name="Oval 44"/>
          <p:cNvSpPr>
            <a:spLocks noChangeAspect="1" noChangeArrowheads="1"/>
          </p:cNvSpPr>
          <p:nvPr/>
        </p:nvSpPr>
        <p:spPr bwMode="auto">
          <a:xfrm>
            <a:off x="4681930" y="4630419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8" name="Oval 44"/>
          <p:cNvSpPr>
            <a:spLocks noChangeAspect="1" noChangeArrowheads="1"/>
          </p:cNvSpPr>
          <p:nvPr/>
        </p:nvSpPr>
        <p:spPr bwMode="auto">
          <a:xfrm>
            <a:off x="4059278" y="463132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9" name="Oval 44"/>
          <p:cNvSpPr>
            <a:spLocks noChangeAspect="1" noChangeArrowheads="1"/>
          </p:cNvSpPr>
          <p:nvPr/>
        </p:nvSpPr>
        <p:spPr bwMode="auto">
          <a:xfrm>
            <a:off x="4372482" y="463132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1" name="Oval 44"/>
          <p:cNvSpPr>
            <a:spLocks noChangeAspect="1" noChangeArrowheads="1"/>
          </p:cNvSpPr>
          <p:nvPr/>
        </p:nvSpPr>
        <p:spPr bwMode="auto">
          <a:xfrm>
            <a:off x="5287800" y="463976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 Box 4"/>
              <p:cNvSpPr txBox="1">
                <a:spLocks noChangeArrowheads="1"/>
              </p:cNvSpPr>
              <p:nvPr/>
            </p:nvSpPr>
            <p:spPr bwMode="auto">
              <a:xfrm>
                <a:off x="5431188" y="5198122"/>
                <a:ext cx="39395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1188" y="5198122"/>
                <a:ext cx="393954" cy="36933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88447" y="3129091"/>
                <a:ext cx="8778240" cy="7013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2800" dirty="0"/>
                  <a:t>Let 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8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80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min</m:t>
                            </m:r>
                          </m:e>
                          <m:lim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28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</m:func>
                  </m:oMath>
                </a14:m>
                <a:r>
                  <a:rPr lang="en-US" sz="2800" dirty="0"/>
                  <a:t> </a:t>
                </a:r>
                <a:r>
                  <a:rPr lang="en-US" sz="2800" dirty="0" smtClean="0"/>
                  <a:t>denote distance </a:t>
                </a:r>
                <a:r>
                  <a:rPr lang="en-US" sz="2800" dirty="0"/>
                  <a:t>of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/>
                  <a:t> to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/>
                  <a:t>.</a:t>
                </a: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47" y="3129091"/>
                <a:ext cx="8778240" cy="701346"/>
              </a:xfrm>
              <a:prstGeom prst="rect">
                <a:avLst/>
              </a:prstGeom>
              <a:blipFill rotWithShape="0">
                <a:blip r:embed="rId10"/>
                <a:stretch>
                  <a:fillRect t="-7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501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/>
      <p:bldP spid="102" grpId="0" animBg="1"/>
      <p:bldP spid="110" grpId="0" animBg="1"/>
      <p:bldP spid="111" grpId="0" animBg="1"/>
      <p:bldP spid="60" grpId="1" animBg="1"/>
      <p:bldP spid="84" grpId="1" animBg="1"/>
      <p:bldP spid="86" grpId="0" animBg="1"/>
      <p:bldP spid="87" grpId="0" animBg="1"/>
      <p:bldP spid="88" grpId="0" animBg="1"/>
      <p:bldP spid="89" grpId="0" animBg="1"/>
      <p:bldP spid="90" grpId="0" animBg="1"/>
      <p:bldP spid="92" grpId="0" animBg="1"/>
      <p:bldP spid="93" grpId="0" animBg="1"/>
      <p:bldP spid="94" grpId="0" animBg="1"/>
      <p:bldP spid="96" grpId="0" animBg="1"/>
      <p:bldP spid="98" grpId="0" animBg="1"/>
      <p:bldP spid="99" grpId="0" animBg="1"/>
      <p:bldP spid="101" grpId="0" animBg="1"/>
      <p:bldP spid="119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 Box 4"/>
              <p:cNvSpPr txBox="1">
                <a:spLocks noChangeArrowheads="1"/>
              </p:cNvSpPr>
              <p:nvPr/>
            </p:nvSpPr>
            <p:spPr bwMode="auto">
              <a:xfrm>
                <a:off x="5615380" y="5195741"/>
                <a:ext cx="959109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(1</m:t>
                    </m:r>
                  </m:oMath>
                </a14:m>
                <a:r>
                  <a:rPr lang="en-US" b="0" dirty="0" smtClean="0">
                    <a:solidFill>
                      <a:srgbClr val="FF0000"/>
                    </a:solidFill>
                  </a:rPr>
                  <a:t>+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15380" y="5195741"/>
                <a:ext cx="959109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8197" b="-2459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Connector 116"/>
          <p:cNvCxnSpPr/>
          <p:nvPr/>
        </p:nvCxnSpPr>
        <p:spPr>
          <a:xfrm>
            <a:off x="5058298" y="5497188"/>
            <a:ext cx="1174904" cy="5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3" name="Straight Connector 4102"/>
          <p:cNvCxnSpPr>
            <a:stCxn id="32" idx="6"/>
            <a:endCxn id="110" idx="6"/>
          </p:cNvCxnSpPr>
          <p:nvPr/>
        </p:nvCxnSpPr>
        <p:spPr>
          <a:xfrm>
            <a:off x="5051211" y="5496291"/>
            <a:ext cx="759825" cy="1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4"/>
              <p:cNvSpPr txBox="1">
                <a:spLocks noChangeArrowheads="1"/>
              </p:cNvSpPr>
              <p:nvPr/>
            </p:nvSpPr>
            <p:spPr bwMode="auto">
              <a:xfrm>
                <a:off x="4743924" y="5393727"/>
                <a:ext cx="44191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3924" y="5393727"/>
                <a:ext cx="441916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Oval 109"/>
          <p:cNvSpPr>
            <a:spLocks noChangeAspect="1"/>
          </p:cNvSpPr>
          <p:nvPr/>
        </p:nvSpPr>
        <p:spPr>
          <a:xfrm>
            <a:off x="4198368" y="4691412"/>
            <a:ext cx="1612668" cy="161266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3771596" y="4266943"/>
            <a:ext cx="2461606" cy="246160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7" y="26533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Discrete Gaussian and CVP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6"/>
              <p:cNvSpPr txBox="1">
                <a:spLocks noChangeArrowheads="1"/>
              </p:cNvSpPr>
              <p:nvPr/>
            </p:nvSpPr>
            <p:spPr bwMode="auto">
              <a:xfrm>
                <a:off x="0" y="1357644"/>
                <a:ext cx="9144000" cy="149758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000" dirty="0" smtClean="0">
                    <a:solidFill>
                      <a:srgbClr val="FF0000"/>
                    </a:solidFill>
                    <a:latin typeface="+mn-lt"/>
                  </a:rPr>
                  <a:t>        Problem: </a:t>
                </a:r>
                <a:r>
                  <a:rPr lang="en-US" sz="3000" dirty="0" smtClean="0">
                    <a:latin typeface="+mn-lt"/>
                  </a:rPr>
                  <a:t>Have little chance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+mn-lt"/>
                  </a:rPr>
                  <a:t> hits a</a:t>
                </a:r>
                <a:br>
                  <a:rPr lang="en-US" sz="3000" dirty="0" smtClean="0">
                    <a:latin typeface="+mn-lt"/>
                  </a:rPr>
                </a:br>
                <a:r>
                  <a:rPr lang="en-US" sz="3000" dirty="0" smtClean="0">
                    <a:latin typeface="+mn-lt"/>
                  </a:rPr>
                  <a:t>                           closest vector unless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is tiny.</a:t>
                </a:r>
                <a:endParaRPr lang="en-US" sz="3000" dirty="0">
                  <a:latin typeface="+mn-lt"/>
                </a:endParaRPr>
              </a:p>
              <a:p>
                <a:pPr algn="ctr" eaLnBrk="1" hangingPunct="1"/>
                <a:r>
                  <a:rPr lang="en-US" sz="3000" dirty="0" smtClean="0">
                    <a:latin typeface="+mn-lt"/>
                  </a:rPr>
                  <a:t> </a:t>
                </a:r>
                <a:endParaRPr lang="en-US" sz="3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357644"/>
                <a:ext cx="9144000" cy="1497589"/>
              </a:xfrm>
              <a:prstGeom prst="rect">
                <a:avLst/>
              </a:prstGeom>
              <a:blipFill rotWithShape="0">
                <a:blip r:embed="rId4"/>
                <a:stretch>
                  <a:fillRect t="-489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317124" y="4624190"/>
            <a:ext cx="6475728" cy="96356"/>
            <a:chOff x="1320485" y="2998687"/>
            <a:chExt cx="6475728" cy="96356"/>
          </a:xfrm>
        </p:grpSpPr>
        <p:sp>
          <p:nvSpPr>
            <p:cNvPr id="7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5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6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7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8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9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0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1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2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3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4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5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6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7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8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9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32" name="Oval 14"/>
          <p:cNvSpPr>
            <a:spLocks noChangeAspect="1" noChangeArrowheads="1"/>
          </p:cNvSpPr>
          <p:nvPr/>
        </p:nvSpPr>
        <p:spPr bwMode="auto">
          <a:xfrm>
            <a:off x="4975011" y="5458191"/>
            <a:ext cx="76200" cy="76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rgbClr val="00206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53"/>
              <p:cNvSpPr txBox="1">
                <a:spLocks noChangeArrowheads="1"/>
              </p:cNvSpPr>
              <p:nvPr/>
            </p:nvSpPr>
            <p:spPr bwMode="auto">
              <a:xfrm>
                <a:off x="7160642" y="5575336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5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0642" y="5575336"/>
                <a:ext cx="48622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44"/>
          <p:cNvSpPr>
            <a:spLocks noChangeAspect="1" noChangeArrowheads="1"/>
          </p:cNvSpPr>
          <p:nvPr/>
        </p:nvSpPr>
        <p:spPr bwMode="auto">
          <a:xfrm>
            <a:off x="5888038" y="463883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grpSp>
        <p:nvGrpSpPr>
          <p:cNvPr id="61" name="Group 60"/>
          <p:cNvGrpSpPr/>
          <p:nvPr/>
        </p:nvGrpSpPr>
        <p:grpSpPr>
          <a:xfrm>
            <a:off x="1321093" y="6269633"/>
            <a:ext cx="6475728" cy="96356"/>
            <a:chOff x="1320485" y="2998687"/>
            <a:chExt cx="6475728" cy="96356"/>
          </a:xfrm>
        </p:grpSpPr>
        <p:sp>
          <p:nvSpPr>
            <p:cNvPr id="62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3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4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5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6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7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8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9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0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1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2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3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4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5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6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7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8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9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0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1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2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3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84" name="Oval 16"/>
          <p:cNvSpPr>
            <a:spLocks noChangeAspect="1" noChangeArrowheads="1"/>
          </p:cNvSpPr>
          <p:nvPr/>
        </p:nvSpPr>
        <p:spPr bwMode="auto">
          <a:xfrm>
            <a:off x="4062413" y="627766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6" name="Oval 44"/>
          <p:cNvSpPr>
            <a:spLocks noChangeAspect="1" noChangeArrowheads="1"/>
          </p:cNvSpPr>
          <p:nvPr/>
        </p:nvSpPr>
        <p:spPr bwMode="auto">
          <a:xfrm>
            <a:off x="4974217" y="4638940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7" name="Oval 44"/>
          <p:cNvSpPr>
            <a:spLocks noChangeAspect="1" noChangeArrowheads="1"/>
          </p:cNvSpPr>
          <p:nvPr/>
        </p:nvSpPr>
        <p:spPr bwMode="auto">
          <a:xfrm>
            <a:off x="4976904" y="6280947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8" name="Oval 44"/>
          <p:cNvSpPr>
            <a:spLocks noChangeAspect="1" noChangeArrowheads="1"/>
          </p:cNvSpPr>
          <p:nvPr/>
        </p:nvSpPr>
        <p:spPr bwMode="auto">
          <a:xfrm>
            <a:off x="5290514" y="628267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9" name="Oval 44"/>
          <p:cNvSpPr>
            <a:spLocks noChangeAspect="1" noChangeArrowheads="1"/>
          </p:cNvSpPr>
          <p:nvPr/>
        </p:nvSpPr>
        <p:spPr bwMode="auto">
          <a:xfrm>
            <a:off x="5599093" y="628524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0" name="Oval 44"/>
          <p:cNvSpPr>
            <a:spLocks noChangeAspect="1" noChangeArrowheads="1"/>
          </p:cNvSpPr>
          <p:nvPr/>
        </p:nvSpPr>
        <p:spPr bwMode="auto">
          <a:xfrm>
            <a:off x="5890048" y="628130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2" name="Oval 44"/>
          <p:cNvSpPr>
            <a:spLocks noChangeAspect="1" noChangeArrowheads="1"/>
          </p:cNvSpPr>
          <p:nvPr/>
        </p:nvSpPr>
        <p:spPr bwMode="auto">
          <a:xfrm>
            <a:off x="4687056" y="6277089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3" name="Oval 44"/>
          <p:cNvSpPr>
            <a:spLocks noChangeAspect="1" noChangeArrowheads="1"/>
          </p:cNvSpPr>
          <p:nvPr/>
        </p:nvSpPr>
        <p:spPr bwMode="auto">
          <a:xfrm>
            <a:off x="4376451" y="6277933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4" name="Oval 44"/>
          <p:cNvSpPr>
            <a:spLocks noChangeAspect="1" noChangeArrowheads="1"/>
          </p:cNvSpPr>
          <p:nvPr/>
        </p:nvSpPr>
        <p:spPr bwMode="auto">
          <a:xfrm>
            <a:off x="5596042" y="463927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6" name="Oval 44"/>
          <p:cNvSpPr>
            <a:spLocks noChangeAspect="1" noChangeArrowheads="1"/>
          </p:cNvSpPr>
          <p:nvPr/>
        </p:nvSpPr>
        <p:spPr bwMode="auto">
          <a:xfrm>
            <a:off x="4681930" y="4630419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8" name="Oval 44"/>
          <p:cNvSpPr>
            <a:spLocks noChangeAspect="1" noChangeArrowheads="1"/>
          </p:cNvSpPr>
          <p:nvPr/>
        </p:nvSpPr>
        <p:spPr bwMode="auto">
          <a:xfrm>
            <a:off x="4059278" y="463132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9" name="Oval 44"/>
          <p:cNvSpPr>
            <a:spLocks noChangeAspect="1" noChangeArrowheads="1"/>
          </p:cNvSpPr>
          <p:nvPr/>
        </p:nvSpPr>
        <p:spPr bwMode="auto">
          <a:xfrm>
            <a:off x="4372482" y="463132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1" name="Oval 44"/>
          <p:cNvSpPr>
            <a:spLocks noChangeAspect="1" noChangeArrowheads="1"/>
          </p:cNvSpPr>
          <p:nvPr/>
        </p:nvSpPr>
        <p:spPr bwMode="auto">
          <a:xfrm>
            <a:off x="5287800" y="463976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 Box 4"/>
              <p:cNvSpPr txBox="1">
                <a:spLocks noChangeArrowheads="1"/>
              </p:cNvSpPr>
              <p:nvPr/>
            </p:nvSpPr>
            <p:spPr bwMode="auto">
              <a:xfrm>
                <a:off x="5431188" y="5198122"/>
                <a:ext cx="39395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1188" y="5198122"/>
                <a:ext cx="393954" cy="369332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68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 Box 4"/>
              <p:cNvSpPr txBox="1">
                <a:spLocks noChangeArrowheads="1"/>
              </p:cNvSpPr>
              <p:nvPr/>
            </p:nvSpPr>
            <p:spPr bwMode="auto">
              <a:xfrm>
                <a:off x="5788503" y="5134113"/>
                <a:ext cx="1487010" cy="4277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𝑠𝑛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88503" y="5134113"/>
                <a:ext cx="1487010" cy="427746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Connector 116"/>
          <p:cNvCxnSpPr>
            <a:endCxn id="111" idx="6"/>
          </p:cNvCxnSpPr>
          <p:nvPr/>
        </p:nvCxnSpPr>
        <p:spPr>
          <a:xfrm>
            <a:off x="5058298" y="5497188"/>
            <a:ext cx="1174904" cy="5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3" name="Straight Connector 4102"/>
          <p:cNvCxnSpPr>
            <a:stCxn id="32" idx="6"/>
            <a:endCxn id="110" idx="6"/>
          </p:cNvCxnSpPr>
          <p:nvPr/>
        </p:nvCxnSpPr>
        <p:spPr>
          <a:xfrm>
            <a:off x="5051211" y="5496291"/>
            <a:ext cx="759825" cy="1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4"/>
              <p:cNvSpPr txBox="1">
                <a:spLocks noChangeArrowheads="1"/>
              </p:cNvSpPr>
              <p:nvPr/>
            </p:nvSpPr>
            <p:spPr bwMode="auto">
              <a:xfrm>
                <a:off x="4743924" y="5393727"/>
                <a:ext cx="44191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3924" y="5393727"/>
                <a:ext cx="441916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Oval 109"/>
          <p:cNvSpPr>
            <a:spLocks noChangeAspect="1"/>
          </p:cNvSpPr>
          <p:nvPr/>
        </p:nvSpPr>
        <p:spPr>
          <a:xfrm>
            <a:off x="4198368" y="4691412"/>
            <a:ext cx="1612668" cy="161266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3771596" y="4266943"/>
            <a:ext cx="2461606" cy="246160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7" y="26533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Approximate CVP via DGS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6"/>
              <p:cNvSpPr txBox="1">
                <a:spLocks noChangeArrowheads="1"/>
              </p:cNvSpPr>
              <p:nvPr/>
            </p:nvSpPr>
            <p:spPr bwMode="auto">
              <a:xfrm>
                <a:off x="0" y="1357644"/>
                <a:ext cx="9144000" cy="11363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  <a:t>      Lemma: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en-US" sz="3000" dirty="0" smtClean="0">
                    <a:latin typeface="+mn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+mn-lt"/>
                  </a:rPr>
                  <a:t>, if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then</a:t>
                </a:r>
              </a:p>
              <a:p>
                <a:pPr algn="ctr" eaLnBrk="1" hangingPunct="1"/>
                <a14:m>
                  <m:oMath xmlns:m="http://schemas.openxmlformats.org/officeDocument/2006/math">
                    <m:func>
                      <m:func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0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lit/>
                              </m:rP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‖</m:t>
                            </m:r>
                            <m: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sSup>
                              <m:sSupPr>
                                <m:ctrlPr>
                                  <a:rPr lang="en-US" sz="30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lit/>
                                  </m:rPr>
                                  <a:rPr lang="en-US" sz="30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‖</m:t>
                                </m:r>
                              </m:e>
                              <m:sup>
                                <m:r>
                                  <a:rPr lang="en-US" sz="30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≥</m:t>
                            </m:r>
                            <m:sSup>
                              <m:sSupPr>
                                <m:ctrlPr>
                                  <a:rPr lang="en-US" sz="3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US" sz="3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0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0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0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𝑠𝑛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0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30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+mn-lt"/>
                  </a:rPr>
                  <a:t>  </a:t>
                </a:r>
                <a:endParaRPr lang="en-US" sz="3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357644"/>
                <a:ext cx="9144000" cy="1136337"/>
              </a:xfrm>
              <a:prstGeom prst="rect">
                <a:avLst/>
              </a:prstGeom>
              <a:blipFill rotWithShape="0">
                <a:blip r:embed="rId9"/>
                <a:stretch>
                  <a:fillRect t="-6452" b="-134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317124" y="4624190"/>
            <a:ext cx="6475728" cy="96356"/>
            <a:chOff x="1320485" y="2998687"/>
            <a:chExt cx="6475728" cy="96356"/>
          </a:xfrm>
        </p:grpSpPr>
        <p:sp>
          <p:nvSpPr>
            <p:cNvPr id="7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5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6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7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8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9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0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1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2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3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4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5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6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7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8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9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32" name="Oval 14"/>
          <p:cNvSpPr>
            <a:spLocks noChangeAspect="1" noChangeArrowheads="1"/>
          </p:cNvSpPr>
          <p:nvPr/>
        </p:nvSpPr>
        <p:spPr bwMode="auto">
          <a:xfrm>
            <a:off x="4975011" y="5458191"/>
            <a:ext cx="76200" cy="76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rgbClr val="00206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53"/>
              <p:cNvSpPr txBox="1">
                <a:spLocks noChangeArrowheads="1"/>
              </p:cNvSpPr>
              <p:nvPr/>
            </p:nvSpPr>
            <p:spPr bwMode="auto">
              <a:xfrm>
                <a:off x="7160642" y="5575336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5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0642" y="5575336"/>
                <a:ext cx="48622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44"/>
          <p:cNvSpPr>
            <a:spLocks noChangeAspect="1" noChangeArrowheads="1"/>
          </p:cNvSpPr>
          <p:nvPr/>
        </p:nvSpPr>
        <p:spPr bwMode="auto">
          <a:xfrm>
            <a:off x="5888038" y="463883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grpSp>
        <p:nvGrpSpPr>
          <p:cNvPr id="61" name="Group 60"/>
          <p:cNvGrpSpPr/>
          <p:nvPr/>
        </p:nvGrpSpPr>
        <p:grpSpPr>
          <a:xfrm>
            <a:off x="1321093" y="6269633"/>
            <a:ext cx="6475728" cy="96356"/>
            <a:chOff x="1320485" y="2998687"/>
            <a:chExt cx="6475728" cy="96356"/>
          </a:xfrm>
        </p:grpSpPr>
        <p:sp>
          <p:nvSpPr>
            <p:cNvPr id="62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3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4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5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6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7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8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9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0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1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2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3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4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5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6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7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8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9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0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1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2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3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84" name="Oval 16"/>
          <p:cNvSpPr>
            <a:spLocks noChangeAspect="1" noChangeArrowheads="1"/>
          </p:cNvSpPr>
          <p:nvPr/>
        </p:nvSpPr>
        <p:spPr bwMode="auto">
          <a:xfrm>
            <a:off x="4062413" y="627766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6" name="Oval 44"/>
          <p:cNvSpPr>
            <a:spLocks noChangeAspect="1" noChangeArrowheads="1"/>
          </p:cNvSpPr>
          <p:nvPr/>
        </p:nvSpPr>
        <p:spPr bwMode="auto">
          <a:xfrm>
            <a:off x="4974217" y="4638940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7" name="Oval 44"/>
          <p:cNvSpPr>
            <a:spLocks noChangeAspect="1" noChangeArrowheads="1"/>
          </p:cNvSpPr>
          <p:nvPr/>
        </p:nvSpPr>
        <p:spPr bwMode="auto">
          <a:xfrm>
            <a:off x="4976904" y="6280947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8" name="Oval 44"/>
          <p:cNvSpPr>
            <a:spLocks noChangeAspect="1" noChangeArrowheads="1"/>
          </p:cNvSpPr>
          <p:nvPr/>
        </p:nvSpPr>
        <p:spPr bwMode="auto">
          <a:xfrm>
            <a:off x="5290514" y="628267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9" name="Oval 44"/>
          <p:cNvSpPr>
            <a:spLocks noChangeAspect="1" noChangeArrowheads="1"/>
          </p:cNvSpPr>
          <p:nvPr/>
        </p:nvSpPr>
        <p:spPr bwMode="auto">
          <a:xfrm>
            <a:off x="5599093" y="628524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0" name="Oval 44"/>
          <p:cNvSpPr>
            <a:spLocks noChangeAspect="1" noChangeArrowheads="1"/>
          </p:cNvSpPr>
          <p:nvPr/>
        </p:nvSpPr>
        <p:spPr bwMode="auto">
          <a:xfrm>
            <a:off x="5890048" y="628130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2" name="Oval 44"/>
          <p:cNvSpPr>
            <a:spLocks noChangeAspect="1" noChangeArrowheads="1"/>
          </p:cNvSpPr>
          <p:nvPr/>
        </p:nvSpPr>
        <p:spPr bwMode="auto">
          <a:xfrm>
            <a:off x="4687056" y="6277089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3" name="Oval 44"/>
          <p:cNvSpPr>
            <a:spLocks noChangeAspect="1" noChangeArrowheads="1"/>
          </p:cNvSpPr>
          <p:nvPr/>
        </p:nvSpPr>
        <p:spPr bwMode="auto">
          <a:xfrm>
            <a:off x="4376451" y="6277933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4" name="Oval 44"/>
          <p:cNvSpPr>
            <a:spLocks noChangeAspect="1" noChangeArrowheads="1"/>
          </p:cNvSpPr>
          <p:nvPr/>
        </p:nvSpPr>
        <p:spPr bwMode="auto">
          <a:xfrm>
            <a:off x="5596042" y="463927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6" name="Oval 44"/>
          <p:cNvSpPr>
            <a:spLocks noChangeAspect="1" noChangeArrowheads="1"/>
          </p:cNvSpPr>
          <p:nvPr/>
        </p:nvSpPr>
        <p:spPr bwMode="auto">
          <a:xfrm>
            <a:off x="4681930" y="4630419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8" name="Oval 44"/>
          <p:cNvSpPr>
            <a:spLocks noChangeAspect="1" noChangeArrowheads="1"/>
          </p:cNvSpPr>
          <p:nvPr/>
        </p:nvSpPr>
        <p:spPr bwMode="auto">
          <a:xfrm>
            <a:off x="4059278" y="463132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9" name="Oval 44"/>
          <p:cNvSpPr>
            <a:spLocks noChangeAspect="1" noChangeArrowheads="1"/>
          </p:cNvSpPr>
          <p:nvPr/>
        </p:nvSpPr>
        <p:spPr bwMode="auto">
          <a:xfrm>
            <a:off x="4372482" y="463132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1" name="Oval 44"/>
          <p:cNvSpPr>
            <a:spLocks noChangeAspect="1" noChangeArrowheads="1"/>
          </p:cNvSpPr>
          <p:nvPr/>
        </p:nvSpPr>
        <p:spPr bwMode="auto">
          <a:xfrm>
            <a:off x="5287800" y="463976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 Box 4"/>
              <p:cNvSpPr txBox="1">
                <a:spLocks noChangeArrowheads="1"/>
              </p:cNvSpPr>
              <p:nvPr/>
            </p:nvSpPr>
            <p:spPr bwMode="auto">
              <a:xfrm>
                <a:off x="5431188" y="5198122"/>
                <a:ext cx="39395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1188" y="5198122"/>
                <a:ext cx="393954" cy="369332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 Box 4"/>
              <p:cNvSpPr txBox="1">
                <a:spLocks noChangeArrowheads="1"/>
              </p:cNvSpPr>
              <p:nvPr/>
            </p:nvSpPr>
            <p:spPr bwMode="auto">
              <a:xfrm>
                <a:off x="1837569" y="2913877"/>
                <a:ext cx="5556586" cy="8293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800" b="0" dirty="0" smtClean="0"/>
                  <a:t>Note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𝑠𝑛</m:t>
                                </m:r>
                              </m:e>
                            </m:d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f>
                          <m:f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den>
                        </m:f>
                      </m:e>
                    </m:d>
                  </m:oMath>
                </a14:m>
                <a:endParaRPr lang="en-US" sz="4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7569" y="2913877"/>
                <a:ext cx="5556586" cy="829330"/>
              </a:xfrm>
              <a:prstGeom prst="rect">
                <a:avLst/>
              </a:prstGeom>
              <a:blipFill rotWithShape="0">
                <a:blip r:embed="rId11"/>
                <a:stretch>
                  <a:fillRect l="-2193" b="-294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4457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0" name="Text Box 4"/>
              <p:cNvSpPr txBox="1">
                <a:spLocks noChangeArrowheads="1"/>
              </p:cNvSpPr>
              <p:nvPr/>
            </p:nvSpPr>
            <p:spPr bwMode="auto">
              <a:xfrm>
                <a:off x="5788503" y="5134113"/>
                <a:ext cx="1487010" cy="42774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𝑠𝑛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20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788503" y="5134113"/>
                <a:ext cx="1487010" cy="427746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7" name="Straight Connector 116"/>
          <p:cNvCxnSpPr>
            <a:endCxn id="111" idx="6"/>
          </p:cNvCxnSpPr>
          <p:nvPr/>
        </p:nvCxnSpPr>
        <p:spPr>
          <a:xfrm>
            <a:off x="5058298" y="5497188"/>
            <a:ext cx="1174904" cy="55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03" name="Straight Connector 4102"/>
          <p:cNvCxnSpPr>
            <a:stCxn id="32" idx="6"/>
            <a:endCxn id="110" idx="6"/>
          </p:cNvCxnSpPr>
          <p:nvPr/>
        </p:nvCxnSpPr>
        <p:spPr>
          <a:xfrm>
            <a:off x="5051211" y="5496291"/>
            <a:ext cx="759825" cy="14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4"/>
              <p:cNvSpPr txBox="1">
                <a:spLocks noChangeArrowheads="1"/>
              </p:cNvSpPr>
              <p:nvPr/>
            </p:nvSpPr>
            <p:spPr bwMode="auto">
              <a:xfrm>
                <a:off x="4743924" y="5393727"/>
                <a:ext cx="44191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3924" y="5393727"/>
                <a:ext cx="441916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0" name="Oval 109"/>
          <p:cNvSpPr>
            <a:spLocks noChangeAspect="1"/>
          </p:cNvSpPr>
          <p:nvPr/>
        </p:nvSpPr>
        <p:spPr>
          <a:xfrm>
            <a:off x="4198368" y="4691412"/>
            <a:ext cx="1612668" cy="1612668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>
            <a:spLocks noChangeAspect="1"/>
          </p:cNvSpPr>
          <p:nvPr/>
        </p:nvSpPr>
        <p:spPr>
          <a:xfrm>
            <a:off x="3771596" y="4266943"/>
            <a:ext cx="2461606" cy="246160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7" y="26533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Approximate CVP via DGS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6"/>
              <p:cNvSpPr txBox="1">
                <a:spLocks noChangeArrowheads="1"/>
              </p:cNvSpPr>
              <p:nvPr/>
            </p:nvSpPr>
            <p:spPr bwMode="auto">
              <a:xfrm>
                <a:off x="183665" y="1589320"/>
                <a:ext cx="9144000" cy="10810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3000" dirty="0" smtClean="0">
                    <a:latin typeface="+mn-lt"/>
                  </a:rPr>
                  <a:t>To get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</m:oMath>
                </a14:m>
                <a:r>
                  <a:rPr lang="en-US" sz="3000" dirty="0" smtClean="0">
                    <a:latin typeface="+mn-lt"/>
                  </a:rPr>
                  <a:t>-approximate closest vector to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sz="3000" dirty="0" smtClean="0">
                  <a:latin typeface="+mn-lt"/>
                </a:endParaRPr>
              </a:p>
              <a:p>
                <a:pPr algn="ctr" eaLnBrk="1" hangingPunct="1"/>
                <a:r>
                  <a:rPr lang="en-US" sz="3000" dirty="0" smtClean="0">
                    <a:latin typeface="+mn-lt"/>
                  </a:rPr>
                  <a:t>    it suffices to sample once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+mn-lt"/>
                  </a:rPr>
                  <a:t> for</a:t>
                </a:r>
                <a14:m>
                  <m:oMath xmlns:m="http://schemas.openxmlformats.org/officeDocument/2006/math">
                    <m:r>
                      <a:rPr lang="en-US" sz="30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0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000" b="0" i="1" dirty="0" smtClean="0">
                        <a:latin typeface="Cambria Math" panose="02040503050406030204" pitchFamily="18" charset="0"/>
                      </a:rPr>
                      <m:t>≤</m:t>
                    </m:r>
                    <m:box>
                      <m:boxPr>
                        <m:ctrlPr>
                          <a:rPr lang="en-US" sz="30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argPr>
                          <m:argSz m:val="-1"/>
                        </m:argPr>
                        <m:f>
                          <m:fPr>
                            <m:ctrlP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𝜖</m:t>
                            </m:r>
                            <m: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𝑑</m:t>
                            </m:r>
                          </m:num>
                          <m:den>
                            <m: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den>
                        </m:f>
                      </m:e>
                    </m:box>
                  </m:oMath>
                </a14:m>
                <a:r>
                  <a:rPr lang="en-US" sz="3000" dirty="0" smtClean="0">
                    <a:latin typeface="+mn-lt"/>
                  </a:rPr>
                  <a:t> .</a:t>
                </a:r>
                <a:endParaRPr lang="en-US" sz="3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665" y="1589320"/>
                <a:ext cx="9144000" cy="1081065"/>
              </a:xfrm>
              <a:prstGeom prst="rect">
                <a:avLst/>
              </a:prstGeom>
              <a:blipFill rotWithShape="0">
                <a:blip r:embed="rId8"/>
                <a:stretch>
                  <a:fillRect t="-6780" b="-129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1317124" y="4624190"/>
            <a:ext cx="6475728" cy="96356"/>
            <a:chOff x="1320485" y="2998687"/>
            <a:chExt cx="6475728" cy="96356"/>
          </a:xfrm>
        </p:grpSpPr>
        <p:sp>
          <p:nvSpPr>
            <p:cNvPr id="7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5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6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7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8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9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0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1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2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3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4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5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6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7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8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9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32" name="Oval 14"/>
          <p:cNvSpPr>
            <a:spLocks noChangeAspect="1" noChangeArrowheads="1"/>
          </p:cNvSpPr>
          <p:nvPr/>
        </p:nvSpPr>
        <p:spPr bwMode="auto">
          <a:xfrm>
            <a:off x="4975011" y="5458191"/>
            <a:ext cx="76200" cy="76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rgbClr val="00206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53"/>
              <p:cNvSpPr txBox="1">
                <a:spLocks noChangeArrowheads="1"/>
              </p:cNvSpPr>
              <p:nvPr/>
            </p:nvSpPr>
            <p:spPr bwMode="auto">
              <a:xfrm>
                <a:off x="7160642" y="5575336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5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0642" y="5575336"/>
                <a:ext cx="486223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44"/>
          <p:cNvSpPr>
            <a:spLocks noChangeAspect="1" noChangeArrowheads="1"/>
          </p:cNvSpPr>
          <p:nvPr/>
        </p:nvSpPr>
        <p:spPr bwMode="auto">
          <a:xfrm>
            <a:off x="5888038" y="463883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grpSp>
        <p:nvGrpSpPr>
          <p:cNvPr id="61" name="Group 60"/>
          <p:cNvGrpSpPr/>
          <p:nvPr/>
        </p:nvGrpSpPr>
        <p:grpSpPr>
          <a:xfrm>
            <a:off x="1321093" y="6269633"/>
            <a:ext cx="6475728" cy="96356"/>
            <a:chOff x="1320485" y="2998687"/>
            <a:chExt cx="6475728" cy="96356"/>
          </a:xfrm>
        </p:grpSpPr>
        <p:sp>
          <p:nvSpPr>
            <p:cNvPr id="62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3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4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5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6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7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8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9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0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1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2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3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4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5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6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7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8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9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0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1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2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3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84" name="Oval 16"/>
          <p:cNvSpPr>
            <a:spLocks noChangeAspect="1" noChangeArrowheads="1"/>
          </p:cNvSpPr>
          <p:nvPr/>
        </p:nvSpPr>
        <p:spPr bwMode="auto">
          <a:xfrm>
            <a:off x="4062413" y="627766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6" name="Oval 44"/>
          <p:cNvSpPr>
            <a:spLocks noChangeAspect="1" noChangeArrowheads="1"/>
          </p:cNvSpPr>
          <p:nvPr/>
        </p:nvSpPr>
        <p:spPr bwMode="auto">
          <a:xfrm>
            <a:off x="4974217" y="4638940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7" name="Oval 44"/>
          <p:cNvSpPr>
            <a:spLocks noChangeAspect="1" noChangeArrowheads="1"/>
          </p:cNvSpPr>
          <p:nvPr/>
        </p:nvSpPr>
        <p:spPr bwMode="auto">
          <a:xfrm>
            <a:off x="4976904" y="6280947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8" name="Oval 44"/>
          <p:cNvSpPr>
            <a:spLocks noChangeAspect="1" noChangeArrowheads="1"/>
          </p:cNvSpPr>
          <p:nvPr/>
        </p:nvSpPr>
        <p:spPr bwMode="auto">
          <a:xfrm>
            <a:off x="5290514" y="628267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9" name="Oval 44"/>
          <p:cNvSpPr>
            <a:spLocks noChangeAspect="1" noChangeArrowheads="1"/>
          </p:cNvSpPr>
          <p:nvPr/>
        </p:nvSpPr>
        <p:spPr bwMode="auto">
          <a:xfrm>
            <a:off x="5599093" y="628524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0" name="Oval 44"/>
          <p:cNvSpPr>
            <a:spLocks noChangeAspect="1" noChangeArrowheads="1"/>
          </p:cNvSpPr>
          <p:nvPr/>
        </p:nvSpPr>
        <p:spPr bwMode="auto">
          <a:xfrm>
            <a:off x="5890048" y="628130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2" name="Oval 44"/>
          <p:cNvSpPr>
            <a:spLocks noChangeAspect="1" noChangeArrowheads="1"/>
          </p:cNvSpPr>
          <p:nvPr/>
        </p:nvSpPr>
        <p:spPr bwMode="auto">
          <a:xfrm>
            <a:off x="4687056" y="6277089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3" name="Oval 44"/>
          <p:cNvSpPr>
            <a:spLocks noChangeAspect="1" noChangeArrowheads="1"/>
          </p:cNvSpPr>
          <p:nvPr/>
        </p:nvSpPr>
        <p:spPr bwMode="auto">
          <a:xfrm>
            <a:off x="4376451" y="6277933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4" name="Oval 44"/>
          <p:cNvSpPr>
            <a:spLocks noChangeAspect="1" noChangeArrowheads="1"/>
          </p:cNvSpPr>
          <p:nvPr/>
        </p:nvSpPr>
        <p:spPr bwMode="auto">
          <a:xfrm>
            <a:off x="5596042" y="463927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6" name="Oval 44"/>
          <p:cNvSpPr>
            <a:spLocks noChangeAspect="1" noChangeArrowheads="1"/>
          </p:cNvSpPr>
          <p:nvPr/>
        </p:nvSpPr>
        <p:spPr bwMode="auto">
          <a:xfrm>
            <a:off x="4681930" y="4630419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8" name="Oval 44"/>
          <p:cNvSpPr>
            <a:spLocks noChangeAspect="1" noChangeArrowheads="1"/>
          </p:cNvSpPr>
          <p:nvPr/>
        </p:nvSpPr>
        <p:spPr bwMode="auto">
          <a:xfrm>
            <a:off x="4059278" y="463132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9" name="Oval 44"/>
          <p:cNvSpPr>
            <a:spLocks noChangeAspect="1" noChangeArrowheads="1"/>
          </p:cNvSpPr>
          <p:nvPr/>
        </p:nvSpPr>
        <p:spPr bwMode="auto">
          <a:xfrm>
            <a:off x="4372482" y="463132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1" name="Oval 44"/>
          <p:cNvSpPr>
            <a:spLocks noChangeAspect="1" noChangeArrowheads="1"/>
          </p:cNvSpPr>
          <p:nvPr/>
        </p:nvSpPr>
        <p:spPr bwMode="auto">
          <a:xfrm>
            <a:off x="5287800" y="463976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9" name="Text Box 4"/>
              <p:cNvSpPr txBox="1">
                <a:spLocks noChangeArrowheads="1"/>
              </p:cNvSpPr>
              <p:nvPr/>
            </p:nvSpPr>
            <p:spPr bwMode="auto">
              <a:xfrm>
                <a:off x="5431188" y="5198122"/>
                <a:ext cx="393954" cy="3693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</m:oMath>
                  </m:oMathPara>
                </a14:m>
                <a:endParaRPr lang="en-US" dirty="0">
                  <a:solidFill>
                    <a:srgbClr val="FF0000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431188" y="5198122"/>
                <a:ext cx="393954" cy="369332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216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835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err="1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Hermite-Korkine-Zolotarev</a:t>
            </a: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 Basis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/>
              <p:cNvSpPr txBox="1">
                <a:spLocks noChangeArrowheads="1"/>
              </p:cNvSpPr>
              <p:nvPr/>
            </p:nvSpPr>
            <p:spPr>
              <a:xfrm>
                <a:off x="128016" y="1221012"/>
                <a:ext cx="8892774" cy="545410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3200" b="0" dirty="0" smtClean="0">
                    <a:solidFill>
                      <a:schemeClr val="tx1"/>
                    </a:solidFill>
                  </a:rPr>
                  <a:t>For a basis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, define the projections</a:t>
                </a:r>
              </a:p>
              <a:p>
                <a:pPr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 </m:t>
                    </m:r>
                  </m:oMath>
                </a14:m>
                <a:r>
                  <a:rPr lang="en-US" sz="3200" dirty="0" err="1" smtClean="0">
                    <a:solidFill>
                      <a:schemeClr val="tx1"/>
                    </a:solidFill>
                    <a:latin typeface="+mn-lt"/>
                  </a:rPr>
                  <a:t>orthog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. projection onto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b="0" i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span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,…,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⊥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>
                  <a:buFontTx/>
                  <a:buNone/>
                </a:pPr>
                <a:endParaRPr lang="en-US" sz="3200" dirty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Define the GSO </a:t>
                </a:r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by</a:t>
                </a:r>
              </a:p>
              <a:p>
                <a:pPr>
                  <a:buFontTx/>
                  <a:buNone/>
                </a:pPr>
                <a:r>
                  <a:rPr lang="en-US" sz="3200" b="0" dirty="0" smtClean="0">
                    <a:solidFill>
                      <a:schemeClr val="tx1"/>
                    </a:solidFill>
                  </a:rPr>
                  <a:t>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sz="32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>
                  <a:buFontTx/>
                  <a:buNone/>
                </a:pPr>
                <a:endParaRPr lang="en-US" sz="3200" dirty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is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a </a:t>
                </a:r>
                <a:r>
                  <a:rPr lang="en-US" sz="3200" dirty="0" err="1" smtClean="0">
                    <a:solidFill>
                      <a:srgbClr val="FF0000"/>
                    </a:solidFill>
                  </a:rPr>
                  <a:t>Hermite-Korkine-Zolotarev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</a:rPr>
                  <a:t>(</a:t>
                </a:r>
                <a:r>
                  <a:rPr lang="en-US" sz="3200" dirty="0">
                    <a:solidFill>
                      <a:srgbClr val="FF0000"/>
                    </a:solidFill>
                  </a:rPr>
                  <a:t>HKZ</a:t>
                </a:r>
                <a:r>
                  <a:rPr lang="en-US" sz="3200" dirty="0">
                    <a:solidFill>
                      <a:schemeClr val="tx1"/>
                    </a:solidFill>
                  </a:rPr>
                  <a:t>)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basis for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̃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</m:d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</a:t>
                </a:r>
                <a:endParaRPr lang="en-US" sz="3200" dirty="0" smtClean="0">
                  <a:solidFill>
                    <a:schemeClr val="tx1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Computable with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calls to an 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SVP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oracle.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016" y="1221012"/>
                <a:ext cx="8892774" cy="5454108"/>
              </a:xfrm>
              <a:prstGeom prst="rect">
                <a:avLst/>
              </a:prstGeom>
              <a:blipFill rotWithShape="0">
                <a:blip r:embed="rId2"/>
                <a:stretch>
                  <a:fillRect l="-1714" t="-1341" b="-1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7261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835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Shifted DGS Sampler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/>
              <p:cNvSpPr txBox="1">
                <a:spLocks noChangeArrowheads="1"/>
              </p:cNvSpPr>
              <p:nvPr/>
            </p:nvSpPr>
            <p:spPr>
              <a:xfrm>
                <a:off x="0" y="1221012"/>
                <a:ext cx="9232900" cy="45122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sz="3200" dirty="0">
                    <a:solidFill>
                      <a:srgbClr val="990099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an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-dimensional lattice,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</a:p>
              <a:p>
                <a:pPr algn="ctr">
                  <a:buFontTx/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and</a:t>
                </a:r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</m:sup>
                    </m:sSup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ctr">
                  <a:buFontTx/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There is an algorithm which generates at least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lim>
                    </m:limLow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b>
                        </m:sSub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</a:rPr>
                  <a:t>samples</a:t>
                </a:r>
              </a:p>
              <a:p>
                <a:pPr algn="ctr">
                  <a:buFontTx/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with joint distribution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-close to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i.i.d</a:t>
                </a:r>
                <a:r>
                  <a:rPr lang="en-US" sz="3200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>
                  <a:buFontTx/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 </a:t>
                </a:r>
              </a:p>
            </p:txBody>
          </p:sp>
        </mc:Choice>
        <mc:Fallback xmlns="">
          <p:sp>
            <p:nvSpPr>
              <p:cNvPr id="4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21012"/>
                <a:ext cx="9232900" cy="4512276"/>
              </a:xfrm>
              <a:prstGeom prst="rect">
                <a:avLst/>
              </a:prstGeom>
              <a:blipFill rotWithShape="0">
                <a:blip r:embed="rId2"/>
                <a:stretch>
                  <a:fillRect t="-1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Straight Arrow Connector 2"/>
          <p:cNvCxnSpPr/>
          <p:nvPr/>
        </p:nvCxnSpPr>
        <p:spPr>
          <a:xfrm flipV="1">
            <a:off x="2066544" y="4145089"/>
            <a:ext cx="667512" cy="1825943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97359" y="5888736"/>
                <a:ext cx="761176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/>
                  <a:t>Can </a:t>
                </a:r>
                <a:r>
                  <a:rPr lang="en-US" sz="3200" dirty="0"/>
                  <a:t>hit all </a:t>
                </a:r>
                <a:r>
                  <a:rPr lang="en-US" sz="3200" dirty="0">
                    <a:solidFill>
                      <a:srgbClr val="FF0000"/>
                    </a:solidFill>
                  </a:rPr>
                  <a:t>“high weight”</a:t>
                </a:r>
                <a:r>
                  <a:rPr lang="en-US" sz="3200" dirty="0"/>
                  <a:t> </a:t>
                </a:r>
                <a:r>
                  <a:rPr lang="en-US" sz="3200" dirty="0" err="1"/>
                  <a:t>cosets</a:t>
                </a:r>
                <a:r>
                  <a:rPr lang="en-US" sz="3200" dirty="0"/>
                  <a:t> in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/ 2</m:t>
                    </m:r>
                    <m:r>
                      <a:rPr lang="en-US" sz="32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 smtClean="0"/>
                  <a:t>.</a:t>
                </a:r>
                <a:r>
                  <a:rPr lang="en-US" sz="3200" dirty="0"/>
                  <a:t>  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359" y="5888736"/>
                <a:ext cx="7611764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208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809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835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Shifted DGS Sampler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/>
              <p:cNvSpPr txBox="1">
                <a:spLocks noChangeArrowheads="1"/>
              </p:cNvSpPr>
              <p:nvPr/>
            </p:nvSpPr>
            <p:spPr>
              <a:xfrm>
                <a:off x="0" y="1221012"/>
                <a:ext cx="9232900" cy="53718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sz="3200" dirty="0" smtClean="0">
                    <a:solidFill>
                      <a:srgbClr val="990099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an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-dimensional lattice,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</a:p>
              <a:p>
                <a:pPr algn="ctr">
                  <a:buFontTx/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and</a:t>
                </a:r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</m:sup>
                    </m:sSup>
                    <m:d>
                      <m:dPr>
                        <m:begChr m:val="‖"/>
                        <m:endChr m:val="‖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b="0" i="1" dirty="0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.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>
                  <a:buFontTx/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There is an algorithm which generates at least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lim>
                    </m:limLow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b>
                        </m:sSub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</a:rPr>
                  <a:t>samples</a:t>
                </a:r>
              </a:p>
              <a:p>
                <a:pPr algn="ctr">
                  <a:buFontTx/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with joint distribution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-close to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i.i.d</a:t>
                </a:r>
                <a:r>
                  <a:rPr lang="en-US" sz="3200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>
                  <a:buFontTx/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 </a:t>
                </a:r>
              </a:p>
              <a:p>
                <a:pPr algn="ctr">
                  <a:buFontTx/>
                  <a:buNone/>
                </a:pPr>
                <a:endParaRPr lang="en-US" sz="32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21012"/>
                <a:ext cx="9232900" cy="5371812"/>
              </a:xfrm>
              <a:prstGeom prst="rect">
                <a:avLst/>
              </a:prstGeom>
              <a:blipFill rotWithShape="0">
                <a:blip r:embed="rId2"/>
                <a:stretch>
                  <a:fillRect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8" name="TextBox 117"/>
              <p:cNvSpPr txBox="1"/>
              <p:nvPr/>
            </p:nvSpPr>
            <p:spPr>
              <a:xfrm>
                <a:off x="104100" y="5751576"/>
                <a:ext cx="8858964" cy="9111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buFontTx/>
                  <a:buNone/>
                </a:pPr>
                <a:r>
                  <a:rPr lang="en-US" sz="3200" dirty="0" smtClean="0"/>
                  <a:t>If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‖"/>
                            <m:endChr m:val="‖"/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sz="3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 dirty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poly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dirty="0" smtClean="0"/>
                  <a:t> gives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(1+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</m:sup>
                    </m:s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200" dirty="0" smtClean="0"/>
                  <a:t>-</a:t>
                </a:r>
                <a:r>
                  <a:rPr lang="en-US" sz="3200" dirty="0" smtClean="0">
                    <a:solidFill>
                      <a:srgbClr val="FF0000"/>
                    </a:solidFill>
                  </a:rPr>
                  <a:t>approx!</a:t>
                </a:r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8" name="TextBox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0" y="5751576"/>
                <a:ext cx="8858964" cy="911147"/>
              </a:xfrm>
              <a:prstGeom prst="rect">
                <a:avLst/>
              </a:prstGeom>
              <a:blipFill rotWithShape="0">
                <a:blip r:embed="rId3"/>
                <a:stretch>
                  <a:fillRect l="-1239" r="-1308" b="-3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550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835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Shifted DGS Sampler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3"/>
              <p:cNvSpPr txBox="1">
                <a:spLocks noChangeArrowheads="1"/>
              </p:cNvSpPr>
              <p:nvPr/>
            </p:nvSpPr>
            <p:spPr>
              <a:xfrm>
                <a:off x="0" y="1221012"/>
                <a:ext cx="9232900" cy="5371812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 algn="ctr">
                  <a:buFontTx/>
                  <a:buNone/>
                </a:pPr>
                <a:r>
                  <a:rPr lang="en-US" sz="3200" dirty="0">
                    <a:solidFill>
                      <a:srgbClr val="990099"/>
                    </a:solidFill>
                  </a:rPr>
                  <a:t>Theorem: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an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-dimensional lattice,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, </a:t>
                </a:r>
              </a:p>
              <a:p>
                <a:pPr algn="ctr">
                  <a:buFontTx/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and</a:t>
                </a:r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num>
                              <m:den>
                                <m:func>
                                  <m:func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320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den>
                            </m:f>
                          </m:e>
                        </m:d>
                      </m:sup>
                    </m:sSup>
                    <m:d>
                      <m:dPr>
                        <m:begChr m:val="‖"/>
                        <m:endChr m:val="‖"/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̃"/>
                            <m:ctrlP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 dirty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</a:t>
                </a:r>
              </a:p>
              <a:p>
                <a:pPr algn="ctr">
                  <a:buFontTx/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There is an algorithm which generates at least</a:t>
                </a:r>
              </a:p>
              <a:p>
                <a:pPr algn="ctr">
                  <a:buFontTx/>
                  <a:buNone/>
                </a:pPr>
                <a14:m>
                  <m:oMath xmlns:m="http://schemas.openxmlformats.org/officeDocument/2006/math">
                    <m:limLow>
                      <m:limLow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  <m: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lim>
                    </m:limLow>
                    <m:f>
                      <m:fPr>
                        <m:ctrlPr>
                          <a:rPr lang="en-US" sz="3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  <m:d>
                              <m:dPr>
                                <m:ctrlP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6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sub>
                        </m:sSub>
                      </m:den>
                    </m:f>
                    <m:r>
                      <a:rPr lang="en-US" sz="3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3200" dirty="0">
                    <a:solidFill>
                      <a:srgbClr val="FF0000"/>
                    </a:solidFill>
                  </a:rPr>
                  <a:t> </a:t>
                </a:r>
                <a:r>
                  <a:rPr lang="en-US" sz="3200" dirty="0">
                    <a:solidFill>
                      <a:schemeClr val="tx1"/>
                    </a:solidFill>
                  </a:rPr>
                  <a:t>samples</a:t>
                </a:r>
              </a:p>
              <a:p>
                <a:pPr algn="ctr">
                  <a:buFontTx/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with joint distribution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𝜖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-close to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i.i.d</a:t>
                </a:r>
                <a:r>
                  <a:rPr lang="en-US" sz="3200" dirty="0">
                    <a:solidFill>
                      <a:schemeClr val="tx1"/>
                    </a:solidFill>
                  </a:rPr>
                  <a:t>.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  <a:p>
                <a:pPr algn="ctr">
                  <a:buFontTx/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in time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for any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𝜖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𝑂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(1)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 </a:t>
                </a:r>
              </a:p>
              <a:p>
                <a:pPr algn="ctr">
                  <a:buFontTx/>
                  <a:buNone/>
                </a:pPr>
                <a:endParaRPr lang="en-US" sz="32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8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221012"/>
                <a:ext cx="9232900" cy="5371812"/>
              </a:xfrm>
              <a:prstGeom prst="rect">
                <a:avLst/>
              </a:prstGeom>
              <a:blipFill rotWithShape="0">
                <a:blip r:embed="rId2"/>
                <a:stretch>
                  <a:fillRect t="-13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8" name="TextBox 117"/>
          <p:cNvSpPr txBox="1"/>
          <p:nvPr/>
        </p:nvSpPr>
        <p:spPr>
          <a:xfrm>
            <a:off x="152037" y="5897880"/>
            <a:ext cx="8653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buFontTx/>
              <a:buNone/>
            </a:pPr>
            <a:r>
              <a:rPr lang="en-US" sz="3200" dirty="0" smtClean="0"/>
              <a:t>More importantly, </a:t>
            </a:r>
            <a:r>
              <a:rPr lang="en-US" sz="3200" dirty="0"/>
              <a:t>will </a:t>
            </a:r>
            <a:r>
              <a:rPr lang="en-US" sz="3200" dirty="0">
                <a:solidFill>
                  <a:srgbClr val="FF0000"/>
                </a:solidFill>
              </a:rPr>
              <a:t>suffice to solve exact CVP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987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835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Averaging Discrete Gaussians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0" y="1221012"/>
            <a:ext cx="9232900" cy="392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sz="3200" dirty="0" smtClean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73152" y="1428275"/>
                <a:ext cx="9059164" cy="53378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. 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Then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,</a:t>
                </a:r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200" b="0" dirty="0" smtClean="0">
                    <a:solidFill>
                      <a:schemeClr val="tx1"/>
                    </a:solidFill>
                    <a:latin typeface="+mn-lt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,</a:t>
                </a: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 </a:t>
                </a:r>
              </a:p>
              <a:p>
                <a:pPr>
                  <a:buFontTx/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f>
                              <m:fPr>
                                <m:type m:val="lin"/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sub>
                        </m:sSub>
                        <m:d>
                          <m:d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f>
                              <m:fPr>
                                <m:type m:val="lin"/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sub>
                        </m:s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.</a:t>
                </a:r>
              </a:p>
              <a:p>
                <a:pPr>
                  <a:buFontTx/>
                  <a:buNone/>
                </a:pPr>
                <a:endParaRPr lang="en-US" sz="3200" dirty="0" smtClean="0">
                  <a:solidFill>
                    <a:schemeClr val="tx1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Hence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conditioned on landing in</a:t>
                </a: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is distributed as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</m:sup>
                        </m:s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type m:val="lin"/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den>
                        </m:f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" y="1428275"/>
                <a:ext cx="9059164" cy="5337803"/>
              </a:xfrm>
              <a:prstGeom prst="rect">
                <a:avLst/>
              </a:prstGeom>
              <a:blipFill rotWithShape="0">
                <a:blip r:embed="rId2"/>
                <a:stretch>
                  <a:fillRect l="-1682" t="-1370" r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7395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835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Averaging Discrete Gaussians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0" y="1221012"/>
            <a:ext cx="9232900" cy="392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sz="3200" dirty="0" smtClean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73152" y="1428275"/>
                <a:ext cx="9059164" cy="533780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p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en-US" sz="3200" i="1" dirty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sz="32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. 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Then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,</a:t>
                </a:r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∼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sz="32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endParaRPr lang="en-US" sz="32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200" b="0" i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Pr</m:t>
                        </m:r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</m:e>
                                  <m:sub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</m:e>
                    </m:func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f>
                              <m:fPr>
                                <m:type m:val="lin"/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sub>
                        </m:sSub>
                        <m:d>
                          <m:d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sSub>
                          <m:sSub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f>
                              <m:fPr>
                                <m:type m:val="lin"/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sub>
                        </m:s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            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</m:num>
                          <m:den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.</a:t>
                </a:r>
              </a:p>
              <a:p>
                <a:pPr>
                  <a:buFontTx/>
                  <a:buNone/>
                </a:pPr>
                <a:endParaRPr lang="en-US" sz="3200" dirty="0">
                  <a:solidFill>
                    <a:schemeClr val="tx1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With above identity can show amazing inequalities.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" y="1428275"/>
                <a:ext cx="9059164" cy="5337803"/>
              </a:xfrm>
              <a:prstGeom prst="rect">
                <a:avLst/>
              </a:prstGeom>
              <a:blipFill rotWithShape="0">
                <a:blip r:embed="rId2"/>
                <a:stretch>
                  <a:fillRect l="-1682" t="-1370" r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4749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7306" name="Text Box 26"/>
              <p:cNvSpPr txBox="1">
                <a:spLocks noChangeArrowheads="1"/>
              </p:cNvSpPr>
              <p:nvPr/>
            </p:nvSpPr>
            <p:spPr bwMode="auto">
              <a:xfrm>
                <a:off x="187325" y="1846263"/>
                <a:ext cx="5337175" cy="37856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000" dirty="0" smtClean="0">
                    <a:latin typeface="+mn-lt"/>
                  </a:rPr>
                  <a:t>A lattice </a:t>
                </a:r>
                <a14:m>
                  <m:oMath xmlns:m="http://schemas.openxmlformats.org/officeDocument/2006/math">
                    <m:r>
                      <a:rPr lang="en-US" sz="30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ℒ</m:t>
                    </m:r>
                    <m:r>
                      <a:rPr lang="en-US" sz="3000" dirty="0">
                        <a:latin typeface="Cambria Math"/>
                        <a:ea typeface="Cambria Math"/>
                      </a:rPr>
                      <m:t>⊆</m:t>
                    </m:r>
                    <m:sSup>
                      <m:sSupPr>
                        <m:ctrlPr>
                          <a:rPr lang="en-US" sz="3000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US" sz="3000" i="1" dirty="0">
                            <a:latin typeface="Cambria Math"/>
                            <a:ea typeface="Cambria Math"/>
                          </a:rPr>
                          <m:t>ℝ</m:t>
                        </m:r>
                      </m:e>
                      <m:sup>
                        <m:r>
                          <a:rPr lang="en-US" sz="3000" i="1" dirty="0"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>
                    <a:latin typeface="+mn-lt"/>
                  </a:rPr>
                  <a:t> is all integral combinations</a:t>
                </a:r>
                <a:r>
                  <a:rPr lang="en-US" sz="3000" dirty="0" smtClean="0">
                    <a:latin typeface="+mn-lt"/>
                  </a:rPr>
                  <a:t> of some </a:t>
                </a:r>
                <a:r>
                  <a:rPr lang="en-US" sz="3000" dirty="0">
                    <a:latin typeface="+mn-lt"/>
                  </a:rPr>
                  <a:t>basis</a:t>
                </a:r>
                <a:endParaRPr lang="en-US" sz="3000" b="0" i="1" dirty="0" smtClean="0">
                  <a:latin typeface="Cambria Math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000" b="0" i="0" dirty="0" smtClean="0">
                        <a:solidFill>
                          <a:srgbClr val="0000CC"/>
                        </a:solidFill>
                        <a:latin typeface="Cambria Math"/>
                      </a:rPr>
                      <m:t>B</m:t>
                    </m:r>
                    <m:r>
                      <a:rPr lang="en-US" sz="3000" b="0" i="0" dirty="0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en-US" sz="3000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,…,</m:t>
                        </m:r>
                        <m:sSub>
                          <m:sSubPr>
                            <m:ctrlP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 dirty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dirty="0">
                    <a:latin typeface="+mn-lt"/>
                  </a:rPr>
                  <a:t>. </a:t>
                </a:r>
                <a:endParaRPr lang="en-US" sz="3000" dirty="0" smtClean="0">
                  <a:latin typeface="+mn-lt"/>
                </a:endParaRPr>
              </a:p>
              <a:p>
                <a:pPr eaLnBrk="1" hangingPunct="1"/>
                <a:endParaRPr lang="en-US" sz="3000" dirty="0">
                  <a:latin typeface="+mn-lt"/>
                </a:endParaRPr>
              </a:p>
              <a:p>
                <a:pPr eaLnBrk="1" hangingPunct="1"/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ℒ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denotes lattice </a:t>
                </a:r>
              </a:p>
              <a:p>
                <a:pPr eaLnBrk="1" hangingPunct="1"/>
                <a:r>
                  <a:rPr lang="en-US" sz="3000" dirty="0" smtClean="0">
                    <a:latin typeface="+mn-lt"/>
                  </a:rPr>
                  <a:t>generated by </a:t>
                </a:r>
                <a14:m>
                  <m:oMath xmlns:m="http://schemas.openxmlformats.org/officeDocument/2006/math">
                    <m:r>
                      <a:rPr lang="en-US" sz="30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.</a:t>
                </a:r>
              </a:p>
              <a:p>
                <a:pPr eaLnBrk="1" hangingPunct="1"/>
                <a:endParaRPr lang="en-US" sz="3000" dirty="0">
                  <a:latin typeface="+mn-lt"/>
                </a:endParaRPr>
              </a:p>
              <a:p>
                <a:pPr eaLnBrk="1" hangingPunct="1"/>
                <a:r>
                  <a:rPr lang="en-US" sz="3000" dirty="0" smtClean="0">
                    <a:latin typeface="+mn-lt"/>
                  </a:rPr>
                  <a:t>Define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00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 dirty="0">
                            <a:solidFill>
                              <a:srgbClr val="0000CC"/>
                            </a:solidFill>
                            <a:latin typeface="Cambria Math"/>
                          </a:rPr>
                          <m:t>𝐵</m:t>
                        </m:r>
                      </m:e>
                    </m:d>
                    <m:r>
                      <a:rPr lang="en-US" sz="3000" b="0" i="1" dirty="0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30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000" b="0" i="0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0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30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0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b>
                                <m:r>
                                  <a:rPr lang="en-US" sz="3000" b="0" i="1" dirty="0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r>
                  <a:rPr lang="en-US" sz="3000" dirty="0" smtClean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97306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325" y="1846263"/>
                <a:ext cx="5337175" cy="3785652"/>
              </a:xfrm>
              <a:prstGeom prst="rect">
                <a:avLst/>
              </a:prstGeom>
              <a:blipFill rotWithShape="0">
                <a:blip r:embed="rId2"/>
                <a:stretch>
                  <a:fillRect l="-2743" t="-1932" b="-418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6" name="Text Box 27"/>
              <p:cNvSpPr txBox="1">
                <a:spLocks noChangeArrowheads="1"/>
              </p:cNvSpPr>
              <p:nvPr/>
            </p:nvSpPr>
            <p:spPr bwMode="auto">
              <a:xfrm>
                <a:off x="7892389" y="4145079"/>
                <a:ext cx="563167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/>
                        </a:rPr>
                        <m:t>ℒ</m:t>
                      </m:r>
                    </m:oMath>
                  </m:oMathPara>
                </a14:m>
                <a:endParaRPr lang="en-US" sz="32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76" name="Text 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892389" y="4145079"/>
                <a:ext cx="563167" cy="58477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7" name="Text Box 28"/>
              <p:cNvSpPr txBox="1">
                <a:spLocks noChangeArrowheads="1"/>
              </p:cNvSpPr>
              <p:nvPr/>
            </p:nvSpPr>
            <p:spPr bwMode="auto">
              <a:xfrm>
                <a:off x="6029325" y="2492375"/>
                <a:ext cx="598241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i="1" dirty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77" name="Text 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29325" y="2492375"/>
                <a:ext cx="598241" cy="51328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78" name="Text Box 29"/>
              <p:cNvSpPr txBox="1">
                <a:spLocks noChangeArrowheads="1"/>
              </p:cNvSpPr>
              <p:nvPr/>
            </p:nvSpPr>
            <p:spPr bwMode="auto">
              <a:xfrm>
                <a:off x="7527925" y="1882775"/>
                <a:ext cx="606512" cy="5132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dirty="0">
                              <a:latin typeface="Cambria Math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baseline="-25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078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27925" y="1882775"/>
                <a:ext cx="606512" cy="51328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Oval 5"/>
          <p:cNvSpPr>
            <a:spLocks noChangeAspect="1" noChangeArrowheads="1"/>
          </p:cNvSpPr>
          <p:nvPr/>
        </p:nvSpPr>
        <p:spPr bwMode="auto">
          <a:xfrm>
            <a:off x="5651500" y="378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0" name="Oval 6"/>
          <p:cNvSpPr>
            <a:spLocks noChangeAspect="1" noChangeArrowheads="1"/>
          </p:cNvSpPr>
          <p:nvPr/>
        </p:nvSpPr>
        <p:spPr bwMode="auto">
          <a:xfrm>
            <a:off x="5645150" y="28765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1" name="Oval 7"/>
          <p:cNvSpPr>
            <a:spLocks noChangeAspect="1" noChangeArrowheads="1"/>
          </p:cNvSpPr>
          <p:nvPr/>
        </p:nvSpPr>
        <p:spPr bwMode="auto">
          <a:xfrm>
            <a:off x="5651500" y="1955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82" name="Oval 10"/>
          <p:cNvSpPr>
            <a:spLocks noChangeAspect="1" noChangeArrowheads="1"/>
          </p:cNvSpPr>
          <p:nvPr/>
        </p:nvSpPr>
        <p:spPr bwMode="auto">
          <a:xfrm>
            <a:off x="5645150" y="4699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3" name="Oval 12"/>
          <p:cNvSpPr>
            <a:spLocks noChangeAspect="1" noChangeArrowheads="1"/>
          </p:cNvSpPr>
          <p:nvPr/>
        </p:nvSpPr>
        <p:spPr bwMode="auto">
          <a:xfrm>
            <a:off x="6565900" y="37846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4" name="Oval 13"/>
          <p:cNvSpPr>
            <a:spLocks noChangeAspect="1" noChangeArrowheads="1"/>
          </p:cNvSpPr>
          <p:nvPr/>
        </p:nvSpPr>
        <p:spPr bwMode="auto">
          <a:xfrm>
            <a:off x="6559550" y="28765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5" name="Oval 14"/>
          <p:cNvSpPr>
            <a:spLocks noChangeAspect="1" noChangeArrowheads="1"/>
          </p:cNvSpPr>
          <p:nvPr/>
        </p:nvSpPr>
        <p:spPr bwMode="auto">
          <a:xfrm>
            <a:off x="6565900" y="19558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86" name="Oval 15"/>
          <p:cNvSpPr>
            <a:spLocks noChangeAspect="1" noChangeArrowheads="1"/>
          </p:cNvSpPr>
          <p:nvPr/>
        </p:nvSpPr>
        <p:spPr bwMode="auto">
          <a:xfrm>
            <a:off x="6559550" y="46990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7" name="Oval 16"/>
          <p:cNvSpPr>
            <a:spLocks noChangeAspect="1" noChangeArrowheads="1"/>
          </p:cNvSpPr>
          <p:nvPr/>
        </p:nvSpPr>
        <p:spPr bwMode="auto">
          <a:xfrm>
            <a:off x="7480300" y="37909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8" name="Oval 17"/>
          <p:cNvSpPr>
            <a:spLocks noChangeAspect="1" noChangeArrowheads="1"/>
          </p:cNvSpPr>
          <p:nvPr/>
        </p:nvSpPr>
        <p:spPr bwMode="auto">
          <a:xfrm>
            <a:off x="7473950" y="28829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89" name="Oval 18"/>
          <p:cNvSpPr>
            <a:spLocks noChangeAspect="1" noChangeArrowheads="1"/>
          </p:cNvSpPr>
          <p:nvPr/>
        </p:nvSpPr>
        <p:spPr bwMode="auto">
          <a:xfrm>
            <a:off x="7480300" y="19621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90" name="Oval 19"/>
          <p:cNvSpPr>
            <a:spLocks noChangeAspect="1" noChangeArrowheads="1"/>
          </p:cNvSpPr>
          <p:nvPr/>
        </p:nvSpPr>
        <p:spPr bwMode="auto">
          <a:xfrm>
            <a:off x="7473950" y="47053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1" name="Oval 20"/>
          <p:cNvSpPr>
            <a:spLocks noChangeAspect="1" noChangeArrowheads="1"/>
          </p:cNvSpPr>
          <p:nvPr/>
        </p:nvSpPr>
        <p:spPr bwMode="auto">
          <a:xfrm>
            <a:off x="8394700" y="37909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2" name="Oval 21"/>
          <p:cNvSpPr>
            <a:spLocks noChangeAspect="1" noChangeArrowheads="1"/>
          </p:cNvSpPr>
          <p:nvPr/>
        </p:nvSpPr>
        <p:spPr bwMode="auto">
          <a:xfrm>
            <a:off x="8388350" y="288290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3" name="Oval 22"/>
          <p:cNvSpPr>
            <a:spLocks noChangeAspect="1" noChangeArrowheads="1"/>
          </p:cNvSpPr>
          <p:nvPr/>
        </p:nvSpPr>
        <p:spPr bwMode="auto">
          <a:xfrm>
            <a:off x="8394700" y="19621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3094" name="Oval 23"/>
          <p:cNvSpPr>
            <a:spLocks noChangeAspect="1" noChangeArrowheads="1"/>
          </p:cNvSpPr>
          <p:nvPr/>
        </p:nvSpPr>
        <p:spPr bwMode="auto">
          <a:xfrm>
            <a:off x="8388350" y="4705350"/>
            <a:ext cx="76200" cy="76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95" name="Line 24"/>
          <p:cNvSpPr>
            <a:spLocks noChangeShapeType="1"/>
          </p:cNvSpPr>
          <p:nvPr/>
        </p:nvSpPr>
        <p:spPr bwMode="auto">
          <a:xfrm flipV="1">
            <a:off x="5670550" y="2003425"/>
            <a:ext cx="1854200" cy="274955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96" name="Line 4"/>
          <p:cNvSpPr>
            <a:spLocks noChangeShapeType="1"/>
          </p:cNvSpPr>
          <p:nvPr/>
        </p:nvSpPr>
        <p:spPr bwMode="auto">
          <a:xfrm flipV="1">
            <a:off x="5683250" y="2914650"/>
            <a:ext cx="920750" cy="182245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Rectangle 2"/>
          <p:cNvSpPr txBox="1">
            <a:spLocks noChangeArrowheads="1"/>
          </p:cNvSpPr>
          <p:nvPr/>
        </p:nvSpPr>
        <p:spPr>
          <a:xfrm>
            <a:off x="457200" y="252882"/>
            <a:ext cx="8229600" cy="6531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Lattices</a:t>
            </a:r>
          </a:p>
        </p:txBody>
      </p:sp>
    </p:spTree>
    <p:extLst>
      <p:ext uri="{BB962C8B-B14F-4D97-AF65-F5344CB8AC3E}">
        <p14:creationId xmlns:p14="http://schemas.microsoft.com/office/powerpoint/2010/main" val="114226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835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Shifted DGS Combiner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0" y="1221012"/>
            <a:ext cx="9232900" cy="392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sz="3200" dirty="0" smtClean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109728" y="1419132"/>
                <a:ext cx="9034271" cy="51443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Input: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+mn-lt"/>
                  </a:rPr>
                  <a:t>i.i.d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. samples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990099"/>
                    </a:solidFill>
                  </a:rPr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+mn-lt"/>
                  </a:rPr>
                  <a:t>i.i.d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. samples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>
                  <a:buFontTx/>
                  <a:buNone/>
                </a:pPr>
                <a:endParaRPr lang="en-US" sz="3200" dirty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Initialization:</a:t>
                </a: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Apply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+mn-lt"/>
                  </a:rPr>
                  <a:t>SVP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solver to compute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+mn-lt"/>
                  </a:rPr>
                  <a:t>HKZ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basis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Use </a:t>
                </a:r>
                <a:r>
                  <a:rPr lang="en-US" sz="3200" dirty="0" smtClean="0">
                    <a:solidFill>
                      <a:schemeClr val="bg2">
                        <a:lumMod val="50000"/>
                      </a:schemeClr>
                    </a:solidFill>
                    <a:latin typeface="+mn-lt"/>
                  </a:rPr>
                  <a:t>[GPV08,BLPRS13]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sampler 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to produce</a:t>
                </a:r>
              </a:p>
              <a:p>
                <a:pPr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samples 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̃"/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𝑂</m:t>
                        </m:r>
                      </m:e>
                    </m:acc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̃"/>
                                <m:ctrlP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in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+mn-lt"/>
                  </a:rPr>
                  <a:t>polytime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" y="1419132"/>
                <a:ext cx="9034271" cy="5144346"/>
              </a:xfrm>
              <a:prstGeom prst="rect">
                <a:avLst/>
              </a:prstGeom>
              <a:blipFill rotWithShape="0">
                <a:blip r:embed="rId2"/>
                <a:stretch>
                  <a:fillRect l="-1687" t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1161288" y="1947672"/>
            <a:ext cx="201168" cy="1325880"/>
          </a:xfrm>
          <a:prstGeom prst="straightConnector1">
            <a:avLst/>
          </a:prstGeom>
          <a:ln w="28575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60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835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Shifted DGS Combiner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0" y="1221012"/>
            <a:ext cx="9232900" cy="392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sz="3200" dirty="0" smtClean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109728" y="1419132"/>
                <a:ext cx="9034271" cy="51443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Input: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+mn-lt"/>
                  </a:rPr>
                  <a:t>i.i.d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. samples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990099"/>
                    </a:solidFill>
                  </a:rPr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3200" dirty="0" err="1" smtClean="0">
                    <a:solidFill>
                      <a:schemeClr val="tx1"/>
                    </a:solidFill>
                    <a:latin typeface="+mn-lt"/>
                  </a:rPr>
                  <a:t>i.i.d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. samples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sub>
                    </m:sSub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>
                  <a:buFontTx/>
                  <a:buNone/>
                </a:pPr>
                <a:endParaRPr lang="en-US" sz="3200" dirty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Meta Procedure: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Repeat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times</a:t>
                </a:r>
                <a:endParaRPr lang="en-US" sz="32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 marL="514350" indent="-514350">
                  <a:buFontTx/>
                  <a:buAutoNum type="arabicPeriod"/>
                </a:pP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Sample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/2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with probability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</m:oMath>
                </a14:m>
                <a:r>
                  <a:rPr lang="en-US" sz="3200" b="0" i="1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 marL="514350" indent="-514350">
                  <a:buFontTx/>
                  <a:buAutoNum type="arabicPeriod"/>
                </a:pP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Pick unused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, return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)/2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" y="1419132"/>
                <a:ext cx="9034271" cy="5144346"/>
              </a:xfrm>
              <a:prstGeom prst="rect">
                <a:avLst/>
              </a:prstGeom>
              <a:blipFill rotWithShape="0">
                <a:blip r:embed="rId2"/>
                <a:stretch>
                  <a:fillRect l="-1754" t="-1422" r="-15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244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835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Shifted DGS Combiner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0" y="1221012"/>
            <a:ext cx="9232900" cy="392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sz="3200" dirty="0" smtClean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109728" y="1419132"/>
                <a:ext cx="9043415" cy="51443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990099"/>
                    </a:solidFill>
                  </a:rPr>
                  <a:t>Input: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i.i.d</a:t>
                </a:r>
                <a:r>
                  <a:rPr lang="en-US" sz="3200" dirty="0">
                    <a:solidFill>
                      <a:schemeClr val="tx1"/>
                    </a:solidFill>
                  </a:rPr>
                  <a:t>. samples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olidFill>
                      <a:srgbClr val="990099"/>
                    </a:solidFill>
                  </a:rPr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i.i.d</a:t>
                </a:r>
                <a:r>
                  <a:rPr lang="en-US" sz="3200" dirty="0">
                    <a:solidFill>
                      <a:schemeClr val="tx1"/>
                    </a:solidFill>
                  </a:rPr>
                  <a:t>. samples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FontTx/>
                  <a:buNone/>
                </a:pPr>
                <a:endParaRPr lang="en-US" sz="3200" dirty="0">
                  <a:solidFill>
                    <a:srgbClr val="990099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Question: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How big can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 dirty="0" smtClean="0">
                    <a:solidFill>
                      <a:srgbClr val="0000CC"/>
                    </a:solidFill>
                    <a:latin typeface="+mn-lt"/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be?</a:t>
                </a: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Should at least not exhaust supply on expectation.</a:t>
                </a:r>
              </a:p>
              <a:p>
                <a:pPr>
                  <a:buFontTx/>
                  <a:buNone/>
                </a:pPr>
                <a:endParaRPr lang="en-US" sz="3200" dirty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den>
                    </m:f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 ∀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/2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3200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" y="1419132"/>
                <a:ext cx="9043415" cy="5144346"/>
              </a:xfrm>
              <a:prstGeom prst="rect">
                <a:avLst/>
              </a:prstGeom>
              <a:blipFill rotWithShape="0">
                <a:blip r:embed="rId2"/>
                <a:stretch>
                  <a:fillRect l="-1686" t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5505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835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Shifted DGS Combiner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0" y="1221012"/>
            <a:ext cx="9232900" cy="392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sz="3200" dirty="0" smtClean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109728" y="1419132"/>
                <a:ext cx="9043415" cy="51443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990099"/>
                    </a:solidFill>
                  </a:rPr>
                  <a:t>Input: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i.i.d</a:t>
                </a:r>
                <a:r>
                  <a:rPr lang="en-US" sz="3200" dirty="0">
                    <a:solidFill>
                      <a:schemeClr val="tx1"/>
                    </a:solidFill>
                  </a:rPr>
                  <a:t>. samples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olidFill>
                      <a:srgbClr val="990099"/>
                    </a:solidFill>
                  </a:rPr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i.i.d</a:t>
                </a:r>
                <a:r>
                  <a:rPr lang="en-US" sz="3200" dirty="0">
                    <a:solidFill>
                      <a:schemeClr val="tx1"/>
                    </a:solidFill>
                  </a:rPr>
                  <a:t>. samples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FontTx/>
                  <a:buNone/>
                </a:pPr>
                <a:endParaRPr lang="en-US" sz="3200" dirty="0">
                  <a:solidFill>
                    <a:srgbClr val="990099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Question: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How big can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 dirty="0" smtClean="0">
                    <a:solidFill>
                      <a:srgbClr val="0000CC"/>
                    </a:solidFill>
                    <a:latin typeface="+mn-lt"/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be?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Worst case for</a:t>
                </a:r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/2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maximizing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.</a:t>
                </a:r>
                <a:endParaRPr lang="en-US" sz="3200" dirty="0">
                  <a:solidFill>
                    <a:schemeClr val="tx1"/>
                  </a:solidFill>
                </a:endParaRPr>
              </a:p>
              <a:p>
                <a:pPr>
                  <a:buFontTx/>
                  <a:buNone/>
                </a:pPr>
                <a:endParaRPr lang="en-US" sz="3200" dirty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nary>
                          <m:naryPr>
                            <m:chr m:val="∑"/>
                            <m:sup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den>
                    </m:f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den>
                    </m:f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 ∀ 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/2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endParaRPr lang="en-US" sz="3200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728" y="1419132"/>
                <a:ext cx="9043415" cy="5144346"/>
              </a:xfrm>
              <a:prstGeom prst="rect">
                <a:avLst/>
              </a:prstGeom>
              <a:blipFill rotWithShape="0">
                <a:blip r:embed="rId2"/>
                <a:stretch>
                  <a:fillRect l="-1686" t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43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835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Shifted DGS Combiner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0" y="1221012"/>
            <a:ext cx="9232900" cy="392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sz="3200" dirty="0" smtClean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108954" y="1419132"/>
                <a:ext cx="9556254" cy="51443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990099"/>
                    </a:solidFill>
                  </a:rPr>
                  <a:t>Input: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i.i.d</a:t>
                </a:r>
                <a:r>
                  <a:rPr lang="en-US" sz="3200" dirty="0">
                    <a:solidFill>
                      <a:schemeClr val="tx1"/>
                    </a:solidFill>
                  </a:rPr>
                  <a:t>. samples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olidFill>
                      <a:srgbClr val="990099"/>
                    </a:solidFill>
                  </a:rPr>
                  <a:t>Output: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𝐿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</a:rPr>
                  <a:t>i.i.d</a:t>
                </a:r>
                <a:r>
                  <a:rPr lang="en-US" sz="3200" dirty="0">
                    <a:solidFill>
                      <a:schemeClr val="tx1"/>
                    </a:solidFill>
                  </a:rPr>
                  <a:t>. samples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/</m:t>
                        </m:r>
                        <m:rad>
                          <m:radPr>
                            <m:deg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sub>
                    </m:sSub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FontTx/>
                  <a:buNone/>
                </a:pPr>
                <a:endParaRPr lang="en-US" sz="3200" dirty="0">
                  <a:solidFill>
                    <a:srgbClr val="990099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Question: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How big can</a:t>
                </a:r>
                <a:r>
                  <a:rPr lang="en-US" sz="3200" dirty="0" smtClean="0">
                    <a:solidFill>
                      <a:srgbClr val="0000CC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3200" dirty="0" smtClean="0">
                    <a:solidFill>
                      <a:srgbClr val="0000CC"/>
                    </a:solidFill>
                    <a:latin typeface="+mn-lt"/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be?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Worst case for</a:t>
                </a:r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/2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maximizing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FontTx/>
                  <a:buNone/>
                </a:pPr>
                <a:endParaRPr lang="en-US" sz="32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3200" b="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supHide m:val="o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∈</m:t>
                            </m:r>
                            <m:f>
                              <m:fPr>
                                <m:type m:val="lin"/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</m:den>
                            </m:f>
                          </m:sub>
                          <m:sup/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𝑧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𝑡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p>
                                    <m:r>
                                      <a:rPr lang="en-US" sz="3200" i="1">
                                        <a:solidFill>
                                          <a:srgbClr val="FF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p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den>
                    </m:f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f>
                              <m:fPr>
                                <m:type m:val="lin"/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sub>
                        </m:sSub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e>
                        </m:d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f>
                              <m:fPr>
                                <m:type m:val="lin"/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sub>
                        </m:s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sSub>
                          <m:sSub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US" sz="3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den>
                    </m:f>
                  </m:oMath>
                </a14:m>
                <a:endParaRPr lang="en-US" sz="3200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54" y="1419132"/>
                <a:ext cx="9556254" cy="5144346"/>
              </a:xfrm>
              <a:prstGeom prst="rect">
                <a:avLst/>
              </a:prstGeom>
              <a:blipFill rotWithShape="0">
                <a:blip r:embed="rId2"/>
                <a:stretch>
                  <a:fillRect l="-1658" t="-1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962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835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Shifted DGS Combiner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0" y="1221012"/>
            <a:ext cx="9232900" cy="392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sz="3200" dirty="0" smtClean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72378" y="1428276"/>
                <a:ext cx="9556254" cy="51443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,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/2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maximizes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FontTx/>
                  <a:buNone/>
                </a:pPr>
                <a:endParaRPr lang="en-US" sz="3200" dirty="0" smtClean="0">
                  <a:solidFill>
                    <a:srgbClr val="990099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990099"/>
                    </a:solidFill>
                  </a:rPr>
                  <a:t>Theorem: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The loss after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steps</a:t>
                </a:r>
              </a:p>
              <a:p>
                <a:pPr>
                  <a:buFontTx/>
                  <a:buNone/>
                </a:pPr>
                <a:r>
                  <a:rPr lang="en-US" sz="3200" b="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∏"/>
                        <m:sup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f>
                          <m:f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sub>
                                </m:sSub>
                              </m:sub>
                            </m:s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𝑐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  <m:sup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∗</m:t>
                                    </m:r>
                                  </m:sup>
                                </m:sSubSup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  <m:r>
                                      <a:rPr lang="en-US" sz="3200" i="1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−1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den>
                        </m:f>
                      </m:e>
                    </m:nary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  <m:f>
                      <m:f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num>
                      <m:den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den>
                    </m:f>
                  </m:oMath>
                </a14:m>
                <a:endParaRPr lang="en-US" sz="3200" dirty="0" smtClean="0">
                  <a:solidFill>
                    <a:schemeClr val="tx1"/>
                  </a:solidFill>
                </a:endParaRPr>
              </a:p>
              <a:p>
                <a:pPr>
                  <a:buFontTx/>
                  <a:buNone/>
                </a:pPr>
                <a:endParaRPr lang="en-US" sz="3200" dirty="0">
                  <a:solidFill>
                    <a:schemeClr val="tx1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Need at least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d>
                      </m:sup>
                    </m:sSup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initial samples to go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steps.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78" y="1428276"/>
                <a:ext cx="9556254" cy="5144346"/>
              </a:xfrm>
              <a:prstGeom prst="rect">
                <a:avLst/>
              </a:prstGeom>
              <a:blipFill rotWithShape="0">
                <a:blip r:embed="rId2"/>
                <a:stretch>
                  <a:fillRect l="-16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4470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835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Key Inequality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0" y="1221012"/>
            <a:ext cx="9232900" cy="392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sz="3200" dirty="0" smtClean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73152" y="1428276"/>
                <a:ext cx="9159748" cy="51443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/2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maximize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.</a:t>
                </a:r>
                <a:endParaRPr lang="en-US" sz="3200" dirty="0" smtClean="0">
                  <a:solidFill>
                    <a:srgbClr val="990099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Lemma: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endParaRPr lang="en-US" sz="3200" i="1" dirty="0" smtClean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  <a:p>
                <a:pPr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990099"/>
                    </a:solidFill>
                  </a:rPr>
                  <a:t>Proof: </a:t>
                </a: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. Then 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tx1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nary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 smtClean="0">
                  <a:solidFill>
                    <a:schemeClr val="tx1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0000CC"/>
                    </a:solidFill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f>
                          <m:fPr>
                            <m:type m:val="lin"/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num>
                          <m:den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</m:den>
                        </m:f>
                      </m:sub>
                      <m:sup/>
                      <m:e>
                        <m:sSub>
                          <m:sSub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nary>
                  </m:oMath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" y="1428276"/>
                <a:ext cx="9159748" cy="5144346"/>
              </a:xfrm>
              <a:prstGeom prst="rect">
                <a:avLst/>
              </a:prstGeom>
              <a:blipFill rotWithShape="0">
                <a:blip r:embed="rId2"/>
                <a:stretch>
                  <a:fillRect l="-1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51441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08835"/>
            <a:ext cx="9144000" cy="707570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Key Inequality</a:t>
            </a:r>
          </a:p>
        </p:txBody>
      </p:sp>
      <p:sp>
        <p:nvSpPr>
          <p:cNvPr id="48" name="Rectangle 3"/>
          <p:cNvSpPr txBox="1">
            <a:spLocks noChangeArrowheads="1"/>
          </p:cNvSpPr>
          <p:nvPr/>
        </p:nvSpPr>
        <p:spPr>
          <a:xfrm>
            <a:off x="0" y="1221012"/>
            <a:ext cx="9232900" cy="39224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endParaRPr lang="en-US" sz="3200" dirty="0" smtClean="0">
              <a:solidFill>
                <a:schemeClr val="tx1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>
              <a:xfrm>
                <a:off x="73152" y="1428276"/>
                <a:ext cx="9159748" cy="514434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lin"/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num>
                      <m:den>
                        <m:sSup>
                          <m:s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ad>
                              <m:radPr>
                                <m:degHide m:val="on"/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e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/2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maximize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.</a:t>
                </a:r>
                <a:endParaRPr lang="en-US" sz="3200" dirty="0" smtClean="0">
                  <a:solidFill>
                    <a:srgbClr val="990099"/>
                  </a:solidFill>
                  <a:latin typeface="+mn-lt"/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990099"/>
                    </a:solidFill>
                    <a:latin typeface="+mn-lt"/>
                  </a:rPr>
                  <a:t>Lemma:</a:t>
                </a: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endParaRPr lang="en-US" sz="3200" i="1" dirty="0" smtClean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  <a:p>
                <a:pPr>
                  <a:buFontTx/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sSub>
                      <m:sSub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.</a:t>
                </a: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990099"/>
                    </a:solidFill>
                  </a:rPr>
                  <a:t>Proof: </a:t>
                </a: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chemeClr val="tx1"/>
                    </a:solidFill>
                  </a:rPr>
                  <a:t>Take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Sup>
                      <m:sSub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bSup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</a:rPr>
                  <a:t>. Then </a:t>
                </a:r>
              </a:p>
              <a:p>
                <a:pPr>
                  <a:buFontTx/>
                  <a:buNone/>
                </a:pPr>
                <a:r>
                  <a:rPr lang="en-US" sz="32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320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b>
                              <m:sup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b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+2</m:t>
                            </m:r>
                          </m:sub>
                        </m:sSub>
                      </m:sub>
                    </m:sSub>
                    <m:sSup>
                      <m:sSup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/2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 smtClean="0">
                  <a:solidFill>
                    <a:schemeClr val="tx1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>
                    <a:solidFill>
                      <a:schemeClr val="tx1"/>
                    </a:solidFill>
                  </a:rPr>
                  <a:t> </a:t>
                </a:r>
                <a:r>
                  <a:rPr lang="en-US" sz="3200" dirty="0" smtClean="0">
                    <a:solidFill>
                      <a:schemeClr val="tx1"/>
                    </a:solidFill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/2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e>
                    </m:nary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 smtClean="0">
                  <a:solidFill>
                    <a:schemeClr val="tx1"/>
                  </a:solidFill>
                </a:endParaRPr>
              </a:p>
              <a:p>
                <a:pPr>
                  <a:buFontTx/>
                  <a:buNone/>
                </a:pPr>
                <a:r>
                  <a:rPr lang="en-US" sz="3200" dirty="0" smtClean="0">
                    <a:solidFill>
                      <a:srgbClr val="0000CC"/>
                    </a:solidFill>
                  </a:rPr>
                  <a:t>                    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d>
                      <m:d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  <m:sup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bSup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2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sSub>
                          <m:sSubPr>
                            <m:ctrlP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sub>
                    </m:sSub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 smtClean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152" y="1428276"/>
                <a:ext cx="9159748" cy="5144346"/>
              </a:xfrm>
              <a:prstGeom prst="rect">
                <a:avLst/>
              </a:prstGeom>
              <a:blipFill rotWithShape="0">
                <a:blip r:embed="rId2"/>
                <a:stretch>
                  <a:fillRect l="-16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369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3" name="Straight Arrow Connector 102"/>
          <p:cNvCxnSpPr/>
          <p:nvPr/>
        </p:nvCxnSpPr>
        <p:spPr>
          <a:xfrm>
            <a:off x="1079894" y="6304396"/>
            <a:ext cx="6963892" cy="18544"/>
          </a:xfrm>
          <a:prstGeom prst="straightConnector1">
            <a:avLst/>
          </a:prstGeom>
          <a:ln w="285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Arrow Connector 96"/>
          <p:cNvCxnSpPr/>
          <p:nvPr/>
        </p:nvCxnSpPr>
        <p:spPr>
          <a:xfrm>
            <a:off x="1079894" y="4666089"/>
            <a:ext cx="6963892" cy="18544"/>
          </a:xfrm>
          <a:prstGeom prst="straightConnector1">
            <a:avLst/>
          </a:prstGeom>
          <a:ln w="285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4"/>
              <p:cNvSpPr txBox="1">
                <a:spLocks noChangeArrowheads="1"/>
              </p:cNvSpPr>
              <p:nvPr/>
            </p:nvSpPr>
            <p:spPr bwMode="auto">
              <a:xfrm>
                <a:off x="4743924" y="5393727"/>
                <a:ext cx="44191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3924" y="5393727"/>
                <a:ext cx="441916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1" name="Oval 110"/>
          <p:cNvSpPr>
            <a:spLocks noChangeAspect="1"/>
          </p:cNvSpPr>
          <p:nvPr/>
        </p:nvSpPr>
        <p:spPr>
          <a:xfrm>
            <a:off x="3771596" y="4266943"/>
            <a:ext cx="2461606" cy="246160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7" y="26533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Hope for Exact CVP</a:t>
            </a:r>
          </a:p>
        </p:txBody>
      </p:sp>
      <p:sp>
        <p:nvSpPr>
          <p:cNvPr id="10" name="Text Box 26"/>
          <p:cNvSpPr txBox="1">
            <a:spLocks noChangeArrowheads="1"/>
          </p:cNvSpPr>
          <p:nvPr/>
        </p:nvSpPr>
        <p:spPr bwMode="auto">
          <a:xfrm>
            <a:off x="172968" y="1680234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000" dirty="0" smtClean="0">
                <a:latin typeface="+mn-lt"/>
              </a:rPr>
              <a:t>From approximate CVP solutions can try to learn</a:t>
            </a:r>
            <a:br>
              <a:rPr lang="en-US" sz="3000" dirty="0" smtClean="0">
                <a:latin typeface="+mn-lt"/>
              </a:rPr>
            </a:br>
            <a:r>
              <a:rPr lang="en-US" sz="3000" dirty="0" smtClean="0">
                <a:latin typeface="+mn-lt"/>
              </a:rPr>
              <a:t>subspaces that must contain the closest vector.</a:t>
            </a:r>
            <a:endParaRPr lang="en-US" sz="3000" dirty="0">
              <a:latin typeface="+mn-lt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317124" y="4624190"/>
            <a:ext cx="6475728" cy="96356"/>
            <a:chOff x="1320485" y="2998687"/>
            <a:chExt cx="6475728" cy="96356"/>
          </a:xfrm>
        </p:grpSpPr>
        <p:sp>
          <p:nvSpPr>
            <p:cNvPr id="7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9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5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6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7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8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9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0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1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2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3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4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5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6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7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8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9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32" name="Oval 14"/>
          <p:cNvSpPr>
            <a:spLocks noChangeAspect="1" noChangeArrowheads="1"/>
          </p:cNvSpPr>
          <p:nvPr/>
        </p:nvSpPr>
        <p:spPr bwMode="auto">
          <a:xfrm>
            <a:off x="4975011" y="5458191"/>
            <a:ext cx="76200" cy="76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rgbClr val="00206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 Box 53"/>
              <p:cNvSpPr txBox="1">
                <a:spLocks noChangeArrowheads="1"/>
              </p:cNvSpPr>
              <p:nvPr/>
            </p:nvSpPr>
            <p:spPr bwMode="auto">
              <a:xfrm>
                <a:off x="7160642" y="5575336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5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0642" y="5575336"/>
                <a:ext cx="486223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44"/>
          <p:cNvSpPr>
            <a:spLocks noChangeAspect="1" noChangeArrowheads="1"/>
          </p:cNvSpPr>
          <p:nvPr/>
        </p:nvSpPr>
        <p:spPr bwMode="auto">
          <a:xfrm>
            <a:off x="5888038" y="463883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grpSp>
        <p:nvGrpSpPr>
          <p:cNvPr id="61" name="Group 60"/>
          <p:cNvGrpSpPr/>
          <p:nvPr/>
        </p:nvGrpSpPr>
        <p:grpSpPr>
          <a:xfrm>
            <a:off x="1321093" y="6269633"/>
            <a:ext cx="6475728" cy="96356"/>
            <a:chOff x="1320485" y="2998687"/>
            <a:chExt cx="6475728" cy="96356"/>
          </a:xfrm>
        </p:grpSpPr>
        <p:sp>
          <p:nvSpPr>
            <p:cNvPr id="62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3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4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5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6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7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8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69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0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1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2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3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4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5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6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7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8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79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0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1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2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83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84" name="Oval 16"/>
          <p:cNvSpPr>
            <a:spLocks noChangeAspect="1" noChangeArrowheads="1"/>
          </p:cNvSpPr>
          <p:nvPr/>
        </p:nvSpPr>
        <p:spPr bwMode="auto">
          <a:xfrm>
            <a:off x="4062413" y="627766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6" name="Oval 44"/>
          <p:cNvSpPr>
            <a:spLocks noChangeAspect="1" noChangeArrowheads="1"/>
          </p:cNvSpPr>
          <p:nvPr/>
        </p:nvSpPr>
        <p:spPr bwMode="auto">
          <a:xfrm>
            <a:off x="4974217" y="4638940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7" name="Oval 44"/>
          <p:cNvSpPr>
            <a:spLocks noChangeAspect="1" noChangeArrowheads="1"/>
          </p:cNvSpPr>
          <p:nvPr/>
        </p:nvSpPr>
        <p:spPr bwMode="auto">
          <a:xfrm>
            <a:off x="4976904" y="6280947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8" name="Oval 44"/>
          <p:cNvSpPr>
            <a:spLocks noChangeAspect="1" noChangeArrowheads="1"/>
          </p:cNvSpPr>
          <p:nvPr/>
        </p:nvSpPr>
        <p:spPr bwMode="auto">
          <a:xfrm>
            <a:off x="5290514" y="628267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89" name="Oval 44"/>
          <p:cNvSpPr>
            <a:spLocks noChangeAspect="1" noChangeArrowheads="1"/>
          </p:cNvSpPr>
          <p:nvPr/>
        </p:nvSpPr>
        <p:spPr bwMode="auto">
          <a:xfrm>
            <a:off x="5599093" y="628524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0" name="Oval 44"/>
          <p:cNvSpPr>
            <a:spLocks noChangeAspect="1" noChangeArrowheads="1"/>
          </p:cNvSpPr>
          <p:nvPr/>
        </p:nvSpPr>
        <p:spPr bwMode="auto">
          <a:xfrm>
            <a:off x="5890048" y="628130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2" name="Oval 44"/>
          <p:cNvSpPr>
            <a:spLocks noChangeAspect="1" noChangeArrowheads="1"/>
          </p:cNvSpPr>
          <p:nvPr/>
        </p:nvSpPr>
        <p:spPr bwMode="auto">
          <a:xfrm>
            <a:off x="4687056" y="6277089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3" name="Oval 44"/>
          <p:cNvSpPr>
            <a:spLocks noChangeAspect="1" noChangeArrowheads="1"/>
          </p:cNvSpPr>
          <p:nvPr/>
        </p:nvSpPr>
        <p:spPr bwMode="auto">
          <a:xfrm>
            <a:off x="4376451" y="6277933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4" name="Oval 44"/>
          <p:cNvSpPr>
            <a:spLocks noChangeAspect="1" noChangeArrowheads="1"/>
          </p:cNvSpPr>
          <p:nvPr/>
        </p:nvSpPr>
        <p:spPr bwMode="auto">
          <a:xfrm>
            <a:off x="5596042" y="463927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6" name="Oval 44"/>
          <p:cNvSpPr>
            <a:spLocks noChangeAspect="1" noChangeArrowheads="1"/>
          </p:cNvSpPr>
          <p:nvPr/>
        </p:nvSpPr>
        <p:spPr bwMode="auto">
          <a:xfrm>
            <a:off x="4681930" y="4630419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8" name="Oval 44"/>
          <p:cNvSpPr>
            <a:spLocks noChangeAspect="1" noChangeArrowheads="1"/>
          </p:cNvSpPr>
          <p:nvPr/>
        </p:nvSpPr>
        <p:spPr bwMode="auto">
          <a:xfrm>
            <a:off x="4059278" y="463132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99" name="Oval 44"/>
          <p:cNvSpPr>
            <a:spLocks noChangeAspect="1" noChangeArrowheads="1"/>
          </p:cNvSpPr>
          <p:nvPr/>
        </p:nvSpPr>
        <p:spPr bwMode="auto">
          <a:xfrm>
            <a:off x="4372482" y="463132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101" name="Oval 44"/>
          <p:cNvSpPr>
            <a:spLocks noChangeAspect="1" noChangeArrowheads="1"/>
          </p:cNvSpPr>
          <p:nvPr/>
        </p:nvSpPr>
        <p:spPr bwMode="auto">
          <a:xfrm>
            <a:off x="5287800" y="463976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cxnSp>
        <p:nvCxnSpPr>
          <p:cNvPr id="104" name="Straight Arrow Connector 103"/>
          <p:cNvCxnSpPr/>
          <p:nvPr/>
        </p:nvCxnSpPr>
        <p:spPr>
          <a:xfrm flipV="1">
            <a:off x="1630554" y="4719443"/>
            <a:ext cx="599698" cy="52074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>
            <a:off x="1630554" y="5655337"/>
            <a:ext cx="553846" cy="51686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 Box 4"/>
              <p:cNvSpPr txBox="1">
                <a:spLocks noChangeArrowheads="1"/>
              </p:cNvSpPr>
              <p:nvPr/>
            </p:nvSpPr>
            <p:spPr bwMode="auto">
              <a:xfrm>
                <a:off x="658207" y="5177574"/>
                <a:ext cx="313419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 lattice subspaces</a:t>
                </a:r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12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207" y="5177574"/>
                <a:ext cx="3134191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0465" b="-325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370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7" y="26533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Clustering approx. closest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 Box 4"/>
              <p:cNvSpPr txBox="1">
                <a:spLocks noChangeArrowheads="1"/>
              </p:cNvSpPr>
              <p:nvPr/>
            </p:nvSpPr>
            <p:spPr bwMode="auto">
              <a:xfrm>
                <a:off x="4698950" y="4951515"/>
                <a:ext cx="44191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91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98950" y="4951515"/>
                <a:ext cx="441916" cy="523220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/>
          <p:cNvSpPr>
            <a:spLocks noChangeAspect="1"/>
          </p:cNvSpPr>
          <p:nvPr/>
        </p:nvSpPr>
        <p:spPr>
          <a:xfrm>
            <a:off x="3443405" y="3489013"/>
            <a:ext cx="3138286" cy="313828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4"/>
          <p:cNvSpPr>
            <a:spLocks noChangeAspect="1" noChangeArrowheads="1"/>
          </p:cNvSpPr>
          <p:nvPr/>
        </p:nvSpPr>
        <p:spPr bwMode="auto">
          <a:xfrm>
            <a:off x="4975011" y="5020056"/>
            <a:ext cx="76200" cy="76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rgbClr val="00206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 Box 53"/>
              <p:cNvSpPr txBox="1">
                <a:spLocks noChangeArrowheads="1"/>
              </p:cNvSpPr>
              <p:nvPr/>
            </p:nvSpPr>
            <p:spPr bwMode="auto">
              <a:xfrm>
                <a:off x="7160642" y="5575336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123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0642" y="5575336"/>
                <a:ext cx="486223" cy="523220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5" name="Group 124"/>
          <p:cNvGrpSpPr/>
          <p:nvPr/>
        </p:nvGrpSpPr>
        <p:grpSpPr>
          <a:xfrm>
            <a:off x="1321093" y="6269633"/>
            <a:ext cx="6475728" cy="96356"/>
            <a:chOff x="1320485" y="2998687"/>
            <a:chExt cx="6475728" cy="96356"/>
          </a:xfrm>
        </p:grpSpPr>
        <p:sp>
          <p:nvSpPr>
            <p:cNvPr id="126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7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8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9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0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1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2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3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4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5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6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7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8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9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0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1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2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3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4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5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6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7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1321093" y="3692394"/>
            <a:ext cx="6475728" cy="736500"/>
            <a:chOff x="1317124" y="4577158"/>
            <a:chExt cx="6475728" cy="736500"/>
          </a:xfrm>
        </p:grpSpPr>
        <p:cxnSp>
          <p:nvCxnSpPr>
            <p:cNvPr id="164" name="Straight Arrow Connector 163"/>
            <p:cNvCxnSpPr>
              <a:stCxn id="158" idx="2"/>
              <a:endCxn id="124" idx="6"/>
            </p:cNvCxnSpPr>
            <p:nvPr/>
          </p:nvCxnSpPr>
          <p:spPr>
            <a:xfrm>
              <a:off x="4059278" y="4669422"/>
              <a:ext cx="1904960" cy="7509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0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5657810" y="4577158"/>
                  <a:ext cx="498598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en-US" sz="2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00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57810" y="4577158"/>
                  <a:ext cx="498598" cy="523220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3844387" y="4577158"/>
                  <a:ext cx="49372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02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844387" y="4577158"/>
                  <a:ext cx="493725" cy="523220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5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4603864" y="4708684"/>
                  <a:ext cx="818494" cy="60497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box>
                          <m:boxPr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boxPr>
                          <m:e>
                            <m:argPr>
                              <m:argSz m:val="-1"/>
                            </m:argPr>
                            <m:f>
                              <m:fPr>
                                <m:ctrlP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i="1" dirty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sz="2800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box>
                      </m:oMath>
                    </m:oMathPara>
                  </a14:m>
                  <a:endParaRPr lang="en-US" sz="2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105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603864" y="4708684"/>
                  <a:ext cx="818494" cy="604974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93" name="Group 92"/>
            <p:cNvGrpSpPr/>
            <p:nvPr/>
          </p:nvGrpSpPr>
          <p:grpSpPr>
            <a:xfrm>
              <a:off x="1317124" y="4624190"/>
              <a:ext cx="6475728" cy="96356"/>
              <a:chOff x="1320485" y="2998687"/>
              <a:chExt cx="6475728" cy="96356"/>
            </a:xfrm>
          </p:grpSpPr>
          <p:sp>
            <p:nvSpPr>
              <p:cNvPr id="94" name="Oval 19"/>
              <p:cNvSpPr>
                <a:spLocks noChangeAspect="1" noChangeArrowheads="1"/>
              </p:cNvSpPr>
              <p:nvPr/>
            </p:nvSpPr>
            <p:spPr bwMode="auto">
              <a:xfrm>
                <a:off x="7720013" y="301773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5" name="Oval 22"/>
              <p:cNvSpPr>
                <a:spLocks noChangeAspect="1" noChangeArrowheads="1"/>
              </p:cNvSpPr>
              <p:nvPr/>
            </p:nvSpPr>
            <p:spPr bwMode="auto">
              <a:xfrm>
                <a:off x="2233613" y="29986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6" name="Oval 25"/>
              <p:cNvSpPr>
                <a:spLocks noChangeAspect="1" noChangeArrowheads="1"/>
              </p:cNvSpPr>
              <p:nvPr/>
            </p:nvSpPr>
            <p:spPr bwMode="auto">
              <a:xfrm>
                <a:off x="3148013" y="29986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9" name="Oval 98"/>
              <p:cNvSpPr>
                <a:spLocks noChangeAspect="1" noChangeArrowheads="1"/>
              </p:cNvSpPr>
              <p:nvPr/>
            </p:nvSpPr>
            <p:spPr bwMode="auto">
              <a:xfrm>
                <a:off x="4976813" y="30113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1" name="Oval 13"/>
              <p:cNvSpPr>
                <a:spLocks noChangeAspect="1" noChangeArrowheads="1"/>
              </p:cNvSpPr>
              <p:nvPr/>
            </p:nvSpPr>
            <p:spPr bwMode="auto">
              <a:xfrm>
                <a:off x="5891213" y="30113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3" name="Oval 28"/>
              <p:cNvSpPr>
                <a:spLocks noChangeAspect="1" noChangeArrowheads="1"/>
              </p:cNvSpPr>
              <p:nvPr/>
            </p:nvSpPr>
            <p:spPr bwMode="auto">
              <a:xfrm>
                <a:off x="4062413" y="300503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4" name="Oval 45"/>
              <p:cNvSpPr>
                <a:spLocks noChangeAspect="1" noChangeArrowheads="1"/>
              </p:cNvSpPr>
              <p:nvPr/>
            </p:nvSpPr>
            <p:spPr bwMode="auto">
              <a:xfrm>
                <a:off x="6818313" y="301773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6" name="Oval 22"/>
              <p:cNvSpPr>
                <a:spLocks noChangeAspect="1" noChangeArrowheads="1"/>
              </p:cNvSpPr>
              <p:nvPr/>
            </p:nvSpPr>
            <p:spPr bwMode="auto">
              <a:xfrm>
                <a:off x="1320485" y="299954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7" name="Oval 22"/>
              <p:cNvSpPr>
                <a:spLocks noChangeAspect="1" noChangeArrowheads="1"/>
              </p:cNvSpPr>
              <p:nvPr/>
            </p:nvSpPr>
            <p:spPr bwMode="auto">
              <a:xfrm>
                <a:off x="2547043" y="29986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8" name="Oval 25"/>
              <p:cNvSpPr>
                <a:spLocks noChangeAspect="1" noChangeArrowheads="1"/>
              </p:cNvSpPr>
              <p:nvPr/>
            </p:nvSpPr>
            <p:spPr bwMode="auto">
              <a:xfrm>
                <a:off x="3461443" y="29986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09" name="Oval 10"/>
              <p:cNvSpPr>
                <a:spLocks noChangeAspect="1" noChangeArrowheads="1"/>
              </p:cNvSpPr>
              <p:nvPr/>
            </p:nvSpPr>
            <p:spPr bwMode="auto">
              <a:xfrm>
                <a:off x="5290243" y="30113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0" name="Oval 13"/>
              <p:cNvSpPr>
                <a:spLocks noChangeAspect="1" noChangeArrowheads="1"/>
              </p:cNvSpPr>
              <p:nvPr/>
            </p:nvSpPr>
            <p:spPr bwMode="auto">
              <a:xfrm>
                <a:off x="6204643" y="301138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2" name="Oval 28"/>
              <p:cNvSpPr>
                <a:spLocks noChangeAspect="1" noChangeArrowheads="1"/>
              </p:cNvSpPr>
              <p:nvPr/>
            </p:nvSpPr>
            <p:spPr bwMode="auto">
              <a:xfrm>
                <a:off x="4375843" y="300503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3" name="Oval 45"/>
              <p:cNvSpPr>
                <a:spLocks noChangeAspect="1" noChangeArrowheads="1"/>
              </p:cNvSpPr>
              <p:nvPr/>
            </p:nvSpPr>
            <p:spPr bwMode="auto">
              <a:xfrm>
                <a:off x="7131743" y="3017737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4" name="Oval 22"/>
              <p:cNvSpPr>
                <a:spLocks noChangeAspect="1" noChangeArrowheads="1"/>
              </p:cNvSpPr>
              <p:nvPr/>
            </p:nvSpPr>
            <p:spPr bwMode="auto">
              <a:xfrm>
                <a:off x="1633915" y="2999542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5" name="Oval 114"/>
              <p:cNvSpPr>
                <a:spLocks noChangeAspect="1" noChangeArrowheads="1"/>
              </p:cNvSpPr>
              <p:nvPr/>
            </p:nvSpPr>
            <p:spPr bwMode="auto">
              <a:xfrm>
                <a:off x="2854026" y="2999793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6" name="Oval 25"/>
              <p:cNvSpPr>
                <a:spLocks noChangeAspect="1" noChangeArrowheads="1"/>
              </p:cNvSpPr>
              <p:nvPr/>
            </p:nvSpPr>
            <p:spPr bwMode="auto">
              <a:xfrm>
                <a:off x="3768426" y="2999793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7" name="Oval 10"/>
              <p:cNvSpPr>
                <a:spLocks noChangeAspect="1" noChangeArrowheads="1"/>
              </p:cNvSpPr>
              <p:nvPr/>
            </p:nvSpPr>
            <p:spPr bwMode="auto">
              <a:xfrm>
                <a:off x="5597226" y="3012493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8" name="Oval 13"/>
              <p:cNvSpPr>
                <a:spLocks noChangeAspect="1" noChangeArrowheads="1"/>
              </p:cNvSpPr>
              <p:nvPr/>
            </p:nvSpPr>
            <p:spPr bwMode="auto">
              <a:xfrm>
                <a:off x="6511626" y="3012493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19" name="Oval 28"/>
              <p:cNvSpPr>
                <a:spLocks noChangeAspect="1" noChangeArrowheads="1"/>
              </p:cNvSpPr>
              <p:nvPr/>
            </p:nvSpPr>
            <p:spPr bwMode="auto">
              <a:xfrm>
                <a:off x="4682826" y="3006143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20" name="Oval 45"/>
              <p:cNvSpPr>
                <a:spLocks noChangeAspect="1" noChangeArrowheads="1"/>
              </p:cNvSpPr>
              <p:nvPr/>
            </p:nvSpPr>
            <p:spPr bwMode="auto">
              <a:xfrm>
                <a:off x="7438726" y="3018843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121" name="Oval 22"/>
              <p:cNvSpPr>
                <a:spLocks noChangeAspect="1" noChangeArrowheads="1"/>
              </p:cNvSpPr>
              <p:nvPr/>
            </p:nvSpPr>
            <p:spPr bwMode="auto">
              <a:xfrm>
                <a:off x="1940898" y="3000648"/>
                <a:ext cx="76200" cy="76200"/>
              </a:xfrm>
              <a:prstGeom prst="ellipse">
                <a:avLst/>
              </a:prstGeom>
              <a:solidFill>
                <a:schemeClr val="tx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/>
            </p:spPr>
            <p:txBody>
              <a:bodyPr wrap="none" anchor="ctr"/>
              <a:lstStyle/>
              <a:p>
                <a:pPr algn="ctr"/>
                <a:endParaRPr lang="en-US" b="1"/>
              </a:p>
            </p:txBody>
          </p:sp>
        </p:grpSp>
        <p:sp>
          <p:nvSpPr>
            <p:cNvPr id="124" name="Oval 44"/>
            <p:cNvSpPr>
              <a:spLocks noChangeAspect="1" noChangeArrowheads="1"/>
            </p:cNvSpPr>
            <p:nvPr/>
          </p:nvSpPr>
          <p:spPr bwMode="auto">
            <a:xfrm>
              <a:off x="5888038" y="4638831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9" name="Oval 44"/>
            <p:cNvSpPr>
              <a:spLocks noChangeAspect="1" noChangeArrowheads="1"/>
            </p:cNvSpPr>
            <p:nvPr/>
          </p:nvSpPr>
          <p:spPr bwMode="auto">
            <a:xfrm>
              <a:off x="4974217" y="4638940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58" name="Oval 44"/>
            <p:cNvSpPr>
              <a:spLocks noChangeAspect="1" noChangeArrowheads="1"/>
            </p:cNvSpPr>
            <p:nvPr/>
          </p:nvSpPr>
          <p:spPr bwMode="auto">
            <a:xfrm>
              <a:off x="4059278" y="4631322"/>
              <a:ext cx="76200" cy="76200"/>
            </a:xfrm>
            <a:prstGeom prst="ellipse">
              <a:avLst/>
            </a:prstGeom>
            <a:solidFill>
              <a:srgbClr val="FF0066"/>
            </a:solidFill>
            <a:ln w="19050">
              <a:solidFill>
                <a:srgbClr val="9933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4" name="Text Box 26"/>
              <p:cNvSpPr txBox="1">
                <a:spLocks noChangeArrowheads="1"/>
              </p:cNvSpPr>
              <p:nvPr/>
            </p:nvSpPr>
            <p:spPr bwMode="auto">
              <a:xfrm>
                <a:off x="88447" y="1357644"/>
                <a:ext cx="9278190" cy="15747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000" dirty="0">
                    <a:solidFill>
                      <a:srgbClr val="990099"/>
                    </a:solidFill>
                    <a:latin typeface="+mn-lt"/>
                  </a:rPr>
                  <a:t>Lemma: </a:t>
                </a:r>
                <a:r>
                  <a:rPr lang="en-US" sz="3000" dirty="0">
                    <a:latin typeface="+mn-lt"/>
                  </a:rPr>
                  <a:t>Assume that</a:t>
                </a:r>
                <a:r>
                  <a:rPr lang="en-US" sz="3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000" dirty="0">
                    <a:latin typeface="+mn-lt"/>
                  </a:rPr>
                  <a:t>,</a:t>
                </a:r>
                <a:r>
                  <a:rPr lang="en-US" sz="3000" dirty="0">
                    <a:solidFill>
                      <a:srgbClr val="990099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2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</m:oMath>
                </a14:m>
                <a:r>
                  <a:rPr lang="en-US" sz="3000" dirty="0">
                    <a:latin typeface="+mn-lt"/>
                  </a:rPr>
                  <a:t>, are at distance at most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ℒ</m:t>
                                </m:r>
                                <m:r>
                                  <a:rPr lang="en-US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000" dirty="0">
                    <a:latin typeface="+mn-lt"/>
                  </a:rPr>
                  <a:t> </a:t>
                </a:r>
                <a:r>
                  <a:rPr lang="en-US" sz="3000" dirty="0" smtClean="0">
                    <a:latin typeface="+mn-lt"/>
                  </a:rPr>
                  <a:t>from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000" dirty="0">
                    <a:latin typeface="+mn-lt"/>
                  </a:rPr>
                  <a:t>. </a:t>
                </a:r>
              </a:p>
              <a:p>
                <a:pPr eaLnBrk="1" hangingPunct="1"/>
                <a:r>
                  <a:rPr lang="en-US" sz="3000" dirty="0">
                    <a:latin typeface="+mn-lt"/>
                    <a:ea typeface="Cambria Math" panose="02040503050406030204" pitchFamily="18" charset="0"/>
                  </a:rPr>
                  <a:t>Then</a:t>
                </a:r>
                <a:r>
                  <a:rPr lang="en-US" sz="3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)/2</m:t>
                            </m:r>
                          </m:e>
                        </m:d>
                      </m:e>
                      <m:sup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000" dirty="0" smtClean="0">
                    <a:latin typeface="+mn-lt"/>
                  </a:rPr>
                  <a:t>.</a:t>
                </a:r>
                <a:endParaRPr lang="en-US" sz="3000" dirty="0">
                  <a:latin typeface="+mn-lt"/>
                </a:endParaRPr>
              </a:p>
            </p:txBody>
          </p:sp>
        </mc:Choice>
        <mc:Fallback xmlns="">
          <p:sp>
            <p:nvSpPr>
              <p:cNvPr id="174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447" y="1357644"/>
                <a:ext cx="9278190" cy="1574726"/>
              </a:xfrm>
              <a:prstGeom prst="rect">
                <a:avLst/>
              </a:prstGeom>
              <a:blipFill rotWithShape="0">
                <a:blip r:embed="rId18"/>
                <a:stretch>
                  <a:fillRect l="-1577" t="-4651" b="-116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Straight Connector 61"/>
          <p:cNvCxnSpPr>
            <a:stCxn id="122" idx="4"/>
            <a:endCxn id="129" idx="0"/>
          </p:cNvCxnSpPr>
          <p:nvPr/>
        </p:nvCxnSpPr>
        <p:spPr>
          <a:xfrm>
            <a:off x="5013111" y="5096256"/>
            <a:ext cx="2410" cy="118607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>
            <a:stCxn id="130" idx="6"/>
            <a:endCxn id="129" idx="6"/>
          </p:cNvCxnSpPr>
          <p:nvPr/>
        </p:nvCxnSpPr>
        <p:spPr>
          <a:xfrm flipH="1">
            <a:off x="5053621" y="6320433"/>
            <a:ext cx="9144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4"/>
              <p:cNvSpPr txBox="1">
                <a:spLocks noChangeArrowheads="1"/>
              </p:cNvSpPr>
              <p:nvPr/>
            </p:nvSpPr>
            <p:spPr bwMode="auto">
              <a:xfrm>
                <a:off x="3749772" y="5425775"/>
                <a:ext cx="131645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ℒ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49772" y="5425775"/>
                <a:ext cx="1316451" cy="523220"/>
              </a:xfrm>
              <a:prstGeom prst="rect">
                <a:avLst/>
              </a:prstGeom>
              <a:blipFill rotWithShape="0">
                <a:blip r:embed="rId1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 Box 4"/>
              <p:cNvSpPr txBox="1">
                <a:spLocks noChangeArrowheads="1"/>
              </p:cNvSpPr>
              <p:nvPr/>
            </p:nvSpPr>
            <p:spPr bwMode="auto">
              <a:xfrm>
                <a:off x="5274338" y="5818334"/>
                <a:ext cx="47147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74338" y="5818334"/>
                <a:ext cx="471476" cy="523220"/>
              </a:xfrm>
              <a:prstGeom prst="rect">
                <a:avLst/>
              </a:prstGeom>
              <a:blipFill rotWithShape="0">
                <a:blip r:embed="rId20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6212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/>
      <p:bldP spid="92" grpId="0" animBg="1"/>
      <p:bldP spid="122" grpId="0" animBg="1"/>
      <p:bldP spid="123" grpId="0"/>
      <p:bldP spid="68" grpId="0"/>
      <p:bldP spid="6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>
            <a:spLocks noChangeAspect="1"/>
          </p:cNvSpPr>
          <p:nvPr/>
        </p:nvSpPr>
        <p:spPr>
          <a:xfrm>
            <a:off x="5100638" y="4264025"/>
            <a:ext cx="1289050" cy="1289050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 Box 92"/>
              <p:cNvSpPr txBox="1">
                <a:spLocks noChangeArrowheads="1"/>
              </p:cNvSpPr>
              <p:nvPr/>
            </p:nvSpPr>
            <p:spPr bwMode="auto">
              <a:xfrm>
                <a:off x="5006975" y="3802063"/>
                <a:ext cx="544513" cy="584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3200" dirty="0">
                  <a:solidFill>
                    <a:srgbClr val="993366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6" name="Text Box 9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06975" y="3802063"/>
                <a:ext cx="544513" cy="58420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772" y="274860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Closest Vector Problem (CVP)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1314451" y="1157727"/>
                <a:ext cx="7353300" cy="1779148"/>
              </a:xfrm>
            </p:spPr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en-US" sz="2800" dirty="0" smtClean="0">
                    <a:solidFill>
                      <a:srgbClr val="990099"/>
                    </a:solidFill>
                    <a:latin typeface="+mn-lt"/>
                  </a:rPr>
                  <a:t>Given: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Lattice basis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×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, target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𝑡</m:t>
                    </m:r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𝜖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ℚ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</a:br>
                <a:endParaRPr lang="en-US" sz="2800" baseline="30000" dirty="0">
                  <a:latin typeface="+mn-lt"/>
                </a:endParaRPr>
              </a:p>
              <a:p>
                <a:pPr>
                  <a:buNone/>
                </a:pPr>
                <a:r>
                  <a:rPr lang="en-US" sz="2800" dirty="0">
                    <a:solidFill>
                      <a:srgbClr val="990099"/>
                    </a:solidFill>
                    <a:latin typeface="+mn-lt"/>
                  </a:rPr>
                  <a:t>Goal:</a:t>
                </a:r>
                <a:r>
                  <a:rPr lang="en-US" sz="2800" dirty="0">
                    <a:latin typeface="+mn-lt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Compute 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𝑦</m:t>
                    </m:r>
                    <m:r>
                      <a:rPr lang="en-US" sz="2800" i="1" dirty="0" smtClean="0">
                        <a:solidFill>
                          <a:srgbClr val="0000CC"/>
                        </a:solidFill>
                        <a:latin typeface="Cambria Math"/>
                      </a:rPr>
                      <m:t> </m:t>
                    </m:r>
                    <m:r>
                      <a:rPr lang="en-US" sz="2800" i="1" dirty="0">
                        <a:solidFill>
                          <a:srgbClr val="0000CC"/>
                        </a:solidFill>
                        <a:latin typeface="Cambria Math"/>
                        <a:ea typeface="Cambria Math"/>
                      </a:rPr>
                      <m:t>𝜖</m:t>
                    </m:r>
                  </m:oMath>
                </a14:m>
                <a:r>
                  <a:rPr lang="en-US" sz="2800" dirty="0">
                    <a:solidFill>
                      <a:srgbClr val="0000CC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ℒ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(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𝐵</m:t>
                    </m:r>
                    <m:r>
                      <a:rPr lang="en-US" sz="2800" b="0" i="1" dirty="0" smtClean="0">
                        <a:solidFill>
                          <a:srgbClr val="0000CC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+mn-lt"/>
                  </a:rPr>
                  <a:t>minimizing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280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𝑡</m:t>
                            </m:r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−</m:t>
                            </m:r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𝑦</m:t>
                            </m:r>
                          </m:e>
                        </m:d>
                      </m:e>
                      <m:sub>
                        <m:r>
                          <a:rPr lang="en-US" sz="2800" b="0" i="0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en-US" sz="2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314451" y="1157727"/>
                <a:ext cx="7353300" cy="1779148"/>
              </a:xfrm>
              <a:blipFill rotWithShape="1">
                <a:blip r:embed="rId3"/>
                <a:stretch>
                  <a:fillRect l="-1741" t="-30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3" name="Oval 48"/>
          <p:cNvSpPr>
            <a:spLocks noChangeAspect="1" noChangeArrowheads="1"/>
          </p:cNvSpPr>
          <p:nvPr/>
        </p:nvSpPr>
        <p:spPr bwMode="auto">
          <a:xfrm>
            <a:off x="5033963" y="56642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4" name="Oval 49"/>
          <p:cNvSpPr>
            <a:spLocks noChangeAspect="1" noChangeArrowheads="1"/>
          </p:cNvSpPr>
          <p:nvPr/>
        </p:nvSpPr>
        <p:spPr bwMode="auto">
          <a:xfrm>
            <a:off x="4513263" y="42989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5" name="Oval 50"/>
          <p:cNvSpPr>
            <a:spLocks noChangeAspect="1" noChangeArrowheads="1"/>
          </p:cNvSpPr>
          <p:nvPr/>
        </p:nvSpPr>
        <p:spPr bwMode="auto">
          <a:xfrm>
            <a:off x="4987465" y="2921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106" name="Oval 52"/>
          <p:cNvSpPr>
            <a:spLocks noChangeAspect="1" noChangeArrowheads="1"/>
          </p:cNvSpPr>
          <p:nvPr/>
        </p:nvSpPr>
        <p:spPr bwMode="auto">
          <a:xfrm>
            <a:off x="5948363" y="56642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7" name="Oval 53"/>
          <p:cNvSpPr>
            <a:spLocks noChangeAspect="1" noChangeArrowheads="1"/>
          </p:cNvSpPr>
          <p:nvPr/>
        </p:nvSpPr>
        <p:spPr bwMode="auto">
          <a:xfrm>
            <a:off x="5427663" y="42989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08" name="Oval 54"/>
          <p:cNvSpPr>
            <a:spLocks noChangeAspect="1" noChangeArrowheads="1"/>
          </p:cNvSpPr>
          <p:nvPr/>
        </p:nvSpPr>
        <p:spPr bwMode="auto">
          <a:xfrm>
            <a:off x="5901865" y="29210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109" name="Oval 56"/>
          <p:cNvSpPr>
            <a:spLocks noChangeAspect="1" noChangeArrowheads="1"/>
          </p:cNvSpPr>
          <p:nvPr/>
        </p:nvSpPr>
        <p:spPr bwMode="auto">
          <a:xfrm>
            <a:off x="6862763" y="56705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0" name="Oval 57"/>
          <p:cNvSpPr>
            <a:spLocks noChangeAspect="1" noChangeArrowheads="1"/>
          </p:cNvSpPr>
          <p:nvPr/>
        </p:nvSpPr>
        <p:spPr bwMode="auto">
          <a:xfrm>
            <a:off x="6342063" y="4305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1" name="Oval 58"/>
          <p:cNvSpPr>
            <a:spLocks noChangeAspect="1" noChangeArrowheads="1"/>
          </p:cNvSpPr>
          <p:nvPr/>
        </p:nvSpPr>
        <p:spPr bwMode="auto">
          <a:xfrm>
            <a:off x="6816265" y="29273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112" name="Oval 60"/>
          <p:cNvSpPr>
            <a:spLocks noChangeAspect="1" noChangeArrowheads="1"/>
          </p:cNvSpPr>
          <p:nvPr/>
        </p:nvSpPr>
        <p:spPr bwMode="auto">
          <a:xfrm>
            <a:off x="7777163" y="56705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3" name="Oval 61"/>
          <p:cNvSpPr>
            <a:spLocks noChangeAspect="1" noChangeArrowheads="1"/>
          </p:cNvSpPr>
          <p:nvPr/>
        </p:nvSpPr>
        <p:spPr bwMode="auto">
          <a:xfrm>
            <a:off x="7256463" y="4305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4" name="Oval 62"/>
          <p:cNvSpPr>
            <a:spLocks noChangeAspect="1" noChangeArrowheads="1"/>
          </p:cNvSpPr>
          <p:nvPr/>
        </p:nvSpPr>
        <p:spPr bwMode="auto">
          <a:xfrm>
            <a:off x="7730665" y="29273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115" name="Oval 64"/>
          <p:cNvSpPr>
            <a:spLocks noChangeAspect="1" noChangeArrowheads="1"/>
          </p:cNvSpPr>
          <p:nvPr/>
        </p:nvSpPr>
        <p:spPr bwMode="auto">
          <a:xfrm>
            <a:off x="2290763" y="56515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6" name="Oval 65"/>
          <p:cNvSpPr>
            <a:spLocks noChangeAspect="1" noChangeArrowheads="1"/>
          </p:cNvSpPr>
          <p:nvPr/>
        </p:nvSpPr>
        <p:spPr bwMode="auto">
          <a:xfrm>
            <a:off x="1770063" y="42862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7" name="Oval 66"/>
          <p:cNvSpPr>
            <a:spLocks noChangeAspect="1" noChangeArrowheads="1"/>
          </p:cNvSpPr>
          <p:nvPr/>
        </p:nvSpPr>
        <p:spPr bwMode="auto">
          <a:xfrm>
            <a:off x="2244265" y="2908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118" name="Oval 68"/>
          <p:cNvSpPr>
            <a:spLocks noChangeAspect="1" noChangeArrowheads="1"/>
          </p:cNvSpPr>
          <p:nvPr/>
        </p:nvSpPr>
        <p:spPr bwMode="auto">
          <a:xfrm>
            <a:off x="3205163" y="56515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19" name="Oval 69"/>
          <p:cNvSpPr>
            <a:spLocks noChangeAspect="1" noChangeArrowheads="1"/>
          </p:cNvSpPr>
          <p:nvPr/>
        </p:nvSpPr>
        <p:spPr bwMode="auto">
          <a:xfrm>
            <a:off x="2684463" y="42862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20" name="Oval 70"/>
          <p:cNvSpPr>
            <a:spLocks noChangeAspect="1" noChangeArrowheads="1"/>
          </p:cNvSpPr>
          <p:nvPr/>
        </p:nvSpPr>
        <p:spPr bwMode="auto">
          <a:xfrm>
            <a:off x="3158665" y="29083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p:sp>
        <p:nvSpPr>
          <p:cNvPr id="4121" name="Oval 72"/>
          <p:cNvSpPr>
            <a:spLocks noChangeAspect="1" noChangeArrowheads="1"/>
          </p:cNvSpPr>
          <p:nvPr/>
        </p:nvSpPr>
        <p:spPr bwMode="auto">
          <a:xfrm>
            <a:off x="4119563" y="56578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22" name="Oval 73"/>
          <p:cNvSpPr>
            <a:spLocks noChangeAspect="1" noChangeArrowheads="1"/>
          </p:cNvSpPr>
          <p:nvPr/>
        </p:nvSpPr>
        <p:spPr bwMode="auto">
          <a:xfrm>
            <a:off x="3598863" y="429260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4123" name="Oval 74"/>
          <p:cNvSpPr>
            <a:spLocks noChangeAspect="1" noChangeArrowheads="1"/>
          </p:cNvSpPr>
          <p:nvPr/>
        </p:nvSpPr>
        <p:spPr bwMode="auto">
          <a:xfrm>
            <a:off x="4073065" y="2914650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831820" y="5155625"/>
                <a:ext cx="5295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dirty="0" smtClean="0">
                          <a:latin typeface="Cambria Math"/>
                        </a:rPr>
                        <m:t>ℒ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1820" y="5155625"/>
                <a:ext cx="529504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87"/>
              <p:cNvSpPr txBox="1">
                <a:spLocks noChangeArrowheads="1"/>
              </p:cNvSpPr>
              <p:nvPr/>
            </p:nvSpPr>
            <p:spPr bwMode="auto">
              <a:xfrm>
                <a:off x="5822360" y="4608840"/>
                <a:ext cx="44191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33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22360" y="4608840"/>
                <a:ext cx="441916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49"/>
          <p:cNvSpPr>
            <a:spLocks noChangeAspect="1" noChangeArrowheads="1"/>
          </p:cNvSpPr>
          <p:nvPr/>
        </p:nvSpPr>
        <p:spPr bwMode="auto">
          <a:xfrm>
            <a:off x="5707063" y="4870450"/>
            <a:ext cx="76200" cy="76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37" name="Oval 61"/>
          <p:cNvSpPr>
            <a:spLocks noChangeAspect="1" noChangeArrowheads="1"/>
          </p:cNvSpPr>
          <p:nvPr/>
        </p:nvSpPr>
        <p:spPr bwMode="auto">
          <a:xfrm>
            <a:off x="8189913" y="4295775"/>
            <a:ext cx="76200" cy="76200"/>
          </a:xfrm>
          <a:prstGeom prst="ellipse">
            <a:avLst/>
          </a:prstGeom>
          <a:solidFill>
            <a:schemeClr val="tx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637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1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" dur="1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1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4" dur="1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10" fill="hold"/>
                                        <p:tgtEl>
                                          <p:spTgt spid="4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7" y="26533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Clustering approx. closest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6"/>
              <p:cNvSpPr txBox="1">
                <a:spLocks noChangeArrowheads="1"/>
              </p:cNvSpPr>
              <p:nvPr/>
            </p:nvSpPr>
            <p:spPr bwMode="auto">
              <a:xfrm>
                <a:off x="88447" y="1357644"/>
                <a:ext cx="8881817" cy="48063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000" dirty="0">
                    <a:solidFill>
                      <a:srgbClr val="990099"/>
                    </a:solidFill>
                    <a:latin typeface="+mn-lt"/>
                  </a:rPr>
                  <a:t>Lemma: </a:t>
                </a:r>
                <a:r>
                  <a:rPr lang="en-US" sz="3000" dirty="0">
                    <a:latin typeface="+mn-lt"/>
                  </a:rPr>
                  <a:t>Assume that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000" dirty="0">
                    <a:latin typeface="+mn-lt"/>
                  </a:rPr>
                  <a:t>,</a:t>
                </a:r>
                <a:r>
                  <a:rPr lang="en-US" sz="3000" dirty="0">
                    <a:solidFill>
                      <a:srgbClr val="990099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2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</m:oMath>
                </a14:m>
                <a:r>
                  <a:rPr lang="en-US" sz="3000" dirty="0">
                    <a:latin typeface="+mn-lt"/>
                  </a:rPr>
                  <a:t>, are at distance at most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ℒ</m:t>
                                </m:r>
                                <m:r>
                                  <a:rPr lang="en-US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000" dirty="0">
                    <a:latin typeface="+mn-lt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000" dirty="0">
                    <a:latin typeface="+mn-lt"/>
                  </a:rPr>
                  <a:t>. </a:t>
                </a:r>
              </a:p>
              <a:p>
                <a:pPr eaLnBrk="1" hangingPunct="1"/>
                <a:r>
                  <a:rPr lang="en-US" sz="3000" dirty="0">
                    <a:latin typeface="+mn-lt"/>
                    <a:ea typeface="Cambria Math" panose="02040503050406030204" pitchFamily="18" charset="0"/>
                  </a:rPr>
                  <a:t>Then</a:t>
                </a:r>
                <a:r>
                  <a:rPr lang="en-US" sz="3000" dirty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‖"/>
                            <m:endChr m:val="‖"/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)/2</m:t>
                            </m:r>
                          </m:e>
                        </m:d>
                      </m:e>
                      <m:sup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000" dirty="0">
                    <a:latin typeface="+mn-lt"/>
                  </a:rPr>
                  <a:t>.</a:t>
                </a:r>
              </a:p>
              <a:p>
                <a:pPr eaLnBrk="1" hangingPunct="1"/>
                <a:endParaRPr lang="en-US" sz="3000" dirty="0" smtClean="0">
                  <a:latin typeface="+mn-lt"/>
                </a:endParaRPr>
              </a:p>
              <a:p>
                <a:pPr eaLnBrk="1" hangingPunct="1"/>
                <a: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  <a:t>Proof:  </a:t>
                </a:r>
                <a:b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</a:br>
                <a:r>
                  <a:rPr lang="en-US" sz="3000" dirty="0" smtClean="0">
                    <a:latin typeface="+mn-lt"/>
                  </a:rPr>
                  <a:t>Since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0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num>
                      <m:den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0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type m:val="lin"/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0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30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</m:num>
                          <m:den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3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sz="3000" b="0" i="1" dirty="0" smtClean="0">
                    <a:latin typeface="+mn-lt"/>
                  </a:rPr>
                  <a:t>.</a:t>
                </a: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0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0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0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000" b="0" i="1" smtClean="0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)/2</m:t>
                              </m:r>
                            </m:e>
                          </m:d>
                        </m:e>
                        <m:sup>
                          <m:r>
                            <a:rPr lang="en-US" sz="3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000" b="0" i="1" dirty="0" smtClean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0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0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sz="3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/2+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0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sz="30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sz="3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/2−</m:t>
                      </m:r>
                      <m:sSup>
                        <m:sSupPr>
                          <m:ctrlPr>
                            <a:rPr lang="en-US" sz="3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sz="30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type m:val="lin"/>
                                  <m:ctrlPr>
                                    <a:rPr lang="en-US" sz="30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d>
                                    <m:dPr>
                                      <m:ctrlPr>
                                        <a:rPr lang="en-US" sz="30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30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sz="30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3000" i="1">
                                          <a:solidFill>
                                            <a:srgbClr val="0000CC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num>
                                <m:den>
                                  <m:r>
                                    <a:rPr lang="en-US" sz="3000" i="1">
                                      <a:solidFill>
                                        <a:srgbClr val="0000CC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30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000" i="1">
                                  <a:solidFill>
                                    <a:srgbClr val="0000CC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sz="3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000" dirty="0" smtClean="0">
                  <a:latin typeface="+mn-lt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3000" b="0" i="1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ℒ</m:t>
                                  </m:r>
                                  <m:r>
                                    <a:rPr lang="en-US" sz="3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/2+</m:t>
                      </m:r>
                      <m:d>
                        <m:dPr>
                          <m:ctrlPr>
                            <a:rPr lang="en-US" sz="3000" i="1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ℒ</m:t>
                                  </m:r>
                                  <m:r>
                                    <a:rPr lang="en-US" sz="3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000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0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sz="3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/2</m:t>
                      </m:r>
                      <m:r>
                        <a:rPr lang="en-US" sz="3000" i="1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30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sSup>
                        <m:sSupPr>
                          <m:ctrlPr>
                            <a:rPr lang="en-US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ℒ</m:t>
                              </m:r>
                              <m: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0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  <m:sup>
                          <m:r>
                            <a:rPr lang="en-US" sz="30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000" dirty="0" smtClean="0">
                  <a:solidFill>
                    <a:srgbClr val="FF0000"/>
                  </a:solidFill>
                  <a:latin typeface="+mn-lt"/>
                </a:endParaRPr>
              </a:p>
              <a:p>
                <a:pPr eaLnBrk="1" hangingPunct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3000" b="0" i="1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US" sz="3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3000" dirty="0"/>
              </a:p>
            </p:txBody>
          </p:sp>
        </mc:Choice>
        <mc:Fallback xmlns="">
          <p:sp>
            <p:nvSpPr>
              <p:cNvPr id="1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447" y="1357644"/>
                <a:ext cx="8881817" cy="4806380"/>
              </a:xfrm>
              <a:prstGeom prst="rect">
                <a:avLst/>
              </a:prstGeom>
              <a:blipFill rotWithShape="0">
                <a:blip r:embed="rId2"/>
                <a:stretch>
                  <a:fillRect l="-1647" t="-1523" r="-171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0282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7" y="26533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How many closest vectors?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6"/>
              <p:cNvSpPr txBox="1">
                <a:spLocks noChangeArrowheads="1"/>
              </p:cNvSpPr>
              <p:nvPr/>
            </p:nvSpPr>
            <p:spPr bwMode="auto">
              <a:xfrm>
                <a:off x="155448" y="1357644"/>
                <a:ext cx="8988552" cy="101566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  <a:t>Corollary: </a:t>
                </a:r>
                <a:r>
                  <a:rPr lang="en-US" sz="3000" dirty="0" smtClean="0">
                    <a:latin typeface="+mn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-dimension lattice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  <a:t> </a:t>
                </a:r>
                <a:r>
                  <a:rPr lang="en-US" sz="3000" dirty="0" smtClean="0">
                    <a:latin typeface="+mn-lt"/>
                  </a:rPr>
                  <a:t>and target</a:t>
                </a:r>
                <a: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000" dirty="0" smtClean="0">
                  <a:solidFill>
                    <a:srgbClr val="990099"/>
                  </a:solidFill>
                  <a:latin typeface="+mn-lt"/>
                </a:endParaRPr>
              </a:p>
              <a:p>
                <a:pPr algn="ctr" eaLnBrk="1" hangingPunct="1"/>
                <a:r>
                  <a:rPr lang="en-US" sz="3000" dirty="0" smtClean="0">
                    <a:latin typeface="+mn-lt"/>
                  </a:rPr>
                  <a:t>there are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 smtClean="0">
                    <a:latin typeface="+mn-lt"/>
                  </a:rPr>
                  <a:t> closest vectors to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.</a:t>
                </a:r>
                <a: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  <a:t> </a:t>
                </a:r>
              </a:p>
            </p:txBody>
          </p:sp>
        </mc:Choice>
        <mc:Fallback xmlns="">
          <p:sp>
            <p:nvSpPr>
              <p:cNvPr id="1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448" y="1357644"/>
                <a:ext cx="8988552" cy="1015663"/>
              </a:xfrm>
              <a:prstGeom prst="rect">
                <a:avLst/>
              </a:prstGeom>
              <a:blipFill rotWithShape="0">
                <a:blip r:embed="rId8"/>
                <a:stretch>
                  <a:fillRect l="-339" t="-7229" b="-1867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524114" y="4320752"/>
            <a:ext cx="354776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l" eaLnBrk="1" hangingPunct="1"/>
            <a:r>
              <a:rPr lang="en-US" sz="2800" dirty="0" smtClean="0">
                <a:latin typeface="+mn-lt"/>
              </a:rPr>
              <a:t>Bound is trivially tight.</a:t>
            </a:r>
            <a:endParaRPr lang="en-US" sz="2800" dirty="0">
              <a:latin typeface="+mn-lt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4407701" y="3167519"/>
            <a:ext cx="2973285" cy="2884481"/>
            <a:chOff x="4252253" y="3423551"/>
            <a:chExt cx="2973285" cy="2884481"/>
          </a:xfrm>
        </p:grpSpPr>
        <p:grpSp>
          <p:nvGrpSpPr>
            <p:cNvPr id="3" name="Group 2"/>
            <p:cNvGrpSpPr/>
            <p:nvPr/>
          </p:nvGrpSpPr>
          <p:grpSpPr>
            <a:xfrm>
              <a:off x="4699067" y="3884853"/>
              <a:ext cx="2047892" cy="1919468"/>
              <a:chOff x="4864972" y="3330438"/>
              <a:chExt cx="1663844" cy="1642648"/>
            </a:xfrm>
          </p:grpSpPr>
          <p:grpSp>
            <p:nvGrpSpPr>
              <p:cNvPr id="2" name="Group 1"/>
              <p:cNvGrpSpPr>
                <a:grpSpLocks noChangeAspect="1"/>
              </p:cNvGrpSpPr>
              <p:nvPr/>
            </p:nvGrpSpPr>
            <p:grpSpPr>
              <a:xfrm>
                <a:off x="4864972" y="3330438"/>
                <a:ext cx="1663844" cy="1642648"/>
                <a:chOff x="3707947" y="3751077"/>
                <a:chExt cx="996950" cy="984250"/>
              </a:xfrm>
            </p:grpSpPr>
            <p:sp>
              <p:nvSpPr>
                <p:cNvPr id="20" name="Rectangle 19"/>
                <p:cNvSpPr/>
                <p:nvPr/>
              </p:nvSpPr>
              <p:spPr>
                <a:xfrm>
                  <a:off x="3746047" y="3782827"/>
                  <a:ext cx="914400" cy="914400"/>
                </a:xfrm>
                <a:prstGeom prst="rect">
                  <a:avLst/>
                </a:prstGeom>
                <a:solidFill>
                  <a:schemeClr val="accent1">
                    <a:alpha val="61000"/>
                  </a:schemeClr>
                </a:solidFill>
                <a:ln w="952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Oval 16"/>
                <p:cNvSpPr>
                  <a:spLocks noChangeAspect="1" noChangeArrowheads="1"/>
                </p:cNvSpPr>
                <p:nvPr/>
              </p:nvSpPr>
              <p:spPr bwMode="auto">
                <a:xfrm>
                  <a:off x="3714297" y="4659127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3" name="Oval 17"/>
                <p:cNvSpPr>
                  <a:spLocks noChangeAspect="1" noChangeArrowheads="1"/>
                </p:cNvSpPr>
                <p:nvPr/>
              </p:nvSpPr>
              <p:spPr bwMode="auto">
                <a:xfrm>
                  <a:off x="3707947" y="3751077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6" name="Oval 20"/>
                <p:cNvSpPr>
                  <a:spLocks noChangeAspect="1" noChangeArrowheads="1"/>
                </p:cNvSpPr>
                <p:nvPr/>
              </p:nvSpPr>
              <p:spPr bwMode="auto">
                <a:xfrm>
                  <a:off x="4628697" y="4659127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" name="Oval 21"/>
                <p:cNvSpPr>
                  <a:spLocks noChangeAspect="1" noChangeArrowheads="1"/>
                </p:cNvSpPr>
                <p:nvPr/>
              </p:nvSpPr>
              <p:spPr bwMode="auto">
                <a:xfrm>
                  <a:off x="4622347" y="3751077"/>
                  <a:ext cx="76200" cy="76200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3" name="Oval 17"/>
              <p:cNvSpPr>
                <a:spLocks noChangeAspect="1" noChangeArrowheads="1"/>
              </p:cNvSpPr>
              <p:nvPr/>
            </p:nvSpPr>
            <p:spPr bwMode="auto">
              <a:xfrm>
                <a:off x="5628007" y="4082876"/>
                <a:ext cx="127173" cy="12717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4757540" y="4912696"/>
                  <a:ext cx="197637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f>
                          <m:fPr>
                            <m:type m:val="lin"/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type m:val="lin"/>
                            <m:ctrlP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800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en-US" sz="2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52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757540" y="4912696"/>
                  <a:ext cx="1976375" cy="523220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8" name="Oval 57"/>
            <p:cNvSpPr>
              <a:spLocks noChangeAspect="1"/>
            </p:cNvSpPr>
            <p:nvPr/>
          </p:nvSpPr>
          <p:spPr>
            <a:xfrm>
              <a:off x="4441430" y="3534097"/>
              <a:ext cx="2608594" cy="260859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4259619" y="5784812"/>
                  <a:ext cx="1061509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(0,0)</m:t>
                        </m:r>
                      </m:oMath>
                    </m:oMathPara>
                  </a14:m>
                  <a:endParaRPr lang="en-US" sz="2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54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59619" y="5784812"/>
                  <a:ext cx="1061509" cy="523220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137940" y="5781472"/>
                  <a:ext cx="1061509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(1,0)</m:t>
                        </m:r>
                      </m:oMath>
                    </m:oMathPara>
                  </a14:m>
                  <a:endParaRPr lang="en-US" sz="2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55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37940" y="5781472"/>
                  <a:ext cx="1061509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6164029" y="3423551"/>
                  <a:ext cx="1061509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(1,1)</m:t>
                        </m:r>
                      </m:oMath>
                    </m:oMathPara>
                  </a14:m>
                  <a:endParaRPr lang="en-US" sz="2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56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164029" y="3423551"/>
                  <a:ext cx="1061509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4252253" y="3438083"/>
                  <a:ext cx="1061509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 panose="02040503050406030204" pitchFamily="18" charset="0"/>
                          </a:rPr>
                          <m:t>(0,1)</m:t>
                        </m:r>
                      </m:oMath>
                    </m:oMathPara>
                  </a14:m>
                  <a:endParaRPr lang="en-US" sz="2800" dirty="0">
                    <a:latin typeface="Comic Sans MS" pitchFamily="66" charset="0"/>
                  </a:endParaRPr>
                </a:p>
              </p:txBody>
            </p:sp>
          </mc:Choice>
          <mc:Fallback xmlns="">
            <p:sp>
              <p:nvSpPr>
                <p:cNvPr id="57" name="Text 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52253" y="3438083"/>
                  <a:ext cx="1061509" cy="52322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25027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7" y="26533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How many closest vectors?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6"/>
              <p:cNvSpPr txBox="1">
                <a:spLocks noChangeArrowheads="1"/>
              </p:cNvSpPr>
              <p:nvPr/>
            </p:nvSpPr>
            <p:spPr bwMode="auto">
              <a:xfrm>
                <a:off x="155448" y="1357644"/>
                <a:ext cx="8988552" cy="378565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  <a:t>Corollary: </a:t>
                </a:r>
                <a:r>
                  <a:rPr lang="en-US" sz="3000" dirty="0" smtClean="0">
                    <a:latin typeface="+mn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-dimension lattice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  <a:t> </a:t>
                </a:r>
                <a:r>
                  <a:rPr lang="en-US" sz="3000" dirty="0" smtClean="0">
                    <a:latin typeface="+mn-lt"/>
                  </a:rPr>
                  <a:t>and target</a:t>
                </a:r>
                <a: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endParaRPr lang="en-US" sz="3000" dirty="0" smtClean="0">
                  <a:solidFill>
                    <a:srgbClr val="990099"/>
                  </a:solidFill>
                  <a:latin typeface="+mn-lt"/>
                </a:endParaRPr>
              </a:p>
              <a:p>
                <a:pPr algn="ctr" eaLnBrk="1" hangingPunct="1"/>
                <a:r>
                  <a:rPr lang="en-US" sz="3000" dirty="0" smtClean="0">
                    <a:latin typeface="+mn-lt"/>
                  </a:rPr>
                  <a:t>there are most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 smtClean="0">
                    <a:latin typeface="+mn-lt"/>
                  </a:rPr>
                  <a:t> closest vectors to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.</a:t>
                </a:r>
              </a:p>
              <a:p>
                <a:pPr algn="ctr" eaLnBrk="1" hangingPunct="1"/>
                <a:endParaRPr lang="en-US" sz="3000" dirty="0">
                  <a:solidFill>
                    <a:srgbClr val="990099"/>
                  </a:solidFill>
                  <a:latin typeface="+mn-lt"/>
                </a:endParaRPr>
              </a:p>
              <a:p>
                <a:pPr eaLnBrk="1" hangingPunct="1"/>
                <a: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  <a:t>Proof: </a:t>
                </a:r>
                <a:r>
                  <a:rPr lang="en-US" sz="3000" dirty="0" smtClean="0">
                    <a:latin typeface="+mn-lt"/>
                  </a:rPr>
                  <a:t>By lemma, any two closest vectors in the same </a:t>
                </a:r>
                <a:r>
                  <a:rPr lang="en-US" sz="3000" dirty="0" err="1" smtClean="0">
                    <a:latin typeface="+mn-lt"/>
                  </a:rPr>
                  <a:t>coset</a:t>
                </a:r>
                <a:r>
                  <a:rPr lang="en-US" sz="3000" dirty="0" smtClean="0">
                    <a:latin typeface="+mn-lt"/>
                  </a:rPr>
                  <a:t> of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num>
                      <m:den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</m:den>
                    </m:f>
                  </m:oMath>
                </a14:m>
                <a:r>
                  <a:rPr lang="en-US" sz="3000" dirty="0" smtClean="0">
                    <a:latin typeface="+mn-lt"/>
                  </a:rPr>
                  <a:t> are equal (their distance is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). </a:t>
                </a:r>
                <a:br>
                  <a:rPr lang="en-US" sz="3000" dirty="0" smtClean="0">
                    <a:latin typeface="+mn-lt"/>
                  </a:rPr>
                </a:br>
                <a:r>
                  <a:rPr lang="en-US" sz="3000" dirty="0" smtClean="0">
                    <a:latin typeface="+mn-lt"/>
                  </a:rPr>
                  <a:t>Furthermore, the number of distinct </a:t>
                </a:r>
                <a:r>
                  <a:rPr lang="en-US" sz="3000" dirty="0" err="1" smtClean="0">
                    <a:latin typeface="+mn-lt"/>
                  </a:rPr>
                  <a:t>cosets</a:t>
                </a:r>
                <a:r>
                  <a:rPr lang="en-US" sz="3000" dirty="0" smtClean="0">
                    <a:latin typeface="+mn-lt"/>
                  </a:rPr>
                  <a:t>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3000" dirty="0" smtClean="0">
                    <a:latin typeface="+mn-lt"/>
                  </a:rPr>
                  <a:t>. </a:t>
                </a:r>
                <a: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  <a:t> </a:t>
                </a:r>
              </a:p>
              <a:p>
                <a:pPr algn="ctr" eaLnBrk="1" hangingPunct="1"/>
                <a:endParaRPr lang="en-US" sz="3000" dirty="0">
                  <a:solidFill>
                    <a:srgbClr val="990099"/>
                  </a:solidFill>
                  <a:latin typeface="+mn-lt"/>
                </a:endParaRPr>
              </a:p>
              <a:p>
                <a:pPr eaLnBrk="1" hangingPunct="1"/>
                <a:endParaRPr lang="en-US" sz="3000" dirty="0" smtClean="0">
                  <a:solidFill>
                    <a:srgbClr val="990099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1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5448" y="1357644"/>
                <a:ext cx="8988552" cy="3785652"/>
              </a:xfrm>
              <a:prstGeom prst="rect">
                <a:avLst/>
              </a:prstGeom>
              <a:blipFill rotWithShape="0">
                <a:blip r:embed="rId2"/>
                <a:stretch>
                  <a:fillRect l="-1628" t="-19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8968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7" y="26533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Dimension Reduction via Clustering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6"/>
              <p:cNvSpPr txBox="1">
                <a:spLocks noChangeArrowheads="1"/>
              </p:cNvSpPr>
              <p:nvPr/>
            </p:nvSpPr>
            <p:spPr bwMode="auto">
              <a:xfrm>
                <a:off x="88447" y="1357644"/>
                <a:ext cx="9278190" cy="50950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000" b="0" dirty="0" smtClean="0">
                    <a:latin typeface="+mn-lt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be an HKZ basis of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.</a:t>
                </a:r>
                <a:br>
                  <a:rPr lang="en-US" sz="3000" dirty="0" smtClean="0">
                    <a:latin typeface="+mn-lt"/>
                  </a:rPr>
                </a:br>
                <a: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  <a:t>Lemma</a:t>
                </a:r>
                <a:r>
                  <a:rPr lang="en-US" sz="3000" dirty="0">
                    <a:solidFill>
                      <a:srgbClr val="990099"/>
                    </a:solidFill>
                    <a:latin typeface="+mn-lt"/>
                  </a:rPr>
                  <a:t>: </a:t>
                </a:r>
                <a:r>
                  <a:rPr lang="en-US" sz="3000" dirty="0">
                    <a:latin typeface="+mn-lt"/>
                  </a:rPr>
                  <a:t>Assume that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en-US" sz="3000" dirty="0">
                    <a:solidFill>
                      <a:srgbClr val="990099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𝑚𝑜𝑑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2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ℒ</m:t>
                        </m:r>
                      </m:e>
                    </m:d>
                  </m:oMath>
                </a14:m>
                <a:r>
                  <a:rPr lang="en-US" sz="3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sz="3000" dirty="0">
                    <a:latin typeface="+mn-lt"/>
                  </a:rPr>
                  <a:t>are at distance at most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p>
                          <m:sSupPr>
                            <m:ctrlP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ℒ</m:t>
                                </m:r>
                                <m:r>
                                  <a:rPr lang="en-US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𝑡</m:t>
                                </m:r>
                              </m:e>
                            </m:d>
                          </m:e>
                          <m:sup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000" dirty="0">
                    <a:latin typeface="+mn-lt"/>
                  </a:rPr>
                  <a:t> from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000" dirty="0">
                    <a:latin typeface="+mn-lt"/>
                  </a:rPr>
                  <a:t>. </a:t>
                </a:r>
              </a:p>
              <a:p>
                <a:pPr eaLnBrk="1" hangingPunct="1"/>
                <a:r>
                  <a:rPr lang="en-US" sz="3000" dirty="0" smtClean="0">
                    <a:latin typeface="+mn-lt"/>
                  </a:rPr>
                  <a:t>Then if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&lt; </m:t>
                    </m:r>
                    <m:d>
                      <m:dPr>
                        <m:begChr m:val="‖"/>
                        <m:endChr m:val="‖"/>
                        <m:ctrlPr>
                          <a:rPr lang="en-US" sz="3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30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r>
                              <a:rPr lang="en-US" sz="3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dirty="0" smtClean="0">
                    <a:latin typeface="+mn-lt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3000" i="1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have the same last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000" dirty="0" smtClean="0">
                    <a:latin typeface="+mn-lt"/>
                    <a:ea typeface="Cambria Math" panose="02040503050406030204" pitchFamily="18" charset="0"/>
                  </a:rPr>
                  <a:t> coordinates w.r.t.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3000" dirty="0" smtClean="0">
                    <a:latin typeface="+mn-lt"/>
                    <a:ea typeface="Cambria Math" panose="02040503050406030204" pitchFamily="18" charset="0"/>
                  </a:rPr>
                  <a:t>.</a:t>
                </a:r>
              </a:p>
              <a:p>
                <a:pPr eaLnBrk="1" hangingPunct="1"/>
                <a:r>
                  <a:rPr lang="en-US" sz="3000" dirty="0" smtClean="0">
                    <a:latin typeface="+mn-lt"/>
                  </a:rPr>
                  <a:t/>
                </a:r>
                <a:br>
                  <a:rPr lang="en-US" sz="3000" dirty="0" smtClean="0">
                    <a:latin typeface="+mn-lt"/>
                  </a:rPr>
                </a:br>
                <a: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  <a:t>Proof: </a:t>
                </a:r>
                <a:r>
                  <a:rPr lang="en-US" sz="3000" dirty="0" smtClean="0">
                    <a:latin typeface="+mn-lt"/>
                  </a:rPr>
                  <a:t>Suffices to show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)/2</m:t>
                        </m:r>
                      </m:e>
                    </m:d>
                    <m:r>
                      <a:rPr lang="en-US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. If not,</a:t>
                </a:r>
              </a:p>
              <a:p>
                <a:pPr eaLnBrk="1" hangingPunct="1"/>
                <a:r>
                  <a:rPr lang="en-US" sz="3000" dirty="0" smtClean="0">
                    <a:latin typeface="+mn-lt"/>
                  </a:rPr>
                  <a:t>then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d>
                      <m:dPr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)/2</m:t>
                        </m:r>
                      </m:e>
                    </m:d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is non-zero and  </a:t>
                </a:r>
              </a:p>
              <a:p>
                <a:pPr algn="ctr" eaLnBrk="1" hangingPunct="1"/>
                <a:endParaRPr lang="en-US" sz="3000" b="0" i="1" dirty="0" smtClean="0">
                  <a:solidFill>
                    <a:srgbClr val="0000CC"/>
                  </a:solidFill>
                  <a:latin typeface="Cambria Math" panose="02040503050406030204" pitchFamily="18" charset="0"/>
                </a:endParaRPr>
              </a:p>
              <a:p>
                <a:pPr algn="ctr" eaLnBrk="1" hangingPunct="1"/>
                <a14:m>
                  <m:oMath xmlns:m="http://schemas.openxmlformats.org/officeDocument/2006/math">
                    <m:d>
                      <m:dPr>
                        <m:begChr m:val="‖"/>
                        <m:endChr m:val="‖"/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  <m:d>
                          <m:dPr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30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30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30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0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num>
                              <m:den>
                                <m:r>
                                  <a:rPr lang="en-US" sz="30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d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‖"/>
                        <m:endChr m:val="‖"/>
                        <m:ctrlP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num>
                          <m:den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d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&lt;</m:t>
                    </m:r>
                    <m:d>
                      <m:dPr>
                        <m:begChr m:val="‖"/>
                        <m:endChr m:val="‖"/>
                        <m:ctrlPr>
                          <a:rPr lang="en-US" sz="3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̃"/>
                                <m:ctrlPr>
                                  <a:rPr lang="en-US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30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acc>
                          </m:e>
                          <m:sub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30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3000" dirty="0" smtClean="0"/>
                  <a:t>.</a:t>
                </a:r>
                <a:endParaRPr lang="en-US" sz="3000" dirty="0"/>
              </a:p>
            </p:txBody>
          </p:sp>
        </mc:Choice>
        <mc:Fallback xmlns="">
          <p:sp>
            <p:nvSpPr>
              <p:cNvPr id="1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447" y="1357644"/>
                <a:ext cx="9278190" cy="5095049"/>
              </a:xfrm>
              <a:prstGeom prst="rect">
                <a:avLst/>
              </a:prstGeom>
              <a:blipFill rotWithShape="0">
                <a:blip r:embed="rId2"/>
                <a:stretch>
                  <a:fillRect l="-1577" t="-1435" b="-35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7626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7" y="26533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Exact CVP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6"/>
              <p:cNvSpPr txBox="1">
                <a:spLocks noChangeArrowheads="1"/>
              </p:cNvSpPr>
              <p:nvPr/>
            </p:nvSpPr>
            <p:spPr bwMode="auto">
              <a:xfrm>
                <a:off x="3" y="1357644"/>
                <a:ext cx="9218428" cy="43104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endParaRPr lang="en-US" sz="3000" dirty="0">
                  <a:latin typeface="+mn-lt"/>
                </a:endParaRPr>
              </a:p>
              <a:p>
                <a:pPr eaLnBrk="1" hangingPunct="1"/>
                <a:r>
                  <a:rPr lang="en-US" sz="3000" dirty="0" smtClean="0">
                    <a:solidFill>
                      <a:srgbClr val="990099"/>
                    </a:solidFill>
                    <a:latin typeface="+mn-lt"/>
                  </a:rPr>
                  <a:t>Main Idea:</a:t>
                </a:r>
                <a:r>
                  <a:rPr lang="en-US" sz="3000" dirty="0" smtClean="0">
                    <a:latin typeface="+mn-lt"/>
                  </a:rPr>
                  <a:t> Given 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+mn-lt"/>
                  </a:rPr>
                  <a:t>HKZ</a:t>
                </a:r>
                <a:r>
                  <a:rPr lang="en-US" sz="3000" dirty="0" smtClean="0">
                    <a:latin typeface="+mn-lt"/>
                  </a:rPr>
                  <a:t> basis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+mn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will show that for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chosen carefully, the last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coordinates of any close enough vector to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are determined by their parity.</a:t>
                </a:r>
              </a:p>
              <a:p>
                <a:pPr eaLnBrk="1" hangingPunct="1"/>
                <a:endParaRPr lang="en-US" sz="3000" dirty="0">
                  <a:latin typeface="+mn-lt"/>
                </a:endParaRPr>
              </a:p>
              <a:p>
                <a:pPr eaLnBrk="1" hangingPunct="1"/>
                <a:r>
                  <a:rPr lang="en-US" sz="3000" dirty="0" smtClean="0">
                    <a:latin typeface="+mn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0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30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0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30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∈[</m:t>
                        </m:r>
                        <m:r>
                          <a:rPr lang="en-US" sz="30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0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sz="300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sz="30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sz="300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0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close enough to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, will show that</a:t>
                </a:r>
              </a:p>
              <a:p>
                <a:pPr algn="ctr" eaLnBrk="1" hangingPunct="1"/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 …, 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</a:t>
                </a:r>
              </a:p>
              <a:p>
                <a:pPr eaLnBrk="1" hangingPunct="1"/>
                <a:r>
                  <a:rPr lang="en-US" sz="3000" dirty="0" smtClean="0">
                    <a:latin typeface="+mn-lt"/>
                  </a:rPr>
                  <a:t>is 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+mn-lt"/>
                  </a:rPr>
                  <a:t>essentially</a:t>
                </a:r>
                <a:r>
                  <a:rPr lang="en-US" sz="3000" dirty="0" smtClean="0">
                    <a:latin typeface="+mn-lt"/>
                  </a:rPr>
                  <a:t> determined by</a:t>
                </a:r>
              </a:p>
              <a:p>
                <a:pPr algn="ctr" eaLnBrk="1" hangingPunct="1"/>
                <a14:m>
                  <m:oMath xmlns:m="http://schemas.openxmlformats.org/officeDocument/2006/math">
                    <m:r>
                      <a:rPr lang="en-US" sz="300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0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2), …, </m:t>
                    </m:r>
                    <m:sSub>
                      <m:sSubPr>
                        <m:ctrlPr>
                          <a:rPr lang="en-US" sz="300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sz="30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 2))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.</a:t>
                </a:r>
              </a:p>
            </p:txBody>
          </p:sp>
        </mc:Choice>
        <mc:Fallback xmlns="">
          <p:sp>
            <p:nvSpPr>
              <p:cNvPr id="1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" y="1357644"/>
                <a:ext cx="9218428" cy="4310411"/>
              </a:xfrm>
              <a:prstGeom prst="rect">
                <a:avLst/>
              </a:prstGeom>
              <a:blipFill rotWithShape="0">
                <a:blip r:embed="rId2"/>
                <a:stretch>
                  <a:fillRect l="-1521" r="-1058" b="-353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253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7" y="26533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Exact CVP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6"/>
              <p:cNvSpPr txBox="1">
                <a:spLocks noChangeArrowheads="1"/>
              </p:cNvSpPr>
              <p:nvPr/>
            </p:nvSpPr>
            <p:spPr bwMode="auto">
              <a:xfrm>
                <a:off x="3" y="1357644"/>
                <a:ext cx="9218428" cy="24088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3000" dirty="0" smtClean="0">
                    <a:latin typeface="+mn-lt"/>
                  </a:rPr>
                  <a:t>Can </a:t>
                </a:r>
                <a:r>
                  <a:rPr lang="en-US" sz="3000" dirty="0" smtClean="0">
                    <a:solidFill>
                      <a:srgbClr val="FF0000"/>
                    </a:solidFill>
                    <a:latin typeface="+mn-lt"/>
                  </a:rPr>
                  <a:t>group approx. closest vectors</a:t>
                </a:r>
                <a:r>
                  <a:rPr lang="en-US" sz="3000" dirty="0" smtClean="0">
                    <a:latin typeface="+mn-lt"/>
                  </a:rPr>
                  <a:t> by their coefficients</a:t>
                </a:r>
              </a:p>
              <a:p>
                <a:pPr eaLnBrk="1" hangingPunct="1"/>
                <a:r>
                  <a:rPr lang="en-US" sz="3000" dirty="0" smtClean="0">
                    <a:latin typeface="+mn-lt"/>
                  </a:rPr>
                  <a:t>with respect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sz="30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+mn-lt"/>
                  </a:rPr>
                  <a:t>.</a:t>
                </a:r>
              </a:p>
              <a:p>
                <a:pPr eaLnBrk="1" hangingPunct="1"/>
                <a:endParaRPr lang="en-US" sz="3000" dirty="0">
                  <a:latin typeface="+mn-lt"/>
                </a:endParaRPr>
              </a:p>
              <a:p>
                <a:pPr eaLnBrk="1" hangingPunct="1"/>
                <a:r>
                  <a:rPr lang="en-US" sz="3000" dirty="0" smtClean="0">
                    <a:latin typeface="+mn-lt"/>
                  </a:rPr>
                  <a:t>Indexes at most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3000" dirty="0" smtClean="0">
                    <a:latin typeface="+mn-lt"/>
                  </a:rPr>
                  <a:t> shifts of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dimensional </a:t>
                </a:r>
                <a:r>
                  <a:rPr lang="en-US" sz="3000" dirty="0" err="1" smtClean="0">
                    <a:latin typeface="+mn-lt"/>
                  </a:rPr>
                  <a:t>sublattice</a:t>
                </a:r>
                <a:r>
                  <a:rPr lang="en-US" sz="3000" dirty="0" smtClean="0"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, which we </a:t>
                </a:r>
                <a:r>
                  <a:rPr lang="en-US" sz="3000" dirty="0" err="1" smtClean="0">
                    <a:latin typeface="+mn-lt"/>
                  </a:rPr>
                  <a:t>recurse</a:t>
                </a:r>
                <a:r>
                  <a:rPr lang="en-US" sz="3000" dirty="0" smtClean="0">
                    <a:latin typeface="+mn-lt"/>
                  </a:rPr>
                  <a:t> on.</a:t>
                </a:r>
              </a:p>
            </p:txBody>
          </p:sp>
        </mc:Choice>
        <mc:Fallback xmlns="">
          <p:sp>
            <p:nvSpPr>
              <p:cNvPr id="1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" y="1357644"/>
                <a:ext cx="9218428" cy="2408865"/>
              </a:xfrm>
              <a:prstGeom prst="rect">
                <a:avLst/>
              </a:prstGeom>
              <a:blipFill rotWithShape="0">
                <a:blip r:embed="rId2"/>
                <a:stretch>
                  <a:fillRect l="-1521" t="-3038" b="-708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>
            <a:off x="1079894" y="6304396"/>
            <a:ext cx="6963892" cy="18544"/>
          </a:xfrm>
          <a:prstGeom prst="straightConnector1">
            <a:avLst/>
          </a:prstGeom>
          <a:ln w="285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1079894" y="4666089"/>
            <a:ext cx="6963892" cy="18544"/>
          </a:xfrm>
          <a:prstGeom prst="straightConnector1">
            <a:avLst/>
          </a:prstGeom>
          <a:ln w="28575">
            <a:solidFill>
              <a:srgbClr val="FF0000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 Box 4"/>
              <p:cNvSpPr txBox="1">
                <a:spLocks noChangeArrowheads="1"/>
              </p:cNvSpPr>
              <p:nvPr/>
            </p:nvSpPr>
            <p:spPr bwMode="auto">
              <a:xfrm>
                <a:off x="4743924" y="5393727"/>
                <a:ext cx="441916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43924" y="5393727"/>
                <a:ext cx="441916" cy="52322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>
            <a:spLocks noChangeAspect="1"/>
          </p:cNvSpPr>
          <p:nvPr/>
        </p:nvSpPr>
        <p:spPr>
          <a:xfrm>
            <a:off x="3771596" y="4266943"/>
            <a:ext cx="2461606" cy="246160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317124" y="4624190"/>
            <a:ext cx="6475728" cy="96356"/>
            <a:chOff x="1320485" y="2998687"/>
            <a:chExt cx="6475728" cy="96356"/>
          </a:xfrm>
        </p:grpSpPr>
        <p:sp>
          <p:nvSpPr>
            <p:cNvPr id="9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1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2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3" name="Oval 12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4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5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6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7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8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19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0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1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2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3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4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5" name="Oval 24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6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7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8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29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0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1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32" name="Oval 14"/>
          <p:cNvSpPr>
            <a:spLocks noChangeAspect="1" noChangeArrowheads="1"/>
          </p:cNvSpPr>
          <p:nvPr/>
        </p:nvSpPr>
        <p:spPr bwMode="auto">
          <a:xfrm>
            <a:off x="4975011" y="5458191"/>
            <a:ext cx="76200" cy="76200"/>
          </a:xfrm>
          <a:prstGeom prst="ellipse">
            <a:avLst/>
          </a:prstGeom>
          <a:solidFill>
            <a:schemeClr val="bg2">
              <a:lumMod val="50000"/>
            </a:schemeClr>
          </a:solidFill>
          <a:ln w="19050">
            <a:solidFill>
              <a:srgbClr val="002060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en-US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 Box 53"/>
              <p:cNvSpPr txBox="1">
                <a:spLocks noChangeArrowheads="1"/>
              </p:cNvSpPr>
              <p:nvPr/>
            </p:nvSpPr>
            <p:spPr bwMode="auto">
              <a:xfrm>
                <a:off x="7160642" y="5575336"/>
                <a:ext cx="486223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3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160642" y="5575336"/>
                <a:ext cx="486223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44"/>
          <p:cNvSpPr>
            <a:spLocks noChangeAspect="1" noChangeArrowheads="1"/>
          </p:cNvSpPr>
          <p:nvPr/>
        </p:nvSpPr>
        <p:spPr bwMode="auto">
          <a:xfrm>
            <a:off x="5888038" y="463883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grpSp>
        <p:nvGrpSpPr>
          <p:cNvPr id="35" name="Group 34"/>
          <p:cNvGrpSpPr/>
          <p:nvPr/>
        </p:nvGrpSpPr>
        <p:grpSpPr>
          <a:xfrm>
            <a:off x="1321093" y="6269633"/>
            <a:ext cx="6475728" cy="96356"/>
            <a:chOff x="1320485" y="2998687"/>
            <a:chExt cx="6475728" cy="96356"/>
          </a:xfrm>
        </p:grpSpPr>
        <p:sp>
          <p:nvSpPr>
            <p:cNvPr id="36" name="Oval 19"/>
            <p:cNvSpPr>
              <a:spLocks noChangeAspect="1" noChangeArrowheads="1"/>
            </p:cNvSpPr>
            <p:nvPr/>
          </p:nvSpPr>
          <p:spPr bwMode="auto">
            <a:xfrm>
              <a:off x="77200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7" name="Oval 22"/>
            <p:cNvSpPr>
              <a:spLocks noChangeAspect="1" noChangeArrowheads="1"/>
            </p:cNvSpPr>
            <p:nvPr/>
          </p:nvSpPr>
          <p:spPr bwMode="auto">
            <a:xfrm>
              <a:off x="22336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8" name="Oval 25"/>
            <p:cNvSpPr>
              <a:spLocks noChangeAspect="1" noChangeArrowheads="1"/>
            </p:cNvSpPr>
            <p:nvPr/>
          </p:nvSpPr>
          <p:spPr bwMode="auto">
            <a:xfrm>
              <a:off x="314801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39" name="Oval 10"/>
            <p:cNvSpPr>
              <a:spLocks noChangeAspect="1" noChangeArrowheads="1"/>
            </p:cNvSpPr>
            <p:nvPr/>
          </p:nvSpPr>
          <p:spPr bwMode="auto">
            <a:xfrm>
              <a:off x="49768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0" name="Oval 13"/>
            <p:cNvSpPr>
              <a:spLocks noChangeAspect="1" noChangeArrowheads="1"/>
            </p:cNvSpPr>
            <p:nvPr/>
          </p:nvSpPr>
          <p:spPr bwMode="auto">
            <a:xfrm>
              <a:off x="589121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1" name="Oval 28"/>
            <p:cNvSpPr>
              <a:spLocks noChangeAspect="1" noChangeArrowheads="1"/>
            </p:cNvSpPr>
            <p:nvPr/>
          </p:nvSpPr>
          <p:spPr bwMode="auto">
            <a:xfrm>
              <a:off x="406241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2" name="Oval 45"/>
            <p:cNvSpPr>
              <a:spLocks noChangeAspect="1" noChangeArrowheads="1"/>
            </p:cNvSpPr>
            <p:nvPr/>
          </p:nvSpPr>
          <p:spPr bwMode="auto">
            <a:xfrm>
              <a:off x="681831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3" name="Oval 22"/>
            <p:cNvSpPr>
              <a:spLocks noChangeAspect="1" noChangeArrowheads="1"/>
            </p:cNvSpPr>
            <p:nvPr/>
          </p:nvSpPr>
          <p:spPr bwMode="auto">
            <a:xfrm>
              <a:off x="132048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4" name="Oval 22"/>
            <p:cNvSpPr>
              <a:spLocks noChangeAspect="1" noChangeArrowheads="1"/>
            </p:cNvSpPr>
            <p:nvPr/>
          </p:nvSpPr>
          <p:spPr bwMode="auto">
            <a:xfrm>
              <a:off x="25470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5" name="Oval 25"/>
            <p:cNvSpPr>
              <a:spLocks noChangeAspect="1" noChangeArrowheads="1"/>
            </p:cNvSpPr>
            <p:nvPr/>
          </p:nvSpPr>
          <p:spPr bwMode="auto">
            <a:xfrm>
              <a:off x="3461443" y="29986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6" name="Oval 10"/>
            <p:cNvSpPr>
              <a:spLocks noChangeAspect="1" noChangeArrowheads="1"/>
            </p:cNvSpPr>
            <p:nvPr/>
          </p:nvSpPr>
          <p:spPr bwMode="auto">
            <a:xfrm>
              <a:off x="52902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7" name="Oval 13"/>
            <p:cNvSpPr>
              <a:spLocks noChangeAspect="1" noChangeArrowheads="1"/>
            </p:cNvSpPr>
            <p:nvPr/>
          </p:nvSpPr>
          <p:spPr bwMode="auto">
            <a:xfrm>
              <a:off x="6204643" y="301138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8" name="Oval 28"/>
            <p:cNvSpPr>
              <a:spLocks noChangeAspect="1" noChangeArrowheads="1"/>
            </p:cNvSpPr>
            <p:nvPr/>
          </p:nvSpPr>
          <p:spPr bwMode="auto">
            <a:xfrm>
              <a:off x="4375843" y="30050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49" name="Oval 45"/>
            <p:cNvSpPr>
              <a:spLocks noChangeAspect="1" noChangeArrowheads="1"/>
            </p:cNvSpPr>
            <p:nvPr/>
          </p:nvSpPr>
          <p:spPr bwMode="auto">
            <a:xfrm>
              <a:off x="7131743" y="3017737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0" name="Oval 22"/>
            <p:cNvSpPr>
              <a:spLocks noChangeAspect="1" noChangeArrowheads="1"/>
            </p:cNvSpPr>
            <p:nvPr/>
          </p:nvSpPr>
          <p:spPr bwMode="auto">
            <a:xfrm>
              <a:off x="1633915" y="299954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1" name="Oval 22"/>
            <p:cNvSpPr>
              <a:spLocks noChangeAspect="1" noChangeArrowheads="1"/>
            </p:cNvSpPr>
            <p:nvPr/>
          </p:nvSpPr>
          <p:spPr bwMode="auto">
            <a:xfrm>
              <a:off x="28540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2" name="Oval 25"/>
            <p:cNvSpPr>
              <a:spLocks noChangeAspect="1" noChangeArrowheads="1"/>
            </p:cNvSpPr>
            <p:nvPr/>
          </p:nvSpPr>
          <p:spPr bwMode="auto">
            <a:xfrm>
              <a:off x="3768426" y="29997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3" name="Oval 10"/>
            <p:cNvSpPr>
              <a:spLocks noChangeAspect="1" noChangeArrowheads="1"/>
            </p:cNvSpPr>
            <p:nvPr/>
          </p:nvSpPr>
          <p:spPr bwMode="auto">
            <a:xfrm>
              <a:off x="55972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4" name="Oval 13"/>
            <p:cNvSpPr>
              <a:spLocks noChangeAspect="1" noChangeArrowheads="1"/>
            </p:cNvSpPr>
            <p:nvPr/>
          </p:nvSpPr>
          <p:spPr bwMode="auto">
            <a:xfrm>
              <a:off x="6511626" y="301249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5" name="Oval 28"/>
            <p:cNvSpPr>
              <a:spLocks noChangeAspect="1" noChangeArrowheads="1"/>
            </p:cNvSpPr>
            <p:nvPr/>
          </p:nvSpPr>
          <p:spPr bwMode="auto">
            <a:xfrm>
              <a:off x="4682826" y="30061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6" name="Oval 45"/>
            <p:cNvSpPr>
              <a:spLocks noChangeAspect="1" noChangeArrowheads="1"/>
            </p:cNvSpPr>
            <p:nvPr/>
          </p:nvSpPr>
          <p:spPr bwMode="auto">
            <a:xfrm>
              <a:off x="7438726" y="3018843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  <p:sp>
          <p:nvSpPr>
            <p:cNvPr id="57" name="Oval 22"/>
            <p:cNvSpPr>
              <a:spLocks noChangeAspect="1" noChangeArrowheads="1"/>
            </p:cNvSpPr>
            <p:nvPr/>
          </p:nvSpPr>
          <p:spPr bwMode="auto">
            <a:xfrm>
              <a:off x="1940898" y="30006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algn="ctr"/>
              <a:endParaRPr lang="en-US" b="1"/>
            </a:p>
          </p:txBody>
        </p:sp>
      </p:grpSp>
      <p:sp>
        <p:nvSpPr>
          <p:cNvPr id="58" name="Oval 16"/>
          <p:cNvSpPr>
            <a:spLocks noChangeAspect="1" noChangeArrowheads="1"/>
          </p:cNvSpPr>
          <p:nvPr/>
        </p:nvSpPr>
        <p:spPr bwMode="auto">
          <a:xfrm>
            <a:off x="4062413" y="627766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59" name="Oval 44"/>
          <p:cNvSpPr>
            <a:spLocks noChangeAspect="1" noChangeArrowheads="1"/>
          </p:cNvSpPr>
          <p:nvPr/>
        </p:nvSpPr>
        <p:spPr bwMode="auto">
          <a:xfrm>
            <a:off x="4974217" y="4638940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0" name="Oval 44"/>
          <p:cNvSpPr>
            <a:spLocks noChangeAspect="1" noChangeArrowheads="1"/>
          </p:cNvSpPr>
          <p:nvPr/>
        </p:nvSpPr>
        <p:spPr bwMode="auto">
          <a:xfrm>
            <a:off x="4976904" y="6280947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1" name="Oval 44"/>
          <p:cNvSpPr>
            <a:spLocks noChangeAspect="1" noChangeArrowheads="1"/>
          </p:cNvSpPr>
          <p:nvPr/>
        </p:nvSpPr>
        <p:spPr bwMode="auto">
          <a:xfrm>
            <a:off x="5290514" y="628267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2" name="Oval 44"/>
          <p:cNvSpPr>
            <a:spLocks noChangeAspect="1" noChangeArrowheads="1"/>
          </p:cNvSpPr>
          <p:nvPr/>
        </p:nvSpPr>
        <p:spPr bwMode="auto">
          <a:xfrm>
            <a:off x="5599093" y="628524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3" name="Oval 44"/>
          <p:cNvSpPr>
            <a:spLocks noChangeAspect="1" noChangeArrowheads="1"/>
          </p:cNvSpPr>
          <p:nvPr/>
        </p:nvSpPr>
        <p:spPr bwMode="auto">
          <a:xfrm>
            <a:off x="5890048" y="628130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4" name="Oval 44"/>
          <p:cNvSpPr>
            <a:spLocks noChangeAspect="1" noChangeArrowheads="1"/>
          </p:cNvSpPr>
          <p:nvPr/>
        </p:nvSpPr>
        <p:spPr bwMode="auto">
          <a:xfrm>
            <a:off x="4687056" y="6277089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5" name="Oval 44"/>
          <p:cNvSpPr>
            <a:spLocks noChangeAspect="1" noChangeArrowheads="1"/>
          </p:cNvSpPr>
          <p:nvPr/>
        </p:nvSpPr>
        <p:spPr bwMode="auto">
          <a:xfrm>
            <a:off x="4376451" y="6277933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6" name="Oval 44"/>
          <p:cNvSpPr>
            <a:spLocks noChangeAspect="1" noChangeArrowheads="1"/>
          </p:cNvSpPr>
          <p:nvPr/>
        </p:nvSpPr>
        <p:spPr bwMode="auto">
          <a:xfrm>
            <a:off x="5596042" y="4639271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7" name="Oval 44"/>
          <p:cNvSpPr>
            <a:spLocks noChangeAspect="1" noChangeArrowheads="1"/>
          </p:cNvSpPr>
          <p:nvPr/>
        </p:nvSpPr>
        <p:spPr bwMode="auto">
          <a:xfrm>
            <a:off x="4681930" y="4630419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8" name="Oval 44"/>
          <p:cNvSpPr>
            <a:spLocks noChangeAspect="1" noChangeArrowheads="1"/>
          </p:cNvSpPr>
          <p:nvPr/>
        </p:nvSpPr>
        <p:spPr bwMode="auto">
          <a:xfrm>
            <a:off x="4059278" y="463132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69" name="Oval 44"/>
          <p:cNvSpPr>
            <a:spLocks noChangeAspect="1" noChangeArrowheads="1"/>
          </p:cNvSpPr>
          <p:nvPr/>
        </p:nvSpPr>
        <p:spPr bwMode="auto">
          <a:xfrm>
            <a:off x="4372482" y="4631322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sp>
        <p:nvSpPr>
          <p:cNvPr id="70" name="Oval 44"/>
          <p:cNvSpPr>
            <a:spLocks noChangeAspect="1" noChangeArrowheads="1"/>
          </p:cNvSpPr>
          <p:nvPr/>
        </p:nvSpPr>
        <p:spPr bwMode="auto">
          <a:xfrm>
            <a:off x="5287800" y="4639768"/>
            <a:ext cx="76200" cy="76200"/>
          </a:xfrm>
          <a:prstGeom prst="ellipse">
            <a:avLst/>
          </a:prstGeom>
          <a:solidFill>
            <a:srgbClr val="FF0066"/>
          </a:solidFill>
          <a:ln w="19050">
            <a:solidFill>
              <a:srgbClr val="9933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b="1"/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1630554" y="4719443"/>
            <a:ext cx="599698" cy="52074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1630554" y="5655337"/>
            <a:ext cx="553846" cy="516863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4"/>
              <p:cNvSpPr txBox="1">
                <a:spLocks noChangeArrowheads="1"/>
              </p:cNvSpPr>
              <p:nvPr/>
            </p:nvSpPr>
            <p:spPr bwMode="auto">
              <a:xfrm>
                <a:off x="658207" y="5177574"/>
                <a:ext cx="3134191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sz="2800" dirty="0" smtClean="0">
                    <a:latin typeface="+mn-lt"/>
                  </a:rPr>
                  <a:t> lattice subspaces</a:t>
                </a:r>
                <a:endParaRPr lang="en-US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73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58207" y="5177574"/>
                <a:ext cx="3134191" cy="523220"/>
              </a:xfrm>
              <a:prstGeom prst="rect">
                <a:avLst/>
              </a:prstGeom>
              <a:blipFill rotWithShape="0">
                <a:blip r:embed="rId5"/>
                <a:stretch>
                  <a:fillRect t="-10465" b="-3255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4" name="Line 4"/>
          <p:cNvSpPr>
            <a:spLocks noChangeShapeType="1"/>
          </p:cNvSpPr>
          <p:nvPr/>
        </p:nvSpPr>
        <p:spPr bwMode="auto">
          <a:xfrm flipV="1">
            <a:off x="5321343" y="4681754"/>
            <a:ext cx="329195" cy="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" name="Line 4"/>
          <p:cNvSpPr>
            <a:spLocks noChangeShapeType="1"/>
          </p:cNvSpPr>
          <p:nvPr/>
        </p:nvSpPr>
        <p:spPr bwMode="auto">
          <a:xfrm flipH="1">
            <a:off x="5324030" y="4681754"/>
            <a:ext cx="13304" cy="1641186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  <a:headEnd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 Box 4"/>
              <p:cNvSpPr txBox="1">
                <a:spLocks noChangeArrowheads="1"/>
              </p:cNvSpPr>
              <p:nvPr/>
            </p:nvSpPr>
            <p:spPr bwMode="auto">
              <a:xfrm>
                <a:off x="5036558" y="4193411"/>
                <a:ext cx="633507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6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36558" y="4193411"/>
                <a:ext cx="633507" cy="523220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 Box 4"/>
              <p:cNvSpPr txBox="1">
                <a:spLocks noChangeArrowheads="1"/>
              </p:cNvSpPr>
              <p:nvPr/>
            </p:nvSpPr>
            <p:spPr bwMode="auto">
              <a:xfrm>
                <a:off x="5210589" y="5755572"/>
                <a:ext cx="641779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2800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7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210589" y="5755572"/>
                <a:ext cx="641779" cy="52322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4"/>
              <p:cNvSpPr txBox="1">
                <a:spLocks noChangeArrowheads="1"/>
              </p:cNvSpPr>
              <p:nvPr/>
            </p:nvSpPr>
            <p:spPr bwMode="auto">
              <a:xfrm>
                <a:off x="6034113" y="4134041"/>
                <a:ext cx="1325619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8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34113" y="4134041"/>
                <a:ext cx="1325619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 Box 4"/>
              <p:cNvSpPr txBox="1">
                <a:spLocks noChangeArrowheads="1"/>
              </p:cNvSpPr>
              <p:nvPr/>
            </p:nvSpPr>
            <p:spPr bwMode="auto">
              <a:xfrm>
                <a:off x="6059297" y="5781176"/>
                <a:ext cx="1325619" cy="52322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l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800" b="0" i="1" dirty="0" smtClean="0">
                              <a:solidFill>
                                <a:srgbClr val="0000CC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800" b="0" i="1" dirty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dirty="0" smtClean="0">
                          <a:solidFill>
                            <a:srgbClr val="0000CC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800" dirty="0">
                  <a:solidFill>
                    <a:srgbClr val="0000CC"/>
                  </a:solidFill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79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59297" y="5781176"/>
                <a:ext cx="1325619" cy="523220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8809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32" grpId="0" animBg="1"/>
      <p:bldP spid="33" grpId="0"/>
      <p:bldP spid="34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3" grpId="0"/>
      <p:bldP spid="74" grpId="0" animBg="1"/>
      <p:bldP spid="75" grpId="0" animBg="1"/>
      <p:bldP spid="76" grpId="0"/>
      <p:bldP spid="77" grpId="0"/>
      <p:bldP spid="78" grpId="0"/>
      <p:bldP spid="7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7" y="26533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High Level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450" y="1157726"/>
                <a:ext cx="8315325" cy="5453386"/>
              </a:xfrm>
            </p:spPr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en-US" sz="2800" dirty="0" smtClean="0">
                    <a:solidFill>
                      <a:srgbClr val="990099"/>
                    </a:solidFill>
                    <a:latin typeface="+mn-lt"/>
                  </a:rPr>
                  <a:t>Input: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-dimensional lattice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and target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>
                  <a:buNone/>
                </a:pPr>
                <a:r>
                  <a:rPr lang="en-US" sz="2800" dirty="0" smtClean="0">
                    <a:solidFill>
                      <a:srgbClr val="990099"/>
                    </a:solidFill>
                  </a:rPr>
                  <a:t>Output: 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Closest lattice vectors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  <a:endParaRPr lang="en-US" sz="2800" dirty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None/>
                </a:pP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 marL="514350" indent="-514350">
                  <a:buAutoNum type="arabicPeriod"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Compute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HKZ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basis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, and number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of “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high order coordinates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”. 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Sample many approx. closest vectors via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DGS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Group them according to last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coordinates with respect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and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+mn-lt"/>
                  </a:rPr>
                  <a:t>recurse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on</a:t>
                </a:r>
                <a:b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associated shifts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.</a:t>
                </a:r>
                <a:endParaRPr lang="en-US" sz="2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450" y="1157726"/>
                <a:ext cx="8315325" cy="5453386"/>
              </a:xfrm>
              <a:blipFill rotWithShape="0">
                <a:blip r:embed="rId2"/>
                <a:stretch>
                  <a:fillRect l="-1540" t="-1117" r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63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7" y="26533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Complexity Sketch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450" y="1157726"/>
                <a:ext cx="8315325" cy="5700274"/>
              </a:xfrm>
            </p:spPr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en-US" sz="2800" dirty="0" smtClean="0">
                    <a:solidFill>
                      <a:srgbClr val="990099"/>
                    </a:solidFill>
                    <a:latin typeface="+mn-lt"/>
                  </a:rPr>
                  <a:t>Initialization: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(one shot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time)</a:t>
                </a:r>
                <a:endParaRPr lang="en-US" sz="2800" dirty="0">
                  <a:solidFill>
                    <a:schemeClr val="tx1"/>
                  </a:solidFill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Compute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short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basis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of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, and number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of “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high order coordinates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” (can compute for each rec. level).    </a:t>
                </a:r>
                <a:endParaRPr lang="en-US" sz="2800" dirty="0" smtClean="0">
                  <a:solidFill>
                    <a:srgbClr val="FF0000"/>
                  </a:solidFill>
                  <a:latin typeface="+mn-lt"/>
                </a:endParaRP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990099"/>
                    </a:solidFill>
                  </a:rPr>
                  <a:t>Per level work:  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time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)</a:t>
                </a: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Sample many approx. closest vectors via 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+mn-lt"/>
                  </a:rPr>
                  <a:t>DGS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 marL="0" indent="0">
                  <a:buNone/>
                </a:pPr>
                <a:endParaRPr lang="en-US" sz="2800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990099"/>
                    </a:solidFill>
                  </a:rPr>
                  <a:t>Recursion:  </a:t>
                </a:r>
                <a:r>
                  <a:rPr lang="en-US" sz="2800" dirty="0">
                    <a:solidFill>
                      <a:srgbClr val="990099"/>
                    </a:solidFill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subproblems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 of dim.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)</a:t>
                </a: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Group them according to last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coordinates with respect to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and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+mn-lt"/>
                  </a:rPr>
                  <a:t>recurse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.</a:t>
                </a:r>
              </a:p>
              <a:p>
                <a:pPr marL="0" indent="0" algn="r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Total runtime: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endParaRPr lang="en-US" sz="28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450" y="1157726"/>
                <a:ext cx="8315325" cy="5700274"/>
              </a:xfrm>
              <a:blipFill rotWithShape="0">
                <a:blip r:embed="rId2"/>
                <a:stretch>
                  <a:fillRect l="-1540" t="-749" r="-3079" b="-2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1042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7" y="26533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Key Challenges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552450" y="1157726"/>
                <a:ext cx="8315325" cy="4817772"/>
              </a:xfrm>
            </p:spPr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en-US" sz="2800" dirty="0" smtClean="0">
                    <a:solidFill>
                      <a:srgbClr val="990099"/>
                    </a:solidFill>
                    <a:latin typeface="+mn-lt"/>
                  </a:rPr>
                  <a:t>Runtime: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   </a:t>
                </a:r>
                <a:endParaRPr lang="en-US" sz="2800" dirty="0" smtClean="0">
                  <a:solidFill>
                    <a:srgbClr val="FF0000"/>
                  </a:solidFill>
                  <a:latin typeface="+mn-lt"/>
                </a:endParaRPr>
              </a:p>
              <a:p>
                <a:pPr marL="514350" indent="-514350">
                  <a:buAutoNum type="arabicPeriod"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Getting many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DGS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samples at low parameters.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Show last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coeff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determined by their parity.</a:t>
                </a:r>
              </a:p>
              <a:p>
                <a:pPr marL="514350" indent="-514350">
                  <a:buAutoNum type="arabicPeriod"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Deal with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+mn-lt"/>
                  </a:rPr>
                  <a:t>subproblems</a:t>
                </a:r>
                <a:r>
                  <a:rPr lang="en-US" sz="2800" dirty="0" smtClean="0">
                    <a:solidFill>
                      <a:schemeClr val="tx1"/>
                    </a:solidFill>
                    <a:latin typeface="+mn-lt"/>
                  </a:rPr>
                  <a:t> in recursion analysis.</a:t>
                </a:r>
              </a:p>
              <a:p>
                <a:pPr marL="0" indent="0">
                  <a:buNone/>
                </a:pPr>
                <a:endParaRPr lang="en-US" sz="2800" dirty="0" smtClean="0">
                  <a:solidFill>
                    <a:schemeClr val="tx1"/>
                  </a:solidFill>
                  <a:latin typeface="+mn-lt"/>
                </a:endParaRP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rgbClr val="990099"/>
                    </a:solidFill>
                  </a:rPr>
                  <a:t>Correctness:</a:t>
                </a:r>
              </a:p>
              <a:p>
                <a:pPr marL="0" indent="0">
                  <a:buNone/>
                </a:pPr>
                <a:r>
                  <a:rPr lang="en-US" sz="2800" dirty="0" smtClean="0">
                    <a:solidFill>
                      <a:schemeClr val="tx1"/>
                    </a:solidFill>
                  </a:rPr>
                  <a:t>Show that we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hit last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coeffs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of an exact closest vector with high probability. </a:t>
                </a:r>
                <a:br>
                  <a:rPr lang="en-US" sz="2800" dirty="0" smtClean="0">
                    <a:solidFill>
                      <a:schemeClr val="tx1"/>
                    </a:solidFill>
                  </a:rPr>
                </a:br>
                <a:r>
                  <a:rPr lang="en-US" sz="2800" dirty="0" smtClean="0">
                    <a:solidFill>
                      <a:schemeClr val="tx1"/>
                    </a:solidFill>
                  </a:rPr>
                  <a:t>(will show that we hit exact parity)</a:t>
                </a:r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52450" y="1157726"/>
                <a:ext cx="8315325" cy="4817772"/>
              </a:xfrm>
              <a:blipFill rotWithShape="0">
                <a:blip r:embed="rId2"/>
                <a:stretch>
                  <a:fillRect l="-1540" t="-1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5826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63806"/>
            <a:ext cx="9144000" cy="751115"/>
          </a:xfrm>
        </p:spPr>
        <p:txBody>
          <a:bodyPr/>
          <a:lstStyle/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Conclusions</a:t>
            </a:r>
            <a:endParaRPr lang="en-US" sz="40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285750" y="1118170"/>
                <a:ext cx="8932677" cy="31264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2800" b="0" dirty="0" smtClean="0"/>
                  <a:t> Fastest algorithm for CVP: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dirty="0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</m:oMath>
                </a14:m>
                <a:r>
                  <a:rPr lang="en-US" sz="2800" dirty="0" smtClean="0"/>
                  <a:t> time.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pPr marL="514350" indent="-514350">
                  <a:buAutoNum type="arabicPeriod"/>
                </a:pPr>
                <a:r>
                  <a:rPr lang="en-US" sz="2800" dirty="0" smtClean="0"/>
                  <a:t>Explicitly / implicitly use ideas from all known algorithm types: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basis reduction</a:t>
                </a:r>
                <a:r>
                  <a:rPr lang="en-US" sz="2800" dirty="0" smtClean="0"/>
                  <a:t>, </a:t>
                </a:r>
                <a:r>
                  <a:rPr lang="en-US" sz="2800" dirty="0" smtClean="0">
                    <a:solidFill>
                      <a:srgbClr val="FF0000"/>
                    </a:solidFill>
                  </a:rPr>
                  <a:t>sieving</a:t>
                </a:r>
                <a:r>
                  <a:rPr lang="en-US" sz="2800" dirty="0" smtClean="0"/>
                  <a:t>, </a:t>
                </a:r>
                <a:r>
                  <a:rPr lang="en-US" sz="2800" dirty="0" err="1" smtClean="0">
                    <a:solidFill>
                      <a:srgbClr val="FF0000"/>
                    </a:solidFill>
                  </a:rPr>
                  <a:t>Voronoi</a:t>
                </a:r>
                <a:r>
                  <a:rPr lang="en-US" sz="2800" dirty="0" smtClean="0"/>
                  <a:t>.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pPr marL="514350" indent="-514350">
                  <a:buAutoNum type="arabicPeriod"/>
                </a:pPr>
                <a:r>
                  <a:rPr lang="en-US" sz="2800" dirty="0" smtClean="0"/>
                  <a:t> The discrete Gaussian is a very powerful tool!</a:t>
                </a:r>
                <a:br>
                  <a:rPr lang="en-US" sz="2800" dirty="0" smtClean="0"/>
                </a:br>
                <a:r>
                  <a:rPr lang="en-US" sz="2800" dirty="0" smtClean="0"/>
                  <a:t> Many of its properties are still poorly understood...</a:t>
                </a: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1118170"/>
                <a:ext cx="8932677" cy="3126433"/>
              </a:xfrm>
              <a:prstGeom prst="rect">
                <a:avLst/>
              </a:prstGeom>
              <a:blipFill rotWithShape="0">
                <a:blip r:embed="rId2"/>
                <a:stretch>
                  <a:fillRect l="-1433" t="-1365" b="-46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468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10886" y="295579"/>
            <a:ext cx="9144000" cy="586838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Applications of SVP &amp; CVP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>
          <a:xfrm>
            <a:off x="0" y="4187590"/>
            <a:ext cx="9144000" cy="58683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Hardness of CVP</a:t>
            </a:r>
          </a:p>
        </p:txBody>
      </p:sp>
      <p:sp>
        <p:nvSpPr>
          <p:cNvPr id="21" name="Rectangle 3"/>
          <p:cNvSpPr txBox="1">
            <a:spLocks noChangeArrowheads="1"/>
          </p:cNvSpPr>
          <p:nvPr/>
        </p:nvSpPr>
        <p:spPr>
          <a:xfrm>
            <a:off x="97963" y="1050851"/>
            <a:ext cx="8953503" cy="27237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dirty="0" smtClean="0">
                <a:solidFill>
                  <a:srgbClr val="0000CC"/>
                </a:solidFill>
              </a:rPr>
              <a:t>Optimization: </a:t>
            </a:r>
            <a:r>
              <a:rPr lang="en-US" dirty="0" smtClean="0">
                <a:solidFill>
                  <a:schemeClr val="tx1"/>
                </a:solidFill>
              </a:rPr>
              <a:t>Integer and Linear Programming  </a:t>
            </a:r>
            <a:endParaRPr lang="en-US" dirty="0" smtClean="0">
              <a:solidFill>
                <a:srgbClr val="0000CC"/>
              </a:solidFill>
              <a:latin typeface="+mn-lt"/>
            </a:endParaRPr>
          </a:p>
          <a:p>
            <a:pPr>
              <a:buFont typeface="Arial" pitchFamily="34" charset="0"/>
              <a:buNone/>
            </a:pPr>
            <a:r>
              <a:rPr lang="en-US" dirty="0" smtClean="0">
                <a:solidFill>
                  <a:srgbClr val="0000CC"/>
                </a:solidFill>
                <a:latin typeface="+mn-lt"/>
              </a:rPr>
              <a:t>Number Theory: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Factoring Polynomials, Number Field Sieve</a:t>
            </a:r>
          </a:p>
          <a:p>
            <a:pPr>
              <a:buNone/>
            </a:pPr>
            <a:r>
              <a:rPr lang="en-US" dirty="0">
                <a:solidFill>
                  <a:srgbClr val="0000CC"/>
                </a:solidFill>
              </a:rPr>
              <a:t>Communication Theory: </a:t>
            </a:r>
            <a:r>
              <a:rPr lang="en-US" dirty="0">
                <a:solidFill>
                  <a:schemeClr val="tx1"/>
                </a:solidFill>
              </a:rPr>
              <a:t>Decoding Gaussian </a:t>
            </a:r>
            <a:r>
              <a:rPr lang="en-US" dirty="0" smtClean="0">
                <a:solidFill>
                  <a:schemeClr val="tx1"/>
                </a:solidFill>
              </a:rPr>
              <a:t>Channels</a:t>
            </a:r>
          </a:p>
          <a:p>
            <a:pPr>
              <a:buNone/>
            </a:pPr>
            <a:r>
              <a:rPr lang="en-US" dirty="0" smtClean="0">
                <a:solidFill>
                  <a:srgbClr val="0000CC"/>
                </a:solidFill>
              </a:rPr>
              <a:t>Database Search: </a:t>
            </a:r>
            <a:r>
              <a:rPr lang="en-US" dirty="0" smtClean="0">
                <a:solidFill>
                  <a:schemeClr val="tx1"/>
                </a:solidFill>
              </a:rPr>
              <a:t>Approximate Nearest Neighbor Search </a:t>
            </a:r>
            <a:endParaRPr lang="en-US" dirty="0">
              <a:solidFill>
                <a:schemeClr val="tx1"/>
              </a:solidFill>
            </a:endParaRPr>
          </a:p>
          <a:p>
            <a:pPr>
              <a:buFont typeface="Arial" pitchFamily="34" charset="0"/>
              <a:buNone/>
            </a:pPr>
            <a:r>
              <a:rPr lang="en-US" dirty="0" smtClean="0">
                <a:solidFill>
                  <a:srgbClr val="0000CC"/>
                </a:solidFill>
                <a:latin typeface="+mn-lt"/>
              </a:rPr>
              <a:t>Cryptanalysis: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RSA with Small Exponent, Knapsack Crypto Systems</a:t>
            </a:r>
          </a:p>
          <a:p>
            <a:pPr>
              <a:buFont typeface="Arial" pitchFamily="34" charset="0"/>
              <a:buNone/>
            </a:pPr>
            <a:r>
              <a:rPr lang="en-US" dirty="0" smtClean="0">
                <a:solidFill>
                  <a:srgbClr val="0000CC"/>
                </a:solidFill>
                <a:latin typeface="+mn-lt"/>
              </a:rPr>
              <a:t>Cryptography: </a:t>
            </a:r>
            <a:r>
              <a:rPr lang="en-US" dirty="0" smtClean="0">
                <a:solidFill>
                  <a:schemeClr val="tx1"/>
                </a:solidFill>
                <a:latin typeface="+mn-lt"/>
              </a:rPr>
              <a:t>Lattice based Crypto (hardness of LWE / SIS)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3"/>
              <p:cNvSpPr txBox="1">
                <a:spLocks noChangeArrowheads="1"/>
              </p:cNvSpPr>
              <p:nvPr/>
            </p:nvSpPr>
            <p:spPr>
              <a:xfrm>
                <a:off x="170127" y="4830882"/>
                <a:ext cx="8335697" cy="1903576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Courier New" pitchFamily="49" charset="0"/>
                  <a:buChar char="o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1600" kern="120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lvl9pPr>
              </a:lstStyle>
              <a:p>
                <a:pPr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rgbClr val="0000CC"/>
                    </a:solidFill>
                    <a:latin typeface="+mn-lt"/>
                  </a:rPr>
                  <a:t>-SVP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>
                    <a:solidFill>
                      <a:srgbClr val="0000CC"/>
                    </a:solidFill>
                    <a:latin typeface="+mn-lt"/>
                  </a:rPr>
                  <a:t>-CVP</a:t>
                </a:r>
                <a:r>
                  <a:rPr lang="en-US" dirty="0" smtClean="0">
                    <a:solidFill>
                      <a:schemeClr val="tx1"/>
                    </a:solidFill>
                    <a:latin typeface="+mn-lt"/>
                  </a:rPr>
                  <a:t> (CVP is the ``hardest’’ lattice problem)</a:t>
                </a:r>
              </a:p>
              <a:p>
                <a:pPr>
                  <a:buNone/>
                </a:pPr>
                <a:endParaRPr lang="en-US" dirty="0">
                  <a:solidFill>
                    <a:srgbClr val="FF0000"/>
                  </a:solidFill>
                  <a:latin typeface="+mn-lt"/>
                </a:endParaRPr>
              </a:p>
              <a:p>
                <a:pPr>
                  <a:buFont typeface="Arial" pitchFamily="34" charset="0"/>
                  <a:buNone/>
                </a:pPr>
                <a:endParaRPr lang="en-US" dirty="0" smtClean="0">
                  <a:solidFill>
                    <a:schemeClr val="tx1"/>
                  </a:solidFill>
                  <a:latin typeface="+mn-lt"/>
                </a:endParaRPr>
              </a:p>
              <a:p>
                <a:pPr>
                  <a:buFont typeface="Arial" pitchFamily="34" charset="0"/>
                  <a:buNone/>
                </a:pPr>
                <a:endParaRPr lang="en-US" dirty="0" smtClean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2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127" y="4830882"/>
                <a:ext cx="8335697" cy="1903576"/>
              </a:xfrm>
              <a:prstGeom prst="rect">
                <a:avLst/>
              </a:prstGeom>
              <a:blipFill rotWithShape="0">
                <a:blip r:embed="rId2"/>
                <a:stretch>
                  <a:fillRect t="-2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308113" y="5648209"/>
            <a:ext cx="7583557" cy="0"/>
          </a:xfrm>
          <a:prstGeom prst="line">
            <a:avLst/>
          </a:prstGeom>
          <a:ln w="28575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401417" y="5558757"/>
            <a:ext cx="0" cy="178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3273287" y="5562071"/>
            <a:ext cx="0" cy="178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7113105" y="5555444"/>
            <a:ext cx="0" cy="178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87"/>
              <p:cNvSpPr txBox="1">
                <a:spLocks noChangeArrowheads="1"/>
              </p:cNvSpPr>
              <p:nvPr/>
            </p:nvSpPr>
            <p:spPr bwMode="auto">
              <a:xfrm>
                <a:off x="760332" y="5759528"/>
                <a:ext cx="1461362" cy="72167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000" i="1" dirty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000" i="1" dirty="0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m:rPr>
                              <m:sty m:val="p"/>
                            </m:rPr>
                            <a:rPr lang="en-US" sz="2000" dirty="0">
                              <a:latin typeface="Cambria Math" panose="02040503050406030204" pitchFamily="18" charset="0"/>
                            </a:rPr>
                            <m:t>log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⁡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000" i="1" dirty="0">
                              <a:latin typeface="Cambria Math" panose="02040503050406030204" pitchFamily="18" charset="0"/>
                            </a:rPr>
                            <m:t>  </m:t>
                          </m:r>
                        </m:sup>
                      </m:sSup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  <a:p>
                <a:pPr eaLnBrk="1" hangingPunct="1"/>
                <a:r>
                  <a:rPr lang="en-US" sz="2000" dirty="0" smtClean="0"/>
                  <a:t>NP-Hard</a:t>
                </a:r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0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60332" y="5759528"/>
                <a:ext cx="1461362" cy="721672"/>
              </a:xfrm>
              <a:prstGeom prst="rect">
                <a:avLst/>
              </a:prstGeom>
              <a:blipFill rotWithShape="0">
                <a:blip r:embed="rId3"/>
                <a:stretch>
                  <a:fillRect l="-4603" b="-1440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 Box 87"/>
              <p:cNvSpPr txBox="1">
                <a:spLocks noChangeArrowheads="1"/>
              </p:cNvSpPr>
              <p:nvPr/>
            </p:nvSpPr>
            <p:spPr bwMode="auto">
              <a:xfrm>
                <a:off x="2198265" y="5712480"/>
                <a:ext cx="1749197" cy="10806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type m:val="lin"/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 dirty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 dirty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</m:func>
                            </m:den>
                          </m:f>
                        </m:e>
                      </m:rad>
                    </m:oMath>
                  </m:oMathPara>
                </a14:m>
                <a:endParaRPr lang="en-US" sz="2000" dirty="0" smtClean="0">
                  <a:latin typeface="Comic Sans MS" pitchFamily="66" charset="0"/>
                </a:endParaRPr>
              </a:p>
              <a:p>
                <a:pPr eaLnBrk="1" hangingPunct="1"/>
                <a:r>
                  <a:rPr lang="en-US" sz="2000" dirty="0">
                    <a:latin typeface="Comic Sans MS" pitchFamily="66" charset="0"/>
                  </a:rPr>
                  <a:t> </a:t>
                </a:r>
                <a:r>
                  <a:rPr lang="en-US" sz="2000" dirty="0" smtClean="0">
                    <a:latin typeface="Comic Sans MS" pitchFamily="66" charset="0"/>
                  </a:rPr>
                  <a:t>   </a:t>
                </a:r>
                <a:r>
                  <a:rPr lang="en-US" sz="2000" dirty="0" smtClean="0">
                    <a:latin typeface="+mn-lt"/>
                  </a:rPr>
                  <a:t>NP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∩ </m:t>
                    </m:r>
                  </m:oMath>
                </a14:m>
                <a:r>
                  <a:rPr lang="en-US" sz="2000" dirty="0" smtClean="0"/>
                  <a:t>coAM</a:t>
                </a:r>
                <a:endParaRPr lang="en-US" sz="2000" dirty="0" smtClean="0">
                  <a:latin typeface="Comic Sans MS" pitchFamily="66" charset="0"/>
                </a:endParaRPr>
              </a:p>
              <a:p>
                <a:pPr algn="l" eaLnBrk="1" hangingPunct="1"/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1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98265" y="5712480"/>
                <a:ext cx="1749197" cy="1080617"/>
              </a:xfrm>
              <a:prstGeom prst="rect">
                <a:avLst/>
              </a:prstGeom>
              <a:blipFill rotWithShape="0">
                <a:blip r:embed="rId4"/>
                <a:stretch>
                  <a:fillRect t="-37853" r="-2787" b="-904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Connector 11"/>
          <p:cNvCxnSpPr/>
          <p:nvPr/>
        </p:nvCxnSpPr>
        <p:spPr>
          <a:xfrm>
            <a:off x="4484279" y="5570023"/>
            <a:ext cx="0" cy="178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 Box 87"/>
              <p:cNvSpPr txBox="1">
                <a:spLocks noChangeArrowheads="1"/>
              </p:cNvSpPr>
              <p:nvPr/>
            </p:nvSpPr>
            <p:spPr bwMode="auto">
              <a:xfrm>
                <a:off x="3889919" y="5771720"/>
                <a:ext cx="1495476" cy="10191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:r>
                  <a:rPr lang="en-US" sz="2000" b="0" dirty="0" smtClean="0"/>
                  <a:t>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000" b="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rad>
                  </m:oMath>
                </a14:m>
                <a:endParaRPr lang="en-US" sz="2000" dirty="0" smtClean="0"/>
              </a:p>
              <a:p>
                <a:pPr algn="ctr" eaLnBrk="1" hangingPunct="1"/>
                <a:r>
                  <a:rPr lang="en-US" sz="2000" dirty="0" smtClean="0">
                    <a:latin typeface="+mn-lt"/>
                  </a:rPr>
                  <a:t>NP</a:t>
                </a:r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∩ </m:t>
                    </m:r>
                  </m:oMath>
                </a14:m>
                <a:r>
                  <a:rPr lang="en-US" sz="2000" dirty="0" err="1" smtClean="0"/>
                  <a:t>coNP</a:t>
                </a:r>
                <a:endParaRPr lang="en-US" sz="2000" dirty="0" smtClean="0">
                  <a:latin typeface="Comic Sans MS" pitchFamily="66" charset="0"/>
                </a:endParaRPr>
              </a:p>
              <a:p>
                <a:pPr algn="l" eaLnBrk="1" hangingPunct="1"/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3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9919" y="5771720"/>
                <a:ext cx="1495476" cy="1019125"/>
              </a:xfrm>
              <a:prstGeom prst="rect">
                <a:avLst/>
              </a:prstGeom>
              <a:blipFill rotWithShape="0">
                <a:blip r:embed="rId5"/>
                <a:stretch>
                  <a:fillRect l="-1633" r="-16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 Box 87"/>
              <p:cNvSpPr txBox="1">
                <a:spLocks noChangeArrowheads="1"/>
              </p:cNvSpPr>
              <p:nvPr/>
            </p:nvSpPr>
            <p:spPr bwMode="auto">
              <a:xfrm>
                <a:off x="6084868" y="5729049"/>
                <a:ext cx="2074761" cy="7271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𝑐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f>
                          <m:fPr>
                            <m:type m:val="lin"/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func>
                                  <m:funcPr>
                                    <m:ctrlP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</m:func>
                              </m:e>
                            </m:func>
                          </m:num>
                          <m:den>
                            <m:func>
                              <m:funcPr>
                                <m:ctrlP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log</m:t>
                                </m:r>
                              </m:fName>
                              <m:e>
                                <m:r>
                                  <a:rPr lang="en-US" sz="2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</m:func>
                          </m:den>
                        </m:f>
                      </m:sup>
                    </m:sSup>
                  </m:oMath>
                </a14:m>
                <a:r>
                  <a:rPr lang="en-US" sz="2000" dirty="0" smtClean="0">
                    <a:latin typeface="+mn-lt"/>
                  </a:rPr>
                  <a:t> P</a:t>
                </a:r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4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084868" y="5729049"/>
                <a:ext cx="2074761" cy="727122"/>
              </a:xfrm>
              <a:prstGeom prst="rect">
                <a:avLst/>
              </a:prstGeom>
              <a:blipFill rotWithShape="0">
                <a:blip r:embed="rId6"/>
                <a:stretch>
                  <a:fillRect t="-49580" b="-1596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Connector 14"/>
          <p:cNvCxnSpPr/>
          <p:nvPr/>
        </p:nvCxnSpPr>
        <p:spPr>
          <a:xfrm>
            <a:off x="325738" y="5570023"/>
            <a:ext cx="0" cy="1789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87"/>
              <p:cNvSpPr txBox="1">
                <a:spLocks noChangeArrowheads="1"/>
              </p:cNvSpPr>
              <p:nvPr/>
            </p:nvSpPr>
            <p:spPr bwMode="auto">
              <a:xfrm>
                <a:off x="123599" y="5748927"/>
                <a:ext cx="404278" cy="400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000" dirty="0">
                  <a:latin typeface="Comic Sans MS" pitchFamily="66" charset="0"/>
                </a:endParaRPr>
              </a:p>
            </p:txBody>
          </p:sp>
        </mc:Choice>
        <mc:Fallback xmlns="">
          <p:sp>
            <p:nvSpPr>
              <p:cNvPr id="16" name="Text 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599" y="5748927"/>
                <a:ext cx="404278" cy="400110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6768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3" grpId="0"/>
      <p:bldP spid="10" grpId="0"/>
      <p:bldP spid="11" grpId="0"/>
      <p:bldP spid="13" grpId="0"/>
      <p:bldP spid="14" grpId="0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87088" y="163806"/>
            <a:ext cx="9144000" cy="751115"/>
          </a:xfrm>
        </p:spPr>
        <p:txBody>
          <a:bodyPr/>
          <a:lstStyle/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Open Problems</a:t>
            </a:r>
            <a:endParaRPr lang="en-US" sz="40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Box 121"/>
              <p:cNvSpPr txBox="1"/>
              <p:nvPr/>
            </p:nvSpPr>
            <p:spPr>
              <a:xfrm>
                <a:off x="285750" y="1118170"/>
                <a:ext cx="8932677" cy="5262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AutoNum type="arabicPeriod"/>
                </a:pPr>
                <a:r>
                  <a:rPr lang="en-US" sz="2800" dirty="0"/>
                  <a:t>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optimal under SETH? (matches # closest vectors</a:t>
                </a:r>
                <a:r>
                  <a:rPr lang="en-US" sz="2800" dirty="0" smtClean="0"/>
                  <a:t>)</a:t>
                </a:r>
                <a:br>
                  <a:rPr lang="en-US" sz="2800" dirty="0" smtClean="0"/>
                </a:br>
                <a:endParaRPr lang="en-US" sz="2800" dirty="0" smtClean="0"/>
              </a:p>
              <a:p>
                <a:pPr marL="514350" indent="-514350">
                  <a:buAutoNum type="arabicPeriod"/>
                </a:pPr>
                <a:r>
                  <a:rPr lang="en-US" sz="2800" dirty="0" smtClean="0"/>
                  <a:t>Is there a deterministic / Las Vegas algorithm?</a:t>
                </a:r>
                <a:br>
                  <a:rPr lang="en-US" sz="2800" dirty="0" smtClean="0"/>
                </a:br>
                <a:r>
                  <a:rPr lang="en-US" sz="2800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time once the </a:t>
                </a:r>
                <a:r>
                  <a:rPr lang="en-US" sz="2800" dirty="0" err="1"/>
                  <a:t>Voronoi</a:t>
                </a:r>
                <a:r>
                  <a:rPr lang="en-US" sz="2800" dirty="0"/>
                  <a:t> cell is </a:t>
                </a:r>
                <a:r>
                  <a:rPr lang="en-US" sz="2800" dirty="0" smtClean="0"/>
                  <a:t>computed </a:t>
                </a:r>
                <a:r>
                  <a:rPr lang="en-US" sz="2800" dirty="0" smtClean="0">
                    <a:solidFill>
                      <a:schemeClr val="bg2">
                        <a:lumMod val="50000"/>
                      </a:schemeClr>
                    </a:solidFill>
                  </a:rPr>
                  <a:t>[BD 15]</a:t>
                </a:r>
                <a:r>
                  <a:rPr lang="en-US" sz="2800" dirty="0" smtClean="0"/>
                  <a:t>)</a:t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endParaRPr lang="en-US" sz="2800" dirty="0"/>
              </a:p>
              <a:p>
                <a:pPr marL="514350" indent="-514350">
                  <a:buFontTx/>
                  <a:buAutoNum type="arabicPeriod"/>
                </a:pPr>
                <a:r>
                  <a:rPr lang="en-US" sz="2800" dirty="0" smtClean="0"/>
                  <a:t>Find a simpler &amp; cleaner algorithm…</a:t>
                </a:r>
              </a:p>
            </p:txBody>
          </p:sp>
        </mc:Choice>
        <mc:Fallback xmlns="">
          <p:sp>
            <p:nvSpPr>
              <p:cNvPr id="122" name="TextBox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50" y="1118170"/>
                <a:ext cx="8932677" cy="5262979"/>
              </a:xfrm>
              <a:prstGeom prst="rect">
                <a:avLst/>
              </a:prstGeom>
              <a:blipFill rotWithShape="0">
                <a:blip r:embed="rId4"/>
                <a:stretch>
                  <a:fillRect l="-1433" t="-1157" b="-24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1439320" y="3026664"/>
            <a:ext cx="6254391" cy="2634807"/>
            <a:chOff x="1439320" y="3026664"/>
            <a:chExt cx="6254391" cy="2634807"/>
          </a:xfrm>
        </p:grpSpPr>
        <p:sp>
          <p:nvSpPr>
            <p:cNvPr id="43" name="Line 4"/>
            <p:cNvSpPr>
              <a:spLocks noChangeShapeType="1"/>
            </p:cNvSpPr>
            <p:nvPr/>
          </p:nvSpPr>
          <p:spPr bwMode="auto">
            <a:xfrm flipV="1">
              <a:off x="4236827" y="3567684"/>
              <a:ext cx="470318" cy="776382"/>
            </a:xfrm>
            <a:prstGeom prst="line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Line 4"/>
            <p:cNvSpPr>
              <a:spLocks noChangeShapeType="1"/>
            </p:cNvSpPr>
            <p:nvPr/>
          </p:nvSpPr>
          <p:spPr bwMode="auto">
            <a:xfrm flipV="1">
              <a:off x="4251960" y="4350720"/>
              <a:ext cx="911967" cy="1824"/>
            </a:xfrm>
            <a:prstGeom prst="line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Line 4"/>
            <p:cNvSpPr>
              <a:spLocks noChangeShapeType="1"/>
            </p:cNvSpPr>
            <p:nvPr/>
          </p:nvSpPr>
          <p:spPr bwMode="auto">
            <a:xfrm>
              <a:off x="4251960" y="4352543"/>
              <a:ext cx="436933" cy="777908"/>
            </a:xfrm>
            <a:prstGeom prst="line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4"/>
            <p:cNvSpPr>
              <a:spLocks noChangeShapeType="1"/>
            </p:cNvSpPr>
            <p:nvPr/>
          </p:nvSpPr>
          <p:spPr bwMode="auto">
            <a:xfrm flipH="1">
              <a:off x="3797933" y="4350720"/>
              <a:ext cx="438893" cy="779730"/>
            </a:xfrm>
            <a:prstGeom prst="line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4"/>
            <p:cNvSpPr>
              <a:spLocks noChangeShapeType="1"/>
            </p:cNvSpPr>
            <p:nvPr/>
          </p:nvSpPr>
          <p:spPr bwMode="auto">
            <a:xfrm flipH="1" flipV="1">
              <a:off x="3792886" y="3567684"/>
              <a:ext cx="443940" cy="776382"/>
            </a:xfrm>
            <a:prstGeom prst="line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Line 4"/>
            <p:cNvSpPr>
              <a:spLocks noChangeShapeType="1"/>
            </p:cNvSpPr>
            <p:nvPr/>
          </p:nvSpPr>
          <p:spPr bwMode="auto">
            <a:xfrm flipH="1" flipV="1">
              <a:off x="3337560" y="4350720"/>
              <a:ext cx="912412" cy="0"/>
            </a:xfrm>
            <a:prstGeom prst="line">
              <a:avLst/>
            </a:prstGeom>
            <a:noFill/>
            <a:ln w="28575">
              <a:solidFill>
                <a:schemeClr val="bg2">
                  <a:lumMod val="75000"/>
                </a:schemeClr>
              </a:solidFill>
              <a:round/>
              <a:headEnd/>
              <a:tailEnd type="triangle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Oval 66"/>
            <p:cNvSpPr>
              <a:spLocks noChangeAspect="1" noChangeArrowheads="1"/>
            </p:cNvSpPr>
            <p:nvPr/>
          </p:nvSpPr>
          <p:spPr bwMode="auto">
            <a:xfrm>
              <a:off x="4212876" y="4312856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0" name="Oval 70"/>
            <p:cNvSpPr>
              <a:spLocks noChangeAspect="1" noChangeArrowheads="1"/>
            </p:cNvSpPr>
            <p:nvPr/>
          </p:nvSpPr>
          <p:spPr bwMode="auto">
            <a:xfrm>
              <a:off x="5125827" y="431262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1" name="Oval 66"/>
            <p:cNvSpPr>
              <a:spLocks noChangeAspect="1" noChangeArrowheads="1"/>
            </p:cNvSpPr>
            <p:nvPr/>
          </p:nvSpPr>
          <p:spPr bwMode="auto">
            <a:xfrm>
              <a:off x="3756094" y="352704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2" name="Oval 70"/>
            <p:cNvSpPr>
              <a:spLocks noChangeAspect="1" noChangeArrowheads="1"/>
            </p:cNvSpPr>
            <p:nvPr/>
          </p:nvSpPr>
          <p:spPr bwMode="auto">
            <a:xfrm>
              <a:off x="6039777" y="431262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3" name="Oval 70"/>
            <p:cNvSpPr>
              <a:spLocks noChangeAspect="1" noChangeArrowheads="1"/>
            </p:cNvSpPr>
            <p:nvPr/>
          </p:nvSpPr>
          <p:spPr bwMode="auto">
            <a:xfrm>
              <a:off x="3301060" y="431262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4" name="Oval 70"/>
            <p:cNvSpPr>
              <a:spLocks noChangeAspect="1" noChangeArrowheads="1"/>
            </p:cNvSpPr>
            <p:nvPr/>
          </p:nvSpPr>
          <p:spPr bwMode="auto">
            <a:xfrm>
              <a:off x="2386660" y="431262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5" name="Oval 70"/>
            <p:cNvSpPr>
              <a:spLocks noChangeAspect="1" noChangeArrowheads="1"/>
            </p:cNvSpPr>
            <p:nvPr/>
          </p:nvSpPr>
          <p:spPr bwMode="auto">
            <a:xfrm>
              <a:off x="2840245" y="352958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6" name="Oval 66"/>
            <p:cNvSpPr>
              <a:spLocks noChangeAspect="1" noChangeArrowheads="1"/>
            </p:cNvSpPr>
            <p:nvPr/>
          </p:nvSpPr>
          <p:spPr bwMode="auto">
            <a:xfrm>
              <a:off x="5587060" y="352958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7" name="Oval 70"/>
            <p:cNvSpPr>
              <a:spLocks noChangeAspect="1" noChangeArrowheads="1"/>
            </p:cNvSpPr>
            <p:nvPr/>
          </p:nvSpPr>
          <p:spPr bwMode="auto">
            <a:xfrm>
              <a:off x="6501460" y="3529584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8" name="Oval 70"/>
            <p:cNvSpPr>
              <a:spLocks noChangeAspect="1" noChangeArrowheads="1"/>
            </p:cNvSpPr>
            <p:nvPr/>
          </p:nvSpPr>
          <p:spPr bwMode="auto">
            <a:xfrm>
              <a:off x="6958660" y="4312856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59" name="Oval 66"/>
            <p:cNvSpPr>
              <a:spLocks noChangeAspect="1" noChangeArrowheads="1"/>
            </p:cNvSpPr>
            <p:nvPr/>
          </p:nvSpPr>
          <p:spPr bwMode="auto">
            <a:xfrm>
              <a:off x="3756618" y="51023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0" name="Oval 70"/>
            <p:cNvSpPr>
              <a:spLocks noChangeAspect="1" noChangeArrowheads="1"/>
            </p:cNvSpPr>
            <p:nvPr/>
          </p:nvSpPr>
          <p:spPr bwMode="auto">
            <a:xfrm>
              <a:off x="4669569" y="51023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1" name="Oval 66"/>
            <p:cNvSpPr>
              <a:spLocks noChangeAspect="1" noChangeArrowheads="1"/>
            </p:cNvSpPr>
            <p:nvPr/>
          </p:nvSpPr>
          <p:spPr bwMode="auto">
            <a:xfrm>
              <a:off x="1927818" y="51023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2" name="Oval 70"/>
            <p:cNvSpPr>
              <a:spLocks noChangeAspect="1" noChangeArrowheads="1"/>
            </p:cNvSpPr>
            <p:nvPr/>
          </p:nvSpPr>
          <p:spPr bwMode="auto">
            <a:xfrm>
              <a:off x="2840769" y="51023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3" name="Oval 66"/>
            <p:cNvSpPr>
              <a:spLocks noChangeAspect="1" noChangeArrowheads="1"/>
            </p:cNvSpPr>
            <p:nvPr/>
          </p:nvSpPr>
          <p:spPr bwMode="auto">
            <a:xfrm>
              <a:off x="5587584" y="51023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4" name="Oval 70"/>
            <p:cNvSpPr>
              <a:spLocks noChangeAspect="1" noChangeArrowheads="1"/>
            </p:cNvSpPr>
            <p:nvPr/>
          </p:nvSpPr>
          <p:spPr bwMode="auto">
            <a:xfrm>
              <a:off x="6501984" y="5102352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65" name="Freeform 64"/>
            <p:cNvSpPr/>
            <p:nvPr/>
          </p:nvSpPr>
          <p:spPr>
            <a:xfrm>
              <a:off x="2879352" y="3813048"/>
              <a:ext cx="914628" cy="1062039"/>
            </a:xfrm>
            <a:custGeom>
              <a:avLst/>
              <a:gdLst>
                <a:gd name="connsiteX0" fmla="*/ 0 w 466725"/>
                <a:gd name="connsiteY0" fmla="*/ 126207 h 502444"/>
                <a:gd name="connsiteX1" fmla="*/ 233363 w 466725"/>
                <a:gd name="connsiteY1" fmla="*/ 0 h 502444"/>
                <a:gd name="connsiteX2" fmla="*/ 440531 w 466725"/>
                <a:gd name="connsiteY2" fmla="*/ 126207 h 502444"/>
                <a:gd name="connsiteX3" fmla="*/ 466725 w 466725"/>
                <a:gd name="connsiteY3" fmla="*/ 333375 h 502444"/>
                <a:gd name="connsiteX4" fmla="*/ 302419 w 466725"/>
                <a:gd name="connsiteY4" fmla="*/ 502444 h 502444"/>
                <a:gd name="connsiteX5" fmla="*/ 40481 w 466725"/>
                <a:gd name="connsiteY5" fmla="*/ 383382 h 502444"/>
                <a:gd name="connsiteX6" fmla="*/ 0 w 466725"/>
                <a:gd name="connsiteY6" fmla="*/ 126207 h 502444"/>
                <a:gd name="connsiteX0" fmla="*/ 0 w 685800"/>
                <a:gd name="connsiteY0" fmla="*/ 0 h 511969"/>
                <a:gd name="connsiteX1" fmla="*/ 452438 w 685800"/>
                <a:gd name="connsiteY1" fmla="*/ 9525 h 511969"/>
                <a:gd name="connsiteX2" fmla="*/ 659606 w 685800"/>
                <a:gd name="connsiteY2" fmla="*/ 135732 h 511969"/>
                <a:gd name="connsiteX3" fmla="*/ 685800 w 685800"/>
                <a:gd name="connsiteY3" fmla="*/ 342900 h 511969"/>
                <a:gd name="connsiteX4" fmla="*/ 521494 w 685800"/>
                <a:gd name="connsiteY4" fmla="*/ 511969 h 511969"/>
                <a:gd name="connsiteX5" fmla="*/ 259556 w 685800"/>
                <a:gd name="connsiteY5" fmla="*/ 392907 h 511969"/>
                <a:gd name="connsiteX6" fmla="*/ 0 w 685800"/>
                <a:gd name="connsiteY6" fmla="*/ 0 h 511969"/>
                <a:gd name="connsiteX0" fmla="*/ 0 w 685800"/>
                <a:gd name="connsiteY0" fmla="*/ 261937 h 773906"/>
                <a:gd name="connsiteX1" fmla="*/ 459582 w 685800"/>
                <a:gd name="connsiteY1" fmla="*/ 0 h 773906"/>
                <a:gd name="connsiteX2" fmla="*/ 659606 w 685800"/>
                <a:gd name="connsiteY2" fmla="*/ 397669 h 773906"/>
                <a:gd name="connsiteX3" fmla="*/ 685800 w 685800"/>
                <a:gd name="connsiteY3" fmla="*/ 604837 h 773906"/>
                <a:gd name="connsiteX4" fmla="*/ 521494 w 685800"/>
                <a:gd name="connsiteY4" fmla="*/ 773906 h 773906"/>
                <a:gd name="connsiteX5" fmla="*/ 259556 w 685800"/>
                <a:gd name="connsiteY5" fmla="*/ 654844 h 773906"/>
                <a:gd name="connsiteX6" fmla="*/ 0 w 685800"/>
                <a:gd name="connsiteY6" fmla="*/ 261937 h 773906"/>
                <a:gd name="connsiteX0" fmla="*/ 0 w 919162"/>
                <a:gd name="connsiteY0" fmla="*/ 261937 h 773906"/>
                <a:gd name="connsiteX1" fmla="*/ 459582 w 919162"/>
                <a:gd name="connsiteY1" fmla="*/ 0 h 773906"/>
                <a:gd name="connsiteX2" fmla="*/ 919162 w 919162"/>
                <a:gd name="connsiteY2" fmla="*/ 271463 h 773906"/>
                <a:gd name="connsiteX3" fmla="*/ 685800 w 919162"/>
                <a:gd name="connsiteY3" fmla="*/ 604837 h 773906"/>
                <a:gd name="connsiteX4" fmla="*/ 521494 w 919162"/>
                <a:gd name="connsiteY4" fmla="*/ 773906 h 773906"/>
                <a:gd name="connsiteX5" fmla="*/ 259556 w 919162"/>
                <a:gd name="connsiteY5" fmla="*/ 654844 h 773906"/>
                <a:gd name="connsiteX6" fmla="*/ 0 w 919162"/>
                <a:gd name="connsiteY6" fmla="*/ 261937 h 773906"/>
                <a:gd name="connsiteX0" fmla="*/ 0 w 919162"/>
                <a:gd name="connsiteY0" fmla="*/ 261937 h 785812"/>
                <a:gd name="connsiteX1" fmla="*/ 459582 w 919162"/>
                <a:gd name="connsiteY1" fmla="*/ 0 h 785812"/>
                <a:gd name="connsiteX2" fmla="*/ 919162 w 919162"/>
                <a:gd name="connsiteY2" fmla="*/ 271463 h 785812"/>
                <a:gd name="connsiteX3" fmla="*/ 916781 w 919162"/>
                <a:gd name="connsiteY3" fmla="*/ 785812 h 785812"/>
                <a:gd name="connsiteX4" fmla="*/ 521494 w 919162"/>
                <a:gd name="connsiteY4" fmla="*/ 773906 h 785812"/>
                <a:gd name="connsiteX5" fmla="*/ 259556 w 919162"/>
                <a:gd name="connsiteY5" fmla="*/ 654844 h 785812"/>
                <a:gd name="connsiteX6" fmla="*/ 0 w 919162"/>
                <a:gd name="connsiteY6" fmla="*/ 261937 h 785812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59556 w 919162"/>
                <a:gd name="connsiteY5" fmla="*/ 654844 h 1057275"/>
                <a:gd name="connsiteX6" fmla="*/ 0 w 919162"/>
                <a:gd name="connsiteY6" fmla="*/ 261937 h 1057275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381 w 919162"/>
                <a:gd name="connsiteY5" fmla="*/ 790576 h 1057275"/>
                <a:gd name="connsiteX6" fmla="*/ 0 w 919162"/>
                <a:gd name="connsiteY6" fmla="*/ 261937 h 1057275"/>
                <a:gd name="connsiteX0" fmla="*/ 0 w 919162"/>
                <a:gd name="connsiteY0" fmla="*/ 230981 h 1026319"/>
                <a:gd name="connsiteX1" fmla="*/ 464344 w 919162"/>
                <a:gd name="connsiteY1" fmla="*/ 0 h 1026319"/>
                <a:gd name="connsiteX2" fmla="*/ 919162 w 919162"/>
                <a:gd name="connsiteY2" fmla="*/ 240507 h 1026319"/>
                <a:gd name="connsiteX3" fmla="*/ 916781 w 919162"/>
                <a:gd name="connsiteY3" fmla="*/ 754856 h 1026319"/>
                <a:gd name="connsiteX4" fmla="*/ 452437 w 919162"/>
                <a:gd name="connsiteY4" fmla="*/ 1026319 h 1026319"/>
                <a:gd name="connsiteX5" fmla="*/ 2381 w 919162"/>
                <a:gd name="connsiteY5" fmla="*/ 759620 h 1026319"/>
                <a:gd name="connsiteX6" fmla="*/ 0 w 919162"/>
                <a:gd name="connsiteY6" fmla="*/ 230981 h 1026319"/>
                <a:gd name="connsiteX0" fmla="*/ 0 w 919162"/>
                <a:gd name="connsiteY0" fmla="*/ 230981 h 1002507"/>
                <a:gd name="connsiteX1" fmla="*/ 464344 w 919162"/>
                <a:gd name="connsiteY1" fmla="*/ 0 h 1002507"/>
                <a:gd name="connsiteX2" fmla="*/ 919162 w 919162"/>
                <a:gd name="connsiteY2" fmla="*/ 240507 h 1002507"/>
                <a:gd name="connsiteX3" fmla="*/ 916781 w 919162"/>
                <a:gd name="connsiteY3" fmla="*/ 754856 h 1002507"/>
                <a:gd name="connsiteX4" fmla="*/ 469106 w 919162"/>
                <a:gd name="connsiteY4" fmla="*/ 1002507 h 1002507"/>
                <a:gd name="connsiteX5" fmla="*/ 2381 w 919162"/>
                <a:gd name="connsiteY5" fmla="*/ 759620 h 1002507"/>
                <a:gd name="connsiteX6" fmla="*/ 0 w 919162"/>
                <a:gd name="connsiteY6" fmla="*/ 230981 h 1002507"/>
                <a:gd name="connsiteX0" fmla="*/ 0 w 919162"/>
                <a:gd name="connsiteY0" fmla="*/ 171450 h 942976"/>
                <a:gd name="connsiteX1" fmla="*/ 457200 w 919162"/>
                <a:gd name="connsiteY1" fmla="*/ 0 h 942976"/>
                <a:gd name="connsiteX2" fmla="*/ 919162 w 919162"/>
                <a:gd name="connsiteY2" fmla="*/ 180976 h 942976"/>
                <a:gd name="connsiteX3" fmla="*/ 916781 w 919162"/>
                <a:gd name="connsiteY3" fmla="*/ 695325 h 942976"/>
                <a:gd name="connsiteX4" fmla="*/ 469106 w 919162"/>
                <a:gd name="connsiteY4" fmla="*/ 942976 h 942976"/>
                <a:gd name="connsiteX5" fmla="*/ 2381 w 919162"/>
                <a:gd name="connsiteY5" fmla="*/ 700089 h 942976"/>
                <a:gd name="connsiteX6" fmla="*/ 0 w 919162"/>
                <a:gd name="connsiteY6" fmla="*/ 171450 h 942976"/>
                <a:gd name="connsiteX0" fmla="*/ 0 w 919162"/>
                <a:gd name="connsiteY0" fmla="*/ 171450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1450 h 857251"/>
                <a:gd name="connsiteX0" fmla="*/ 0 w 919162"/>
                <a:gd name="connsiteY0" fmla="*/ 176212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6212 h 857251"/>
                <a:gd name="connsiteX0" fmla="*/ 0 w 916886"/>
                <a:gd name="connsiteY0" fmla="*/ 176212 h 857251"/>
                <a:gd name="connsiteX1" fmla="*/ 457200 w 916886"/>
                <a:gd name="connsiteY1" fmla="*/ 0 h 857251"/>
                <a:gd name="connsiteX2" fmla="*/ 914399 w 916886"/>
                <a:gd name="connsiteY2" fmla="*/ 171451 h 857251"/>
                <a:gd name="connsiteX3" fmla="*/ 916781 w 916886"/>
                <a:gd name="connsiteY3" fmla="*/ 695325 h 857251"/>
                <a:gd name="connsiteX4" fmla="*/ 473869 w 916886"/>
                <a:gd name="connsiteY4" fmla="*/ 857251 h 857251"/>
                <a:gd name="connsiteX5" fmla="*/ 2381 w 916886"/>
                <a:gd name="connsiteY5" fmla="*/ 700089 h 857251"/>
                <a:gd name="connsiteX6" fmla="*/ 0 w 916886"/>
                <a:gd name="connsiteY6" fmla="*/ 176212 h 857251"/>
                <a:gd name="connsiteX0" fmla="*/ 0 w 916886"/>
                <a:gd name="connsiteY0" fmla="*/ 176212 h 923926"/>
                <a:gd name="connsiteX1" fmla="*/ 457200 w 916886"/>
                <a:gd name="connsiteY1" fmla="*/ 0 h 923926"/>
                <a:gd name="connsiteX2" fmla="*/ 914399 w 916886"/>
                <a:gd name="connsiteY2" fmla="*/ 171451 h 923926"/>
                <a:gd name="connsiteX3" fmla="*/ 916781 w 916886"/>
                <a:gd name="connsiteY3" fmla="*/ 695325 h 923926"/>
                <a:gd name="connsiteX4" fmla="*/ 452438 w 916886"/>
                <a:gd name="connsiteY4" fmla="*/ 923926 h 923926"/>
                <a:gd name="connsiteX5" fmla="*/ 2381 w 916886"/>
                <a:gd name="connsiteY5" fmla="*/ 700089 h 923926"/>
                <a:gd name="connsiteX6" fmla="*/ 0 w 916886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9459"/>
                <a:gd name="connsiteY0" fmla="*/ 176212 h 923926"/>
                <a:gd name="connsiteX1" fmla="*/ 457429 w 919459"/>
                <a:gd name="connsiteY1" fmla="*/ 0 h 923926"/>
                <a:gd name="connsiteX2" fmla="*/ 914628 w 919459"/>
                <a:gd name="connsiteY2" fmla="*/ 171451 h 923926"/>
                <a:gd name="connsiteX3" fmla="*/ 919391 w 919459"/>
                <a:gd name="connsiteY3" fmla="*/ 695325 h 923926"/>
                <a:gd name="connsiteX4" fmla="*/ 452667 w 919459"/>
                <a:gd name="connsiteY4" fmla="*/ 923926 h 923926"/>
                <a:gd name="connsiteX5" fmla="*/ 229 w 919459"/>
                <a:gd name="connsiteY5" fmla="*/ 695327 h 923926"/>
                <a:gd name="connsiteX6" fmla="*/ 229 w 919459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7115"/>
                <a:gd name="connsiteY0" fmla="*/ 176212 h 959644"/>
                <a:gd name="connsiteX1" fmla="*/ 457429 w 917115"/>
                <a:gd name="connsiteY1" fmla="*/ 0 h 959644"/>
                <a:gd name="connsiteX2" fmla="*/ 914628 w 917115"/>
                <a:gd name="connsiteY2" fmla="*/ 171451 h 959644"/>
                <a:gd name="connsiteX3" fmla="*/ 917010 w 917115"/>
                <a:gd name="connsiteY3" fmla="*/ 695325 h 959644"/>
                <a:gd name="connsiteX4" fmla="*/ 459811 w 917115"/>
                <a:gd name="connsiteY4" fmla="*/ 959644 h 959644"/>
                <a:gd name="connsiteX5" fmla="*/ 229 w 917115"/>
                <a:gd name="connsiteY5" fmla="*/ 695327 h 959644"/>
                <a:gd name="connsiteX6" fmla="*/ 229 w 917115"/>
                <a:gd name="connsiteY6" fmla="*/ 176212 h 959644"/>
                <a:gd name="connsiteX0" fmla="*/ 229 w 917115"/>
                <a:gd name="connsiteY0" fmla="*/ 273843 h 1057275"/>
                <a:gd name="connsiteX1" fmla="*/ 459810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3843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4858"/>
                <a:gd name="connsiteY0" fmla="*/ 276224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76224 h 1057275"/>
                <a:gd name="connsiteX0" fmla="*/ 2487 w 914735"/>
                <a:gd name="connsiteY0" fmla="*/ 273843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3843 h 1057275"/>
                <a:gd name="connsiteX0" fmla="*/ 2487 w 914735"/>
                <a:gd name="connsiteY0" fmla="*/ 278605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8605 h 1057275"/>
                <a:gd name="connsiteX0" fmla="*/ 229 w 914858"/>
                <a:gd name="connsiteY0" fmla="*/ 280987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80987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0 w 914629"/>
                <a:gd name="connsiteY0" fmla="*/ 792958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0" fmla="*/ 7947 w 922576"/>
                <a:gd name="connsiteY0" fmla="*/ 792958 h 1057275"/>
                <a:gd name="connsiteX1" fmla="*/ 197074 w 922576"/>
                <a:gd name="connsiteY1" fmla="*/ 334009 h 1057275"/>
                <a:gd name="connsiteX2" fmla="*/ 465147 w 922576"/>
                <a:gd name="connsiteY2" fmla="*/ 0 h 1057275"/>
                <a:gd name="connsiteX3" fmla="*/ 922346 w 922576"/>
                <a:gd name="connsiteY3" fmla="*/ 269082 h 1057275"/>
                <a:gd name="connsiteX4" fmla="*/ 922347 w 922576"/>
                <a:gd name="connsiteY4" fmla="*/ 795338 h 1057275"/>
                <a:gd name="connsiteX5" fmla="*/ 467529 w 922576"/>
                <a:gd name="connsiteY5" fmla="*/ 1057275 h 1057275"/>
                <a:gd name="connsiteX6" fmla="*/ 7947 w 922576"/>
                <a:gd name="connsiteY6" fmla="*/ 792958 h 1057275"/>
                <a:gd name="connsiteX0" fmla="*/ 45610 w 960239"/>
                <a:gd name="connsiteY0" fmla="*/ 792958 h 1057275"/>
                <a:gd name="connsiteX1" fmla="*/ 46618 w 960239"/>
                <a:gd name="connsiteY1" fmla="*/ 272096 h 1057275"/>
                <a:gd name="connsiteX2" fmla="*/ 502810 w 960239"/>
                <a:gd name="connsiteY2" fmla="*/ 0 h 1057275"/>
                <a:gd name="connsiteX3" fmla="*/ 960009 w 960239"/>
                <a:gd name="connsiteY3" fmla="*/ 269082 h 1057275"/>
                <a:gd name="connsiteX4" fmla="*/ 960010 w 960239"/>
                <a:gd name="connsiteY4" fmla="*/ 795338 h 1057275"/>
                <a:gd name="connsiteX5" fmla="*/ 505192 w 960239"/>
                <a:gd name="connsiteY5" fmla="*/ 1057275 h 1057275"/>
                <a:gd name="connsiteX6" fmla="*/ 45610 w 960239"/>
                <a:gd name="connsiteY6" fmla="*/ 792958 h 1057275"/>
                <a:gd name="connsiteX0" fmla="*/ 19776 w 934405"/>
                <a:gd name="connsiteY0" fmla="*/ 792958 h 1057275"/>
                <a:gd name="connsiteX1" fmla="*/ 20784 w 934405"/>
                <a:gd name="connsiteY1" fmla="*/ 272096 h 1057275"/>
                <a:gd name="connsiteX2" fmla="*/ 476976 w 934405"/>
                <a:gd name="connsiteY2" fmla="*/ 0 h 1057275"/>
                <a:gd name="connsiteX3" fmla="*/ 934175 w 934405"/>
                <a:gd name="connsiteY3" fmla="*/ 269082 h 1057275"/>
                <a:gd name="connsiteX4" fmla="*/ 934176 w 934405"/>
                <a:gd name="connsiteY4" fmla="*/ 795338 h 1057275"/>
                <a:gd name="connsiteX5" fmla="*/ 479358 w 934405"/>
                <a:gd name="connsiteY5" fmla="*/ 1057275 h 1057275"/>
                <a:gd name="connsiteX6" fmla="*/ 19776 w 934405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9240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1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9581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199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80988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8607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3844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5815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5815 h 1059656"/>
                <a:gd name="connsiteX0" fmla="*/ 0 w 914505"/>
                <a:gd name="connsiteY0" fmla="*/ 785815 h 1059656"/>
                <a:gd name="connsiteX1" fmla="*/ 1008 w 914505"/>
                <a:gd name="connsiteY1" fmla="*/ 276859 h 1059656"/>
                <a:gd name="connsiteX2" fmla="*/ 457199 w 914505"/>
                <a:gd name="connsiteY2" fmla="*/ 0 h 1059656"/>
                <a:gd name="connsiteX3" fmla="*/ 912018 w 914505"/>
                <a:gd name="connsiteY3" fmla="*/ 278607 h 1059656"/>
                <a:gd name="connsiteX4" fmla="*/ 914400 w 914505"/>
                <a:gd name="connsiteY4" fmla="*/ 783431 h 1059656"/>
                <a:gd name="connsiteX5" fmla="*/ 459582 w 914505"/>
                <a:gd name="connsiteY5" fmla="*/ 1059656 h 1059656"/>
                <a:gd name="connsiteX6" fmla="*/ 0 w 914505"/>
                <a:gd name="connsiteY6" fmla="*/ 785815 h 1059656"/>
                <a:gd name="connsiteX0" fmla="*/ 0 w 912247"/>
                <a:gd name="connsiteY0" fmla="*/ 785815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5815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62037"/>
                <a:gd name="connsiteX1" fmla="*/ 1008 w 912247"/>
                <a:gd name="connsiteY1" fmla="*/ 276859 h 1062037"/>
                <a:gd name="connsiteX2" fmla="*/ 457199 w 912247"/>
                <a:gd name="connsiteY2" fmla="*/ 0 h 1062037"/>
                <a:gd name="connsiteX3" fmla="*/ 912018 w 912247"/>
                <a:gd name="connsiteY3" fmla="*/ 278607 h 1062037"/>
                <a:gd name="connsiteX4" fmla="*/ 912018 w 912247"/>
                <a:gd name="connsiteY4" fmla="*/ 783431 h 1062037"/>
                <a:gd name="connsiteX5" fmla="*/ 457201 w 912247"/>
                <a:gd name="connsiteY5" fmla="*/ 1062037 h 1062037"/>
                <a:gd name="connsiteX6" fmla="*/ 0 w 912247"/>
                <a:gd name="connsiteY6" fmla="*/ 783434 h 1062037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7201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2439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76291 h 1052513"/>
                <a:gd name="connsiteX1" fmla="*/ 1008 w 912247"/>
                <a:gd name="connsiteY1" fmla="*/ 269716 h 1052513"/>
                <a:gd name="connsiteX2" fmla="*/ 457199 w 912247"/>
                <a:gd name="connsiteY2" fmla="*/ 0 h 1052513"/>
                <a:gd name="connsiteX3" fmla="*/ 912018 w 912247"/>
                <a:gd name="connsiteY3" fmla="*/ 271464 h 1052513"/>
                <a:gd name="connsiteX4" fmla="*/ 912018 w 912247"/>
                <a:gd name="connsiteY4" fmla="*/ 776288 h 1052513"/>
                <a:gd name="connsiteX5" fmla="*/ 457202 w 912247"/>
                <a:gd name="connsiteY5" fmla="*/ 1052513 h 1052513"/>
                <a:gd name="connsiteX6" fmla="*/ 0 w 912247"/>
                <a:gd name="connsiteY6" fmla="*/ 776291 h 1052513"/>
                <a:gd name="connsiteX0" fmla="*/ 0 w 912247"/>
                <a:gd name="connsiteY0" fmla="*/ 776291 h 1050131"/>
                <a:gd name="connsiteX1" fmla="*/ 1008 w 912247"/>
                <a:gd name="connsiteY1" fmla="*/ 269716 h 1050131"/>
                <a:gd name="connsiteX2" fmla="*/ 457199 w 912247"/>
                <a:gd name="connsiteY2" fmla="*/ 0 h 1050131"/>
                <a:gd name="connsiteX3" fmla="*/ 912018 w 912247"/>
                <a:gd name="connsiteY3" fmla="*/ 271464 h 1050131"/>
                <a:gd name="connsiteX4" fmla="*/ 912018 w 912247"/>
                <a:gd name="connsiteY4" fmla="*/ 776288 h 1050131"/>
                <a:gd name="connsiteX5" fmla="*/ 457202 w 912247"/>
                <a:gd name="connsiteY5" fmla="*/ 1050131 h 1050131"/>
                <a:gd name="connsiteX6" fmla="*/ 0 w 912247"/>
                <a:gd name="connsiteY6" fmla="*/ 776291 h 1050131"/>
                <a:gd name="connsiteX0" fmla="*/ 0 w 912247"/>
                <a:gd name="connsiteY0" fmla="*/ 773909 h 1047749"/>
                <a:gd name="connsiteX1" fmla="*/ 1008 w 912247"/>
                <a:gd name="connsiteY1" fmla="*/ 267334 h 1047749"/>
                <a:gd name="connsiteX2" fmla="*/ 454818 w 912247"/>
                <a:gd name="connsiteY2" fmla="*/ 0 h 1047749"/>
                <a:gd name="connsiteX3" fmla="*/ 912018 w 912247"/>
                <a:gd name="connsiteY3" fmla="*/ 269082 h 1047749"/>
                <a:gd name="connsiteX4" fmla="*/ 912018 w 912247"/>
                <a:gd name="connsiteY4" fmla="*/ 773906 h 1047749"/>
                <a:gd name="connsiteX5" fmla="*/ 457202 w 912247"/>
                <a:gd name="connsiteY5" fmla="*/ 1047749 h 1047749"/>
                <a:gd name="connsiteX6" fmla="*/ 0 w 912247"/>
                <a:gd name="connsiteY6" fmla="*/ 773909 h 1047749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9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2436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8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0131"/>
                <a:gd name="connsiteX1" fmla="*/ 1008 w 912247"/>
                <a:gd name="connsiteY1" fmla="*/ 272097 h 1050131"/>
                <a:gd name="connsiteX2" fmla="*/ 457198 w 912247"/>
                <a:gd name="connsiteY2" fmla="*/ 0 h 1050131"/>
                <a:gd name="connsiteX3" fmla="*/ 912018 w 912247"/>
                <a:gd name="connsiteY3" fmla="*/ 273845 h 1050131"/>
                <a:gd name="connsiteX4" fmla="*/ 912018 w 912247"/>
                <a:gd name="connsiteY4" fmla="*/ 778669 h 1050131"/>
                <a:gd name="connsiteX5" fmla="*/ 457202 w 912247"/>
                <a:gd name="connsiteY5" fmla="*/ 1050131 h 1050131"/>
                <a:gd name="connsiteX6" fmla="*/ 0 w 912247"/>
                <a:gd name="connsiteY6" fmla="*/ 778672 h 1050131"/>
                <a:gd name="connsiteX0" fmla="*/ 0 w 912247"/>
                <a:gd name="connsiteY0" fmla="*/ 785816 h 1057275"/>
                <a:gd name="connsiteX1" fmla="*/ 1008 w 912247"/>
                <a:gd name="connsiteY1" fmla="*/ 279241 h 1057275"/>
                <a:gd name="connsiteX2" fmla="*/ 457198 w 912247"/>
                <a:gd name="connsiteY2" fmla="*/ 0 h 1057275"/>
                <a:gd name="connsiteX3" fmla="*/ 912018 w 912247"/>
                <a:gd name="connsiteY3" fmla="*/ 280989 h 1057275"/>
                <a:gd name="connsiteX4" fmla="*/ 912018 w 912247"/>
                <a:gd name="connsiteY4" fmla="*/ 785813 h 1057275"/>
                <a:gd name="connsiteX5" fmla="*/ 457202 w 912247"/>
                <a:gd name="connsiteY5" fmla="*/ 1057275 h 1057275"/>
                <a:gd name="connsiteX6" fmla="*/ 0 w 912247"/>
                <a:gd name="connsiteY6" fmla="*/ 785816 h 1057275"/>
                <a:gd name="connsiteX0" fmla="*/ 0 w 912247"/>
                <a:gd name="connsiteY0" fmla="*/ 785816 h 1064419"/>
                <a:gd name="connsiteX1" fmla="*/ 1008 w 912247"/>
                <a:gd name="connsiteY1" fmla="*/ 279241 h 1064419"/>
                <a:gd name="connsiteX2" fmla="*/ 457198 w 912247"/>
                <a:gd name="connsiteY2" fmla="*/ 0 h 1064419"/>
                <a:gd name="connsiteX3" fmla="*/ 912018 w 912247"/>
                <a:gd name="connsiteY3" fmla="*/ 280989 h 1064419"/>
                <a:gd name="connsiteX4" fmla="*/ 912018 w 912247"/>
                <a:gd name="connsiteY4" fmla="*/ 785813 h 1064419"/>
                <a:gd name="connsiteX5" fmla="*/ 457202 w 912247"/>
                <a:gd name="connsiteY5" fmla="*/ 1064419 h 1064419"/>
                <a:gd name="connsiteX6" fmla="*/ 0 w 912247"/>
                <a:gd name="connsiteY6" fmla="*/ 785816 h 1064419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0058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4419"/>
                <a:gd name="connsiteX1" fmla="*/ 1008 w 912247"/>
                <a:gd name="connsiteY1" fmla="*/ 276860 h 1064419"/>
                <a:gd name="connsiteX2" fmla="*/ 457198 w 912247"/>
                <a:gd name="connsiteY2" fmla="*/ 0 h 1064419"/>
                <a:gd name="connsiteX3" fmla="*/ 912018 w 912247"/>
                <a:gd name="connsiteY3" fmla="*/ 278608 h 1064419"/>
                <a:gd name="connsiteX4" fmla="*/ 912018 w 912247"/>
                <a:gd name="connsiteY4" fmla="*/ 783432 h 1064419"/>
                <a:gd name="connsiteX5" fmla="*/ 461964 w 912247"/>
                <a:gd name="connsiteY5" fmla="*/ 1064419 h 1064419"/>
                <a:gd name="connsiteX6" fmla="*/ 0 w 912247"/>
                <a:gd name="connsiteY6" fmla="*/ 783435 h 1064419"/>
                <a:gd name="connsiteX0" fmla="*/ 0 w 912247"/>
                <a:gd name="connsiteY0" fmla="*/ 783435 h 1059657"/>
                <a:gd name="connsiteX1" fmla="*/ 1008 w 912247"/>
                <a:gd name="connsiteY1" fmla="*/ 276860 h 1059657"/>
                <a:gd name="connsiteX2" fmla="*/ 457198 w 912247"/>
                <a:gd name="connsiteY2" fmla="*/ 0 h 1059657"/>
                <a:gd name="connsiteX3" fmla="*/ 912018 w 912247"/>
                <a:gd name="connsiteY3" fmla="*/ 278608 h 1059657"/>
                <a:gd name="connsiteX4" fmla="*/ 912018 w 912247"/>
                <a:gd name="connsiteY4" fmla="*/ 783432 h 1059657"/>
                <a:gd name="connsiteX5" fmla="*/ 459582 w 912247"/>
                <a:gd name="connsiteY5" fmla="*/ 1059657 h 1059657"/>
                <a:gd name="connsiteX6" fmla="*/ 0 w 912247"/>
                <a:gd name="connsiteY6" fmla="*/ 783435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9579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4817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5814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2439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9583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85814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90576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90576 h 1064420"/>
                <a:gd name="connsiteX5" fmla="*/ 457202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90576 h 1062038"/>
                <a:gd name="connsiteX5" fmla="*/ 454821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90576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85814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8195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5814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4419"/>
                <a:gd name="connsiteX1" fmla="*/ 1008 w 914504"/>
                <a:gd name="connsiteY1" fmla="*/ 276860 h 1064419"/>
                <a:gd name="connsiteX2" fmla="*/ 457198 w 914504"/>
                <a:gd name="connsiteY2" fmla="*/ 0 h 1064419"/>
                <a:gd name="connsiteX3" fmla="*/ 912018 w 914504"/>
                <a:gd name="connsiteY3" fmla="*/ 278608 h 1064419"/>
                <a:gd name="connsiteX4" fmla="*/ 914399 w 914504"/>
                <a:gd name="connsiteY4" fmla="*/ 785814 h 1064419"/>
                <a:gd name="connsiteX5" fmla="*/ 457202 w 914504"/>
                <a:gd name="connsiteY5" fmla="*/ 1064419 h 1064419"/>
                <a:gd name="connsiteX6" fmla="*/ 0 w 914504"/>
                <a:gd name="connsiteY6" fmla="*/ 785817 h 1064419"/>
                <a:gd name="connsiteX0" fmla="*/ 0 w 914504"/>
                <a:gd name="connsiteY0" fmla="*/ 785817 h 1057275"/>
                <a:gd name="connsiteX1" fmla="*/ 1008 w 914504"/>
                <a:gd name="connsiteY1" fmla="*/ 276860 h 1057275"/>
                <a:gd name="connsiteX2" fmla="*/ 457198 w 914504"/>
                <a:gd name="connsiteY2" fmla="*/ 0 h 1057275"/>
                <a:gd name="connsiteX3" fmla="*/ 912018 w 914504"/>
                <a:gd name="connsiteY3" fmla="*/ 278608 h 1057275"/>
                <a:gd name="connsiteX4" fmla="*/ 914399 w 914504"/>
                <a:gd name="connsiteY4" fmla="*/ 785814 h 1057275"/>
                <a:gd name="connsiteX5" fmla="*/ 454821 w 914504"/>
                <a:gd name="connsiteY5" fmla="*/ 1057275 h 1057275"/>
                <a:gd name="connsiteX6" fmla="*/ 0 w 914504"/>
                <a:gd name="connsiteY6" fmla="*/ 785817 h 1057275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90581 h 1062039"/>
                <a:gd name="connsiteX1" fmla="*/ 1008 w 914504"/>
                <a:gd name="connsiteY1" fmla="*/ 281624 h 1062039"/>
                <a:gd name="connsiteX2" fmla="*/ 457198 w 914504"/>
                <a:gd name="connsiteY2" fmla="*/ 0 h 1062039"/>
                <a:gd name="connsiteX3" fmla="*/ 912018 w 914504"/>
                <a:gd name="connsiteY3" fmla="*/ 283372 h 1062039"/>
                <a:gd name="connsiteX4" fmla="*/ 914399 w 914504"/>
                <a:gd name="connsiteY4" fmla="*/ 790578 h 1062039"/>
                <a:gd name="connsiteX5" fmla="*/ 454821 w 914504"/>
                <a:gd name="connsiteY5" fmla="*/ 1062039 h 1062039"/>
                <a:gd name="connsiteX6" fmla="*/ 0 w 914504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81624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73847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628" h="1062039">
                  <a:moveTo>
                    <a:pt x="0" y="790581"/>
                  </a:moveTo>
                  <a:lnTo>
                    <a:pt x="1008" y="274480"/>
                  </a:lnTo>
                  <a:lnTo>
                    <a:pt x="457198" y="0"/>
                  </a:lnTo>
                  <a:lnTo>
                    <a:pt x="914399" y="273847"/>
                  </a:lnTo>
                  <a:cubicBezTo>
                    <a:pt x="913605" y="445297"/>
                    <a:pt x="915193" y="619128"/>
                    <a:pt x="914399" y="790578"/>
                  </a:cubicBezTo>
                  <a:lnTo>
                    <a:pt x="454821" y="1062039"/>
                  </a:lnTo>
                  <a:lnTo>
                    <a:pt x="0" y="79058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Freeform 65"/>
            <p:cNvSpPr/>
            <p:nvPr/>
          </p:nvSpPr>
          <p:spPr>
            <a:xfrm>
              <a:off x="3794760" y="3813048"/>
              <a:ext cx="914628" cy="1062039"/>
            </a:xfrm>
            <a:custGeom>
              <a:avLst/>
              <a:gdLst>
                <a:gd name="connsiteX0" fmla="*/ 0 w 466725"/>
                <a:gd name="connsiteY0" fmla="*/ 126207 h 502444"/>
                <a:gd name="connsiteX1" fmla="*/ 233363 w 466725"/>
                <a:gd name="connsiteY1" fmla="*/ 0 h 502444"/>
                <a:gd name="connsiteX2" fmla="*/ 440531 w 466725"/>
                <a:gd name="connsiteY2" fmla="*/ 126207 h 502444"/>
                <a:gd name="connsiteX3" fmla="*/ 466725 w 466725"/>
                <a:gd name="connsiteY3" fmla="*/ 333375 h 502444"/>
                <a:gd name="connsiteX4" fmla="*/ 302419 w 466725"/>
                <a:gd name="connsiteY4" fmla="*/ 502444 h 502444"/>
                <a:gd name="connsiteX5" fmla="*/ 40481 w 466725"/>
                <a:gd name="connsiteY5" fmla="*/ 383382 h 502444"/>
                <a:gd name="connsiteX6" fmla="*/ 0 w 466725"/>
                <a:gd name="connsiteY6" fmla="*/ 126207 h 502444"/>
                <a:gd name="connsiteX0" fmla="*/ 0 w 685800"/>
                <a:gd name="connsiteY0" fmla="*/ 0 h 511969"/>
                <a:gd name="connsiteX1" fmla="*/ 452438 w 685800"/>
                <a:gd name="connsiteY1" fmla="*/ 9525 h 511969"/>
                <a:gd name="connsiteX2" fmla="*/ 659606 w 685800"/>
                <a:gd name="connsiteY2" fmla="*/ 135732 h 511969"/>
                <a:gd name="connsiteX3" fmla="*/ 685800 w 685800"/>
                <a:gd name="connsiteY3" fmla="*/ 342900 h 511969"/>
                <a:gd name="connsiteX4" fmla="*/ 521494 w 685800"/>
                <a:gd name="connsiteY4" fmla="*/ 511969 h 511969"/>
                <a:gd name="connsiteX5" fmla="*/ 259556 w 685800"/>
                <a:gd name="connsiteY5" fmla="*/ 392907 h 511969"/>
                <a:gd name="connsiteX6" fmla="*/ 0 w 685800"/>
                <a:gd name="connsiteY6" fmla="*/ 0 h 511969"/>
                <a:gd name="connsiteX0" fmla="*/ 0 w 685800"/>
                <a:gd name="connsiteY0" fmla="*/ 261937 h 773906"/>
                <a:gd name="connsiteX1" fmla="*/ 459582 w 685800"/>
                <a:gd name="connsiteY1" fmla="*/ 0 h 773906"/>
                <a:gd name="connsiteX2" fmla="*/ 659606 w 685800"/>
                <a:gd name="connsiteY2" fmla="*/ 397669 h 773906"/>
                <a:gd name="connsiteX3" fmla="*/ 685800 w 685800"/>
                <a:gd name="connsiteY3" fmla="*/ 604837 h 773906"/>
                <a:gd name="connsiteX4" fmla="*/ 521494 w 685800"/>
                <a:gd name="connsiteY4" fmla="*/ 773906 h 773906"/>
                <a:gd name="connsiteX5" fmla="*/ 259556 w 685800"/>
                <a:gd name="connsiteY5" fmla="*/ 654844 h 773906"/>
                <a:gd name="connsiteX6" fmla="*/ 0 w 685800"/>
                <a:gd name="connsiteY6" fmla="*/ 261937 h 773906"/>
                <a:gd name="connsiteX0" fmla="*/ 0 w 919162"/>
                <a:gd name="connsiteY0" fmla="*/ 261937 h 773906"/>
                <a:gd name="connsiteX1" fmla="*/ 459582 w 919162"/>
                <a:gd name="connsiteY1" fmla="*/ 0 h 773906"/>
                <a:gd name="connsiteX2" fmla="*/ 919162 w 919162"/>
                <a:gd name="connsiteY2" fmla="*/ 271463 h 773906"/>
                <a:gd name="connsiteX3" fmla="*/ 685800 w 919162"/>
                <a:gd name="connsiteY3" fmla="*/ 604837 h 773906"/>
                <a:gd name="connsiteX4" fmla="*/ 521494 w 919162"/>
                <a:gd name="connsiteY4" fmla="*/ 773906 h 773906"/>
                <a:gd name="connsiteX5" fmla="*/ 259556 w 919162"/>
                <a:gd name="connsiteY5" fmla="*/ 654844 h 773906"/>
                <a:gd name="connsiteX6" fmla="*/ 0 w 919162"/>
                <a:gd name="connsiteY6" fmla="*/ 261937 h 773906"/>
                <a:gd name="connsiteX0" fmla="*/ 0 w 919162"/>
                <a:gd name="connsiteY0" fmla="*/ 261937 h 785812"/>
                <a:gd name="connsiteX1" fmla="*/ 459582 w 919162"/>
                <a:gd name="connsiteY1" fmla="*/ 0 h 785812"/>
                <a:gd name="connsiteX2" fmla="*/ 919162 w 919162"/>
                <a:gd name="connsiteY2" fmla="*/ 271463 h 785812"/>
                <a:gd name="connsiteX3" fmla="*/ 916781 w 919162"/>
                <a:gd name="connsiteY3" fmla="*/ 785812 h 785812"/>
                <a:gd name="connsiteX4" fmla="*/ 521494 w 919162"/>
                <a:gd name="connsiteY4" fmla="*/ 773906 h 785812"/>
                <a:gd name="connsiteX5" fmla="*/ 259556 w 919162"/>
                <a:gd name="connsiteY5" fmla="*/ 654844 h 785812"/>
                <a:gd name="connsiteX6" fmla="*/ 0 w 919162"/>
                <a:gd name="connsiteY6" fmla="*/ 261937 h 785812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59556 w 919162"/>
                <a:gd name="connsiteY5" fmla="*/ 654844 h 1057275"/>
                <a:gd name="connsiteX6" fmla="*/ 0 w 919162"/>
                <a:gd name="connsiteY6" fmla="*/ 261937 h 1057275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381 w 919162"/>
                <a:gd name="connsiteY5" fmla="*/ 790576 h 1057275"/>
                <a:gd name="connsiteX6" fmla="*/ 0 w 919162"/>
                <a:gd name="connsiteY6" fmla="*/ 261937 h 1057275"/>
                <a:gd name="connsiteX0" fmla="*/ 0 w 919162"/>
                <a:gd name="connsiteY0" fmla="*/ 230981 h 1026319"/>
                <a:gd name="connsiteX1" fmla="*/ 464344 w 919162"/>
                <a:gd name="connsiteY1" fmla="*/ 0 h 1026319"/>
                <a:gd name="connsiteX2" fmla="*/ 919162 w 919162"/>
                <a:gd name="connsiteY2" fmla="*/ 240507 h 1026319"/>
                <a:gd name="connsiteX3" fmla="*/ 916781 w 919162"/>
                <a:gd name="connsiteY3" fmla="*/ 754856 h 1026319"/>
                <a:gd name="connsiteX4" fmla="*/ 452437 w 919162"/>
                <a:gd name="connsiteY4" fmla="*/ 1026319 h 1026319"/>
                <a:gd name="connsiteX5" fmla="*/ 2381 w 919162"/>
                <a:gd name="connsiteY5" fmla="*/ 759620 h 1026319"/>
                <a:gd name="connsiteX6" fmla="*/ 0 w 919162"/>
                <a:gd name="connsiteY6" fmla="*/ 230981 h 1026319"/>
                <a:gd name="connsiteX0" fmla="*/ 0 w 919162"/>
                <a:gd name="connsiteY0" fmla="*/ 230981 h 1002507"/>
                <a:gd name="connsiteX1" fmla="*/ 464344 w 919162"/>
                <a:gd name="connsiteY1" fmla="*/ 0 h 1002507"/>
                <a:gd name="connsiteX2" fmla="*/ 919162 w 919162"/>
                <a:gd name="connsiteY2" fmla="*/ 240507 h 1002507"/>
                <a:gd name="connsiteX3" fmla="*/ 916781 w 919162"/>
                <a:gd name="connsiteY3" fmla="*/ 754856 h 1002507"/>
                <a:gd name="connsiteX4" fmla="*/ 469106 w 919162"/>
                <a:gd name="connsiteY4" fmla="*/ 1002507 h 1002507"/>
                <a:gd name="connsiteX5" fmla="*/ 2381 w 919162"/>
                <a:gd name="connsiteY5" fmla="*/ 759620 h 1002507"/>
                <a:gd name="connsiteX6" fmla="*/ 0 w 919162"/>
                <a:gd name="connsiteY6" fmla="*/ 230981 h 1002507"/>
                <a:gd name="connsiteX0" fmla="*/ 0 w 919162"/>
                <a:gd name="connsiteY0" fmla="*/ 171450 h 942976"/>
                <a:gd name="connsiteX1" fmla="*/ 457200 w 919162"/>
                <a:gd name="connsiteY1" fmla="*/ 0 h 942976"/>
                <a:gd name="connsiteX2" fmla="*/ 919162 w 919162"/>
                <a:gd name="connsiteY2" fmla="*/ 180976 h 942976"/>
                <a:gd name="connsiteX3" fmla="*/ 916781 w 919162"/>
                <a:gd name="connsiteY3" fmla="*/ 695325 h 942976"/>
                <a:gd name="connsiteX4" fmla="*/ 469106 w 919162"/>
                <a:gd name="connsiteY4" fmla="*/ 942976 h 942976"/>
                <a:gd name="connsiteX5" fmla="*/ 2381 w 919162"/>
                <a:gd name="connsiteY5" fmla="*/ 700089 h 942976"/>
                <a:gd name="connsiteX6" fmla="*/ 0 w 919162"/>
                <a:gd name="connsiteY6" fmla="*/ 171450 h 942976"/>
                <a:gd name="connsiteX0" fmla="*/ 0 w 919162"/>
                <a:gd name="connsiteY0" fmla="*/ 171450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1450 h 857251"/>
                <a:gd name="connsiteX0" fmla="*/ 0 w 919162"/>
                <a:gd name="connsiteY0" fmla="*/ 176212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6212 h 857251"/>
                <a:gd name="connsiteX0" fmla="*/ 0 w 916886"/>
                <a:gd name="connsiteY0" fmla="*/ 176212 h 857251"/>
                <a:gd name="connsiteX1" fmla="*/ 457200 w 916886"/>
                <a:gd name="connsiteY1" fmla="*/ 0 h 857251"/>
                <a:gd name="connsiteX2" fmla="*/ 914399 w 916886"/>
                <a:gd name="connsiteY2" fmla="*/ 171451 h 857251"/>
                <a:gd name="connsiteX3" fmla="*/ 916781 w 916886"/>
                <a:gd name="connsiteY3" fmla="*/ 695325 h 857251"/>
                <a:gd name="connsiteX4" fmla="*/ 473869 w 916886"/>
                <a:gd name="connsiteY4" fmla="*/ 857251 h 857251"/>
                <a:gd name="connsiteX5" fmla="*/ 2381 w 916886"/>
                <a:gd name="connsiteY5" fmla="*/ 700089 h 857251"/>
                <a:gd name="connsiteX6" fmla="*/ 0 w 916886"/>
                <a:gd name="connsiteY6" fmla="*/ 176212 h 857251"/>
                <a:gd name="connsiteX0" fmla="*/ 0 w 916886"/>
                <a:gd name="connsiteY0" fmla="*/ 176212 h 923926"/>
                <a:gd name="connsiteX1" fmla="*/ 457200 w 916886"/>
                <a:gd name="connsiteY1" fmla="*/ 0 h 923926"/>
                <a:gd name="connsiteX2" fmla="*/ 914399 w 916886"/>
                <a:gd name="connsiteY2" fmla="*/ 171451 h 923926"/>
                <a:gd name="connsiteX3" fmla="*/ 916781 w 916886"/>
                <a:gd name="connsiteY3" fmla="*/ 695325 h 923926"/>
                <a:gd name="connsiteX4" fmla="*/ 452438 w 916886"/>
                <a:gd name="connsiteY4" fmla="*/ 923926 h 923926"/>
                <a:gd name="connsiteX5" fmla="*/ 2381 w 916886"/>
                <a:gd name="connsiteY5" fmla="*/ 700089 h 923926"/>
                <a:gd name="connsiteX6" fmla="*/ 0 w 916886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9459"/>
                <a:gd name="connsiteY0" fmla="*/ 176212 h 923926"/>
                <a:gd name="connsiteX1" fmla="*/ 457429 w 919459"/>
                <a:gd name="connsiteY1" fmla="*/ 0 h 923926"/>
                <a:gd name="connsiteX2" fmla="*/ 914628 w 919459"/>
                <a:gd name="connsiteY2" fmla="*/ 171451 h 923926"/>
                <a:gd name="connsiteX3" fmla="*/ 919391 w 919459"/>
                <a:gd name="connsiteY3" fmla="*/ 695325 h 923926"/>
                <a:gd name="connsiteX4" fmla="*/ 452667 w 919459"/>
                <a:gd name="connsiteY4" fmla="*/ 923926 h 923926"/>
                <a:gd name="connsiteX5" fmla="*/ 229 w 919459"/>
                <a:gd name="connsiteY5" fmla="*/ 695327 h 923926"/>
                <a:gd name="connsiteX6" fmla="*/ 229 w 919459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7115"/>
                <a:gd name="connsiteY0" fmla="*/ 176212 h 959644"/>
                <a:gd name="connsiteX1" fmla="*/ 457429 w 917115"/>
                <a:gd name="connsiteY1" fmla="*/ 0 h 959644"/>
                <a:gd name="connsiteX2" fmla="*/ 914628 w 917115"/>
                <a:gd name="connsiteY2" fmla="*/ 171451 h 959644"/>
                <a:gd name="connsiteX3" fmla="*/ 917010 w 917115"/>
                <a:gd name="connsiteY3" fmla="*/ 695325 h 959644"/>
                <a:gd name="connsiteX4" fmla="*/ 459811 w 917115"/>
                <a:gd name="connsiteY4" fmla="*/ 959644 h 959644"/>
                <a:gd name="connsiteX5" fmla="*/ 229 w 917115"/>
                <a:gd name="connsiteY5" fmla="*/ 695327 h 959644"/>
                <a:gd name="connsiteX6" fmla="*/ 229 w 917115"/>
                <a:gd name="connsiteY6" fmla="*/ 176212 h 959644"/>
                <a:gd name="connsiteX0" fmla="*/ 229 w 917115"/>
                <a:gd name="connsiteY0" fmla="*/ 273843 h 1057275"/>
                <a:gd name="connsiteX1" fmla="*/ 459810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3843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4858"/>
                <a:gd name="connsiteY0" fmla="*/ 276224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76224 h 1057275"/>
                <a:gd name="connsiteX0" fmla="*/ 2487 w 914735"/>
                <a:gd name="connsiteY0" fmla="*/ 273843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3843 h 1057275"/>
                <a:gd name="connsiteX0" fmla="*/ 2487 w 914735"/>
                <a:gd name="connsiteY0" fmla="*/ 278605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8605 h 1057275"/>
                <a:gd name="connsiteX0" fmla="*/ 229 w 914858"/>
                <a:gd name="connsiteY0" fmla="*/ 280987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80987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0 w 914629"/>
                <a:gd name="connsiteY0" fmla="*/ 792958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0" fmla="*/ 7947 w 922576"/>
                <a:gd name="connsiteY0" fmla="*/ 792958 h 1057275"/>
                <a:gd name="connsiteX1" fmla="*/ 197074 w 922576"/>
                <a:gd name="connsiteY1" fmla="*/ 334009 h 1057275"/>
                <a:gd name="connsiteX2" fmla="*/ 465147 w 922576"/>
                <a:gd name="connsiteY2" fmla="*/ 0 h 1057275"/>
                <a:gd name="connsiteX3" fmla="*/ 922346 w 922576"/>
                <a:gd name="connsiteY3" fmla="*/ 269082 h 1057275"/>
                <a:gd name="connsiteX4" fmla="*/ 922347 w 922576"/>
                <a:gd name="connsiteY4" fmla="*/ 795338 h 1057275"/>
                <a:gd name="connsiteX5" fmla="*/ 467529 w 922576"/>
                <a:gd name="connsiteY5" fmla="*/ 1057275 h 1057275"/>
                <a:gd name="connsiteX6" fmla="*/ 7947 w 922576"/>
                <a:gd name="connsiteY6" fmla="*/ 792958 h 1057275"/>
                <a:gd name="connsiteX0" fmla="*/ 45610 w 960239"/>
                <a:gd name="connsiteY0" fmla="*/ 792958 h 1057275"/>
                <a:gd name="connsiteX1" fmla="*/ 46618 w 960239"/>
                <a:gd name="connsiteY1" fmla="*/ 272096 h 1057275"/>
                <a:gd name="connsiteX2" fmla="*/ 502810 w 960239"/>
                <a:gd name="connsiteY2" fmla="*/ 0 h 1057275"/>
                <a:gd name="connsiteX3" fmla="*/ 960009 w 960239"/>
                <a:gd name="connsiteY3" fmla="*/ 269082 h 1057275"/>
                <a:gd name="connsiteX4" fmla="*/ 960010 w 960239"/>
                <a:gd name="connsiteY4" fmla="*/ 795338 h 1057275"/>
                <a:gd name="connsiteX5" fmla="*/ 505192 w 960239"/>
                <a:gd name="connsiteY5" fmla="*/ 1057275 h 1057275"/>
                <a:gd name="connsiteX6" fmla="*/ 45610 w 960239"/>
                <a:gd name="connsiteY6" fmla="*/ 792958 h 1057275"/>
                <a:gd name="connsiteX0" fmla="*/ 19776 w 934405"/>
                <a:gd name="connsiteY0" fmla="*/ 792958 h 1057275"/>
                <a:gd name="connsiteX1" fmla="*/ 20784 w 934405"/>
                <a:gd name="connsiteY1" fmla="*/ 272096 h 1057275"/>
                <a:gd name="connsiteX2" fmla="*/ 476976 w 934405"/>
                <a:gd name="connsiteY2" fmla="*/ 0 h 1057275"/>
                <a:gd name="connsiteX3" fmla="*/ 934175 w 934405"/>
                <a:gd name="connsiteY3" fmla="*/ 269082 h 1057275"/>
                <a:gd name="connsiteX4" fmla="*/ 934176 w 934405"/>
                <a:gd name="connsiteY4" fmla="*/ 795338 h 1057275"/>
                <a:gd name="connsiteX5" fmla="*/ 479358 w 934405"/>
                <a:gd name="connsiteY5" fmla="*/ 1057275 h 1057275"/>
                <a:gd name="connsiteX6" fmla="*/ 19776 w 934405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9240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1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9581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199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80988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8607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3844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5815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5815 h 1059656"/>
                <a:gd name="connsiteX0" fmla="*/ 0 w 914505"/>
                <a:gd name="connsiteY0" fmla="*/ 785815 h 1059656"/>
                <a:gd name="connsiteX1" fmla="*/ 1008 w 914505"/>
                <a:gd name="connsiteY1" fmla="*/ 276859 h 1059656"/>
                <a:gd name="connsiteX2" fmla="*/ 457199 w 914505"/>
                <a:gd name="connsiteY2" fmla="*/ 0 h 1059656"/>
                <a:gd name="connsiteX3" fmla="*/ 912018 w 914505"/>
                <a:gd name="connsiteY3" fmla="*/ 278607 h 1059656"/>
                <a:gd name="connsiteX4" fmla="*/ 914400 w 914505"/>
                <a:gd name="connsiteY4" fmla="*/ 783431 h 1059656"/>
                <a:gd name="connsiteX5" fmla="*/ 459582 w 914505"/>
                <a:gd name="connsiteY5" fmla="*/ 1059656 h 1059656"/>
                <a:gd name="connsiteX6" fmla="*/ 0 w 914505"/>
                <a:gd name="connsiteY6" fmla="*/ 785815 h 1059656"/>
                <a:gd name="connsiteX0" fmla="*/ 0 w 912247"/>
                <a:gd name="connsiteY0" fmla="*/ 785815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5815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62037"/>
                <a:gd name="connsiteX1" fmla="*/ 1008 w 912247"/>
                <a:gd name="connsiteY1" fmla="*/ 276859 h 1062037"/>
                <a:gd name="connsiteX2" fmla="*/ 457199 w 912247"/>
                <a:gd name="connsiteY2" fmla="*/ 0 h 1062037"/>
                <a:gd name="connsiteX3" fmla="*/ 912018 w 912247"/>
                <a:gd name="connsiteY3" fmla="*/ 278607 h 1062037"/>
                <a:gd name="connsiteX4" fmla="*/ 912018 w 912247"/>
                <a:gd name="connsiteY4" fmla="*/ 783431 h 1062037"/>
                <a:gd name="connsiteX5" fmla="*/ 457201 w 912247"/>
                <a:gd name="connsiteY5" fmla="*/ 1062037 h 1062037"/>
                <a:gd name="connsiteX6" fmla="*/ 0 w 912247"/>
                <a:gd name="connsiteY6" fmla="*/ 783434 h 1062037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7201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2439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76291 h 1052513"/>
                <a:gd name="connsiteX1" fmla="*/ 1008 w 912247"/>
                <a:gd name="connsiteY1" fmla="*/ 269716 h 1052513"/>
                <a:gd name="connsiteX2" fmla="*/ 457199 w 912247"/>
                <a:gd name="connsiteY2" fmla="*/ 0 h 1052513"/>
                <a:gd name="connsiteX3" fmla="*/ 912018 w 912247"/>
                <a:gd name="connsiteY3" fmla="*/ 271464 h 1052513"/>
                <a:gd name="connsiteX4" fmla="*/ 912018 w 912247"/>
                <a:gd name="connsiteY4" fmla="*/ 776288 h 1052513"/>
                <a:gd name="connsiteX5" fmla="*/ 457202 w 912247"/>
                <a:gd name="connsiteY5" fmla="*/ 1052513 h 1052513"/>
                <a:gd name="connsiteX6" fmla="*/ 0 w 912247"/>
                <a:gd name="connsiteY6" fmla="*/ 776291 h 1052513"/>
                <a:gd name="connsiteX0" fmla="*/ 0 w 912247"/>
                <a:gd name="connsiteY0" fmla="*/ 776291 h 1050131"/>
                <a:gd name="connsiteX1" fmla="*/ 1008 w 912247"/>
                <a:gd name="connsiteY1" fmla="*/ 269716 h 1050131"/>
                <a:gd name="connsiteX2" fmla="*/ 457199 w 912247"/>
                <a:gd name="connsiteY2" fmla="*/ 0 h 1050131"/>
                <a:gd name="connsiteX3" fmla="*/ 912018 w 912247"/>
                <a:gd name="connsiteY3" fmla="*/ 271464 h 1050131"/>
                <a:gd name="connsiteX4" fmla="*/ 912018 w 912247"/>
                <a:gd name="connsiteY4" fmla="*/ 776288 h 1050131"/>
                <a:gd name="connsiteX5" fmla="*/ 457202 w 912247"/>
                <a:gd name="connsiteY5" fmla="*/ 1050131 h 1050131"/>
                <a:gd name="connsiteX6" fmla="*/ 0 w 912247"/>
                <a:gd name="connsiteY6" fmla="*/ 776291 h 1050131"/>
                <a:gd name="connsiteX0" fmla="*/ 0 w 912247"/>
                <a:gd name="connsiteY0" fmla="*/ 773909 h 1047749"/>
                <a:gd name="connsiteX1" fmla="*/ 1008 w 912247"/>
                <a:gd name="connsiteY1" fmla="*/ 267334 h 1047749"/>
                <a:gd name="connsiteX2" fmla="*/ 454818 w 912247"/>
                <a:gd name="connsiteY2" fmla="*/ 0 h 1047749"/>
                <a:gd name="connsiteX3" fmla="*/ 912018 w 912247"/>
                <a:gd name="connsiteY3" fmla="*/ 269082 h 1047749"/>
                <a:gd name="connsiteX4" fmla="*/ 912018 w 912247"/>
                <a:gd name="connsiteY4" fmla="*/ 773906 h 1047749"/>
                <a:gd name="connsiteX5" fmla="*/ 457202 w 912247"/>
                <a:gd name="connsiteY5" fmla="*/ 1047749 h 1047749"/>
                <a:gd name="connsiteX6" fmla="*/ 0 w 912247"/>
                <a:gd name="connsiteY6" fmla="*/ 773909 h 1047749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9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2436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8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0131"/>
                <a:gd name="connsiteX1" fmla="*/ 1008 w 912247"/>
                <a:gd name="connsiteY1" fmla="*/ 272097 h 1050131"/>
                <a:gd name="connsiteX2" fmla="*/ 457198 w 912247"/>
                <a:gd name="connsiteY2" fmla="*/ 0 h 1050131"/>
                <a:gd name="connsiteX3" fmla="*/ 912018 w 912247"/>
                <a:gd name="connsiteY3" fmla="*/ 273845 h 1050131"/>
                <a:gd name="connsiteX4" fmla="*/ 912018 w 912247"/>
                <a:gd name="connsiteY4" fmla="*/ 778669 h 1050131"/>
                <a:gd name="connsiteX5" fmla="*/ 457202 w 912247"/>
                <a:gd name="connsiteY5" fmla="*/ 1050131 h 1050131"/>
                <a:gd name="connsiteX6" fmla="*/ 0 w 912247"/>
                <a:gd name="connsiteY6" fmla="*/ 778672 h 1050131"/>
                <a:gd name="connsiteX0" fmla="*/ 0 w 912247"/>
                <a:gd name="connsiteY0" fmla="*/ 785816 h 1057275"/>
                <a:gd name="connsiteX1" fmla="*/ 1008 w 912247"/>
                <a:gd name="connsiteY1" fmla="*/ 279241 h 1057275"/>
                <a:gd name="connsiteX2" fmla="*/ 457198 w 912247"/>
                <a:gd name="connsiteY2" fmla="*/ 0 h 1057275"/>
                <a:gd name="connsiteX3" fmla="*/ 912018 w 912247"/>
                <a:gd name="connsiteY3" fmla="*/ 280989 h 1057275"/>
                <a:gd name="connsiteX4" fmla="*/ 912018 w 912247"/>
                <a:gd name="connsiteY4" fmla="*/ 785813 h 1057275"/>
                <a:gd name="connsiteX5" fmla="*/ 457202 w 912247"/>
                <a:gd name="connsiteY5" fmla="*/ 1057275 h 1057275"/>
                <a:gd name="connsiteX6" fmla="*/ 0 w 912247"/>
                <a:gd name="connsiteY6" fmla="*/ 785816 h 1057275"/>
                <a:gd name="connsiteX0" fmla="*/ 0 w 912247"/>
                <a:gd name="connsiteY0" fmla="*/ 785816 h 1064419"/>
                <a:gd name="connsiteX1" fmla="*/ 1008 w 912247"/>
                <a:gd name="connsiteY1" fmla="*/ 279241 h 1064419"/>
                <a:gd name="connsiteX2" fmla="*/ 457198 w 912247"/>
                <a:gd name="connsiteY2" fmla="*/ 0 h 1064419"/>
                <a:gd name="connsiteX3" fmla="*/ 912018 w 912247"/>
                <a:gd name="connsiteY3" fmla="*/ 280989 h 1064419"/>
                <a:gd name="connsiteX4" fmla="*/ 912018 w 912247"/>
                <a:gd name="connsiteY4" fmla="*/ 785813 h 1064419"/>
                <a:gd name="connsiteX5" fmla="*/ 457202 w 912247"/>
                <a:gd name="connsiteY5" fmla="*/ 1064419 h 1064419"/>
                <a:gd name="connsiteX6" fmla="*/ 0 w 912247"/>
                <a:gd name="connsiteY6" fmla="*/ 785816 h 1064419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0058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4419"/>
                <a:gd name="connsiteX1" fmla="*/ 1008 w 912247"/>
                <a:gd name="connsiteY1" fmla="*/ 276860 h 1064419"/>
                <a:gd name="connsiteX2" fmla="*/ 457198 w 912247"/>
                <a:gd name="connsiteY2" fmla="*/ 0 h 1064419"/>
                <a:gd name="connsiteX3" fmla="*/ 912018 w 912247"/>
                <a:gd name="connsiteY3" fmla="*/ 278608 h 1064419"/>
                <a:gd name="connsiteX4" fmla="*/ 912018 w 912247"/>
                <a:gd name="connsiteY4" fmla="*/ 783432 h 1064419"/>
                <a:gd name="connsiteX5" fmla="*/ 461964 w 912247"/>
                <a:gd name="connsiteY5" fmla="*/ 1064419 h 1064419"/>
                <a:gd name="connsiteX6" fmla="*/ 0 w 912247"/>
                <a:gd name="connsiteY6" fmla="*/ 783435 h 1064419"/>
                <a:gd name="connsiteX0" fmla="*/ 0 w 912247"/>
                <a:gd name="connsiteY0" fmla="*/ 783435 h 1059657"/>
                <a:gd name="connsiteX1" fmla="*/ 1008 w 912247"/>
                <a:gd name="connsiteY1" fmla="*/ 276860 h 1059657"/>
                <a:gd name="connsiteX2" fmla="*/ 457198 w 912247"/>
                <a:gd name="connsiteY2" fmla="*/ 0 h 1059657"/>
                <a:gd name="connsiteX3" fmla="*/ 912018 w 912247"/>
                <a:gd name="connsiteY3" fmla="*/ 278608 h 1059657"/>
                <a:gd name="connsiteX4" fmla="*/ 912018 w 912247"/>
                <a:gd name="connsiteY4" fmla="*/ 783432 h 1059657"/>
                <a:gd name="connsiteX5" fmla="*/ 459582 w 912247"/>
                <a:gd name="connsiteY5" fmla="*/ 1059657 h 1059657"/>
                <a:gd name="connsiteX6" fmla="*/ 0 w 912247"/>
                <a:gd name="connsiteY6" fmla="*/ 783435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9579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4817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5814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2439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9583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85814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90576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90576 h 1064420"/>
                <a:gd name="connsiteX5" fmla="*/ 457202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90576 h 1062038"/>
                <a:gd name="connsiteX5" fmla="*/ 454821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90576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85814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8195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5814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4419"/>
                <a:gd name="connsiteX1" fmla="*/ 1008 w 914504"/>
                <a:gd name="connsiteY1" fmla="*/ 276860 h 1064419"/>
                <a:gd name="connsiteX2" fmla="*/ 457198 w 914504"/>
                <a:gd name="connsiteY2" fmla="*/ 0 h 1064419"/>
                <a:gd name="connsiteX3" fmla="*/ 912018 w 914504"/>
                <a:gd name="connsiteY3" fmla="*/ 278608 h 1064419"/>
                <a:gd name="connsiteX4" fmla="*/ 914399 w 914504"/>
                <a:gd name="connsiteY4" fmla="*/ 785814 h 1064419"/>
                <a:gd name="connsiteX5" fmla="*/ 457202 w 914504"/>
                <a:gd name="connsiteY5" fmla="*/ 1064419 h 1064419"/>
                <a:gd name="connsiteX6" fmla="*/ 0 w 914504"/>
                <a:gd name="connsiteY6" fmla="*/ 785817 h 1064419"/>
                <a:gd name="connsiteX0" fmla="*/ 0 w 914504"/>
                <a:gd name="connsiteY0" fmla="*/ 785817 h 1057275"/>
                <a:gd name="connsiteX1" fmla="*/ 1008 w 914504"/>
                <a:gd name="connsiteY1" fmla="*/ 276860 h 1057275"/>
                <a:gd name="connsiteX2" fmla="*/ 457198 w 914504"/>
                <a:gd name="connsiteY2" fmla="*/ 0 h 1057275"/>
                <a:gd name="connsiteX3" fmla="*/ 912018 w 914504"/>
                <a:gd name="connsiteY3" fmla="*/ 278608 h 1057275"/>
                <a:gd name="connsiteX4" fmla="*/ 914399 w 914504"/>
                <a:gd name="connsiteY4" fmla="*/ 785814 h 1057275"/>
                <a:gd name="connsiteX5" fmla="*/ 454821 w 914504"/>
                <a:gd name="connsiteY5" fmla="*/ 1057275 h 1057275"/>
                <a:gd name="connsiteX6" fmla="*/ 0 w 914504"/>
                <a:gd name="connsiteY6" fmla="*/ 785817 h 1057275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90581 h 1062039"/>
                <a:gd name="connsiteX1" fmla="*/ 1008 w 914504"/>
                <a:gd name="connsiteY1" fmla="*/ 281624 h 1062039"/>
                <a:gd name="connsiteX2" fmla="*/ 457198 w 914504"/>
                <a:gd name="connsiteY2" fmla="*/ 0 h 1062039"/>
                <a:gd name="connsiteX3" fmla="*/ 912018 w 914504"/>
                <a:gd name="connsiteY3" fmla="*/ 283372 h 1062039"/>
                <a:gd name="connsiteX4" fmla="*/ 914399 w 914504"/>
                <a:gd name="connsiteY4" fmla="*/ 790578 h 1062039"/>
                <a:gd name="connsiteX5" fmla="*/ 454821 w 914504"/>
                <a:gd name="connsiteY5" fmla="*/ 1062039 h 1062039"/>
                <a:gd name="connsiteX6" fmla="*/ 0 w 914504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81624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73847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628" h="1062039">
                  <a:moveTo>
                    <a:pt x="0" y="790581"/>
                  </a:moveTo>
                  <a:lnTo>
                    <a:pt x="1008" y="274480"/>
                  </a:lnTo>
                  <a:lnTo>
                    <a:pt x="457198" y="0"/>
                  </a:lnTo>
                  <a:lnTo>
                    <a:pt x="914399" y="273847"/>
                  </a:lnTo>
                  <a:cubicBezTo>
                    <a:pt x="913605" y="445297"/>
                    <a:pt x="915193" y="619128"/>
                    <a:pt x="914399" y="790578"/>
                  </a:cubicBezTo>
                  <a:lnTo>
                    <a:pt x="454821" y="1062039"/>
                  </a:lnTo>
                  <a:lnTo>
                    <a:pt x="0" y="79058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3337560" y="4599432"/>
              <a:ext cx="914628" cy="1062039"/>
            </a:xfrm>
            <a:custGeom>
              <a:avLst/>
              <a:gdLst>
                <a:gd name="connsiteX0" fmla="*/ 0 w 466725"/>
                <a:gd name="connsiteY0" fmla="*/ 126207 h 502444"/>
                <a:gd name="connsiteX1" fmla="*/ 233363 w 466725"/>
                <a:gd name="connsiteY1" fmla="*/ 0 h 502444"/>
                <a:gd name="connsiteX2" fmla="*/ 440531 w 466725"/>
                <a:gd name="connsiteY2" fmla="*/ 126207 h 502444"/>
                <a:gd name="connsiteX3" fmla="*/ 466725 w 466725"/>
                <a:gd name="connsiteY3" fmla="*/ 333375 h 502444"/>
                <a:gd name="connsiteX4" fmla="*/ 302419 w 466725"/>
                <a:gd name="connsiteY4" fmla="*/ 502444 h 502444"/>
                <a:gd name="connsiteX5" fmla="*/ 40481 w 466725"/>
                <a:gd name="connsiteY5" fmla="*/ 383382 h 502444"/>
                <a:gd name="connsiteX6" fmla="*/ 0 w 466725"/>
                <a:gd name="connsiteY6" fmla="*/ 126207 h 502444"/>
                <a:gd name="connsiteX0" fmla="*/ 0 w 685800"/>
                <a:gd name="connsiteY0" fmla="*/ 0 h 511969"/>
                <a:gd name="connsiteX1" fmla="*/ 452438 w 685800"/>
                <a:gd name="connsiteY1" fmla="*/ 9525 h 511969"/>
                <a:gd name="connsiteX2" fmla="*/ 659606 w 685800"/>
                <a:gd name="connsiteY2" fmla="*/ 135732 h 511969"/>
                <a:gd name="connsiteX3" fmla="*/ 685800 w 685800"/>
                <a:gd name="connsiteY3" fmla="*/ 342900 h 511969"/>
                <a:gd name="connsiteX4" fmla="*/ 521494 w 685800"/>
                <a:gd name="connsiteY4" fmla="*/ 511969 h 511969"/>
                <a:gd name="connsiteX5" fmla="*/ 259556 w 685800"/>
                <a:gd name="connsiteY5" fmla="*/ 392907 h 511969"/>
                <a:gd name="connsiteX6" fmla="*/ 0 w 685800"/>
                <a:gd name="connsiteY6" fmla="*/ 0 h 511969"/>
                <a:gd name="connsiteX0" fmla="*/ 0 w 685800"/>
                <a:gd name="connsiteY0" fmla="*/ 261937 h 773906"/>
                <a:gd name="connsiteX1" fmla="*/ 459582 w 685800"/>
                <a:gd name="connsiteY1" fmla="*/ 0 h 773906"/>
                <a:gd name="connsiteX2" fmla="*/ 659606 w 685800"/>
                <a:gd name="connsiteY2" fmla="*/ 397669 h 773906"/>
                <a:gd name="connsiteX3" fmla="*/ 685800 w 685800"/>
                <a:gd name="connsiteY3" fmla="*/ 604837 h 773906"/>
                <a:gd name="connsiteX4" fmla="*/ 521494 w 685800"/>
                <a:gd name="connsiteY4" fmla="*/ 773906 h 773906"/>
                <a:gd name="connsiteX5" fmla="*/ 259556 w 685800"/>
                <a:gd name="connsiteY5" fmla="*/ 654844 h 773906"/>
                <a:gd name="connsiteX6" fmla="*/ 0 w 685800"/>
                <a:gd name="connsiteY6" fmla="*/ 261937 h 773906"/>
                <a:gd name="connsiteX0" fmla="*/ 0 w 919162"/>
                <a:gd name="connsiteY0" fmla="*/ 261937 h 773906"/>
                <a:gd name="connsiteX1" fmla="*/ 459582 w 919162"/>
                <a:gd name="connsiteY1" fmla="*/ 0 h 773906"/>
                <a:gd name="connsiteX2" fmla="*/ 919162 w 919162"/>
                <a:gd name="connsiteY2" fmla="*/ 271463 h 773906"/>
                <a:gd name="connsiteX3" fmla="*/ 685800 w 919162"/>
                <a:gd name="connsiteY3" fmla="*/ 604837 h 773906"/>
                <a:gd name="connsiteX4" fmla="*/ 521494 w 919162"/>
                <a:gd name="connsiteY4" fmla="*/ 773906 h 773906"/>
                <a:gd name="connsiteX5" fmla="*/ 259556 w 919162"/>
                <a:gd name="connsiteY5" fmla="*/ 654844 h 773906"/>
                <a:gd name="connsiteX6" fmla="*/ 0 w 919162"/>
                <a:gd name="connsiteY6" fmla="*/ 261937 h 773906"/>
                <a:gd name="connsiteX0" fmla="*/ 0 w 919162"/>
                <a:gd name="connsiteY0" fmla="*/ 261937 h 785812"/>
                <a:gd name="connsiteX1" fmla="*/ 459582 w 919162"/>
                <a:gd name="connsiteY1" fmla="*/ 0 h 785812"/>
                <a:gd name="connsiteX2" fmla="*/ 919162 w 919162"/>
                <a:gd name="connsiteY2" fmla="*/ 271463 h 785812"/>
                <a:gd name="connsiteX3" fmla="*/ 916781 w 919162"/>
                <a:gd name="connsiteY3" fmla="*/ 785812 h 785812"/>
                <a:gd name="connsiteX4" fmla="*/ 521494 w 919162"/>
                <a:gd name="connsiteY4" fmla="*/ 773906 h 785812"/>
                <a:gd name="connsiteX5" fmla="*/ 259556 w 919162"/>
                <a:gd name="connsiteY5" fmla="*/ 654844 h 785812"/>
                <a:gd name="connsiteX6" fmla="*/ 0 w 919162"/>
                <a:gd name="connsiteY6" fmla="*/ 261937 h 785812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59556 w 919162"/>
                <a:gd name="connsiteY5" fmla="*/ 654844 h 1057275"/>
                <a:gd name="connsiteX6" fmla="*/ 0 w 919162"/>
                <a:gd name="connsiteY6" fmla="*/ 261937 h 1057275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381 w 919162"/>
                <a:gd name="connsiteY5" fmla="*/ 790576 h 1057275"/>
                <a:gd name="connsiteX6" fmla="*/ 0 w 919162"/>
                <a:gd name="connsiteY6" fmla="*/ 261937 h 1057275"/>
                <a:gd name="connsiteX0" fmla="*/ 0 w 919162"/>
                <a:gd name="connsiteY0" fmla="*/ 230981 h 1026319"/>
                <a:gd name="connsiteX1" fmla="*/ 464344 w 919162"/>
                <a:gd name="connsiteY1" fmla="*/ 0 h 1026319"/>
                <a:gd name="connsiteX2" fmla="*/ 919162 w 919162"/>
                <a:gd name="connsiteY2" fmla="*/ 240507 h 1026319"/>
                <a:gd name="connsiteX3" fmla="*/ 916781 w 919162"/>
                <a:gd name="connsiteY3" fmla="*/ 754856 h 1026319"/>
                <a:gd name="connsiteX4" fmla="*/ 452437 w 919162"/>
                <a:gd name="connsiteY4" fmla="*/ 1026319 h 1026319"/>
                <a:gd name="connsiteX5" fmla="*/ 2381 w 919162"/>
                <a:gd name="connsiteY5" fmla="*/ 759620 h 1026319"/>
                <a:gd name="connsiteX6" fmla="*/ 0 w 919162"/>
                <a:gd name="connsiteY6" fmla="*/ 230981 h 1026319"/>
                <a:gd name="connsiteX0" fmla="*/ 0 w 919162"/>
                <a:gd name="connsiteY0" fmla="*/ 230981 h 1002507"/>
                <a:gd name="connsiteX1" fmla="*/ 464344 w 919162"/>
                <a:gd name="connsiteY1" fmla="*/ 0 h 1002507"/>
                <a:gd name="connsiteX2" fmla="*/ 919162 w 919162"/>
                <a:gd name="connsiteY2" fmla="*/ 240507 h 1002507"/>
                <a:gd name="connsiteX3" fmla="*/ 916781 w 919162"/>
                <a:gd name="connsiteY3" fmla="*/ 754856 h 1002507"/>
                <a:gd name="connsiteX4" fmla="*/ 469106 w 919162"/>
                <a:gd name="connsiteY4" fmla="*/ 1002507 h 1002507"/>
                <a:gd name="connsiteX5" fmla="*/ 2381 w 919162"/>
                <a:gd name="connsiteY5" fmla="*/ 759620 h 1002507"/>
                <a:gd name="connsiteX6" fmla="*/ 0 w 919162"/>
                <a:gd name="connsiteY6" fmla="*/ 230981 h 1002507"/>
                <a:gd name="connsiteX0" fmla="*/ 0 w 919162"/>
                <a:gd name="connsiteY0" fmla="*/ 171450 h 942976"/>
                <a:gd name="connsiteX1" fmla="*/ 457200 w 919162"/>
                <a:gd name="connsiteY1" fmla="*/ 0 h 942976"/>
                <a:gd name="connsiteX2" fmla="*/ 919162 w 919162"/>
                <a:gd name="connsiteY2" fmla="*/ 180976 h 942976"/>
                <a:gd name="connsiteX3" fmla="*/ 916781 w 919162"/>
                <a:gd name="connsiteY3" fmla="*/ 695325 h 942976"/>
                <a:gd name="connsiteX4" fmla="*/ 469106 w 919162"/>
                <a:gd name="connsiteY4" fmla="*/ 942976 h 942976"/>
                <a:gd name="connsiteX5" fmla="*/ 2381 w 919162"/>
                <a:gd name="connsiteY5" fmla="*/ 700089 h 942976"/>
                <a:gd name="connsiteX6" fmla="*/ 0 w 919162"/>
                <a:gd name="connsiteY6" fmla="*/ 171450 h 942976"/>
                <a:gd name="connsiteX0" fmla="*/ 0 w 919162"/>
                <a:gd name="connsiteY0" fmla="*/ 171450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1450 h 857251"/>
                <a:gd name="connsiteX0" fmla="*/ 0 w 919162"/>
                <a:gd name="connsiteY0" fmla="*/ 176212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6212 h 857251"/>
                <a:gd name="connsiteX0" fmla="*/ 0 w 916886"/>
                <a:gd name="connsiteY0" fmla="*/ 176212 h 857251"/>
                <a:gd name="connsiteX1" fmla="*/ 457200 w 916886"/>
                <a:gd name="connsiteY1" fmla="*/ 0 h 857251"/>
                <a:gd name="connsiteX2" fmla="*/ 914399 w 916886"/>
                <a:gd name="connsiteY2" fmla="*/ 171451 h 857251"/>
                <a:gd name="connsiteX3" fmla="*/ 916781 w 916886"/>
                <a:gd name="connsiteY3" fmla="*/ 695325 h 857251"/>
                <a:gd name="connsiteX4" fmla="*/ 473869 w 916886"/>
                <a:gd name="connsiteY4" fmla="*/ 857251 h 857251"/>
                <a:gd name="connsiteX5" fmla="*/ 2381 w 916886"/>
                <a:gd name="connsiteY5" fmla="*/ 700089 h 857251"/>
                <a:gd name="connsiteX6" fmla="*/ 0 w 916886"/>
                <a:gd name="connsiteY6" fmla="*/ 176212 h 857251"/>
                <a:gd name="connsiteX0" fmla="*/ 0 w 916886"/>
                <a:gd name="connsiteY0" fmla="*/ 176212 h 923926"/>
                <a:gd name="connsiteX1" fmla="*/ 457200 w 916886"/>
                <a:gd name="connsiteY1" fmla="*/ 0 h 923926"/>
                <a:gd name="connsiteX2" fmla="*/ 914399 w 916886"/>
                <a:gd name="connsiteY2" fmla="*/ 171451 h 923926"/>
                <a:gd name="connsiteX3" fmla="*/ 916781 w 916886"/>
                <a:gd name="connsiteY3" fmla="*/ 695325 h 923926"/>
                <a:gd name="connsiteX4" fmla="*/ 452438 w 916886"/>
                <a:gd name="connsiteY4" fmla="*/ 923926 h 923926"/>
                <a:gd name="connsiteX5" fmla="*/ 2381 w 916886"/>
                <a:gd name="connsiteY5" fmla="*/ 700089 h 923926"/>
                <a:gd name="connsiteX6" fmla="*/ 0 w 916886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9459"/>
                <a:gd name="connsiteY0" fmla="*/ 176212 h 923926"/>
                <a:gd name="connsiteX1" fmla="*/ 457429 w 919459"/>
                <a:gd name="connsiteY1" fmla="*/ 0 h 923926"/>
                <a:gd name="connsiteX2" fmla="*/ 914628 w 919459"/>
                <a:gd name="connsiteY2" fmla="*/ 171451 h 923926"/>
                <a:gd name="connsiteX3" fmla="*/ 919391 w 919459"/>
                <a:gd name="connsiteY3" fmla="*/ 695325 h 923926"/>
                <a:gd name="connsiteX4" fmla="*/ 452667 w 919459"/>
                <a:gd name="connsiteY4" fmla="*/ 923926 h 923926"/>
                <a:gd name="connsiteX5" fmla="*/ 229 w 919459"/>
                <a:gd name="connsiteY5" fmla="*/ 695327 h 923926"/>
                <a:gd name="connsiteX6" fmla="*/ 229 w 919459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7115"/>
                <a:gd name="connsiteY0" fmla="*/ 176212 h 959644"/>
                <a:gd name="connsiteX1" fmla="*/ 457429 w 917115"/>
                <a:gd name="connsiteY1" fmla="*/ 0 h 959644"/>
                <a:gd name="connsiteX2" fmla="*/ 914628 w 917115"/>
                <a:gd name="connsiteY2" fmla="*/ 171451 h 959644"/>
                <a:gd name="connsiteX3" fmla="*/ 917010 w 917115"/>
                <a:gd name="connsiteY3" fmla="*/ 695325 h 959644"/>
                <a:gd name="connsiteX4" fmla="*/ 459811 w 917115"/>
                <a:gd name="connsiteY4" fmla="*/ 959644 h 959644"/>
                <a:gd name="connsiteX5" fmla="*/ 229 w 917115"/>
                <a:gd name="connsiteY5" fmla="*/ 695327 h 959644"/>
                <a:gd name="connsiteX6" fmla="*/ 229 w 917115"/>
                <a:gd name="connsiteY6" fmla="*/ 176212 h 959644"/>
                <a:gd name="connsiteX0" fmla="*/ 229 w 917115"/>
                <a:gd name="connsiteY0" fmla="*/ 273843 h 1057275"/>
                <a:gd name="connsiteX1" fmla="*/ 459810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3843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4858"/>
                <a:gd name="connsiteY0" fmla="*/ 276224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76224 h 1057275"/>
                <a:gd name="connsiteX0" fmla="*/ 2487 w 914735"/>
                <a:gd name="connsiteY0" fmla="*/ 273843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3843 h 1057275"/>
                <a:gd name="connsiteX0" fmla="*/ 2487 w 914735"/>
                <a:gd name="connsiteY0" fmla="*/ 278605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8605 h 1057275"/>
                <a:gd name="connsiteX0" fmla="*/ 229 w 914858"/>
                <a:gd name="connsiteY0" fmla="*/ 280987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80987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0 w 914629"/>
                <a:gd name="connsiteY0" fmla="*/ 792958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0" fmla="*/ 7947 w 922576"/>
                <a:gd name="connsiteY0" fmla="*/ 792958 h 1057275"/>
                <a:gd name="connsiteX1" fmla="*/ 197074 w 922576"/>
                <a:gd name="connsiteY1" fmla="*/ 334009 h 1057275"/>
                <a:gd name="connsiteX2" fmla="*/ 465147 w 922576"/>
                <a:gd name="connsiteY2" fmla="*/ 0 h 1057275"/>
                <a:gd name="connsiteX3" fmla="*/ 922346 w 922576"/>
                <a:gd name="connsiteY3" fmla="*/ 269082 h 1057275"/>
                <a:gd name="connsiteX4" fmla="*/ 922347 w 922576"/>
                <a:gd name="connsiteY4" fmla="*/ 795338 h 1057275"/>
                <a:gd name="connsiteX5" fmla="*/ 467529 w 922576"/>
                <a:gd name="connsiteY5" fmla="*/ 1057275 h 1057275"/>
                <a:gd name="connsiteX6" fmla="*/ 7947 w 922576"/>
                <a:gd name="connsiteY6" fmla="*/ 792958 h 1057275"/>
                <a:gd name="connsiteX0" fmla="*/ 45610 w 960239"/>
                <a:gd name="connsiteY0" fmla="*/ 792958 h 1057275"/>
                <a:gd name="connsiteX1" fmla="*/ 46618 w 960239"/>
                <a:gd name="connsiteY1" fmla="*/ 272096 h 1057275"/>
                <a:gd name="connsiteX2" fmla="*/ 502810 w 960239"/>
                <a:gd name="connsiteY2" fmla="*/ 0 h 1057275"/>
                <a:gd name="connsiteX3" fmla="*/ 960009 w 960239"/>
                <a:gd name="connsiteY3" fmla="*/ 269082 h 1057275"/>
                <a:gd name="connsiteX4" fmla="*/ 960010 w 960239"/>
                <a:gd name="connsiteY4" fmla="*/ 795338 h 1057275"/>
                <a:gd name="connsiteX5" fmla="*/ 505192 w 960239"/>
                <a:gd name="connsiteY5" fmla="*/ 1057275 h 1057275"/>
                <a:gd name="connsiteX6" fmla="*/ 45610 w 960239"/>
                <a:gd name="connsiteY6" fmla="*/ 792958 h 1057275"/>
                <a:gd name="connsiteX0" fmla="*/ 19776 w 934405"/>
                <a:gd name="connsiteY0" fmla="*/ 792958 h 1057275"/>
                <a:gd name="connsiteX1" fmla="*/ 20784 w 934405"/>
                <a:gd name="connsiteY1" fmla="*/ 272096 h 1057275"/>
                <a:gd name="connsiteX2" fmla="*/ 476976 w 934405"/>
                <a:gd name="connsiteY2" fmla="*/ 0 h 1057275"/>
                <a:gd name="connsiteX3" fmla="*/ 934175 w 934405"/>
                <a:gd name="connsiteY3" fmla="*/ 269082 h 1057275"/>
                <a:gd name="connsiteX4" fmla="*/ 934176 w 934405"/>
                <a:gd name="connsiteY4" fmla="*/ 795338 h 1057275"/>
                <a:gd name="connsiteX5" fmla="*/ 479358 w 934405"/>
                <a:gd name="connsiteY5" fmla="*/ 1057275 h 1057275"/>
                <a:gd name="connsiteX6" fmla="*/ 19776 w 934405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9240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1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9581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199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80988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8607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3844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5815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5815 h 1059656"/>
                <a:gd name="connsiteX0" fmla="*/ 0 w 914505"/>
                <a:gd name="connsiteY0" fmla="*/ 785815 h 1059656"/>
                <a:gd name="connsiteX1" fmla="*/ 1008 w 914505"/>
                <a:gd name="connsiteY1" fmla="*/ 276859 h 1059656"/>
                <a:gd name="connsiteX2" fmla="*/ 457199 w 914505"/>
                <a:gd name="connsiteY2" fmla="*/ 0 h 1059656"/>
                <a:gd name="connsiteX3" fmla="*/ 912018 w 914505"/>
                <a:gd name="connsiteY3" fmla="*/ 278607 h 1059656"/>
                <a:gd name="connsiteX4" fmla="*/ 914400 w 914505"/>
                <a:gd name="connsiteY4" fmla="*/ 783431 h 1059656"/>
                <a:gd name="connsiteX5" fmla="*/ 459582 w 914505"/>
                <a:gd name="connsiteY5" fmla="*/ 1059656 h 1059656"/>
                <a:gd name="connsiteX6" fmla="*/ 0 w 914505"/>
                <a:gd name="connsiteY6" fmla="*/ 785815 h 1059656"/>
                <a:gd name="connsiteX0" fmla="*/ 0 w 912247"/>
                <a:gd name="connsiteY0" fmla="*/ 785815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5815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62037"/>
                <a:gd name="connsiteX1" fmla="*/ 1008 w 912247"/>
                <a:gd name="connsiteY1" fmla="*/ 276859 h 1062037"/>
                <a:gd name="connsiteX2" fmla="*/ 457199 w 912247"/>
                <a:gd name="connsiteY2" fmla="*/ 0 h 1062037"/>
                <a:gd name="connsiteX3" fmla="*/ 912018 w 912247"/>
                <a:gd name="connsiteY3" fmla="*/ 278607 h 1062037"/>
                <a:gd name="connsiteX4" fmla="*/ 912018 w 912247"/>
                <a:gd name="connsiteY4" fmla="*/ 783431 h 1062037"/>
                <a:gd name="connsiteX5" fmla="*/ 457201 w 912247"/>
                <a:gd name="connsiteY5" fmla="*/ 1062037 h 1062037"/>
                <a:gd name="connsiteX6" fmla="*/ 0 w 912247"/>
                <a:gd name="connsiteY6" fmla="*/ 783434 h 1062037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7201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2439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76291 h 1052513"/>
                <a:gd name="connsiteX1" fmla="*/ 1008 w 912247"/>
                <a:gd name="connsiteY1" fmla="*/ 269716 h 1052513"/>
                <a:gd name="connsiteX2" fmla="*/ 457199 w 912247"/>
                <a:gd name="connsiteY2" fmla="*/ 0 h 1052513"/>
                <a:gd name="connsiteX3" fmla="*/ 912018 w 912247"/>
                <a:gd name="connsiteY3" fmla="*/ 271464 h 1052513"/>
                <a:gd name="connsiteX4" fmla="*/ 912018 w 912247"/>
                <a:gd name="connsiteY4" fmla="*/ 776288 h 1052513"/>
                <a:gd name="connsiteX5" fmla="*/ 457202 w 912247"/>
                <a:gd name="connsiteY5" fmla="*/ 1052513 h 1052513"/>
                <a:gd name="connsiteX6" fmla="*/ 0 w 912247"/>
                <a:gd name="connsiteY6" fmla="*/ 776291 h 1052513"/>
                <a:gd name="connsiteX0" fmla="*/ 0 w 912247"/>
                <a:gd name="connsiteY0" fmla="*/ 776291 h 1050131"/>
                <a:gd name="connsiteX1" fmla="*/ 1008 w 912247"/>
                <a:gd name="connsiteY1" fmla="*/ 269716 h 1050131"/>
                <a:gd name="connsiteX2" fmla="*/ 457199 w 912247"/>
                <a:gd name="connsiteY2" fmla="*/ 0 h 1050131"/>
                <a:gd name="connsiteX3" fmla="*/ 912018 w 912247"/>
                <a:gd name="connsiteY3" fmla="*/ 271464 h 1050131"/>
                <a:gd name="connsiteX4" fmla="*/ 912018 w 912247"/>
                <a:gd name="connsiteY4" fmla="*/ 776288 h 1050131"/>
                <a:gd name="connsiteX5" fmla="*/ 457202 w 912247"/>
                <a:gd name="connsiteY5" fmla="*/ 1050131 h 1050131"/>
                <a:gd name="connsiteX6" fmla="*/ 0 w 912247"/>
                <a:gd name="connsiteY6" fmla="*/ 776291 h 1050131"/>
                <a:gd name="connsiteX0" fmla="*/ 0 w 912247"/>
                <a:gd name="connsiteY0" fmla="*/ 773909 h 1047749"/>
                <a:gd name="connsiteX1" fmla="*/ 1008 w 912247"/>
                <a:gd name="connsiteY1" fmla="*/ 267334 h 1047749"/>
                <a:gd name="connsiteX2" fmla="*/ 454818 w 912247"/>
                <a:gd name="connsiteY2" fmla="*/ 0 h 1047749"/>
                <a:gd name="connsiteX3" fmla="*/ 912018 w 912247"/>
                <a:gd name="connsiteY3" fmla="*/ 269082 h 1047749"/>
                <a:gd name="connsiteX4" fmla="*/ 912018 w 912247"/>
                <a:gd name="connsiteY4" fmla="*/ 773906 h 1047749"/>
                <a:gd name="connsiteX5" fmla="*/ 457202 w 912247"/>
                <a:gd name="connsiteY5" fmla="*/ 1047749 h 1047749"/>
                <a:gd name="connsiteX6" fmla="*/ 0 w 912247"/>
                <a:gd name="connsiteY6" fmla="*/ 773909 h 1047749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9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2436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8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0131"/>
                <a:gd name="connsiteX1" fmla="*/ 1008 w 912247"/>
                <a:gd name="connsiteY1" fmla="*/ 272097 h 1050131"/>
                <a:gd name="connsiteX2" fmla="*/ 457198 w 912247"/>
                <a:gd name="connsiteY2" fmla="*/ 0 h 1050131"/>
                <a:gd name="connsiteX3" fmla="*/ 912018 w 912247"/>
                <a:gd name="connsiteY3" fmla="*/ 273845 h 1050131"/>
                <a:gd name="connsiteX4" fmla="*/ 912018 w 912247"/>
                <a:gd name="connsiteY4" fmla="*/ 778669 h 1050131"/>
                <a:gd name="connsiteX5" fmla="*/ 457202 w 912247"/>
                <a:gd name="connsiteY5" fmla="*/ 1050131 h 1050131"/>
                <a:gd name="connsiteX6" fmla="*/ 0 w 912247"/>
                <a:gd name="connsiteY6" fmla="*/ 778672 h 1050131"/>
                <a:gd name="connsiteX0" fmla="*/ 0 w 912247"/>
                <a:gd name="connsiteY0" fmla="*/ 785816 h 1057275"/>
                <a:gd name="connsiteX1" fmla="*/ 1008 w 912247"/>
                <a:gd name="connsiteY1" fmla="*/ 279241 h 1057275"/>
                <a:gd name="connsiteX2" fmla="*/ 457198 w 912247"/>
                <a:gd name="connsiteY2" fmla="*/ 0 h 1057275"/>
                <a:gd name="connsiteX3" fmla="*/ 912018 w 912247"/>
                <a:gd name="connsiteY3" fmla="*/ 280989 h 1057275"/>
                <a:gd name="connsiteX4" fmla="*/ 912018 w 912247"/>
                <a:gd name="connsiteY4" fmla="*/ 785813 h 1057275"/>
                <a:gd name="connsiteX5" fmla="*/ 457202 w 912247"/>
                <a:gd name="connsiteY5" fmla="*/ 1057275 h 1057275"/>
                <a:gd name="connsiteX6" fmla="*/ 0 w 912247"/>
                <a:gd name="connsiteY6" fmla="*/ 785816 h 1057275"/>
                <a:gd name="connsiteX0" fmla="*/ 0 w 912247"/>
                <a:gd name="connsiteY0" fmla="*/ 785816 h 1064419"/>
                <a:gd name="connsiteX1" fmla="*/ 1008 w 912247"/>
                <a:gd name="connsiteY1" fmla="*/ 279241 h 1064419"/>
                <a:gd name="connsiteX2" fmla="*/ 457198 w 912247"/>
                <a:gd name="connsiteY2" fmla="*/ 0 h 1064419"/>
                <a:gd name="connsiteX3" fmla="*/ 912018 w 912247"/>
                <a:gd name="connsiteY3" fmla="*/ 280989 h 1064419"/>
                <a:gd name="connsiteX4" fmla="*/ 912018 w 912247"/>
                <a:gd name="connsiteY4" fmla="*/ 785813 h 1064419"/>
                <a:gd name="connsiteX5" fmla="*/ 457202 w 912247"/>
                <a:gd name="connsiteY5" fmla="*/ 1064419 h 1064419"/>
                <a:gd name="connsiteX6" fmla="*/ 0 w 912247"/>
                <a:gd name="connsiteY6" fmla="*/ 785816 h 1064419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0058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4419"/>
                <a:gd name="connsiteX1" fmla="*/ 1008 w 912247"/>
                <a:gd name="connsiteY1" fmla="*/ 276860 h 1064419"/>
                <a:gd name="connsiteX2" fmla="*/ 457198 w 912247"/>
                <a:gd name="connsiteY2" fmla="*/ 0 h 1064419"/>
                <a:gd name="connsiteX3" fmla="*/ 912018 w 912247"/>
                <a:gd name="connsiteY3" fmla="*/ 278608 h 1064419"/>
                <a:gd name="connsiteX4" fmla="*/ 912018 w 912247"/>
                <a:gd name="connsiteY4" fmla="*/ 783432 h 1064419"/>
                <a:gd name="connsiteX5" fmla="*/ 461964 w 912247"/>
                <a:gd name="connsiteY5" fmla="*/ 1064419 h 1064419"/>
                <a:gd name="connsiteX6" fmla="*/ 0 w 912247"/>
                <a:gd name="connsiteY6" fmla="*/ 783435 h 1064419"/>
                <a:gd name="connsiteX0" fmla="*/ 0 w 912247"/>
                <a:gd name="connsiteY0" fmla="*/ 783435 h 1059657"/>
                <a:gd name="connsiteX1" fmla="*/ 1008 w 912247"/>
                <a:gd name="connsiteY1" fmla="*/ 276860 h 1059657"/>
                <a:gd name="connsiteX2" fmla="*/ 457198 w 912247"/>
                <a:gd name="connsiteY2" fmla="*/ 0 h 1059657"/>
                <a:gd name="connsiteX3" fmla="*/ 912018 w 912247"/>
                <a:gd name="connsiteY3" fmla="*/ 278608 h 1059657"/>
                <a:gd name="connsiteX4" fmla="*/ 912018 w 912247"/>
                <a:gd name="connsiteY4" fmla="*/ 783432 h 1059657"/>
                <a:gd name="connsiteX5" fmla="*/ 459582 w 912247"/>
                <a:gd name="connsiteY5" fmla="*/ 1059657 h 1059657"/>
                <a:gd name="connsiteX6" fmla="*/ 0 w 912247"/>
                <a:gd name="connsiteY6" fmla="*/ 783435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9579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4817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5814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2439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9583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85814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90576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90576 h 1064420"/>
                <a:gd name="connsiteX5" fmla="*/ 457202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90576 h 1062038"/>
                <a:gd name="connsiteX5" fmla="*/ 454821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90576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85814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8195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5814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4419"/>
                <a:gd name="connsiteX1" fmla="*/ 1008 w 914504"/>
                <a:gd name="connsiteY1" fmla="*/ 276860 h 1064419"/>
                <a:gd name="connsiteX2" fmla="*/ 457198 w 914504"/>
                <a:gd name="connsiteY2" fmla="*/ 0 h 1064419"/>
                <a:gd name="connsiteX3" fmla="*/ 912018 w 914504"/>
                <a:gd name="connsiteY3" fmla="*/ 278608 h 1064419"/>
                <a:gd name="connsiteX4" fmla="*/ 914399 w 914504"/>
                <a:gd name="connsiteY4" fmla="*/ 785814 h 1064419"/>
                <a:gd name="connsiteX5" fmla="*/ 457202 w 914504"/>
                <a:gd name="connsiteY5" fmla="*/ 1064419 h 1064419"/>
                <a:gd name="connsiteX6" fmla="*/ 0 w 914504"/>
                <a:gd name="connsiteY6" fmla="*/ 785817 h 1064419"/>
                <a:gd name="connsiteX0" fmla="*/ 0 w 914504"/>
                <a:gd name="connsiteY0" fmla="*/ 785817 h 1057275"/>
                <a:gd name="connsiteX1" fmla="*/ 1008 w 914504"/>
                <a:gd name="connsiteY1" fmla="*/ 276860 h 1057275"/>
                <a:gd name="connsiteX2" fmla="*/ 457198 w 914504"/>
                <a:gd name="connsiteY2" fmla="*/ 0 h 1057275"/>
                <a:gd name="connsiteX3" fmla="*/ 912018 w 914504"/>
                <a:gd name="connsiteY3" fmla="*/ 278608 h 1057275"/>
                <a:gd name="connsiteX4" fmla="*/ 914399 w 914504"/>
                <a:gd name="connsiteY4" fmla="*/ 785814 h 1057275"/>
                <a:gd name="connsiteX5" fmla="*/ 454821 w 914504"/>
                <a:gd name="connsiteY5" fmla="*/ 1057275 h 1057275"/>
                <a:gd name="connsiteX6" fmla="*/ 0 w 914504"/>
                <a:gd name="connsiteY6" fmla="*/ 785817 h 1057275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90581 h 1062039"/>
                <a:gd name="connsiteX1" fmla="*/ 1008 w 914504"/>
                <a:gd name="connsiteY1" fmla="*/ 281624 h 1062039"/>
                <a:gd name="connsiteX2" fmla="*/ 457198 w 914504"/>
                <a:gd name="connsiteY2" fmla="*/ 0 h 1062039"/>
                <a:gd name="connsiteX3" fmla="*/ 912018 w 914504"/>
                <a:gd name="connsiteY3" fmla="*/ 283372 h 1062039"/>
                <a:gd name="connsiteX4" fmla="*/ 914399 w 914504"/>
                <a:gd name="connsiteY4" fmla="*/ 790578 h 1062039"/>
                <a:gd name="connsiteX5" fmla="*/ 454821 w 914504"/>
                <a:gd name="connsiteY5" fmla="*/ 1062039 h 1062039"/>
                <a:gd name="connsiteX6" fmla="*/ 0 w 914504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81624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73847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628" h="1062039">
                  <a:moveTo>
                    <a:pt x="0" y="790581"/>
                  </a:moveTo>
                  <a:lnTo>
                    <a:pt x="1008" y="274480"/>
                  </a:lnTo>
                  <a:lnTo>
                    <a:pt x="457198" y="0"/>
                  </a:lnTo>
                  <a:lnTo>
                    <a:pt x="914399" y="273847"/>
                  </a:lnTo>
                  <a:cubicBezTo>
                    <a:pt x="913605" y="445297"/>
                    <a:pt x="915193" y="619128"/>
                    <a:pt x="914399" y="790578"/>
                  </a:cubicBezTo>
                  <a:lnTo>
                    <a:pt x="454821" y="1062039"/>
                  </a:lnTo>
                  <a:lnTo>
                    <a:pt x="0" y="79058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4709160" y="3813048"/>
              <a:ext cx="914628" cy="1062039"/>
            </a:xfrm>
            <a:custGeom>
              <a:avLst/>
              <a:gdLst>
                <a:gd name="connsiteX0" fmla="*/ 0 w 466725"/>
                <a:gd name="connsiteY0" fmla="*/ 126207 h 502444"/>
                <a:gd name="connsiteX1" fmla="*/ 233363 w 466725"/>
                <a:gd name="connsiteY1" fmla="*/ 0 h 502444"/>
                <a:gd name="connsiteX2" fmla="*/ 440531 w 466725"/>
                <a:gd name="connsiteY2" fmla="*/ 126207 h 502444"/>
                <a:gd name="connsiteX3" fmla="*/ 466725 w 466725"/>
                <a:gd name="connsiteY3" fmla="*/ 333375 h 502444"/>
                <a:gd name="connsiteX4" fmla="*/ 302419 w 466725"/>
                <a:gd name="connsiteY4" fmla="*/ 502444 h 502444"/>
                <a:gd name="connsiteX5" fmla="*/ 40481 w 466725"/>
                <a:gd name="connsiteY5" fmla="*/ 383382 h 502444"/>
                <a:gd name="connsiteX6" fmla="*/ 0 w 466725"/>
                <a:gd name="connsiteY6" fmla="*/ 126207 h 502444"/>
                <a:gd name="connsiteX0" fmla="*/ 0 w 685800"/>
                <a:gd name="connsiteY0" fmla="*/ 0 h 511969"/>
                <a:gd name="connsiteX1" fmla="*/ 452438 w 685800"/>
                <a:gd name="connsiteY1" fmla="*/ 9525 h 511969"/>
                <a:gd name="connsiteX2" fmla="*/ 659606 w 685800"/>
                <a:gd name="connsiteY2" fmla="*/ 135732 h 511969"/>
                <a:gd name="connsiteX3" fmla="*/ 685800 w 685800"/>
                <a:gd name="connsiteY3" fmla="*/ 342900 h 511969"/>
                <a:gd name="connsiteX4" fmla="*/ 521494 w 685800"/>
                <a:gd name="connsiteY4" fmla="*/ 511969 h 511969"/>
                <a:gd name="connsiteX5" fmla="*/ 259556 w 685800"/>
                <a:gd name="connsiteY5" fmla="*/ 392907 h 511969"/>
                <a:gd name="connsiteX6" fmla="*/ 0 w 685800"/>
                <a:gd name="connsiteY6" fmla="*/ 0 h 511969"/>
                <a:gd name="connsiteX0" fmla="*/ 0 w 685800"/>
                <a:gd name="connsiteY0" fmla="*/ 261937 h 773906"/>
                <a:gd name="connsiteX1" fmla="*/ 459582 w 685800"/>
                <a:gd name="connsiteY1" fmla="*/ 0 h 773906"/>
                <a:gd name="connsiteX2" fmla="*/ 659606 w 685800"/>
                <a:gd name="connsiteY2" fmla="*/ 397669 h 773906"/>
                <a:gd name="connsiteX3" fmla="*/ 685800 w 685800"/>
                <a:gd name="connsiteY3" fmla="*/ 604837 h 773906"/>
                <a:gd name="connsiteX4" fmla="*/ 521494 w 685800"/>
                <a:gd name="connsiteY4" fmla="*/ 773906 h 773906"/>
                <a:gd name="connsiteX5" fmla="*/ 259556 w 685800"/>
                <a:gd name="connsiteY5" fmla="*/ 654844 h 773906"/>
                <a:gd name="connsiteX6" fmla="*/ 0 w 685800"/>
                <a:gd name="connsiteY6" fmla="*/ 261937 h 773906"/>
                <a:gd name="connsiteX0" fmla="*/ 0 w 919162"/>
                <a:gd name="connsiteY0" fmla="*/ 261937 h 773906"/>
                <a:gd name="connsiteX1" fmla="*/ 459582 w 919162"/>
                <a:gd name="connsiteY1" fmla="*/ 0 h 773906"/>
                <a:gd name="connsiteX2" fmla="*/ 919162 w 919162"/>
                <a:gd name="connsiteY2" fmla="*/ 271463 h 773906"/>
                <a:gd name="connsiteX3" fmla="*/ 685800 w 919162"/>
                <a:gd name="connsiteY3" fmla="*/ 604837 h 773906"/>
                <a:gd name="connsiteX4" fmla="*/ 521494 w 919162"/>
                <a:gd name="connsiteY4" fmla="*/ 773906 h 773906"/>
                <a:gd name="connsiteX5" fmla="*/ 259556 w 919162"/>
                <a:gd name="connsiteY5" fmla="*/ 654844 h 773906"/>
                <a:gd name="connsiteX6" fmla="*/ 0 w 919162"/>
                <a:gd name="connsiteY6" fmla="*/ 261937 h 773906"/>
                <a:gd name="connsiteX0" fmla="*/ 0 w 919162"/>
                <a:gd name="connsiteY0" fmla="*/ 261937 h 785812"/>
                <a:gd name="connsiteX1" fmla="*/ 459582 w 919162"/>
                <a:gd name="connsiteY1" fmla="*/ 0 h 785812"/>
                <a:gd name="connsiteX2" fmla="*/ 919162 w 919162"/>
                <a:gd name="connsiteY2" fmla="*/ 271463 h 785812"/>
                <a:gd name="connsiteX3" fmla="*/ 916781 w 919162"/>
                <a:gd name="connsiteY3" fmla="*/ 785812 h 785812"/>
                <a:gd name="connsiteX4" fmla="*/ 521494 w 919162"/>
                <a:gd name="connsiteY4" fmla="*/ 773906 h 785812"/>
                <a:gd name="connsiteX5" fmla="*/ 259556 w 919162"/>
                <a:gd name="connsiteY5" fmla="*/ 654844 h 785812"/>
                <a:gd name="connsiteX6" fmla="*/ 0 w 919162"/>
                <a:gd name="connsiteY6" fmla="*/ 261937 h 785812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59556 w 919162"/>
                <a:gd name="connsiteY5" fmla="*/ 654844 h 1057275"/>
                <a:gd name="connsiteX6" fmla="*/ 0 w 919162"/>
                <a:gd name="connsiteY6" fmla="*/ 261937 h 1057275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381 w 919162"/>
                <a:gd name="connsiteY5" fmla="*/ 790576 h 1057275"/>
                <a:gd name="connsiteX6" fmla="*/ 0 w 919162"/>
                <a:gd name="connsiteY6" fmla="*/ 261937 h 1057275"/>
                <a:gd name="connsiteX0" fmla="*/ 0 w 919162"/>
                <a:gd name="connsiteY0" fmla="*/ 230981 h 1026319"/>
                <a:gd name="connsiteX1" fmla="*/ 464344 w 919162"/>
                <a:gd name="connsiteY1" fmla="*/ 0 h 1026319"/>
                <a:gd name="connsiteX2" fmla="*/ 919162 w 919162"/>
                <a:gd name="connsiteY2" fmla="*/ 240507 h 1026319"/>
                <a:gd name="connsiteX3" fmla="*/ 916781 w 919162"/>
                <a:gd name="connsiteY3" fmla="*/ 754856 h 1026319"/>
                <a:gd name="connsiteX4" fmla="*/ 452437 w 919162"/>
                <a:gd name="connsiteY4" fmla="*/ 1026319 h 1026319"/>
                <a:gd name="connsiteX5" fmla="*/ 2381 w 919162"/>
                <a:gd name="connsiteY5" fmla="*/ 759620 h 1026319"/>
                <a:gd name="connsiteX6" fmla="*/ 0 w 919162"/>
                <a:gd name="connsiteY6" fmla="*/ 230981 h 1026319"/>
                <a:gd name="connsiteX0" fmla="*/ 0 w 919162"/>
                <a:gd name="connsiteY0" fmla="*/ 230981 h 1002507"/>
                <a:gd name="connsiteX1" fmla="*/ 464344 w 919162"/>
                <a:gd name="connsiteY1" fmla="*/ 0 h 1002507"/>
                <a:gd name="connsiteX2" fmla="*/ 919162 w 919162"/>
                <a:gd name="connsiteY2" fmla="*/ 240507 h 1002507"/>
                <a:gd name="connsiteX3" fmla="*/ 916781 w 919162"/>
                <a:gd name="connsiteY3" fmla="*/ 754856 h 1002507"/>
                <a:gd name="connsiteX4" fmla="*/ 469106 w 919162"/>
                <a:gd name="connsiteY4" fmla="*/ 1002507 h 1002507"/>
                <a:gd name="connsiteX5" fmla="*/ 2381 w 919162"/>
                <a:gd name="connsiteY5" fmla="*/ 759620 h 1002507"/>
                <a:gd name="connsiteX6" fmla="*/ 0 w 919162"/>
                <a:gd name="connsiteY6" fmla="*/ 230981 h 1002507"/>
                <a:gd name="connsiteX0" fmla="*/ 0 w 919162"/>
                <a:gd name="connsiteY0" fmla="*/ 171450 h 942976"/>
                <a:gd name="connsiteX1" fmla="*/ 457200 w 919162"/>
                <a:gd name="connsiteY1" fmla="*/ 0 h 942976"/>
                <a:gd name="connsiteX2" fmla="*/ 919162 w 919162"/>
                <a:gd name="connsiteY2" fmla="*/ 180976 h 942976"/>
                <a:gd name="connsiteX3" fmla="*/ 916781 w 919162"/>
                <a:gd name="connsiteY3" fmla="*/ 695325 h 942976"/>
                <a:gd name="connsiteX4" fmla="*/ 469106 w 919162"/>
                <a:gd name="connsiteY4" fmla="*/ 942976 h 942976"/>
                <a:gd name="connsiteX5" fmla="*/ 2381 w 919162"/>
                <a:gd name="connsiteY5" fmla="*/ 700089 h 942976"/>
                <a:gd name="connsiteX6" fmla="*/ 0 w 919162"/>
                <a:gd name="connsiteY6" fmla="*/ 171450 h 942976"/>
                <a:gd name="connsiteX0" fmla="*/ 0 w 919162"/>
                <a:gd name="connsiteY0" fmla="*/ 171450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1450 h 857251"/>
                <a:gd name="connsiteX0" fmla="*/ 0 w 919162"/>
                <a:gd name="connsiteY0" fmla="*/ 176212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6212 h 857251"/>
                <a:gd name="connsiteX0" fmla="*/ 0 w 916886"/>
                <a:gd name="connsiteY0" fmla="*/ 176212 h 857251"/>
                <a:gd name="connsiteX1" fmla="*/ 457200 w 916886"/>
                <a:gd name="connsiteY1" fmla="*/ 0 h 857251"/>
                <a:gd name="connsiteX2" fmla="*/ 914399 w 916886"/>
                <a:gd name="connsiteY2" fmla="*/ 171451 h 857251"/>
                <a:gd name="connsiteX3" fmla="*/ 916781 w 916886"/>
                <a:gd name="connsiteY3" fmla="*/ 695325 h 857251"/>
                <a:gd name="connsiteX4" fmla="*/ 473869 w 916886"/>
                <a:gd name="connsiteY4" fmla="*/ 857251 h 857251"/>
                <a:gd name="connsiteX5" fmla="*/ 2381 w 916886"/>
                <a:gd name="connsiteY5" fmla="*/ 700089 h 857251"/>
                <a:gd name="connsiteX6" fmla="*/ 0 w 916886"/>
                <a:gd name="connsiteY6" fmla="*/ 176212 h 857251"/>
                <a:gd name="connsiteX0" fmla="*/ 0 w 916886"/>
                <a:gd name="connsiteY0" fmla="*/ 176212 h 923926"/>
                <a:gd name="connsiteX1" fmla="*/ 457200 w 916886"/>
                <a:gd name="connsiteY1" fmla="*/ 0 h 923926"/>
                <a:gd name="connsiteX2" fmla="*/ 914399 w 916886"/>
                <a:gd name="connsiteY2" fmla="*/ 171451 h 923926"/>
                <a:gd name="connsiteX3" fmla="*/ 916781 w 916886"/>
                <a:gd name="connsiteY3" fmla="*/ 695325 h 923926"/>
                <a:gd name="connsiteX4" fmla="*/ 452438 w 916886"/>
                <a:gd name="connsiteY4" fmla="*/ 923926 h 923926"/>
                <a:gd name="connsiteX5" fmla="*/ 2381 w 916886"/>
                <a:gd name="connsiteY5" fmla="*/ 700089 h 923926"/>
                <a:gd name="connsiteX6" fmla="*/ 0 w 916886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9459"/>
                <a:gd name="connsiteY0" fmla="*/ 176212 h 923926"/>
                <a:gd name="connsiteX1" fmla="*/ 457429 w 919459"/>
                <a:gd name="connsiteY1" fmla="*/ 0 h 923926"/>
                <a:gd name="connsiteX2" fmla="*/ 914628 w 919459"/>
                <a:gd name="connsiteY2" fmla="*/ 171451 h 923926"/>
                <a:gd name="connsiteX3" fmla="*/ 919391 w 919459"/>
                <a:gd name="connsiteY3" fmla="*/ 695325 h 923926"/>
                <a:gd name="connsiteX4" fmla="*/ 452667 w 919459"/>
                <a:gd name="connsiteY4" fmla="*/ 923926 h 923926"/>
                <a:gd name="connsiteX5" fmla="*/ 229 w 919459"/>
                <a:gd name="connsiteY5" fmla="*/ 695327 h 923926"/>
                <a:gd name="connsiteX6" fmla="*/ 229 w 919459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7115"/>
                <a:gd name="connsiteY0" fmla="*/ 176212 h 959644"/>
                <a:gd name="connsiteX1" fmla="*/ 457429 w 917115"/>
                <a:gd name="connsiteY1" fmla="*/ 0 h 959644"/>
                <a:gd name="connsiteX2" fmla="*/ 914628 w 917115"/>
                <a:gd name="connsiteY2" fmla="*/ 171451 h 959644"/>
                <a:gd name="connsiteX3" fmla="*/ 917010 w 917115"/>
                <a:gd name="connsiteY3" fmla="*/ 695325 h 959644"/>
                <a:gd name="connsiteX4" fmla="*/ 459811 w 917115"/>
                <a:gd name="connsiteY4" fmla="*/ 959644 h 959644"/>
                <a:gd name="connsiteX5" fmla="*/ 229 w 917115"/>
                <a:gd name="connsiteY5" fmla="*/ 695327 h 959644"/>
                <a:gd name="connsiteX6" fmla="*/ 229 w 917115"/>
                <a:gd name="connsiteY6" fmla="*/ 176212 h 959644"/>
                <a:gd name="connsiteX0" fmla="*/ 229 w 917115"/>
                <a:gd name="connsiteY0" fmla="*/ 273843 h 1057275"/>
                <a:gd name="connsiteX1" fmla="*/ 459810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3843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4858"/>
                <a:gd name="connsiteY0" fmla="*/ 276224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76224 h 1057275"/>
                <a:gd name="connsiteX0" fmla="*/ 2487 w 914735"/>
                <a:gd name="connsiteY0" fmla="*/ 273843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3843 h 1057275"/>
                <a:gd name="connsiteX0" fmla="*/ 2487 w 914735"/>
                <a:gd name="connsiteY0" fmla="*/ 278605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8605 h 1057275"/>
                <a:gd name="connsiteX0" fmla="*/ 229 w 914858"/>
                <a:gd name="connsiteY0" fmla="*/ 280987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80987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0 w 914629"/>
                <a:gd name="connsiteY0" fmla="*/ 792958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0" fmla="*/ 7947 w 922576"/>
                <a:gd name="connsiteY0" fmla="*/ 792958 h 1057275"/>
                <a:gd name="connsiteX1" fmla="*/ 197074 w 922576"/>
                <a:gd name="connsiteY1" fmla="*/ 334009 h 1057275"/>
                <a:gd name="connsiteX2" fmla="*/ 465147 w 922576"/>
                <a:gd name="connsiteY2" fmla="*/ 0 h 1057275"/>
                <a:gd name="connsiteX3" fmla="*/ 922346 w 922576"/>
                <a:gd name="connsiteY3" fmla="*/ 269082 h 1057275"/>
                <a:gd name="connsiteX4" fmla="*/ 922347 w 922576"/>
                <a:gd name="connsiteY4" fmla="*/ 795338 h 1057275"/>
                <a:gd name="connsiteX5" fmla="*/ 467529 w 922576"/>
                <a:gd name="connsiteY5" fmla="*/ 1057275 h 1057275"/>
                <a:gd name="connsiteX6" fmla="*/ 7947 w 922576"/>
                <a:gd name="connsiteY6" fmla="*/ 792958 h 1057275"/>
                <a:gd name="connsiteX0" fmla="*/ 45610 w 960239"/>
                <a:gd name="connsiteY0" fmla="*/ 792958 h 1057275"/>
                <a:gd name="connsiteX1" fmla="*/ 46618 w 960239"/>
                <a:gd name="connsiteY1" fmla="*/ 272096 h 1057275"/>
                <a:gd name="connsiteX2" fmla="*/ 502810 w 960239"/>
                <a:gd name="connsiteY2" fmla="*/ 0 h 1057275"/>
                <a:gd name="connsiteX3" fmla="*/ 960009 w 960239"/>
                <a:gd name="connsiteY3" fmla="*/ 269082 h 1057275"/>
                <a:gd name="connsiteX4" fmla="*/ 960010 w 960239"/>
                <a:gd name="connsiteY4" fmla="*/ 795338 h 1057275"/>
                <a:gd name="connsiteX5" fmla="*/ 505192 w 960239"/>
                <a:gd name="connsiteY5" fmla="*/ 1057275 h 1057275"/>
                <a:gd name="connsiteX6" fmla="*/ 45610 w 960239"/>
                <a:gd name="connsiteY6" fmla="*/ 792958 h 1057275"/>
                <a:gd name="connsiteX0" fmla="*/ 19776 w 934405"/>
                <a:gd name="connsiteY0" fmla="*/ 792958 h 1057275"/>
                <a:gd name="connsiteX1" fmla="*/ 20784 w 934405"/>
                <a:gd name="connsiteY1" fmla="*/ 272096 h 1057275"/>
                <a:gd name="connsiteX2" fmla="*/ 476976 w 934405"/>
                <a:gd name="connsiteY2" fmla="*/ 0 h 1057275"/>
                <a:gd name="connsiteX3" fmla="*/ 934175 w 934405"/>
                <a:gd name="connsiteY3" fmla="*/ 269082 h 1057275"/>
                <a:gd name="connsiteX4" fmla="*/ 934176 w 934405"/>
                <a:gd name="connsiteY4" fmla="*/ 795338 h 1057275"/>
                <a:gd name="connsiteX5" fmla="*/ 479358 w 934405"/>
                <a:gd name="connsiteY5" fmla="*/ 1057275 h 1057275"/>
                <a:gd name="connsiteX6" fmla="*/ 19776 w 934405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9240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1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9581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199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80988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8607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3844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5815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5815 h 1059656"/>
                <a:gd name="connsiteX0" fmla="*/ 0 w 914505"/>
                <a:gd name="connsiteY0" fmla="*/ 785815 h 1059656"/>
                <a:gd name="connsiteX1" fmla="*/ 1008 w 914505"/>
                <a:gd name="connsiteY1" fmla="*/ 276859 h 1059656"/>
                <a:gd name="connsiteX2" fmla="*/ 457199 w 914505"/>
                <a:gd name="connsiteY2" fmla="*/ 0 h 1059656"/>
                <a:gd name="connsiteX3" fmla="*/ 912018 w 914505"/>
                <a:gd name="connsiteY3" fmla="*/ 278607 h 1059656"/>
                <a:gd name="connsiteX4" fmla="*/ 914400 w 914505"/>
                <a:gd name="connsiteY4" fmla="*/ 783431 h 1059656"/>
                <a:gd name="connsiteX5" fmla="*/ 459582 w 914505"/>
                <a:gd name="connsiteY5" fmla="*/ 1059656 h 1059656"/>
                <a:gd name="connsiteX6" fmla="*/ 0 w 914505"/>
                <a:gd name="connsiteY6" fmla="*/ 785815 h 1059656"/>
                <a:gd name="connsiteX0" fmla="*/ 0 w 912247"/>
                <a:gd name="connsiteY0" fmla="*/ 785815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5815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62037"/>
                <a:gd name="connsiteX1" fmla="*/ 1008 w 912247"/>
                <a:gd name="connsiteY1" fmla="*/ 276859 h 1062037"/>
                <a:gd name="connsiteX2" fmla="*/ 457199 w 912247"/>
                <a:gd name="connsiteY2" fmla="*/ 0 h 1062037"/>
                <a:gd name="connsiteX3" fmla="*/ 912018 w 912247"/>
                <a:gd name="connsiteY3" fmla="*/ 278607 h 1062037"/>
                <a:gd name="connsiteX4" fmla="*/ 912018 w 912247"/>
                <a:gd name="connsiteY4" fmla="*/ 783431 h 1062037"/>
                <a:gd name="connsiteX5" fmla="*/ 457201 w 912247"/>
                <a:gd name="connsiteY5" fmla="*/ 1062037 h 1062037"/>
                <a:gd name="connsiteX6" fmla="*/ 0 w 912247"/>
                <a:gd name="connsiteY6" fmla="*/ 783434 h 1062037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7201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2439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76291 h 1052513"/>
                <a:gd name="connsiteX1" fmla="*/ 1008 w 912247"/>
                <a:gd name="connsiteY1" fmla="*/ 269716 h 1052513"/>
                <a:gd name="connsiteX2" fmla="*/ 457199 w 912247"/>
                <a:gd name="connsiteY2" fmla="*/ 0 h 1052513"/>
                <a:gd name="connsiteX3" fmla="*/ 912018 w 912247"/>
                <a:gd name="connsiteY3" fmla="*/ 271464 h 1052513"/>
                <a:gd name="connsiteX4" fmla="*/ 912018 w 912247"/>
                <a:gd name="connsiteY4" fmla="*/ 776288 h 1052513"/>
                <a:gd name="connsiteX5" fmla="*/ 457202 w 912247"/>
                <a:gd name="connsiteY5" fmla="*/ 1052513 h 1052513"/>
                <a:gd name="connsiteX6" fmla="*/ 0 w 912247"/>
                <a:gd name="connsiteY6" fmla="*/ 776291 h 1052513"/>
                <a:gd name="connsiteX0" fmla="*/ 0 w 912247"/>
                <a:gd name="connsiteY0" fmla="*/ 776291 h 1050131"/>
                <a:gd name="connsiteX1" fmla="*/ 1008 w 912247"/>
                <a:gd name="connsiteY1" fmla="*/ 269716 h 1050131"/>
                <a:gd name="connsiteX2" fmla="*/ 457199 w 912247"/>
                <a:gd name="connsiteY2" fmla="*/ 0 h 1050131"/>
                <a:gd name="connsiteX3" fmla="*/ 912018 w 912247"/>
                <a:gd name="connsiteY3" fmla="*/ 271464 h 1050131"/>
                <a:gd name="connsiteX4" fmla="*/ 912018 w 912247"/>
                <a:gd name="connsiteY4" fmla="*/ 776288 h 1050131"/>
                <a:gd name="connsiteX5" fmla="*/ 457202 w 912247"/>
                <a:gd name="connsiteY5" fmla="*/ 1050131 h 1050131"/>
                <a:gd name="connsiteX6" fmla="*/ 0 w 912247"/>
                <a:gd name="connsiteY6" fmla="*/ 776291 h 1050131"/>
                <a:gd name="connsiteX0" fmla="*/ 0 w 912247"/>
                <a:gd name="connsiteY0" fmla="*/ 773909 h 1047749"/>
                <a:gd name="connsiteX1" fmla="*/ 1008 w 912247"/>
                <a:gd name="connsiteY1" fmla="*/ 267334 h 1047749"/>
                <a:gd name="connsiteX2" fmla="*/ 454818 w 912247"/>
                <a:gd name="connsiteY2" fmla="*/ 0 h 1047749"/>
                <a:gd name="connsiteX3" fmla="*/ 912018 w 912247"/>
                <a:gd name="connsiteY3" fmla="*/ 269082 h 1047749"/>
                <a:gd name="connsiteX4" fmla="*/ 912018 w 912247"/>
                <a:gd name="connsiteY4" fmla="*/ 773906 h 1047749"/>
                <a:gd name="connsiteX5" fmla="*/ 457202 w 912247"/>
                <a:gd name="connsiteY5" fmla="*/ 1047749 h 1047749"/>
                <a:gd name="connsiteX6" fmla="*/ 0 w 912247"/>
                <a:gd name="connsiteY6" fmla="*/ 773909 h 1047749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9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2436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8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0131"/>
                <a:gd name="connsiteX1" fmla="*/ 1008 w 912247"/>
                <a:gd name="connsiteY1" fmla="*/ 272097 h 1050131"/>
                <a:gd name="connsiteX2" fmla="*/ 457198 w 912247"/>
                <a:gd name="connsiteY2" fmla="*/ 0 h 1050131"/>
                <a:gd name="connsiteX3" fmla="*/ 912018 w 912247"/>
                <a:gd name="connsiteY3" fmla="*/ 273845 h 1050131"/>
                <a:gd name="connsiteX4" fmla="*/ 912018 w 912247"/>
                <a:gd name="connsiteY4" fmla="*/ 778669 h 1050131"/>
                <a:gd name="connsiteX5" fmla="*/ 457202 w 912247"/>
                <a:gd name="connsiteY5" fmla="*/ 1050131 h 1050131"/>
                <a:gd name="connsiteX6" fmla="*/ 0 w 912247"/>
                <a:gd name="connsiteY6" fmla="*/ 778672 h 1050131"/>
                <a:gd name="connsiteX0" fmla="*/ 0 w 912247"/>
                <a:gd name="connsiteY0" fmla="*/ 785816 h 1057275"/>
                <a:gd name="connsiteX1" fmla="*/ 1008 w 912247"/>
                <a:gd name="connsiteY1" fmla="*/ 279241 h 1057275"/>
                <a:gd name="connsiteX2" fmla="*/ 457198 w 912247"/>
                <a:gd name="connsiteY2" fmla="*/ 0 h 1057275"/>
                <a:gd name="connsiteX3" fmla="*/ 912018 w 912247"/>
                <a:gd name="connsiteY3" fmla="*/ 280989 h 1057275"/>
                <a:gd name="connsiteX4" fmla="*/ 912018 w 912247"/>
                <a:gd name="connsiteY4" fmla="*/ 785813 h 1057275"/>
                <a:gd name="connsiteX5" fmla="*/ 457202 w 912247"/>
                <a:gd name="connsiteY5" fmla="*/ 1057275 h 1057275"/>
                <a:gd name="connsiteX6" fmla="*/ 0 w 912247"/>
                <a:gd name="connsiteY6" fmla="*/ 785816 h 1057275"/>
                <a:gd name="connsiteX0" fmla="*/ 0 w 912247"/>
                <a:gd name="connsiteY0" fmla="*/ 785816 h 1064419"/>
                <a:gd name="connsiteX1" fmla="*/ 1008 w 912247"/>
                <a:gd name="connsiteY1" fmla="*/ 279241 h 1064419"/>
                <a:gd name="connsiteX2" fmla="*/ 457198 w 912247"/>
                <a:gd name="connsiteY2" fmla="*/ 0 h 1064419"/>
                <a:gd name="connsiteX3" fmla="*/ 912018 w 912247"/>
                <a:gd name="connsiteY3" fmla="*/ 280989 h 1064419"/>
                <a:gd name="connsiteX4" fmla="*/ 912018 w 912247"/>
                <a:gd name="connsiteY4" fmla="*/ 785813 h 1064419"/>
                <a:gd name="connsiteX5" fmla="*/ 457202 w 912247"/>
                <a:gd name="connsiteY5" fmla="*/ 1064419 h 1064419"/>
                <a:gd name="connsiteX6" fmla="*/ 0 w 912247"/>
                <a:gd name="connsiteY6" fmla="*/ 785816 h 1064419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0058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4419"/>
                <a:gd name="connsiteX1" fmla="*/ 1008 w 912247"/>
                <a:gd name="connsiteY1" fmla="*/ 276860 h 1064419"/>
                <a:gd name="connsiteX2" fmla="*/ 457198 w 912247"/>
                <a:gd name="connsiteY2" fmla="*/ 0 h 1064419"/>
                <a:gd name="connsiteX3" fmla="*/ 912018 w 912247"/>
                <a:gd name="connsiteY3" fmla="*/ 278608 h 1064419"/>
                <a:gd name="connsiteX4" fmla="*/ 912018 w 912247"/>
                <a:gd name="connsiteY4" fmla="*/ 783432 h 1064419"/>
                <a:gd name="connsiteX5" fmla="*/ 461964 w 912247"/>
                <a:gd name="connsiteY5" fmla="*/ 1064419 h 1064419"/>
                <a:gd name="connsiteX6" fmla="*/ 0 w 912247"/>
                <a:gd name="connsiteY6" fmla="*/ 783435 h 1064419"/>
                <a:gd name="connsiteX0" fmla="*/ 0 w 912247"/>
                <a:gd name="connsiteY0" fmla="*/ 783435 h 1059657"/>
                <a:gd name="connsiteX1" fmla="*/ 1008 w 912247"/>
                <a:gd name="connsiteY1" fmla="*/ 276860 h 1059657"/>
                <a:gd name="connsiteX2" fmla="*/ 457198 w 912247"/>
                <a:gd name="connsiteY2" fmla="*/ 0 h 1059657"/>
                <a:gd name="connsiteX3" fmla="*/ 912018 w 912247"/>
                <a:gd name="connsiteY3" fmla="*/ 278608 h 1059657"/>
                <a:gd name="connsiteX4" fmla="*/ 912018 w 912247"/>
                <a:gd name="connsiteY4" fmla="*/ 783432 h 1059657"/>
                <a:gd name="connsiteX5" fmla="*/ 459582 w 912247"/>
                <a:gd name="connsiteY5" fmla="*/ 1059657 h 1059657"/>
                <a:gd name="connsiteX6" fmla="*/ 0 w 912247"/>
                <a:gd name="connsiteY6" fmla="*/ 783435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9579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4817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5814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2439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9583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85814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90576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90576 h 1064420"/>
                <a:gd name="connsiteX5" fmla="*/ 457202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90576 h 1062038"/>
                <a:gd name="connsiteX5" fmla="*/ 454821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90576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85814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8195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5814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4419"/>
                <a:gd name="connsiteX1" fmla="*/ 1008 w 914504"/>
                <a:gd name="connsiteY1" fmla="*/ 276860 h 1064419"/>
                <a:gd name="connsiteX2" fmla="*/ 457198 w 914504"/>
                <a:gd name="connsiteY2" fmla="*/ 0 h 1064419"/>
                <a:gd name="connsiteX3" fmla="*/ 912018 w 914504"/>
                <a:gd name="connsiteY3" fmla="*/ 278608 h 1064419"/>
                <a:gd name="connsiteX4" fmla="*/ 914399 w 914504"/>
                <a:gd name="connsiteY4" fmla="*/ 785814 h 1064419"/>
                <a:gd name="connsiteX5" fmla="*/ 457202 w 914504"/>
                <a:gd name="connsiteY5" fmla="*/ 1064419 h 1064419"/>
                <a:gd name="connsiteX6" fmla="*/ 0 w 914504"/>
                <a:gd name="connsiteY6" fmla="*/ 785817 h 1064419"/>
                <a:gd name="connsiteX0" fmla="*/ 0 w 914504"/>
                <a:gd name="connsiteY0" fmla="*/ 785817 h 1057275"/>
                <a:gd name="connsiteX1" fmla="*/ 1008 w 914504"/>
                <a:gd name="connsiteY1" fmla="*/ 276860 h 1057275"/>
                <a:gd name="connsiteX2" fmla="*/ 457198 w 914504"/>
                <a:gd name="connsiteY2" fmla="*/ 0 h 1057275"/>
                <a:gd name="connsiteX3" fmla="*/ 912018 w 914504"/>
                <a:gd name="connsiteY3" fmla="*/ 278608 h 1057275"/>
                <a:gd name="connsiteX4" fmla="*/ 914399 w 914504"/>
                <a:gd name="connsiteY4" fmla="*/ 785814 h 1057275"/>
                <a:gd name="connsiteX5" fmla="*/ 454821 w 914504"/>
                <a:gd name="connsiteY5" fmla="*/ 1057275 h 1057275"/>
                <a:gd name="connsiteX6" fmla="*/ 0 w 914504"/>
                <a:gd name="connsiteY6" fmla="*/ 785817 h 1057275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90581 h 1062039"/>
                <a:gd name="connsiteX1" fmla="*/ 1008 w 914504"/>
                <a:gd name="connsiteY1" fmla="*/ 281624 h 1062039"/>
                <a:gd name="connsiteX2" fmla="*/ 457198 w 914504"/>
                <a:gd name="connsiteY2" fmla="*/ 0 h 1062039"/>
                <a:gd name="connsiteX3" fmla="*/ 912018 w 914504"/>
                <a:gd name="connsiteY3" fmla="*/ 283372 h 1062039"/>
                <a:gd name="connsiteX4" fmla="*/ 914399 w 914504"/>
                <a:gd name="connsiteY4" fmla="*/ 790578 h 1062039"/>
                <a:gd name="connsiteX5" fmla="*/ 454821 w 914504"/>
                <a:gd name="connsiteY5" fmla="*/ 1062039 h 1062039"/>
                <a:gd name="connsiteX6" fmla="*/ 0 w 914504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81624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73847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628" h="1062039">
                  <a:moveTo>
                    <a:pt x="0" y="790581"/>
                  </a:moveTo>
                  <a:lnTo>
                    <a:pt x="1008" y="274480"/>
                  </a:lnTo>
                  <a:lnTo>
                    <a:pt x="457198" y="0"/>
                  </a:lnTo>
                  <a:lnTo>
                    <a:pt x="914399" y="273847"/>
                  </a:lnTo>
                  <a:cubicBezTo>
                    <a:pt x="913605" y="445297"/>
                    <a:pt x="915193" y="619128"/>
                    <a:pt x="914399" y="790578"/>
                  </a:cubicBezTo>
                  <a:lnTo>
                    <a:pt x="454821" y="1062039"/>
                  </a:lnTo>
                  <a:lnTo>
                    <a:pt x="0" y="79058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>
              <a:off x="4251960" y="4599432"/>
              <a:ext cx="914628" cy="1062039"/>
            </a:xfrm>
            <a:custGeom>
              <a:avLst/>
              <a:gdLst>
                <a:gd name="connsiteX0" fmla="*/ 0 w 466725"/>
                <a:gd name="connsiteY0" fmla="*/ 126207 h 502444"/>
                <a:gd name="connsiteX1" fmla="*/ 233363 w 466725"/>
                <a:gd name="connsiteY1" fmla="*/ 0 h 502444"/>
                <a:gd name="connsiteX2" fmla="*/ 440531 w 466725"/>
                <a:gd name="connsiteY2" fmla="*/ 126207 h 502444"/>
                <a:gd name="connsiteX3" fmla="*/ 466725 w 466725"/>
                <a:gd name="connsiteY3" fmla="*/ 333375 h 502444"/>
                <a:gd name="connsiteX4" fmla="*/ 302419 w 466725"/>
                <a:gd name="connsiteY4" fmla="*/ 502444 h 502444"/>
                <a:gd name="connsiteX5" fmla="*/ 40481 w 466725"/>
                <a:gd name="connsiteY5" fmla="*/ 383382 h 502444"/>
                <a:gd name="connsiteX6" fmla="*/ 0 w 466725"/>
                <a:gd name="connsiteY6" fmla="*/ 126207 h 502444"/>
                <a:gd name="connsiteX0" fmla="*/ 0 w 685800"/>
                <a:gd name="connsiteY0" fmla="*/ 0 h 511969"/>
                <a:gd name="connsiteX1" fmla="*/ 452438 w 685800"/>
                <a:gd name="connsiteY1" fmla="*/ 9525 h 511969"/>
                <a:gd name="connsiteX2" fmla="*/ 659606 w 685800"/>
                <a:gd name="connsiteY2" fmla="*/ 135732 h 511969"/>
                <a:gd name="connsiteX3" fmla="*/ 685800 w 685800"/>
                <a:gd name="connsiteY3" fmla="*/ 342900 h 511969"/>
                <a:gd name="connsiteX4" fmla="*/ 521494 w 685800"/>
                <a:gd name="connsiteY4" fmla="*/ 511969 h 511969"/>
                <a:gd name="connsiteX5" fmla="*/ 259556 w 685800"/>
                <a:gd name="connsiteY5" fmla="*/ 392907 h 511969"/>
                <a:gd name="connsiteX6" fmla="*/ 0 w 685800"/>
                <a:gd name="connsiteY6" fmla="*/ 0 h 511969"/>
                <a:gd name="connsiteX0" fmla="*/ 0 w 685800"/>
                <a:gd name="connsiteY0" fmla="*/ 261937 h 773906"/>
                <a:gd name="connsiteX1" fmla="*/ 459582 w 685800"/>
                <a:gd name="connsiteY1" fmla="*/ 0 h 773906"/>
                <a:gd name="connsiteX2" fmla="*/ 659606 w 685800"/>
                <a:gd name="connsiteY2" fmla="*/ 397669 h 773906"/>
                <a:gd name="connsiteX3" fmla="*/ 685800 w 685800"/>
                <a:gd name="connsiteY3" fmla="*/ 604837 h 773906"/>
                <a:gd name="connsiteX4" fmla="*/ 521494 w 685800"/>
                <a:gd name="connsiteY4" fmla="*/ 773906 h 773906"/>
                <a:gd name="connsiteX5" fmla="*/ 259556 w 685800"/>
                <a:gd name="connsiteY5" fmla="*/ 654844 h 773906"/>
                <a:gd name="connsiteX6" fmla="*/ 0 w 685800"/>
                <a:gd name="connsiteY6" fmla="*/ 261937 h 773906"/>
                <a:gd name="connsiteX0" fmla="*/ 0 w 919162"/>
                <a:gd name="connsiteY0" fmla="*/ 261937 h 773906"/>
                <a:gd name="connsiteX1" fmla="*/ 459582 w 919162"/>
                <a:gd name="connsiteY1" fmla="*/ 0 h 773906"/>
                <a:gd name="connsiteX2" fmla="*/ 919162 w 919162"/>
                <a:gd name="connsiteY2" fmla="*/ 271463 h 773906"/>
                <a:gd name="connsiteX3" fmla="*/ 685800 w 919162"/>
                <a:gd name="connsiteY3" fmla="*/ 604837 h 773906"/>
                <a:gd name="connsiteX4" fmla="*/ 521494 w 919162"/>
                <a:gd name="connsiteY4" fmla="*/ 773906 h 773906"/>
                <a:gd name="connsiteX5" fmla="*/ 259556 w 919162"/>
                <a:gd name="connsiteY5" fmla="*/ 654844 h 773906"/>
                <a:gd name="connsiteX6" fmla="*/ 0 w 919162"/>
                <a:gd name="connsiteY6" fmla="*/ 261937 h 773906"/>
                <a:gd name="connsiteX0" fmla="*/ 0 w 919162"/>
                <a:gd name="connsiteY0" fmla="*/ 261937 h 785812"/>
                <a:gd name="connsiteX1" fmla="*/ 459582 w 919162"/>
                <a:gd name="connsiteY1" fmla="*/ 0 h 785812"/>
                <a:gd name="connsiteX2" fmla="*/ 919162 w 919162"/>
                <a:gd name="connsiteY2" fmla="*/ 271463 h 785812"/>
                <a:gd name="connsiteX3" fmla="*/ 916781 w 919162"/>
                <a:gd name="connsiteY3" fmla="*/ 785812 h 785812"/>
                <a:gd name="connsiteX4" fmla="*/ 521494 w 919162"/>
                <a:gd name="connsiteY4" fmla="*/ 773906 h 785812"/>
                <a:gd name="connsiteX5" fmla="*/ 259556 w 919162"/>
                <a:gd name="connsiteY5" fmla="*/ 654844 h 785812"/>
                <a:gd name="connsiteX6" fmla="*/ 0 w 919162"/>
                <a:gd name="connsiteY6" fmla="*/ 261937 h 785812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59556 w 919162"/>
                <a:gd name="connsiteY5" fmla="*/ 654844 h 1057275"/>
                <a:gd name="connsiteX6" fmla="*/ 0 w 919162"/>
                <a:gd name="connsiteY6" fmla="*/ 261937 h 1057275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381 w 919162"/>
                <a:gd name="connsiteY5" fmla="*/ 790576 h 1057275"/>
                <a:gd name="connsiteX6" fmla="*/ 0 w 919162"/>
                <a:gd name="connsiteY6" fmla="*/ 261937 h 1057275"/>
                <a:gd name="connsiteX0" fmla="*/ 0 w 919162"/>
                <a:gd name="connsiteY0" fmla="*/ 230981 h 1026319"/>
                <a:gd name="connsiteX1" fmla="*/ 464344 w 919162"/>
                <a:gd name="connsiteY1" fmla="*/ 0 h 1026319"/>
                <a:gd name="connsiteX2" fmla="*/ 919162 w 919162"/>
                <a:gd name="connsiteY2" fmla="*/ 240507 h 1026319"/>
                <a:gd name="connsiteX3" fmla="*/ 916781 w 919162"/>
                <a:gd name="connsiteY3" fmla="*/ 754856 h 1026319"/>
                <a:gd name="connsiteX4" fmla="*/ 452437 w 919162"/>
                <a:gd name="connsiteY4" fmla="*/ 1026319 h 1026319"/>
                <a:gd name="connsiteX5" fmla="*/ 2381 w 919162"/>
                <a:gd name="connsiteY5" fmla="*/ 759620 h 1026319"/>
                <a:gd name="connsiteX6" fmla="*/ 0 w 919162"/>
                <a:gd name="connsiteY6" fmla="*/ 230981 h 1026319"/>
                <a:gd name="connsiteX0" fmla="*/ 0 w 919162"/>
                <a:gd name="connsiteY0" fmla="*/ 230981 h 1002507"/>
                <a:gd name="connsiteX1" fmla="*/ 464344 w 919162"/>
                <a:gd name="connsiteY1" fmla="*/ 0 h 1002507"/>
                <a:gd name="connsiteX2" fmla="*/ 919162 w 919162"/>
                <a:gd name="connsiteY2" fmla="*/ 240507 h 1002507"/>
                <a:gd name="connsiteX3" fmla="*/ 916781 w 919162"/>
                <a:gd name="connsiteY3" fmla="*/ 754856 h 1002507"/>
                <a:gd name="connsiteX4" fmla="*/ 469106 w 919162"/>
                <a:gd name="connsiteY4" fmla="*/ 1002507 h 1002507"/>
                <a:gd name="connsiteX5" fmla="*/ 2381 w 919162"/>
                <a:gd name="connsiteY5" fmla="*/ 759620 h 1002507"/>
                <a:gd name="connsiteX6" fmla="*/ 0 w 919162"/>
                <a:gd name="connsiteY6" fmla="*/ 230981 h 1002507"/>
                <a:gd name="connsiteX0" fmla="*/ 0 w 919162"/>
                <a:gd name="connsiteY0" fmla="*/ 171450 h 942976"/>
                <a:gd name="connsiteX1" fmla="*/ 457200 w 919162"/>
                <a:gd name="connsiteY1" fmla="*/ 0 h 942976"/>
                <a:gd name="connsiteX2" fmla="*/ 919162 w 919162"/>
                <a:gd name="connsiteY2" fmla="*/ 180976 h 942976"/>
                <a:gd name="connsiteX3" fmla="*/ 916781 w 919162"/>
                <a:gd name="connsiteY3" fmla="*/ 695325 h 942976"/>
                <a:gd name="connsiteX4" fmla="*/ 469106 w 919162"/>
                <a:gd name="connsiteY4" fmla="*/ 942976 h 942976"/>
                <a:gd name="connsiteX5" fmla="*/ 2381 w 919162"/>
                <a:gd name="connsiteY5" fmla="*/ 700089 h 942976"/>
                <a:gd name="connsiteX6" fmla="*/ 0 w 919162"/>
                <a:gd name="connsiteY6" fmla="*/ 171450 h 942976"/>
                <a:gd name="connsiteX0" fmla="*/ 0 w 919162"/>
                <a:gd name="connsiteY0" fmla="*/ 171450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1450 h 857251"/>
                <a:gd name="connsiteX0" fmla="*/ 0 w 919162"/>
                <a:gd name="connsiteY0" fmla="*/ 176212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6212 h 857251"/>
                <a:gd name="connsiteX0" fmla="*/ 0 w 916886"/>
                <a:gd name="connsiteY0" fmla="*/ 176212 h 857251"/>
                <a:gd name="connsiteX1" fmla="*/ 457200 w 916886"/>
                <a:gd name="connsiteY1" fmla="*/ 0 h 857251"/>
                <a:gd name="connsiteX2" fmla="*/ 914399 w 916886"/>
                <a:gd name="connsiteY2" fmla="*/ 171451 h 857251"/>
                <a:gd name="connsiteX3" fmla="*/ 916781 w 916886"/>
                <a:gd name="connsiteY3" fmla="*/ 695325 h 857251"/>
                <a:gd name="connsiteX4" fmla="*/ 473869 w 916886"/>
                <a:gd name="connsiteY4" fmla="*/ 857251 h 857251"/>
                <a:gd name="connsiteX5" fmla="*/ 2381 w 916886"/>
                <a:gd name="connsiteY5" fmla="*/ 700089 h 857251"/>
                <a:gd name="connsiteX6" fmla="*/ 0 w 916886"/>
                <a:gd name="connsiteY6" fmla="*/ 176212 h 857251"/>
                <a:gd name="connsiteX0" fmla="*/ 0 w 916886"/>
                <a:gd name="connsiteY0" fmla="*/ 176212 h 923926"/>
                <a:gd name="connsiteX1" fmla="*/ 457200 w 916886"/>
                <a:gd name="connsiteY1" fmla="*/ 0 h 923926"/>
                <a:gd name="connsiteX2" fmla="*/ 914399 w 916886"/>
                <a:gd name="connsiteY2" fmla="*/ 171451 h 923926"/>
                <a:gd name="connsiteX3" fmla="*/ 916781 w 916886"/>
                <a:gd name="connsiteY3" fmla="*/ 695325 h 923926"/>
                <a:gd name="connsiteX4" fmla="*/ 452438 w 916886"/>
                <a:gd name="connsiteY4" fmla="*/ 923926 h 923926"/>
                <a:gd name="connsiteX5" fmla="*/ 2381 w 916886"/>
                <a:gd name="connsiteY5" fmla="*/ 700089 h 923926"/>
                <a:gd name="connsiteX6" fmla="*/ 0 w 916886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9459"/>
                <a:gd name="connsiteY0" fmla="*/ 176212 h 923926"/>
                <a:gd name="connsiteX1" fmla="*/ 457429 w 919459"/>
                <a:gd name="connsiteY1" fmla="*/ 0 h 923926"/>
                <a:gd name="connsiteX2" fmla="*/ 914628 w 919459"/>
                <a:gd name="connsiteY2" fmla="*/ 171451 h 923926"/>
                <a:gd name="connsiteX3" fmla="*/ 919391 w 919459"/>
                <a:gd name="connsiteY3" fmla="*/ 695325 h 923926"/>
                <a:gd name="connsiteX4" fmla="*/ 452667 w 919459"/>
                <a:gd name="connsiteY4" fmla="*/ 923926 h 923926"/>
                <a:gd name="connsiteX5" fmla="*/ 229 w 919459"/>
                <a:gd name="connsiteY5" fmla="*/ 695327 h 923926"/>
                <a:gd name="connsiteX6" fmla="*/ 229 w 919459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7115"/>
                <a:gd name="connsiteY0" fmla="*/ 176212 h 959644"/>
                <a:gd name="connsiteX1" fmla="*/ 457429 w 917115"/>
                <a:gd name="connsiteY1" fmla="*/ 0 h 959644"/>
                <a:gd name="connsiteX2" fmla="*/ 914628 w 917115"/>
                <a:gd name="connsiteY2" fmla="*/ 171451 h 959644"/>
                <a:gd name="connsiteX3" fmla="*/ 917010 w 917115"/>
                <a:gd name="connsiteY3" fmla="*/ 695325 h 959644"/>
                <a:gd name="connsiteX4" fmla="*/ 459811 w 917115"/>
                <a:gd name="connsiteY4" fmla="*/ 959644 h 959644"/>
                <a:gd name="connsiteX5" fmla="*/ 229 w 917115"/>
                <a:gd name="connsiteY5" fmla="*/ 695327 h 959644"/>
                <a:gd name="connsiteX6" fmla="*/ 229 w 917115"/>
                <a:gd name="connsiteY6" fmla="*/ 176212 h 959644"/>
                <a:gd name="connsiteX0" fmla="*/ 229 w 917115"/>
                <a:gd name="connsiteY0" fmla="*/ 273843 h 1057275"/>
                <a:gd name="connsiteX1" fmla="*/ 459810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3843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4858"/>
                <a:gd name="connsiteY0" fmla="*/ 276224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76224 h 1057275"/>
                <a:gd name="connsiteX0" fmla="*/ 2487 w 914735"/>
                <a:gd name="connsiteY0" fmla="*/ 273843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3843 h 1057275"/>
                <a:gd name="connsiteX0" fmla="*/ 2487 w 914735"/>
                <a:gd name="connsiteY0" fmla="*/ 278605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8605 h 1057275"/>
                <a:gd name="connsiteX0" fmla="*/ 229 w 914858"/>
                <a:gd name="connsiteY0" fmla="*/ 280987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80987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0 w 914629"/>
                <a:gd name="connsiteY0" fmla="*/ 792958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0" fmla="*/ 7947 w 922576"/>
                <a:gd name="connsiteY0" fmla="*/ 792958 h 1057275"/>
                <a:gd name="connsiteX1" fmla="*/ 197074 w 922576"/>
                <a:gd name="connsiteY1" fmla="*/ 334009 h 1057275"/>
                <a:gd name="connsiteX2" fmla="*/ 465147 w 922576"/>
                <a:gd name="connsiteY2" fmla="*/ 0 h 1057275"/>
                <a:gd name="connsiteX3" fmla="*/ 922346 w 922576"/>
                <a:gd name="connsiteY3" fmla="*/ 269082 h 1057275"/>
                <a:gd name="connsiteX4" fmla="*/ 922347 w 922576"/>
                <a:gd name="connsiteY4" fmla="*/ 795338 h 1057275"/>
                <a:gd name="connsiteX5" fmla="*/ 467529 w 922576"/>
                <a:gd name="connsiteY5" fmla="*/ 1057275 h 1057275"/>
                <a:gd name="connsiteX6" fmla="*/ 7947 w 922576"/>
                <a:gd name="connsiteY6" fmla="*/ 792958 h 1057275"/>
                <a:gd name="connsiteX0" fmla="*/ 45610 w 960239"/>
                <a:gd name="connsiteY0" fmla="*/ 792958 h 1057275"/>
                <a:gd name="connsiteX1" fmla="*/ 46618 w 960239"/>
                <a:gd name="connsiteY1" fmla="*/ 272096 h 1057275"/>
                <a:gd name="connsiteX2" fmla="*/ 502810 w 960239"/>
                <a:gd name="connsiteY2" fmla="*/ 0 h 1057275"/>
                <a:gd name="connsiteX3" fmla="*/ 960009 w 960239"/>
                <a:gd name="connsiteY3" fmla="*/ 269082 h 1057275"/>
                <a:gd name="connsiteX4" fmla="*/ 960010 w 960239"/>
                <a:gd name="connsiteY4" fmla="*/ 795338 h 1057275"/>
                <a:gd name="connsiteX5" fmla="*/ 505192 w 960239"/>
                <a:gd name="connsiteY5" fmla="*/ 1057275 h 1057275"/>
                <a:gd name="connsiteX6" fmla="*/ 45610 w 960239"/>
                <a:gd name="connsiteY6" fmla="*/ 792958 h 1057275"/>
                <a:gd name="connsiteX0" fmla="*/ 19776 w 934405"/>
                <a:gd name="connsiteY0" fmla="*/ 792958 h 1057275"/>
                <a:gd name="connsiteX1" fmla="*/ 20784 w 934405"/>
                <a:gd name="connsiteY1" fmla="*/ 272096 h 1057275"/>
                <a:gd name="connsiteX2" fmla="*/ 476976 w 934405"/>
                <a:gd name="connsiteY2" fmla="*/ 0 h 1057275"/>
                <a:gd name="connsiteX3" fmla="*/ 934175 w 934405"/>
                <a:gd name="connsiteY3" fmla="*/ 269082 h 1057275"/>
                <a:gd name="connsiteX4" fmla="*/ 934176 w 934405"/>
                <a:gd name="connsiteY4" fmla="*/ 795338 h 1057275"/>
                <a:gd name="connsiteX5" fmla="*/ 479358 w 934405"/>
                <a:gd name="connsiteY5" fmla="*/ 1057275 h 1057275"/>
                <a:gd name="connsiteX6" fmla="*/ 19776 w 934405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9240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1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9581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199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80988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8607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3844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5815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5815 h 1059656"/>
                <a:gd name="connsiteX0" fmla="*/ 0 w 914505"/>
                <a:gd name="connsiteY0" fmla="*/ 785815 h 1059656"/>
                <a:gd name="connsiteX1" fmla="*/ 1008 w 914505"/>
                <a:gd name="connsiteY1" fmla="*/ 276859 h 1059656"/>
                <a:gd name="connsiteX2" fmla="*/ 457199 w 914505"/>
                <a:gd name="connsiteY2" fmla="*/ 0 h 1059656"/>
                <a:gd name="connsiteX3" fmla="*/ 912018 w 914505"/>
                <a:gd name="connsiteY3" fmla="*/ 278607 h 1059656"/>
                <a:gd name="connsiteX4" fmla="*/ 914400 w 914505"/>
                <a:gd name="connsiteY4" fmla="*/ 783431 h 1059656"/>
                <a:gd name="connsiteX5" fmla="*/ 459582 w 914505"/>
                <a:gd name="connsiteY5" fmla="*/ 1059656 h 1059656"/>
                <a:gd name="connsiteX6" fmla="*/ 0 w 914505"/>
                <a:gd name="connsiteY6" fmla="*/ 785815 h 1059656"/>
                <a:gd name="connsiteX0" fmla="*/ 0 w 912247"/>
                <a:gd name="connsiteY0" fmla="*/ 785815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5815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62037"/>
                <a:gd name="connsiteX1" fmla="*/ 1008 w 912247"/>
                <a:gd name="connsiteY1" fmla="*/ 276859 h 1062037"/>
                <a:gd name="connsiteX2" fmla="*/ 457199 w 912247"/>
                <a:gd name="connsiteY2" fmla="*/ 0 h 1062037"/>
                <a:gd name="connsiteX3" fmla="*/ 912018 w 912247"/>
                <a:gd name="connsiteY3" fmla="*/ 278607 h 1062037"/>
                <a:gd name="connsiteX4" fmla="*/ 912018 w 912247"/>
                <a:gd name="connsiteY4" fmla="*/ 783431 h 1062037"/>
                <a:gd name="connsiteX5" fmla="*/ 457201 w 912247"/>
                <a:gd name="connsiteY5" fmla="*/ 1062037 h 1062037"/>
                <a:gd name="connsiteX6" fmla="*/ 0 w 912247"/>
                <a:gd name="connsiteY6" fmla="*/ 783434 h 1062037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7201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2439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76291 h 1052513"/>
                <a:gd name="connsiteX1" fmla="*/ 1008 w 912247"/>
                <a:gd name="connsiteY1" fmla="*/ 269716 h 1052513"/>
                <a:gd name="connsiteX2" fmla="*/ 457199 w 912247"/>
                <a:gd name="connsiteY2" fmla="*/ 0 h 1052513"/>
                <a:gd name="connsiteX3" fmla="*/ 912018 w 912247"/>
                <a:gd name="connsiteY3" fmla="*/ 271464 h 1052513"/>
                <a:gd name="connsiteX4" fmla="*/ 912018 w 912247"/>
                <a:gd name="connsiteY4" fmla="*/ 776288 h 1052513"/>
                <a:gd name="connsiteX5" fmla="*/ 457202 w 912247"/>
                <a:gd name="connsiteY5" fmla="*/ 1052513 h 1052513"/>
                <a:gd name="connsiteX6" fmla="*/ 0 w 912247"/>
                <a:gd name="connsiteY6" fmla="*/ 776291 h 1052513"/>
                <a:gd name="connsiteX0" fmla="*/ 0 w 912247"/>
                <a:gd name="connsiteY0" fmla="*/ 776291 h 1050131"/>
                <a:gd name="connsiteX1" fmla="*/ 1008 w 912247"/>
                <a:gd name="connsiteY1" fmla="*/ 269716 h 1050131"/>
                <a:gd name="connsiteX2" fmla="*/ 457199 w 912247"/>
                <a:gd name="connsiteY2" fmla="*/ 0 h 1050131"/>
                <a:gd name="connsiteX3" fmla="*/ 912018 w 912247"/>
                <a:gd name="connsiteY3" fmla="*/ 271464 h 1050131"/>
                <a:gd name="connsiteX4" fmla="*/ 912018 w 912247"/>
                <a:gd name="connsiteY4" fmla="*/ 776288 h 1050131"/>
                <a:gd name="connsiteX5" fmla="*/ 457202 w 912247"/>
                <a:gd name="connsiteY5" fmla="*/ 1050131 h 1050131"/>
                <a:gd name="connsiteX6" fmla="*/ 0 w 912247"/>
                <a:gd name="connsiteY6" fmla="*/ 776291 h 1050131"/>
                <a:gd name="connsiteX0" fmla="*/ 0 w 912247"/>
                <a:gd name="connsiteY0" fmla="*/ 773909 h 1047749"/>
                <a:gd name="connsiteX1" fmla="*/ 1008 w 912247"/>
                <a:gd name="connsiteY1" fmla="*/ 267334 h 1047749"/>
                <a:gd name="connsiteX2" fmla="*/ 454818 w 912247"/>
                <a:gd name="connsiteY2" fmla="*/ 0 h 1047749"/>
                <a:gd name="connsiteX3" fmla="*/ 912018 w 912247"/>
                <a:gd name="connsiteY3" fmla="*/ 269082 h 1047749"/>
                <a:gd name="connsiteX4" fmla="*/ 912018 w 912247"/>
                <a:gd name="connsiteY4" fmla="*/ 773906 h 1047749"/>
                <a:gd name="connsiteX5" fmla="*/ 457202 w 912247"/>
                <a:gd name="connsiteY5" fmla="*/ 1047749 h 1047749"/>
                <a:gd name="connsiteX6" fmla="*/ 0 w 912247"/>
                <a:gd name="connsiteY6" fmla="*/ 773909 h 1047749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9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2436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8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0131"/>
                <a:gd name="connsiteX1" fmla="*/ 1008 w 912247"/>
                <a:gd name="connsiteY1" fmla="*/ 272097 h 1050131"/>
                <a:gd name="connsiteX2" fmla="*/ 457198 w 912247"/>
                <a:gd name="connsiteY2" fmla="*/ 0 h 1050131"/>
                <a:gd name="connsiteX3" fmla="*/ 912018 w 912247"/>
                <a:gd name="connsiteY3" fmla="*/ 273845 h 1050131"/>
                <a:gd name="connsiteX4" fmla="*/ 912018 w 912247"/>
                <a:gd name="connsiteY4" fmla="*/ 778669 h 1050131"/>
                <a:gd name="connsiteX5" fmla="*/ 457202 w 912247"/>
                <a:gd name="connsiteY5" fmla="*/ 1050131 h 1050131"/>
                <a:gd name="connsiteX6" fmla="*/ 0 w 912247"/>
                <a:gd name="connsiteY6" fmla="*/ 778672 h 1050131"/>
                <a:gd name="connsiteX0" fmla="*/ 0 w 912247"/>
                <a:gd name="connsiteY0" fmla="*/ 785816 h 1057275"/>
                <a:gd name="connsiteX1" fmla="*/ 1008 w 912247"/>
                <a:gd name="connsiteY1" fmla="*/ 279241 h 1057275"/>
                <a:gd name="connsiteX2" fmla="*/ 457198 w 912247"/>
                <a:gd name="connsiteY2" fmla="*/ 0 h 1057275"/>
                <a:gd name="connsiteX3" fmla="*/ 912018 w 912247"/>
                <a:gd name="connsiteY3" fmla="*/ 280989 h 1057275"/>
                <a:gd name="connsiteX4" fmla="*/ 912018 w 912247"/>
                <a:gd name="connsiteY4" fmla="*/ 785813 h 1057275"/>
                <a:gd name="connsiteX5" fmla="*/ 457202 w 912247"/>
                <a:gd name="connsiteY5" fmla="*/ 1057275 h 1057275"/>
                <a:gd name="connsiteX6" fmla="*/ 0 w 912247"/>
                <a:gd name="connsiteY6" fmla="*/ 785816 h 1057275"/>
                <a:gd name="connsiteX0" fmla="*/ 0 w 912247"/>
                <a:gd name="connsiteY0" fmla="*/ 785816 h 1064419"/>
                <a:gd name="connsiteX1" fmla="*/ 1008 w 912247"/>
                <a:gd name="connsiteY1" fmla="*/ 279241 h 1064419"/>
                <a:gd name="connsiteX2" fmla="*/ 457198 w 912247"/>
                <a:gd name="connsiteY2" fmla="*/ 0 h 1064419"/>
                <a:gd name="connsiteX3" fmla="*/ 912018 w 912247"/>
                <a:gd name="connsiteY3" fmla="*/ 280989 h 1064419"/>
                <a:gd name="connsiteX4" fmla="*/ 912018 w 912247"/>
                <a:gd name="connsiteY4" fmla="*/ 785813 h 1064419"/>
                <a:gd name="connsiteX5" fmla="*/ 457202 w 912247"/>
                <a:gd name="connsiteY5" fmla="*/ 1064419 h 1064419"/>
                <a:gd name="connsiteX6" fmla="*/ 0 w 912247"/>
                <a:gd name="connsiteY6" fmla="*/ 785816 h 1064419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0058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4419"/>
                <a:gd name="connsiteX1" fmla="*/ 1008 w 912247"/>
                <a:gd name="connsiteY1" fmla="*/ 276860 h 1064419"/>
                <a:gd name="connsiteX2" fmla="*/ 457198 w 912247"/>
                <a:gd name="connsiteY2" fmla="*/ 0 h 1064419"/>
                <a:gd name="connsiteX3" fmla="*/ 912018 w 912247"/>
                <a:gd name="connsiteY3" fmla="*/ 278608 h 1064419"/>
                <a:gd name="connsiteX4" fmla="*/ 912018 w 912247"/>
                <a:gd name="connsiteY4" fmla="*/ 783432 h 1064419"/>
                <a:gd name="connsiteX5" fmla="*/ 461964 w 912247"/>
                <a:gd name="connsiteY5" fmla="*/ 1064419 h 1064419"/>
                <a:gd name="connsiteX6" fmla="*/ 0 w 912247"/>
                <a:gd name="connsiteY6" fmla="*/ 783435 h 1064419"/>
                <a:gd name="connsiteX0" fmla="*/ 0 w 912247"/>
                <a:gd name="connsiteY0" fmla="*/ 783435 h 1059657"/>
                <a:gd name="connsiteX1" fmla="*/ 1008 w 912247"/>
                <a:gd name="connsiteY1" fmla="*/ 276860 h 1059657"/>
                <a:gd name="connsiteX2" fmla="*/ 457198 w 912247"/>
                <a:gd name="connsiteY2" fmla="*/ 0 h 1059657"/>
                <a:gd name="connsiteX3" fmla="*/ 912018 w 912247"/>
                <a:gd name="connsiteY3" fmla="*/ 278608 h 1059657"/>
                <a:gd name="connsiteX4" fmla="*/ 912018 w 912247"/>
                <a:gd name="connsiteY4" fmla="*/ 783432 h 1059657"/>
                <a:gd name="connsiteX5" fmla="*/ 459582 w 912247"/>
                <a:gd name="connsiteY5" fmla="*/ 1059657 h 1059657"/>
                <a:gd name="connsiteX6" fmla="*/ 0 w 912247"/>
                <a:gd name="connsiteY6" fmla="*/ 783435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9579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4817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5814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2439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9583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85814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90576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90576 h 1064420"/>
                <a:gd name="connsiteX5" fmla="*/ 457202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90576 h 1062038"/>
                <a:gd name="connsiteX5" fmla="*/ 454821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90576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85814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8195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5814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4419"/>
                <a:gd name="connsiteX1" fmla="*/ 1008 w 914504"/>
                <a:gd name="connsiteY1" fmla="*/ 276860 h 1064419"/>
                <a:gd name="connsiteX2" fmla="*/ 457198 w 914504"/>
                <a:gd name="connsiteY2" fmla="*/ 0 h 1064419"/>
                <a:gd name="connsiteX3" fmla="*/ 912018 w 914504"/>
                <a:gd name="connsiteY3" fmla="*/ 278608 h 1064419"/>
                <a:gd name="connsiteX4" fmla="*/ 914399 w 914504"/>
                <a:gd name="connsiteY4" fmla="*/ 785814 h 1064419"/>
                <a:gd name="connsiteX5" fmla="*/ 457202 w 914504"/>
                <a:gd name="connsiteY5" fmla="*/ 1064419 h 1064419"/>
                <a:gd name="connsiteX6" fmla="*/ 0 w 914504"/>
                <a:gd name="connsiteY6" fmla="*/ 785817 h 1064419"/>
                <a:gd name="connsiteX0" fmla="*/ 0 w 914504"/>
                <a:gd name="connsiteY0" fmla="*/ 785817 h 1057275"/>
                <a:gd name="connsiteX1" fmla="*/ 1008 w 914504"/>
                <a:gd name="connsiteY1" fmla="*/ 276860 h 1057275"/>
                <a:gd name="connsiteX2" fmla="*/ 457198 w 914504"/>
                <a:gd name="connsiteY2" fmla="*/ 0 h 1057275"/>
                <a:gd name="connsiteX3" fmla="*/ 912018 w 914504"/>
                <a:gd name="connsiteY3" fmla="*/ 278608 h 1057275"/>
                <a:gd name="connsiteX4" fmla="*/ 914399 w 914504"/>
                <a:gd name="connsiteY4" fmla="*/ 785814 h 1057275"/>
                <a:gd name="connsiteX5" fmla="*/ 454821 w 914504"/>
                <a:gd name="connsiteY5" fmla="*/ 1057275 h 1057275"/>
                <a:gd name="connsiteX6" fmla="*/ 0 w 914504"/>
                <a:gd name="connsiteY6" fmla="*/ 785817 h 1057275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90581 h 1062039"/>
                <a:gd name="connsiteX1" fmla="*/ 1008 w 914504"/>
                <a:gd name="connsiteY1" fmla="*/ 281624 h 1062039"/>
                <a:gd name="connsiteX2" fmla="*/ 457198 w 914504"/>
                <a:gd name="connsiteY2" fmla="*/ 0 h 1062039"/>
                <a:gd name="connsiteX3" fmla="*/ 912018 w 914504"/>
                <a:gd name="connsiteY3" fmla="*/ 283372 h 1062039"/>
                <a:gd name="connsiteX4" fmla="*/ 914399 w 914504"/>
                <a:gd name="connsiteY4" fmla="*/ 790578 h 1062039"/>
                <a:gd name="connsiteX5" fmla="*/ 454821 w 914504"/>
                <a:gd name="connsiteY5" fmla="*/ 1062039 h 1062039"/>
                <a:gd name="connsiteX6" fmla="*/ 0 w 914504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81624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73847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628" h="1062039">
                  <a:moveTo>
                    <a:pt x="0" y="790581"/>
                  </a:moveTo>
                  <a:lnTo>
                    <a:pt x="1008" y="274480"/>
                  </a:lnTo>
                  <a:lnTo>
                    <a:pt x="457198" y="0"/>
                  </a:lnTo>
                  <a:lnTo>
                    <a:pt x="914399" y="273847"/>
                  </a:lnTo>
                  <a:cubicBezTo>
                    <a:pt x="913605" y="445297"/>
                    <a:pt x="915193" y="619128"/>
                    <a:pt x="914399" y="790578"/>
                  </a:cubicBezTo>
                  <a:lnTo>
                    <a:pt x="454821" y="1062039"/>
                  </a:lnTo>
                  <a:lnTo>
                    <a:pt x="0" y="79058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0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7207488" y="4916942"/>
                  <a:ext cx="486223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/>
                          </a:rPr>
                          <m:t>ℒ</m:t>
                        </m:r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0" name="Text 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207488" y="4916942"/>
                  <a:ext cx="486223" cy="523220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1" name="Oval 70"/>
            <p:cNvSpPr>
              <a:spLocks noChangeAspect="1" noChangeArrowheads="1"/>
            </p:cNvSpPr>
            <p:nvPr/>
          </p:nvSpPr>
          <p:spPr bwMode="auto">
            <a:xfrm>
              <a:off x="4669045" y="352680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402258" y="3038592"/>
                  <a:ext cx="614142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2" name="Text 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402258" y="3038592"/>
                  <a:ext cx="614142" cy="523220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5124167" y="4087030"/>
                  <a:ext cx="622413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6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0000CC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3" name="Text 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124167" y="4087030"/>
                  <a:ext cx="622413" cy="523220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398282" y="5046955"/>
                  <a:ext cx="622414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5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0000CC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4" name="Text 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398282" y="5046955"/>
                  <a:ext cx="622414" cy="523220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5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3496778" y="5051868"/>
                  <a:ext cx="614142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5" name="Text 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96778" y="5051868"/>
                  <a:ext cx="614142" cy="523220"/>
                </a:xfrm>
                <a:prstGeom prst="rect">
                  <a:avLst/>
                </a:prstGeom>
                <a:blipFill rotWithShape="0">
                  <a:blip r:embed="rId9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6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763628" y="4087004"/>
                  <a:ext cx="622414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0000CC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6" name="Text 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763628" y="4087004"/>
                  <a:ext cx="622414" cy="52322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3481851" y="3038828"/>
                  <a:ext cx="622414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en-US" sz="2800" b="0" i="1" dirty="0" smtClean="0">
                                <a:solidFill>
                                  <a:srgbClr val="0000CC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sz="2800" dirty="0">
                    <a:solidFill>
                      <a:srgbClr val="0000CC"/>
                    </a:solidFill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7" name="Text 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81851" y="3038828"/>
                  <a:ext cx="622414" cy="523220"/>
                </a:xfrm>
                <a:prstGeom prst="rect">
                  <a:avLst/>
                </a:prstGeom>
                <a:blipFill rotWithShape="0">
                  <a:blip r:embed="rId11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4013423" y="4352452"/>
                  <a:ext cx="461985" cy="523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5pPr>
                  <a:lvl6pPr marL="25146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6pPr>
                  <a:lvl7pPr marL="29718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7pPr>
                  <a:lvl8pPr marL="34290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8pPr>
                  <a:lvl9pPr marL="3886200" indent="-228600" algn="r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defRPr>
                  </a:lvl9pPr>
                </a:lstStyle>
                <a:p>
                  <a:pPr algn="l" eaLnBrk="1" hangingPunct="1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dirty="0" smtClean="0">
                            <a:latin typeface="Cambria Math"/>
                          </a:rPr>
                          <m:t>0</m:t>
                        </m:r>
                      </m:oMath>
                    </m:oMathPara>
                  </a14:m>
                  <a:endParaRPr lang="en-US" sz="2800" dirty="0">
                    <a:latin typeface="+mn-lt"/>
                  </a:endParaRPr>
                </a:p>
              </p:txBody>
            </p:sp>
          </mc:Choice>
          <mc:Fallback xmlns="">
            <p:sp>
              <p:nvSpPr>
                <p:cNvPr id="78" name="Text Box 5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013423" y="4352452"/>
                  <a:ext cx="461985" cy="523220"/>
                </a:xfrm>
                <a:prstGeom prst="rect">
                  <a:avLst/>
                </a:prstGeom>
                <a:blipFill rotWithShape="0">
                  <a:blip r:embed="rId12"/>
                  <a:stretch>
                    <a:fillRect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9" name="Freeform 78"/>
            <p:cNvSpPr/>
            <p:nvPr/>
          </p:nvSpPr>
          <p:spPr>
            <a:xfrm>
              <a:off x="4249972" y="3026664"/>
              <a:ext cx="914628" cy="1062039"/>
            </a:xfrm>
            <a:custGeom>
              <a:avLst/>
              <a:gdLst>
                <a:gd name="connsiteX0" fmla="*/ 0 w 466725"/>
                <a:gd name="connsiteY0" fmla="*/ 126207 h 502444"/>
                <a:gd name="connsiteX1" fmla="*/ 233363 w 466725"/>
                <a:gd name="connsiteY1" fmla="*/ 0 h 502444"/>
                <a:gd name="connsiteX2" fmla="*/ 440531 w 466725"/>
                <a:gd name="connsiteY2" fmla="*/ 126207 h 502444"/>
                <a:gd name="connsiteX3" fmla="*/ 466725 w 466725"/>
                <a:gd name="connsiteY3" fmla="*/ 333375 h 502444"/>
                <a:gd name="connsiteX4" fmla="*/ 302419 w 466725"/>
                <a:gd name="connsiteY4" fmla="*/ 502444 h 502444"/>
                <a:gd name="connsiteX5" fmla="*/ 40481 w 466725"/>
                <a:gd name="connsiteY5" fmla="*/ 383382 h 502444"/>
                <a:gd name="connsiteX6" fmla="*/ 0 w 466725"/>
                <a:gd name="connsiteY6" fmla="*/ 126207 h 502444"/>
                <a:gd name="connsiteX0" fmla="*/ 0 w 685800"/>
                <a:gd name="connsiteY0" fmla="*/ 0 h 511969"/>
                <a:gd name="connsiteX1" fmla="*/ 452438 w 685800"/>
                <a:gd name="connsiteY1" fmla="*/ 9525 h 511969"/>
                <a:gd name="connsiteX2" fmla="*/ 659606 w 685800"/>
                <a:gd name="connsiteY2" fmla="*/ 135732 h 511969"/>
                <a:gd name="connsiteX3" fmla="*/ 685800 w 685800"/>
                <a:gd name="connsiteY3" fmla="*/ 342900 h 511969"/>
                <a:gd name="connsiteX4" fmla="*/ 521494 w 685800"/>
                <a:gd name="connsiteY4" fmla="*/ 511969 h 511969"/>
                <a:gd name="connsiteX5" fmla="*/ 259556 w 685800"/>
                <a:gd name="connsiteY5" fmla="*/ 392907 h 511969"/>
                <a:gd name="connsiteX6" fmla="*/ 0 w 685800"/>
                <a:gd name="connsiteY6" fmla="*/ 0 h 511969"/>
                <a:gd name="connsiteX0" fmla="*/ 0 w 685800"/>
                <a:gd name="connsiteY0" fmla="*/ 261937 h 773906"/>
                <a:gd name="connsiteX1" fmla="*/ 459582 w 685800"/>
                <a:gd name="connsiteY1" fmla="*/ 0 h 773906"/>
                <a:gd name="connsiteX2" fmla="*/ 659606 w 685800"/>
                <a:gd name="connsiteY2" fmla="*/ 397669 h 773906"/>
                <a:gd name="connsiteX3" fmla="*/ 685800 w 685800"/>
                <a:gd name="connsiteY3" fmla="*/ 604837 h 773906"/>
                <a:gd name="connsiteX4" fmla="*/ 521494 w 685800"/>
                <a:gd name="connsiteY4" fmla="*/ 773906 h 773906"/>
                <a:gd name="connsiteX5" fmla="*/ 259556 w 685800"/>
                <a:gd name="connsiteY5" fmla="*/ 654844 h 773906"/>
                <a:gd name="connsiteX6" fmla="*/ 0 w 685800"/>
                <a:gd name="connsiteY6" fmla="*/ 261937 h 773906"/>
                <a:gd name="connsiteX0" fmla="*/ 0 w 919162"/>
                <a:gd name="connsiteY0" fmla="*/ 261937 h 773906"/>
                <a:gd name="connsiteX1" fmla="*/ 459582 w 919162"/>
                <a:gd name="connsiteY1" fmla="*/ 0 h 773906"/>
                <a:gd name="connsiteX2" fmla="*/ 919162 w 919162"/>
                <a:gd name="connsiteY2" fmla="*/ 271463 h 773906"/>
                <a:gd name="connsiteX3" fmla="*/ 685800 w 919162"/>
                <a:gd name="connsiteY3" fmla="*/ 604837 h 773906"/>
                <a:gd name="connsiteX4" fmla="*/ 521494 w 919162"/>
                <a:gd name="connsiteY4" fmla="*/ 773906 h 773906"/>
                <a:gd name="connsiteX5" fmla="*/ 259556 w 919162"/>
                <a:gd name="connsiteY5" fmla="*/ 654844 h 773906"/>
                <a:gd name="connsiteX6" fmla="*/ 0 w 919162"/>
                <a:gd name="connsiteY6" fmla="*/ 261937 h 773906"/>
                <a:gd name="connsiteX0" fmla="*/ 0 w 919162"/>
                <a:gd name="connsiteY0" fmla="*/ 261937 h 785812"/>
                <a:gd name="connsiteX1" fmla="*/ 459582 w 919162"/>
                <a:gd name="connsiteY1" fmla="*/ 0 h 785812"/>
                <a:gd name="connsiteX2" fmla="*/ 919162 w 919162"/>
                <a:gd name="connsiteY2" fmla="*/ 271463 h 785812"/>
                <a:gd name="connsiteX3" fmla="*/ 916781 w 919162"/>
                <a:gd name="connsiteY3" fmla="*/ 785812 h 785812"/>
                <a:gd name="connsiteX4" fmla="*/ 521494 w 919162"/>
                <a:gd name="connsiteY4" fmla="*/ 773906 h 785812"/>
                <a:gd name="connsiteX5" fmla="*/ 259556 w 919162"/>
                <a:gd name="connsiteY5" fmla="*/ 654844 h 785812"/>
                <a:gd name="connsiteX6" fmla="*/ 0 w 919162"/>
                <a:gd name="connsiteY6" fmla="*/ 261937 h 785812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59556 w 919162"/>
                <a:gd name="connsiteY5" fmla="*/ 654844 h 1057275"/>
                <a:gd name="connsiteX6" fmla="*/ 0 w 919162"/>
                <a:gd name="connsiteY6" fmla="*/ 261937 h 1057275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381 w 919162"/>
                <a:gd name="connsiteY5" fmla="*/ 790576 h 1057275"/>
                <a:gd name="connsiteX6" fmla="*/ 0 w 919162"/>
                <a:gd name="connsiteY6" fmla="*/ 261937 h 1057275"/>
                <a:gd name="connsiteX0" fmla="*/ 0 w 919162"/>
                <a:gd name="connsiteY0" fmla="*/ 230981 h 1026319"/>
                <a:gd name="connsiteX1" fmla="*/ 464344 w 919162"/>
                <a:gd name="connsiteY1" fmla="*/ 0 h 1026319"/>
                <a:gd name="connsiteX2" fmla="*/ 919162 w 919162"/>
                <a:gd name="connsiteY2" fmla="*/ 240507 h 1026319"/>
                <a:gd name="connsiteX3" fmla="*/ 916781 w 919162"/>
                <a:gd name="connsiteY3" fmla="*/ 754856 h 1026319"/>
                <a:gd name="connsiteX4" fmla="*/ 452437 w 919162"/>
                <a:gd name="connsiteY4" fmla="*/ 1026319 h 1026319"/>
                <a:gd name="connsiteX5" fmla="*/ 2381 w 919162"/>
                <a:gd name="connsiteY5" fmla="*/ 759620 h 1026319"/>
                <a:gd name="connsiteX6" fmla="*/ 0 w 919162"/>
                <a:gd name="connsiteY6" fmla="*/ 230981 h 1026319"/>
                <a:gd name="connsiteX0" fmla="*/ 0 w 919162"/>
                <a:gd name="connsiteY0" fmla="*/ 230981 h 1002507"/>
                <a:gd name="connsiteX1" fmla="*/ 464344 w 919162"/>
                <a:gd name="connsiteY1" fmla="*/ 0 h 1002507"/>
                <a:gd name="connsiteX2" fmla="*/ 919162 w 919162"/>
                <a:gd name="connsiteY2" fmla="*/ 240507 h 1002507"/>
                <a:gd name="connsiteX3" fmla="*/ 916781 w 919162"/>
                <a:gd name="connsiteY3" fmla="*/ 754856 h 1002507"/>
                <a:gd name="connsiteX4" fmla="*/ 469106 w 919162"/>
                <a:gd name="connsiteY4" fmla="*/ 1002507 h 1002507"/>
                <a:gd name="connsiteX5" fmla="*/ 2381 w 919162"/>
                <a:gd name="connsiteY5" fmla="*/ 759620 h 1002507"/>
                <a:gd name="connsiteX6" fmla="*/ 0 w 919162"/>
                <a:gd name="connsiteY6" fmla="*/ 230981 h 1002507"/>
                <a:gd name="connsiteX0" fmla="*/ 0 w 919162"/>
                <a:gd name="connsiteY0" fmla="*/ 171450 h 942976"/>
                <a:gd name="connsiteX1" fmla="*/ 457200 w 919162"/>
                <a:gd name="connsiteY1" fmla="*/ 0 h 942976"/>
                <a:gd name="connsiteX2" fmla="*/ 919162 w 919162"/>
                <a:gd name="connsiteY2" fmla="*/ 180976 h 942976"/>
                <a:gd name="connsiteX3" fmla="*/ 916781 w 919162"/>
                <a:gd name="connsiteY3" fmla="*/ 695325 h 942976"/>
                <a:gd name="connsiteX4" fmla="*/ 469106 w 919162"/>
                <a:gd name="connsiteY4" fmla="*/ 942976 h 942976"/>
                <a:gd name="connsiteX5" fmla="*/ 2381 w 919162"/>
                <a:gd name="connsiteY5" fmla="*/ 700089 h 942976"/>
                <a:gd name="connsiteX6" fmla="*/ 0 w 919162"/>
                <a:gd name="connsiteY6" fmla="*/ 171450 h 942976"/>
                <a:gd name="connsiteX0" fmla="*/ 0 w 919162"/>
                <a:gd name="connsiteY0" fmla="*/ 171450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1450 h 857251"/>
                <a:gd name="connsiteX0" fmla="*/ 0 w 919162"/>
                <a:gd name="connsiteY0" fmla="*/ 176212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6212 h 857251"/>
                <a:gd name="connsiteX0" fmla="*/ 0 w 916886"/>
                <a:gd name="connsiteY0" fmla="*/ 176212 h 857251"/>
                <a:gd name="connsiteX1" fmla="*/ 457200 w 916886"/>
                <a:gd name="connsiteY1" fmla="*/ 0 h 857251"/>
                <a:gd name="connsiteX2" fmla="*/ 914399 w 916886"/>
                <a:gd name="connsiteY2" fmla="*/ 171451 h 857251"/>
                <a:gd name="connsiteX3" fmla="*/ 916781 w 916886"/>
                <a:gd name="connsiteY3" fmla="*/ 695325 h 857251"/>
                <a:gd name="connsiteX4" fmla="*/ 473869 w 916886"/>
                <a:gd name="connsiteY4" fmla="*/ 857251 h 857251"/>
                <a:gd name="connsiteX5" fmla="*/ 2381 w 916886"/>
                <a:gd name="connsiteY5" fmla="*/ 700089 h 857251"/>
                <a:gd name="connsiteX6" fmla="*/ 0 w 916886"/>
                <a:gd name="connsiteY6" fmla="*/ 176212 h 857251"/>
                <a:gd name="connsiteX0" fmla="*/ 0 w 916886"/>
                <a:gd name="connsiteY0" fmla="*/ 176212 h 923926"/>
                <a:gd name="connsiteX1" fmla="*/ 457200 w 916886"/>
                <a:gd name="connsiteY1" fmla="*/ 0 h 923926"/>
                <a:gd name="connsiteX2" fmla="*/ 914399 w 916886"/>
                <a:gd name="connsiteY2" fmla="*/ 171451 h 923926"/>
                <a:gd name="connsiteX3" fmla="*/ 916781 w 916886"/>
                <a:gd name="connsiteY3" fmla="*/ 695325 h 923926"/>
                <a:gd name="connsiteX4" fmla="*/ 452438 w 916886"/>
                <a:gd name="connsiteY4" fmla="*/ 923926 h 923926"/>
                <a:gd name="connsiteX5" fmla="*/ 2381 w 916886"/>
                <a:gd name="connsiteY5" fmla="*/ 700089 h 923926"/>
                <a:gd name="connsiteX6" fmla="*/ 0 w 916886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9459"/>
                <a:gd name="connsiteY0" fmla="*/ 176212 h 923926"/>
                <a:gd name="connsiteX1" fmla="*/ 457429 w 919459"/>
                <a:gd name="connsiteY1" fmla="*/ 0 h 923926"/>
                <a:gd name="connsiteX2" fmla="*/ 914628 w 919459"/>
                <a:gd name="connsiteY2" fmla="*/ 171451 h 923926"/>
                <a:gd name="connsiteX3" fmla="*/ 919391 w 919459"/>
                <a:gd name="connsiteY3" fmla="*/ 695325 h 923926"/>
                <a:gd name="connsiteX4" fmla="*/ 452667 w 919459"/>
                <a:gd name="connsiteY4" fmla="*/ 923926 h 923926"/>
                <a:gd name="connsiteX5" fmla="*/ 229 w 919459"/>
                <a:gd name="connsiteY5" fmla="*/ 695327 h 923926"/>
                <a:gd name="connsiteX6" fmla="*/ 229 w 919459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7115"/>
                <a:gd name="connsiteY0" fmla="*/ 176212 h 959644"/>
                <a:gd name="connsiteX1" fmla="*/ 457429 w 917115"/>
                <a:gd name="connsiteY1" fmla="*/ 0 h 959644"/>
                <a:gd name="connsiteX2" fmla="*/ 914628 w 917115"/>
                <a:gd name="connsiteY2" fmla="*/ 171451 h 959644"/>
                <a:gd name="connsiteX3" fmla="*/ 917010 w 917115"/>
                <a:gd name="connsiteY3" fmla="*/ 695325 h 959644"/>
                <a:gd name="connsiteX4" fmla="*/ 459811 w 917115"/>
                <a:gd name="connsiteY4" fmla="*/ 959644 h 959644"/>
                <a:gd name="connsiteX5" fmla="*/ 229 w 917115"/>
                <a:gd name="connsiteY5" fmla="*/ 695327 h 959644"/>
                <a:gd name="connsiteX6" fmla="*/ 229 w 917115"/>
                <a:gd name="connsiteY6" fmla="*/ 176212 h 959644"/>
                <a:gd name="connsiteX0" fmla="*/ 229 w 917115"/>
                <a:gd name="connsiteY0" fmla="*/ 273843 h 1057275"/>
                <a:gd name="connsiteX1" fmla="*/ 459810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3843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4858"/>
                <a:gd name="connsiteY0" fmla="*/ 276224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76224 h 1057275"/>
                <a:gd name="connsiteX0" fmla="*/ 2487 w 914735"/>
                <a:gd name="connsiteY0" fmla="*/ 273843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3843 h 1057275"/>
                <a:gd name="connsiteX0" fmla="*/ 2487 w 914735"/>
                <a:gd name="connsiteY0" fmla="*/ 278605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8605 h 1057275"/>
                <a:gd name="connsiteX0" fmla="*/ 229 w 914858"/>
                <a:gd name="connsiteY0" fmla="*/ 280987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80987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0 w 914629"/>
                <a:gd name="connsiteY0" fmla="*/ 792958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0" fmla="*/ 7947 w 922576"/>
                <a:gd name="connsiteY0" fmla="*/ 792958 h 1057275"/>
                <a:gd name="connsiteX1" fmla="*/ 197074 w 922576"/>
                <a:gd name="connsiteY1" fmla="*/ 334009 h 1057275"/>
                <a:gd name="connsiteX2" fmla="*/ 465147 w 922576"/>
                <a:gd name="connsiteY2" fmla="*/ 0 h 1057275"/>
                <a:gd name="connsiteX3" fmla="*/ 922346 w 922576"/>
                <a:gd name="connsiteY3" fmla="*/ 269082 h 1057275"/>
                <a:gd name="connsiteX4" fmla="*/ 922347 w 922576"/>
                <a:gd name="connsiteY4" fmla="*/ 795338 h 1057275"/>
                <a:gd name="connsiteX5" fmla="*/ 467529 w 922576"/>
                <a:gd name="connsiteY5" fmla="*/ 1057275 h 1057275"/>
                <a:gd name="connsiteX6" fmla="*/ 7947 w 922576"/>
                <a:gd name="connsiteY6" fmla="*/ 792958 h 1057275"/>
                <a:gd name="connsiteX0" fmla="*/ 45610 w 960239"/>
                <a:gd name="connsiteY0" fmla="*/ 792958 h 1057275"/>
                <a:gd name="connsiteX1" fmla="*/ 46618 w 960239"/>
                <a:gd name="connsiteY1" fmla="*/ 272096 h 1057275"/>
                <a:gd name="connsiteX2" fmla="*/ 502810 w 960239"/>
                <a:gd name="connsiteY2" fmla="*/ 0 h 1057275"/>
                <a:gd name="connsiteX3" fmla="*/ 960009 w 960239"/>
                <a:gd name="connsiteY3" fmla="*/ 269082 h 1057275"/>
                <a:gd name="connsiteX4" fmla="*/ 960010 w 960239"/>
                <a:gd name="connsiteY4" fmla="*/ 795338 h 1057275"/>
                <a:gd name="connsiteX5" fmla="*/ 505192 w 960239"/>
                <a:gd name="connsiteY5" fmla="*/ 1057275 h 1057275"/>
                <a:gd name="connsiteX6" fmla="*/ 45610 w 960239"/>
                <a:gd name="connsiteY6" fmla="*/ 792958 h 1057275"/>
                <a:gd name="connsiteX0" fmla="*/ 19776 w 934405"/>
                <a:gd name="connsiteY0" fmla="*/ 792958 h 1057275"/>
                <a:gd name="connsiteX1" fmla="*/ 20784 w 934405"/>
                <a:gd name="connsiteY1" fmla="*/ 272096 h 1057275"/>
                <a:gd name="connsiteX2" fmla="*/ 476976 w 934405"/>
                <a:gd name="connsiteY2" fmla="*/ 0 h 1057275"/>
                <a:gd name="connsiteX3" fmla="*/ 934175 w 934405"/>
                <a:gd name="connsiteY3" fmla="*/ 269082 h 1057275"/>
                <a:gd name="connsiteX4" fmla="*/ 934176 w 934405"/>
                <a:gd name="connsiteY4" fmla="*/ 795338 h 1057275"/>
                <a:gd name="connsiteX5" fmla="*/ 479358 w 934405"/>
                <a:gd name="connsiteY5" fmla="*/ 1057275 h 1057275"/>
                <a:gd name="connsiteX6" fmla="*/ 19776 w 934405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9240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1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9581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199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80988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8607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3844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5815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5815 h 1059656"/>
                <a:gd name="connsiteX0" fmla="*/ 0 w 914505"/>
                <a:gd name="connsiteY0" fmla="*/ 785815 h 1059656"/>
                <a:gd name="connsiteX1" fmla="*/ 1008 w 914505"/>
                <a:gd name="connsiteY1" fmla="*/ 276859 h 1059656"/>
                <a:gd name="connsiteX2" fmla="*/ 457199 w 914505"/>
                <a:gd name="connsiteY2" fmla="*/ 0 h 1059656"/>
                <a:gd name="connsiteX3" fmla="*/ 912018 w 914505"/>
                <a:gd name="connsiteY3" fmla="*/ 278607 h 1059656"/>
                <a:gd name="connsiteX4" fmla="*/ 914400 w 914505"/>
                <a:gd name="connsiteY4" fmla="*/ 783431 h 1059656"/>
                <a:gd name="connsiteX5" fmla="*/ 459582 w 914505"/>
                <a:gd name="connsiteY5" fmla="*/ 1059656 h 1059656"/>
                <a:gd name="connsiteX6" fmla="*/ 0 w 914505"/>
                <a:gd name="connsiteY6" fmla="*/ 785815 h 1059656"/>
                <a:gd name="connsiteX0" fmla="*/ 0 w 912247"/>
                <a:gd name="connsiteY0" fmla="*/ 785815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5815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62037"/>
                <a:gd name="connsiteX1" fmla="*/ 1008 w 912247"/>
                <a:gd name="connsiteY1" fmla="*/ 276859 h 1062037"/>
                <a:gd name="connsiteX2" fmla="*/ 457199 w 912247"/>
                <a:gd name="connsiteY2" fmla="*/ 0 h 1062037"/>
                <a:gd name="connsiteX3" fmla="*/ 912018 w 912247"/>
                <a:gd name="connsiteY3" fmla="*/ 278607 h 1062037"/>
                <a:gd name="connsiteX4" fmla="*/ 912018 w 912247"/>
                <a:gd name="connsiteY4" fmla="*/ 783431 h 1062037"/>
                <a:gd name="connsiteX5" fmla="*/ 457201 w 912247"/>
                <a:gd name="connsiteY5" fmla="*/ 1062037 h 1062037"/>
                <a:gd name="connsiteX6" fmla="*/ 0 w 912247"/>
                <a:gd name="connsiteY6" fmla="*/ 783434 h 1062037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7201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2439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76291 h 1052513"/>
                <a:gd name="connsiteX1" fmla="*/ 1008 w 912247"/>
                <a:gd name="connsiteY1" fmla="*/ 269716 h 1052513"/>
                <a:gd name="connsiteX2" fmla="*/ 457199 w 912247"/>
                <a:gd name="connsiteY2" fmla="*/ 0 h 1052513"/>
                <a:gd name="connsiteX3" fmla="*/ 912018 w 912247"/>
                <a:gd name="connsiteY3" fmla="*/ 271464 h 1052513"/>
                <a:gd name="connsiteX4" fmla="*/ 912018 w 912247"/>
                <a:gd name="connsiteY4" fmla="*/ 776288 h 1052513"/>
                <a:gd name="connsiteX5" fmla="*/ 457202 w 912247"/>
                <a:gd name="connsiteY5" fmla="*/ 1052513 h 1052513"/>
                <a:gd name="connsiteX6" fmla="*/ 0 w 912247"/>
                <a:gd name="connsiteY6" fmla="*/ 776291 h 1052513"/>
                <a:gd name="connsiteX0" fmla="*/ 0 w 912247"/>
                <a:gd name="connsiteY0" fmla="*/ 776291 h 1050131"/>
                <a:gd name="connsiteX1" fmla="*/ 1008 w 912247"/>
                <a:gd name="connsiteY1" fmla="*/ 269716 h 1050131"/>
                <a:gd name="connsiteX2" fmla="*/ 457199 w 912247"/>
                <a:gd name="connsiteY2" fmla="*/ 0 h 1050131"/>
                <a:gd name="connsiteX3" fmla="*/ 912018 w 912247"/>
                <a:gd name="connsiteY3" fmla="*/ 271464 h 1050131"/>
                <a:gd name="connsiteX4" fmla="*/ 912018 w 912247"/>
                <a:gd name="connsiteY4" fmla="*/ 776288 h 1050131"/>
                <a:gd name="connsiteX5" fmla="*/ 457202 w 912247"/>
                <a:gd name="connsiteY5" fmla="*/ 1050131 h 1050131"/>
                <a:gd name="connsiteX6" fmla="*/ 0 w 912247"/>
                <a:gd name="connsiteY6" fmla="*/ 776291 h 1050131"/>
                <a:gd name="connsiteX0" fmla="*/ 0 w 912247"/>
                <a:gd name="connsiteY0" fmla="*/ 773909 h 1047749"/>
                <a:gd name="connsiteX1" fmla="*/ 1008 w 912247"/>
                <a:gd name="connsiteY1" fmla="*/ 267334 h 1047749"/>
                <a:gd name="connsiteX2" fmla="*/ 454818 w 912247"/>
                <a:gd name="connsiteY2" fmla="*/ 0 h 1047749"/>
                <a:gd name="connsiteX3" fmla="*/ 912018 w 912247"/>
                <a:gd name="connsiteY3" fmla="*/ 269082 h 1047749"/>
                <a:gd name="connsiteX4" fmla="*/ 912018 w 912247"/>
                <a:gd name="connsiteY4" fmla="*/ 773906 h 1047749"/>
                <a:gd name="connsiteX5" fmla="*/ 457202 w 912247"/>
                <a:gd name="connsiteY5" fmla="*/ 1047749 h 1047749"/>
                <a:gd name="connsiteX6" fmla="*/ 0 w 912247"/>
                <a:gd name="connsiteY6" fmla="*/ 773909 h 1047749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9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2436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8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0131"/>
                <a:gd name="connsiteX1" fmla="*/ 1008 w 912247"/>
                <a:gd name="connsiteY1" fmla="*/ 272097 h 1050131"/>
                <a:gd name="connsiteX2" fmla="*/ 457198 w 912247"/>
                <a:gd name="connsiteY2" fmla="*/ 0 h 1050131"/>
                <a:gd name="connsiteX3" fmla="*/ 912018 w 912247"/>
                <a:gd name="connsiteY3" fmla="*/ 273845 h 1050131"/>
                <a:gd name="connsiteX4" fmla="*/ 912018 w 912247"/>
                <a:gd name="connsiteY4" fmla="*/ 778669 h 1050131"/>
                <a:gd name="connsiteX5" fmla="*/ 457202 w 912247"/>
                <a:gd name="connsiteY5" fmla="*/ 1050131 h 1050131"/>
                <a:gd name="connsiteX6" fmla="*/ 0 w 912247"/>
                <a:gd name="connsiteY6" fmla="*/ 778672 h 1050131"/>
                <a:gd name="connsiteX0" fmla="*/ 0 w 912247"/>
                <a:gd name="connsiteY0" fmla="*/ 785816 h 1057275"/>
                <a:gd name="connsiteX1" fmla="*/ 1008 w 912247"/>
                <a:gd name="connsiteY1" fmla="*/ 279241 h 1057275"/>
                <a:gd name="connsiteX2" fmla="*/ 457198 w 912247"/>
                <a:gd name="connsiteY2" fmla="*/ 0 h 1057275"/>
                <a:gd name="connsiteX3" fmla="*/ 912018 w 912247"/>
                <a:gd name="connsiteY3" fmla="*/ 280989 h 1057275"/>
                <a:gd name="connsiteX4" fmla="*/ 912018 w 912247"/>
                <a:gd name="connsiteY4" fmla="*/ 785813 h 1057275"/>
                <a:gd name="connsiteX5" fmla="*/ 457202 w 912247"/>
                <a:gd name="connsiteY5" fmla="*/ 1057275 h 1057275"/>
                <a:gd name="connsiteX6" fmla="*/ 0 w 912247"/>
                <a:gd name="connsiteY6" fmla="*/ 785816 h 1057275"/>
                <a:gd name="connsiteX0" fmla="*/ 0 w 912247"/>
                <a:gd name="connsiteY0" fmla="*/ 785816 h 1064419"/>
                <a:gd name="connsiteX1" fmla="*/ 1008 w 912247"/>
                <a:gd name="connsiteY1" fmla="*/ 279241 h 1064419"/>
                <a:gd name="connsiteX2" fmla="*/ 457198 w 912247"/>
                <a:gd name="connsiteY2" fmla="*/ 0 h 1064419"/>
                <a:gd name="connsiteX3" fmla="*/ 912018 w 912247"/>
                <a:gd name="connsiteY3" fmla="*/ 280989 h 1064419"/>
                <a:gd name="connsiteX4" fmla="*/ 912018 w 912247"/>
                <a:gd name="connsiteY4" fmla="*/ 785813 h 1064419"/>
                <a:gd name="connsiteX5" fmla="*/ 457202 w 912247"/>
                <a:gd name="connsiteY5" fmla="*/ 1064419 h 1064419"/>
                <a:gd name="connsiteX6" fmla="*/ 0 w 912247"/>
                <a:gd name="connsiteY6" fmla="*/ 785816 h 1064419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0058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4419"/>
                <a:gd name="connsiteX1" fmla="*/ 1008 w 912247"/>
                <a:gd name="connsiteY1" fmla="*/ 276860 h 1064419"/>
                <a:gd name="connsiteX2" fmla="*/ 457198 w 912247"/>
                <a:gd name="connsiteY2" fmla="*/ 0 h 1064419"/>
                <a:gd name="connsiteX3" fmla="*/ 912018 w 912247"/>
                <a:gd name="connsiteY3" fmla="*/ 278608 h 1064419"/>
                <a:gd name="connsiteX4" fmla="*/ 912018 w 912247"/>
                <a:gd name="connsiteY4" fmla="*/ 783432 h 1064419"/>
                <a:gd name="connsiteX5" fmla="*/ 461964 w 912247"/>
                <a:gd name="connsiteY5" fmla="*/ 1064419 h 1064419"/>
                <a:gd name="connsiteX6" fmla="*/ 0 w 912247"/>
                <a:gd name="connsiteY6" fmla="*/ 783435 h 1064419"/>
                <a:gd name="connsiteX0" fmla="*/ 0 w 912247"/>
                <a:gd name="connsiteY0" fmla="*/ 783435 h 1059657"/>
                <a:gd name="connsiteX1" fmla="*/ 1008 w 912247"/>
                <a:gd name="connsiteY1" fmla="*/ 276860 h 1059657"/>
                <a:gd name="connsiteX2" fmla="*/ 457198 w 912247"/>
                <a:gd name="connsiteY2" fmla="*/ 0 h 1059657"/>
                <a:gd name="connsiteX3" fmla="*/ 912018 w 912247"/>
                <a:gd name="connsiteY3" fmla="*/ 278608 h 1059657"/>
                <a:gd name="connsiteX4" fmla="*/ 912018 w 912247"/>
                <a:gd name="connsiteY4" fmla="*/ 783432 h 1059657"/>
                <a:gd name="connsiteX5" fmla="*/ 459582 w 912247"/>
                <a:gd name="connsiteY5" fmla="*/ 1059657 h 1059657"/>
                <a:gd name="connsiteX6" fmla="*/ 0 w 912247"/>
                <a:gd name="connsiteY6" fmla="*/ 783435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9579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4817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5814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2439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9583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85814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90576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90576 h 1064420"/>
                <a:gd name="connsiteX5" fmla="*/ 457202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90576 h 1062038"/>
                <a:gd name="connsiteX5" fmla="*/ 454821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90576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85814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8195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5814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4419"/>
                <a:gd name="connsiteX1" fmla="*/ 1008 w 914504"/>
                <a:gd name="connsiteY1" fmla="*/ 276860 h 1064419"/>
                <a:gd name="connsiteX2" fmla="*/ 457198 w 914504"/>
                <a:gd name="connsiteY2" fmla="*/ 0 h 1064419"/>
                <a:gd name="connsiteX3" fmla="*/ 912018 w 914504"/>
                <a:gd name="connsiteY3" fmla="*/ 278608 h 1064419"/>
                <a:gd name="connsiteX4" fmla="*/ 914399 w 914504"/>
                <a:gd name="connsiteY4" fmla="*/ 785814 h 1064419"/>
                <a:gd name="connsiteX5" fmla="*/ 457202 w 914504"/>
                <a:gd name="connsiteY5" fmla="*/ 1064419 h 1064419"/>
                <a:gd name="connsiteX6" fmla="*/ 0 w 914504"/>
                <a:gd name="connsiteY6" fmla="*/ 785817 h 1064419"/>
                <a:gd name="connsiteX0" fmla="*/ 0 w 914504"/>
                <a:gd name="connsiteY0" fmla="*/ 785817 h 1057275"/>
                <a:gd name="connsiteX1" fmla="*/ 1008 w 914504"/>
                <a:gd name="connsiteY1" fmla="*/ 276860 h 1057275"/>
                <a:gd name="connsiteX2" fmla="*/ 457198 w 914504"/>
                <a:gd name="connsiteY2" fmla="*/ 0 h 1057275"/>
                <a:gd name="connsiteX3" fmla="*/ 912018 w 914504"/>
                <a:gd name="connsiteY3" fmla="*/ 278608 h 1057275"/>
                <a:gd name="connsiteX4" fmla="*/ 914399 w 914504"/>
                <a:gd name="connsiteY4" fmla="*/ 785814 h 1057275"/>
                <a:gd name="connsiteX5" fmla="*/ 454821 w 914504"/>
                <a:gd name="connsiteY5" fmla="*/ 1057275 h 1057275"/>
                <a:gd name="connsiteX6" fmla="*/ 0 w 914504"/>
                <a:gd name="connsiteY6" fmla="*/ 785817 h 1057275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90581 h 1062039"/>
                <a:gd name="connsiteX1" fmla="*/ 1008 w 914504"/>
                <a:gd name="connsiteY1" fmla="*/ 281624 h 1062039"/>
                <a:gd name="connsiteX2" fmla="*/ 457198 w 914504"/>
                <a:gd name="connsiteY2" fmla="*/ 0 h 1062039"/>
                <a:gd name="connsiteX3" fmla="*/ 912018 w 914504"/>
                <a:gd name="connsiteY3" fmla="*/ 283372 h 1062039"/>
                <a:gd name="connsiteX4" fmla="*/ 914399 w 914504"/>
                <a:gd name="connsiteY4" fmla="*/ 790578 h 1062039"/>
                <a:gd name="connsiteX5" fmla="*/ 454821 w 914504"/>
                <a:gd name="connsiteY5" fmla="*/ 1062039 h 1062039"/>
                <a:gd name="connsiteX6" fmla="*/ 0 w 914504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81624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73847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628" h="1062039">
                  <a:moveTo>
                    <a:pt x="0" y="790581"/>
                  </a:moveTo>
                  <a:lnTo>
                    <a:pt x="1008" y="274480"/>
                  </a:lnTo>
                  <a:lnTo>
                    <a:pt x="457198" y="0"/>
                  </a:lnTo>
                  <a:lnTo>
                    <a:pt x="914399" y="273847"/>
                  </a:lnTo>
                  <a:cubicBezTo>
                    <a:pt x="913605" y="445297"/>
                    <a:pt x="915193" y="619128"/>
                    <a:pt x="914399" y="790578"/>
                  </a:cubicBezTo>
                  <a:lnTo>
                    <a:pt x="454821" y="1062039"/>
                  </a:lnTo>
                  <a:lnTo>
                    <a:pt x="0" y="79058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 79"/>
            <p:cNvSpPr/>
            <p:nvPr/>
          </p:nvSpPr>
          <p:spPr>
            <a:xfrm>
              <a:off x="3335572" y="3026664"/>
              <a:ext cx="914628" cy="1062039"/>
            </a:xfrm>
            <a:custGeom>
              <a:avLst/>
              <a:gdLst>
                <a:gd name="connsiteX0" fmla="*/ 0 w 466725"/>
                <a:gd name="connsiteY0" fmla="*/ 126207 h 502444"/>
                <a:gd name="connsiteX1" fmla="*/ 233363 w 466725"/>
                <a:gd name="connsiteY1" fmla="*/ 0 h 502444"/>
                <a:gd name="connsiteX2" fmla="*/ 440531 w 466725"/>
                <a:gd name="connsiteY2" fmla="*/ 126207 h 502444"/>
                <a:gd name="connsiteX3" fmla="*/ 466725 w 466725"/>
                <a:gd name="connsiteY3" fmla="*/ 333375 h 502444"/>
                <a:gd name="connsiteX4" fmla="*/ 302419 w 466725"/>
                <a:gd name="connsiteY4" fmla="*/ 502444 h 502444"/>
                <a:gd name="connsiteX5" fmla="*/ 40481 w 466725"/>
                <a:gd name="connsiteY5" fmla="*/ 383382 h 502444"/>
                <a:gd name="connsiteX6" fmla="*/ 0 w 466725"/>
                <a:gd name="connsiteY6" fmla="*/ 126207 h 502444"/>
                <a:gd name="connsiteX0" fmla="*/ 0 w 685800"/>
                <a:gd name="connsiteY0" fmla="*/ 0 h 511969"/>
                <a:gd name="connsiteX1" fmla="*/ 452438 w 685800"/>
                <a:gd name="connsiteY1" fmla="*/ 9525 h 511969"/>
                <a:gd name="connsiteX2" fmla="*/ 659606 w 685800"/>
                <a:gd name="connsiteY2" fmla="*/ 135732 h 511969"/>
                <a:gd name="connsiteX3" fmla="*/ 685800 w 685800"/>
                <a:gd name="connsiteY3" fmla="*/ 342900 h 511969"/>
                <a:gd name="connsiteX4" fmla="*/ 521494 w 685800"/>
                <a:gd name="connsiteY4" fmla="*/ 511969 h 511969"/>
                <a:gd name="connsiteX5" fmla="*/ 259556 w 685800"/>
                <a:gd name="connsiteY5" fmla="*/ 392907 h 511969"/>
                <a:gd name="connsiteX6" fmla="*/ 0 w 685800"/>
                <a:gd name="connsiteY6" fmla="*/ 0 h 511969"/>
                <a:gd name="connsiteX0" fmla="*/ 0 w 685800"/>
                <a:gd name="connsiteY0" fmla="*/ 261937 h 773906"/>
                <a:gd name="connsiteX1" fmla="*/ 459582 w 685800"/>
                <a:gd name="connsiteY1" fmla="*/ 0 h 773906"/>
                <a:gd name="connsiteX2" fmla="*/ 659606 w 685800"/>
                <a:gd name="connsiteY2" fmla="*/ 397669 h 773906"/>
                <a:gd name="connsiteX3" fmla="*/ 685800 w 685800"/>
                <a:gd name="connsiteY3" fmla="*/ 604837 h 773906"/>
                <a:gd name="connsiteX4" fmla="*/ 521494 w 685800"/>
                <a:gd name="connsiteY4" fmla="*/ 773906 h 773906"/>
                <a:gd name="connsiteX5" fmla="*/ 259556 w 685800"/>
                <a:gd name="connsiteY5" fmla="*/ 654844 h 773906"/>
                <a:gd name="connsiteX6" fmla="*/ 0 w 685800"/>
                <a:gd name="connsiteY6" fmla="*/ 261937 h 773906"/>
                <a:gd name="connsiteX0" fmla="*/ 0 w 919162"/>
                <a:gd name="connsiteY0" fmla="*/ 261937 h 773906"/>
                <a:gd name="connsiteX1" fmla="*/ 459582 w 919162"/>
                <a:gd name="connsiteY1" fmla="*/ 0 h 773906"/>
                <a:gd name="connsiteX2" fmla="*/ 919162 w 919162"/>
                <a:gd name="connsiteY2" fmla="*/ 271463 h 773906"/>
                <a:gd name="connsiteX3" fmla="*/ 685800 w 919162"/>
                <a:gd name="connsiteY3" fmla="*/ 604837 h 773906"/>
                <a:gd name="connsiteX4" fmla="*/ 521494 w 919162"/>
                <a:gd name="connsiteY4" fmla="*/ 773906 h 773906"/>
                <a:gd name="connsiteX5" fmla="*/ 259556 w 919162"/>
                <a:gd name="connsiteY5" fmla="*/ 654844 h 773906"/>
                <a:gd name="connsiteX6" fmla="*/ 0 w 919162"/>
                <a:gd name="connsiteY6" fmla="*/ 261937 h 773906"/>
                <a:gd name="connsiteX0" fmla="*/ 0 w 919162"/>
                <a:gd name="connsiteY0" fmla="*/ 261937 h 785812"/>
                <a:gd name="connsiteX1" fmla="*/ 459582 w 919162"/>
                <a:gd name="connsiteY1" fmla="*/ 0 h 785812"/>
                <a:gd name="connsiteX2" fmla="*/ 919162 w 919162"/>
                <a:gd name="connsiteY2" fmla="*/ 271463 h 785812"/>
                <a:gd name="connsiteX3" fmla="*/ 916781 w 919162"/>
                <a:gd name="connsiteY3" fmla="*/ 785812 h 785812"/>
                <a:gd name="connsiteX4" fmla="*/ 521494 w 919162"/>
                <a:gd name="connsiteY4" fmla="*/ 773906 h 785812"/>
                <a:gd name="connsiteX5" fmla="*/ 259556 w 919162"/>
                <a:gd name="connsiteY5" fmla="*/ 654844 h 785812"/>
                <a:gd name="connsiteX6" fmla="*/ 0 w 919162"/>
                <a:gd name="connsiteY6" fmla="*/ 261937 h 785812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59556 w 919162"/>
                <a:gd name="connsiteY5" fmla="*/ 654844 h 1057275"/>
                <a:gd name="connsiteX6" fmla="*/ 0 w 919162"/>
                <a:gd name="connsiteY6" fmla="*/ 261937 h 1057275"/>
                <a:gd name="connsiteX0" fmla="*/ 0 w 919162"/>
                <a:gd name="connsiteY0" fmla="*/ 261937 h 1057275"/>
                <a:gd name="connsiteX1" fmla="*/ 459582 w 919162"/>
                <a:gd name="connsiteY1" fmla="*/ 0 h 1057275"/>
                <a:gd name="connsiteX2" fmla="*/ 919162 w 919162"/>
                <a:gd name="connsiteY2" fmla="*/ 271463 h 1057275"/>
                <a:gd name="connsiteX3" fmla="*/ 916781 w 919162"/>
                <a:gd name="connsiteY3" fmla="*/ 785812 h 1057275"/>
                <a:gd name="connsiteX4" fmla="*/ 452437 w 919162"/>
                <a:gd name="connsiteY4" fmla="*/ 1057275 h 1057275"/>
                <a:gd name="connsiteX5" fmla="*/ 2381 w 919162"/>
                <a:gd name="connsiteY5" fmla="*/ 790576 h 1057275"/>
                <a:gd name="connsiteX6" fmla="*/ 0 w 919162"/>
                <a:gd name="connsiteY6" fmla="*/ 261937 h 1057275"/>
                <a:gd name="connsiteX0" fmla="*/ 0 w 919162"/>
                <a:gd name="connsiteY0" fmla="*/ 230981 h 1026319"/>
                <a:gd name="connsiteX1" fmla="*/ 464344 w 919162"/>
                <a:gd name="connsiteY1" fmla="*/ 0 h 1026319"/>
                <a:gd name="connsiteX2" fmla="*/ 919162 w 919162"/>
                <a:gd name="connsiteY2" fmla="*/ 240507 h 1026319"/>
                <a:gd name="connsiteX3" fmla="*/ 916781 w 919162"/>
                <a:gd name="connsiteY3" fmla="*/ 754856 h 1026319"/>
                <a:gd name="connsiteX4" fmla="*/ 452437 w 919162"/>
                <a:gd name="connsiteY4" fmla="*/ 1026319 h 1026319"/>
                <a:gd name="connsiteX5" fmla="*/ 2381 w 919162"/>
                <a:gd name="connsiteY5" fmla="*/ 759620 h 1026319"/>
                <a:gd name="connsiteX6" fmla="*/ 0 w 919162"/>
                <a:gd name="connsiteY6" fmla="*/ 230981 h 1026319"/>
                <a:gd name="connsiteX0" fmla="*/ 0 w 919162"/>
                <a:gd name="connsiteY0" fmla="*/ 230981 h 1002507"/>
                <a:gd name="connsiteX1" fmla="*/ 464344 w 919162"/>
                <a:gd name="connsiteY1" fmla="*/ 0 h 1002507"/>
                <a:gd name="connsiteX2" fmla="*/ 919162 w 919162"/>
                <a:gd name="connsiteY2" fmla="*/ 240507 h 1002507"/>
                <a:gd name="connsiteX3" fmla="*/ 916781 w 919162"/>
                <a:gd name="connsiteY3" fmla="*/ 754856 h 1002507"/>
                <a:gd name="connsiteX4" fmla="*/ 469106 w 919162"/>
                <a:gd name="connsiteY4" fmla="*/ 1002507 h 1002507"/>
                <a:gd name="connsiteX5" fmla="*/ 2381 w 919162"/>
                <a:gd name="connsiteY5" fmla="*/ 759620 h 1002507"/>
                <a:gd name="connsiteX6" fmla="*/ 0 w 919162"/>
                <a:gd name="connsiteY6" fmla="*/ 230981 h 1002507"/>
                <a:gd name="connsiteX0" fmla="*/ 0 w 919162"/>
                <a:gd name="connsiteY0" fmla="*/ 171450 h 942976"/>
                <a:gd name="connsiteX1" fmla="*/ 457200 w 919162"/>
                <a:gd name="connsiteY1" fmla="*/ 0 h 942976"/>
                <a:gd name="connsiteX2" fmla="*/ 919162 w 919162"/>
                <a:gd name="connsiteY2" fmla="*/ 180976 h 942976"/>
                <a:gd name="connsiteX3" fmla="*/ 916781 w 919162"/>
                <a:gd name="connsiteY3" fmla="*/ 695325 h 942976"/>
                <a:gd name="connsiteX4" fmla="*/ 469106 w 919162"/>
                <a:gd name="connsiteY4" fmla="*/ 942976 h 942976"/>
                <a:gd name="connsiteX5" fmla="*/ 2381 w 919162"/>
                <a:gd name="connsiteY5" fmla="*/ 700089 h 942976"/>
                <a:gd name="connsiteX6" fmla="*/ 0 w 919162"/>
                <a:gd name="connsiteY6" fmla="*/ 171450 h 942976"/>
                <a:gd name="connsiteX0" fmla="*/ 0 w 919162"/>
                <a:gd name="connsiteY0" fmla="*/ 171450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1450 h 857251"/>
                <a:gd name="connsiteX0" fmla="*/ 0 w 919162"/>
                <a:gd name="connsiteY0" fmla="*/ 176212 h 857251"/>
                <a:gd name="connsiteX1" fmla="*/ 457200 w 919162"/>
                <a:gd name="connsiteY1" fmla="*/ 0 h 857251"/>
                <a:gd name="connsiteX2" fmla="*/ 919162 w 919162"/>
                <a:gd name="connsiteY2" fmla="*/ 180976 h 857251"/>
                <a:gd name="connsiteX3" fmla="*/ 916781 w 919162"/>
                <a:gd name="connsiteY3" fmla="*/ 695325 h 857251"/>
                <a:gd name="connsiteX4" fmla="*/ 473869 w 919162"/>
                <a:gd name="connsiteY4" fmla="*/ 857251 h 857251"/>
                <a:gd name="connsiteX5" fmla="*/ 2381 w 919162"/>
                <a:gd name="connsiteY5" fmla="*/ 700089 h 857251"/>
                <a:gd name="connsiteX6" fmla="*/ 0 w 919162"/>
                <a:gd name="connsiteY6" fmla="*/ 176212 h 857251"/>
                <a:gd name="connsiteX0" fmla="*/ 0 w 916886"/>
                <a:gd name="connsiteY0" fmla="*/ 176212 h 857251"/>
                <a:gd name="connsiteX1" fmla="*/ 457200 w 916886"/>
                <a:gd name="connsiteY1" fmla="*/ 0 h 857251"/>
                <a:gd name="connsiteX2" fmla="*/ 914399 w 916886"/>
                <a:gd name="connsiteY2" fmla="*/ 171451 h 857251"/>
                <a:gd name="connsiteX3" fmla="*/ 916781 w 916886"/>
                <a:gd name="connsiteY3" fmla="*/ 695325 h 857251"/>
                <a:gd name="connsiteX4" fmla="*/ 473869 w 916886"/>
                <a:gd name="connsiteY4" fmla="*/ 857251 h 857251"/>
                <a:gd name="connsiteX5" fmla="*/ 2381 w 916886"/>
                <a:gd name="connsiteY5" fmla="*/ 700089 h 857251"/>
                <a:gd name="connsiteX6" fmla="*/ 0 w 916886"/>
                <a:gd name="connsiteY6" fmla="*/ 176212 h 857251"/>
                <a:gd name="connsiteX0" fmla="*/ 0 w 916886"/>
                <a:gd name="connsiteY0" fmla="*/ 176212 h 923926"/>
                <a:gd name="connsiteX1" fmla="*/ 457200 w 916886"/>
                <a:gd name="connsiteY1" fmla="*/ 0 h 923926"/>
                <a:gd name="connsiteX2" fmla="*/ 914399 w 916886"/>
                <a:gd name="connsiteY2" fmla="*/ 171451 h 923926"/>
                <a:gd name="connsiteX3" fmla="*/ 916781 w 916886"/>
                <a:gd name="connsiteY3" fmla="*/ 695325 h 923926"/>
                <a:gd name="connsiteX4" fmla="*/ 452438 w 916886"/>
                <a:gd name="connsiteY4" fmla="*/ 923926 h 923926"/>
                <a:gd name="connsiteX5" fmla="*/ 2381 w 916886"/>
                <a:gd name="connsiteY5" fmla="*/ 700089 h 923926"/>
                <a:gd name="connsiteX6" fmla="*/ 0 w 916886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9459"/>
                <a:gd name="connsiteY0" fmla="*/ 176212 h 923926"/>
                <a:gd name="connsiteX1" fmla="*/ 457429 w 919459"/>
                <a:gd name="connsiteY1" fmla="*/ 0 h 923926"/>
                <a:gd name="connsiteX2" fmla="*/ 914628 w 919459"/>
                <a:gd name="connsiteY2" fmla="*/ 171451 h 923926"/>
                <a:gd name="connsiteX3" fmla="*/ 919391 w 919459"/>
                <a:gd name="connsiteY3" fmla="*/ 695325 h 923926"/>
                <a:gd name="connsiteX4" fmla="*/ 452667 w 919459"/>
                <a:gd name="connsiteY4" fmla="*/ 923926 h 923926"/>
                <a:gd name="connsiteX5" fmla="*/ 229 w 919459"/>
                <a:gd name="connsiteY5" fmla="*/ 695327 h 923926"/>
                <a:gd name="connsiteX6" fmla="*/ 229 w 919459"/>
                <a:gd name="connsiteY6" fmla="*/ 176212 h 923926"/>
                <a:gd name="connsiteX0" fmla="*/ 229 w 917115"/>
                <a:gd name="connsiteY0" fmla="*/ 176212 h 923926"/>
                <a:gd name="connsiteX1" fmla="*/ 457429 w 917115"/>
                <a:gd name="connsiteY1" fmla="*/ 0 h 923926"/>
                <a:gd name="connsiteX2" fmla="*/ 914628 w 917115"/>
                <a:gd name="connsiteY2" fmla="*/ 171451 h 923926"/>
                <a:gd name="connsiteX3" fmla="*/ 917010 w 917115"/>
                <a:gd name="connsiteY3" fmla="*/ 695325 h 923926"/>
                <a:gd name="connsiteX4" fmla="*/ 452667 w 917115"/>
                <a:gd name="connsiteY4" fmla="*/ 923926 h 923926"/>
                <a:gd name="connsiteX5" fmla="*/ 229 w 917115"/>
                <a:gd name="connsiteY5" fmla="*/ 695327 h 923926"/>
                <a:gd name="connsiteX6" fmla="*/ 229 w 917115"/>
                <a:gd name="connsiteY6" fmla="*/ 176212 h 923926"/>
                <a:gd name="connsiteX0" fmla="*/ 229 w 917115"/>
                <a:gd name="connsiteY0" fmla="*/ 176212 h 959644"/>
                <a:gd name="connsiteX1" fmla="*/ 457429 w 917115"/>
                <a:gd name="connsiteY1" fmla="*/ 0 h 959644"/>
                <a:gd name="connsiteX2" fmla="*/ 914628 w 917115"/>
                <a:gd name="connsiteY2" fmla="*/ 171451 h 959644"/>
                <a:gd name="connsiteX3" fmla="*/ 917010 w 917115"/>
                <a:gd name="connsiteY3" fmla="*/ 695325 h 959644"/>
                <a:gd name="connsiteX4" fmla="*/ 459811 w 917115"/>
                <a:gd name="connsiteY4" fmla="*/ 959644 h 959644"/>
                <a:gd name="connsiteX5" fmla="*/ 229 w 917115"/>
                <a:gd name="connsiteY5" fmla="*/ 695327 h 959644"/>
                <a:gd name="connsiteX6" fmla="*/ 229 w 917115"/>
                <a:gd name="connsiteY6" fmla="*/ 176212 h 959644"/>
                <a:gd name="connsiteX0" fmla="*/ 229 w 917115"/>
                <a:gd name="connsiteY0" fmla="*/ 273843 h 1057275"/>
                <a:gd name="connsiteX1" fmla="*/ 459810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3843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3843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2956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7115"/>
                <a:gd name="connsiteY0" fmla="*/ 276224 h 1057275"/>
                <a:gd name="connsiteX1" fmla="*/ 457429 w 917115"/>
                <a:gd name="connsiteY1" fmla="*/ 0 h 1057275"/>
                <a:gd name="connsiteX2" fmla="*/ 914628 w 917115"/>
                <a:gd name="connsiteY2" fmla="*/ 269082 h 1057275"/>
                <a:gd name="connsiteX3" fmla="*/ 917010 w 917115"/>
                <a:gd name="connsiteY3" fmla="*/ 795338 h 1057275"/>
                <a:gd name="connsiteX4" fmla="*/ 459811 w 917115"/>
                <a:gd name="connsiteY4" fmla="*/ 1057275 h 1057275"/>
                <a:gd name="connsiteX5" fmla="*/ 229 w 917115"/>
                <a:gd name="connsiteY5" fmla="*/ 792958 h 1057275"/>
                <a:gd name="connsiteX6" fmla="*/ 229 w 917115"/>
                <a:gd name="connsiteY6" fmla="*/ 276224 h 1057275"/>
                <a:gd name="connsiteX0" fmla="*/ 229 w 914858"/>
                <a:gd name="connsiteY0" fmla="*/ 276224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76224 h 1057275"/>
                <a:gd name="connsiteX0" fmla="*/ 2487 w 914735"/>
                <a:gd name="connsiteY0" fmla="*/ 273843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3843 h 1057275"/>
                <a:gd name="connsiteX0" fmla="*/ 2487 w 914735"/>
                <a:gd name="connsiteY0" fmla="*/ 278605 h 1057275"/>
                <a:gd name="connsiteX1" fmla="*/ 457306 w 914735"/>
                <a:gd name="connsiteY1" fmla="*/ 0 h 1057275"/>
                <a:gd name="connsiteX2" fmla="*/ 914505 w 914735"/>
                <a:gd name="connsiteY2" fmla="*/ 269082 h 1057275"/>
                <a:gd name="connsiteX3" fmla="*/ 914506 w 914735"/>
                <a:gd name="connsiteY3" fmla="*/ 795338 h 1057275"/>
                <a:gd name="connsiteX4" fmla="*/ 459688 w 914735"/>
                <a:gd name="connsiteY4" fmla="*/ 1057275 h 1057275"/>
                <a:gd name="connsiteX5" fmla="*/ 106 w 914735"/>
                <a:gd name="connsiteY5" fmla="*/ 792958 h 1057275"/>
                <a:gd name="connsiteX6" fmla="*/ 2487 w 914735"/>
                <a:gd name="connsiteY6" fmla="*/ 278605 h 1057275"/>
                <a:gd name="connsiteX0" fmla="*/ 229 w 914858"/>
                <a:gd name="connsiteY0" fmla="*/ 280987 h 1057275"/>
                <a:gd name="connsiteX1" fmla="*/ 457429 w 914858"/>
                <a:gd name="connsiteY1" fmla="*/ 0 h 1057275"/>
                <a:gd name="connsiteX2" fmla="*/ 914628 w 914858"/>
                <a:gd name="connsiteY2" fmla="*/ 269082 h 1057275"/>
                <a:gd name="connsiteX3" fmla="*/ 914629 w 914858"/>
                <a:gd name="connsiteY3" fmla="*/ 795338 h 1057275"/>
                <a:gd name="connsiteX4" fmla="*/ 459811 w 914858"/>
                <a:gd name="connsiteY4" fmla="*/ 1057275 h 1057275"/>
                <a:gd name="connsiteX5" fmla="*/ 229 w 914858"/>
                <a:gd name="connsiteY5" fmla="*/ 792958 h 1057275"/>
                <a:gd name="connsiteX6" fmla="*/ 229 w 914858"/>
                <a:gd name="connsiteY6" fmla="*/ 280987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0 w 917010"/>
                <a:gd name="connsiteY0" fmla="*/ 273843 h 1057275"/>
                <a:gd name="connsiteX1" fmla="*/ 459581 w 917010"/>
                <a:gd name="connsiteY1" fmla="*/ 0 h 1057275"/>
                <a:gd name="connsiteX2" fmla="*/ 916780 w 917010"/>
                <a:gd name="connsiteY2" fmla="*/ 269082 h 1057275"/>
                <a:gd name="connsiteX3" fmla="*/ 916781 w 917010"/>
                <a:gd name="connsiteY3" fmla="*/ 795338 h 1057275"/>
                <a:gd name="connsiteX4" fmla="*/ 461963 w 917010"/>
                <a:gd name="connsiteY4" fmla="*/ 1057275 h 1057275"/>
                <a:gd name="connsiteX5" fmla="*/ 2381 w 917010"/>
                <a:gd name="connsiteY5" fmla="*/ 792958 h 1057275"/>
                <a:gd name="connsiteX6" fmla="*/ 0 w 917010"/>
                <a:gd name="connsiteY6" fmla="*/ 273843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228600 w 914629"/>
                <a:gd name="connsiteY0" fmla="*/ 338137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6" fmla="*/ 228600 w 914629"/>
                <a:gd name="connsiteY6" fmla="*/ 338137 h 1057275"/>
                <a:gd name="connsiteX0" fmla="*/ 0 w 914629"/>
                <a:gd name="connsiteY0" fmla="*/ 792958 h 1057275"/>
                <a:gd name="connsiteX1" fmla="*/ 457200 w 914629"/>
                <a:gd name="connsiteY1" fmla="*/ 0 h 1057275"/>
                <a:gd name="connsiteX2" fmla="*/ 914399 w 914629"/>
                <a:gd name="connsiteY2" fmla="*/ 269082 h 1057275"/>
                <a:gd name="connsiteX3" fmla="*/ 914400 w 914629"/>
                <a:gd name="connsiteY3" fmla="*/ 795338 h 1057275"/>
                <a:gd name="connsiteX4" fmla="*/ 459582 w 914629"/>
                <a:gd name="connsiteY4" fmla="*/ 1057275 h 1057275"/>
                <a:gd name="connsiteX5" fmla="*/ 0 w 914629"/>
                <a:gd name="connsiteY5" fmla="*/ 792958 h 1057275"/>
                <a:gd name="connsiteX0" fmla="*/ 7947 w 922576"/>
                <a:gd name="connsiteY0" fmla="*/ 792958 h 1057275"/>
                <a:gd name="connsiteX1" fmla="*/ 197074 w 922576"/>
                <a:gd name="connsiteY1" fmla="*/ 334009 h 1057275"/>
                <a:gd name="connsiteX2" fmla="*/ 465147 w 922576"/>
                <a:gd name="connsiteY2" fmla="*/ 0 h 1057275"/>
                <a:gd name="connsiteX3" fmla="*/ 922346 w 922576"/>
                <a:gd name="connsiteY3" fmla="*/ 269082 h 1057275"/>
                <a:gd name="connsiteX4" fmla="*/ 922347 w 922576"/>
                <a:gd name="connsiteY4" fmla="*/ 795338 h 1057275"/>
                <a:gd name="connsiteX5" fmla="*/ 467529 w 922576"/>
                <a:gd name="connsiteY5" fmla="*/ 1057275 h 1057275"/>
                <a:gd name="connsiteX6" fmla="*/ 7947 w 922576"/>
                <a:gd name="connsiteY6" fmla="*/ 792958 h 1057275"/>
                <a:gd name="connsiteX0" fmla="*/ 45610 w 960239"/>
                <a:gd name="connsiteY0" fmla="*/ 792958 h 1057275"/>
                <a:gd name="connsiteX1" fmla="*/ 46618 w 960239"/>
                <a:gd name="connsiteY1" fmla="*/ 272096 h 1057275"/>
                <a:gd name="connsiteX2" fmla="*/ 502810 w 960239"/>
                <a:gd name="connsiteY2" fmla="*/ 0 h 1057275"/>
                <a:gd name="connsiteX3" fmla="*/ 960009 w 960239"/>
                <a:gd name="connsiteY3" fmla="*/ 269082 h 1057275"/>
                <a:gd name="connsiteX4" fmla="*/ 960010 w 960239"/>
                <a:gd name="connsiteY4" fmla="*/ 795338 h 1057275"/>
                <a:gd name="connsiteX5" fmla="*/ 505192 w 960239"/>
                <a:gd name="connsiteY5" fmla="*/ 1057275 h 1057275"/>
                <a:gd name="connsiteX6" fmla="*/ 45610 w 960239"/>
                <a:gd name="connsiteY6" fmla="*/ 792958 h 1057275"/>
                <a:gd name="connsiteX0" fmla="*/ 19776 w 934405"/>
                <a:gd name="connsiteY0" fmla="*/ 792958 h 1057275"/>
                <a:gd name="connsiteX1" fmla="*/ 20784 w 934405"/>
                <a:gd name="connsiteY1" fmla="*/ 272096 h 1057275"/>
                <a:gd name="connsiteX2" fmla="*/ 476976 w 934405"/>
                <a:gd name="connsiteY2" fmla="*/ 0 h 1057275"/>
                <a:gd name="connsiteX3" fmla="*/ 934175 w 934405"/>
                <a:gd name="connsiteY3" fmla="*/ 269082 h 1057275"/>
                <a:gd name="connsiteX4" fmla="*/ 934176 w 934405"/>
                <a:gd name="connsiteY4" fmla="*/ 795338 h 1057275"/>
                <a:gd name="connsiteX5" fmla="*/ 479358 w 934405"/>
                <a:gd name="connsiteY5" fmla="*/ 1057275 h 1057275"/>
                <a:gd name="connsiteX6" fmla="*/ 19776 w 934405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2096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9240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6859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20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1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9581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7199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2958 h 1057275"/>
                <a:gd name="connsiteX1" fmla="*/ 1008 w 914629"/>
                <a:gd name="connsiteY1" fmla="*/ 274478 h 1057275"/>
                <a:gd name="connsiteX2" fmla="*/ 459580 w 914629"/>
                <a:gd name="connsiteY2" fmla="*/ 0 h 1057275"/>
                <a:gd name="connsiteX3" fmla="*/ 914399 w 914629"/>
                <a:gd name="connsiteY3" fmla="*/ 269082 h 1057275"/>
                <a:gd name="connsiteX4" fmla="*/ 914400 w 914629"/>
                <a:gd name="connsiteY4" fmla="*/ 795338 h 1057275"/>
                <a:gd name="connsiteX5" fmla="*/ 459582 w 914629"/>
                <a:gd name="connsiteY5" fmla="*/ 1057275 h 1057275"/>
                <a:gd name="connsiteX6" fmla="*/ 0 w 914629"/>
                <a:gd name="connsiteY6" fmla="*/ 792958 h 1057275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1463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80988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8607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6780"/>
                <a:gd name="connsiteY0" fmla="*/ 795339 h 1059656"/>
                <a:gd name="connsiteX1" fmla="*/ 1008 w 916780"/>
                <a:gd name="connsiteY1" fmla="*/ 276859 h 1059656"/>
                <a:gd name="connsiteX2" fmla="*/ 457199 w 916780"/>
                <a:gd name="connsiteY2" fmla="*/ 0 h 1059656"/>
                <a:gd name="connsiteX3" fmla="*/ 916780 w 916780"/>
                <a:gd name="connsiteY3" fmla="*/ 273844 h 1059656"/>
                <a:gd name="connsiteX4" fmla="*/ 914400 w 916780"/>
                <a:gd name="connsiteY4" fmla="*/ 797719 h 1059656"/>
                <a:gd name="connsiteX5" fmla="*/ 459582 w 916780"/>
                <a:gd name="connsiteY5" fmla="*/ 1059656 h 1059656"/>
                <a:gd name="connsiteX6" fmla="*/ 0 w 916780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97719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95339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95339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800100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8196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8196 h 1059656"/>
                <a:gd name="connsiteX0" fmla="*/ 0 w 914629"/>
                <a:gd name="connsiteY0" fmla="*/ 785815 h 1059656"/>
                <a:gd name="connsiteX1" fmla="*/ 1008 w 914629"/>
                <a:gd name="connsiteY1" fmla="*/ 276859 h 1059656"/>
                <a:gd name="connsiteX2" fmla="*/ 457199 w 914629"/>
                <a:gd name="connsiteY2" fmla="*/ 0 h 1059656"/>
                <a:gd name="connsiteX3" fmla="*/ 914399 w 914629"/>
                <a:gd name="connsiteY3" fmla="*/ 278607 h 1059656"/>
                <a:gd name="connsiteX4" fmla="*/ 914400 w 914629"/>
                <a:gd name="connsiteY4" fmla="*/ 783431 h 1059656"/>
                <a:gd name="connsiteX5" fmla="*/ 459582 w 914629"/>
                <a:gd name="connsiteY5" fmla="*/ 1059656 h 1059656"/>
                <a:gd name="connsiteX6" fmla="*/ 0 w 914629"/>
                <a:gd name="connsiteY6" fmla="*/ 785815 h 1059656"/>
                <a:gd name="connsiteX0" fmla="*/ 0 w 914505"/>
                <a:gd name="connsiteY0" fmla="*/ 785815 h 1059656"/>
                <a:gd name="connsiteX1" fmla="*/ 1008 w 914505"/>
                <a:gd name="connsiteY1" fmla="*/ 276859 h 1059656"/>
                <a:gd name="connsiteX2" fmla="*/ 457199 w 914505"/>
                <a:gd name="connsiteY2" fmla="*/ 0 h 1059656"/>
                <a:gd name="connsiteX3" fmla="*/ 912018 w 914505"/>
                <a:gd name="connsiteY3" fmla="*/ 278607 h 1059656"/>
                <a:gd name="connsiteX4" fmla="*/ 914400 w 914505"/>
                <a:gd name="connsiteY4" fmla="*/ 783431 h 1059656"/>
                <a:gd name="connsiteX5" fmla="*/ 459582 w 914505"/>
                <a:gd name="connsiteY5" fmla="*/ 1059656 h 1059656"/>
                <a:gd name="connsiteX6" fmla="*/ 0 w 914505"/>
                <a:gd name="connsiteY6" fmla="*/ 785815 h 1059656"/>
                <a:gd name="connsiteX0" fmla="*/ 0 w 912247"/>
                <a:gd name="connsiteY0" fmla="*/ 785815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5815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958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62037"/>
                <a:gd name="connsiteX1" fmla="*/ 1008 w 912247"/>
                <a:gd name="connsiteY1" fmla="*/ 276859 h 1062037"/>
                <a:gd name="connsiteX2" fmla="*/ 457199 w 912247"/>
                <a:gd name="connsiteY2" fmla="*/ 0 h 1062037"/>
                <a:gd name="connsiteX3" fmla="*/ 912018 w 912247"/>
                <a:gd name="connsiteY3" fmla="*/ 278607 h 1062037"/>
                <a:gd name="connsiteX4" fmla="*/ 912018 w 912247"/>
                <a:gd name="connsiteY4" fmla="*/ 783431 h 1062037"/>
                <a:gd name="connsiteX5" fmla="*/ 457201 w 912247"/>
                <a:gd name="connsiteY5" fmla="*/ 1062037 h 1062037"/>
                <a:gd name="connsiteX6" fmla="*/ 0 w 912247"/>
                <a:gd name="connsiteY6" fmla="*/ 783434 h 1062037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7201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7275"/>
                <a:gd name="connsiteX1" fmla="*/ 1008 w 912247"/>
                <a:gd name="connsiteY1" fmla="*/ 276859 h 1057275"/>
                <a:gd name="connsiteX2" fmla="*/ 457199 w 912247"/>
                <a:gd name="connsiteY2" fmla="*/ 0 h 1057275"/>
                <a:gd name="connsiteX3" fmla="*/ 912018 w 912247"/>
                <a:gd name="connsiteY3" fmla="*/ 278607 h 1057275"/>
                <a:gd name="connsiteX4" fmla="*/ 912018 w 912247"/>
                <a:gd name="connsiteY4" fmla="*/ 783431 h 1057275"/>
                <a:gd name="connsiteX5" fmla="*/ 452439 w 912247"/>
                <a:gd name="connsiteY5" fmla="*/ 1057275 h 1057275"/>
                <a:gd name="connsiteX6" fmla="*/ 0 w 912247"/>
                <a:gd name="connsiteY6" fmla="*/ 783434 h 1057275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83434 h 1059656"/>
                <a:gd name="connsiteX1" fmla="*/ 1008 w 912247"/>
                <a:gd name="connsiteY1" fmla="*/ 276859 h 1059656"/>
                <a:gd name="connsiteX2" fmla="*/ 457199 w 912247"/>
                <a:gd name="connsiteY2" fmla="*/ 0 h 1059656"/>
                <a:gd name="connsiteX3" fmla="*/ 912018 w 912247"/>
                <a:gd name="connsiteY3" fmla="*/ 278607 h 1059656"/>
                <a:gd name="connsiteX4" fmla="*/ 912018 w 912247"/>
                <a:gd name="connsiteY4" fmla="*/ 783431 h 1059656"/>
                <a:gd name="connsiteX5" fmla="*/ 457202 w 912247"/>
                <a:gd name="connsiteY5" fmla="*/ 1059656 h 1059656"/>
                <a:gd name="connsiteX6" fmla="*/ 0 w 912247"/>
                <a:gd name="connsiteY6" fmla="*/ 783434 h 1059656"/>
                <a:gd name="connsiteX0" fmla="*/ 0 w 912247"/>
                <a:gd name="connsiteY0" fmla="*/ 776291 h 1052513"/>
                <a:gd name="connsiteX1" fmla="*/ 1008 w 912247"/>
                <a:gd name="connsiteY1" fmla="*/ 269716 h 1052513"/>
                <a:gd name="connsiteX2" fmla="*/ 457199 w 912247"/>
                <a:gd name="connsiteY2" fmla="*/ 0 h 1052513"/>
                <a:gd name="connsiteX3" fmla="*/ 912018 w 912247"/>
                <a:gd name="connsiteY3" fmla="*/ 271464 h 1052513"/>
                <a:gd name="connsiteX4" fmla="*/ 912018 w 912247"/>
                <a:gd name="connsiteY4" fmla="*/ 776288 h 1052513"/>
                <a:gd name="connsiteX5" fmla="*/ 457202 w 912247"/>
                <a:gd name="connsiteY5" fmla="*/ 1052513 h 1052513"/>
                <a:gd name="connsiteX6" fmla="*/ 0 w 912247"/>
                <a:gd name="connsiteY6" fmla="*/ 776291 h 1052513"/>
                <a:gd name="connsiteX0" fmla="*/ 0 w 912247"/>
                <a:gd name="connsiteY0" fmla="*/ 776291 h 1050131"/>
                <a:gd name="connsiteX1" fmla="*/ 1008 w 912247"/>
                <a:gd name="connsiteY1" fmla="*/ 269716 h 1050131"/>
                <a:gd name="connsiteX2" fmla="*/ 457199 w 912247"/>
                <a:gd name="connsiteY2" fmla="*/ 0 h 1050131"/>
                <a:gd name="connsiteX3" fmla="*/ 912018 w 912247"/>
                <a:gd name="connsiteY3" fmla="*/ 271464 h 1050131"/>
                <a:gd name="connsiteX4" fmla="*/ 912018 w 912247"/>
                <a:gd name="connsiteY4" fmla="*/ 776288 h 1050131"/>
                <a:gd name="connsiteX5" fmla="*/ 457202 w 912247"/>
                <a:gd name="connsiteY5" fmla="*/ 1050131 h 1050131"/>
                <a:gd name="connsiteX6" fmla="*/ 0 w 912247"/>
                <a:gd name="connsiteY6" fmla="*/ 776291 h 1050131"/>
                <a:gd name="connsiteX0" fmla="*/ 0 w 912247"/>
                <a:gd name="connsiteY0" fmla="*/ 773909 h 1047749"/>
                <a:gd name="connsiteX1" fmla="*/ 1008 w 912247"/>
                <a:gd name="connsiteY1" fmla="*/ 267334 h 1047749"/>
                <a:gd name="connsiteX2" fmla="*/ 454818 w 912247"/>
                <a:gd name="connsiteY2" fmla="*/ 0 h 1047749"/>
                <a:gd name="connsiteX3" fmla="*/ 912018 w 912247"/>
                <a:gd name="connsiteY3" fmla="*/ 269082 h 1047749"/>
                <a:gd name="connsiteX4" fmla="*/ 912018 w 912247"/>
                <a:gd name="connsiteY4" fmla="*/ 773906 h 1047749"/>
                <a:gd name="connsiteX5" fmla="*/ 457202 w 912247"/>
                <a:gd name="connsiteY5" fmla="*/ 1047749 h 1047749"/>
                <a:gd name="connsiteX6" fmla="*/ 0 w 912247"/>
                <a:gd name="connsiteY6" fmla="*/ 773909 h 1047749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9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2436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2512"/>
                <a:gd name="connsiteX1" fmla="*/ 1008 w 912247"/>
                <a:gd name="connsiteY1" fmla="*/ 272097 h 1052512"/>
                <a:gd name="connsiteX2" fmla="*/ 457198 w 912247"/>
                <a:gd name="connsiteY2" fmla="*/ 0 h 1052512"/>
                <a:gd name="connsiteX3" fmla="*/ 912018 w 912247"/>
                <a:gd name="connsiteY3" fmla="*/ 273845 h 1052512"/>
                <a:gd name="connsiteX4" fmla="*/ 912018 w 912247"/>
                <a:gd name="connsiteY4" fmla="*/ 778669 h 1052512"/>
                <a:gd name="connsiteX5" fmla="*/ 457202 w 912247"/>
                <a:gd name="connsiteY5" fmla="*/ 1052512 h 1052512"/>
                <a:gd name="connsiteX6" fmla="*/ 0 w 912247"/>
                <a:gd name="connsiteY6" fmla="*/ 778672 h 1052512"/>
                <a:gd name="connsiteX0" fmla="*/ 0 w 912247"/>
                <a:gd name="connsiteY0" fmla="*/ 778672 h 1050131"/>
                <a:gd name="connsiteX1" fmla="*/ 1008 w 912247"/>
                <a:gd name="connsiteY1" fmla="*/ 272097 h 1050131"/>
                <a:gd name="connsiteX2" fmla="*/ 457198 w 912247"/>
                <a:gd name="connsiteY2" fmla="*/ 0 h 1050131"/>
                <a:gd name="connsiteX3" fmla="*/ 912018 w 912247"/>
                <a:gd name="connsiteY3" fmla="*/ 273845 h 1050131"/>
                <a:gd name="connsiteX4" fmla="*/ 912018 w 912247"/>
                <a:gd name="connsiteY4" fmla="*/ 778669 h 1050131"/>
                <a:gd name="connsiteX5" fmla="*/ 457202 w 912247"/>
                <a:gd name="connsiteY5" fmla="*/ 1050131 h 1050131"/>
                <a:gd name="connsiteX6" fmla="*/ 0 w 912247"/>
                <a:gd name="connsiteY6" fmla="*/ 778672 h 1050131"/>
                <a:gd name="connsiteX0" fmla="*/ 0 w 912247"/>
                <a:gd name="connsiteY0" fmla="*/ 785816 h 1057275"/>
                <a:gd name="connsiteX1" fmla="*/ 1008 w 912247"/>
                <a:gd name="connsiteY1" fmla="*/ 279241 h 1057275"/>
                <a:gd name="connsiteX2" fmla="*/ 457198 w 912247"/>
                <a:gd name="connsiteY2" fmla="*/ 0 h 1057275"/>
                <a:gd name="connsiteX3" fmla="*/ 912018 w 912247"/>
                <a:gd name="connsiteY3" fmla="*/ 280989 h 1057275"/>
                <a:gd name="connsiteX4" fmla="*/ 912018 w 912247"/>
                <a:gd name="connsiteY4" fmla="*/ 785813 h 1057275"/>
                <a:gd name="connsiteX5" fmla="*/ 457202 w 912247"/>
                <a:gd name="connsiteY5" fmla="*/ 1057275 h 1057275"/>
                <a:gd name="connsiteX6" fmla="*/ 0 w 912247"/>
                <a:gd name="connsiteY6" fmla="*/ 785816 h 1057275"/>
                <a:gd name="connsiteX0" fmla="*/ 0 w 912247"/>
                <a:gd name="connsiteY0" fmla="*/ 785816 h 1064419"/>
                <a:gd name="connsiteX1" fmla="*/ 1008 w 912247"/>
                <a:gd name="connsiteY1" fmla="*/ 279241 h 1064419"/>
                <a:gd name="connsiteX2" fmla="*/ 457198 w 912247"/>
                <a:gd name="connsiteY2" fmla="*/ 0 h 1064419"/>
                <a:gd name="connsiteX3" fmla="*/ 912018 w 912247"/>
                <a:gd name="connsiteY3" fmla="*/ 280989 h 1064419"/>
                <a:gd name="connsiteX4" fmla="*/ 912018 w 912247"/>
                <a:gd name="connsiteY4" fmla="*/ 785813 h 1064419"/>
                <a:gd name="connsiteX5" fmla="*/ 457202 w 912247"/>
                <a:gd name="connsiteY5" fmla="*/ 1064419 h 1064419"/>
                <a:gd name="connsiteX6" fmla="*/ 0 w 912247"/>
                <a:gd name="connsiteY6" fmla="*/ 785816 h 1064419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0058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4817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7202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2439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3435 h 1064419"/>
                <a:gd name="connsiteX1" fmla="*/ 1008 w 912247"/>
                <a:gd name="connsiteY1" fmla="*/ 276860 h 1064419"/>
                <a:gd name="connsiteX2" fmla="*/ 457198 w 912247"/>
                <a:gd name="connsiteY2" fmla="*/ 0 h 1064419"/>
                <a:gd name="connsiteX3" fmla="*/ 912018 w 912247"/>
                <a:gd name="connsiteY3" fmla="*/ 278608 h 1064419"/>
                <a:gd name="connsiteX4" fmla="*/ 912018 w 912247"/>
                <a:gd name="connsiteY4" fmla="*/ 783432 h 1064419"/>
                <a:gd name="connsiteX5" fmla="*/ 461964 w 912247"/>
                <a:gd name="connsiteY5" fmla="*/ 1064419 h 1064419"/>
                <a:gd name="connsiteX6" fmla="*/ 0 w 912247"/>
                <a:gd name="connsiteY6" fmla="*/ 783435 h 1064419"/>
                <a:gd name="connsiteX0" fmla="*/ 0 w 912247"/>
                <a:gd name="connsiteY0" fmla="*/ 783435 h 1059657"/>
                <a:gd name="connsiteX1" fmla="*/ 1008 w 912247"/>
                <a:gd name="connsiteY1" fmla="*/ 276860 h 1059657"/>
                <a:gd name="connsiteX2" fmla="*/ 457198 w 912247"/>
                <a:gd name="connsiteY2" fmla="*/ 0 h 1059657"/>
                <a:gd name="connsiteX3" fmla="*/ 912018 w 912247"/>
                <a:gd name="connsiteY3" fmla="*/ 278608 h 1059657"/>
                <a:gd name="connsiteX4" fmla="*/ 912018 w 912247"/>
                <a:gd name="connsiteY4" fmla="*/ 783432 h 1059657"/>
                <a:gd name="connsiteX5" fmla="*/ 459582 w 912247"/>
                <a:gd name="connsiteY5" fmla="*/ 1059657 h 1059657"/>
                <a:gd name="connsiteX6" fmla="*/ 0 w 912247"/>
                <a:gd name="connsiteY6" fmla="*/ 783435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9579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1054 h 1059657"/>
                <a:gd name="connsiteX1" fmla="*/ 1008 w 912247"/>
                <a:gd name="connsiteY1" fmla="*/ 274479 h 1059657"/>
                <a:gd name="connsiteX2" fmla="*/ 454817 w 912247"/>
                <a:gd name="connsiteY2" fmla="*/ 0 h 1059657"/>
                <a:gd name="connsiteX3" fmla="*/ 912018 w 912247"/>
                <a:gd name="connsiteY3" fmla="*/ 276227 h 1059657"/>
                <a:gd name="connsiteX4" fmla="*/ 912018 w 912247"/>
                <a:gd name="connsiteY4" fmla="*/ 781051 h 1059657"/>
                <a:gd name="connsiteX5" fmla="*/ 454820 w 912247"/>
                <a:gd name="connsiteY5" fmla="*/ 1059657 h 1059657"/>
                <a:gd name="connsiteX6" fmla="*/ 0 w 912247"/>
                <a:gd name="connsiteY6" fmla="*/ 781054 h 1059657"/>
                <a:gd name="connsiteX0" fmla="*/ 0 w 912247"/>
                <a:gd name="connsiteY0" fmla="*/ 783435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3435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3432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85814 h 1062038"/>
                <a:gd name="connsiteX5" fmla="*/ 454820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2439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85814 h 1064420"/>
                <a:gd name="connsiteX5" fmla="*/ 459583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85814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2039"/>
                <a:gd name="connsiteX1" fmla="*/ 1008 w 912247"/>
                <a:gd name="connsiteY1" fmla="*/ 276860 h 1062039"/>
                <a:gd name="connsiteX2" fmla="*/ 457198 w 912247"/>
                <a:gd name="connsiteY2" fmla="*/ 0 h 1062039"/>
                <a:gd name="connsiteX3" fmla="*/ 912018 w 912247"/>
                <a:gd name="connsiteY3" fmla="*/ 278608 h 1062039"/>
                <a:gd name="connsiteX4" fmla="*/ 912018 w 912247"/>
                <a:gd name="connsiteY4" fmla="*/ 790576 h 1062039"/>
                <a:gd name="connsiteX5" fmla="*/ 454821 w 912247"/>
                <a:gd name="connsiteY5" fmla="*/ 1062039 h 1062039"/>
                <a:gd name="connsiteX6" fmla="*/ 0 w 912247"/>
                <a:gd name="connsiteY6" fmla="*/ 785817 h 1062039"/>
                <a:gd name="connsiteX0" fmla="*/ 0 w 912247"/>
                <a:gd name="connsiteY0" fmla="*/ 785817 h 1064420"/>
                <a:gd name="connsiteX1" fmla="*/ 1008 w 912247"/>
                <a:gd name="connsiteY1" fmla="*/ 276860 h 1064420"/>
                <a:gd name="connsiteX2" fmla="*/ 457198 w 912247"/>
                <a:gd name="connsiteY2" fmla="*/ 0 h 1064420"/>
                <a:gd name="connsiteX3" fmla="*/ 912018 w 912247"/>
                <a:gd name="connsiteY3" fmla="*/ 278608 h 1064420"/>
                <a:gd name="connsiteX4" fmla="*/ 912018 w 912247"/>
                <a:gd name="connsiteY4" fmla="*/ 790576 h 1064420"/>
                <a:gd name="connsiteX5" fmla="*/ 457202 w 912247"/>
                <a:gd name="connsiteY5" fmla="*/ 1064420 h 1064420"/>
                <a:gd name="connsiteX6" fmla="*/ 0 w 912247"/>
                <a:gd name="connsiteY6" fmla="*/ 785817 h 1064420"/>
                <a:gd name="connsiteX0" fmla="*/ 0 w 912247"/>
                <a:gd name="connsiteY0" fmla="*/ 785817 h 1062038"/>
                <a:gd name="connsiteX1" fmla="*/ 1008 w 912247"/>
                <a:gd name="connsiteY1" fmla="*/ 276860 h 1062038"/>
                <a:gd name="connsiteX2" fmla="*/ 457198 w 912247"/>
                <a:gd name="connsiteY2" fmla="*/ 0 h 1062038"/>
                <a:gd name="connsiteX3" fmla="*/ 912018 w 912247"/>
                <a:gd name="connsiteY3" fmla="*/ 278608 h 1062038"/>
                <a:gd name="connsiteX4" fmla="*/ 912018 w 912247"/>
                <a:gd name="connsiteY4" fmla="*/ 790576 h 1062038"/>
                <a:gd name="connsiteX5" fmla="*/ 454821 w 912247"/>
                <a:gd name="connsiteY5" fmla="*/ 1062038 h 1062038"/>
                <a:gd name="connsiteX6" fmla="*/ 0 w 912247"/>
                <a:gd name="connsiteY6" fmla="*/ 785817 h 1062038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90576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2247"/>
                <a:gd name="connsiteY0" fmla="*/ 785817 h 1069182"/>
                <a:gd name="connsiteX1" fmla="*/ 1008 w 912247"/>
                <a:gd name="connsiteY1" fmla="*/ 276860 h 1069182"/>
                <a:gd name="connsiteX2" fmla="*/ 457198 w 912247"/>
                <a:gd name="connsiteY2" fmla="*/ 0 h 1069182"/>
                <a:gd name="connsiteX3" fmla="*/ 912018 w 912247"/>
                <a:gd name="connsiteY3" fmla="*/ 278608 h 1069182"/>
                <a:gd name="connsiteX4" fmla="*/ 912018 w 912247"/>
                <a:gd name="connsiteY4" fmla="*/ 785814 h 1069182"/>
                <a:gd name="connsiteX5" fmla="*/ 454821 w 912247"/>
                <a:gd name="connsiteY5" fmla="*/ 1069182 h 1069182"/>
                <a:gd name="connsiteX6" fmla="*/ 0 w 912247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8195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9182"/>
                <a:gd name="connsiteX1" fmla="*/ 1008 w 914504"/>
                <a:gd name="connsiteY1" fmla="*/ 276860 h 1069182"/>
                <a:gd name="connsiteX2" fmla="*/ 457198 w 914504"/>
                <a:gd name="connsiteY2" fmla="*/ 0 h 1069182"/>
                <a:gd name="connsiteX3" fmla="*/ 912018 w 914504"/>
                <a:gd name="connsiteY3" fmla="*/ 278608 h 1069182"/>
                <a:gd name="connsiteX4" fmla="*/ 914399 w 914504"/>
                <a:gd name="connsiteY4" fmla="*/ 785814 h 1069182"/>
                <a:gd name="connsiteX5" fmla="*/ 454821 w 914504"/>
                <a:gd name="connsiteY5" fmla="*/ 1069182 h 1069182"/>
                <a:gd name="connsiteX6" fmla="*/ 0 w 914504"/>
                <a:gd name="connsiteY6" fmla="*/ 785817 h 1069182"/>
                <a:gd name="connsiteX0" fmla="*/ 0 w 914504"/>
                <a:gd name="connsiteY0" fmla="*/ 785817 h 1064419"/>
                <a:gd name="connsiteX1" fmla="*/ 1008 w 914504"/>
                <a:gd name="connsiteY1" fmla="*/ 276860 h 1064419"/>
                <a:gd name="connsiteX2" fmla="*/ 457198 w 914504"/>
                <a:gd name="connsiteY2" fmla="*/ 0 h 1064419"/>
                <a:gd name="connsiteX3" fmla="*/ 912018 w 914504"/>
                <a:gd name="connsiteY3" fmla="*/ 278608 h 1064419"/>
                <a:gd name="connsiteX4" fmla="*/ 914399 w 914504"/>
                <a:gd name="connsiteY4" fmla="*/ 785814 h 1064419"/>
                <a:gd name="connsiteX5" fmla="*/ 457202 w 914504"/>
                <a:gd name="connsiteY5" fmla="*/ 1064419 h 1064419"/>
                <a:gd name="connsiteX6" fmla="*/ 0 w 914504"/>
                <a:gd name="connsiteY6" fmla="*/ 785817 h 1064419"/>
                <a:gd name="connsiteX0" fmla="*/ 0 w 914504"/>
                <a:gd name="connsiteY0" fmla="*/ 785817 h 1057275"/>
                <a:gd name="connsiteX1" fmla="*/ 1008 w 914504"/>
                <a:gd name="connsiteY1" fmla="*/ 276860 h 1057275"/>
                <a:gd name="connsiteX2" fmla="*/ 457198 w 914504"/>
                <a:gd name="connsiteY2" fmla="*/ 0 h 1057275"/>
                <a:gd name="connsiteX3" fmla="*/ 912018 w 914504"/>
                <a:gd name="connsiteY3" fmla="*/ 278608 h 1057275"/>
                <a:gd name="connsiteX4" fmla="*/ 914399 w 914504"/>
                <a:gd name="connsiteY4" fmla="*/ 785814 h 1057275"/>
                <a:gd name="connsiteX5" fmla="*/ 454821 w 914504"/>
                <a:gd name="connsiteY5" fmla="*/ 1057275 h 1057275"/>
                <a:gd name="connsiteX6" fmla="*/ 0 w 914504"/>
                <a:gd name="connsiteY6" fmla="*/ 785817 h 1057275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57198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88199 h 1059657"/>
                <a:gd name="connsiteX1" fmla="*/ 1008 w 914504"/>
                <a:gd name="connsiteY1" fmla="*/ 279242 h 1059657"/>
                <a:gd name="connsiteX2" fmla="*/ 464342 w 914504"/>
                <a:gd name="connsiteY2" fmla="*/ 0 h 1059657"/>
                <a:gd name="connsiteX3" fmla="*/ 912018 w 914504"/>
                <a:gd name="connsiteY3" fmla="*/ 280990 h 1059657"/>
                <a:gd name="connsiteX4" fmla="*/ 914399 w 914504"/>
                <a:gd name="connsiteY4" fmla="*/ 788196 h 1059657"/>
                <a:gd name="connsiteX5" fmla="*/ 454821 w 914504"/>
                <a:gd name="connsiteY5" fmla="*/ 1059657 h 1059657"/>
                <a:gd name="connsiteX6" fmla="*/ 0 w 914504"/>
                <a:gd name="connsiteY6" fmla="*/ 788199 h 1059657"/>
                <a:gd name="connsiteX0" fmla="*/ 0 w 914504"/>
                <a:gd name="connsiteY0" fmla="*/ 790581 h 1062039"/>
                <a:gd name="connsiteX1" fmla="*/ 1008 w 914504"/>
                <a:gd name="connsiteY1" fmla="*/ 281624 h 1062039"/>
                <a:gd name="connsiteX2" fmla="*/ 457198 w 914504"/>
                <a:gd name="connsiteY2" fmla="*/ 0 h 1062039"/>
                <a:gd name="connsiteX3" fmla="*/ 912018 w 914504"/>
                <a:gd name="connsiteY3" fmla="*/ 283372 h 1062039"/>
                <a:gd name="connsiteX4" fmla="*/ 914399 w 914504"/>
                <a:gd name="connsiteY4" fmla="*/ 790578 h 1062039"/>
                <a:gd name="connsiteX5" fmla="*/ 454821 w 914504"/>
                <a:gd name="connsiteY5" fmla="*/ 1062039 h 1062039"/>
                <a:gd name="connsiteX6" fmla="*/ 0 w 914504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81624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80991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  <a:gd name="connsiteX0" fmla="*/ 0 w 914628"/>
                <a:gd name="connsiteY0" fmla="*/ 790581 h 1062039"/>
                <a:gd name="connsiteX1" fmla="*/ 1008 w 914628"/>
                <a:gd name="connsiteY1" fmla="*/ 274480 h 1062039"/>
                <a:gd name="connsiteX2" fmla="*/ 457198 w 914628"/>
                <a:gd name="connsiteY2" fmla="*/ 0 h 1062039"/>
                <a:gd name="connsiteX3" fmla="*/ 914399 w 914628"/>
                <a:gd name="connsiteY3" fmla="*/ 273847 h 1062039"/>
                <a:gd name="connsiteX4" fmla="*/ 914399 w 914628"/>
                <a:gd name="connsiteY4" fmla="*/ 790578 h 1062039"/>
                <a:gd name="connsiteX5" fmla="*/ 454821 w 914628"/>
                <a:gd name="connsiteY5" fmla="*/ 1062039 h 1062039"/>
                <a:gd name="connsiteX6" fmla="*/ 0 w 914628"/>
                <a:gd name="connsiteY6" fmla="*/ 790581 h 106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628" h="1062039">
                  <a:moveTo>
                    <a:pt x="0" y="790581"/>
                  </a:moveTo>
                  <a:lnTo>
                    <a:pt x="1008" y="274480"/>
                  </a:lnTo>
                  <a:lnTo>
                    <a:pt x="457198" y="0"/>
                  </a:lnTo>
                  <a:lnTo>
                    <a:pt x="914399" y="273847"/>
                  </a:lnTo>
                  <a:cubicBezTo>
                    <a:pt x="913605" y="445297"/>
                    <a:pt x="915193" y="619128"/>
                    <a:pt x="914399" y="790578"/>
                  </a:cubicBezTo>
                  <a:lnTo>
                    <a:pt x="454821" y="1062039"/>
                  </a:lnTo>
                  <a:lnTo>
                    <a:pt x="0" y="790581"/>
                  </a:lnTo>
                  <a:close/>
                </a:path>
              </a:pathLst>
            </a:cu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70"/>
            <p:cNvSpPr>
              <a:spLocks noChangeAspect="1" noChangeArrowheads="1"/>
            </p:cNvSpPr>
            <p:nvPr/>
          </p:nvSpPr>
          <p:spPr bwMode="auto">
            <a:xfrm>
              <a:off x="1998712" y="3529248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  <p:sp>
          <p:nvSpPr>
            <p:cNvPr id="84" name="Oval 70"/>
            <p:cNvSpPr>
              <a:spLocks noChangeAspect="1" noChangeArrowheads="1"/>
            </p:cNvSpPr>
            <p:nvPr/>
          </p:nvSpPr>
          <p:spPr bwMode="auto">
            <a:xfrm>
              <a:off x="1439320" y="4312620"/>
              <a:ext cx="76200" cy="76200"/>
            </a:xfrm>
            <a:prstGeom prst="ellipse">
              <a:avLst/>
            </a:prstGeom>
            <a:solidFill>
              <a:schemeClr val="tx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080198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96363"/>
            <a:ext cx="9144000" cy="1233897"/>
          </a:xfrm>
        </p:spPr>
        <p:txBody>
          <a:bodyPr/>
          <a:lstStyle/>
          <a:p>
            <a:r>
              <a:rPr lang="en-US" sz="9600" dirty="0" smtClean="0">
                <a:solidFill>
                  <a:schemeClr val="bg2">
                    <a:lumMod val="50000"/>
                  </a:schemeClr>
                </a:solidFill>
              </a:rPr>
              <a:t>THANK YOU!</a:t>
            </a:r>
            <a:endParaRPr lang="en-US" sz="9600" dirty="0" smtClean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8966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429" y="302733"/>
            <a:ext cx="8229600" cy="612103"/>
          </a:xfrm>
        </p:spPr>
        <p:txBody>
          <a:bodyPr/>
          <a:lstStyle/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Main Result</a:t>
            </a:r>
            <a:endParaRPr lang="en-US" sz="4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9511226"/>
                  </p:ext>
                </p:extLst>
              </p:nvPr>
            </p:nvGraphicFramePr>
            <p:xfrm>
              <a:off x="916392" y="1263045"/>
              <a:ext cx="6960783" cy="4392725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41058"/>
                    <a:gridCol w="1000125"/>
                    <a:gridCol w="1329110"/>
                    <a:gridCol w="1204540"/>
                    <a:gridCol w="1885950"/>
                  </a:tblGrid>
                  <a:tr h="6038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Method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Apx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Time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Space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Authors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</a:tr>
                  <a:tr h="542749"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Basis Reduction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baseline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dirty="0" smtClean="0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  <m:sup>
                                    <m:r>
                                      <a:rPr lang="en-US" sz="2000" b="0" i="1" baseline="0" dirty="0" smtClean="0">
                                        <a:latin typeface="Cambria Math"/>
                                      </a:rPr>
                                      <m:t>𝑂</m:t>
                                    </m:r>
                                    <m:d>
                                      <m:dPr>
                                        <m:ctrlPr>
                                          <a:rPr lang="en-US" sz="2000" b="0" i="1" baseline="0" dirty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en-US" sz="2000" b="0" i="1" baseline="0" dirty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2000" b="0" i="1" baseline="0" dirty="0" smtClean="0">
                                                <a:latin typeface="Cambria Math"/>
                                              </a:rPr>
                                              <m:t>𝑛</m:t>
                                            </m:r>
                                          </m:num>
                                          <m:den>
                                            <m:r>
                                              <a:rPr lang="en-US" sz="2000" b="0" i="1" baseline="0" dirty="0" smtClean="0">
                                                <a:latin typeface="Cambria Math"/>
                                              </a:rPr>
                                              <m:t>𝑘</m:t>
                                            </m:r>
                                          </m:den>
                                        </m:f>
                                      </m:e>
                                    </m:d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m:rPr>
                                    <m:sty m:val="p"/>
                                  </m:rPr>
                                  <a:rPr lang="en-US" sz="2000" b="0" i="0" baseline="0" smtClean="0">
                                    <a:latin typeface="Cambria Math"/>
                                  </a:rPr>
                                  <m:t>poly</m:t>
                                </m:r>
                                <m:d>
                                  <m:dPr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d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𝑘</m:t>
                                    </m:r>
                                  </m:sup>
                                </m:sSup>
                                <m:r>
                                  <m:rPr>
                                    <m:nor/>
                                  </m:rPr>
                                  <a:rPr lang="en-US" sz="2000" i="0" baseline="0" smtClean="0">
                                    <a:latin typeface="Cambria Math"/>
                                  </a:rPr>
                                  <m:t>p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0" i="0" baseline="0" smtClean="0">
                                    <a:latin typeface="Cambria Math"/>
                                  </a:rPr>
                                  <m:t>oly</m:t>
                                </m:r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latin typeface="+mn-lt"/>
                            </a:rPr>
                            <a:t>LLL 83, Sch.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85, Bab. 86, </a:t>
                          </a:r>
                          <a:r>
                            <a:rPr lang="en-US" sz="2000" dirty="0" smtClean="0">
                              <a:latin typeface="+mn-lt"/>
                            </a:rPr>
                            <a:t>MV 10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542749">
                    <a:tc vMerge="1"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/2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i="0" baseline="0" smtClean="0">
                                    <a:latin typeface="Cambria Math"/>
                                  </a:rPr>
                                  <m:t>p</m:t>
                                </m:r>
                                <m:r>
                                  <m:rPr>
                                    <m:nor/>
                                  </m:rPr>
                                  <a:rPr lang="en-US" sz="2000" b="0" i="0" baseline="0" smtClean="0">
                                    <a:latin typeface="Cambria Math"/>
                                  </a:rPr>
                                  <m:t>oly</m:t>
                                </m:r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LLL 83, Kan. 87,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…, </a:t>
                          </a:r>
                          <a:r>
                            <a:rPr lang="en-US" sz="2000" dirty="0" smtClean="0">
                              <a:latin typeface="+mn-lt"/>
                            </a:rPr>
                            <a:t>HS 08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102316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>
                              <a:latin typeface="+mn-lt"/>
                            </a:rPr>
                            <a:t>Randomized Sieve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1+</m:t>
                                </m:r>
                                <m:r>
                                  <a:rPr lang="en-US" sz="2000" b="0" i="1" baseline="0" smtClean="0">
                                    <a:latin typeface="Cambria Math"/>
                                  </a:rPr>
                                  <m:t>𝜖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box>
                                  <m:boxPr>
                                    <m:ctrlPr>
                                      <a:rPr lang="en-US" sz="24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4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4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4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4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4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400" b="0" i="1" baseline="0" smtClean="0">
                                            <a:latin typeface="Cambria Math"/>
                                          </a:rPr>
                                          <m:t>2</m:t>
                                        </m:r>
                                        <m:r>
                                          <a:rPr lang="en-US" sz="24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  <m:t>𝑂</m:t>
                                    </m:r>
                                    <m: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000" b="0" i="1" baseline="0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sup>
                                </m:sSup>
                                <m:box>
                                  <m:box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boxPr>
                                  <m:e>
                                    <m:argPr>
                                      <m:argSz m:val="-1"/>
                                    </m:argPr>
                                    <m:sSup>
                                      <m:sSupPr>
                                        <m:ctrlPr>
                                          <a:rPr lang="en-US" sz="2000" b="0" i="1" baseline="0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d>
                                          <m:dPr>
                                            <m:ctrlPr>
                                              <a:rPr lang="en-US" sz="2000" i="1" baseline="0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f>
                                              <m:fPr>
                                                <m:ctrlPr>
                                                  <a:rPr lang="en-US" sz="2000" i="1" baseline="0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fPr>
                                              <m:num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1</m:t>
                                                </m:r>
                                              </m:num>
                                              <m:den>
                                                <m:r>
                                                  <a:rPr lang="en-US" sz="2000" b="0" i="1" baseline="0" smtClean="0">
                                                    <a:latin typeface="Cambria Math"/>
                                                  </a:rPr>
                                                  <m:t>𝜖</m:t>
                                                </m:r>
                                              </m:den>
                                            </m:f>
                                          </m:e>
                                        </m:d>
                                      </m:e>
                                      <m:sup>
                                        <m:r>
                                          <a:rPr lang="en-US" sz="2000" b="0" i="1" baseline="0" smtClean="0">
                                            <a:latin typeface="Cambria Math"/>
                                          </a:rPr>
                                          <m:t>𝑛</m:t>
                                        </m:r>
                                      </m:sup>
                                    </m:sSup>
                                  </m:e>
                                </m:box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aseline="0" dirty="0" smtClean="0">
                              <a:latin typeface="+mn-lt"/>
                            </a:rPr>
                            <a:t>AKS 01, AKS 02, BN 07, …</a:t>
                          </a: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6258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err="1" smtClean="0">
                              <a:latin typeface="+mn-lt"/>
                            </a:rPr>
                            <a:t>Voronoi</a:t>
                          </a:r>
                          <a:r>
                            <a:rPr lang="en-US" sz="2000" dirty="0" smtClean="0">
                              <a:latin typeface="+mn-lt"/>
                            </a:rPr>
                            <a:t> Cell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baseline="0" dirty="0" smtClean="0">
                                    <a:latin typeface="Cambria Math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i="1" baseline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smtClean="0">
                                        <a:latin typeface="Cambria Math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SFS 09, MV 13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662589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latin typeface="+mn-lt"/>
                            </a:rPr>
                            <a:t>Discrete Gaussian</a:t>
                          </a: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i="1" baseline="0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baseline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2000" b="0" i="1" baseline="0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baseline="0" dirty="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US" sz="2000" b="0" i="1" baseline="0" dirty="0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ADS 15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889511226"/>
                  </p:ext>
                </p:extLst>
              </p:nvPr>
            </p:nvGraphicFramePr>
            <p:xfrm>
              <a:off x="916392" y="1263045"/>
              <a:ext cx="6960783" cy="4392725"/>
            </p:xfrm>
            <a:graphic>
              <a:graphicData uri="http://schemas.openxmlformats.org/drawingml/2006/table">
                <a:tbl>
                  <a:tblPr firstRow="1" bandRow="1">
                    <a:tableStyleId>{616DA210-FB5B-4158-B5E0-FEB733F419BA}</a:tableStyleId>
                  </a:tblPr>
                  <a:tblGrid>
                    <a:gridCol w="1541058"/>
                    <a:gridCol w="1000125"/>
                    <a:gridCol w="1329110"/>
                    <a:gridCol w="1204540"/>
                    <a:gridCol w="1885950"/>
                  </a:tblGrid>
                  <a:tr h="60385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Method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err="1" smtClean="0">
                              <a:solidFill>
                                <a:schemeClr val="tx1"/>
                              </a:solidFill>
                              <a:latin typeface="+mn-lt"/>
                            </a:rPr>
                            <a:t>Apx</a:t>
                          </a:r>
                          <a:endParaRPr lang="en-US" dirty="0">
                            <a:solidFill>
                              <a:schemeClr val="tx1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Time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Space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 smtClean="0">
                              <a:latin typeface="+mn-lt"/>
                            </a:rPr>
                            <a:t>Authors</a:t>
                          </a:r>
                          <a:endParaRPr lang="en-US" dirty="0">
                            <a:solidFill>
                              <a:srgbClr val="993366"/>
                            </a:solidFill>
                            <a:latin typeface="+mn-lt"/>
                          </a:endParaRPr>
                        </a:p>
                      </a:txBody>
                      <a:tcPr/>
                    </a:tc>
                  </a:tr>
                  <a:tr h="701040"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2000" baseline="0" dirty="0" smtClean="0">
                              <a:latin typeface="+mn-lt"/>
                            </a:rPr>
                            <a:t>Basis Reduction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54878" t="-90435" r="-444512" b="-45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90868" t="-90435" r="-232877" b="-45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23350" t="-90435" r="-158883" b="-45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latin typeface="+mn-lt"/>
                            </a:rPr>
                            <a:t>LLL 83, Sch.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85, Bab. 86, </a:t>
                          </a:r>
                          <a:r>
                            <a:rPr lang="en-US" sz="2000" dirty="0" smtClean="0">
                              <a:latin typeface="+mn-lt"/>
                            </a:rPr>
                            <a:t>MV 10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701040">
                    <a:tc vMerge="1">
                      <a:txBody>
                        <a:bodyPr/>
                        <a:lstStyle/>
                        <a:p>
                          <a:pPr algn="l"/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54878" t="-190435" r="-444512" b="-35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90868" t="-190435" r="-232877" b="-35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23350" t="-190435" r="-158883" b="-35652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LLL 83, Kan. 87,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 …, </a:t>
                          </a:r>
                          <a:r>
                            <a:rPr lang="en-US" sz="2000" dirty="0" smtClean="0">
                              <a:latin typeface="+mn-lt"/>
                            </a:rPr>
                            <a:t>HS 08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1023161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>
                              <a:latin typeface="+mn-lt"/>
                            </a:rPr>
                            <a:t>Randomized Sieve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54878" t="-198810" r="-444512" b="-144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90868" t="-198810" r="-232877" b="-144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23350" t="-198810" r="-158883" b="-14404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aseline="0" dirty="0" smtClean="0">
                              <a:latin typeface="+mn-lt"/>
                            </a:rPr>
                            <a:t>AKS 01, AKS 02, BN </a:t>
                          </a:r>
                          <a:r>
                            <a:rPr lang="en-US" sz="2000" baseline="0" dirty="0" smtClean="0">
                              <a:latin typeface="+mn-lt"/>
                            </a:rPr>
                            <a:t>07, …</a:t>
                          </a:r>
                          <a:endParaRPr lang="en-US" sz="2000" baseline="0" dirty="0" smtClean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accent1">
                            <a:lumMod val="20000"/>
                            <a:lumOff val="80000"/>
                          </a:schemeClr>
                        </a:solidFill>
                      </a:tcPr>
                    </a:tc>
                  </a:tr>
                  <a:tr h="662589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err="1" smtClean="0">
                              <a:latin typeface="+mn-lt"/>
                            </a:rPr>
                            <a:t>Voronoi</a:t>
                          </a:r>
                          <a:r>
                            <a:rPr lang="en-US" sz="2000" dirty="0" smtClean="0">
                              <a:latin typeface="+mn-lt"/>
                            </a:rPr>
                            <a:t> Cell</a:t>
                          </a: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54878" t="-460550" r="-444512" b="-122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90868" t="-460550" r="-232877" b="-122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23350" t="-460550" r="-158883" b="-1220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 smtClean="0">
                              <a:latin typeface="+mn-lt"/>
                            </a:rPr>
                            <a:t>SFS 09, MV 13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chemeClr val="bg2">
                            <a:lumMod val="90000"/>
                          </a:schemeClr>
                        </a:solidFill>
                      </a:tcPr>
                    </a:tc>
                  </a:tr>
                  <a:tr h="701040"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 smtClean="0">
                              <a:latin typeface="+mn-lt"/>
                            </a:rPr>
                            <a:t>Discrete Gaussian</a:t>
                          </a: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54878" t="-531304" r="-444512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90868" t="-531304" r="-232877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323350" t="-531304" r="-158883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+mn-lt"/>
                            </a:rPr>
                            <a:t>ADS 15</a:t>
                          </a:r>
                          <a:endParaRPr lang="en-US" sz="2000" dirty="0">
                            <a:latin typeface="+mn-lt"/>
                          </a:endParaRPr>
                        </a:p>
                      </a:txBody>
                      <a:tcPr anchor="ctr">
                        <a:solidFill>
                          <a:srgbClr val="FF0000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32330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5429" y="302733"/>
            <a:ext cx="8229600" cy="612103"/>
          </a:xfrm>
        </p:spPr>
        <p:txBody>
          <a:bodyPr/>
          <a:lstStyle/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Outline</a:t>
            </a:r>
            <a:endParaRPr lang="en-US" sz="440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>
          <a:xfrm>
            <a:off x="420624" y="1157726"/>
            <a:ext cx="8549640" cy="4639570"/>
          </a:xfrm>
        </p:spPr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990099"/>
                </a:solidFill>
                <a:latin typeface="+mn-lt"/>
              </a:rPr>
              <a:t>Approximate CVP via (shifted) DGS sampling.</a:t>
            </a:r>
            <a:br>
              <a:rPr lang="en-US" sz="3200" dirty="0" smtClean="0">
                <a:solidFill>
                  <a:srgbClr val="990099"/>
                </a:solidFill>
                <a:latin typeface="+mn-lt"/>
              </a:rPr>
            </a:b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Relation between parameter and approx. factor.</a:t>
            </a:r>
            <a:br>
              <a:rPr lang="en-US" sz="2800" dirty="0" smtClean="0">
                <a:solidFill>
                  <a:schemeClr val="tx1"/>
                </a:solidFill>
                <a:latin typeface="+mn-lt"/>
              </a:rPr>
            </a:br>
            <a:endParaRPr lang="en-US" sz="3200" dirty="0" smtClean="0">
              <a:solidFill>
                <a:schemeClr val="tx1"/>
              </a:solidFill>
              <a:latin typeface="+mn-lt"/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990099"/>
                </a:solidFill>
                <a:latin typeface="+mn-lt"/>
              </a:rPr>
              <a:t>A shifted DGS sampler.</a:t>
            </a:r>
            <a:br>
              <a:rPr lang="en-US" sz="3200" dirty="0" smtClean="0">
                <a:solidFill>
                  <a:srgbClr val="990099"/>
                </a:solidFill>
                <a:latin typeface="+mn-lt"/>
              </a:rPr>
            </a:b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Number of samples we can generate at desired parameters.</a:t>
            </a:r>
            <a:br>
              <a:rPr lang="en-US" sz="2800" dirty="0" smtClean="0">
                <a:solidFill>
                  <a:schemeClr val="tx1"/>
                </a:solidFill>
                <a:latin typeface="+mn-lt"/>
              </a:rPr>
            </a:br>
            <a:endParaRPr lang="en-US" sz="3200" dirty="0" smtClean="0">
              <a:solidFill>
                <a:schemeClr val="tx1"/>
              </a:solidFill>
              <a:latin typeface="+mn-lt"/>
            </a:endParaRPr>
          </a:p>
          <a:p>
            <a:pPr marL="514350" indent="-514350">
              <a:buAutoNum type="arabicPeriod"/>
            </a:pPr>
            <a:r>
              <a:rPr lang="en-US" sz="3200" dirty="0" smtClean="0">
                <a:solidFill>
                  <a:srgbClr val="990099"/>
                </a:solidFill>
                <a:latin typeface="+mn-lt"/>
              </a:rPr>
              <a:t>Sample clustering &amp; recursion for exact CVP.</a:t>
            </a:r>
            <a:br>
              <a:rPr lang="en-US" sz="3200" dirty="0" smtClean="0">
                <a:solidFill>
                  <a:srgbClr val="990099"/>
                </a:solidFill>
                <a:latin typeface="+mn-lt"/>
              </a:rPr>
            </a:br>
            <a:r>
              <a:rPr lang="en-US" sz="2800" dirty="0" smtClean="0">
                <a:solidFill>
                  <a:schemeClr val="tx1"/>
                </a:solidFill>
                <a:latin typeface="+mn-lt"/>
              </a:rPr>
              <a:t>Learning the coordinates of a closest vector.</a:t>
            </a:r>
            <a:endParaRPr lang="en-US" sz="3200" dirty="0" smtClean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7606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7" y="26533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Shifted Discrete Gaussian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99" name="Rectangle 3"/>
              <p:cNvSpPr>
                <a:spLocks noGrp="1" noChangeArrowheads="1"/>
              </p:cNvSpPr>
              <p:nvPr>
                <p:ph idx="1"/>
              </p:nvPr>
            </p:nvSpPr>
            <p:spPr>
              <a:xfrm>
                <a:off x="420624" y="1157726"/>
                <a:ext cx="8447151" cy="3021082"/>
              </a:xfrm>
            </p:spPr>
            <p:txBody>
              <a:bodyPr>
                <a:noAutofit/>
              </a:bodyPr>
              <a:lstStyle/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𝜌</m:t>
                        </m:r>
                      </m:e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d>
                      <m:dPr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supHide m:val="on"/>
                        <m:ctrlP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32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sub>
                      <m:sup/>
                      <m:e>
                        <m:sSup>
                          <m:sSup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sSup>
                              <m:sSup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‖"/>
                                    <m:endChr m:val="‖"/>
                                    <m:ctrlPr>
                                      <a:rPr lang="en-US" sz="3200" b="0" i="1" smtClean="0">
                                        <a:solidFill>
                                          <a:srgbClr val="0000CC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type m:val="lin"/>
                                        <m:ctrlPr>
                                          <a:rPr lang="en-US" sz="3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3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num>
                                      <m:den>
                                        <m:r>
                                          <a:rPr lang="en-US" sz="3200" b="0" i="1" smtClean="0">
                                            <a:solidFill>
                                              <a:srgbClr val="0000CC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den>
                                    </m:f>
                                  </m:e>
                                </m:d>
                              </m:e>
                              <m:sup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sup>
                        </m:sSup>
                      </m:e>
                    </m:nary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. </a:t>
                </a:r>
              </a:p>
              <a:p>
                <a:pPr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sz="3200" i="1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≔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+mn-lt"/>
                  </a:rPr>
                  <a:t>discrete Gaussian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</a:t>
                </a:r>
                <a:r>
                  <a:rPr lang="en-US" sz="3200" dirty="0" smtClean="0">
                    <a:solidFill>
                      <a:srgbClr val="FF0000"/>
                    </a:solidFill>
                    <a:latin typeface="+mn-lt"/>
                  </a:rPr>
                  <a:t>distribution</a:t>
                </a: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over</a:t>
                </a:r>
                <a:b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</a:br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 with parameter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,</a:t>
                </a:r>
              </a:p>
              <a:p>
                <a:pPr algn="ctr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Pr</m:t>
                            </m:r>
                          </m:e>
                          <m:lim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∼</m:t>
                            </m:r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𝐷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ℒ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3200" i="1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3200" i="1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rgbClr val="0000CC"/>
                                    </a:solidFill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  <m:r>
                              <a:rPr lang="en-US" sz="3200" b="0" i="1" smtClean="0">
                                <a:solidFill>
                                  <a:srgbClr val="0000CC"/>
                                </a:solidFill>
                                <a:latin typeface="Cambria Math" panose="02040503050406030204" pitchFamily="18" charset="0"/>
                              </a:rPr>
                              <m:t>)</m:t>
                            </m:r>
                          </m:den>
                        </m:f>
                      </m:e>
                    </m:func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200" dirty="0" smtClean="0">
                    <a:solidFill>
                      <a:schemeClr val="tx1"/>
                    </a:solidFill>
                    <a:latin typeface="+mn-lt"/>
                  </a:rPr>
                  <a:t>. </a:t>
                </a:r>
                <a:endParaRPr lang="en-US" sz="3200" dirty="0">
                  <a:solidFill>
                    <a:schemeClr val="tx1"/>
                  </a:solidFill>
                  <a:latin typeface="+mn-lt"/>
                </a:endParaRPr>
              </a:p>
            </p:txBody>
          </p:sp>
        </mc:Choice>
        <mc:Fallback xmlns="">
          <p:sp>
            <p:nvSpPr>
              <p:cNvPr id="4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20624" y="1157726"/>
                <a:ext cx="8447151" cy="3021082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573914"/>
              </p:ext>
            </p:extLst>
          </p:nvPr>
        </p:nvGraphicFramePr>
        <p:xfrm>
          <a:off x="2272610" y="4018696"/>
          <a:ext cx="4119046" cy="2742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Acrobat Document" r:id="rId4" imgW="2870052" imgH="1911227" progId="AcroExch.Document.11">
                  <p:embed/>
                </p:oleObj>
              </mc:Choice>
              <mc:Fallback>
                <p:oleObj name="Acrobat Document" r:id="rId4" imgW="2870052" imgH="191122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272610" y="4018696"/>
                        <a:ext cx="4119046" cy="2742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419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7" y="26533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Shifted Discrete Gaussian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1366156"/>
              </p:ext>
            </p:extLst>
          </p:nvPr>
        </p:nvGraphicFramePr>
        <p:xfrm>
          <a:off x="377886" y="1097719"/>
          <a:ext cx="4119046" cy="27429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4" name="Acrobat Document" r:id="rId3" imgW="2870052" imgH="1911227" progId="AcroExch.Document.11">
                  <p:embed/>
                </p:oleObj>
              </mc:Choice>
              <mc:Fallback>
                <p:oleObj name="Acrobat Document" r:id="rId3" imgW="2870052" imgH="191122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7886" y="1097719"/>
                        <a:ext cx="4119046" cy="27429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6379088"/>
              </p:ext>
            </p:extLst>
          </p:nvPr>
        </p:nvGraphicFramePr>
        <p:xfrm>
          <a:off x="377886" y="3840711"/>
          <a:ext cx="4119357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name="Acrobat Document" r:id="rId5" imgW="2870052" imgH="1911227" progId="AcroExch.Document.11">
                  <p:embed/>
                </p:oleObj>
              </mc:Choice>
              <mc:Fallback>
                <p:oleObj name="Acrobat Document" r:id="rId5" imgW="2870052" imgH="1911227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7886" y="3840711"/>
                        <a:ext cx="4119357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 Box 26"/>
          <p:cNvSpPr txBox="1">
            <a:spLocks noChangeArrowheads="1"/>
          </p:cNvSpPr>
          <p:nvPr/>
        </p:nvSpPr>
        <p:spPr bwMode="auto">
          <a:xfrm>
            <a:off x="4358709" y="3058853"/>
            <a:ext cx="45513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sz="3000" dirty="0" smtClean="0">
                <a:latin typeface="+mn-lt"/>
              </a:rPr>
              <a:t>The discrete Gaussian</a:t>
            </a:r>
            <a:br>
              <a:rPr lang="en-US" sz="3000" dirty="0" smtClean="0">
                <a:latin typeface="+mn-lt"/>
              </a:rPr>
            </a:br>
            <a:r>
              <a:rPr lang="en-US" sz="3000" dirty="0" smtClean="0">
                <a:latin typeface="+mn-lt"/>
              </a:rPr>
              <a:t>is 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more concentrated</a:t>
            </a:r>
          </a:p>
          <a:p>
            <a:pPr algn="ctr" eaLnBrk="1" hangingPunct="1"/>
            <a:r>
              <a:rPr lang="en-US" sz="3000" dirty="0" smtClean="0">
                <a:latin typeface="+mn-lt"/>
              </a:rPr>
              <a:t>as the </a:t>
            </a:r>
            <a:r>
              <a:rPr lang="en-US" sz="3000" dirty="0" smtClean="0">
                <a:solidFill>
                  <a:srgbClr val="FF0000"/>
                </a:solidFill>
                <a:latin typeface="+mn-lt"/>
              </a:rPr>
              <a:t>parameter decreases</a:t>
            </a:r>
            <a:r>
              <a:rPr lang="en-US" sz="3000" dirty="0" smtClean="0">
                <a:latin typeface="+mn-lt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 Box 26"/>
              <p:cNvSpPr txBox="1">
                <a:spLocks noChangeArrowheads="1"/>
              </p:cNvSpPr>
              <p:nvPr/>
            </p:nvSpPr>
            <p:spPr bwMode="auto">
              <a:xfrm>
                <a:off x="381119" y="3474351"/>
                <a:ext cx="1371599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=10</m:t>
                      </m:r>
                    </m:oMath>
                  </m:oMathPara>
                </a14:m>
                <a:endParaRPr lang="en-US" sz="30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8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1119" y="3474351"/>
                <a:ext cx="1371599" cy="553998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 Box 26"/>
              <p:cNvSpPr txBox="1">
                <a:spLocks noChangeArrowheads="1"/>
              </p:cNvSpPr>
              <p:nvPr/>
            </p:nvSpPr>
            <p:spPr bwMode="auto">
              <a:xfrm>
                <a:off x="377886" y="6029705"/>
                <a:ext cx="1092951" cy="5539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𝑠</m:t>
                      </m:r>
                      <m:r>
                        <a:rPr lang="en-US" sz="3000" i="1" dirty="0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US" sz="30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7886" y="6029705"/>
                <a:ext cx="1092951" cy="55399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1201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8447" y="265335"/>
            <a:ext cx="9144000" cy="644746"/>
          </a:xfrm>
        </p:spPr>
        <p:txBody>
          <a:bodyPr/>
          <a:lstStyle/>
          <a:p>
            <a:pPr eaLnBrk="1" hangingPunct="1"/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Discrete Gaussian and CVP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 Box 26"/>
              <p:cNvSpPr txBox="1">
                <a:spLocks noChangeArrowheads="1"/>
              </p:cNvSpPr>
              <p:nvPr/>
            </p:nvSpPr>
            <p:spPr bwMode="auto">
              <a:xfrm>
                <a:off x="0" y="1357644"/>
                <a:ext cx="9144000" cy="286232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/>
                <a:r>
                  <a:rPr lang="en-US" sz="3000" dirty="0" smtClean="0">
                    <a:latin typeface="+mn-lt"/>
                  </a:rPr>
                  <a:t>Closest vectors to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in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 correspond to </a:t>
                </a:r>
                <a:br>
                  <a:rPr lang="en-US" sz="3000" dirty="0" smtClean="0">
                    <a:latin typeface="+mn-lt"/>
                  </a:rPr>
                </a:br>
                <a:r>
                  <a:rPr lang="en-US" sz="3000" dirty="0" smtClean="0">
                    <a:latin typeface="+mn-lt"/>
                  </a:rPr>
                  <a:t>shortest vectors in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ℒ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.</a:t>
                </a:r>
              </a:p>
              <a:p>
                <a:pPr algn="ctr" eaLnBrk="1" hangingPunct="1"/>
                <a:endParaRPr lang="en-US" sz="3000" dirty="0">
                  <a:solidFill>
                    <a:srgbClr val="FF0000"/>
                  </a:solidFill>
                  <a:latin typeface="+mn-lt"/>
                </a:endParaRPr>
              </a:p>
              <a:p>
                <a:pPr algn="ctr" eaLnBrk="1" hangingPunct="1"/>
                <a:r>
                  <a:rPr lang="en-US" sz="3000" dirty="0" smtClean="0">
                    <a:solidFill>
                      <a:srgbClr val="FF0000"/>
                    </a:solidFill>
                    <a:latin typeface="+mn-lt"/>
                  </a:rPr>
                  <a:t>Question: </a:t>
                </a:r>
                <a:r>
                  <a:rPr lang="en-US" sz="3000" dirty="0" smtClean="0">
                    <a:latin typeface="+mn-lt"/>
                  </a:rPr>
                  <a:t>Can we hit closest vectors by sampling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ℒ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3000" b="0" i="1" smtClean="0">
                            <a:solidFill>
                              <a:srgbClr val="0000CC"/>
                            </a:solidFill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en-US" sz="3000" dirty="0" smtClean="0">
                    <a:latin typeface="+mn-lt"/>
                  </a:rPr>
                  <a:t> for small enough </a:t>
                </a:r>
                <a14:m>
                  <m:oMath xmlns:m="http://schemas.openxmlformats.org/officeDocument/2006/math">
                    <m:r>
                      <a:rPr lang="en-US" sz="3000" b="0" i="1" smtClean="0">
                        <a:solidFill>
                          <a:srgbClr val="0000CC"/>
                        </a:solidFill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3000" dirty="0" smtClean="0">
                    <a:latin typeface="+mn-lt"/>
                  </a:rPr>
                  <a:t>?</a:t>
                </a:r>
                <a:endParaRPr lang="en-US" sz="3000" dirty="0">
                  <a:latin typeface="+mn-lt"/>
                </a:endParaRPr>
              </a:p>
              <a:p>
                <a:pPr algn="ctr" eaLnBrk="1" hangingPunct="1"/>
                <a:r>
                  <a:rPr lang="en-US" sz="3000" dirty="0" smtClean="0">
                    <a:latin typeface="+mn-lt"/>
                  </a:rPr>
                  <a:t> </a:t>
                </a:r>
                <a:endParaRPr lang="en-US" sz="3000" dirty="0">
                  <a:latin typeface="+mn-lt"/>
                </a:endParaRPr>
              </a:p>
            </p:txBody>
          </p:sp>
        </mc:Choice>
        <mc:Fallback xmlns="">
          <p:sp>
            <p:nvSpPr>
              <p:cNvPr id="10" name="Text 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0" y="1357644"/>
                <a:ext cx="9144000" cy="2862322"/>
              </a:xfrm>
              <a:prstGeom prst="rect">
                <a:avLst/>
              </a:prstGeom>
              <a:blipFill rotWithShape="0">
                <a:blip r:embed="rId3"/>
                <a:stretch>
                  <a:fillRect l="-67" t="-2559" r="-93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1114782"/>
              </p:ext>
            </p:extLst>
          </p:nvPr>
        </p:nvGraphicFramePr>
        <p:xfrm>
          <a:off x="2715386" y="3954476"/>
          <a:ext cx="3868293" cy="2783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Acrobat Document" r:id="rId4" imgW="2761942" imgH="1987252" progId="AcroExch.Document.11">
                  <p:embed/>
                </p:oleObj>
              </mc:Choice>
              <mc:Fallback>
                <p:oleObj name="Acrobat Document" r:id="rId4" imgW="2761942" imgH="1987252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715386" y="3954476"/>
                        <a:ext cx="3868293" cy="278339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5809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pf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epfl</Template>
  <TotalTime>43690</TotalTime>
  <Words>682</Words>
  <Application>Microsoft Office PowerPoint</Application>
  <PresentationFormat>On-screen Show (4:3)</PresentationFormat>
  <Paragraphs>343</Paragraphs>
  <Slides>41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0" baseType="lpstr">
      <vt:lpstr>Arial</vt:lpstr>
      <vt:lpstr>Calibri</vt:lpstr>
      <vt:lpstr>Cambria Math</vt:lpstr>
      <vt:lpstr>Candara</vt:lpstr>
      <vt:lpstr>Century Gothic</vt:lpstr>
      <vt:lpstr>Comic Sans MS</vt:lpstr>
      <vt:lpstr>Courier New</vt:lpstr>
      <vt:lpstr>epfl</vt:lpstr>
      <vt:lpstr>Acrobat Document</vt:lpstr>
      <vt:lpstr>Solving CVP in 2^n time via Discrete Gaussian Sampling</vt:lpstr>
      <vt:lpstr>PowerPoint Presentation</vt:lpstr>
      <vt:lpstr>Closest Vector Problem (CVP)</vt:lpstr>
      <vt:lpstr>Applications of SVP &amp; CVP</vt:lpstr>
      <vt:lpstr>Main Result</vt:lpstr>
      <vt:lpstr>Outline</vt:lpstr>
      <vt:lpstr>Shifted Discrete Gaussian</vt:lpstr>
      <vt:lpstr>Shifted Discrete Gaussian</vt:lpstr>
      <vt:lpstr>Discrete Gaussian and CVP</vt:lpstr>
      <vt:lpstr>Discrete Gaussian and CVP</vt:lpstr>
      <vt:lpstr>Discrete Gaussian and CVP</vt:lpstr>
      <vt:lpstr>Approximate CVP via DGS</vt:lpstr>
      <vt:lpstr>Approximate CVP via DGS</vt:lpstr>
      <vt:lpstr>Hermite-Korkine-Zolotarev Basis</vt:lpstr>
      <vt:lpstr>Shifted DGS Sampler</vt:lpstr>
      <vt:lpstr>Shifted DGS Sampler</vt:lpstr>
      <vt:lpstr>Shifted DGS Sampler</vt:lpstr>
      <vt:lpstr>Averaging Discrete Gaussians</vt:lpstr>
      <vt:lpstr>Averaging Discrete Gaussians</vt:lpstr>
      <vt:lpstr>Shifted DGS Combiner</vt:lpstr>
      <vt:lpstr>Shifted DGS Combiner</vt:lpstr>
      <vt:lpstr>Shifted DGS Combiner</vt:lpstr>
      <vt:lpstr>Shifted DGS Combiner</vt:lpstr>
      <vt:lpstr>Shifted DGS Combiner</vt:lpstr>
      <vt:lpstr>Shifted DGS Combiner</vt:lpstr>
      <vt:lpstr>Key Inequality</vt:lpstr>
      <vt:lpstr>Key Inequality</vt:lpstr>
      <vt:lpstr>Hope for Exact CVP</vt:lpstr>
      <vt:lpstr>Clustering approx. closest vectors</vt:lpstr>
      <vt:lpstr>Clustering approx. closest vectors</vt:lpstr>
      <vt:lpstr>How many closest vectors?</vt:lpstr>
      <vt:lpstr>How many closest vectors?</vt:lpstr>
      <vt:lpstr>Dimension Reduction via Clustering</vt:lpstr>
      <vt:lpstr>Exact CVP</vt:lpstr>
      <vt:lpstr>Exact CVP</vt:lpstr>
      <vt:lpstr>High Level Algorithm</vt:lpstr>
      <vt:lpstr>Complexity Sketch</vt:lpstr>
      <vt:lpstr>Key Challenges</vt:lpstr>
      <vt:lpstr>Conclusions</vt:lpstr>
      <vt:lpstr>Open Problems</vt:lpstr>
      <vt:lpstr>THANK YOU!</vt:lpstr>
    </vt:vector>
  </TitlesOfParts>
  <Company>Georgia Tech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Recent Progress on Integer Programming and Lattice Problems</dc:title>
  <dc:creator>Daniel Dadush</dc:creator>
  <cp:lastModifiedBy>Daniel Dadush</cp:lastModifiedBy>
  <cp:revision>849</cp:revision>
  <dcterms:created xsi:type="dcterms:W3CDTF">2012-06-08T18:11:31Z</dcterms:created>
  <dcterms:modified xsi:type="dcterms:W3CDTF">2015-07-18T16:50:05Z</dcterms:modified>
</cp:coreProperties>
</file>