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78" r:id="rId4"/>
    <p:sldId id="280" r:id="rId5"/>
    <p:sldId id="281" r:id="rId6"/>
    <p:sldId id="282" r:id="rId7"/>
    <p:sldId id="285" r:id="rId8"/>
    <p:sldId id="284" r:id="rId9"/>
    <p:sldId id="292" r:id="rId10"/>
    <p:sldId id="293" r:id="rId11"/>
    <p:sldId id="295" r:id="rId12"/>
    <p:sldId id="294" r:id="rId13"/>
    <p:sldId id="296" r:id="rId14"/>
    <p:sldId id="297" r:id="rId15"/>
    <p:sldId id="298" r:id="rId16"/>
    <p:sldId id="300" r:id="rId17"/>
    <p:sldId id="302" r:id="rId18"/>
    <p:sldId id="301" r:id="rId19"/>
    <p:sldId id="303" r:id="rId20"/>
    <p:sldId id="304" r:id="rId21"/>
    <p:sldId id="306" r:id="rId22"/>
    <p:sldId id="305" r:id="rId23"/>
    <p:sldId id="307" r:id="rId24"/>
    <p:sldId id="308" r:id="rId25"/>
    <p:sldId id="313" r:id="rId26"/>
    <p:sldId id="31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ssandra Scafuro" initials="A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81D9A-D8BE-4795-82B4-38EBB5C06BFA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1790F-CDB0-435B-A252-C9AED0B17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78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1790F-CDB0-435B-A252-C9AED0B17C9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84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7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6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7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2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8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9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4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B6612-BD38-40E5-BAB9-2CB2303DFAD9}" type="datetimeFigureOut">
              <a:rPr lang="en-US" smtClean="0"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31AE3-68C8-42B5-BB33-94B0FFF46C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0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Black-Box Garbled 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Sanjam Garg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UC Berkeley</a:t>
            </a:r>
          </a:p>
          <a:p>
            <a:r>
              <a:rPr lang="en-US" dirty="0" smtClean="0"/>
              <a:t>Based on join works with </a:t>
            </a:r>
          </a:p>
          <a:p>
            <a:r>
              <a:rPr lang="en-US" dirty="0" smtClean="0"/>
              <a:t>Steve Lu, Rafail Ostrovsky and Alessandra </a:t>
            </a:r>
            <a:r>
              <a:rPr lang="en-US" dirty="0" err="1" smtClean="0"/>
              <a:t>Scafuro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LO13 approach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85666" y="1629444"/>
            <a:ext cx="6342280" cy="444500"/>
          </a:xfrm>
          <a:prstGeom prst="rect">
            <a:avLst/>
          </a:prstGeom>
        </p:spPr>
      </p:pic>
      <p:sp>
        <p:nvSpPr>
          <p:cNvPr id="18" name="Shape 274"/>
          <p:cNvSpPr/>
          <p:nvPr/>
        </p:nvSpPr>
        <p:spPr>
          <a:xfrm>
            <a:off x="1690899" y="4097449"/>
            <a:ext cx="1265948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</a:t>
            </a:r>
            <a:r>
              <a:rPr lang="en" dirty="0"/>
              <a:t>1</a:t>
            </a:r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" name="Shape 274"/>
          <p:cNvSpPr/>
          <p:nvPr/>
        </p:nvSpPr>
        <p:spPr>
          <a:xfrm>
            <a:off x="3767162" y="4082949"/>
            <a:ext cx="1391021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2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74"/>
          <p:cNvSpPr/>
          <p:nvPr/>
        </p:nvSpPr>
        <p:spPr>
          <a:xfrm>
            <a:off x="6003040" y="4136273"/>
            <a:ext cx="1426516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 step </a:t>
            </a:r>
            <a:r>
              <a:rPr lang="en" dirty="0" smtClean="0"/>
              <a:t>3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1" name="Shape 283"/>
          <p:cNvGrpSpPr/>
          <p:nvPr/>
        </p:nvGrpSpPr>
        <p:grpSpPr>
          <a:xfrm>
            <a:off x="889816" y="4689174"/>
            <a:ext cx="791775" cy="356650"/>
            <a:chOff x="902875" y="4501474"/>
            <a:chExt cx="791775" cy="356650"/>
          </a:xfrm>
        </p:grpSpPr>
        <p:cxnSp>
          <p:nvCxnSpPr>
            <p:cNvPr id="58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2" name="Shape 283"/>
          <p:cNvGrpSpPr/>
          <p:nvPr/>
        </p:nvGrpSpPr>
        <p:grpSpPr>
          <a:xfrm>
            <a:off x="2966155" y="4698009"/>
            <a:ext cx="791775" cy="356650"/>
            <a:chOff x="902875" y="4501474"/>
            <a:chExt cx="791775" cy="356650"/>
          </a:xfrm>
        </p:grpSpPr>
        <p:cxnSp>
          <p:nvCxnSpPr>
            <p:cNvPr id="54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5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6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3" name="Shape 283"/>
          <p:cNvGrpSpPr/>
          <p:nvPr/>
        </p:nvGrpSpPr>
        <p:grpSpPr>
          <a:xfrm>
            <a:off x="5178412" y="4698009"/>
            <a:ext cx="791775" cy="356650"/>
            <a:chOff x="902875" y="4501474"/>
            <a:chExt cx="791775" cy="356650"/>
          </a:xfrm>
        </p:grpSpPr>
        <p:cxnSp>
          <p:nvCxnSpPr>
            <p:cNvPr id="50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1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2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3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4" name="Shape 283"/>
          <p:cNvGrpSpPr/>
          <p:nvPr/>
        </p:nvGrpSpPr>
        <p:grpSpPr>
          <a:xfrm>
            <a:off x="7462409" y="4645934"/>
            <a:ext cx="791775" cy="356650"/>
            <a:chOff x="902875" y="4501474"/>
            <a:chExt cx="791775" cy="356650"/>
          </a:xfrm>
        </p:grpSpPr>
        <p:cxnSp>
          <p:nvCxnSpPr>
            <p:cNvPr id="46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7" name="Group 26"/>
          <p:cNvGrpSpPr/>
          <p:nvPr/>
        </p:nvGrpSpPr>
        <p:grpSpPr>
          <a:xfrm>
            <a:off x="1291532" y="3000290"/>
            <a:ext cx="2014498" cy="1046802"/>
            <a:chOff x="1136420" y="2839396"/>
            <a:chExt cx="2014498" cy="104680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1</a:t>
              </a:r>
              <a:endParaRPr lang="en-US" b="1" dirty="0"/>
            </a:p>
          </p:txBody>
        </p:sp>
        <p:sp>
          <p:nvSpPr>
            <p:cNvPr id="40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70694" y="2983004"/>
            <a:ext cx="2014498" cy="1046802"/>
            <a:chOff x="1136420" y="2839396"/>
            <a:chExt cx="2014498" cy="1046802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2</a:t>
              </a:r>
              <a:endParaRPr lang="en-US" b="1" dirty="0"/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704848" y="3039566"/>
            <a:ext cx="2014498" cy="1046802"/>
            <a:chOff x="1136420" y="2839396"/>
            <a:chExt cx="2014498" cy="1046802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3</a:t>
              </a:r>
              <a:endParaRPr lang="en-US" b="1" dirty="0"/>
            </a:p>
          </p:txBody>
        </p:sp>
        <p:sp>
          <p:nvSpPr>
            <p:cNvPr id="71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73378" y="5617511"/>
            <a:ext cx="6774830" cy="1092922"/>
            <a:chOff x="290370" y="2177429"/>
            <a:chExt cx="2745082" cy="1092922"/>
          </a:xfrm>
        </p:grpSpPr>
        <p:sp>
          <p:nvSpPr>
            <p:cNvPr id="43" name="Rounded Rectangle 42"/>
            <p:cNvSpPr/>
            <p:nvPr/>
          </p:nvSpPr>
          <p:spPr>
            <a:xfrm>
              <a:off x="290370" y="2177429"/>
              <a:ext cx="2745082" cy="1092922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4" name="TextBox 59"/>
            <p:cNvSpPr txBox="1"/>
            <p:nvPr/>
          </p:nvSpPr>
          <p:spPr>
            <a:xfrm>
              <a:off x="533411" y="2233190"/>
              <a:ext cx="23606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sz="2400" dirty="0" smtClean="0"/>
                <a:t>How do reads work?</a:t>
              </a:r>
            </a:p>
            <a:p>
              <a:r>
                <a:rPr lang="en-US" sz="2400" dirty="0" smtClean="0"/>
                <a:t>Access pattern is revealed!</a:t>
              </a:r>
              <a:endParaRPr lang="en-US" sz="2400" dirty="0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207389" y="5344997"/>
            <a:ext cx="8046719" cy="14564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Translate</a:t>
            </a:r>
            <a:r>
              <a:rPr lang="en-US" sz="2800" dirty="0" smtClean="0"/>
              <a:t> what is in the memory </a:t>
            </a:r>
          </a:p>
          <a:p>
            <a:r>
              <a:rPr lang="en-US" sz="2800" dirty="0" smtClean="0"/>
              <a:t>1) garbling memory</a:t>
            </a:r>
          </a:p>
          <a:p>
            <a:r>
              <a:rPr lang="en-US" sz="2800" dirty="0" smtClean="0"/>
              <a:t>2) translate table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16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LO13 approach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85666" y="1629444"/>
            <a:ext cx="6342280" cy="444500"/>
          </a:xfrm>
          <a:prstGeom prst="rect">
            <a:avLst/>
          </a:prstGeom>
        </p:spPr>
      </p:pic>
      <p:sp>
        <p:nvSpPr>
          <p:cNvPr id="18" name="Shape 274"/>
          <p:cNvSpPr/>
          <p:nvPr/>
        </p:nvSpPr>
        <p:spPr>
          <a:xfrm>
            <a:off x="1690899" y="4097449"/>
            <a:ext cx="1265948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</a:t>
            </a:r>
            <a:r>
              <a:rPr lang="en" dirty="0"/>
              <a:t>1</a:t>
            </a:r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" name="Shape 274"/>
          <p:cNvSpPr/>
          <p:nvPr/>
        </p:nvSpPr>
        <p:spPr>
          <a:xfrm>
            <a:off x="3767162" y="4082949"/>
            <a:ext cx="1391021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2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74"/>
          <p:cNvSpPr/>
          <p:nvPr/>
        </p:nvSpPr>
        <p:spPr>
          <a:xfrm>
            <a:off x="6003040" y="4136273"/>
            <a:ext cx="1426516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 step </a:t>
            </a:r>
            <a:r>
              <a:rPr lang="en" dirty="0" smtClean="0"/>
              <a:t>3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1" name="Shape 283"/>
          <p:cNvGrpSpPr/>
          <p:nvPr/>
        </p:nvGrpSpPr>
        <p:grpSpPr>
          <a:xfrm>
            <a:off x="889816" y="4689174"/>
            <a:ext cx="791775" cy="356650"/>
            <a:chOff x="902875" y="4501474"/>
            <a:chExt cx="791775" cy="356650"/>
          </a:xfrm>
        </p:grpSpPr>
        <p:cxnSp>
          <p:nvCxnSpPr>
            <p:cNvPr id="58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2" name="Shape 283"/>
          <p:cNvGrpSpPr/>
          <p:nvPr/>
        </p:nvGrpSpPr>
        <p:grpSpPr>
          <a:xfrm>
            <a:off x="2966155" y="4698009"/>
            <a:ext cx="791775" cy="356650"/>
            <a:chOff x="902875" y="4501474"/>
            <a:chExt cx="791775" cy="356650"/>
          </a:xfrm>
        </p:grpSpPr>
        <p:cxnSp>
          <p:nvCxnSpPr>
            <p:cNvPr id="54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5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6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3" name="Shape 283"/>
          <p:cNvGrpSpPr/>
          <p:nvPr/>
        </p:nvGrpSpPr>
        <p:grpSpPr>
          <a:xfrm>
            <a:off x="5178412" y="4698009"/>
            <a:ext cx="791775" cy="356650"/>
            <a:chOff x="902875" y="4501474"/>
            <a:chExt cx="791775" cy="356650"/>
          </a:xfrm>
        </p:grpSpPr>
        <p:cxnSp>
          <p:nvCxnSpPr>
            <p:cNvPr id="50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1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2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3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4" name="Shape 283"/>
          <p:cNvGrpSpPr/>
          <p:nvPr/>
        </p:nvGrpSpPr>
        <p:grpSpPr>
          <a:xfrm>
            <a:off x="7462409" y="4645934"/>
            <a:ext cx="791775" cy="356650"/>
            <a:chOff x="902875" y="4501474"/>
            <a:chExt cx="791775" cy="356650"/>
          </a:xfrm>
        </p:grpSpPr>
        <p:cxnSp>
          <p:nvCxnSpPr>
            <p:cNvPr id="46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7" name="Group 26"/>
          <p:cNvGrpSpPr/>
          <p:nvPr/>
        </p:nvGrpSpPr>
        <p:grpSpPr>
          <a:xfrm>
            <a:off x="1291532" y="3000290"/>
            <a:ext cx="2014498" cy="1046802"/>
            <a:chOff x="1136420" y="2839396"/>
            <a:chExt cx="2014498" cy="104680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1</a:t>
              </a:r>
              <a:endParaRPr lang="en-US" b="1" dirty="0"/>
            </a:p>
          </p:txBody>
        </p:sp>
        <p:sp>
          <p:nvSpPr>
            <p:cNvPr id="40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70694" y="2983004"/>
            <a:ext cx="2014498" cy="1046802"/>
            <a:chOff x="1136420" y="2839396"/>
            <a:chExt cx="2014498" cy="1046802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2</a:t>
              </a:r>
              <a:endParaRPr lang="en-US" b="1" dirty="0"/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704848" y="3039566"/>
            <a:ext cx="2014498" cy="1046802"/>
            <a:chOff x="1136420" y="2839396"/>
            <a:chExt cx="2014498" cy="1046802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3</a:t>
              </a:r>
              <a:endParaRPr lang="en-US" b="1" dirty="0"/>
            </a:p>
          </p:txBody>
        </p:sp>
        <p:sp>
          <p:nvSpPr>
            <p:cNvPr id="71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sp>
        <p:nvSpPr>
          <p:cNvPr id="72" name="TextBox 8"/>
          <p:cNvSpPr txBox="1"/>
          <p:nvPr/>
        </p:nvSpPr>
        <p:spPr>
          <a:xfrm>
            <a:off x="4572000" y="816538"/>
            <a:ext cx="4336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2000" b="1" dirty="0" smtClean="0"/>
              <a:t>STEP 1: garbling of the memory</a:t>
            </a:r>
            <a:endParaRPr lang="en-US" sz="2000" b="1" dirty="0"/>
          </a:p>
        </p:txBody>
      </p:sp>
      <p:sp>
        <p:nvSpPr>
          <p:cNvPr id="73" name="TextBox 10"/>
          <p:cNvSpPr txBox="1"/>
          <p:nvPr/>
        </p:nvSpPr>
        <p:spPr>
          <a:xfrm>
            <a:off x="319175" y="5685274"/>
            <a:ext cx="2536661" cy="307777"/>
          </a:xfrm>
          <a:prstGeom prst="rect">
            <a:avLst/>
          </a:prstGeom>
          <a:noFill/>
          <a:ln>
            <a:solidFill>
              <a:srgbClr val="FF5050"/>
            </a:solidFill>
          </a:ln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PRF key </a:t>
            </a:r>
            <a:r>
              <a:rPr lang="en-US" b="1" dirty="0" smtClean="0"/>
              <a:t>K to garble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98121" y="1593833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121" y="1593833"/>
                <a:ext cx="241441" cy="523220"/>
              </a:xfrm>
              <a:prstGeom prst="rect">
                <a:avLst/>
              </a:prstGeom>
              <a:blipFill rotWithShape="0">
                <a:blip r:embed="rId3"/>
                <a:stretch>
                  <a:fillRect r="-4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25816" y="2103485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816" y="2103485"/>
                <a:ext cx="24144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>
            <a:stCxn id="77" idx="3"/>
          </p:cNvCxnSpPr>
          <p:nvPr/>
        </p:nvCxnSpPr>
        <p:spPr>
          <a:xfrm>
            <a:off x="4067257" y="2365095"/>
            <a:ext cx="389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451279" y="2127449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𝑃𝑅</m:t>
                          </m:r>
                          <m:sSub>
                            <m:sSub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279" y="2127449"/>
                <a:ext cx="241441" cy="523220"/>
              </a:xfrm>
              <a:prstGeom prst="rect">
                <a:avLst/>
              </a:prstGeom>
              <a:blipFill rotWithShape="0">
                <a:blip r:embed="rId5"/>
                <a:stretch>
                  <a:fillRect r="-62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3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7" grpId="0"/>
      <p:bldP spid="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LO13 approach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85666" y="1629444"/>
            <a:ext cx="6342280" cy="444500"/>
          </a:xfrm>
          <a:prstGeom prst="rect">
            <a:avLst/>
          </a:prstGeom>
        </p:spPr>
      </p:pic>
      <p:sp>
        <p:nvSpPr>
          <p:cNvPr id="18" name="Shape 274"/>
          <p:cNvSpPr/>
          <p:nvPr/>
        </p:nvSpPr>
        <p:spPr>
          <a:xfrm>
            <a:off x="1690899" y="4097449"/>
            <a:ext cx="1265948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</a:t>
            </a:r>
            <a:r>
              <a:rPr lang="en" dirty="0"/>
              <a:t>1</a:t>
            </a:r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" name="Shape 274"/>
          <p:cNvSpPr/>
          <p:nvPr/>
        </p:nvSpPr>
        <p:spPr>
          <a:xfrm>
            <a:off x="3767162" y="4082949"/>
            <a:ext cx="1391021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2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74"/>
          <p:cNvSpPr/>
          <p:nvPr/>
        </p:nvSpPr>
        <p:spPr>
          <a:xfrm>
            <a:off x="6003040" y="4136273"/>
            <a:ext cx="1426516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 step </a:t>
            </a:r>
            <a:r>
              <a:rPr lang="en" dirty="0" smtClean="0"/>
              <a:t>3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1" name="Shape 283"/>
          <p:cNvGrpSpPr/>
          <p:nvPr/>
        </p:nvGrpSpPr>
        <p:grpSpPr>
          <a:xfrm>
            <a:off x="889816" y="4689174"/>
            <a:ext cx="791775" cy="356650"/>
            <a:chOff x="902875" y="4501474"/>
            <a:chExt cx="791775" cy="356650"/>
          </a:xfrm>
        </p:grpSpPr>
        <p:cxnSp>
          <p:nvCxnSpPr>
            <p:cNvPr id="58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2" name="Shape 283"/>
          <p:cNvGrpSpPr/>
          <p:nvPr/>
        </p:nvGrpSpPr>
        <p:grpSpPr>
          <a:xfrm>
            <a:off x="2966155" y="4698009"/>
            <a:ext cx="791775" cy="356650"/>
            <a:chOff x="902875" y="4501474"/>
            <a:chExt cx="791775" cy="356650"/>
          </a:xfrm>
        </p:grpSpPr>
        <p:cxnSp>
          <p:nvCxnSpPr>
            <p:cNvPr id="54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5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6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3" name="Shape 283"/>
          <p:cNvGrpSpPr/>
          <p:nvPr/>
        </p:nvGrpSpPr>
        <p:grpSpPr>
          <a:xfrm>
            <a:off x="5178412" y="4698009"/>
            <a:ext cx="791775" cy="356650"/>
            <a:chOff x="902875" y="4501474"/>
            <a:chExt cx="791775" cy="356650"/>
          </a:xfrm>
        </p:grpSpPr>
        <p:cxnSp>
          <p:nvCxnSpPr>
            <p:cNvPr id="50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1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2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3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4" name="Shape 283"/>
          <p:cNvGrpSpPr/>
          <p:nvPr/>
        </p:nvGrpSpPr>
        <p:grpSpPr>
          <a:xfrm>
            <a:off x="7462409" y="4645934"/>
            <a:ext cx="791775" cy="356650"/>
            <a:chOff x="902875" y="4501474"/>
            <a:chExt cx="791775" cy="356650"/>
          </a:xfrm>
        </p:grpSpPr>
        <p:cxnSp>
          <p:nvCxnSpPr>
            <p:cNvPr id="46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7" name="Group 26"/>
          <p:cNvGrpSpPr/>
          <p:nvPr/>
        </p:nvGrpSpPr>
        <p:grpSpPr>
          <a:xfrm>
            <a:off x="1291532" y="3000290"/>
            <a:ext cx="2014498" cy="1046802"/>
            <a:chOff x="1136420" y="2839396"/>
            <a:chExt cx="2014498" cy="104680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1</a:t>
              </a:r>
              <a:endParaRPr lang="en-US" b="1" dirty="0"/>
            </a:p>
          </p:txBody>
        </p:sp>
        <p:sp>
          <p:nvSpPr>
            <p:cNvPr id="40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70694" y="2983004"/>
            <a:ext cx="2014498" cy="1046802"/>
            <a:chOff x="1136420" y="2839396"/>
            <a:chExt cx="2014498" cy="1046802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2</a:t>
              </a:r>
              <a:endParaRPr lang="en-US" b="1" dirty="0"/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704848" y="3039566"/>
            <a:ext cx="2014498" cy="1046802"/>
            <a:chOff x="1136420" y="2839396"/>
            <a:chExt cx="2014498" cy="1046802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3</a:t>
              </a:r>
              <a:endParaRPr lang="en-US" b="1" dirty="0"/>
            </a:p>
          </p:txBody>
        </p:sp>
        <p:sp>
          <p:nvSpPr>
            <p:cNvPr id="71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sp>
        <p:nvSpPr>
          <p:cNvPr id="72" name="TextBox 8"/>
          <p:cNvSpPr txBox="1"/>
          <p:nvPr/>
        </p:nvSpPr>
        <p:spPr>
          <a:xfrm>
            <a:off x="4572000" y="816538"/>
            <a:ext cx="4336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2000" b="1" dirty="0" smtClean="0"/>
              <a:t>STEP 2: translate table</a:t>
            </a:r>
            <a:endParaRPr lang="en-US" sz="2000" b="1" dirty="0"/>
          </a:p>
        </p:txBody>
      </p:sp>
      <p:sp>
        <p:nvSpPr>
          <p:cNvPr id="73" name="TextBox 10"/>
          <p:cNvSpPr txBox="1"/>
          <p:nvPr/>
        </p:nvSpPr>
        <p:spPr>
          <a:xfrm>
            <a:off x="319175" y="5685274"/>
            <a:ext cx="2536661" cy="307777"/>
          </a:xfrm>
          <a:prstGeom prst="rect">
            <a:avLst/>
          </a:prstGeom>
          <a:noFill/>
          <a:ln>
            <a:solidFill>
              <a:srgbClr val="FF5050"/>
            </a:solidFill>
          </a:ln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PRF key </a:t>
            </a:r>
            <a:r>
              <a:rPr lang="en-US" b="1" dirty="0" smtClean="0"/>
              <a:t>K to garble</a:t>
            </a:r>
            <a:endParaRPr lang="en-US" b="1" dirty="0"/>
          </a:p>
        </p:txBody>
      </p:sp>
      <p:sp>
        <p:nvSpPr>
          <p:cNvPr id="74" name="TextBox 9"/>
          <p:cNvSpPr txBox="1"/>
          <p:nvPr/>
        </p:nvSpPr>
        <p:spPr>
          <a:xfrm>
            <a:off x="2136292" y="4729953"/>
            <a:ext cx="487232" cy="307777"/>
          </a:xfrm>
          <a:prstGeom prst="rect">
            <a:avLst/>
          </a:prstGeom>
          <a:noFill/>
          <a:ln w="15875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b="1" dirty="0" smtClean="0"/>
              <a:t>K</a:t>
            </a:r>
            <a:endParaRPr lang="en-US" b="1" dirty="0"/>
          </a:p>
        </p:txBody>
      </p:sp>
      <p:sp>
        <p:nvSpPr>
          <p:cNvPr id="75" name="TextBox 9"/>
          <p:cNvSpPr txBox="1"/>
          <p:nvPr/>
        </p:nvSpPr>
        <p:spPr>
          <a:xfrm>
            <a:off x="4228979" y="4698009"/>
            <a:ext cx="487232" cy="307777"/>
          </a:xfrm>
          <a:prstGeom prst="rect">
            <a:avLst/>
          </a:prstGeom>
          <a:noFill/>
          <a:ln w="15875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b="1" dirty="0" smtClean="0"/>
              <a:t>K</a:t>
            </a:r>
            <a:endParaRPr lang="en-US" b="1" dirty="0"/>
          </a:p>
        </p:txBody>
      </p:sp>
      <p:sp>
        <p:nvSpPr>
          <p:cNvPr id="76" name="TextBox 9"/>
          <p:cNvSpPr txBox="1"/>
          <p:nvPr/>
        </p:nvSpPr>
        <p:spPr>
          <a:xfrm>
            <a:off x="6496549" y="4757774"/>
            <a:ext cx="487232" cy="307777"/>
          </a:xfrm>
          <a:prstGeom prst="rect">
            <a:avLst/>
          </a:prstGeom>
          <a:noFill/>
          <a:ln w="15875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b="1" dirty="0" smtClean="0"/>
              <a:t>K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98121" y="1593833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121" y="1593833"/>
                <a:ext cx="241441" cy="523220"/>
              </a:xfrm>
              <a:prstGeom prst="rect">
                <a:avLst/>
              </a:prstGeom>
              <a:blipFill rotWithShape="0">
                <a:blip r:embed="rId3"/>
                <a:stretch>
                  <a:fillRect r="-4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25816" y="2103485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816" y="2103485"/>
                <a:ext cx="24144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>
            <a:stCxn id="77" idx="3"/>
          </p:cNvCxnSpPr>
          <p:nvPr/>
        </p:nvCxnSpPr>
        <p:spPr>
          <a:xfrm>
            <a:off x="4067257" y="2365095"/>
            <a:ext cx="389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451279" y="2127449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𝑃𝑅</m:t>
                          </m:r>
                          <m:sSub>
                            <m:sSub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279" y="2127449"/>
                <a:ext cx="241441" cy="523220"/>
              </a:xfrm>
              <a:prstGeom prst="rect">
                <a:avLst/>
              </a:prstGeom>
              <a:blipFill rotWithShape="0">
                <a:blip r:embed="rId5"/>
                <a:stretch>
                  <a:fillRect r="-62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658465" y="2491556"/>
                <a:ext cx="2414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465" y="2491556"/>
                <a:ext cx="241441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479559" y="3405243"/>
                <a:ext cx="927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559" y="3405243"/>
                <a:ext cx="927815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3273866" y="5274403"/>
                <a:ext cx="2137120" cy="53508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66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1pPr>
                <a:lvl2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2pPr>
                <a:lvl3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3pPr>
                <a:lvl4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4pPr>
                <a:lvl5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5pPr>
                <a:lvl6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6pPr>
                <a:lvl7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7pPr>
                <a:lvl8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8pPr>
                <a:lvl9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𝐸𝑛𝑐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𝑃𝑅</m:t>
                      </m:r>
                      <m:sSub>
                        <m:sSub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d>
                        <m:d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66" y="5274403"/>
                <a:ext cx="2137120" cy="5350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solidFill>
                  <a:srgbClr val="66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273866" y="5820124"/>
                <a:ext cx="2137120" cy="50369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1pPr>
                <a:lvl2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2pPr>
                <a:lvl3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3pPr>
                <a:lvl4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4pPr>
                <a:lvl5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5pPr>
                <a:lvl6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6pPr>
                <a:lvl7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7pPr>
                <a:lvl8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8pPr>
                <a:lvl9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  <a:rtl val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𝐸𝑛𝑐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 dirty="0" smtClean="0">
                          <a:latin typeface="Cambria Math" panose="02040503050406030204" pitchFamily="18" charset="0"/>
                        </a:rPr>
                        <m:t>𝑃𝑅</m:t>
                      </m:r>
                      <m:sSub>
                        <m:sSubPr>
                          <m:ctrlPr>
                            <a:rPr lang="en-US" sz="1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800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d>
                        <m:dPr>
                          <m:ctrlPr>
                            <a:rPr lang="en-US" sz="1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 dirty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i="1" dirty="0"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66" y="5820124"/>
                <a:ext cx="2137120" cy="5036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59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9" grpId="0"/>
      <p:bldP spid="80" grpId="0"/>
      <p:bldP spid="81" grpId="0" animBg="1"/>
      <p:bldP spid="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Bottleneck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needs to be encrypted so that the server doesn’t learn it!</a:t>
            </a:r>
          </a:p>
          <a:p>
            <a:endParaRPr lang="en-US" dirty="0" smtClean="0"/>
          </a:p>
          <a:p>
            <a:r>
              <a:rPr lang="en-US" dirty="0" smtClean="0"/>
              <a:t>CPU step garbled circuits </a:t>
            </a:r>
            <a:r>
              <a:rPr lang="en-US" dirty="0" smtClean="0">
                <a:solidFill>
                  <a:srgbClr val="FF0000"/>
                </a:solidFill>
              </a:rPr>
              <a:t>need to decrypt the read values internally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2800" dirty="0" smtClean="0"/>
              <a:t>Need of black-box use of cryptography seems inherent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2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LO15 high level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Garbled memory comprises of a collection of </a:t>
            </a:r>
            <a:r>
              <a:rPr lang="en-US" dirty="0" smtClean="0">
                <a:solidFill>
                  <a:srgbClr val="FF0000"/>
                </a:solidFill>
              </a:rPr>
              <a:t>garbled circuits with data values hardwired </a:t>
            </a:r>
            <a:r>
              <a:rPr lang="en-US" dirty="0" smtClean="0"/>
              <a:t>in them </a:t>
            </a:r>
          </a:p>
          <a:p>
            <a:endParaRPr lang="en-US" dirty="0"/>
          </a:p>
          <a:p>
            <a:r>
              <a:rPr lang="en-US" dirty="0" smtClean="0"/>
              <a:t>Read implemented by 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sub-routine</a:t>
            </a:r>
            <a:r>
              <a:rPr lang="en-US" sz="2800" dirty="0" smtClean="0"/>
              <a:t> call</a:t>
            </a:r>
            <a:endParaRPr lang="en-US" sz="2800" dirty="0"/>
          </a:p>
          <a:p>
            <a:pPr lvl="1"/>
            <a:r>
              <a:rPr lang="en-US" sz="2800" dirty="0" smtClean="0"/>
              <a:t>Control flow is passed to memory circuits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1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LO15 – for one read only</a:t>
            </a:r>
            <a:endParaRPr lang="en-US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84" y="1690689"/>
            <a:ext cx="3224031" cy="1633252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6381946" y="2055043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29838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334054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3894841" y="5506825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841" y="5506825"/>
                <a:ext cx="952108" cy="5844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524107" y="5506825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07" y="5506825"/>
                <a:ext cx="952108" cy="5844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stCxn id="52" idx="2"/>
            <a:endCxn id="53" idx="0"/>
          </p:cNvCxnSpPr>
          <p:nvPr/>
        </p:nvCxnSpPr>
        <p:spPr>
          <a:xfrm flipH="1">
            <a:off x="5905892" y="263950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2" idx="2"/>
            <a:endCxn id="54" idx="0"/>
          </p:cNvCxnSpPr>
          <p:nvPr/>
        </p:nvCxnSpPr>
        <p:spPr>
          <a:xfrm>
            <a:off x="6858000" y="263950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5" idx="0"/>
          </p:cNvCxnSpPr>
          <p:nvPr/>
        </p:nvCxnSpPr>
        <p:spPr>
          <a:xfrm flipH="1">
            <a:off x="4370895" y="5098049"/>
            <a:ext cx="820132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56" idx="0"/>
          </p:cNvCxnSpPr>
          <p:nvPr/>
        </p:nvCxnSpPr>
        <p:spPr>
          <a:xfrm>
            <a:off x="5158032" y="5098049"/>
            <a:ext cx="842129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1828800" y="1778532"/>
            <a:ext cx="5029200" cy="497950"/>
            <a:chOff x="1828800" y="1778532"/>
            <a:chExt cx="5029200" cy="497950"/>
          </a:xfrm>
        </p:grpSpPr>
        <p:cxnSp>
          <p:nvCxnSpPr>
            <p:cNvPr id="72" name="Curved Connector 71"/>
            <p:cNvCxnSpPr>
              <a:endCxn id="52" idx="0"/>
            </p:cNvCxnSpPr>
            <p:nvPr/>
          </p:nvCxnSpPr>
          <p:spPr>
            <a:xfrm>
              <a:off x="1828800" y="1778532"/>
              <a:ext cx="5029200" cy="27651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3902697" y="1814817"/>
                  <a:ext cx="133860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697" y="1814817"/>
                  <a:ext cx="1338606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7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TextBox 79"/>
          <p:cNvSpPr txBox="1"/>
          <p:nvPr/>
        </p:nvSpPr>
        <p:spPr>
          <a:xfrm>
            <a:off x="7558529" y="5568223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0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/>
              <a:t>LO15 – for one read </a:t>
            </a:r>
            <a:r>
              <a:rPr lang="en-US" dirty="0" smtClean="0"/>
              <a:t>only</a:t>
            </a:r>
            <a:endParaRPr lang="en-US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84" y="1690689"/>
            <a:ext cx="3224031" cy="1633252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6381946" y="2055043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29838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334054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3894841" y="5506825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841" y="5506825"/>
                <a:ext cx="952108" cy="5844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524107" y="5506825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07" y="5506825"/>
                <a:ext cx="952108" cy="5844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stCxn id="52" idx="2"/>
            <a:endCxn id="53" idx="0"/>
          </p:cNvCxnSpPr>
          <p:nvPr/>
        </p:nvCxnSpPr>
        <p:spPr>
          <a:xfrm flipH="1">
            <a:off x="5905892" y="263950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2" idx="2"/>
            <a:endCxn id="54" idx="0"/>
          </p:cNvCxnSpPr>
          <p:nvPr/>
        </p:nvCxnSpPr>
        <p:spPr>
          <a:xfrm>
            <a:off x="6858000" y="263950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5" idx="0"/>
          </p:cNvCxnSpPr>
          <p:nvPr/>
        </p:nvCxnSpPr>
        <p:spPr>
          <a:xfrm flipH="1">
            <a:off x="4370895" y="5098049"/>
            <a:ext cx="820132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56" idx="0"/>
          </p:cNvCxnSpPr>
          <p:nvPr/>
        </p:nvCxnSpPr>
        <p:spPr>
          <a:xfrm>
            <a:off x="5158032" y="5098049"/>
            <a:ext cx="842129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1828800" y="1778532"/>
            <a:ext cx="5029200" cy="497950"/>
            <a:chOff x="1828800" y="1778532"/>
            <a:chExt cx="5029200" cy="497950"/>
          </a:xfrm>
        </p:grpSpPr>
        <p:cxnSp>
          <p:nvCxnSpPr>
            <p:cNvPr id="72" name="Curved Connector 71"/>
            <p:cNvCxnSpPr>
              <a:endCxn id="52" idx="0"/>
            </p:cNvCxnSpPr>
            <p:nvPr/>
          </p:nvCxnSpPr>
          <p:spPr>
            <a:xfrm>
              <a:off x="1828800" y="1778532"/>
              <a:ext cx="5029200" cy="27651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3902697" y="1814817"/>
                  <a:ext cx="133860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697" y="1814817"/>
                  <a:ext cx="1338606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17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TextBox 79"/>
          <p:cNvSpPr txBox="1"/>
          <p:nvPr/>
        </p:nvSpPr>
        <p:spPr>
          <a:xfrm>
            <a:off x="7334054" y="5665509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49592" y="1385740"/>
                <a:ext cx="2300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Say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= 2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592" y="1385740"/>
                <a:ext cx="2300140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5291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urved Connector 7"/>
          <p:cNvCxnSpPr>
            <a:stCxn id="56" idx="2"/>
          </p:cNvCxnSpPr>
          <p:nvPr/>
        </p:nvCxnSpPr>
        <p:spPr>
          <a:xfrm rot="5400000">
            <a:off x="4083621" y="4637745"/>
            <a:ext cx="462999" cy="337008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74569" y="6127174"/>
                <a:ext cx="2300140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Outputs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69" y="6127174"/>
                <a:ext cx="2300140" cy="560218"/>
              </a:xfrm>
              <a:prstGeom prst="rect">
                <a:avLst/>
              </a:prstGeom>
              <a:blipFill rotWithShape="0">
                <a:blip r:embed="rId7"/>
                <a:stretch>
                  <a:fillRect l="-5305" t="-9783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urved Connector 10"/>
          <p:cNvCxnSpPr/>
          <p:nvPr/>
        </p:nvCxnSpPr>
        <p:spPr>
          <a:xfrm rot="5400000" flipH="1" flipV="1">
            <a:off x="157432" y="3788398"/>
            <a:ext cx="3981402" cy="446986"/>
          </a:xfrm>
          <a:prstGeom prst="curvedConnector3">
            <a:avLst>
              <a:gd name="adj1" fmla="val 10398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loud Callout 14"/>
          <p:cNvSpPr/>
          <p:nvPr/>
        </p:nvSpPr>
        <p:spPr>
          <a:xfrm>
            <a:off x="628650" y="4213781"/>
            <a:ext cx="3274047" cy="1112363"/>
          </a:xfrm>
          <a:prstGeom prst="cloudCallout">
            <a:avLst>
              <a:gd name="adj1" fmla="val 92034"/>
              <a:gd name="adj2" fmla="val -12309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Memory no longer useful!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542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6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6047690" y="5634179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20845" y="5803199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784915" y="557761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54560" y="559927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27715" y="5768294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191785" y="5542712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5395" y="31715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78550" y="334053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542620" y="31149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980132" y="313921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3287" y="3308237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17357" y="308265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G</a:t>
                </a:r>
                <a:r>
                  <a:rPr lang="en-US" dirty="0"/>
                  <a:t>LO15 –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reads only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84" y="1690689"/>
            <a:ext cx="3224031" cy="1633252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5429838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334054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3894841" y="5506825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841" y="5506825"/>
                <a:ext cx="952108" cy="5844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524107" y="5506825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07" y="5506825"/>
                <a:ext cx="952108" cy="5844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stCxn id="52" idx="2"/>
            <a:endCxn id="53" idx="0"/>
          </p:cNvCxnSpPr>
          <p:nvPr/>
        </p:nvCxnSpPr>
        <p:spPr>
          <a:xfrm flipH="1">
            <a:off x="5905892" y="263950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2" idx="2"/>
            <a:endCxn id="54" idx="0"/>
          </p:cNvCxnSpPr>
          <p:nvPr/>
        </p:nvCxnSpPr>
        <p:spPr>
          <a:xfrm>
            <a:off x="6858000" y="263950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5" idx="0"/>
          </p:cNvCxnSpPr>
          <p:nvPr/>
        </p:nvCxnSpPr>
        <p:spPr>
          <a:xfrm flipH="1">
            <a:off x="4370895" y="5098049"/>
            <a:ext cx="820132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56" idx="0"/>
          </p:cNvCxnSpPr>
          <p:nvPr/>
        </p:nvCxnSpPr>
        <p:spPr>
          <a:xfrm>
            <a:off x="5158032" y="5098049"/>
            <a:ext cx="842129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1828800" y="1778532"/>
            <a:ext cx="5029200" cy="497950"/>
            <a:chOff x="1828800" y="1778532"/>
            <a:chExt cx="5029200" cy="497950"/>
          </a:xfrm>
        </p:grpSpPr>
        <p:cxnSp>
          <p:nvCxnSpPr>
            <p:cNvPr id="72" name="Curved Connector 71"/>
            <p:cNvCxnSpPr>
              <a:endCxn id="52" idx="0"/>
            </p:cNvCxnSpPr>
            <p:nvPr/>
          </p:nvCxnSpPr>
          <p:spPr>
            <a:xfrm>
              <a:off x="1828800" y="1778532"/>
              <a:ext cx="5029200" cy="27651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3902697" y="1814817"/>
                  <a:ext cx="133860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697" y="1814817"/>
                  <a:ext cx="1338606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7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TextBox 79"/>
          <p:cNvSpPr txBox="1"/>
          <p:nvPr/>
        </p:nvSpPr>
        <p:spPr>
          <a:xfrm>
            <a:off x="7721729" y="5695577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49592" y="1385740"/>
                <a:ext cx="2300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Say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= 2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592" y="1385740"/>
                <a:ext cx="2300140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5291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urved Connector 7"/>
          <p:cNvCxnSpPr>
            <a:stCxn id="56" idx="2"/>
          </p:cNvCxnSpPr>
          <p:nvPr/>
        </p:nvCxnSpPr>
        <p:spPr>
          <a:xfrm rot="5400000">
            <a:off x="4083621" y="4637745"/>
            <a:ext cx="462999" cy="337008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74569" y="6127174"/>
                <a:ext cx="2300140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Outputs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69" y="6127174"/>
                <a:ext cx="2300140" cy="560218"/>
              </a:xfrm>
              <a:prstGeom prst="rect">
                <a:avLst/>
              </a:prstGeom>
              <a:blipFill rotWithShape="0">
                <a:blip r:embed="rId8"/>
                <a:stretch>
                  <a:fillRect l="-5305" t="-9783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urved Connector 10"/>
          <p:cNvCxnSpPr/>
          <p:nvPr/>
        </p:nvCxnSpPr>
        <p:spPr>
          <a:xfrm rot="5400000" flipH="1" flipV="1">
            <a:off x="157432" y="3788398"/>
            <a:ext cx="3981402" cy="446986"/>
          </a:xfrm>
          <a:prstGeom prst="curvedConnector3">
            <a:avLst>
              <a:gd name="adj1" fmla="val 10398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977015" y="21487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50170" y="231773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4240" y="20921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81946" y="2055043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1" name="Cloud Callout 40"/>
          <p:cNvSpPr/>
          <p:nvPr/>
        </p:nvSpPr>
        <p:spPr>
          <a:xfrm>
            <a:off x="452985" y="3666346"/>
            <a:ext cx="3393713" cy="1966316"/>
          </a:xfrm>
          <a:prstGeom prst="cloudCallout">
            <a:avLst>
              <a:gd name="adj1" fmla="val 94062"/>
              <a:gd name="adj2" fmla="val -6317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How many backups? How do we connect them?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5241303" y="4119513"/>
            <a:ext cx="3704734" cy="8860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Assume uniform memory accesses. </a:t>
            </a:r>
          </a:p>
        </p:txBody>
      </p:sp>
    </p:spTree>
    <p:extLst>
      <p:ext uri="{BB962C8B-B14F-4D97-AF65-F5344CB8AC3E}">
        <p14:creationId xmlns:p14="http://schemas.microsoft.com/office/powerpoint/2010/main" val="365729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connect backups?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43722" y="31715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0947" y="31149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8459" y="313921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1614" y="3308237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55684" y="308265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68165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2381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15342" y="21487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8497" y="231773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452567" y="20921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0273" y="2057780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16" idx="2"/>
            <a:endCxn id="9" idx="0"/>
          </p:cNvCxnSpPr>
          <p:nvPr/>
        </p:nvCxnSpPr>
        <p:spPr>
          <a:xfrm flipH="1">
            <a:off x="2644219" y="2642242"/>
            <a:ext cx="952108" cy="40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6" idx="2"/>
            <a:endCxn id="10" idx="0"/>
          </p:cNvCxnSpPr>
          <p:nvPr/>
        </p:nvCxnSpPr>
        <p:spPr>
          <a:xfrm>
            <a:off x="3596327" y="2642242"/>
            <a:ext cx="952108" cy="40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68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connect backups?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43722" y="31715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0947" y="31149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8459" y="313921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1614" y="3308237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55684" y="308265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68165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2381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15342" y="21487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8497" y="231773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452567" y="20921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0273" y="2057780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16" idx="2"/>
            <a:endCxn id="9" idx="0"/>
          </p:cNvCxnSpPr>
          <p:nvPr/>
        </p:nvCxnSpPr>
        <p:spPr>
          <a:xfrm flipH="1">
            <a:off x="2644219" y="2642242"/>
            <a:ext cx="952108" cy="40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6" idx="2"/>
            <a:endCxn id="10" idx="0"/>
          </p:cNvCxnSpPr>
          <p:nvPr/>
        </p:nvCxnSpPr>
        <p:spPr>
          <a:xfrm>
            <a:off x="3596327" y="2642242"/>
            <a:ext cx="952108" cy="40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2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Two-party Secure Computation…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Yao’s garbled circuits</a:t>
            </a:r>
          </a:p>
        </p:txBody>
      </p:sp>
    </p:spTree>
    <p:extLst>
      <p:ext uri="{BB962C8B-B14F-4D97-AF65-F5344CB8AC3E}">
        <p14:creationId xmlns:p14="http://schemas.microsoft.com/office/powerpoint/2010/main" val="27792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connect backups?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43722" y="31715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0947" y="31149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8459" y="313921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1614" y="3308237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55684" y="308265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68165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2381" y="304828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15342" y="214871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8497" y="231773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452567" y="209215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0273" y="2057780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16" idx="2"/>
            <a:endCxn id="9" idx="0"/>
          </p:cNvCxnSpPr>
          <p:nvPr/>
        </p:nvCxnSpPr>
        <p:spPr>
          <a:xfrm flipH="1">
            <a:off x="2644219" y="2642242"/>
            <a:ext cx="952108" cy="40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6" idx="2"/>
            <a:endCxn id="10" idx="0"/>
          </p:cNvCxnSpPr>
          <p:nvPr/>
        </p:nvCxnSpPr>
        <p:spPr>
          <a:xfrm>
            <a:off x="3596327" y="2642242"/>
            <a:ext cx="952108" cy="40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le 17"/>
              <p:cNvSpPr/>
              <p:nvPr/>
            </p:nvSpPr>
            <p:spPr>
              <a:xfrm>
                <a:off x="707011" y="3968296"/>
                <a:ext cx="7808340" cy="263989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 smtClean="0"/>
                  <a:t>Problem: Number of keys hardcoded in each circuit needs to keep grow.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But not all, because of uniform memory access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/>
                  <a:t>reads can cause an imbalance of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800" dirty="0" smtClean="0"/>
                  <a:t> </a:t>
                </a:r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18" name="Rounded 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11" y="3968296"/>
                <a:ext cx="7808340" cy="2639894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89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Fix: Moving window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86303" y="245037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23528" y="2393812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91234" y="235943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81327" y="227026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18552" y="2213699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86258" y="217932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84440" y="4384440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21665" y="432787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89371" y="429350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79464" y="420432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6689" y="414776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4395" y="411339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38456" y="438717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75681" y="433061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43387" y="429624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33480" y="420706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70705" y="4150502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638411" y="411612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Fix: Moving window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86303" y="245037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23528" y="2393812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91234" y="235943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81327" y="227026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18552" y="2213699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86258" y="217932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84440" y="4384440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21665" y="432787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89371" y="429350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79464" y="420432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6689" y="414776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4395" y="411339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38456" y="438717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75681" y="433061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43387" y="429624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33480" y="420706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70705" y="4150502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638411" y="411612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ounded Rectangle 31"/>
              <p:cNvSpPr/>
              <p:nvPr/>
            </p:nvSpPr>
            <p:spPr>
              <a:xfrm>
                <a:off x="923827" y="5184133"/>
                <a:ext cx="7390615" cy="1584312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 smtClean="0"/>
                  <a:t>Ensure that next unused children remain in window: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Have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1 +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 smtClean="0"/>
                  <a:t> times the garbled circuits needed and perform 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artificial consumption </a:t>
                </a:r>
                <a:r>
                  <a:rPr lang="en-US" sz="2400" dirty="0" smtClean="0"/>
                  <a:t>if lagging from window.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 Over-consumption beyond this does not happen </a:t>
                </a:r>
                <a:endParaRPr lang="en-US" sz="2400" dirty="0"/>
              </a:p>
            </p:txBody>
          </p:sp>
        </mc:Choice>
        <mc:Fallback xmlns="">
          <p:sp>
            <p:nvSpPr>
              <p:cNvPr id="32" name="Rounded 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27" y="5184133"/>
                <a:ext cx="7390615" cy="1584312"/>
              </a:xfrm>
              <a:prstGeom prst="roundRect">
                <a:avLst/>
              </a:prstGeom>
              <a:blipFill rotWithShape="0">
                <a:blip r:embed="rId2"/>
                <a:stretch>
                  <a:fillRect l="-165" t="-1527" b="-7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76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  <p:bldP spid="22" grpId="1" animBg="1"/>
      <p:bldP spid="23" grpId="1" animBg="1"/>
      <p:bldP spid="27" grpId="0" animBg="1"/>
      <p:bldP spid="28" grpId="1" animBg="1"/>
      <p:bldP spid="29" grpId="1" animBg="1"/>
      <p:bldP spid="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/>
              <a:t>LO15 – for </a:t>
            </a:r>
            <a:r>
              <a:rPr lang="en-US" dirty="0" smtClean="0"/>
              <a:t>unbounded reads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Replenish memory in an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oblivious</a:t>
                </a:r>
                <a:r>
                  <a:rPr lang="en-US" dirty="0" smtClean="0"/>
                  <a:t> way</a:t>
                </a:r>
              </a:p>
              <a:p>
                <a:r>
                  <a:rPr lang="en-US" dirty="0" smtClean="0"/>
                  <a:t>After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reads have been performed, memory has been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replenished to support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more reads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748303" y="6054573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21458" y="6223593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85528" y="599801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5173" y="6019668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8328" y="6188688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92398" y="596310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82838" y="424119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20063" y="418463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57575" y="4208897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30730" y="4377917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394800" y="4152335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07281" y="411796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11497" y="4117961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95454" y="5927219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54" y="5927219"/>
                <a:ext cx="952108" cy="5844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224720" y="5927219"/>
                <a:ext cx="952108" cy="58446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i="1" dirty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720" y="5927219"/>
                <a:ext cx="952108" cy="5844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stCxn id="27" idx="2"/>
            <a:endCxn id="15" idx="0"/>
          </p:cNvCxnSpPr>
          <p:nvPr/>
        </p:nvCxnSpPr>
        <p:spPr>
          <a:xfrm flipH="1">
            <a:off x="2583335" y="370918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7" idx="2"/>
            <a:endCxn id="16" idx="0"/>
          </p:cNvCxnSpPr>
          <p:nvPr/>
        </p:nvCxnSpPr>
        <p:spPr>
          <a:xfrm>
            <a:off x="3535443" y="3709185"/>
            <a:ext cx="952108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7" idx="0"/>
          </p:cNvCxnSpPr>
          <p:nvPr/>
        </p:nvCxnSpPr>
        <p:spPr>
          <a:xfrm flipH="1">
            <a:off x="1071508" y="5518443"/>
            <a:ext cx="820132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8" idx="0"/>
          </p:cNvCxnSpPr>
          <p:nvPr/>
        </p:nvCxnSpPr>
        <p:spPr>
          <a:xfrm>
            <a:off x="1858645" y="5518443"/>
            <a:ext cx="842129" cy="408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82991" y="603257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654458" y="3218396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77567" y="4302594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391683" y="3161834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59389" y="3124723"/>
            <a:ext cx="952108" cy="5844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31311" y="3304046"/>
            <a:ext cx="1913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………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248988" y="3534878"/>
            <a:ext cx="2744183" cy="264208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Add more garbled circuits to each queue!</a:t>
            </a:r>
          </a:p>
          <a:p>
            <a:pPr algn="ctr"/>
            <a:r>
              <a:rPr lang="en-US" sz="2800" dirty="0" smtClean="0"/>
              <a:t>This process can be amortized!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15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3" grpId="0"/>
      <p:bldP spid="24" grpId="0" animBg="1"/>
      <p:bldP spid="25" grpId="0"/>
      <p:bldP spid="26" grpId="0" animBg="1"/>
      <p:bldP spid="27" grpId="0" animBg="1"/>
      <p:bldP spid="29" grpId="0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proof - 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Circularity issue</a:t>
            </a:r>
            <a:endParaRPr lang="en-US" sz="3200" dirty="0"/>
          </a:p>
          <a:p>
            <a:pPr lvl="1"/>
            <a:r>
              <a:rPr lang="en-US" sz="2800" dirty="0" smtClean="0"/>
              <a:t>Input labels of one garbled circuit are hardcoded in quite a few other garbled circuits</a:t>
            </a:r>
          </a:p>
          <a:p>
            <a:pPr lvl="1"/>
            <a:r>
              <a:rPr lang="en-US" sz="2800" dirty="0" smtClean="0"/>
              <a:t>We </a:t>
            </a:r>
            <a:r>
              <a:rPr lang="en-US" sz="2800" dirty="0" smtClean="0">
                <a:solidFill>
                  <a:srgbClr val="FF0000"/>
                </a:solidFill>
              </a:rPr>
              <a:t>remove this issue </a:t>
            </a:r>
            <a:r>
              <a:rPr lang="en-US" sz="2800" dirty="0" smtClean="0"/>
              <a:t>in our final solution</a:t>
            </a:r>
            <a:endParaRPr lang="en-US" dirty="0" smtClean="0"/>
          </a:p>
          <a:p>
            <a:endParaRPr lang="en-US" sz="3200" dirty="0" smtClean="0"/>
          </a:p>
          <a:p>
            <a:r>
              <a:rPr lang="en-US" sz="3200" dirty="0" smtClean="0"/>
              <a:t>Input labels of one garbled circuit are provided by different sources at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419554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Cryptography for RAM computation</a:t>
            </a:r>
          </a:p>
          <a:p>
            <a:endParaRPr lang="en-US" dirty="0" smtClean="0"/>
          </a:p>
          <a:p>
            <a:r>
              <a:rPr lang="en-US" dirty="0" smtClean="0"/>
              <a:t>Secure RAM computation</a:t>
            </a:r>
          </a:p>
          <a:p>
            <a:pPr lvl="1"/>
            <a:r>
              <a:rPr lang="en-US" sz="2800" dirty="0" smtClean="0"/>
              <a:t>Typically </a:t>
            </a:r>
            <a:r>
              <a:rPr lang="en-US" sz="2800" dirty="0" smtClean="0">
                <a:solidFill>
                  <a:srgbClr val="FF0000"/>
                </a:solidFill>
              </a:rPr>
              <a:t>large round complexity</a:t>
            </a:r>
          </a:p>
          <a:p>
            <a:pPr lvl="1"/>
            <a:r>
              <a:rPr lang="en-US" sz="2800" dirty="0" smtClean="0"/>
              <a:t>Barrier to efficiency – </a:t>
            </a:r>
            <a:r>
              <a:rPr lang="en-US" sz="2800" dirty="0" smtClean="0">
                <a:solidFill>
                  <a:srgbClr val="0070C0"/>
                </a:solidFill>
              </a:rPr>
              <a:t>non-black box </a:t>
            </a:r>
            <a:r>
              <a:rPr lang="en-US" sz="2800" dirty="0" smtClean="0"/>
              <a:t>use</a:t>
            </a:r>
          </a:p>
          <a:p>
            <a:r>
              <a:rPr lang="en-US" sz="3200" dirty="0" smtClean="0"/>
              <a:t>Remove this barrier</a:t>
            </a:r>
          </a:p>
          <a:p>
            <a:endParaRPr lang="en-US" dirty="0" smtClean="0"/>
          </a:p>
          <a:p>
            <a:r>
              <a:rPr lang="en-US" dirty="0" smtClean="0"/>
              <a:t> Expect consequences in efficient constructions with weaker security…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8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analogue of Garbled circuits</a:t>
            </a:r>
            <a:endParaRPr lang="en-US" dirty="0"/>
          </a:p>
        </p:txBody>
      </p:sp>
      <p:sp>
        <p:nvSpPr>
          <p:cNvPr id="4" name="Shape 104"/>
          <p:cNvSpPr txBox="1"/>
          <p:nvPr/>
        </p:nvSpPr>
        <p:spPr>
          <a:xfrm>
            <a:off x="990857" y="1836720"/>
            <a:ext cx="995400" cy="314099"/>
          </a:xfrm>
          <a:prstGeom prst="rect">
            <a:avLst/>
          </a:prstGeom>
          <a:noFill/>
          <a:ln>
            <a:noFill/>
          </a:ln>
        </p:spPr>
        <p:txBody>
          <a:bodyPr lIns="74825" tIns="37425" rIns="74825" bIns="37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 b="0" i="0" u="none" strike="noStrike" cap="none" baseline="0" dirty="0">
                <a:latin typeface="Open Sans"/>
                <a:ea typeface="Open Sans"/>
                <a:cs typeface="Open Sans"/>
                <a:sym typeface="Open Sans"/>
              </a:rPr>
              <a:t>User</a:t>
            </a:r>
          </a:p>
        </p:txBody>
      </p:sp>
      <p:pic>
        <p:nvPicPr>
          <p:cNvPr id="5" name="Shape 10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35" y="2756522"/>
            <a:ext cx="917125" cy="9171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07"/>
          <p:cNvSpPr/>
          <p:nvPr/>
        </p:nvSpPr>
        <p:spPr>
          <a:xfrm>
            <a:off x="5428047" y="2097621"/>
            <a:ext cx="3234168" cy="1586088"/>
          </a:xfrm>
          <a:prstGeom prst="cloud">
            <a:avLst/>
          </a:prstGeom>
          <a:solidFill>
            <a:srgbClr val="E6913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" name="Shape 112"/>
          <p:cNvSpPr/>
          <p:nvPr/>
        </p:nvSpPr>
        <p:spPr>
          <a:xfrm>
            <a:off x="2927323" y="2811397"/>
            <a:ext cx="1983900" cy="3584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 w="19050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105"/>
          <p:cNvSpPr txBox="1"/>
          <p:nvPr/>
        </p:nvSpPr>
        <p:spPr>
          <a:xfrm>
            <a:off x="6441801" y="1592065"/>
            <a:ext cx="867299" cy="314099"/>
          </a:xfrm>
          <a:prstGeom prst="rect">
            <a:avLst/>
          </a:prstGeom>
          <a:noFill/>
          <a:ln>
            <a:noFill/>
          </a:ln>
        </p:spPr>
        <p:txBody>
          <a:bodyPr lIns="74825" tIns="37425" rIns="74825" bIns="37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 b="0" i="0" u="none" strike="noStrike" cap="none" baseline="0" dirty="0">
                <a:latin typeface="Open Sans"/>
                <a:ea typeface="Open Sans"/>
                <a:cs typeface="Open Sans"/>
                <a:sym typeface="Open Sans"/>
              </a:rPr>
              <a:t>Server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1597" y="3806087"/>
                <a:ext cx="995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97" y="3806087"/>
                <a:ext cx="99540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09551" y="2349732"/>
                <a:ext cx="995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551" y="2349732"/>
                <a:ext cx="995400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547431" y="3859808"/>
                <a:ext cx="995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431" y="3859808"/>
                <a:ext cx="99540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79297" y="4317301"/>
                <a:ext cx="647621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If the running time of the program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/>
                  <a:t>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800" dirty="0" smtClean="0"/>
                  <a:t> then the corresponding circuit is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28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297" y="4317301"/>
                <a:ext cx="6476215" cy="954107"/>
              </a:xfrm>
              <a:prstGeom prst="rect">
                <a:avLst/>
              </a:prstGeom>
              <a:blipFill rotWithShape="0">
                <a:blip r:embed="rId6"/>
                <a:stretch>
                  <a:fillRect l="-1977" t="-5732" r="-753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loud Callout 12"/>
              <p:cNvSpPr/>
              <p:nvPr/>
            </p:nvSpPr>
            <p:spPr>
              <a:xfrm>
                <a:off x="1140644" y="5271409"/>
                <a:ext cx="7202078" cy="1328342"/>
              </a:xfrm>
              <a:prstGeom prst="cloudCallout">
                <a:avLst>
                  <a:gd name="adj1" fmla="val -44131"/>
                  <a:gd name="adj2" fmla="val -54256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Communication complexity and computational complexity of both parties grows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24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13" name="Cloud Callout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644" y="5271409"/>
                <a:ext cx="7202078" cy="1328342"/>
              </a:xfrm>
              <a:prstGeom prst="cloudCallout">
                <a:avLst>
                  <a:gd name="adj1" fmla="val -44131"/>
                  <a:gd name="adj2" fmla="val -54256"/>
                </a:avLst>
              </a:prstGeom>
              <a:blipFill rotWithShape="0">
                <a:blip r:embed="rId7"/>
                <a:stretch>
                  <a:fillRect b="-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63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Ambitious: Garbled RAM </a:t>
            </a:r>
            <a:r>
              <a:rPr lang="en-US" sz="2800" dirty="0" smtClean="0"/>
              <a:t>[LO13,GHLORW14]</a:t>
            </a:r>
            <a:endParaRPr lang="en-US" dirty="0"/>
          </a:p>
        </p:txBody>
      </p:sp>
      <p:sp>
        <p:nvSpPr>
          <p:cNvPr id="4" name="Shape 104"/>
          <p:cNvSpPr txBox="1"/>
          <p:nvPr/>
        </p:nvSpPr>
        <p:spPr>
          <a:xfrm>
            <a:off x="990857" y="1836720"/>
            <a:ext cx="995400" cy="314099"/>
          </a:xfrm>
          <a:prstGeom prst="rect">
            <a:avLst/>
          </a:prstGeom>
          <a:noFill/>
          <a:ln>
            <a:noFill/>
          </a:ln>
        </p:spPr>
        <p:txBody>
          <a:bodyPr lIns="74825" tIns="37425" rIns="74825" bIns="37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 b="0" i="0" u="none" strike="noStrike" cap="none" baseline="0" dirty="0">
                <a:latin typeface="Open Sans"/>
                <a:ea typeface="Open Sans"/>
                <a:cs typeface="Open Sans"/>
                <a:sym typeface="Open Sans"/>
              </a:rPr>
              <a:t>User</a:t>
            </a:r>
          </a:p>
        </p:txBody>
      </p:sp>
      <p:pic>
        <p:nvPicPr>
          <p:cNvPr id="5" name="Shape 10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35" y="2756522"/>
            <a:ext cx="917125" cy="9171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07"/>
          <p:cNvSpPr/>
          <p:nvPr/>
        </p:nvSpPr>
        <p:spPr>
          <a:xfrm>
            <a:off x="5428047" y="2097621"/>
            <a:ext cx="3234168" cy="1586088"/>
          </a:xfrm>
          <a:prstGeom prst="cloud">
            <a:avLst/>
          </a:prstGeom>
          <a:solidFill>
            <a:srgbClr val="E6913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" name="Shape 112"/>
          <p:cNvSpPr/>
          <p:nvPr/>
        </p:nvSpPr>
        <p:spPr>
          <a:xfrm>
            <a:off x="2927323" y="2811397"/>
            <a:ext cx="1983900" cy="3584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 w="19050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105"/>
          <p:cNvSpPr txBox="1"/>
          <p:nvPr/>
        </p:nvSpPr>
        <p:spPr>
          <a:xfrm>
            <a:off x="6441801" y="1592065"/>
            <a:ext cx="867299" cy="314099"/>
          </a:xfrm>
          <a:prstGeom prst="rect">
            <a:avLst/>
          </a:prstGeom>
          <a:noFill/>
          <a:ln>
            <a:noFill/>
          </a:ln>
        </p:spPr>
        <p:txBody>
          <a:bodyPr lIns="74825" tIns="37425" rIns="74825" bIns="37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 b="0" i="0" u="none" strike="noStrike" cap="none" baseline="0" dirty="0">
                <a:latin typeface="Open Sans"/>
                <a:ea typeface="Open Sans"/>
                <a:cs typeface="Open Sans"/>
                <a:sym typeface="Open Sans"/>
              </a:rPr>
              <a:t>Server</a:t>
            </a:r>
          </a:p>
        </p:txBody>
      </p:sp>
      <p:graphicFrame>
        <p:nvGraphicFramePr>
          <p:cNvPr id="14" name="Shape 110"/>
          <p:cNvGraphicFramePr/>
          <p:nvPr>
            <p:extLst>
              <p:ext uri="{D42A27DB-BD31-4B8C-83A1-F6EECF244321}">
                <p14:modId xmlns:p14="http://schemas.microsoft.com/office/powerpoint/2010/main" val="524965134"/>
              </p:ext>
            </p:extLst>
          </p:nvPr>
        </p:nvGraphicFramePr>
        <p:xfrm>
          <a:off x="225574" y="2150819"/>
          <a:ext cx="267995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42537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chemeClr val="dk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2F4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915004" y="3857261"/>
            <a:ext cx="737870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024163" y="4291223"/>
                <a:ext cx="8835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63" y="4291223"/>
                <a:ext cx="883575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Shape 118"/>
          <p:cNvGraphicFramePr/>
          <p:nvPr>
            <p:extLst>
              <p:ext uri="{D42A27DB-BD31-4B8C-83A1-F6EECF244321}">
                <p14:modId xmlns:p14="http://schemas.microsoft.com/office/powerpoint/2010/main" val="33248002"/>
              </p:ext>
            </p:extLst>
          </p:nvPr>
        </p:nvGraphicFramePr>
        <p:xfrm>
          <a:off x="5538610" y="2514775"/>
          <a:ext cx="30628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chemeClr val="dk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</a:tr>
            </a:tbl>
          </a:graphicData>
        </a:graphic>
      </p:graphicFrame>
      <p:sp>
        <p:nvSpPr>
          <p:cNvPr id="20" name="Shape 113"/>
          <p:cNvSpPr txBox="1"/>
          <p:nvPr/>
        </p:nvSpPr>
        <p:spPr>
          <a:xfrm>
            <a:off x="3776390" y="4197931"/>
            <a:ext cx="1286999" cy="42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" dirty="0"/>
          </a:p>
        </p:txBody>
      </p:sp>
      <p:cxnSp>
        <p:nvCxnSpPr>
          <p:cNvPr id="21" name="Shape 114"/>
          <p:cNvCxnSpPr/>
          <p:nvPr/>
        </p:nvCxnSpPr>
        <p:spPr>
          <a:xfrm rot="10800000" flipH="1">
            <a:off x="3427941" y="4529096"/>
            <a:ext cx="1752300" cy="1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2" name="Shape 120"/>
          <p:cNvSpPr txBox="1"/>
          <p:nvPr/>
        </p:nvSpPr>
        <p:spPr>
          <a:xfrm>
            <a:off x="3776392" y="4522056"/>
            <a:ext cx="527700" cy="206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b="1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04354" y="3313072"/>
            <a:ext cx="1924263" cy="77757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776390" y="4067431"/>
                <a:ext cx="8835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390" y="4067431"/>
                <a:ext cx="88357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796563" y="4197931"/>
                <a:ext cx="10262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563" y="4197931"/>
                <a:ext cx="1026243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786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urved Left Arrow 27"/>
          <p:cNvSpPr/>
          <p:nvPr/>
        </p:nvSpPr>
        <p:spPr>
          <a:xfrm>
            <a:off x="4976426" y="3987916"/>
            <a:ext cx="655262" cy="110936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9" name="Shape 122"/>
          <p:cNvGraphicFramePr/>
          <p:nvPr>
            <p:extLst>
              <p:ext uri="{D42A27DB-BD31-4B8C-83A1-F6EECF244321}">
                <p14:modId xmlns:p14="http://schemas.microsoft.com/office/powerpoint/2010/main" val="710918660"/>
              </p:ext>
            </p:extLst>
          </p:nvPr>
        </p:nvGraphicFramePr>
        <p:xfrm>
          <a:off x="5542853" y="2518510"/>
          <a:ext cx="30628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chemeClr val="dk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990857" y="5282466"/>
            <a:ext cx="75662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Garbled circuits lead to a solution where the communication and computational cost per program grows with database size.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ounded Rectangle 30"/>
              <p:cNvSpPr/>
              <p:nvPr/>
            </p:nvSpPr>
            <p:spPr>
              <a:xfrm>
                <a:off x="386499" y="5097276"/>
                <a:ext cx="8380429" cy="157018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Size of garbled database is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d>
                      </m:e>
                    </m:d>
                  </m:oMath>
                </a14:m>
                <a:endParaRPr lang="en-US" sz="28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Communication and computation cost grows in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31" name="Rounded 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99" y="5097276"/>
                <a:ext cx="8380429" cy="1570185"/>
              </a:xfrm>
              <a:prstGeom prst="roundRect">
                <a:avLst/>
              </a:prstGeom>
              <a:blipFill rotWithShape="0">
                <a:blip r:embed="rId6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03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59931 0.053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65" y="26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/>
      <p:bldP spid="20" grpId="0"/>
      <p:bldP spid="22" grpId="0"/>
      <p:bldP spid="25" grpId="0"/>
      <p:bldP spid="26" grpId="0"/>
      <p:bldP spid="28" grpId="0" animBg="1"/>
      <p:bldP spid="30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Ambitious: Garbled </a:t>
            </a:r>
            <a:r>
              <a:rPr lang="en-US" dirty="0"/>
              <a:t>RAM </a:t>
            </a:r>
            <a:r>
              <a:rPr lang="en-US" sz="2800" dirty="0"/>
              <a:t>[LO13,GHLORW14]</a:t>
            </a:r>
            <a:endParaRPr lang="en-US" dirty="0"/>
          </a:p>
        </p:txBody>
      </p:sp>
      <p:sp>
        <p:nvSpPr>
          <p:cNvPr id="4" name="Shape 104"/>
          <p:cNvSpPr txBox="1"/>
          <p:nvPr/>
        </p:nvSpPr>
        <p:spPr>
          <a:xfrm>
            <a:off x="990857" y="1836720"/>
            <a:ext cx="995400" cy="314099"/>
          </a:xfrm>
          <a:prstGeom prst="rect">
            <a:avLst/>
          </a:prstGeom>
          <a:noFill/>
          <a:ln>
            <a:noFill/>
          </a:ln>
        </p:spPr>
        <p:txBody>
          <a:bodyPr lIns="74825" tIns="37425" rIns="74825" bIns="37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 b="0" i="0" u="none" strike="noStrike" cap="none" baseline="0" dirty="0">
                <a:latin typeface="Open Sans"/>
                <a:ea typeface="Open Sans"/>
                <a:cs typeface="Open Sans"/>
                <a:sym typeface="Open Sans"/>
              </a:rPr>
              <a:t>User</a:t>
            </a:r>
          </a:p>
        </p:txBody>
      </p:sp>
      <p:pic>
        <p:nvPicPr>
          <p:cNvPr id="5" name="Shape 10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35" y="2756522"/>
            <a:ext cx="917125" cy="9171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07"/>
          <p:cNvSpPr/>
          <p:nvPr/>
        </p:nvSpPr>
        <p:spPr>
          <a:xfrm>
            <a:off x="5428047" y="2097621"/>
            <a:ext cx="3234168" cy="1586088"/>
          </a:xfrm>
          <a:prstGeom prst="cloud">
            <a:avLst/>
          </a:prstGeom>
          <a:solidFill>
            <a:srgbClr val="E6913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" name="Shape 112"/>
          <p:cNvSpPr/>
          <p:nvPr/>
        </p:nvSpPr>
        <p:spPr>
          <a:xfrm>
            <a:off x="2927323" y="2811397"/>
            <a:ext cx="1983900" cy="3584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 w="19050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105"/>
          <p:cNvSpPr txBox="1"/>
          <p:nvPr/>
        </p:nvSpPr>
        <p:spPr>
          <a:xfrm>
            <a:off x="6441801" y="1592065"/>
            <a:ext cx="867299" cy="314099"/>
          </a:xfrm>
          <a:prstGeom prst="rect">
            <a:avLst/>
          </a:prstGeom>
          <a:noFill/>
          <a:ln>
            <a:noFill/>
          </a:ln>
        </p:spPr>
        <p:txBody>
          <a:bodyPr lIns="74825" tIns="37425" rIns="74825" bIns="37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 b="0" i="0" u="none" strike="noStrike" cap="none" baseline="0" dirty="0">
                <a:latin typeface="Open Sans"/>
                <a:ea typeface="Open Sans"/>
                <a:cs typeface="Open Sans"/>
                <a:sym typeface="Open Sans"/>
              </a:rPr>
              <a:t>Server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915004" y="3857261"/>
            <a:ext cx="737870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024163" y="4291223"/>
                <a:ext cx="8835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63" y="4291223"/>
                <a:ext cx="883575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Shape 118"/>
          <p:cNvGraphicFramePr/>
          <p:nvPr/>
        </p:nvGraphicFramePr>
        <p:xfrm>
          <a:off x="5538610" y="2514775"/>
          <a:ext cx="30628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chemeClr val="dk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4D79"/>
                    </a:solidFill>
                  </a:tcPr>
                </a:tc>
              </a:tr>
            </a:tbl>
          </a:graphicData>
        </a:graphic>
      </p:graphicFrame>
      <p:sp>
        <p:nvSpPr>
          <p:cNvPr id="20" name="Shape 113"/>
          <p:cNvSpPr txBox="1"/>
          <p:nvPr/>
        </p:nvSpPr>
        <p:spPr>
          <a:xfrm>
            <a:off x="3776390" y="4197931"/>
            <a:ext cx="1286999" cy="42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" dirty="0"/>
          </a:p>
        </p:txBody>
      </p:sp>
      <p:cxnSp>
        <p:nvCxnSpPr>
          <p:cNvPr id="21" name="Shape 114"/>
          <p:cNvCxnSpPr/>
          <p:nvPr/>
        </p:nvCxnSpPr>
        <p:spPr>
          <a:xfrm rot="10800000" flipH="1">
            <a:off x="3427941" y="4529096"/>
            <a:ext cx="1752300" cy="1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2" name="Shape 120"/>
          <p:cNvSpPr txBox="1"/>
          <p:nvPr/>
        </p:nvSpPr>
        <p:spPr>
          <a:xfrm>
            <a:off x="3776392" y="4522056"/>
            <a:ext cx="527700" cy="206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b="1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04354" y="3313072"/>
            <a:ext cx="1924263" cy="77757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776390" y="4067431"/>
                <a:ext cx="8835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390" y="4067431"/>
                <a:ext cx="88357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796563" y="4197931"/>
                <a:ext cx="10262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563" y="4197931"/>
                <a:ext cx="1026243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786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urved Left Arrow 27"/>
          <p:cNvSpPr/>
          <p:nvPr/>
        </p:nvSpPr>
        <p:spPr>
          <a:xfrm>
            <a:off x="4976426" y="3987916"/>
            <a:ext cx="655262" cy="110936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9" name="Shape 122"/>
          <p:cNvGraphicFramePr/>
          <p:nvPr/>
        </p:nvGraphicFramePr>
        <p:xfrm>
          <a:off x="5542853" y="2518510"/>
          <a:ext cx="30628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chemeClr val="dk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990857" y="5282466"/>
            <a:ext cx="75662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Garbled circuits lead to a solution where the communication and computational cost per program grows with database size.</a:t>
            </a:r>
            <a:endParaRPr lang="en-US" sz="2800" dirty="0"/>
          </a:p>
        </p:txBody>
      </p:sp>
      <p:sp>
        <p:nvSpPr>
          <p:cNvPr id="31" name="Rounded Rectangle 30"/>
          <p:cNvSpPr/>
          <p:nvPr/>
        </p:nvSpPr>
        <p:spPr>
          <a:xfrm>
            <a:off x="386499" y="5097276"/>
            <a:ext cx="8380429" cy="15701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Full-security: Server learns nothing but the output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Unprotected Memory Access (UMA): Server learns access pattern.  </a:t>
            </a:r>
          </a:p>
        </p:txBody>
      </p:sp>
      <p:sp>
        <p:nvSpPr>
          <p:cNvPr id="23" name="Curved Left Arrow 22"/>
          <p:cNvSpPr/>
          <p:nvPr/>
        </p:nvSpPr>
        <p:spPr>
          <a:xfrm rot="11066521">
            <a:off x="83841" y="5194039"/>
            <a:ext cx="655262" cy="110936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136" y="4720658"/>
            <a:ext cx="3996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ORAM [</a:t>
            </a:r>
            <a:r>
              <a:rPr lang="en-US" sz="2400" dirty="0" err="1" smtClean="0"/>
              <a:t>Goldreich</a:t>
            </a:r>
            <a:r>
              <a:rPr lang="en-US" sz="2400" dirty="0" smtClean="0"/>
              <a:t>-Ostrovsky]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015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Landscape: Garbled 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Known results make non-black box use of OWFs [LO13, GHLORS14, 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LOS15]</a:t>
            </a:r>
          </a:p>
          <a:p>
            <a:pPr lvl="1"/>
            <a:r>
              <a:rPr lang="en-US" sz="2800" dirty="0" smtClean="0"/>
              <a:t>OWF can’t be modeled as a random oracle</a:t>
            </a:r>
          </a:p>
          <a:p>
            <a:endParaRPr lang="en-US" dirty="0"/>
          </a:p>
          <a:p>
            <a:r>
              <a:rPr lang="en-US" dirty="0" smtClean="0"/>
              <a:t>Focus of this talk: do it using only black-box use of OWFs?</a:t>
            </a:r>
            <a:endParaRPr lang="en-US" dirty="0"/>
          </a:p>
          <a:p>
            <a:pPr lvl="1"/>
            <a:r>
              <a:rPr lang="en-US" sz="2800" dirty="0" smtClean="0"/>
              <a:t>Qualitatively better efficiency [</a:t>
            </a:r>
            <a:r>
              <a:rPr lang="en-US" sz="2800" dirty="0" smtClean="0">
                <a:solidFill>
                  <a:srgbClr val="FF0000"/>
                </a:solidFill>
              </a:rPr>
              <a:t>G</a:t>
            </a:r>
            <a:r>
              <a:rPr lang="en-US" sz="2800" dirty="0" smtClean="0"/>
              <a:t>LO15]</a:t>
            </a:r>
          </a:p>
          <a:p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Not talk about succinct constructions based on </a:t>
            </a:r>
            <a:r>
              <a:rPr lang="en-US" sz="2800" dirty="0" err="1" smtClean="0"/>
              <a:t>iO</a:t>
            </a:r>
            <a:r>
              <a:rPr lang="en-US" sz="2800" dirty="0" smtClean="0"/>
              <a:t> </a:t>
            </a:r>
            <a:r>
              <a:rPr lang="en-US" altLang="en-US" sz="2800" dirty="0"/>
              <a:t>[CHJV14, B</a:t>
            </a:r>
            <a:r>
              <a:rPr lang="en-US" altLang="en-US" sz="2800" dirty="0">
                <a:solidFill>
                  <a:srgbClr val="FF0000"/>
                </a:solidFill>
              </a:rPr>
              <a:t>G</a:t>
            </a:r>
            <a:r>
              <a:rPr lang="en-US" altLang="en-US" sz="2800" dirty="0"/>
              <a:t>T14, LP14</a:t>
            </a:r>
            <a:r>
              <a:rPr lang="en-US" altLang="en-US" sz="2800" dirty="0" smtClean="0"/>
              <a:t>, KLW15, CH15, CCCLLZ15...]</a:t>
            </a:r>
            <a:endParaRPr lang="en-US" altLang="en-US" sz="2800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491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rest of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RAM model</a:t>
            </a:r>
            <a:endParaRPr lang="en-US" dirty="0"/>
          </a:p>
          <a:p>
            <a:r>
              <a:rPr lang="en-US" dirty="0" smtClean="0"/>
              <a:t>LO13 approach ([GHLORW13, 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LOS15] are similar)</a:t>
            </a:r>
            <a:endParaRPr lang="en-US" dirty="0"/>
          </a:p>
          <a:p>
            <a:r>
              <a:rPr lang="en-US" dirty="0" smtClean="0"/>
              <a:t>Technical bottleneck in realizing black-box construction</a:t>
            </a:r>
          </a:p>
          <a:p>
            <a:r>
              <a:rPr lang="en-US" dirty="0" smtClean="0"/>
              <a:t>High level idea of black-box construction [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LO15]</a:t>
            </a:r>
          </a:p>
        </p:txBody>
      </p:sp>
    </p:spTree>
    <p:extLst>
      <p:ext uri="{BB962C8B-B14F-4D97-AF65-F5344CB8AC3E}">
        <p14:creationId xmlns:p14="http://schemas.microsoft.com/office/powerpoint/2010/main" val="146816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Model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666" y="1629444"/>
            <a:ext cx="6342280" cy="444500"/>
          </a:xfrm>
          <a:prstGeom prst="rect">
            <a:avLst/>
          </a:prstGeom>
        </p:spPr>
      </p:pic>
      <p:sp>
        <p:nvSpPr>
          <p:cNvPr id="18" name="Shape 274"/>
          <p:cNvSpPr/>
          <p:nvPr/>
        </p:nvSpPr>
        <p:spPr>
          <a:xfrm>
            <a:off x="1690899" y="4097449"/>
            <a:ext cx="1265948" cy="961075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</a:t>
            </a:r>
            <a:r>
              <a:rPr lang="en" dirty="0"/>
              <a:t>1</a:t>
            </a:r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" name="Shape 274"/>
          <p:cNvSpPr/>
          <p:nvPr/>
        </p:nvSpPr>
        <p:spPr>
          <a:xfrm>
            <a:off x="3767162" y="4082949"/>
            <a:ext cx="1391021" cy="961075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2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74"/>
          <p:cNvSpPr/>
          <p:nvPr/>
        </p:nvSpPr>
        <p:spPr>
          <a:xfrm>
            <a:off x="6003040" y="4136273"/>
            <a:ext cx="1426516" cy="961075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 step </a:t>
            </a:r>
            <a:r>
              <a:rPr lang="en" dirty="0" smtClean="0"/>
              <a:t>3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1" name="Shape 283"/>
          <p:cNvGrpSpPr/>
          <p:nvPr/>
        </p:nvGrpSpPr>
        <p:grpSpPr>
          <a:xfrm>
            <a:off x="889816" y="4689174"/>
            <a:ext cx="791775" cy="356650"/>
            <a:chOff x="902875" y="4501474"/>
            <a:chExt cx="791775" cy="356650"/>
          </a:xfrm>
        </p:grpSpPr>
        <p:cxnSp>
          <p:nvCxnSpPr>
            <p:cNvPr id="58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2" name="Shape 283"/>
          <p:cNvGrpSpPr/>
          <p:nvPr/>
        </p:nvGrpSpPr>
        <p:grpSpPr>
          <a:xfrm>
            <a:off x="2966155" y="4698009"/>
            <a:ext cx="791775" cy="356650"/>
            <a:chOff x="902875" y="4501474"/>
            <a:chExt cx="791775" cy="356650"/>
          </a:xfrm>
        </p:grpSpPr>
        <p:cxnSp>
          <p:nvCxnSpPr>
            <p:cNvPr id="54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5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6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3" name="Shape 283"/>
          <p:cNvGrpSpPr/>
          <p:nvPr/>
        </p:nvGrpSpPr>
        <p:grpSpPr>
          <a:xfrm>
            <a:off x="5178412" y="4698009"/>
            <a:ext cx="791775" cy="356650"/>
            <a:chOff x="902875" y="4501474"/>
            <a:chExt cx="791775" cy="356650"/>
          </a:xfrm>
        </p:grpSpPr>
        <p:cxnSp>
          <p:nvCxnSpPr>
            <p:cNvPr id="50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1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2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3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4" name="Shape 283"/>
          <p:cNvGrpSpPr/>
          <p:nvPr/>
        </p:nvGrpSpPr>
        <p:grpSpPr>
          <a:xfrm>
            <a:off x="7462409" y="4645934"/>
            <a:ext cx="791775" cy="356650"/>
            <a:chOff x="902875" y="4501474"/>
            <a:chExt cx="791775" cy="356650"/>
          </a:xfrm>
        </p:grpSpPr>
        <p:cxnSp>
          <p:nvCxnSpPr>
            <p:cNvPr id="46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7" name="Group 26"/>
          <p:cNvGrpSpPr/>
          <p:nvPr/>
        </p:nvGrpSpPr>
        <p:grpSpPr>
          <a:xfrm>
            <a:off x="1291532" y="3000290"/>
            <a:ext cx="2014498" cy="1046802"/>
            <a:chOff x="1136420" y="2839396"/>
            <a:chExt cx="2014498" cy="104680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1</a:t>
              </a:r>
              <a:endParaRPr lang="en-US" b="1" dirty="0"/>
            </a:p>
          </p:txBody>
        </p:sp>
        <p:sp>
          <p:nvSpPr>
            <p:cNvPr id="40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70694" y="2983004"/>
            <a:ext cx="2014498" cy="1046802"/>
            <a:chOff x="1136420" y="2839396"/>
            <a:chExt cx="2014498" cy="1046802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2</a:t>
              </a:r>
              <a:endParaRPr lang="en-US" b="1" dirty="0"/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704848" y="3039566"/>
            <a:ext cx="2014498" cy="1046802"/>
            <a:chOff x="1136420" y="2839396"/>
            <a:chExt cx="2014498" cy="1046802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3</a:t>
              </a:r>
              <a:endParaRPr lang="en-US" b="1" dirty="0"/>
            </a:p>
          </p:txBody>
        </p:sp>
        <p:sp>
          <p:nvSpPr>
            <p:cNvPr id="71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07010" y="5640579"/>
            <a:ext cx="7645138" cy="1071424"/>
            <a:chOff x="290370" y="2177429"/>
            <a:chExt cx="2745082" cy="1071424"/>
          </a:xfrm>
        </p:grpSpPr>
        <p:sp>
          <p:nvSpPr>
            <p:cNvPr id="73" name="Rounded Rectangle 72"/>
            <p:cNvSpPr/>
            <p:nvPr/>
          </p:nvSpPr>
          <p:spPr>
            <a:xfrm>
              <a:off x="290370" y="2177429"/>
              <a:ext cx="2745082" cy="72148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  <a:rtl val="0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4" name="TextBox 59"/>
            <p:cNvSpPr txBox="1"/>
            <p:nvPr/>
          </p:nvSpPr>
          <p:spPr>
            <a:xfrm>
              <a:off x="533411" y="2233190"/>
              <a:ext cx="23606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sz="2000" dirty="0" smtClean="0"/>
                <a:t>Writes require additional work but let’s ignore that!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55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LO13 approach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666" y="1629444"/>
            <a:ext cx="6342280" cy="44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274"/>
          <p:cNvSpPr/>
          <p:nvPr/>
        </p:nvSpPr>
        <p:spPr>
          <a:xfrm>
            <a:off x="1690899" y="4097449"/>
            <a:ext cx="1265948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</a:t>
            </a:r>
            <a:r>
              <a:rPr lang="en" dirty="0"/>
              <a:t>1</a:t>
            </a:r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" name="Shape 274"/>
          <p:cNvSpPr/>
          <p:nvPr/>
        </p:nvSpPr>
        <p:spPr>
          <a:xfrm>
            <a:off x="3767162" y="4082949"/>
            <a:ext cx="1391021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</a:t>
            </a:r>
            <a:r>
              <a:rPr lang="en" dirty="0" smtClean="0"/>
              <a:t>step 2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74"/>
          <p:cNvSpPr/>
          <p:nvPr/>
        </p:nvSpPr>
        <p:spPr>
          <a:xfrm>
            <a:off x="6003040" y="4136273"/>
            <a:ext cx="1426516" cy="961075"/>
          </a:xfrm>
          <a:prstGeom prst="rect">
            <a:avLst/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" dirty="0" smtClean="0"/>
              <a:t>CPU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r>
              <a:rPr lang="en" dirty="0"/>
              <a:t>  step </a:t>
            </a:r>
            <a:r>
              <a:rPr lang="en" dirty="0" smtClean="0"/>
              <a:t>3</a:t>
            </a:r>
            <a:endParaRPr lang="en" dirty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1" name="Shape 283"/>
          <p:cNvGrpSpPr/>
          <p:nvPr/>
        </p:nvGrpSpPr>
        <p:grpSpPr>
          <a:xfrm>
            <a:off x="889816" y="4689174"/>
            <a:ext cx="791775" cy="356650"/>
            <a:chOff x="902875" y="4501474"/>
            <a:chExt cx="791775" cy="356650"/>
          </a:xfrm>
        </p:grpSpPr>
        <p:cxnSp>
          <p:nvCxnSpPr>
            <p:cNvPr id="58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2" name="Shape 283"/>
          <p:cNvGrpSpPr/>
          <p:nvPr/>
        </p:nvGrpSpPr>
        <p:grpSpPr>
          <a:xfrm>
            <a:off x="2966155" y="4698009"/>
            <a:ext cx="791775" cy="356650"/>
            <a:chOff x="902875" y="4501474"/>
            <a:chExt cx="791775" cy="356650"/>
          </a:xfrm>
        </p:grpSpPr>
        <p:cxnSp>
          <p:nvCxnSpPr>
            <p:cNvPr id="54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5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6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3" name="Shape 283"/>
          <p:cNvGrpSpPr/>
          <p:nvPr/>
        </p:nvGrpSpPr>
        <p:grpSpPr>
          <a:xfrm>
            <a:off x="5178412" y="4698009"/>
            <a:ext cx="791775" cy="356650"/>
            <a:chOff x="902875" y="4501474"/>
            <a:chExt cx="791775" cy="356650"/>
          </a:xfrm>
        </p:grpSpPr>
        <p:cxnSp>
          <p:nvCxnSpPr>
            <p:cNvPr id="50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1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2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3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4" name="Shape 283"/>
          <p:cNvGrpSpPr/>
          <p:nvPr/>
        </p:nvGrpSpPr>
        <p:grpSpPr>
          <a:xfrm>
            <a:off x="7462409" y="4645934"/>
            <a:ext cx="791775" cy="356650"/>
            <a:chOff x="902875" y="4501474"/>
            <a:chExt cx="791775" cy="356650"/>
          </a:xfrm>
        </p:grpSpPr>
        <p:cxnSp>
          <p:nvCxnSpPr>
            <p:cNvPr id="46" name="Shape 284"/>
            <p:cNvCxnSpPr/>
            <p:nvPr/>
          </p:nvCxnSpPr>
          <p:spPr>
            <a:xfrm rot="10800000" flipH="1">
              <a:off x="902950" y="450147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285"/>
            <p:cNvCxnSpPr/>
            <p:nvPr/>
          </p:nvCxnSpPr>
          <p:spPr>
            <a:xfrm rot="10800000" flipH="1">
              <a:off x="902875" y="46277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286"/>
            <p:cNvCxnSpPr/>
            <p:nvPr/>
          </p:nvCxnSpPr>
          <p:spPr>
            <a:xfrm rot="10800000" flipH="1">
              <a:off x="902875" y="4856324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287"/>
            <p:cNvCxnSpPr/>
            <p:nvPr/>
          </p:nvCxnSpPr>
          <p:spPr>
            <a:xfrm rot="10800000" flipH="1">
              <a:off x="902875" y="4730199"/>
              <a:ext cx="791700" cy="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27" name="Group 26"/>
          <p:cNvGrpSpPr/>
          <p:nvPr/>
        </p:nvGrpSpPr>
        <p:grpSpPr>
          <a:xfrm>
            <a:off x="1291532" y="3000290"/>
            <a:ext cx="2014498" cy="1046802"/>
            <a:chOff x="1136420" y="2839396"/>
            <a:chExt cx="2014498" cy="104680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1</a:t>
              </a:r>
              <a:endParaRPr lang="en-US" b="1" dirty="0"/>
            </a:p>
          </p:txBody>
        </p:sp>
        <p:sp>
          <p:nvSpPr>
            <p:cNvPr id="40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70694" y="2983004"/>
            <a:ext cx="2014498" cy="1046802"/>
            <a:chOff x="1136420" y="2839396"/>
            <a:chExt cx="2014498" cy="1046802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2</a:t>
              </a:r>
              <a:endParaRPr lang="en-US" b="1" dirty="0"/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704848" y="3039566"/>
            <a:ext cx="2014498" cy="1046802"/>
            <a:chOff x="1136420" y="2839396"/>
            <a:chExt cx="2014498" cy="1046802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1584568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700724" y="3341900"/>
              <a:ext cx="0" cy="54429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43"/>
            <p:cNvSpPr txBox="1"/>
            <p:nvPr/>
          </p:nvSpPr>
          <p:spPr>
            <a:xfrm>
              <a:off x="1136420" y="3002028"/>
              <a:ext cx="881689" cy="3077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b="1" dirty="0" smtClean="0"/>
                <a:t>read 3</a:t>
              </a:r>
              <a:endParaRPr lang="en-US" b="1" dirty="0"/>
            </a:p>
          </p:txBody>
        </p:sp>
        <p:sp>
          <p:nvSpPr>
            <p:cNvPr id="71" name="TextBox 45"/>
            <p:cNvSpPr txBox="1"/>
            <p:nvPr/>
          </p:nvSpPr>
          <p:spPr>
            <a:xfrm>
              <a:off x="2359142" y="2839396"/>
              <a:ext cx="791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1pPr>
              <a:lvl2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2pPr>
              <a:lvl3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3pPr>
              <a:lvl4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4pPr>
              <a:lvl5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5pPr>
              <a:lvl6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6pPr>
              <a:lvl7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7pPr>
              <a:lvl8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8pPr>
              <a:lvl9pPr marR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defRPr>
              </a:lvl9pPr>
            </a:lstStyle>
            <a:p>
              <a:r>
                <a:rPr lang="en-US" dirty="0" smtClean="0"/>
                <a:t>next index</a:t>
              </a:r>
              <a:endParaRPr lang="en-US" dirty="0"/>
            </a:p>
          </p:txBody>
        </p:sp>
      </p:grpSp>
      <p:sp>
        <p:nvSpPr>
          <p:cNvPr id="45" name="TextBox 59"/>
          <p:cNvSpPr txBox="1"/>
          <p:nvPr/>
        </p:nvSpPr>
        <p:spPr>
          <a:xfrm>
            <a:off x="873200" y="5673272"/>
            <a:ext cx="582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2400" dirty="0" smtClean="0"/>
              <a:t>Use garbled circuits!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018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9595</TotalTime>
  <Words>812</Words>
  <Application>Microsoft Office PowerPoint</Application>
  <PresentationFormat>On-screen Show (4:3)</PresentationFormat>
  <Paragraphs>220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Open Sans</vt:lpstr>
      <vt:lpstr>Wingdings</vt:lpstr>
      <vt:lpstr>Office Theme</vt:lpstr>
      <vt:lpstr>Black-Box Garbled RAM</vt:lpstr>
      <vt:lpstr>Two-party Secure Computation…</vt:lpstr>
      <vt:lpstr>RAM analogue of Garbled circuits</vt:lpstr>
      <vt:lpstr>More Ambitious: Garbled RAM [LO13,GHLORW14]</vt:lpstr>
      <vt:lpstr>More Ambitious: Garbled RAM [LO13,GHLORW14]</vt:lpstr>
      <vt:lpstr>Landscape: Garbled RAM</vt:lpstr>
      <vt:lpstr>Outline of the rest of the talk</vt:lpstr>
      <vt:lpstr>RAM Model</vt:lpstr>
      <vt:lpstr>LO13 approach</vt:lpstr>
      <vt:lpstr>LO13 approach</vt:lpstr>
      <vt:lpstr>LO13 approach</vt:lpstr>
      <vt:lpstr>LO13 approach</vt:lpstr>
      <vt:lpstr>Technical Bottleneck</vt:lpstr>
      <vt:lpstr>GLO15 high level idea</vt:lpstr>
      <vt:lpstr>GLO15 – for one read only</vt:lpstr>
      <vt:lpstr>GLO15 – for one read only</vt:lpstr>
      <vt:lpstr>GLO15 – for m reads only</vt:lpstr>
      <vt:lpstr>How to connect backups?</vt:lpstr>
      <vt:lpstr>How to connect backups?</vt:lpstr>
      <vt:lpstr>How to connect backups?</vt:lpstr>
      <vt:lpstr>Our Fix: Moving window</vt:lpstr>
      <vt:lpstr>Our Fix: Moving window</vt:lpstr>
      <vt:lpstr>GLO15 – for unbounded reads</vt:lpstr>
      <vt:lpstr>Security proof - other issues</vt:lpstr>
      <vt:lpstr>Conclusion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Black-Box Garbled RAM</dc:title>
  <dc:creator>Sanjam Garg</dc:creator>
  <cp:lastModifiedBy>Sanjam Garg</cp:lastModifiedBy>
  <cp:revision>51</cp:revision>
  <dcterms:created xsi:type="dcterms:W3CDTF">2015-06-06T23:55:27Z</dcterms:created>
  <dcterms:modified xsi:type="dcterms:W3CDTF">2015-06-20T02:39:27Z</dcterms:modified>
</cp:coreProperties>
</file>